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399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urek, Matthew" initials="TM" lastIdx="1" clrIdx="0">
    <p:extLst>
      <p:ext uri="{19B8F6BF-5375-455C-9EA6-DF929625EA0E}">
        <p15:presenceInfo xmlns:p15="http://schemas.microsoft.com/office/powerpoint/2012/main" userId="S-1-5-21-15365455-1894414796-1560228694-9498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37" autoAdjust="0"/>
    <p:restoredTop sz="87617" autoAdjust="0"/>
  </p:normalViewPr>
  <p:slideViewPr>
    <p:cSldViewPr snapToGrid="0" showGuides="1">
      <p:cViewPr varScale="1">
        <p:scale>
          <a:sx n="98" d="100"/>
          <a:sy n="98" d="100"/>
        </p:scale>
        <p:origin x="660" y="78"/>
      </p:cViewPr>
      <p:guideLst>
        <p:guide orient="horz" pos="2162"/>
        <p:guide pos="38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3" d="100"/>
          <a:sy n="83" d="100"/>
        </p:scale>
        <p:origin x="3894" y="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45904C4-010F-4896-9D22-0FDDB5A0FF93}" type="datetimeFigureOut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1/11/2024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Distribution Statement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899D1F1-6DC0-4977-808C-FD0BF7AD2565}" type="slidenum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‹#›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6" descr="TITLE-HEADER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7" y="-77470"/>
            <a:ext cx="1582209" cy="10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592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92715C0D-0E45-40B4-BE1B-664AAA8E6B7F}" type="datetimeFigureOut">
              <a:rPr lang="en-US" smtClean="0"/>
              <a:pPr/>
              <a:t>1/11/2024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89535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648200"/>
            <a:ext cx="5608320" cy="395097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Distribution Statement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639B577F-6036-4BCD-9021-A736CBC2873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6" descr="TITLE-HEADER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7" y="-77470"/>
            <a:ext cx="1582209" cy="10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633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9B577F-6036-4BCD-9021-A736CBC287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371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0167" y="1456511"/>
            <a:ext cx="10363200" cy="457200"/>
          </a:xfrm>
        </p:spPr>
        <p:txBody>
          <a:bodyPr anchor="b" anchorCtr="0"/>
          <a:lstStyle>
            <a:lvl1pPr algn="ctr">
              <a:defRPr sz="2400" b="1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2057400"/>
            <a:ext cx="8534400" cy="1752600"/>
          </a:xfrm>
        </p:spPr>
        <p:txBody>
          <a:bodyPr/>
          <a:lstStyle>
            <a:lvl1pPr marL="0" indent="0" algn="ctr">
              <a:buNone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add briefer names</a:t>
            </a:r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508000" y="19796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1834195" y="4049487"/>
            <a:ext cx="8524567" cy="720221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“Briefing prepared for”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653367" y="4790049"/>
            <a:ext cx="4876799" cy="322825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Date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281" y="5167034"/>
            <a:ext cx="1722970" cy="103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14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31988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8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31988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3352798"/>
            <a:ext cx="10363200" cy="465138"/>
          </a:xfrm>
        </p:spPr>
        <p:txBody>
          <a:bodyPr/>
          <a:lstStyle>
            <a:lvl1pPr algn="ctr"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1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876300" y="4329372"/>
            <a:ext cx="10363200" cy="1461828"/>
          </a:xfrm>
        </p:spPr>
        <p:txBody>
          <a:bodyPr anchor="t"/>
          <a:lstStyle>
            <a:lvl1pPr algn="l">
              <a:defRPr sz="2400" b="1" baseline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43418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892629" y="2954111"/>
            <a:ext cx="10363200" cy="1379538"/>
          </a:xfrm>
        </p:spPr>
        <p:txBody>
          <a:bodyPr anchor="b"/>
          <a:lstStyle>
            <a:lvl1pPr algn="l"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376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10"/>
          <p:cNvSpPr>
            <a:spLocks noGrp="1"/>
          </p:cNvSpPr>
          <p:nvPr>
            <p:ph sz="quarter" idx="13"/>
          </p:nvPr>
        </p:nvSpPr>
        <p:spPr>
          <a:xfrm>
            <a:off x="558800" y="1143000"/>
            <a:ext cx="11074400" cy="5334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/>
            </a:lvl2pPr>
            <a:lvl3pPr marL="1143000" indent="-228600">
              <a:buFont typeface="Arial" pitchFamily="34" charset="0"/>
              <a:buChar char="•"/>
              <a:defRPr sz="1400"/>
            </a:lvl3pPr>
            <a:lvl4pPr marL="1600200" indent="-228600">
              <a:buFont typeface="Arial" pitchFamily="34" charset="0"/>
              <a:buChar char="•"/>
              <a:defRPr sz="1300"/>
            </a:lvl4pPr>
            <a:lvl5pPr marL="2057400" indent="-228600">
              <a:buFont typeface="Arial" pitchFamily="34" charset="0"/>
              <a:buChar char="•"/>
              <a:defRPr sz="13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199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07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and_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8" name="Straight Connector 7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31146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Two_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110744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609600" y="3581400"/>
            <a:ext cx="110744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0" name="Straight Connector 9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3282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53848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6197600" y="1066800"/>
            <a:ext cx="53848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0" name="Straight Connector 9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14958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35560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4368800" y="1066800"/>
            <a:ext cx="35560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/>
          </p:nvPr>
        </p:nvSpPr>
        <p:spPr>
          <a:xfrm>
            <a:off x="8128000" y="1066800"/>
            <a:ext cx="35560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1" name="Straight Connector 10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65018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Four_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4" y="1066800"/>
            <a:ext cx="5377545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6193975" y="1066800"/>
            <a:ext cx="5490031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/>
          </p:nvPr>
        </p:nvSpPr>
        <p:spPr>
          <a:xfrm>
            <a:off x="6193970" y="3521528"/>
            <a:ext cx="5490031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6"/>
          </p:nvPr>
        </p:nvSpPr>
        <p:spPr>
          <a:xfrm>
            <a:off x="605976" y="3529693"/>
            <a:ext cx="5377545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59495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Six_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4"/>
          </p:nvPr>
        </p:nvSpPr>
        <p:spPr>
          <a:xfrm>
            <a:off x="4368800" y="1066800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5"/>
          </p:nvPr>
        </p:nvSpPr>
        <p:spPr>
          <a:xfrm>
            <a:off x="616857" y="3535137"/>
            <a:ext cx="3556000" cy="2359479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6"/>
          </p:nvPr>
        </p:nvSpPr>
        <p:spPr>
          <a:xfrm>
            <a:off x="8120743" y="1066800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7"/>
          </p:nvPr>
        </p:nvSpPr>
        <p:spPr>
          <a:xfrm>
            <a:off x="8128000" y="3535137"/>
            <a:ext cx="3556000" cy="2359479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8"/>
          </p:nvPr>
        </p:nvSpPr>
        <p:spPr>
          <a:xfrm>
            <a:off x="4376059" y="3537858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5" name="Straight Connector 14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666887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4"/>
          </p:nvPr>
        </p:nvSpPr>
        <p:spPr>
          <a:xfrm>
            <a:off x="4713516" y="1066801"/>
            <a:ext cx="6970485" cy="4811486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751422" y="1763489"/>
            <a:ext cx="3831468" cy="4115027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762002" y="1066800"/>
            <a:ext cx="3828143" cy="696687"/>
          </a:xfrm>
        </p:spPr>
        <p:txBody>
          <a:bodyPr anchor="b"/>
          <a:lstStyle>
            <a:lvl1pPr algn="l">
              <a:defRPr sz="2000" b="1" baseline="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1" name="Straight Connector 10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9653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ding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4550365" y="3979891"/>
            <a:ext cx="3030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www.darpa.mil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364" y="2151075"/>
            <a:ext cx="3030308" cy="182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81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17_Staffer_Quad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Placeholder 73"/>
          <p:cNvSpPr>
            <a:spLocks noGrp="1"/>
          </p:cNvSpPr>
          <p:nvPr>
            <p:ph type="body" sz="quarter" idx="36" hasCustomPrompt="1"/>
          </p:nvPr>
        </p:nvSpPr>
        <p:spPr>
          <a:xfrm>
            <a:off x="262875" y="4077691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(What are you trying to accomplish and what is the desired end state)</a:t>
            </a:r>
          </a:p>
        </p:txBody>
      </p:sp>
      <p:sp>
        <p:nvSpPr>
          <p:cNvPr id="71" name="Text Placeholder 70"/>
          <p:cNvSpPr>
            <a:spLocks noGrp="1"/>
          </p:cNvSpPr>
          <p:nvPr>
            <p:ph type="body" sz="quarter" idx="35" hasCustomPrompt="1"/>
          </p:nvPr>
        </p:nvSpPr>
        <p:spPr>
          <a:xfrm>
            <a:off x="262875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(Give a broad overview of the program here)</a:t>
            </a: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0" y="3825875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11"/>
          <p:cNvCxnSpPr/>
          <p:nvPr userDrawn="1"/>
        </p:nvCxnSpPr>
        <p:spPr bwMode="auto">
          <a:xfrm>
            <a:off x="6096000" y="1355726"/>
            <a:ext cx="0" cy="5070474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73660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Upcoming Key Decisions: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Transition: (Define stages of transition – 6.1, 6.2, 6.3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Technical Risk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1200151" y="1363190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PROGRAM OVERVIEW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7454898" y="1365363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PROGRAM STATUS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341314" y="3843864"/>
            <a:ext cx="533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CAPABILITY OBJECTIVE/GOAL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8188123" y="3843864"/>
            <a:ext cx="2153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PERFORMERS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32" hasCustomPrompt="1"/>
          </p:nvPr>
        </p:nvSpPr>
        <p:spPr>
          <a:xfrm>
            <a:off x="6253087" y="4329799"/>
            <a:ext cx="3252157" cy="2221992"/>
          </a:xfrm>
        </p:spPr>
        <p:txBody>
          <a:bodyPr/>
          <a:lstStyle>
            <a:lvl1pPr marL="0" indent="0">
              <a:defRPr sz="1000"/>
            </a:lvl1pPr>
          </a:lstStyle>
          <a:p>
            <a:pPr lvl="0"/>
            <a:r>
              <a:rPr lang="en-US" dirty="0"/>
              <a:t>(Just include primes)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33" hasCustomPrompt="1"/>
          </p:nvPr>
        </p:nvSpPr>
        <p:spPr>
          <a:xfrm>
            <a:off x="9514448" y="4329585"/>
            <a:ext cx="2621280" cy="2221992"/>
          </a:xfrm>
        </p:spPr>
        <p:txBody>
          <a:bodyPr/>
          <a:lstStyle>
            <a:lvl1pPr marL="0" indent="0">
              <a:defRPr sz="1000" baseline="0"/>
            </a:lvl1pPr>
          </a:lstStyle>
          <a:p>
            <a:pPr lvl="0"/>
            <a:r>
              <a:rPr lang="en-US" dirty="0"/>
              <a:t>(City, State)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0" y="1355726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Text Placeholder 67"/>
          <p:cNvSpPr>
            <a:spLocks noGrp="1"/>
          </p:cNvSpPr>
          <p:nvPr>
            <p:ph type="body" sz="quarter" idx="34" hasCustomPrompt="1"/>
          </p:nvPr>
        </p:nvSpPr>
        <p:spPr>
          <a:xfrm>
            <a:off x="1828800" y="201560"/>
            <a:ext cx="10162908" cy="521208"/>
          </a:xfrm>
        </p:spPr>
        <p:txBody>
          <a:bodyPr anchor="ctr"/>
          <a:lstStyle>
            <a:lvl1pPr>
              <a:defRPr sz="2400"/>
            </a:lvl1pPr>
          </a:lstStyle>
          <a:p>
            <a:pPr lvl="0"/>
            <a:r>
              <a:rPr lang="en-US" dirty="0"/>
              <a:t>Program Name (Acronym)</a:t>
            </a:r>
          </a:p>
        </p:txBody>
      </p:sp>
      <p:sp>
        <p:nvSpPr>
          <p:cNvPr id="52" name="TextBox 51"/>
          <p:cNvSpPr txBox="1"/>
          <p:nvPr userDrawn="1"/>
        </p:nvSpPr>
        <p:spPr>
          <a:xfrm>
            <a:off x="38105" y="1100946"/>
            <a:ext cx="831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PE: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1392061" y="1100946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PROJECT:</a:t>
            </a:r>
          </a:p>
        </p:txBody>
      </p:sp>
      <p:sp>
        <p:nvSpPr>
          <p:cNvPr id="54" name="TextBox 53"/>
          <p:cNvSpPr txBox="1"/>
          <p:nvPr userDrawn="1"/>
        </p:nvSpPr>
        <p:spPr>
          <a:xfrm>
            <a:off x="3009902" y="1100946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RDDS PG #: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373943" y="1100945"/>
            <a:ext cx="992009" cy="246888"/>
          </a:xfrm>
          <a:noFill/>
        </p:spPr>
        <p:txBody>
          <a:bodyPr wrap="square" lIns="45720" rtlCol="0"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238766" y="1100946"/>
            <a:ext cx="669532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4030131" y="1100946"/>
            <a:ext cx="1387124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8" name="Text Placeholder 39"/>
          <p:cNvSpPr>
            <a:spLocks noGrp="1"/>
          </p:cNvSpPr>
          <p:nvPr>
            <p:ph type="body" sz="quarter" idx="15" hasCustomPrompt="1"/>
          </p:nvPr>
        </p:nvSpPr>
        <p:spPr>
          <a:xfrm>
            <a:off x="9119973" y="1100945"/>
            <a:ext cx="975360" cy="246888"/>
          </a:xfrm>
          <a:noFill/>
        </p:spPr>
        <p:txBody>
          <a:bodyPr wrap="square" rtlCol="0">
            <a:spAutoFit/>
          </a:bodyPr>
          <a:lstStyle>
            <a:lvl1pPr algn="ctr"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9" name="Text Placeholder 39"/>
          <p:cNvSpPr>
            <a:spLocks noGrp="1"/>
          </p:cNvSpPr>
          <p:nvPr>
            <p:ph type="body" sz="quarter" idx="29" hasCustomPrompt="1"/>
          </p:nvPr>
        </p:nvSpPr>
        <p:spPr>
          <a:xfrm>
            <a:off x="10096341" y="1100945"/>
            <a:ext cx="975360" cy="246888"/>
          </a:xfrm>
          <a:noFill/>
        </p:spPr>
        <p:txBody>
          <a:bodyPr wrap="square" rtlCol="0">
            <a:spAutoFit/>
          </a:bodyPr>
          <a:lstStyle>
            <a:lvl1pPr algn="ctr"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60" name="Text Placeholder 39"/>
          <p:cNvSpPr>
            <a:spLocks noGrp="1"/>
          </p:cNvSpPr>
          <p:nvPr>
            <p:ph type="body" sz="quarter" idx="30" hasCustomPrompt="1"/>
          </p:nvPr>
        </p:nvSpPr>
        <p:spPr>
          <a:xfrm>
            <a:off x="11079800" y="1100945"/>
            <a:ext cx="975360" cy="246888"/>
          </a:xfrm>
          <a:noFill/>
        </p:spPr>
        <p:txBody>
          <a:bodyPr wrap="square" rtlCol="0">
            <a:spAutoFit/>
          </a:bodyPr>
          <a:lstStyle>
            <a:lvl1pPr algn="ctr"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61" name="TextBox 60"/>
          <p:cNvSpPr txBox="1"/>
          <p:nvPr userDrawn="1"/>
        </p:nvSpPr>
        <p:spPr>
          <a:xfrm>
            <a:off x="11079800" y="880703"/>
            <a:ext cx="975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algn="ctr"/>
            <a:r>
              <a:rPr lang="en-US" sz="1000" dirty="0">
                <a:solidFill>
                  <a:prstClr val="black"/>
                </a:solidFill>
              </a:rPr>
              <a:t>FY20</a:t>
            </a:r>
          </a:p>
        </p:txBody>
      </p:sp>
      <p:sp>
        <p:nvSpPr>
          <p:cNvPr id="62" name="TextBox 61"/>
          <p:cNvSpPr txBox="1"/>
          <p:nvPr userDrawn="1"/>
        </p:nvSpPr>
        <p:spPr>
          <a:xfrm>
            <a:off x="10101659" y="880703"/>
            <a:ext cx="975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algn="ctr"/>
            <a:r>
              <a:rPr lang="en-US" sz="1000" dirty="0">
                <a:solidFill>
                  <a:prstClr val="black"/>
                </a:solidFill>
              </a:rPr>
              <a:t>FY19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9123517" y="880703"/>
            <a:ext cx="975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algn="ctr"/>
            <a:r>
              <a:rPr lang="en-US" sz="1000" dirty="0">
                <a:solidFill>
                  <a:prstClr val="black"/>
                </a:solidFill>
              </a:rPr>
              <a:t>FY18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245883" y="4103929"/>
            <a:ext cx="5876544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2455863" algn="l"/>
              </a:tabLst>
            </a:pPr>
            <a:r>
              <a:rPr lang="en-US" sz="1000" dirty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PERFORMER:	</a:t>
            </a:r>
          </a:p>
        </p:txBody>
      </p:sp>
      <p:sp>
        <p:nvSpPr>
          <p:cNvPr id="22" name="Rectangle 21"/>
          <p:cNvSpPr/>
          <p:nvPr userDrawn="1"/>
        </p:nvSpPr>
        <p:spPr>
          <a:xfrm>
            <a:off x="9505245" y="4095463"/>
            <a:ext cx="8386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2455863" algn="l"/>
              </a:tabLst>
              <a:defRPr/>
            </a:pPr>
            <a:r>
              <a:rPr lang="en-US" sz="1000" dirty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LOCATION: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39"/>
          </p:nvPr>
        </p:nvSpPr>
        <p:spPr>
          <a:xfrm>
            <a:off x="10803240" y="6553200"/>
            <a:ext cx="1016000" cy="292102"/>
          </a:xfrm>
        </p:spPr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sp>
        <p:nvSpPr>
          <p:cNvPr id="3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778000" y="6550026"/>
            <a:ext cx="8636000" cy="298450"/>
          </a:xfrm>
        </p:spPr>
        <p:txBody>
          <a:bodyPr/>
          <a:lstStyle/>
          <a:p>
            <a:r>
              <a:rPr lang="en-US" sz="900" dirty="0">
                <a:solidFill>
                  <a:prstClr val="white">
                    <a:lumMod val="50000"/>
                  </a:prstClr>
                </a:solidFill>
              </a:rPr>
              <a:t>Distribution authorized to U.S. Government Agencies only. Other requests for this document shall be referred to DARPA Director’s Office.</a:t>
            </a:r>
          </a:p>
        </p:txBody>
      </p:sp>
    </p:spTree>
    <p:extLst>
      <p:ext uri="{BB962C8B-B14F-4D97-AF65-F5344CB8AC3E}">
        <p14:creationId xmlns:p14="http://schemas.microsoft.com/office/powerpoint/2010/main" val="3262936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17_Staffer_Quad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Placeholder 73"/>
          <p:cNvSpPr>
            <a:spLocks noGrp="1"/>
          </p:cNvSpPr>
          <p:nvPr>
            <p:ph type="body" sz="quarter" idx="36" hasCustomPrompt="1"/>
          </p:nvPr>
        </p:nvSpPr>
        <p:spPr>
          <a:xfrm>
            <a:off x="262875" y="4077691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(What are you trying to accomplish and what is the desired end state)</a:t>
            </a:r>
          </a:p>
        </p:txBody>
      </p:sp>
      <p:sp>
        <p:nvSpPr>
          <p:cNvPr id="71" name="Text Placeholder 70"/>
          <p:cNvSpPr>
            <a:spLocks noGrp="1"/>
          </p:cNvSpPr>
          <p:nvPr>
            <p:ph type="body" sz="quarter" idx="35" hasCustomPrompt="1"/>
          </p:nvPr>
        </p:nvSpPr>
        <p:spPr>
          <a:xfrm>
            <a:off x="262875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(Give a broad overview of the program here)</a:t>
            </a: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0" y="3825875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11"/>
          <p:cNvCxnSpPr/>
          <p:nvPr userDrawn="1"/>
        </p:nvCxnSpPr>
        <p:spPr bwMode="auto">
          <a:xfrm>
            <a:off x="6096000" y="1355726"/>
            <a:ext cx="0" cy="5070474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73660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Upcoming Key Decisions: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Transition: (Define stages of transition – 6.1, 6.2, 6.3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Technical Risk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1200151" y="1363190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OVERVIEW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7454898" y="1365363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STATUS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341314" y="3843864"/>
            <a:ext cx="533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CAPABILITY OBJECTIVE/GOAL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8188123" y="3843864"/>
            <a:ext cx="2153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PERFORMERS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32" hasCustomPrompt="1"/>
          </p:nvPr>
        </p:nvSpPr>
        <p:spPr>
          <a:xfrm>
            <a:off x="6253087" y="4329799"/>
            <a:ext cx="3252157" cy="2221992"/>
          </a:xfrm>
        </p:spPr>
        <p:txBody>
          <a:bodyPr/>
          <a:lstStyle>
            <a:lvl1pPr marL="0" indent="0">
              <a:defRPr sz="1000"/>
            </a:lvl1pPr>
          </a:lstStyle>
          <a:p>
            <a:pPr lvl="0"/>
            <a:r>
              <a:rPr lang="en-US" dirty="0"/>
              <a:t>(Just include primes)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33" hasCustomPrompt="1"/>
          </p:nvPr>
        </p:nvSpPr>
        <p:spPr>
          <a:xfrm>
            <a:off x="9514448" y="4329585"/>
            <a:ext cx="2621280" cy="2221992"/>
          </a:xfrm>
        </p:spPr>
        <p:txBody>
          <a:bodyPr/>
          <a:lstStyle>
            <a:lvl1pPr marL="0" indent="0">
              <a:defRPr sz="1000" baseline="0"/>
            </a:lvl1pPr>
          </a:lstStyle>
          <a:p>
            <a:pPr lvl="0"/>
            <a:r>
              <a:rPr lang="en-US" dirty="0"/>
              <a:t>(City, State)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0" y="1355726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Text Placeholder 67"/>
          <p:cNvSpPr>
            <a:spLocks noGrp="1"/>
          </p:cNvSpPr>
          <p:nvPr>
            <p:ph type="body" sz="quarter" idx="34" hasCustomPrompt="1"/>
          </p:nvPr>
        </p:nvSpPr>
        <p:spPr>
          <a:xfrm>
            <a:off x="1828800" y="201560"/>
            <a:ext cx="10162908" cy="521208"/>
          </a:xfrm>
        </p:spPr>
        <p:txBody>
          <a:bodyPr anchor="ctr"/>
          <a:lstStyle>
            <a:lvl1pPr>
              <a:defRPr sz="2400"/>
            </a:lvl1pPr>
          </a:lstStyle>
          <a:p>
            <a:pPr lvl="0"/>
            <a:r>
              <a:rPr lang="en-US" dirty="0"/>
              <a:t>Program Name (Acronym)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373941" y="1100945"/>
            <a:ext cx="1987296" cy="246888"/>
          </a:xfrm>
          <a:noFill/>
        </p:spPr>
        <p:txBody>
          <a:bodyPr wrap="square" lIns="45720" rtlCol="0"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3203771" y="1100946"/>
            <a:ext cx="1658112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5851173" y="1100946"/>
            <a:ext cx="1387124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8" name="Text Placeholder 39"/>
          <p:cNvSpPr>
            <a:spLocks noGrp="1"/>
          </p:cNvSpPr>
          <p:nvPr>
            <p:ph type="body" sz="quarter" idx="15" hasCustomPrompt="1"/>
          </p:nvPr>
        </p:nvSpPr>
        <p:spPr>
          <a:xfrm>
            <a:off x="9122068" y="1120609"/>
            <a:ext cx="975360" cy="230832"/>
          </a:xfrm>
          <a:noFill/>
        </p:spPr>
        <p:txBody>
          <a:bodyPr wrap="square" rtlCol="0">
            <a:spAutoFit/>
          </a:bodyPr>
          <a:lstStyle>
            <a:lvl1pPr algn="ctr">
              <a:defRPr lang="en-US" sz="9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9" name="Text Placeholder 39"/>
          <p:cNvSpPr>
            <a:spLocks noGrp="1"/>
          </p:cNvSpPr>
          <p:nvPr>
            <p:ph type="body" sz="quarter" idx="29" hasCustomPrompt="1"/>
          </p:nvPr>
        </p:nvSpPr>
        <p:spPr>
          <a:xfrm>
            <a:off x="10111545" y="1120609"/>
            <a:ext cx="975360" cy="230832"/>
          </a:xfrm>
          <a:noFill/>
        </p:spPr>
        <p:txBody>
          <a:bodyPr wrap="square" rtlCol="0">
            <a:spAutoFit/>
          </a:bodyPr>
          <a:lstStyle>
            <a:lvl1pPr algn="ctr">
              <a:defRPr lang="en-US" sz="9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60" name="Text Placeholder 39"/>
          <p:cNvSpPr>
            <a:spLocks noGrp="1"/>
          </p:cNvSpPr>
          <p:nvPr>
            <p:ph type="body" sz="quarter" idx="30" hasCustomPrompt="1"/>
          </p:nvPr>
        </p:nvSpPr>
        <p:spPr>
          <a:xfrm>
            <a:off x="11095004" y="1120609"/>
            <a:ext cx="975360" cy="230832"/>
          </a:xfrm>
          <a:noFill/>
        </p:spPr>
        <p:txBody>
          <a:bodyPr wrap="square" rtlCol="0">
            <a:spAutoFit/>
          </a:bodyPr>
          <a:lstStyle>
            <a:lvl1pPr algn="ctr">
              <a:defRPr lang="en-US" sz="9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33" name="TextBox 32"/>
          <p:cNvSpPr txBox="1"/>
          <p:nvPr userDrawn="1"/>
        </p:nvSpPr>
        <p:spPr>
          <a:xfrm>
            <a:off x="2376359" y="1109506"/>
            <a:ext cx="10567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PROJECT:</a:t>
            </a:r>
          </a:p>
        </p:txBody>
      </p:sp>
      <p:sp>
        <p:nvSpPr>
          <p:cNvPr id="34" name="TextBox 33"/>
          <p:cNvSpPr txBox="1"/>
          <p:nvPr userDrawn="1"/>
        </p:nvSpPr>
        <p:spPr>
          <a:xfrm>
            <a:off x="4819654" y="1109506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RDDS</a:t>
            </a:r>
            <a:r>
              <a:rPr lang="en-US" sz="1000" baseline="0" dirty="0">
                <a:latin typeface="+mn-lt"/>
              </a:rPr>
              <a:t> PG #</a:t>
            </a:r>
            <a:r>
              <a:rPr lang="en-US" sz="1000" dirty="0">
                <a:latin typeface="+mn-lt"/>
              </a:rPr>
              <a:t>:</a:t>
            </a:r>
          </a:p>
        </p:txBody>
      </p:sp>
      <p:sp>
        <p:nvSpPr>
          <p:cNvPr id="35" name="TextBox 34"/>
          <p:cNvSpPr txBox="1"/>
          <p:nvPr userDrawn="1"/>
        </p:nvSpPr>
        <p:spPr>
          <a:xfrm>
            <a:off x="11085197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FY20</a:t>
            </a:r>
          </a:p>
        </p:txBody>
      </p:sp>
      <p:sp>
        <p:nvSpPr>
          <p:cNvPr id="36" name="TextBox 35"/>
          <p:cNvSpPr txBox="1"/>
          <p:nvPr userDrawn="1"/>
        </p:nvSpPr>
        <p:spPr>
          <a:xfrm>
            <a:off x="10106128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FY19</a:t>
            </a:r>
          </a:p>
        </p:txBody>
      </p:sp>
      <p:sp>
        <p:nvSpPr>
          <p:cNvPr id="37" name="TextBox 36"/>
          <p:cNvSpPr txBox="1"/>
          <p:nvPr userDrawn="1"/>
        </p:nvSpPr>
        <p:spPr>
          <a:xfrm>
            <a:off x="9130605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FY18</a:t>
            </a:r>
          </a:p>
        </p:txBody>
      </p:sp>
      <p:sp>
        <p:nvSpPr>
          <p:cNvPr id="38" name="TextBox 37"/>
          <p:cNvSpPr txBox="1"/>
          <p:nvPr userDrawn="1"/>
        </p:nvSpPr>
        <p:spPr>
          <a:xfrm>
            <a:off x="8155245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PROJECT</a:t>
            </a:r>
          </a:p>
        </p:txBody>
      </p:sp>
      <p:sp>
        <p:nvSpPr>
          <p:cNvPr id="39" name="TextBox 38"/>
          <p:cNvSpPr txBox="1"/>
          <p:nvPr userDrawn="1"/>
        </p:nvSpPr>
        <p:spPr>
          <a:xfrm>
            <a:off x="38105" y="1100946"/>
            <a:ext cx="831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PE: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7" hasCustomPrompt="1"/>
          </p:nvPr>
        </p:nvSpPr>
        <p:spPr>
          <a:xfrm>
            <a:off x="9115229" y="874914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0.000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8" hasCustomPrompt="1"/>
          </p:nvPr>
        </p:nvSpPr>
        <p:spPr>
          <a:xfrm>
            <a:off x="10111545" y="874688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0.000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9" hasCustomPrompt="1"/>
          </p:nvPr>
        </p:nvSpPr>
        <p:spPr>
          <a:xfrm>
            <a:off x="11095004" y="874688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0.000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40" hasCustomPrompt="1"/>
          </p:nvPr>
        </p:nvSpPr>
        <p:spPr>
          <a:xfrm>
            <a:off x="8124905" y="1121948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-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1" hasCustomPrompt="1"/>
          </p:nvPr>
        </p:nvSpPr>
        <p:spPr>
          <a:xfrm>
            <a:off x="8124905" y="874688"/>
            <a:ext cx="975360" cy="228600"/>
          </a:xfrm>
        </p:spPr>
        <p:txBody>
          <a:bodyPr/>
          <a:lstStyle>
            <a:lvl1pPr algn="ctr"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-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245883" y="4103929"/>
            <a:ext cx="5876544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tabLst>
                <a:tab pos="2455863" algn="l"/>
              </a:tabLst>
            </a:pPr>
            <a:r>
              <a:rPr lang="en-US" sz="1000" baseline="0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PERFORMER:	</a:t>
            </a:r>
          </a:p>
        </p:txBody>
      </p:sp>
      <p:sp>
        <p:nvSpPr>
          <p:cNvPr id="22" name="Rectangle 21"/>
          <p:cNvSpPr/>
          <p:nvPr userDrawn="1"/>
        </p:nvSpPr>
        <p:spPr>
          <a:xfrm>
            <a:off x="9505245" y="4095463"/>
            <a:ext cx="8386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455863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LOCATION: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sp>
        <p:nvSpPr>
          <p:cNvPr id="41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778000" y="6550026"/>
            <a:ext cx="8636000" cy="298450"/>
          </a:xfrm>
        </p:spPr>
        <p:txBody>
          <a:bodyPr/>
          <a:lstStyle/>
          <a:p>
            <a:r>
              <a:rPr lang="en-US" sz="900" dirty="0">
                <a:solidFill>
                  <a:prstClr val="white">
                    <a:lumMod val="50000"/>
                  </a:prstClr>
                </a:solidFill>
              </a:rPr>
              <a:t>Distribution authorized to U.S. Government Agencies only. Other requests for this document shall be referred to DARPA Director’s Office.</a:t>
            </a:r>
          </a:p>
        </p:txBody>
      </p:sp>
    </p:spTree>
    <p:extLst>
      <p:ext uri="{BB962C8B-B14F-4D97-AF65-F5344CB8AC3E}">
        <p14:creationId xmlns:p14="http://schemas.microsoft.com/office/powerpoint/2010/main" val="4105798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17_Staffer_Quad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Placeholder 70"/>
          <p:cNvSpPr>
            <a:spLocks noGrp="1"/>
          </p:cNvSpPr>
          <p:nvPr>
            <p:ph type="body" sz="quarter" idx="49" hasCustomPrompt="1"/>
          </p:nvPr>
        </p:nvSpPr>
        <p:spPr>
          <a:xfrm>
            <a:off x="262875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(Give a broad overview of the program here)</a:t>
            </a:r>
          </a:p>
        </p:txBody>
      </p:sp>
      <p:sp>
        <p:nvSpPr>
          <p:cNvPr id="63" name="Text Placeholder 6"/>
          <p:cNvSpPr>
            <a:spLocks noGrp="1"/>
          </p:cNvSpPr>
          <p:nvPr>
            <p:ph type="body" sz="quarter" idx="47" hasCustomPrompt="1"/>
          </p:nvPr>
        </p:nvSpPr>
        <p:spPr>
          <a:xfrm>
            <a:off x="9514448" y="4329585"/>
            <a:ext cx="2621280" cy="2221992"/>
          </a:xfrm>
        </p:spPr>
        <p:txBody>
          <a:bodyPr/>
          <a:lstStyle>
            <a:lvl1pPr marL="0" indent="0">
              <a:defRPr sz="1000" baseline="0"/>
            </a:lvl1pPr>
          </a:lstStyle>
          <a:p>
            <a:pPr lvl="0"/>
            <a:r>
              <a:rPr lang="en-US" dirty="0"/>
              <a:t>(City, State)</a:t>
            </a:r>
          </a:p>
        </p:txBody>
      </p:sp>
      <p:sp>
        <p:nvSpPr>
          <p:cNvPr id="62" name="Text Placeholder 6"/>
          <p:cNvSpPr>
            <a:spLocks noGrp="1"/>
          </p:cNvSpPr>
          <p:nvPr>
            <p:ph type="body" sz="quarter" idx="46" hasCustomPrompt="1"/>
          </p:nvPr>
        </p:nvSpPr>
        <p:spPr>
          <a:xfrm>
            <a:off x="6253087" y="4329799"/>
            <a:ext cx="3252157" cy="2221992"/>
          </a:xfrm>
        </p:spPr>
        <p:txBody>
          <a:bodyPr/>
          <a:lstStyle>
            <a:lvl1pPr marL="0" indent="0">
              <a:defRPr sz="1000"/>
            </a:lvl1pPr>
          </a:lstStyle>
          <a:p>
            <a:pPr lvl="0"/>
            <a:r>
              <a:rPr lang="en-US" dirty="0"/>
              <a:t>(Just include primes)</a:t>
            </a:r>
          </a:p>
        </p:txBody>
      </p:sp>
      <p:sp>
        <p:nvSpPr>
          <p:cNvPr id="60" name="Text Placeholder 67"/>
          <p:cNvSpPr>
            <a:spLocks noGrp="1"/>
          </p:cNvSpPr>
          <p:nvPr>
            <p:ph type="body" sz="quarter" idx="43" hasCustomPrompt="1"/>
          </p:nvPr>
        </p:nvSpPr>
        <p:spPr>
          <a:xfrm>
            <a:off x="1828800" y="201560"/>
            <a:ext cx="10162908" cy="521208"/>
          </a:xfrm>
        </p:spPr>
        <p:txBody>
          <a:bodyPr anchor="ctr"/>
          <a:lstStyle>
            <a:lvl1pPr>
              <a:defRPr sz="2400"/>
            </a:lvl1pPr>
          </a:lstStyle>
          <a:p>
            <a:pPr lvl="0"/>
            <a:r>
              <a:rPr lang="en-US" dirty="0"/>
              <a:t>Program Name (Acronym)</a:t>
            </a:r>
          </a:p>
        </p:txBody>
      </p:sp>
      <p:cxnSp>
        <p:nvCxnSpPr>
          <p:cNvPr id="41" name="Straight Connector 40"/>
          <p:cNvCxnSpPr/>
          <p:nvPr userDrawn="1"/>
        </p:nvCxnSpPr>
        <p:spPr bwMode="auto">
          <a:xfrm>
            <a:off x="0" y="1355726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10"/>
          <p:cNvSpPr txBox="1"/>
          <p:nvPr userDrawn="1"/>
        </p:nvSpPr>
        <p:spPr>
          <a:xfrm>
            <a:off x="2953687" y="1124895"/>
            <a:ext cx="10567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PROJECT: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38105" y="1100946"/>
            <a:ext cx="831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PE: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5901886" y="1115063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RDDS</a:t>
            </a:r>
            <a:r>
              <a:rPr lang="en-US" sz="1000" baseline="0" dirty="0">
                <a:latin typeface="+mn-lt"/>
              </a:rPr>
              <a:t> PG #</a:t>
            </a:r>
            <a:r>
              <a:rPr lang="en-US" sz="1000" dirty="0">
                <a:latin typeface="+mn-lt"/>
              </a:rPr>
              <a:t>: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364472" y="1095399"/>
            <a:ext cx="2764371" cy="246221"/>
          </a:xfrm>
          <a:noFill/>
        </p:spPr>
        <p:txBody>
          <a:bodyPr wrap="square" lIns="45720" rtlCol="0">
            <a:spAutoFit/>
          </a:bodyPr>
          <a:lstStyle>
            <a:lvl1pPr>
              <a:defRPr lang="en-US" sz="1000" baseline="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3768343" y="1095399"/>
            <a:ext cx="2297212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6934856" y="1105231"/>
            <a:ext cx="1213629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 marL="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1000" dirty="0">
                <a:latin typeface="+mn-lt"/>
                <a:cs typeface="+mn-cs"/>
              </a:defRPr>
            </a:lvl1pPr>
          </a:lstStyle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-</a:t>
            </a:r>
          </a:p>
        </p:txBody>
      </p:sp>
      <p:sp>
        <p:nvSpPr>
          <p:cNvPr id="19" name="Text Placeholder 39"/>
          <p:cNvSpPr>
            <a:spLocks noGrp="1"/>
          </p:cNvSpPr>
          <p:nvPr>
            <p:ph type="body" sz="quarter" idx="15" hasCustomPrompt="1"/>
          </p:nvPr>
        </p:nvSpPr>
        <p:spPr>
          <a:xfrm>
            <a:off x="9131097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29" hasCustomPrompt="1"/>
          </p:nvPr>
        </p:nvSpPr>
        <p:spPr>
          <a:xfrm>
            <a:off x="10106128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44" name="Text Placeholder 39"/>
          <p:cNvSpPr>
            <a:spLocks noGrp="1"/>
          </p:cNvSpPr>
          <p:nvPr>
            <p:ph type="body" sz="quarter" idx="30" hasCustomPrompt="1"/>
          </p:nvPr>
        </p:nvSpPr>
        <p:spPr>
          <a:xfrm>
            <a:off x="11085197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32" name="Text Placeholder 39"/>
          <p:cNvSpPr>
            <a:spLocks noGrp="1"/>
          </p:cNvSpPr>
          <p:nvPr>
            <p:ph type="body" sz="quarter" idx="31" hasCustomPrompt="1"/>
          </p:nvPr>
        </p:nvSpPr>
        <p:spPr>
          <a:xfrm>
            <a:off x="9131097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34" name="Text Placeholder 39"/>
          <p:cNvSpPr>
            <a:spLocks noGrp="1"/>
          </p:cNvSpPr>
          <p:nvPr>
            <p:ph type="body" sz="quarter" idx="32" hasCustomPrompt="1"/>
          </p:nvPr>
        </p:nvSpPr>
        <p:spPr>
          <a:xfrm>
            <a:off x="10106128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43" name="Text Placeholder 39"/>
          <p:cNvSpPr>
            <a:spLocks noGrp="1"/>
          </p:cNvSpPr>
          <p:nvPr>
            <p:ph type="body" sz="quarter" idx="33" hasCustomPrompt="1"/>
          </p:nvPr>
        </p:nvSpPr>
        <p:spPr>
          <a:xfrm>
            <a:off x="11085197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085197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FY20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0106128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FY19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9131097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FY18</a:t>
            </a:r>
          </a:p>
        </p:txBody>
      </p:sp>
      <p:sp>
        <p:nvSpPr>
          <p:cNvPr id="45" name="TextBox 44"/>
          <p:cNvSpPr txBox="1"/>
          <p:nvPr userDrawn="1"/>
        </p:nvSpPr>
        <p:spPr>
          <a:xfrm>
            <a:off x="8152193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PROJECT</a:t>
            </a:r>
          </a:p>
        </p:txBody>
      </p:sp>
      <p:sp>
        <p:nvSpPr>
          <p:cNvPr id="46" name="Text Placeholder 39"/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8152193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48" name="Text Placeholder 39"/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8152193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200151" y="1363190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OVERVIEW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454898" y="1365363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STATUS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341314" y="3843864"/>
            <a:ext cx="533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CAPABILITY OBJECTIVE/GOAL</a:t>
            </a:r>
          </a:p>
        </p:txBody>
      </p:sp>
      <p:cxnSp>
        <p:nvCxnSpPr>
          <p:cNvPr id="42" name="Straight Connector 41"/>
          <p:cNvCxnSpPr/>
          <p:nvPr userDrawn="1"/>
        </p:nvCxnSpPr>
        <p:spPr bwMode="auto">
          <a:xfrm>
            <a:off x="0" y="3825875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Straight Connector 46"/>
          <p:cNvCxnSpPr/>
          <p:nvPr userDrawn="1"/>
        </p:nvCxnSpPr>
        <p:spPr bwMode="auto">
          <a:xfrm>
            <a:off x="6096000" y="1355726"/>
            <a:ext cx="0" cy="5070474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TextBox 38"/>
          <p:cNvSpPr txBox="1"/>
          <p:nvPr userDrawn="1"/>
        </p:nvSpPr>
        <p:spPr>
          <a:xfrm>
            <a:off x="8188123" y="3843864"/>
            <a:ext cx="2153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PERFORMERS</a:t>
            </a:r>
          </a:p>
        </p:txBody>
      </p:sp>
      <p:sp>
        <p:nvSpPr>
          <p:cNvPr id="49" name="Text Placeholder 39"/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9131097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0" name="Text Placeholder 39"/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10106620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1" name="Text Placeholder 39"/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11085197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2" name="Text Placeholder 39"/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152193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7" name="Text Placeholder 73"/>
          <p:cNvSpPr>
            <a:spLocks noGrp="1"/>
          </p:cNvSpPr>
          <p:nvPr>
            <p:ph type="body" sz="quarter" idx="40" hasCustomPrompt="1"/>
          </p:nvPr>
        </p:nvSpPr>
        <p:spPr>
          <a:xfrm>
            <a:off x="262875" y="4077691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(What are you trying to accomplish and what is the desired end state)</a:t>
            </a:r>
          </a:p>
        </p:txBody>
      </p:sp>
      <p:sp>
        <p:nvSpPr>
          <p:cNvPr id="5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73660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Upcoming Key Decisions: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Transition: (Define stages of transition – 6.1, 6.2, 6.3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Technical Risk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6245883" y="4103929"/>
            <a:ext cx="5876544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tabLst>
                <a:tab pos="2455863" algn="l"/>
              </a:tabLst>
            </a:pPr>
            <a:r>
              <a:rPr lang="en-US" sz="1000" baseline="0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PERFORMER:	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9505245" y="4095463"/>
            <a:ext cx="8386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455863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LOCATION: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2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54" name="Picture 5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sp>
        <p:nvSpPr>
          <p:cNvPr id="55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778000" y="6550026"/>
            <a:ext cx="8636000" cy="298450"/>
          </a:xfrm>
        </p:spPr>
        <p:txBody>
          <a:bodyPr/>
          <a:lstStyle/>
          <a:p>
            <a:r>
              <a:rPr lang="en-US" sz="900" dirty="0">
                <a:solidFill>
                  <a:prstClr val="white">
                    <a:lumMod val="50000"/>
                  </a:prstClr>
                </a:solidFill>
              </a:rPr>
              <a:t>Distribution authorized to U.S. Government Agencies only. Other requests for this document shall be referred to DARPA Director’s Office.</a:t>
            </a:r>
          </a:p>
        </p:txBody>
      </p:sp>
    </p:spTree>
    <p:extLst>
      <p:ext uri="{BB962C8B-B14F-4D97-AF65-F5344CB8AC3E}">
        <p14:creationId xmlns:p14="http://schemas.microsoft.com/office/powerpoint/2010/main" val="3621444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Content_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0"/>
          <p:cNvSpPr>
            <a:spLocks noGrp="1"/>
          </p:cNvSpPr>
          <p:nvPr>
            <p:ph sz="quarter" idx="13"/>
          </p:nvPr>
        </p:nvSpPr>
        <p:spPr>
          <a:xfrm rot="5400000">
            <a:off x="2603497" y="-1333497"/>
            <a:ext cx="6400803" cy="9525001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/>
            </a:lvl2pPr>
            <a:lvl3pPr marL="1143000" indent="-228600">
              <a:buFont typeface="Arial" pitchFamily="34" charset="0"/>
              <a:buChar char="•"/>
              <a:defRPr sz="1400"/>
            </a:lvl3pPr>
            <a:lvl4pPr marL="1600200" indent="-228600">
              <a:buFont typeface="Arial" pitchFamily="34" charset="0"/>
              <a:buChar char="•"/>
              <a:defRPr sz="1300"/>
            </a:lvl4pPr>
            <a:lvl5pPr marL="2057400" indent="-228600">
              <a:buFont typeface="Arial" pitchFamily="34" charset="0"/>
              <a:buChar char="•"/>
              <a:defRPr sz="13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 rot="5400000">
            <a:off x="-2447443" y="3228446"/>
            <a:ext cx="5546817" cy="397933"/>
          </a:xfrm>
        </p:spPr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 rot="5400000">
            <a:off x="56713" y="6309160"/>
            <a:ext cx="530038" cy="389469"/>
          </a:xfrm>
        </p:spPr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 rot="5400000">
            <a:off x="9074222" y="3657674"/>
            <a:ext cx="5041761" cy="901700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 flipH="1">
            <a:off x="11022546" y="228601"/>
            <a:ext cx="2117" cy="6410325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974382" y="442948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747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08000" y="1219200"/>
            <a:ext cx="11176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78000" y="6550026"/>
            <a:ext cx="8636000" cy="298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9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3240" y="6553200"/>
            <a:ext cx="1016000" cy="29210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fld id="{231CC523-8BC6-4921-807A-66BD262F3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Title Placeholder 9"/>
          <p:cNvSpPr>
            <a:spLocks noGrp="1"/>
          </p:cNvSpPr>
          <p:nvPr>
            <p:ph type="title"/>
          </p:nvPr>
        </p:nvSpPr>
        <p:spPr bwMode="auto">
          <a:xfrm>
            <a:off x="2163233" y="152400"/>
            <a:ext cx="952076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94E2C-28A1-4ACF-BE1C-DC6E3E3FF6B4}" type="datetimeFigureOut">
              <a:rPr lang="en-US" smtClean="0"/>
              <a:t>1/11/2024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2" r:id="rId3"/>
    <p:sldLayoutId id="2147483720" r:id="rId4"/>
    <p:sldLayoutId id="2147483721" r:id="rId5"/>
    <p:sldLayoutId id="2147483723" r:id="rId6"/>
    <p:sldLayoutId id="2147483725" r:id="rId7"/>
    <p:sldLayoutId id="2147483726" r:id="rId8"/>
    <p:sldLayoutId id="2147483729" r:id="rId9"/>
    <p:sldLayoutId id="2147483728" r:id="rId10"/>
    <p:sldLayoutId id="2147483727" r:id="rId11"/>
    <p:sldLayoutId id="2147483730" r:id="rId12"/>
    <p:sldLayoutId id="2147483731" r:id="rId13"/>
    <p:sldLayoutId id="2147483757" r:id="rId14"/>
    <p:sldLayoutId id="2147483758" r:id="rId15"/>
    <p:sldLayoutId id="2147483759" r:id="rId16"/>
    <p:sldLayoutId id="2147483754" r:id="rId17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Tahoma" pitchFamily="34" charset="0"/>
          <a:ea typeface="+mj-ea"/>
          <a:cs typeface="Tahom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5439029" y="6642556"/>
            <a:ext cx="120257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800" kern="0" dirty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Distribution Statement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2943" y="56818"/>
            <a:ext cx="98457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  <a:latin typeface="Tahoma"/>
              </a:rPr>
              <a:t>TA#</a:t>
            </a:r>
          </a:p>
        </p:txBody>
      </p:sp>
      <p:sp>
        <p:nvSpPr>
          <p:cNvPr id="21" name="Text Box 25"/>
          <p:cNvSpPr txBox="1">
            <a:spLocks noChangeArrowheads="1"/>
          </p:cNvSpPr>
          <p:nvPr/>
        </p:nvSpPr>
        <p:spPr bwMode="auto">
          <a:xfrm>
            <a:off x="693474" y="891963"/>
            <a:ext cx="528654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9863" indent="-169863" fontAlgn="base">
              <a:spcBef>
                <a:spcPct val="0"/>
              </a:spcBef>
              <a:defRPr/>
            </a:pPr>
            <a:r>
              <a:rPr lang="en-US" sz="14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Summary of proposed overall technical approach: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How does the approach address the key challenges of the program?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What is unique about your approach? Why will it succeed?</a:t>
            </a:r>
            <a:endParaRPr lang="en-US" sz="1200" dirty="0">
              <a:solidFill>
                <a:prstClr val="black"/>
              </a:solidFill>
              <a:latin typeface="Tahoma"/>
            </a:endParaRPr>
          </a:p>
          <a:p>
            <a:pPr>
              <a:defRPr/>
            </a:pPr>
            <a:endParaRPr lang="en-US" sz="1200" dirty="0">
              <a:solidFill>
                <a:prstClr val="black"/>
              </a:solidFill>
              <a:latin typeface="Tahoma"/>
            </a:endParaRPr>
          </a:p>
        </p:txBody>
      </p:sp>
      <p:sp>
        <p:nvSpPr>
          <p:cNvPr id="24" name="Title 16"/>
          <p:cNvSpPr txBox="1">
            <a:spLocks/>
          </p:cNvSpPr>
          <p:nvPr/>
        </p:nvSpPr>
        <p:spPr bwMode="auto">
          <a:xfrm>
            <a:off x="1655698" y="26694"/>
            <a:ext cx="5461859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r>
              <a:rPr lang="en-US" sz="1050">
                <a:solidFill>
                  <a:prstClr val="black"/>
                </a:solidFill>
              </a:rPr>
              <a:t>FP-00# </a:t>
            </a:r>
            <a:r>
              <a:rPr lang="en-US" sz="1050" dirty="0">
                <a:solidFill>
                  <a:prstClr val="black"/>
                </a:solidFill>
              </a:rPr>
              <a:t>– Prime Contractor</a:t>
            </a:r>
          </a:p>
          <a:p>
            <a:pPr>
              <a:defRPr/>
            </a:pPr>
            <a:r>
              <a:rPr lang="en-US" sz="1050" dirty="0">
                <a:solidFill>
                  <a:prstClr val="black"/>
                </a:solidFill>
              </a:rPr>
              <a:t>PI: Title Firstname Lastname (xx% LOE)</a:t>
            </a:r>
          </a:p>
          <a:p>
            <a:pPr>
              <a:defRPr/>
            </a:pPr>
            <a:r>
              <a:rPr lang="en-US" sz="1050" dirty="0">
                <a:solidFill>
                  <a:prstClr val="black"/>
                </a:solidFill>
              </a:rPr>
              <a:t>Subcontractors:</a:t>
            </a:r>
          </a:p>
          <a:p>
            <a:pPr>
              <a:defRPr/>
            </a:pPr>
            <a:r>
              <a:rPr lang="en-US" sz="1050" dirty="0">
                <a:solidFill>
                  <a:prstClr val="black"/>
                </a:solidFill>
              </a:rPr>
              <a:t>Title: Proposal Title</a:t>
            </a:r>
            <a:endParaRPr lang="en-US" sz="1050" strike="sngStrike" dirty="0">
              <a:solidFill>
                <a:srgbClr val="C00000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073262"/>
              </p:ext>
            </p:extLst>
          </p:nvPr>
        </p:nvGraphicFramePr>
        <p:xfrm>
          <a:off x="376335" y="5721362"/>
          <a:ext cx="5023874" cy="594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9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7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50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5016">
                  <a:extLst>
                    <a:ext uri="{9D8B030D-6E8A-4147-A177-3AD203B41FA5}">
                      <a16:colId xmlns:a16="http://schemas.microsoft.com/office/drawing/2014/main" val="777352621"/>
                    </a:ext>
                  </a:extLst>
                </a:gridCol>
                <a:gridCol w="1147558">
                  <a:extLst>
                    <a:ext uri="{9D8B030D-6E8A-4147-A177-3AD203B41FA5}">
                      <a16:colId xmlns:a16="http://schemas.microsoft.com/office/drawing/2014/main" val="988835828"/>
                    </a:ext>
                  </a:extLst>
                </a:gridCol>
              </a:tblGrid>
              <a:tr h="261900">
                <a:tc>
                  <a:txBody>
                    <a:bodyPr/>
                    <a:lstStyle/>
                    <a:p>
                      <a:r>
                        <a:rPr lang="en-US" sz="900" dirty="0"/>
                        <a:t>Cost Summary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Phase 0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Phase 1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Phase 2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Total</a:t>
                      </a:r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681">
                <a:tc>
                  <a:txBody>
                    <a:bodyPr/>
                    <a:lstStyle/>
                    <a:p>
                      <a:r>
                        <a:rPr lang="en-US" sz="900" dirty="0"/>
                        <a:t>Proposed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$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$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$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$</a:t>
                      </a:r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627499" y="2296296"/>
            <a:ext cx="4727802" cy="26061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Replace this image with a 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</a:rPr>
              <a:t>GRAPHIC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representative of the proposed technical approach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6BC2289-F1D8-4BC2-97CF-8D3A63458734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3183748" y="3720540"/>
            <a:ext cx="5760720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 Box 25">
            <a:extLst>
              <a:ext uri="{FF2B5EF4-FFF2-40B4-BE49-F238E27FC236}">
                <a16:creationId xmlns:a16="http://schemas.microsoft.com/office/drawing/2014/main" id="{A8641707-0789-4494-95CF-14DB609CB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8194" y="1354380"/>
            <a:ext cx="5286549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9863" indent="-169863" fontAlgn="base">
              <a:spcBef>
                <a:spcPct val="0"/>
              </a:spcBef>
              <a:defRPr/>
            </a:pPr>
            <a:r>
              <a:rPr lang="en-US" sz="14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Technical Rationale: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What are you trying to do? Articulate your objectives using absolutely no jargon.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Summarize how you plan to accomplish technical goals and program metrics stated in the BAA.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How will progress be measured?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What are the major technical risk elements and the plan to address/mitigate them?</a:t>
            </a:r>
          </a:p>
        </p:txBody>
      </p:sp>
      <p:sp>
        <p:nvSpPr>
          <p:cNvPr id="13" name="Text Box 25">
            <a:extLst>
              <a:ext uri="{FF2B5EF4-FFF2-40B4-BE49-F238E27FC236}">
                <a16:creationId xmlns:a16="http://schemas.microsoft.com/office/drawing/2014/main" id="{80AD26E9-F6D8-43C3-8EA2-F310EFECA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2271" y="3561645"/>
            <a:ext cx="5286549" cy="1392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>
              <a:lnSpc>
                <a:spcPts val="1465"/>
              </a:lnSpc>
              <a:spcBef>
                <a:spcPts val="105"/>
              </a:spcBef>
            </a:pPr>
            <a:r>
              <a:rPr lang="en-US" sz="14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Other Relevant Information: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Is any work expected to be fundamental research?  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Foreign persons proposed? (if yes, how many)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Intellectual Property (IP) or Data Rights Assertions?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Government Furnished Equipment/Materials/Information (GFE/GFM/GFI) requested?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Human Subject Research (HSR) proposed?</a:t>
            </a:r>
          </a:p>
        </p:txBody>
      </p:sp>
    </p:spTree>
    <p:extLst>
      <p:ext uri="{BB962C8B-B14F-4D97-AF65-F5344CB8AC3E}">
        <p14:creationId xmlns:p14="http://schemas.microsoft.com/office/powerpoint/2010/main" val="3447603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noFill/>
        <a:ln w="22225">
          <a:solidFill>
            <a:schemeClr val="tx1"/>
          </a:solidFill>
          <a:round/>
          <a:headEnd/>
          <a:tailEnd/>
        </a:ln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/>
    </a:lnDef>
  </a:objectDefaults>
  <a:extraClrSchemeLst/>
  <a:extLst>
    <a:ext uri="{05A4C25C-085E-4340-85A3-A5531E510DB2}">
      <thm15:themeFamily xmlns:thm15="http://schemas.microsoft.com/office/thememl/2012/main" name="Updated_DARPA_Template_20190102_1237.pptx" id="{73648ED9-5A49-4BD0-BC42-DE32C2E6CF09}" vid="{D0B459EC-B9B7-4546-9243-8AF0A3298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1777</TotalTime>
  <Words>198</Words>
  <Application>Microsoft Office PowerPoint</Application>
  <PresentationFormat>Widescreen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Tahoma</vt:lpstr>
      <vt:lpstr>Office Theme</vt:lpstr>
      <vt:lpstr>PowerPoint Presentation</vt:lpstr>
    </vt:vector>
  </TitlesOfParts>
  <Company>DARPA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LINC detailed metrics and milestones</dc:title>
  <dc:creator>Waisel, Laurie (contr-i2o)</dc:creator>
  <cp:lastModifiedBy>Hawkins, Karla (contr-i2o)</cp:lastModifiedBy>
  <cp:revision>25</cp:revision>
  <cp:lastPrinted>2011-09-22T20:00:03Z</cp:lastPrinted>
  <dcterms:created xsi:type="dcterms:W3CDTF">2021-06-04T16:12:57Z</dcterms:created>
  <dcterms:modified xsi:type="dcterms:W3CDTF">2024-01-11T21:55:50Z</dcterms:modified>
</cp:coreProperties>
</file>