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74" d="100"/>
          <a:sy n="74" d="100"/>
        </p:scale>
        <p:origin x="850" y="58"/>
      </p:cViewPr>
      <p:guideLst>
        <p:guide orient="horz" pos="2162"/>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5/14/2024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5/14/2024</a:t>
            </a:fld>
            <a:endParaRPr lang="en-US" dirty="0"/>
          </a:p>
        </p:txBody>
      </p:sp>
      <p:sp>
        <p:nvSpPr>
          <p:cNvPr id="4" name="Slide Image Placeholder 3"/>
          <p:cNvSpPr>
            <a:spLocks noGrp="1" noRot="1" noChangeAspect="1"/>
          </p:cNvSpPr>
          <p:nvPr>
            <p:ph type="sldImg" idx="2"/>
          </p:nvPr>
        </p:nvSpPr>
        <p:spPr>
          <a:xfrm>
            <a:off x="406400" y="8953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0167" y="1456511"/>
            <a:ext cx="103632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828800" y="2057400"/>
            <a:ext cx="85344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508000" y="19796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68374" y="5226161"/>
            <a:ext cx="1655255" cy="749220"/>
          </a:xfrm>
          <a:prstGeom prst="rect">
            <a:avLst/>
          </a:prstGeom>
        </p:spPr>
      </p:pic>
      <p:sp>
        <p:nvSpPr>
          <p:cNvPr id="9" name="Text Placeholder 8"/>
          <p:cNvSpPr>
            <a:spLocks noGrp="1"/>
          </p:cNvSpPr>
          <p:nvPr>
            <p:ph type="body" sz="quarter" idx="12" hasCustomPrompt="1"/>
          </p:nvPr>
        </p:nvSpPr>
        <p:spPr>
          <a:xfrm>
            <a:off x="1834195" y="4049487"/>
            <a:ext cx="8524567"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3653367" y="4790049"/>
            <a:ext cx="48767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914400" y="3352798"/>
            <a:ext cx="103632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876300" y="4329372"/>
            <a:ext cx="103632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508000" y="4341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892629" y="2954111"/>
            <a:ext cx="103632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6096001" y="841688"/>
            <a:ext cx="17100"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508000" y="3657600"/>
            <a:ext cx="112776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853400" y="893551"/>
            <a:ext cx="2641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1243800" y="3657601"/>
            <a:ext cx="38608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IMPACT</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6783667" y="3676051"/>
            <a:ext cx="4394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CONTEXT</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6258188" y="933574"/>
            <a:ext cx="5212357"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7"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09600" y="35814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9"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7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9" name="Title 1"/>
          <p:cNvSpPr>
            <a:spLocks noGrp="1"/>
          </p:cNvSpPr>
          <p:nvPr>
            <p:ph type="ctrTitle"/>
          </p:nvPr>
        </p:nvSpPr>
        <p:spPr>
          <a:xfrm>
            <a:off x="2163233"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3688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81280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0" name="Title 1"/>
          <p:cNvSpPr>
            <a:spLocks noGrp="1"/>
          </p:cNvSpPr>
          <p:nvPr>
            <p:ph type="ctrTitle"/>
          </p:nvPr>
        </p:nvSpPr>
        <p:spPr>
          <a:xfrm>
            <a:off x="2163805" y="151418"/>
            <a:ext cx="952019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4" y="1066800"/>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3975" y="1066800"/>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193970" y="3521528"/>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605976" y="3529693"/>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1"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6096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43688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616857"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8120743"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8128000"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4376059" y="3537858"/>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4"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4713516" y="1066801"/>
            <a:ext cx="6970485"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751422" y="1763489"/>
            <a:ext cx="3831468"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762002" y="1066800"/>
            <a:ext cx="3828143"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0" name="Title 1"/>
          <p:cNvSpPr>
            <a:spLocks noGrp="1"/>
          </p:cNvSpPr>
          <p:nvPr>
            <p:ph type="ctrTitle"/>
          </p:nvPr>
        </p:nvSpPr>
        <p:spPr>
          <a:xfrm>
            <a:off x="2163805" y="151418"/>
            <a:ext cx="952019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4972575" y="3525877"/>
            <a:ext cx="1716111" cy="369332"/>
          </a:xfrm>
          <a:prstGeom prst="rect">
            <a:avLst/>
          </a:prstGeom>
          <a:noFill/>
        </p:spPr>
        <p:txBody>
          <a:bodyPr wrap="none" rtlCol="0">
            <a:spAutoFit/>
          </a:bodyPr>
          <a:lstStyle/>
          <a:p>
            <a:r>
              <a:rPr lang="en-US" sz="1800"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0243" y="2531270"/>
            <a:ext cx="236048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930400" y="5181600"/>
            <a:ext cx="2032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Rectangle 5"/>
          <p:cNvSpPr/>
          <p:nvPr userDrawn="1"/>
        </p:nvSpPr>
        <p:spPr>
          <a:xfrm>
            <a:off x="5080000" y="5181600"/>
            <a:ext cx="2032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7" name="Rectangle 6"/>
          <p:cNvSpPr/>
          <p:nvPr userDrawn="1"/>
        </p:nvSpPr>
        <p:spPr>
          <a:xfrm>
            <a:off x="8229600" y="5181600"/>
            <a:ext cx="2032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TextBox 7"/>
          <p:cNvSpPr txBox="1"/>
          <p:nvPr userDrawn="1"/>
        </p:nvSpPr>
        <p:spPr>
          <a:xfrm>
            <a:off x="2235200" y="5410200"/>
            <a:ext cx="14224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5384800" y="5422272"/>
            <a:ext cx="14224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8382000" y="5347158"/>
            <a:ext cx="17272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508000" y="1232807"/>
            <a:ext cx="11176000" cy="3231654"/>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4"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14" name="TextBox 13"/>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15" name="TextBox 14"/>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46" name="TextBox 45"/>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47" name="TextBox 46"/>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sp>
        <p:nvSpPr>
          <p:cNvPr id="48" name="TextBox 47"/>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57" name="TextBox 56"/>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58" name="TextBox 57"/>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cxnSp>
        <p:nvCxnSpPr>
          <p:cNvPr id="59" name="Straight Connector 58"/>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57" name="TextBox 56"/>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58" name="TextBox 57"/>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cxnSp>
        <p:nvCxnSpPr>
          <p:cNvPr id="59" name="Straight Connector 58"/>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2603497" y="-1333497"/>
            <a:ext cx="6400803" cy="952500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447443" y="3228446"/>
            <a:ext cx="5546817" cy="397933"/>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56713" y="6309160"/>
            <a:ext cx="530038" cy="389469"/>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8999540" y="3582991"/>
            <a:ext cx="5191125" cy="901700"/>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11022546" y="228601"/>
            <a:ext cx="2117"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1056250" y="264870"/>
            <a:ext cx="1085438" cy="873428"/>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508000" y="12192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10803240" y="6553200"/>
            <a:ext cx="1016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2163233" y="152400"/>
            <a:ext cx="95207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1CC523-8BC6-4921-807A-66BD262F34AB}" type="slidenum">
              <a:rPr lang="en-US" smtClean="0">
                <a:latin typeface="Calibri" panose="020F0502020204030204" pitchFamily="34" charset="0"/>
                <a:cs typeface="Calibri" panose="020F0502020204030204" pitchFamily="34" charset="0"/>
              </a:rPr>
              <a:pPr/>
              <a:t>1</a:t>
            </a:fld>
            <a:endParaRPr lang="en-US" dirty="0">
              <a:latin typeface="Calibri" panose="020F0502020204030204" pitchFamily="34" charset="0"/>
              <a:cs typeface="Calibri" panose="020F0502020204030204" pitchFamily="34" charset="0"/>
            </a:endParaRPr>
          </a:p>
        </p:txBody>
      </p:sp>
      <p:sp>
        <p:nvSpPr>
          <p:cNvPr id="6" name="Title 17"/>
          <p:cNvSpPr txBox="1">
            <a:spLocks noGrp="1"/>
          </p:cNvSpPr>
          <p:nvPr>
            <p:ph type="ctrTitle"/>
          </p:nvPr>
        </p:nvSpPr>
        <p:spPr>
          <a:xfrm>
            <a:off x="441707" y="203715"/>
            <a:ext cx="5471732" cy="612648"/>
          </a:xfrm>
          <a:prstGeom prst="rect">
            <a:avLst/>
          </a:prstGeom>
        </p:spPr>
        <p:txBody>
          <a:bodyPr>
            <a:normAutofit fontScale="90000"/>
          </a:bodyPr>
          <a:lstStyle/>
          <a:p>
            <a:pPr lvl="0" fontAlgn="base">
              <a:spcAft>
                <a:spcPct val="0"/>
              </a:spcAft>
              <a:defRPr/>
            </a:pPr>
            <a:r>
              <a:rPr lang="en-US" b="1" dirty="0">
                <a:latin typeface="Calibri" panose="020F0502020204030204" pitchFamily="34" charset="0"/>
                <a:ea typeface="ＭＳ Ｐゴシック" pitchFamily="-32" charset="-128"/>
                <a:cs typeface="Calibri" panose="020F0502020204030204" pitchFamily="34" charset="0"/>
              </a:rPr>
              <a:t>Full Proposal Title</a:t>
            </a:r>
            <a:br>
              <a:rPr lang="en-US" dirty="0">
                <a:latin typeface="Calibri" panose="020F0502020204030204" pitchFamily="34" charset="0"/>
                <a:ea typeface="ＭＳ Ｐゴシック" pitchFamily="-32" charset="-128"/>
                <a:cs typeface="Calibri" panose="020F0502020204030204" pitchFamily="34" charset="0"/>
              </a:rPr>
            </a:br>
            <a:r>
              <a:rPr lang="en-US" sz="1600" dirty="0">
                <a:latin typeface="Calibri" panose="020F0502020204030204" pitchFamily="34" charset="0"/>
                <a:ea typeface="ＭＳ Ｐゴシック" pitchFamily="-32" charset="-128"/>
                <a:cs typeface="Calibri" panose="020F0502020204030204" pitchFamily="34" charset="0"/>
              </a:rPr>
              <a:t>Organization Name(s); Technical POC Name(s)</a:t>
            </a:r>
          </a:p>
        </p:txBody>
      </p:sp>
      <p:sp>
        <p:nvSpPr>
          <p:cNvPr id="12" name="Text Placeholder 17"/>
          <p:cNvSpPr txBox="1">
            <a:spLocks/>
          </p:cNvSpPr>
          <p:nvPr/>
        </p:nvSpPr>
        <p:spPr>
          <a:xfrm>
            <a:off x="537882" y="1198374"/>
            <a:ext cx="5375557" cy="2248090"/>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537882" y="3973386"/>
            <a:ext cx="5432706" cy="2427415"/>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need and problem being addressed</a:t>
            </a:r>
            <a:r>
              <a:rPr lang="en-US" dirty="0">
                <a:latin typeface="Calibri" panose="020F0502020204030204" pitchFamily="34" charset="0"/>
                <a:cs typeface="Calibri" panose="020F0502020204030204" pitchFamily="34" charset="0"/>
              </a:rPr>
              <a:t>.</a:t>
            </a:r>
          </a:p>
          <a:p>
            <a:r>
              <a:rPr lang="en-US" b="1" dirty="0">
                <a:solidFill>
                  <a:srgbClr val="FF0000"/>
                </a:solidFill>
                <a:latin typeface="Calibri" panose="020F0502020204030204" pitchFamily="34" charset="0"/>
                <a:cs typeface="Calibri" panose="020F0502020204030204" pitchFamily="34" charset="0"/>
              </a:rPr>
              <a:t>Describe goal</a:t>
            </a:r>
            <a:r>
              <a:rPr lang="en-US" dirty="0">
                <a:latin typeface="Calibri" panose="020F0502020204030204" pitchFamily="34" charset="0"/>
                <a:cs typeface="Calibri" panose="020F0502020204030204" pitchFamily="34" charset="0"/>
              </a:rPr>
              <a:t>.</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6229526" y="1198374"/>
            <a:ext cx="5424592"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6229525" y="3973386"/>
            <a:ext cx="5520768"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existing approaches/state of the art</a:t>
            </a:r>
            <a:r>
              <a:rPr lang="en-US" dirty="0">
                <a:latin typeface="Calibri" panose="020F0502020204030204" pitchFamily="34" charset="0"/>
                <a:cs typeface="Calibri" panose="020F0502020204030204" pitchFamily="34" charset="0"/>
              </a:rPr>
              <a:t>.</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8296363" y="162570"/>
            <a:ext cx="3453930" cy="615409"/>
          </a:xfrm>
        </p:spPr>
        <p:txBody>
          <a:bodyPr/>
          <a:lstStyle/>
          <a:p>
            <a:pPr algn="r">
              <a:defRPr/>
            </a:pPr>
            <a:r>
              <a:rPr lang="en-US" sz="2200" b="1" dirty="0">
                <a:solidFill>
                  <a:schemeClr val="tx1"/>
                </a:solidFill>
                <a:latin typeface="Calibri" panose="020F0502020204030204" pitchFamily="34" charset="0"/>
                <a:cs typeface="Calibri" panose="020F0502020204030204" pitchFamily="34" charset="0"/>
              </a:rPr>
              <a:t>HR001124S0032 B-SAFE</a:t>
            </a:r>
          </a:p>
          <a:p>
            <a:pPr algn="r">
              <a:defRPr/>
            </a:pPr>
            <a:r>
              <a:rPr lang="en-US" sz="1400" dirty="0">
                <a:solidFill>
                  <a:schemeClr val="tx1"/>
                </a:solidFill>
                <a:latin typeface="Calibri" panose="020F0502020204030204" pitchFamily="34" charset="0"/>
                <a:cs typeface="Calibri" panose="020F0502020204030204" pitchFamily="34" charset="0"/>
              </a:rPr>
              <a:t>           Proposal Summary Slide Template</a:t>
            </a:r>
          </a:p>
        </p:txBody>
      </p:sp>
      <p:sp>
        <p:nvSpPr>
          <p:cNvPr id="9" name="Footer Placeholder 1"/>
          <p:cNvSpPr txBox="1">
            <a:spLocks/>
          </p:cNvSpPr>
          <p:nvPr/>
        </p:nvSpPr>
        <p:spPr>
          <a:xfrm>
            <a:off x="3071358" y="6546205"/>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9012DC-D936-465A-B1B1-C53D411460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23656492-EC65-421A-A2E1-BEC7125B357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9064106-1CDD-40D6-8AAA-C10740CE9C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2455</TotalTime>
  <Words>61</Words>
  <Application>Microsoft Office PowerPoint</Application>
  <PresentationFormat>Widescreen</PresentationFormat>
  <Paragraphs>14</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MS PGothic</vt:lpstr>
      <vt:lpstr>Arial</vt:lpstr>
      <vt:lpstr>Calibri</vt:lpstr>
      <vt:lpstr>Tahoma</vt:lpstr>
      <vt:lpstr>Times New Roman</vt:lpstr>
      <vt:lpstr>1_blank</vt:lpstr>
      <vt:lpstr>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Swan, David (contr-bto)</cp:lastModifiedBy>
  <cp:revision>102</cp:revision>
  <cp:lastPrinted>2011-09-22T20:00:03Z</cp:lastPrinted>
  <dcterms:created xsi:type="dcterms:W3CDTF">2012-01-24T15:16:44Z</dcterms:created>
  <dcterms:modified xsi:type="dcterms:W3CDTF">2024-05-15T03:33:15Z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