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microsoft.com/office/2006/relationships/ui/userCustomization" Target="userCustomization/customUI.xml"/><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4"/>
  </p:sldMasterIdLst>
  <p:notesMasterIdLst>
    <p:notesMasterId r:id="rId21"/>
  </p:notesMasterIdLst>
  <p:handoutMasterIdLst>
    <p:handoutMasterId r:id="rId22"/>
  </p:handoutMasterIdLst>
  <p:sldIdLst>
    <p:sldId id="268" r:id="rId5"/>
    <p:sldId id="270" r:id="rId6"/>
    <p:sldId id="269" r:id="rId7"/>
    <p:sldId id="271" r:id="rId8"/>
    <p:sldId id="272" r:id="rId9"/>
    <p:sldId id="273" r:id="rId10"/>
    <p:sldId id="274" r:id="rId11"/>
    <p:sldId id="276" r:id="rId12"/>
    <p:sldId id="277" r:id="rId13"/>
    <p:sldId id="278" r:id="rId14"/>
    <p:sldId id="284" r:id="rId15"/>
    <p:sldId id="275" r:id="rId16"/>
    <p:sldId id="286" r:id="rId17"/>
    <p:sldId id="287" r:id="rId18"/>
    <p:sldId id="285" r:id="rId19"/>
    <p:sldId id="283" r:id="rId2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051793F9-940A-49D6-A4F2-A222D3A34FBA}">
          <p14:sldIdLst>
            <p14:sldId id="268"/>
            <p14:sldId id="270"/>
            <p14:sldId id="269"/>
            <p14:sldId id="271"/>
            <p14:sldId id="272"/>
            <p14:sldId id="273"/>
            <p14:sldId id="274"/>
            <p14:sldId id="276"/>
            <p14:sldId id="277"/>
            <p14:sldId id="278"/>
            <p14:sldId id="284"/>
            <p14:sldId id="275"/>
            <p14:sldId id="286"/>
            <p14:sldId id="287"/>
            <p14:sldId id="285"/>
            <p14:sldId id="28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0F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79333" autoAdjust="0"/>
  </p:normalViewPr>
  <p:slideViewPr>
    <p:cSldViewPr>
      <p:cViewPr varScale="1">
        <p:scale>
          <a:sx n="54" d="100"/>
          <a:sy n="54" d="100"/>
        </p:scale>
        <p:origin x="1590"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p:scale>
          <a:sx n="74" d="100"/>
          <a:sy n="74" d="100"/>
        </p:scale>
        <p:origin x="-2628" y="-3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7523" cy="464662"/>
          </a:xfrm>
          <a:prstGeom prst="rect">
            <a:avLst/>
          </a:prstGeom>
        </p:spPr>
        <p:txBody>
          <a:bodyPr vert="horz" lIns="91329" tIns="45664" rIns="91329" bIns="45664" rtlCol="0"/>
          <a:lstStyle>
            <a:lvl1pPr algn="l">
              <a:defRPr sz="1200"/>
            </a:lvl1pPr>
          </a:lstStyle>
          <a:p>
            <a:endParaRPr lang="en-US"/>
          </a:p>
        </p:txBody>
      </p:sp>
      <p:sp>
        <p:nvSpPr>
          <p:cNvPr id="3" name="Date Placeholder 2"/>
          <p:cNvSpPr>
            <a:spLocks noGrp="1"/>
          </p:cNvSpPr>
          <p:nvPr>
            <p:ph type="dt" sz="quarter" idx="1"/>
          </p:nvPr>
        </p:nvSpPr>
        <p:spPr>
          <a:xfrm>
            <a:off x="3971293" y="1"/>
            <a:ext cx="3037523" cy="464662"/>
          </a:xfrm>
          <a:prstGeom prst="rect">
            <a:avLst/>
          </a:prstGeom>
        </p:spPr>
        <p:txBody>
          <a:bodyPr vert="horz" lIns="91329" tIns="45664" rIns="91329" bIns="45664" rtlCol="0"/>
          <a:lstStyle>
            <a:lvl1pPr algn="r">
              <a:defRPr sz="1200"/>
            </a:lvl1pPr>
          </a:lstStyle>
          <a:p>
            <a:fld id="{A287493D-AE51-4418-9E71-36B23C2388DE}" type="datetimeFigureOut">
              <a:rPr lang="en-US" smtClean="0"/>
              <a:t>2/5/2020</a:t>
            </a:fld>
            <a:endParaRPr lang="en-US"/>
          </a:p>
        </p:txBody>
      </p:sp>
      <p:sp>
        <p:nvSpPr>
          <p:cNvPr id="4" name="Footer Placeholder 3"/>
          <p:cNvSpPr>
            <a:spLocks noGrp="1"/>
          </p:cNvSpPr>
          <p:nvPr>
            <p:ph type="ftr" sz="quarter" idx="2"/>
          </p:nvPr>
        </p:nvSpPr>
        <p:spPr>
          <a:xfrm>
            <a:off x="1" y="8830154"/>
            <a:ext cx="3037523" cy="464662"/>
          </a:xfrm>
          <a:prstGeom prst="rect">
            <a:avLst/>
          </a:prstGeom>
        </p:spPr>
        <p:txBody>
          <a:bodyPr vert="horz" lIns="91329" tIns="45664" rIns="91329" bIns="45664" rtlCol="0" anchor="b"/>
          <a:lstStyle>
            <a:lvl1pPr algn="l">
              <a:defRPr sz="1200"/>
            </a:lvl1pPr>
          </a:lstStyle>
          <a:p>
            <a:endParaRPr lang="en-US"/>
          </a:p>
        </p:txBody>
      </p:sp>
      <p:sp>
        <p:nvSpPr>
          <p:cNvPr id="5" name="Slide Number Placeholder 4"/>
          <p:cNvSpPr>
            <a:spLocks noGrp="1"/>
          </p:cNvSpPr>
          <p:nvPr>
            <p:ph type="sldNum" sz="quarter" idx="3"/>
          </p:nvPr>
        </p:nvSpPr>
        <p:spPr>
          <a:xfrm>
            <a:off x="3971293" y="8830154"/>
            <a:ext cx="3037523" cy="464662"/>
          </a:xfrm>
          <a:prstGeom prst="rect">
            <a:avLst/>
          </a:prstGeom>
        </p:spPr>
        <p:txBody>
          <a:bodyPr vert="horz" lIns="91329" tIns="45664" rIns="91329" bIns="45664" rtlCol="0" anchor="b"/>
          <a:lstStyle>
            <a:lvl1pPr algn="r">
              <a:defRPr sz="1200"/>
            </a:lvl1pPr>
          </a:lstStyle>
          <a:p>
            <a:fld id="{F9C5C174-283A-4008-8D91-ADEF446E0479}" type="slidenum">
              <a:rPr lang="en-US" smtClean="0"/>
              <a:t>‹#›</a:t>
            </a:fld>
            <a:endParaRPr lang="en-US"/>
          </a:p>
        </p:txBody>
      </p:sp>
    </p:spTree>
    <p:extLst>
      <p:ext uri="{BB962C8B-B14F-4D97-AF65-F5344CB8AC3E}">
        <p14:creationId xmlns:p14="http://schemas.microsoft.com/office/powerpoint/2010/main" val="35972929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37523" cy="464662"/>
          </a:xfrm>
          <a:prstGeom prst="rect">
            <a:avLst/>
          </a:prstGeom>
        </p:spPr>
        <p:txBody>
          <a:bodyPr vert="horz" lIns="91318" tIns="45659" rIns="91318" bIns="45659" rtlCol="0"/>
          <a:lstStyle>
            <a:lvl1pPr algn="l">
              <a:defRPr sz="1200"/>
            </a:lvl1pPr>
          </a:lstStyle>
          <a:p>
            <a:endParaRPr lang="en-US"/>
          </a:p>
        </p:txBody>
      </p:sp>
      <p:sp>
        <p:nvSpPr>
          <p:cNvPr id="3" name="Date Placeholder 2"/>
          <p:cNvSpPr>
            <a:spLocks noGrp="1"/>
          </p:cNvSpPr>
          <p:nvPr>
            <p:ph type="dt" idx="1"/>
          </p:nvPr>
        </p:nvSpPr>
        <p:spPr>
          <a:xfrm>
            <a:off x="3971293" y="1"/>
            <a:ext cx="3037523" cy="464662"/>
          </a:xfrm>
          <a:prstGeom prst="rect">
            <a:avLst/>
          </a:prstGeom>
        </p:spPr>
        <p:txBody>
          <a:bodyPr vert="horz" lIns="91318" tIns="45659" rIns="91318" bIns="45659" rtlCol="0"/>
          <a:lstStyle>
            <a:lvl1pPr algn="r">
              <a:defRPr sz="1200"/>
            </a:lvl1pPr>
          </a:lstStyle>
          <a:p>
            <a:fld id="{6AA549CA-EEC1-486A-B810-B82C7E5C1304}" type="datetimeFigureOut">
              <a:rPr lang="en-US" smtClean="0"/>
              <a:t>2/5/2020</a:t>
            </a:fld>
            <a:endParaRPr lang="en-US"/>
          </a:p>
        </p:txBody>
      </p:sp>
      <p:sp>
        <p:nvSpPr>
          <p:cNvPr id="4" name="Slide Image Placeholder 3"/>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91318" tIns="45659" rIns="91318" bIns="45659" rtlCol="0" anchor="ctr"/>
          <a:lstStyle/>
          <a:p>
            <a:endParaRPr lang="en-US"/>
          </a:p>
        </p:txBody>
      </p:sp>
      <p:sp>
        <p:nvSpPr>
          <p:cNvPr id="5" name="Notes Placeholder 4"/>
          <p:cNvSpPr>
            <a:spLocks noGrp="1"/>
          </p:cNvSpPr>
          <p:nvPr>
            <p:ph type="body" sz="quarter" idx="3"/>
          </p:nvPr>
        </p:nvSpPr>
        <p:spPr>
          <a:xfrm>
            <a:off x="700723" y="4415078"/>
            <a:ext cx="5608954" cy="4183539"/>
          </a:xfrm>
          <a:prstGeom prst="rect">
            <a:avLst/>
          </a:prstGeom>
        </p:spPr>
        <p:txBody>
          <a:bodyPr vert="horz" lIns="91318" tIns="45659" rIns="91318" bIns="4565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830154"/>
            <a:ext cx="3037523" cy="464662"/>
          </a:xfrm>
          <a:prstGeom prst="rect">
            <a:avLst/>
          </a:prstGeom>
        </p:spPr>
        <p:txBody>
          <a:bodyPr vert="horz" lIns="91318" tIns="45659" rIns="91318" bIns="45659" rtlCol="0" anchor="b"/>
          <a:lstStyle>
            <a:lvl1pPr algn="l">
              <a:defRPr sz="1200"/>
            </a:lvl1pPr>
          </a:lstStyle>
          <a:p>
            <a:endParaRPr lang="en-US"/>
          </a:p>
        </p:txBody>
      </p:sp>
      <p:sp>
        <p:nvSpPr>
          <p:cNvPr id="7" name="Slide Number Placeholder 6"/>
          <p:cNvSpPr>
            <a:spLocks noGrp="1"/>
          </p:cNvSpPr>
          <p:nvPr>
            <p:ph type="sldNum" sz="quarter" idx="5"/>
          </p:nvPr>
        </p:nvSpPr>
        <p:spPr>
          <a:xfrm>
            <a:off x="3971293" y="8830154"/>
            <a:ext cx="3037523" cy="464662"/>
          </a:xfrm>
          <a:prstGeom prst="rect">
            <a:avLst/>
          </a:prstGeom>
        </p:spPr>
        <p:txBody>
          <a:bodyPr vert="horz" lIns="91318" tIns="45659" rIns="91318" bIns="45659" rtlCol="0" anchor="b"/>
          <a:lstStyle>
            <a:lvl1pPr algn="r">
              <a:defRPr sz="1200"/>
            </a:lvl1pPr>
          </a:lstStyle>
          <a:p>
            <a:fld id="{3C64A064-BE8C-4AC9-8D5E-31C0B035CA7C}" type="slidenum">
              <a:rPr lang="en-US" smtClean="0"/>
              <a:t>‹#›</a:t>
            </a:fld>
            <a:endParaRPr lang="en-US"/>
          </a:p>
        </p:txBody>
      </p:sp>
    </p:spTree>
    <p:extLst>
      <p:ext uri="{BB962C8B-B14F-4D97-AF65-F5344CB8AC3E}">
        <p14:creationId xmlns:p14="http://schemas.microsoft.com/office/powerpoint/2010/main" val="797762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serves</a:t>
            </a:r>
            <a:r>
              <a:rPr lang="en-US" baseline="0" dirty="0"/>
              <a:t> as an overview of the 2020 State Damage Prevention Grant program, which is administered by the US Department of Transportation Pipeline and Hazardous Materials Safety Administration (PHMSA).  It is not designed to be a substitute for the program information found in the Notice of Funding Opportunity, but provides some key information and resources for those interested in the program.  Be sure to read the entire Notice of Funding Opportunity before submitting an application.</a:t>
            </a:r>
            <a:endParaRPr lang="en-US" dirty="0"/>
          </a:p>
        </p:txBody>
      </p:sp>
      <p:sp>
        <p:nvSpPr>
          <p:cNvPr id="4" name="Slide Number Placeholder 3"/>
          <p:cNvSpPr>
            <a:spLocks noGrp="1"/>
          </p:cNvSpPr>
          <p:nvPr>
            <p:ph type="sldNum" sz="quarter" idx="10"/>
          </p:nvPr>
        </p:nvSpPr>
        <p:spPr/>
        <p:txBody>
          <a:bodyPr/>
          <a:lstStyle/>
          <a:p>
            <a:fld id="{B4051A31-1385-4ADD-A69C-BDDE5C3118F1}" type="slidenum">
              <a:rPr lang="en-US" smtClean="0"/>
              <a:t>1</a:t>
            </a:fld>
            <a:endParaRPr lang="en-US"/>
          </a:p>
        </p:txBody>
      </p:sp>
    </p:spTree>
    <p:extLst>
      <p:ext uri="{BB962C8B-B14F-4D97-AF65-F5344CB8AC3E}">
        <p14:creationId xmlns:p14="http://schemas.microsoft.com/office/powerpoint/2010/main" val="38907108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D of the solicitation addresses funding restrictions.  Be sure to</a:t>
            </a:r>
            <a:r>
              <a:rPr lang="en-US" baseline="0" dirty="0"/>
              <a:t> review these restrictions, there are some new restrictions this year, especially under equipment costs and meetings.</a:t>
            </a:r>
            <a:endParaRPr lang="en-US" dirty="0"/>
          </a:p>
        </p:txBody>
      </p:sp>
      <p:sp>
        <p:nvSpPr>
          <p:cNvPr id="4" name="Slide Number Placeholder 3"/>
          <p:cNvSpPr>
            <a:spLocks noGrp="1"/>
          </p:cNvSpPr>
          <p:nvPr>
            <p:ph type="sldNum" sz="quarter" idx="10"/>
          </p:nvPr>
        </p:nvSpPr>
        <p:spPr/>
        <p:txBody>
          <a:bodyPr/>
          <a:lstStyle/>
          <a:p>
            <a:fld id="{B4051A31-1385-4ADD-A69C-BDDE5C3118F1}" type="slidenum">
              <a:rPr lang="en-US" smtClean="0"/>
              <a:t>10</a:t>
            </a:fld>
            <a:endParaRPr lang="en-US"/>
          </a:p>
        </p:txBody>
      </p:sp>
    </p:spTree>
    <p:extLst>
      <p:ext uri="{BB962C8B-B14F-4D97-AF65-F5344CB8AC3E}">
        <p14:creationId xmlns:p14="http://schemas.microsoft.com/office/powerpoint/2010/main" val="5062256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PHMSA’s review process occurs in three ways.  First, there is an administrative review to</a:t>
            </a:r>
            <a:r>
              <a:rPr lang="en-US" baseline="0" dirty="0"/>
              <a:t> confirm that the application meets eligibility requirements, shown in Section C on the Notice of Funding Opportunity.</a:t>
            </a:r>
          </a:p>
          <a:p>
            <a:r>
              <a:rPr lang="en-US" baseline="0" dirty="0"/>
              <a:t>Second, a technical review panel comprised of damage prevention peer experts conducts a review of each application against the evaluation criteria shown in Section E of the Notice of Funding Opportunity.</a:t>
            </a:r>
          </a:p>
          <a:p>
            <a:r>
              <a:rPr lang="en-US" baseline="0" dirty="0"/>
              <a:t>Third, PHMSA conducts a programmatic review to understand how proposed projects align with program objectives, policies, regulations and guidelines.</a:t>
            </a:r>
            <a:endParaRPr lang="en-US" dirty="0"/>
          </a:p>
          <a:p>
            <a:endParaRPr lang="en-US" dirty="0"/>
          </a:p>
        </p:txBody>
      </p:sp>
      <p:sp>
        <p:nvSpPr>
          <p:cNvPr id="4" name="Slide Number Placeholder 3"/>
          <p:cNvSpPr>
            <a:spLocks noGrp="1"/>
          </p:cNvSpPr>
          <p:nvPr>
            <p:ph type="sldNum" sz="quarter" idx="10"/>
          </p:nvPr>
        </p:nvSpPr>
        <p:spPr/>
        <p:txBody>
          <a:bodyPr/>
          <a:lstStyle/>
          <a:p>
            <a:fld id="{B4051A31-1385-4ADD-A69C-BDDE5C3118F1}" type="slidenum">
              <a:rPr lang="en-US" smtClean="0"/>
              <a:t>11</a:t>
            </a:fld>
            <a:endParaRPr lang="en-US"/>
          </a:p>
        </p:txBody>
      </p:sp>
    </p:spTree>
    <p:extLst>
      <p:ext uri="{BB962C8B-B14F-4D97-AF65-F5344CB8AC3E}">
        <p14:creationId xmlns:p14="http://schemas.microsoft.com/office/powerpoint/2010/main" val="40179587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PHMSA has designated</a:t>
            </a:r>
            <a:r>
              <a:rPr lang="en-US" baseline="0" dirty="0"/>
              <a:t> the Nine Elements into three categories of Priorities.   Elements 3,7 and 9 are considered Priority 1.  Element 3 addresses operators use of performance measures for locators.  Element 7 addresses fair and consistent enforcement of the law. Element is about data analysis to continually improve program effectiveness.  Note that applicants are eligible for up to $100,000 under any Priority.   </a:t>
            </a:r>
            <a:endParaRPr lang="en-US" dirty="0"/>
          </a:p>
        </p:txBody>
      </p:sp>
      <p:sp>
        <p:nvSpPr>
          <p:cNvPr id="4" name="Slide Number Placeholder 3"/>
          <p:cNvSpPr>
            <a:spLocks noGrp="1"/>
          </p:cNvSpPr>
          <p:nvPr>
            <p:ph type="sldNum" sz="quarter" idx="10"/>
          </p:nvPr>
        </p:nvSpPr>
        <p:spPr/>
        <p:txBody>
          <a:bodyPr/>
          <a:lstStyle/>
          <a:p>
            <a:fld id="{B4051A31-1385-4ADD-A69C-BDDE5C3118F1}" type="slidenum">
              <a:rPr lang="en-US" smtClean="0"/>
              <a:t>12</a:t>
            </a:fld>
            <a:endParaRPr lang="en-US"/>
          </a:p>
        </p:txBody>
      </p:sp>
    </p:spTree>
    <p:extLst>
      <p:ext uri="{BB962C8B-B14F-4D97-AF65-F5344CB8AC3E}">
        <p14:creationId xmlns:p14="http://schemas.microsoft.com/office/powerpoint/2010/main" val="40169143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Priority 2 Elements include Elements</a:t>
            </a:r>
            <a:r>
              <a:rPr lang="en-US" b="0" baseline="0" dirty="0"/>
              <a:t> 4, 5 and 8.  Element 4 addresses partnership in employee training.  Element 5 addresses partnership in public education about the safe digging process.  Element 8 addresses the use of enhanced technology to improve damage prevention.</a:t>
            </a:r>
            <a:endParaRPr lang="en-US" b="0" dirty="0"/>
          </a:p>
        </p:txBody>
      </p:sp>
      <p:sp>
        <p:nvSpPr>
          <p:cNvPr id="4" name="Slide Number Placeholder 3"/>
          <p:cNvSpPr>
            <a:spLocks noGrp="1"/>
          </p:cNvSpPr>
          <p:nvPr>
            <p:ph type="sldNum" sz="quarter" idx="10"/>
          </p:nvPr>
        </p:nvSpPr>
        <p:spPr/>
        <p:txBody>
          <a:bodyPr/>
          <a:lstStyle/>
          <a:p>
            <a:fld id="{B4051A31-1385-4ADD-A69C-BDDE5C3118F1}" type="slidenum">
              <a:rPr lang="en-US" smtClean="0"/>
              <a:t>13</a:t>
            </a:fld>
            <a:endParaRPr lang="en-US"/>
          </a:p>
        </p:txBody>
      </p:sp>
    </p:spTree>
    <p:extLst>
      <p:ext uri="{BB962C8B-B14F-4D97-AF65-F5344CB8AC3E}">
        <p14:creationId xmlns:p14="http://schemas.microsoft.com/office/powerpoint/2010/main" val="38414474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Priority 3 Elements include Elements 1,2 and 6.  Element 1 addresses enhanced</a:t>
            </a:r>
            <a:r>
              <a:rPr lang="en-US" baseline="0" dirty="0"/>
              <a:t> communication between operators and excavators throughout the safe digging process.  Element 2 is about fostering support and partnership among all stakeholders for improved damage prevention.  Element 6 addresses the enforcement agencies’ role in addressing issues.</a:t>
            </a:r>
            <a:endParaRPr lang="en-US" dirty="0"/>
          </a:p>
        </p:txBody>
      </p:sp>
      <p:sp>
        <p:nvSpPr>
          <p:cNvPr id="4" name="Slide Number Placeholder 3"/>
          <p:cNvSpPr>
            <a:spLocks noGrp="1"/>
          </p:cNvSpPr>
          <p:nvPr>
            <p:ph type="sldNum" sz="quarter" idx="10"/>
          </p:nvPr>
        </p:nvSpPr>
        <p:spPr/>
        <p:txBody>
          <a:bodyPr/>
          <a:lstStyle/>
          <a:p>
            <a:fld id="{B4051A31-1385-4ADD-A69C-BDDE5C3118F1}" type="slidenum">
              <a:rPr lang="en-US" smtClean="0"/>
              <a:t>14</a:t>
            </a:fld>
            <a:endParaRPr lang="en-US"/>
          </a:p>
        </p:txBody>
      </p:sp>
    </p:spTree>
    <p:extLst>
      <p:ext uri="{BB962C8B-B14F-4D97-AF65-F5344CB8AC3E}">
        <p14:creationId xmlns:p14="http://schemas.microsoft.com/office/powerpoint/2010/main" val="4277779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 </a:t>
            </a:r>
            <a:r>
              <a:rPr lang="en-US" dirty="0">
                <a:solidFill>
                  <a:srgbClr val="FF0000"/>
                </a:solidFill>
              </a:rPr>
              <a:t>Section F.1 of Solicitation</a:t>
            </a:r>
            <a:r>
              <a:rPr lang="en-US" dirty="0"/>
              <a:t>:</a:t>
            </a:r>
          </a:p>
          <a:p>
            <a:pPr marL="174114" indent="-174114">
              <a:buFont typeface="Arial" panose="020B0604020202020204" pitchFamily="34" charset="0"/>
              <a:buChar char="•"/>
            </a:pPr>
            <a:r>
              <a:rPr lang="en-US" dirty="0"/>
              <a:t>Applicant</a:t>
            </a:r>
            <a:r>
              <a:rPr lang="en-US" baseline="0" dirty="0"/>
              <a:t> m</a:t>
            </a:r>
            <a:r>
              <a:rPr lang="en-US" dirty="0"/>
              <a:t>ay not use funds for lobbying, advocacy or in direct support of litigation.</a:t>
            </a:r>
          </a:p>
          <a:p>
            <a:pPr marL="174114" indent="-174114">
              <a:buFont typeface="Arial" panose="020B0604020202020204" pitchFamily="34" charset="0"/>
              <a:buChar char="•"/>
            </a:pPr>
            <a:r>
              <a:rPr lang="en-US" dirty="0"/>
              <a:t>Applicant may not use funds to cover operational costs of one-call center but new programs or equipment to help align with 9 elements acceptable.</a:t>
            </a:r>
          </a:p>
          <a:p>
            <a:pPr marL="174114" indent="-174114">
              <a:buFont typeface="Arial" panose="020B0604020202020204" pitchFamily="34" charset="0"/>
              <a:buChar char="•"/>
            </a:pPr>
            <a:r>
              <a:rPr lang="en-US" dirty="0"/>
              <a:t>For</a:t>
            </a:r>
            <a:r>
              <a:rPr lang="en-US" baseline="0" dirty="0"/>
              <a:t> c</a:t>
            </a:r>
            <a:r>
              <a:rPr lang="en-US" dirty="0"/>
              <a:t>ontinuing programs from previous years – you should provide summary of accomplishments/challenges.</a:t>
            </a:r>
          </a:p>
          <a:p>
            <a:endParaRPr lang="en-US" dirty="0"/>
          </a:p>
        </p:txBody>
      </p:sp>
      <p:sp>
        <p:nvSpPr>
          <p:cNvPr id="4" name="Slide Number Placeholder 3"/>
          <p:cNvSpPr>
            <a:spLocks noGrp="1"/>
          </p:cNvSpPr>
          <p:nvPr>
            <p:ph type="sldNum" sz="quarter" idx="10"/>
          </p:nvPr>
        </p:nvSpPr>
        <p:spPr/>
        <p:txBody>
          <a:bodyPr/>
          <a:lstStyle/>
          <a:p>
            <a:fld id="{B4051A31-1385-4ADD-A69C-BDDE5C3118F1}" type="slidenum">
              <a:rPr lang="en-US" smtClean="0"/>
              <a:t>15</a:t>
            </a:fld>
            <a:endParaRPr lang="en-US"/>
          </a:p>
        </p:txBody>
      </p:sp>
    </p:spTree>
    <p:extLst>
      <p:ext uri="{BB962C8B-B14F-4D97-AF65-F5344CB8AC3E}">
        <p14:creationId xmlns:p14="http://schemas.microsoft.com/office/powerpoint/2010/main" val="19409005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64A064-BE8C-4AC9-8D5E-31C0B035CA7C}" type="slidenum">
              <a:rPr lang="en-US" smtClean="0"/>
              <a:t>16</a:t>
            </a:fld>
            <a:endParaRPr lang="en-US"/>
          </a:p>
        </p:txBody>
      </p:sp>
    </p:spTree>
    <p:extLst>
      <p:ext uri="{BB962C8B-B14F-4D97-AF65-F5344CB8AC3E}">
        <p14:creationId xmlns:p14="http://schemas.microsoft.com/office/powerpoint/2010/main" val="2370487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2006 PIPES Act established the State</a:t>
            </a:r>
            <a:r>
              <a:rPr lang="en-US" baseline="0" dirty="0"/>
              <a:t> Damage Prevention Grant program.  The grant is available to state authorities to help the state align with one or more of the Nine Elements of Effective Damage Prevention programs, which were also cited in the PIPES Act.</a:t>
            </a:r>
            <a:r>
              <a:rPr lang="en-US" dirty="0"/>
              <a:t>  </a:t>
            </a:r>
            <a:r>
              <a:rPr lang="en-US" baseline="0" dirty="0"/>
              <a:t>Although not shown on the slide, the statute also requires applicants to be designated by the governor of the state as the authority eligible to apply for the grant for that state.  Finally, the state must participate in the pipeline safety program through a certification or agreement with PHMSA.  All states currently participate in the pipeline safety program, except Alaska and Hawaii.</a:t>
            </a:r>
            <a:endParaRPr lang="en-US" dirty="0"/>
          </a:p>
        </p:txBody>
      </p:sp>
      <p:sp>
        <p:nvSpPr>
          <p:cNvPr id="4" name="Slide Number Placeholder 3"/>
          <p:cNvSpPr>
            <a:spLocks noGrp="1"/>
          </p:cNvSpPr>
          <p:nvPr>
            <p:ph type="sldNum" sz="quarter" idx="10"/>
          </p:nvPr>
        </p:nvSpPr>
        <p:spPr/>
        <p:txBody>
          <a:bodyPr/>
          <a:lstStyle/>
          <a:p>
            <a:fld id="{B4051A31-1385-4ADD-A69C-BDDE5C3118F1}" type="slidenum">
              <a:rPr lang="en-US" smtClean="0"/>
              <a:t>2</a:t>
            </a:fld>
            <a:endParaRPr lang="en-US"/>
          </a:p>
        </p:txBody>
      </p:sp>
    </p:spTree>
    <p:extLst>
      <p:ext uri="{BB962C8B-B14F-4D97-AF65-F5344CB8AC3E}">
        <p14:creationId xmlns:p14="http://schemas.microsoft.com/office/powerpoint/2010/main" val="2079690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the</a:t>
            </a:r>
            <a:r>
              <a:rPr lang="en-US" baseline="0" dirty="0"/>
              <a:t> Notice of Funding Opportunity, there are several resources available to prospective grant applicants.   Technical instructions for the submitting through grants.gov as well as programmatic information are found on the web sites shown.  </a:t>
            </a:r>
            <a:endParaRPr lang="en-US" dirty="0"/>
          </a:p>
        </p:txBody>
      </p:sp>
      <p:sp>
        <p:nvSpPr>
          <p:cNvPr id="4" name="Slide Number Placeholder 3"/>
          <p:cNvSpPr>
            <a:spLocks noGrp="1"/>
          </p:cNvSpPr>
          <p:nvPr>
            <p:ph type="sldNum" sz="quarter" idx="10"/>
          </p:nvPr>
        </p:nvSpPr>
        <p:spPr/>
        <p:txBody>
          <a:bodyPr/>
          <a:lstStyle/>
          <a:p>
            <a:fld id="{B4051A31-1385-4ADD-A69C-BDDE5C3118F1}" type="slidenum">
              <a:rPr lang="en-US" smtClean="0"/>
              <a:t>3</a:t>
            </a:fld>
            <a:endParaRPr lang="en-US"/>
          </a:p>
        </p:txBody>
      </p:sp>
    </p:spTree>
    <p:extLst>
      <p:ext uri="{BB962C8B-B14F-4D97-AF65-F5344CB8AC3E}">
        <p14:creationId xmlns:p14="http://schemas.microsoft.com/office/powerpoint/2010/main" val="1171392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606">
              <a:defRPr/>
            </a:pPr>
            <a:endParaRPr lang="en-US" b="1" dirty="0"/>
          </a:p>
          <a:p>
            <a:pPr defTabSz="928606">
              <a:defRPr/>
            </a:pPr>
            <a:r>
              <a:rPr lang="en-US" b="1" dirty="0"/>
              <a:t>Criterion 1: Relevance to the Nine Elements</a:t>
            </a:r>
            <a:r>
              <a:rPr lang="en-US" dirty="0"/>
              <a:t> </a:t>
            </a:r>
          </a:p>
          <a:p>
            <a:pPr defTabSz="928606">
              <a:defRPr/>
            </a:pPr>
            <a:r>
              <a:rPr lang="en-US" dirty="0"/>
              <a:t>This criterion will be used to evaluate proposed work under each element addressed on the application. This criterion will be used to evaluate proposed projects that:</a:t>
            </a:r>
          </a:p>
          <a:p>
            <a:pPr marL="174114" indent="-174114" defTabSz="928606">
              <a:buFont typeface="Arial" panose="020B0604020202020204" pitchFamily="34" charset="0"/>
              <a:buChar char="•"/>
              <a:defRPr/>
            </a:pPr>
            <a:r>
              <a:rPr lang="en-US" dirty="0"/>
              <a:t>Clearly link results to one or more of the nine elements.</a:t>
            </a:r>
          </a:p>
          <a:p>
            <a:pPr marL="174114" indent="-174114" defTabSz="928606">
              <a:buFont typeface="Arial" panose="020B0604020202020204" pitchFamily="34" charset="0"/>
              <a:buChar char="•"/>
              <a:defRPr/>
            </a:pPr>
            <a:r>
              <a:rPr lang="en-US" dirty="0"/>
              <a:t>Have merit for advancing implementation or continued support of one or more of the nine elements within the state.</a:t>
            </a:r>
          </a:p>
          <a:p>
            <a:pPr marL="174114" indent="-174114" defTabSz="928606">
              <a:buFont typeface="Arial" panose="020B0604020202020204" pitchFamily="34" charset="0"/>
              <a:buChar char="•"/>
              <a:defRPr/>
            </a:pPr>
            <a:r>
              <a:rPr lang="en-US" dirty="0"/>
              <a:t>Align with the meaning and intent of the nine elements as described in PHMSA’s Damage Prevention Assistance Program (DPAP) Guide (available at http://primis.phmsa.dot.gov/comm/publications/DPAP-Guide-FirstEdition-20080911.pdf?nocache=6648).</a:t>
            </a:r>
          </a:p>
          <a:p>
            <a:pPr defTabSz="928606">
              <a:defRPr/>
            </a:pPr>
            <a:r>
              <a:rPr lang="en-US" b="1" dirty="0">
                <a:solidFill>
                  <a:srgbClr val="FF3300"/>
                </a:solidFill>
              </a:rPr>
              <a:t>Proposed work under each project will be evaluated separately.  Applicants should select one element per</a:t>
            </a:r>
            <a:r>
              <a:rPr lang="en-US" b="1" baseline="0" dirty="0">
                <a:solidFill>
                  <a:srgbClr val="FF3300"/>
                </a:solidFill>
              </a:rPr>
              <a:t> projects.  More than one project can be proposed on the application.</a:t>
            </a:r>
            <a:endParaRPr lang="en-US" b="1" dirty="0">
              <a:solidFill>
                <a:srgbClr val="FF3300"/>
              </a:solidFill>
            </a:endParaRPr>
          </a:p>
          <a:p>
            <a:endParaRPr lang="en-US" dirty="0"/>
          </a:p>
        </p:txBody>
      </p:sp>
      <p:sp>
        <p:nvSpPr>
          <p:cNvPr id="4" name="Slide Number Placeholder 3"/>
          <p:cNvSpPr>
            <a:spLocks noGrp="1"/>
          </p:cNvSpPr>
          <p:nvPr>
            <p:ph type="sldNum" sz="quarter" idx="10"/>
          </p:nvPr>
        </p:nvSpPr>
        <p:spPr/>
        <p:txBody>
          <a:bodyPr/>
          <a:lstStyle/>
          <a:p>
            <a:fld id="{B4051A31-1385-4ADD-A69C-BDDE5C3118F1}" type="slidenum">
              <a:rPr lang="en-US" smtClean="0"/>
              <a:t>4</a:t>
            </a:fld>
            <a:endParaRPr lang="en-US"/>
          </a:p>
        </p:txBody>
      </p:sp>
    </p:spTree>
    <p:extLst>
      <p:ext uri="{BB962C8B-B14F-4D97-AF65-F5344CB8AC3E}">
        <p14:creationId xmlns:p14="http://schemas.microsoft.com/office/powerpoint/2010/main" val="3642217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606">
              <a:lnSpc>
                <a:spcPct val="80000"/>
              </a:lnSpc>
              <a:defRPr/>
            </a:pPr>
            <a:r>
              <a:rPr lang="en-US" b="1" dirty="0"/>
              <a:t>Criterion 2: Costs, Results, and Schedule </a:t>
            </a:r>
            <a:endParaRPr lang="en-US" dirty="0"/>
          </a:p>
          <a:p>
            <a:pPr>
              <a:lnSpc>
                <a:spcPct val="80000"/>
              </a:lnSpc>
              <a:buFontTx/>
              <a:buNone/>
            </a:pPr>
            <a:r>
              <a:rPr lang="en-US" dirty="0"/>
              <a:t>This criterion will be used to evaluate proposed work under each element addressed in the application. This criterion will be used to evaluate proposed projects that:</a:t>
            </a:r>
          </a:p>
          <a:p>
            <a:pPr marL="174114" indent="-174114">
              <a:lnSpc>
                <a:spcPct val="80000"/>
              </a:lnSpc>
              <a:buFont typeface="Arial" panose="020B0604020202020204" pitchFamily="34" charset="0"/>
              <a:buChar char="•"/>
            </a:pPr>
            <a:r>
              <a:rPr lang="en-US" dirty="0"/>
              <a:t>Will produce tangible results within the proposed project period.</a:t>
            </a:r>
          </a:p>
          <a:p>
            <a:pPr marL="174114" indent="-174114">
              <a:lnSpc>
                <a:spcPct val="80000"/>
              </a:lnSpc>
              <a:buFont typeface="Arial" panose="020B0604020202020204" pitchFamily="34" charset="0"/>
              <a:buChar char="•"/>
            </a:pPr>
            <a:r>
              <a:rPr lang="en-US" dirty="0"/>
              <a:t>Establish clear goals, objectives, milestones, and estimates of project costs.</a:t>
            </a:r>
          </a:p>
          <a:p>
            <a:pPr marL="174114" indent="-174114">
              <a:lnSpc>
                <a:spcPct val="80000"/>
              </a:lnSpc>
              <a:buFont typeface="Arial" panose="020B0604020202020204" pitchFamily="34" charset="0"/>
              <a:buChar char="•"/>
            </a:pPr>
            <a:r>
              <a:rPr lang="en-US" dirty="0"/>
              <a:t>Have deliverables that do not overlap with the deliverables of any other PHMSA grant award.</a:t>
            </a:r>
          </a:p>
          <a:p>
            <a:pPr marL="174114" indent="-174114">
              <a:lnSpc>
                <a:spcPct val="80000"/>
              </a:lnSpc>
              <a:buFont typeface="Arial" panose="020B0604020202020204" pitchFamily="34" charset="0"/>
              <a:buChar char="•"/>
            </a:pPr>
            <a:r>
              <a:rPr lang="en-US" dirty="0"/>
              <a:t>Use funds efficiently and effectively.</a:t>
            </a:r>
          </a:p>
          <a:p>
            <a:pPr marL="174114" indent="-174114">
              <a:lnSpc>
                <a:spcPct val="80000"/>
              </a:lnSpc>
              <a:buFont typeface="Arial" panose="020B0604020202020204" pitchFamily="34" charset="0"/>
              <a:buChar char="•"/>
            </a:pPr>
            <a:r>
              <a:rPr lang="en-US" dirty="0"/>
              <a:t>Will be successful whether or not the applicant receives additional State Damage Prevention grants in future years.</a:t>
            </a:r>
          </a:p>
          <a:p>
            <a:endParaRPr lang="en-US" dirty="0"/>
          </a:p>
        </p:txBody>
      </p:sp>
      <p:sp>
        <p:nvSpPr>
          <p:cNvPr id="4" name="Slide Number Placeholder 3"/>
          <p:cNvSpPr>
            <a:spLocks noGrp="1"/>
          </p:cNvSpPr>
          <p:nvPr>
            <p:ph type="sldNum" sz="quarter" idx="10"/>
          </p:nvPr>
        </p:nvSpPr>
        <p:spPr/>
        <p:txBody>
          <a:bodyPr/>
          <a:lstStyle/>
          <a:p>
            <a:fld id="{B4051A31-1385-4ADD-A69C-BDDE5C3118F1}" type="slidenum">
              <a:rPr lang="en-US" smtClean="0"/>
              <a:t>5</a:t>
            </a:fld>
            <a:endParaRPr lang="en-US"/>
          </a:p>
        </p:txBody>
      </p:sp>
    </p:spTree>
    <p:extLst>
      <p:ext uri="{BB962C8B-B14F-4D97-AF65-F5344CB8AC3E}">
        <p14:creationId xmlns:p14="http://schemas.microsoft.com/office/powerpoint/2010/main" val="39800356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606">
              <a:defRPr/>
            </a:pPr>
            <a:r>
              <a:rPr lang="en-US" b="1" dirty="0"/>
              <a:t>Criterion 3: State’s Commitment to the Nine Elements</a:t>
            </a:r>
            <a:r>
              <a:rPr lang="en-US" dirty="0"/>
              <a:t> </a:t>
            </a:r>
          </a:p>
          <a:p>
            <a:pPr defTabSz="928606">
              <a:defRPr/>
            </a:pPr>
            <a:r>
              <a:rPr lang="en-US" dirty="0"/>
              <a:t>This criterion will be used to evaluate the applicant’s description of </a:t>
            </a:r>
            <a:r>
              <a:rPr lang="en-US" b="1" dirty="0">
                <a:solidFill>
                  <a:srgbClr val="FF3300"/>
                </a:solidFill>
              </a:rPr>
              <a:t>existing</a:t>
            </a:r>
            <a:r>
              <a:rPr lang="en-US" dirty="0"/>
              <a:t> damage prevention activities as they relate to the nine elements. </a:t>
            </a:r>
          </a:p>
          <a:p>
            <a:pPr defTabSz="928606">
              <a:defRPr/>
            </a:pPr>
            <a:r>
              <a:rPr lang="en-US" dirty="0"/>
              <a:t>This criterion will also be used to evaluate applications that demonstrate the State has made substantial progress toward, or has clear and concrete plans for, implementing the nine elements.  Applicants</a:t>
            </a:r>
            <a:r>
              <a:rPr lang="en-US" baseline="0" dirty="0"/>
              <a:t> will need to describe the state’s program for each element, even if the proposed grant projects do not address the element.</a:t>
            </a:r>
            <a:endParaRPr lang="en-US" dirty="0"/>
          </a:p>
          <a:p>
            <a:endParaRPr lang="en-US" dirty="0"/>
          </a:p>
        </p:txBody>
      </p:sp>
      <p:sp>
        <p:nvSpPr>
          <p:cNvPr id="4" name="Slide Number Placeholder 3"/>
          <p:cNvSpPr>
            <a:spLocks noGrp="1"/>
          </p:cNvSpPr>
          <p:nvPr>
            <p:ph type="sldNum" sz="quarter" idx="10"/>
          </p:nvPr>
        </p:nvSpPr>
        <p:spPr/>
        <p:txBody>
          <a:bodyPr/>
          <a:lstStyle/>
          <a:p>
            <a:fld id="{B4051A31-1385-4ADD-A69C-BDDE5C3118F1}" type="slidenum">
              <a:rPr lang="en-US" smtClean="0"/>
              <a:t>6</a:t>
            </a:fld>
            <a:endParaRPr lang="en-US"/>
          </a:p>
        </p:txBody>
      </p:sp>
    </p:spTree>
    <p:extLst>
      <p:ext uri="{BB962C8B-B14F-4D97-AF65-F5344CB8AC3E}">
        <p14:creationId xmlns:p14="http://schemas.microsoft.com/office/powerpoint/2010/main" val="4271761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pPr>
            <a:r>
              <a:rPr lang="en-US" b="1" dirty="0"/>
              <a:t>Criterion 4: State’s Commitment to Damage Prevention Program Effectiveness </a:t>
            </a:r>
            <a:br>
              <a:rPr lang="en-US" b="1" dirty="0"/>
            </a:br>
            <a:r>
              <a:rPr lang="en-US" dirty="0"/>
              <a:t>This criterion will be used to evaluate the applicant’s description of any legislative or regulatory actions (including studies, etc.) taken by the State within the past five (5) years pertaining to damage prevention program improvement. </a:t>
            </a:r>
          </a:p>
          <a:p>
            <a:r>
              <a:rPr lang="en-US" dirty="0"/>
              <a:t>This criterion will also be used to evaluate applications that demonstrate the State’s commitment to ensuring lasting damage prevention program effectiveness and continuing improvement, including any legislative and/or regulatory actions taken within the past five years or other significant activities…such as efforts of study groups or task teams established to analyze the State’s damage prevention program.</a:t>
            </a:r>
          </a:p>
          <a:p>
            <a:endParaRPr lang="en-US" dirty="0"/>
          </a:p>
        </p:txBody>
      </p:sp>
      <p:sp>
        <p:nvSpPr>
          <p:cNvPr id="4" name="Slide Number Placeholder 3"/>
          <p:cNvSpPr>
            <a:spLocks noGrp="1"/>
          </p:cNvSpPr>
          <p:nvPr>
            <p:ph type="sldNum" sz="quarter" idx="10"/>
          </p:nvPr>
        </p:nvSpPr>
        <p:spPr/>
        <p:txBody>
          <a:bodyPr/>
          <a:lstStyle/>
          <a:p>
            <a:fld id="{B4051A31-1385-4ADD-A69C-BDDE5C3118F1}" type="slidenum">
              <a:rPr lang="en-US" smtClean="0"/>
              <a:t>7</a:t>
            </a:fld>
            <a:endParaRPr lang="en-US"/>
          </a:p>
        </p:txBody>
      </p:sp>
    </p:spTree>
    <p:extLst>
      <p:ext uri="{BB962C8B-B14F-4D97-AF65-F5344CB8AC3E}">
        <p14:creationId xmlns:p14="http://schemas.microsoft.com/office/powerpoint/2010/main" val="18910285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evaluation criteria are weighted in the order shown, with Criterion 1 being most heavily weighted.</a:t>
            </a:r>
            <a:r>
              <a:rPr lang="en-US" baseline="0" dirty="0"/>
              <a:t>  The number of elements or projects in an application will not affect the evaluation of the application.</a:t>
            </a:r>
          </a:p>
          <a:p>
            <a:r>
              <a:rPr lang="en-US" baseline="0" dirty="0"/>
              <a:t>Applicants must assign one element to each project.   If a project aligns with more than one element, select the element that most closely aligns with the project.  Applications can include more than one project.  Costs and descriptions should be specific for each project.</a:t>
            </a:r>
            <a:endParaRPr lang="en-US" dirty="0"/>
          </a:p>
        </p:txBody>
      </p:sp>
      <p:sp>
        <p:nvSpPr>
          <p:cNvPr id="4" name="Slide Number Placeholder 3"/>
          <p:cNvSpPr>
            <a:spLocks noGrp="1"/>
          </p:cNvSpPr>
          <p:nvPr>
            <p:ph type="sldNum" sz="quarter" idx="10"/>
          </p:nvPr>
        </p:nvSpPr>
        <p:spPr/>
        <p:txBody>
          <a:bodyPr/>
          <a:lstStyle/>
          <a:p>
            <a:fld id="{B4051A31-1385-4ADD-A69C-BDDE5C3118F1}" type="slidenum">
              <a:rPr lang="en-US" smtClean="0"/>
              <a:t>8</a:t>
            </a:fld>
            <a:endParaRPr lang="en-US"/>
          </a:p>
        </p:txBody>
      </p:sp>
    </p:spTree>
    <p:extLst>
      <p:ext uri="{BB962C8B-B14F-4D97-AF65-F5344CB8AC3E}">
        <p14:creationId xmlns:p14="http://schemas.microsoft.com/office/powerpoint/2010/main" val="10031641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buFontTx/>
              <a:buNone/>
            </a:pPr>
            <a:r>
              <a:rPr lang="en-US" b="1" dirty="0"/>
              <a:t>Applicants were asked the following questions:</a:t>
            </a:r>
          </a:p>
          <a:p>
            <a:pPr>
              <a:lnSpc>
                <a:spcPct val="80000"/>
              </a:lnSpc>
            </a:pPr>
            <a:r>
              <a:rPr lang="en-US" dirty="0"/>
              <a:t>Provide a brief project abstract/statement of objectives.</a:t>
            </a:r>
          </a:p>
          <a:p>
            <a:pPr marL="174114" indent="-174114">
              <a:lnSpc>
                <a:spcPct val="80000"/>
              </a:lnSpc>
              <a:buFont typeface="Arial" panose="020B0604020202020204" pitchFamily="34" charset="0"/>
              <a:buChar char="•"/>
            </a:pPr>
            <a:r>
              <a:rPr lang="en-US" i="1" dirty="0"/>
              <a:t>For each of the nine elements</a:t>
            </a:r>
            <a:r>
              <a:rPr lang="en-US" dirty="0"/>
              <a:t>, describe </a:t>
            </a:r>
            <a:r>
              <a:rPr lang="en-US" i="1" dirty="0">
                <a:solidFill>
                  <a:srgbClr val="FF3300"/>
                </a:solidFill>
              </a:rPr>
              <a:t>existing</a:t>
            </a:r>
            <a:r>
              <a:rPr lang="en-US" dirty="0"/>
              <a:t> initiatives within the State (not just within the applicant’s organization) that support each of the elements.</a:t>
            </a:r>
          </a:p>
          <a:p>
            <a:pPr marL="174114" indent="-174114">
              <a:lnSpc>
                <a:spcPct val="80000"/>
              </a:lnSpc>
              <a:buFont typeface="Arial" panose="020B0604020202020204" pitchFamily="34" charset="0"/>
              <a:buChar char="•"/>
            </a:pPr>
            <a:r>
              <a:rPr lang="en-US" i="1" dirty="0"/>
              <a:t>For each of the nine elements</a:t>
            </a:r>
            <a:r>
              <a:rPr lang="en-US" dirty="0"/>
              <a:t>, note whether the project or projects proposed in the grant application addresses the element.</a:t>
            </a:r>
          </a:p>
          <a:p>
            <a:pPr marL="174114" indent="-174114">
              <a:lnSpc>
                <a:spcPct val="80000"/>
              </a:lnSpc>
              <a:buFont typeface="Arial" panose="020B0604020202020204" pitchFamily="34" charset="0"/>
              <a:buChar char="•"/>
            </a:pPr>
            <a:r>
              <a:rPr lang="en-US" dirty="0"/>
              <a:t>For each of the nine elements </a:t>
            </a:r>
            <a:r>
              <a:rPr lang="en-US" i="1" dirty="0"/>
              <a:t>addressed by your application</a:t>
            </a:r>
            <a:r>
              <a:rPr lang="en-US" dirty="0"/>
              <a:t>, describe how the proposed project will enhance or continue implementation of the element.</a:t>
            </a:r>
          </a:p>
          <a:p>
            <a:pPr marL="174114" indent="-174114">
              <a:lnSpc>
                <a:spcPct val="80000"/>
              </a:lnSpc>
              <a:buFont typeface="Arial" panose="020B0604020202020204" pitchFamily="34" charset="0"/>
              <a:buChar char="•"/>
            </a:pPr>
            <a:r>
              <a:rPr lang="en-US" dirty="0"/>
              <a:t>For each element of the nine elements </a:t>
            </a:r>
            <a:r>
              <a:rPr lang="en-US" i="1" dirty="0"/>
              <a:t>addressed by your application</a:t>
            </a:r>
            <a:r>
              <a:rPr lang="en-US" dirty="0"/>
              <a:t>, provide a separate budget and budget narrative.</a:t>
            </a:r>
          </a:p>
          <a:p>
            <a:pPr marL="174114" indent="-174114">
              <a:lnSpc>
                <a:spcPct val="80000"/>
              </a:lnSpc>
              <a:buFont typeface="Arial" panose="020B0604020202020204" pitchFamily="34" charset="0"/>
              <a:buChar char="•"/>
            </a:pPr>
            <a:r>
              <a:rPr lang="en-US" dirty="0"/>
              <a:t>Describe any legislative or regulatory actions (including legislative/regulatory studies or the establishment of committees or teams to develop a plan to improve the State damage prevention program) taken by the State within the past five (5) years pertaining to damage prevention program improvement, even if those actions were not completely successful (300 words or less).</a:t>
            </a:r>
          </a:p>
          <a:p>
            <a:pPr marL="174114" indent="-174114">
              <a:lnSpc>
                <a:spcPct val="80000"/>
              </a:lnSpc>
              <a:buFont typeface="Arial" panose="020B0604020202020204" pitchFamily="34" charset="0"/>
              <a:buChar char="•"/>
            </a:pPr>
            <a:r>
              <a:rPr lang="en-US" dirty="0"/>
              <a:t>Indicate if the project</a:t>
            </a:r>
            <a:r>
              <a:rPr lang="en-US" baseline="0" dirty="0"/>
              <a:t> is located within a “Qualified Opportunity Zone”</a:t>
            </a:r>
            <a:endParaRPr lang="en-US" dirty="0"/>
          </a:p>
          <a:p>
            <a:endParaRPr lang="en-US" dirty="0"/>
          </a:p>
        </p:txBody>
      </p:sp>
      <p:sp>
        <p:nvSpPr>
          <p:cNvPr id="4" name="Slide Number Placeholder 3"/>
          <p:cNvSpPr>
            <a:spLocks noGrp="1"/>
          </p:cNvSpPr>
          <p:nvPr>
            <p:ph type="sldNum" sz="quarter" idx="10"/>
          </p:nvPr>
        </p:nvSpPr>
        <p:spPr/>
        <p:txBody>
          <a:bodyPr/>
          <a:lstStyle/>
          <a:p>
            <a:fld id="{B4051A31-1385-4ADD-A69C-BDDE5C3118F1}" type="slidenum">
              <a:rPr lang="en-US" smtClean="0"/>
              <a:t>9</a:t>
            </a:fld>
            <a:endParaRPr lang="en-US"/>
          </a:p>
        </p:txBody>
      </p:sp>
    </p:spTree>
    <p:extLst>
      <p:ext uri="{BB962C8B-B14F-4D97-AF65-F5344CB8AC3E}">
        <p14:creationId xmlns:p14="http://schemas.microsoft.com/office/powerpoint/2010/main" val="42139917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9" name="Picture 1" descr="http://one10.dot.gov/office/phmsa/PHG/Shared%20Documents/PHMSA-icon-2560-X-144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1535" y="0"/>
            <a:ext cx="135006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Connector 9"/>
          <p:cNvCxnSpPr/>
          <p:nvPr/>
        </p:nvCxnSpPr>
        <p:spPr>
          <a:xfrm>
            <a:off x="76200" y="762000"/>
            <a:ext cx="8915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Picture 10" descr="DOT_PHMSA_LONG signature_bb_jpg.jpg"/>
          <p:cNvPicPr/>
          <p:nvPr/>
        </p:nvPicPr>
        <p:blipFill>
          <a:blip r:embed="rId3" cstate="print"/>
          <a:srcRect/>
          <a:stretch>
            <a:fillRect/>
          </a:stretch>
        </p:blipFill>
        <p:spPr bwMode="auto">
          <a:xfrm>
            <a:off x="102717" y="76200"/>
            <a:ext cx="1421283" cy="609600"/>
          </a:xfrm>
          <a:prstGeom prst="rect">
            <a:avLst/>
          </a:prstGeom>
          <a:noFill/>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50" y="0"/>
            <a:ext cx="9144000" cy="6858000"/>
          </a:xfrm>
          <a:prstGeom prst="rect">
            <a:avLst/>
          </a:prstGeom>
        </p:spPr>
      </p:pic>
      <p:pic>
        <p:nvPicPr>
          <p:cNvPr id="12" name="Picture 1" descr="http://one10.dot.gov/office/phmsa/PHG/Shared%20Documents/PHMSA-icon-2560-X-1440.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41535" y="0"/>
            <a:ext cx="135006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userDrawn="1"/>
        </p:nvCxnSpPr>
        <p:spPr>
          <a:xfrm>
            <a:off x="76200" y="762000"/>
            <a:ext cx="8915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Picture 13" descr="DOT_PHMSA_LONG signature_bb_jpg.jpg"/>
          <p:cNvPicPr/>
          <p:nvPr userDrawn="1"/>
        </p:nvPicPr>
        <p:blipFill>
          <a:blip r:embed="rId3" cstate="print"/>
          <a:srcRect/>
          <a:stretch>
            <a:fillRect/>
          </a:stretch>
        </p:blipFill>
        <p:spPr bwMode="auto">
          <a:xfrm>
            <a:off x="102717" y="76200"/>
            <a:ext cx="1421283" cy="609600"/>
          </a:xfrm>
          <a:prstGeom prst="rect">
            <a:avLst/>
          </a:prstGeom>
          <a:noFill/>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50" y="0"/>
            <a:ext cx="9144000" cy="6858000"/>
          </a:xfrm>
          <a:prstGeom prst="rect">
            <a:avLst/>
          </a:prstGeom>
        </p:spPr>
      </p:pic>
    </p:spTree>
    <p:extLst>
      <p:ext uri="{BB962C8B-B14F-4D97-AF65-F5344CB8AC3E}">
        <p14:creationId xmlns:p14="http://schemas.microsoft.com/office/powerpoint/2010/main" val="3761777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and Content">
    <p:spTree>
      <p:nvGrpSpPr>
        <p:cNvPr id="1" name=""/>
        <p:cNvGrpSpPr/>
        <p:nvPr/>
      </p:nvGrpSpPr>
      <p:grpSpPr>
        <a:xfrm>
          <a:off x="0" y="0"/>
          <a:ext cx="0" cy="0"/>
          <a:chOff x="0" y="0"/>
          <a:chExt cx="0" cy="0"/>
        </a:xfrm>
      </p:grpSpPr>
      <p:sp>
        <p:nvSpPr>
          <p:cNvPr id="3" name="Title 1"/>
          <p:cNvSpPr>
            <a:spLocks noGrp="1"/>
          </p:cNvSpPr>
          <p:nvPr>
            <p:ph type="title"/>
          </p:nvPr>
        </p:nvSpPr>
        <p:spPr>
          <a:xfrm>
            <a:off x="0" y="6370638"/>
            <a:ext cx="2895600" cy="487362"/>
          </a:xfrm>
        </p:spPr>
        <p:txBody>
          <a:bodyPr>
            <a:normAutofit/>
          </a:bodyPr>
          <a:lstStyle>
            <a:lvl1pPr>
              <a:defRPr sz="1600">
                <a:solidFill>
                  <a:schemeClr val="bg1"/>
                </a:solidFill>
              </a:defRPr>
            </a:lvl1pPr>
          </a:lstStyle>
          <a:p>
            <a:r>
              <a:rPr lang="en-US"/>
              <a:t>Click to edit Master title style</a:t>
            </a:r>
          </a:p>
        </p:txBody>
      </p:sp>
      <p:sp>
        <p:nvSpPr>
          <p:cNvPr id="4" name="Footer Placeholder 3"/>
          <p:cNvSpPr>
            <a:spLocks noGrp="1"/>
          </p:cNvSpPr>
          <p:nvPr>
            <p:ph type="ftr" sz="quarter" idx="11"/>
          </p:nvPr>
        </p:nvSpPr>
        <p:spPr>
          <a:xfrm>
            <a:off x="3124200" y="6356350"/>
            <a:ext cx="2895600" cy="365125"/>
          </a:xfrm>
        </p:spPr>
        <p:txBody>
          <a:bodyPr/>
          <a:lstStyle/>
          <a:p>
            <a:endParaRPr lang="en-US"/>
          </a:p>
        </p:txBody>
      </p:sp>
      <p:sp>
        <p:nvSpPr>
          <p:cNvPr id="5" name="Slide Number Placeholder 4"/>
          <p:cNvSpPr>
            <a:spLocks noGrp="1"/>
          </p:cNvSpPr>
          <p:nvPr>
            <p:ph type="sldNum" sz="quarter" idx="12"/>
          </p:nvPr>
        </p:nvSpPr>
        <p:spPr>
          <a:xfrm>
            <a:off x="6553200" y="6356350"/>
            <a:ext cx="2133600" cy="365125"/>
          </a:xfrm>
        </p:spPr>
        <p:txBody>
          <a:bodyPr/>
          <a:lstStyle/>
          <a:p>
            <a:fld id="{219F28EF-447D-42BE-84AD-4173871F8768}" type="slidenum">
              <a:rPr lang="en-US" smtClean="0"/>
              <a:t>‹#›</a:t>
            </a:fld>
            <a:endParaRPr lang="en-US"/>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50" y="0"/>
            <a:ext cx="9144000" cy="6858000"/>
          </a:xfrm>
          <a:prstGeom prst="rect">
            <a:avLst/>
          </a:prstGeom>
        </p:spPr>
      </p:pic>
    </p:spTree>
    <p:extLst>
      <p:ext uri="{BB962C8B-B14F-4D97-AF65-F5344CB8AC3E}">
        <p14:creationId xmlns:p14="http://schemas.microsoft.com/office/powerpoint/2010/main" val="4176168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fld id="{96F25C8E-9DE7-42FE-A9BB-92C35561222A}" type="datetimeFigureOut">
              <a:rPr lang="en-US" smtClean="0"/>
              <a:t>2/5/2020</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219F28EF-447D-42BE-84AD-4173871F8768}" type="slidenum">
              <a:rPr lang="en-US" smtClean="0"/>
              <a:t>‹#›</a:t>
            </a:fld>
            <a:endParaRPr lang="en-US"/>
          </a:p>
        </p:txBody>
      </p:sp>
    </p:spTree>
    <p:extLst>
      <p:ext uri="{BB962C8B-B14F-4D97-AF65-F5344CB8AC3E}">
        <p14:creationId xmlns:p14="http://schemas.microsoft.com/office/powerpoint/2010/main" val="3776107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p:spTree>
      <p:nvGrpSpPr>
        <p:cNvPr id="1" name=""/>
        <p:cNvGrpSpPr/>
        <p:nvPr/>
      </p:nvGrpSpPr>
      <p:grpSpPr>
        <a:xfrm>
          <a:off x="0" y="0"/>
          <a:ext cx="0" cy="0"/>
          <a:chOff x="0" y="0"/>
          <a:chExt cx="0" cy="0"/>
        </a:xfrm>
      </p:grpSpPr>
      <p:sp>
        <p:nvSpPr>
          <p:cNvPr id="3" name="Title 1"/>
          <p:cNvSpPr>
            <a:spLocks noGrp="1"/>
          </p:cNvSpPr>
          <p:nvPr>
            <p:ph type="title"/>
          </p:nvPr>
        </p:nvSpPr>
        <p:spPr>
          <a:xfrm>
            <a:off x="0" y="6370638"/>
            <a:ext cx="2895600" cy="487362"/>
          </a:xfrm>
        </p:spPr>
        <p:txBody>
          <a:bodyPr>
            <a:normAutofit/>
          </a:bodyPr>
          <a:lstStyle>
            <a:lvl1pPr>
              <a:defRPr sz="1600">
                <a:solidFill>
                  <a:schemeClr val="bg1"/>
                </a:solidFill>
              </a:defRPr>
            </a:lvl1pPr>
          </a:lstStyle>
          <a:p>
            <a:r>
              <a:rPr lang="en-US"/>
              <a:t>Click to edit Master title style</a:t>
            </a:r>
          </a:p>
        </p:txBody>
      </p:sp>
      <p:sp>
        <p:nvSpPr>
          <p:cNvPr id="4" name="Footer Placeholder 3"/>
          <p:cNvSpPr>
            <a:spLocks noGrp="1"/>
          </p:cNvSpPr>
          <p:nvPr>
            <p:ph type="ftr" sz="quarter" idx="11"/>
          </p:nvPr>
        </p:nvSpPr>
        <p:spPr>
          <a:xfrm>
            <a:off x="3124200" y="6356350"/>
            <a:ext cx="2895600" cy="365125"/>
          </a:xfrm>
        </p:spPr>
        <p:txBody>
          <a:bodyPr/>
          <a:lstStyle/>
          <a:p>
            <a:endParaRPr lang="en-US"/>
          </a:p>
        </p:txBody>
      </p:sp>
      <p:sp>
        <p:nvSpPr>
          <p:cNvPr id="5" name="Slide Number Placeholder 4"/>
          <p:cNvSpPr>
            <a:spLocks noGrp="1"/>
          </p:cNvSpPr>
          <p:nvPr>
            <p:ph type="sldNum" sz="quarter" idx="12"/>
          </p:nvPr>
        </p:nvSpPr>
        <p:spPr>
          <a:xfrm>
            <a:off x="6553200" y="6356350"/>
            <a:ext cx="2133600" cy="365125"/>
          </a:xfrm>
        </p:spPr>
        <p:txBody>
          <a:bodyPr/>
          <a:lstStyle/>
          <a:p>
            <a:fld id="{219F28EF-447D-42BE-84AD-4173871F8768}" type="slidenum">
              <a:rPr lang="en-US" smtClean="0"/>
              <a:t>‹#›</a:t>
            </a:fld>
            <a:endParaRPr lang="en-US"/>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50" y="0"/>
            <a:ext cx="9144000" cy="6858000"/>
          </a:xfrm>
          <a:prstGeom prst="rect">
            <a:avLst/>
          </a:prstGeom>
        </p:spPr>
      </p:pic>
    </p:spTree>
    <p:extLst>
      <p:ext uri="{BB962C8B-B14F-4D97-AF65-F5344CB8AC3E}">
        <p14:creationId xmlns:p14="http://schemas.microsoft.com/office/powerpoint/2010/main" val="3067193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F25C8E-9DE7-42FE-A9BB-92C35561222A}" type="datetimeFigureOut">
              <a:rPr lang="en-US" smtClean="0"/>
              <a:t>2/5/2020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9F28EF-447D-42BE-84AD-4173871F8768}" type="slidenum">
              <a:rPr lang="en-US" smtClean="0"/>
              <a:t>‹#›</a:t>
            </a:fld>
            <a:endParaRPr lang="en-US"/>
          </a:p>
        </p:txBody>
      </p:sp>
      <p:pic>
        <p:nvPicPr>
          <p:cNvPr id="8" name="Picture 1" descr="http://one10.dot.gov/office/phmsa/PHG/Shared%20Documents/PHMSA-icon-2560-X-1440.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41535" y="0"/>
            <a:ext cx="135006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p:nvCxnSpPr>
        <p:spPr>
          <a:xfrm>
            <a:off x="76200" y="762000"/>
            <a:ext cx="8915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descr="DOT_PHMSA_LONG signature_bb_jpg.jpg"/>
          <p:cNvPicPr/>
          <p:nvPr/>
        </p:nvPicPr>
        <p:blipFill>
          <a:blip r:embed="rId8" cstate="print"/>
          <a:srcRect/>
          <a:stretch>
            <a:fillRect/>
          </a:stretch>
        </p:blipFill>
        <p:spPr bwMode="auto">
          <a:xfrm>
            <a:off x="102717" y="76200"/>
            <a:ext cx="1421283" cy="609600"/>
          </a:xfrm>
          <a:prstGeom prst="rect">
            <a:avLst/>
          </a:prstGeom>
          <a:noFill/>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0" y="0"/>
            <a:ext cx="9144000" cy="6858000"/>
          </a:xfrm>
          <a:prstGeom prst="rect">
            <a:avLst/>
          </a:prstGeom>
        </p:spPr>
      </p:pic>
      <p:pic>
        <p:nvPicPr>
          <p:cNvPr id="12" name="Picture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750" y="0"/>
            <a:ext cx="9144000" cy="6858000"/>
          </a:xfrm>
          <a:prstGeom prst="rect">
            <a:avLst/>
          </a:prstGeom>
        </p:spPr>
      </p:pic>
    </p:spTree>
    <p:extLst>
      <p:ext uri="{BB962C8B-B14F-4D97-AF65-F5344CB8AC3E}">
        <p14:creationId xmlns:p14="http://schemas.microsoft.com/office/powerpoint/2010/main" val="3605273120"/>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686"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fedconnect.net/"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2%20CFR%20200"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www.grants.gov/"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hyperlink" Target="https://www.fedconnect.net/" TargetMode="External"/><Relationship Id="rId4" Type="http://schemas.openxmlformats.org/officeDocument/2006/relationships/hyperlink" Target="https://www.phmsa.dot.gov/grants/pipeline/state-damage-prevention-grant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primis.phmsa.dot.gov/comm/publications/DPAP-Guide-FirstEdition-20080911.pdf"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transportation.gov/opportunity-zones/opportunity-zones-interactive-map"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0"/>
            <a:ext cx="7772400" cy="2060575"/>
          </a:xfrm>
        </p:spPr>
        <p:txBody>
          <a:bodyPr>
            <a:normAutofit/>
          </a:bodyPr>
          <a:lstStyle/>
          <a:p>
            <a:r>
              <a:rPr lang="en-US" b="1" dirty="0"/>
              <a:t>2020 State Damage Prevention (SDP) Grant</a:t>
            </a:r>
          </a:p>
        </p:txBody>
      </p:sp>
      <p:sp>
        <p:nvSpPr>
          <p:cNvPr id="6" name="TextBox 5"/>
          <p:cNvSpPr txBox="1"/>
          <p:nvPr/>
        </p:nvSpPr>
        <p:spPr>
          <a:xfrm>
            <a:off x="3086100" y="4648200"/>
            <a:ext cx="2971800" cy="1477328"/>
          </a:xfrm>
          <a:prstGeom prst="rect">
            <a:avLst/>
          </a:prstGeom>
          <a:noFill/>
        </p:spPr>
        <p:txBody>
          <a:bodyPr wrap="square" rtlCol="0">
            <a:spAutoFit/>
          </a:bodyPr>
          <a:lstStyle/>
          <a:p>
            <a:pPr algn="ctr"/>
            <a:r>
              <a:rPr lang="en-US" dirty="0"/>
              <a:t>Annmarie Robertson</a:t>
            </a:r>
          </a:p>
          <a:p>
            <a:pPr algn="ctr"/>
            <a:r>
              <a:rPr lang="en-US" dirty="0"/>
              <a:t>Senior Program Manager</a:t>
            </a:r>
          </a:p>
          <a:p>
            <a:pPr algn="ctr"/>
            <a:r>
              <a:rPr lang="en-US" dirty="0"/>
              <a:t>annmarie.robertson@dot.gov</a:t>
            </a:r>
          </a:p>
          <a:p>
            <a:pPr algn="ctr"/>
            <a:r>
              <a:rPr lang="en-US" dirty="0"/>
              <a:t>317-964-1670</a:t>
            </a:r>
          </a:p>
          <a:p>
            <a:pPr algn="ctr"/>
            <a:endParaRPr lang="en-US" dirty="0"/>
          </a:p>
        </p:txBody>
      </p:sp>
    </p:spTree>
    <p:extLst>
      <p:ext uri="{BB962C8B-B14F-4D97-AF65-F5344CB8AC3E}">
        <p14:creationId xmlns:p14="http://schemas.microsoft.com/office/powerpoint/2010/main" val="2278240316"/>
      </p:ext>
    </p:extLst>
  </p:cSld>
  <p:clrMapOvr>
    <a:masterClrMapping/>
  </p:clrMapOvr>
  <p:transition>
    <p:fade thruBlk="1"/>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a:t>Funding Restrictions</a:t>
            </a:r>
          </a:p>
        </p:txBody>
      </p:sp>
      <p:sp>
        <p:nvSpPr>
          <p:cNvPr id="3" name="Content Placeholder 2"/>
          <p:cNvSpPr>
            <a:spLocks noGrp="1"/>
          </p:cNvSpPr>
          <p:nvPr>
            <p:ph idx="1"/>
          </p:nvPr>
        </p:nvSpPr>
        <p:spPr>
          <a:xfrm>
            <a:off x="342900" y="1277471"/>
            <a:ext cx="8458200" cy="4369552"/>
          </a:xfrm>
        </p:spPr>
        <p:txBody>
          <a:bodyPr>
            <a:normAutofit fontScale="62500" lnSpcReduction="20000"/>
          </a:bodyPr>
          <a:lstStyle/>
          <a:p>
            <a:r>
              <a:rPr lang="en-US" sz="3800" dirty="0"/>
              <a:t>Per </a:t>
            </a:r>
            <a:r>
              <a:rPr lang="en-US" sz="3800" dirty="0">
                <a:solidFill>
                  <a:srgbClr val="FF0000"/>
                </a:solidFill>
              </a:rPr>
              <a:t>Section D of NOFO</a:t>
            </a:r>
            <a:endParaRPr lang="en-US" dirty="0"/>
          </a:p>
          <a:p>
            <a:pPr lvl="1"/>
            <a:r>
              <a:rPr lang="en-US" sz="3200" dirty="0"/>
              <a:t>May not use funds for lobbying, advocacy or in direct support of litigation.</a:t>
            </a:r>
          </a:p>
          <a:p>
            <a:pPr lvl="1"/>
            <a:r>
              <a:rPr lang="en-US" sz="3200" dirty="0"/>
              <a:t>May not be used for regulatory compliance programs for pipeline operators</a:t>
            </a:r>
          </a:p>
          <a:p>
            <a:pPr lvl="1"/>
            <a:r>
              <a:rPr lang="en-US" sz="3200" dirty="0"/>
              <a:t>Meetings/conferences:  funding may not be used to cover costs associated with entertainment, alcoholic beverages or meals. </a:t>
            </a:r>
          </a:p>
          <a:p>
            <a:pPr lvl="1"/>
            <a:r>
              <a:rPr lang="en-US" sz="3200" dirty="0"/>
              <a:t>May not use funds for membership dues, professional activity costs, and sponsorship of conferences or events organized by another entity.</a:t>
            </a:r>
          </a:p>
          <a:p>
            <a:pPr lvl="1"/>
            <a:r>
              <a:rPr lang="en-US" sz="3200" dirty="0"/>
              <a:t>May not use funds to cover operational costs of one-call center but new programs or equipment to help align with 9 elements acceptable.</a:t>
            </a:r>
          </a:p>
          <a:p>
            <a:pPr lvl="2"/>
            <a:r>
              <a:rPr lang="en-US" sz="3200" dirty="0"/>
              <a:t>Equipment costs are capped at $5,000.00 for this grant.</a:t>
            </a:r>
          </a:p>
          <a:p>
            <a:pPr lvl="1"/>
            <a:r>
              <a:rPr lang="en-US" sz="3200" dirty="0"/>
              <a:t>Continuing programs from previous years – should provide summary of accomplishments/challenges.</a:t>
            </a:r>
          </a:p>
          <a:p>
            <a:pPr lvl="1"/>
            <a:r>
              <a:rPr lang="en-US" sz="3200" dirty="0"/>
              <a:t>All awards are subject to 2 CFR Part 200 restrictions</a:t>
            </a:r>
          </a:p>
        </p:txBody>
      </p:sp>
    </p:spTree>
    <p:extLst>
      <p:ext uri="{BB962C8B-B14F-4D97-AF65-F5344CB8AC3E}">
        <p14:creationId xmlns:p14="http://schemas.microsoft.com/office/powerpoint/2010/main" val="2310839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a:t>Review Process</a:t>
            </a:r>
          </a:p>
        </p:txBody>
      </p:sp>
      <p:sp>
        <p:nvSpPr>
          <p:cNvPr id="3" name="Content Placeholder 2"/>
          <p:cNvSpPr>
            <a:spLocks noGrp="1"/>
          </p:cNvSpPr>
          <p:nvPr>
            <p:ph idx="1"/>
          </p:nvPr>
        </p:nvSpPr>
        <p:spPr>
          <a:xfrm>
            <a:off x="533400" y="1291389"/>
            <a:ext cx="8229600" cy="4068763"/>
          </a:xfrm>
        </p:spPr>
        <p:txBody>
          <a:bodyPr>
            <a:normAutofit fontScale="55000" lnSpcReduction="20000"/>
          </a:bodyPr>
          <a:lstStyle/>
          <a:p>
            <a:r>
              <a:rPr lang="en-US" b="1" dirty="0"/>
              <a:t>Administrative Review: </a:t>
            </a:r>
            <a:r>
              <a:rPr lang="en-US" dirty="0"/>
              <a:t>PHMSA will conduct an administrative review to ensure the application meets the eligibility criteria. (Section C)  </a:t>
            </a:r>
          </a:p>
          <a:p>
            <a:endParaRPr lang="en-US" dirty="0"/>
          </a:p>
          <a:p>
            <a:r>
              <a:rPr lang="en-US" b="1" dirty="0"/>
              <a:t>Technical Review</a:t>
            </a:r>
            <a:r>
              <a:rPr lang="en-US" dirty="0"/>
              <a:t>: PHMSA and damage prevention stakeholder peers will conduct a technical review of the application to assess how the proposed work is to be performed and whether the application(s) are responsive to the applicable program requirements (i.e. performance measurement, methodology, and technical merit).  (Section E)</a:t>
            </a:r>
          </a:p>
          <a:p>
            <a:pPr marL="0" indent="0">
              <a:buNone/>
            </a:pPr>
            <a:endParaRPr lang="en-US" dirty="0"/>
          </a:p>
          <a:p>
            <a:r>
              <a:rPr lang="en-US" b="1" dirty="0"/>
              <a:t>Programmatic Review: </a:t>
            </a:r>
            <a:r>
              <a:rPr lang="en-US" dirty="0"/>
              <a:t>PHMSA will conduct a programmatic review to assess programmatic factors identified in Section E.1.  Programmatic factors are those factors that are relevant and essential to the process of selecting applications that best achieve the program objectives, in accordance with applicable statutes, regulations, policies, and guidelines.  Other programmatic factors may include history of performance, program priorities, and other modal needs (i.e. rural areas and Qualified Opportunity Zones). (Section E)</a:t>
            </a:r>
          </a:p>
          <a:p>
            <a:endParaRPr lang="en-US" dirty="0"/>
          </a:p>
        </p:txBody>
      </p:sp>
    </p:spTree>
    <p:extLst>
      <p:ext uri="{BB962C8B-B14F-4D97-AF65-F5344CB8AC3E}">
        <p14:creationId xmlns:p14="http://schemas.microsoft.com/office/powerpoint/2010/main" val="1799349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381000"/>
            <a:ext cx="8229600" cy="685800"/>
          </a:xfrm>
        </p:spPr>
        <p:txBody>
          <a:bodyPr>
            <a:noAutofit/>
          </a:bodyPr>
          <a:lstStyle/>
          <a:p>
            <a:r>
              <a:rPr lang="en-US" sz="2400" b="1" dirty="0"/>
              <a:t>Priorities: In addition to administrative, technical and programmatic reviews, PHMSA will consider its safety priorities when making award recommendations.</a:t>
            </a:r>
          </a:p>
        </p:txBody>
      </p:sp>
      <p:sp>
        <p:nvSpPr>
          <p:cNvPr id="9219" name="Rectangle 3"/>
          <p:cNvSpPr>
            <a:spLocks noGrp="1" noChangeArrowheads="1"/>
          </p:cNvSpPr>
          <p:nvPr>
            <p:ph idx="1"/>
          </p:nvPr>
        </p:nvSpPr>
        <p:spPr>
          <a:xfrm>
            <a:off x="228600" y="1295400"/>
            <a:ext cx="8458200" cy="4343400"/>
          </a:xfrm>
        </p:spPr>
        <p:txBody>
          <a:bodyPr>
            <a:normAutofit fontScale="70000" lnSpcReduction="20000"/>
          </a:bodyPr>
          <a:lstStyle/>
          <a:p>
            <a:pPr marL="0" indent="0">
              <a:buNone/>
            </a:pPr>
            <a:r>
              <a:rPr lang="en-US" u="sng" dirty="0"/>
              <a:t>Priority 1</a:t>
            </a:r>
            <a:endParaRPr lang="en-US" dirty="0"/>
          </a:p>
          <a:p>
            <a:pPr lvl="0"/>
            <a:r>
              <a:rPr lang="en-US" dirty="0"/>
              <a:t>Element 3:  A process for reviewing the adequacy of a pipeline operator's internal performance measures regarding persons performing locating services and quality assurance programs. </a:t>
            </a:r>
          </a:p>
          <a:p>
            <a:pPr lvl="0"/>
            <a:r>
              <a:rPr lang="en-US" dirty="0"/>
              <a:t>Element 7: Enforcement of state damage prevention laws and regulations for all aspects of the damage prevention process, including public education, and the use of civil penalties for violations assessable by the appropriate state authority.</a:t>
            </a:r>
          </a:p>
          <a:p>
            <a:pPr lvl="0"/>
            <a:r>
              <a:rPr lang="en-US" dirty="0"/>
              <a:t>Element 9: A process for review and analysis of the effectiveness of each program element, including a means for implementing improvements identified by such program reviews.</a:t>
            </a:r>
          </a:p>
          <a:p>
            <a:pPr marL="0" indent="0">
              <a:buNone/>
            </a:pPr>
            <a:endParaRPr lang="en-US" sz="2200" dirty="0"/>
          </a:p>
        </p:txBody>
      </p:sp>
    </p:spTree>
    <p:extLst>
      <p:ext uri="{BB962C8B-B14F-4D97-AF65-F5344CB8AC3E}">
        <p14:creationId xmlns:p14="http://schemas.microsoft.com/office/powerpoint/2010/main" val="1546122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381000"/>
            <a:ext cx="8229600" cy="685800"/>
          </a:xfrm>
        </p:spPr>
        <p:txBody>
          <a:bodyPr>
            <a:noAutofit/>
          </a:bodyPr>
          <a:lstStyle/>
          <a:p>
            <a:r>
              <a:rPr lang="en-US" sz="2400" b="1" dirty="0"/>
              <a:t>Priorities: In addition to administrative, technical and programmatic reviews, PHMSA will consider its safety priorities when making award recommendations.</a:t>
            </a:r>
          </a:p>
        </p:txBody>
      </p:sp>
      <p:sp>
        <p:nvSpPr>
          <p:cNvPr id="9219" name="Rectangle 3"/>
          <p:cNvSpPr>
            <a:spLocks noGrp="1" noChangeArrowheads="1"/>
          </p:cNvSpPr>
          <p:nvPr>
            <p:ph idx="1"/>
          </p:nvPr>
        </p:nvSpPr>
        <p:spPr>
          <a:xfrm>
            <a:off x="228600" y="1295400"/>
            <a:ext cx="8458200" cy="4343400"/>
          </a:xfrm>
        </p:spPr>
        <p:txBody>
          <a:bodyPr>
            <a:normAutofit fontScale="70000" lnSpcReduction="20000"/>
          </a:bodyPr>
          <a:lstStyle/>
          <a:p>
            <a:pPr marL="0" indent="0">
              <a:buNone/>
            </a:pPr>
            <a:r>
              <a:rPr lang="en-US" u="sng" dirty="0"/>
              <a:t>Priority 2</a:t>
            </a:r>
            <a:endParaRPr lang="en-US" dirty="0"/>
          </a:p>
          <a:p>
            <a:pPr lvl="0"/>
            <a:r>
              <a:rPr lang="en-US" dirty="0"/>
              <a:t>Element 4: Participation by operators, excavators, and other stakeholders in the development and implementation of effective employee training programs to ensure that operators, the </a:t>
            </a:r>
            <a:r>
              <a:rPr lang="en-US" dirty="0" err="1"/>
              <a:t>one-call</a:t>
            </a:r>
            <a:r>
              <a:rPr lang="en-US" dirty="0"/>
              <a:t> center, the enforcing agency, and the excavators have partnered to design and implement training for the employees of operators, excavators, and locators.</a:t>
            </a:r>
          </a:p>
          <a:p>
            <a:pPr lvl="0"/>
            <a:r>
              <a:rPr lang="en-US" dirty="0"/>
              <a:t>Element 5: A process for fostering and ensuring active participation by all stakeholders in public education for damage prevention activities.</a:t>
            </a:r>
          </a:p>
          <a:p>
            <a:pPr lvl="0"/>
            <a:r>
              <a:rPr lang="en-US" dirty="0"/>
              <a:t>Element 8: A process for fostering and promoting the use, by all appropriate stakeholders, of improving technologies that may enhance communications, underground pipeline locating capability, and gathering and analyzing information about the accuracy and effectiveness of locating programs.</a:t>
            </a:r>
          </a:p>
          <a:p>
            <a:pPr marL="0" indent="0">
              <a:buNone/>
            </a:pPr>
            <a:endParaRPr lang="en-US" sz="2200" dirty="0"/>
          </a:p>
        </p:txBody>
      </p:sp>
    </p:spTree>
    <p:extLst>
      <p:ext uri="{BB962C8B-B14F-4D97-AF65-F5344CB8AC3E}">
        <p14:creationId xmlns:p14="http://schemas.microsoft.com/office/powerpoint/2010/main" val="72851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381000"/>
            <a:ext cx="8229600" cy="685800"/>
          </a:xfrm>
        </p:spPr>
        <p:txBody>
          <a:bodyPr>
            <a:noAutofit/>
          </a:bodyPr>
          <a:lstStyle/>
          <a:p>
            <a:r>
              <a:rPr lang="en-US" sz="2400" b="1" dirty="0"/>
              <a:t>Priorities: In addition to administrative, technical and programmatic reviews, PHMSA will consider its safety priorities when making award recommendations.</a:t>
            </a:r>
          </a:p>
        </p:txBody>
      </p:sp>
      <p:sp>
        <p:nvSpPr>
          <p:cNvPr id="9219" name="Rectangle 3"/>
          <p:cNvSpPr>
            <a:spLocks noGrp="1" noChangeArrowheads="1"/>
          </p:cNvSpPr>
          <p:nvPr>
            <p:ph idx="1"/>
          </p:nvPr>
        </p:nvSpPr>
        <p:spPr>
          <a:xfrm>
            <a:off x="228600" y="1295400"/>
            <a:ext cx="8458200" cy="4343400"/>
          </a:xfrm>
        </p:spPr>
        <p:txBody>
          <a:bodyPr>
            <a:normAutofit fontScale="70000" lnSpcReduction="20000"/>
          </a:bodyPr>
          <a:lstStyle/>
          <a:p>
            <a:pPr marL="0" indent="0">
              <a:buNone/>
            </a:pPr>
            <a:r>
              <a:rPr lang="en-US" u="sng" dirty="0"/>
              <a:t>Priority 3</a:t>
            </a:r>
            <a:endParaRPr lang="en-US" dirty="0"/>
          </a:p>
          <a:p>
            <a:pPr lvl="0"/>
            <a:r>
              <a:rPr lang="en-US" dirty="0"/>
              <a:t>Element 1: Participation by operators, excavators, and other stakeholders in the development and implementation of methods for establishing and maintaining effective communications between stakeholders from receipt of an excavation notification until successful completion of the excavation, as appropriate.</a:t>
            </a:r>
          </a:p>
          <a:p>
            <a:pPr lvl="0"/>
            <a:r>
              <a:rPr lang="en-US" dirty="0"/>
              <a:t>Element 2: A process for fostering and ensuring the support and partnership of stakeholders, including excavators, operators, locators, designers, and local government in all phases of the program.</a:t>
            </a:r>
          </a:p>
          <a:p>
            <a:pPr lvl="0"/>
            <a:r>
              <a:rPr lang="en-US" dirty="0"/>
              <a:t>Element 6: A process for resolving disputes that defines the State authority's role as a partner and facilitator to resolve issues.</a:t>
            </a:r>
          </a:p>
          <a:p>
            <a:pPr marL="0" indent="0">
              <a:buNone/>
            </a:pPr>
            <a:endParaRPr lang="en-US" sz="2200" dirty="0"/>
          </a:p>
        </p:txBody>
      </p:sp>
    </p:spTree>
    <p:extLst>
      <p:ext uri="{BB962C8B-B14F-4D97-AF65-F5344CB8AC3E}">
        <p14:creationId xmlns:p14="http://schemas.microsoft.com/office/powerpoint/2010/main" val="12547220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a:t>Questions</a:t>
            </a:r>
          </a:p>
        </p:txBody>
      </p:sp>
      <p:sp>
        <p:nvSpPr>
          <p:cNvPr id="3" name="Content Placeholder 2"/>
          <p:cNvSpPr>
            <a:spLocks noGrp="1"/>
          </p:cNvSpPr>
          <p:nvPr>
            <p:ph idx="1"/>
          </p:nvPr>
        </p:nvSpPr>
        <p:spPr>
          <a:xfrm>
            <a:off x="533400" y="1291389"/>
            <a:ext cx="8229600" cy="4068763"/>
          </a:xfrm>
        </p:spPr>
        <p:txBody>
          <a:bodyPr>
            <a:normAutofit/>
          </a:bodyPr>
          <a:lstStyle/>
          <a:p>
            <a:r>
              <a:rPr lang="en-US" dirty="0"/>
              <a:t>During the application process, </a:t>
            </a:r>
            <a:r>
              <a:rPr lang="en-US" b="1" dirty="0"/>
              <a:t>all questions must be submitted through </a:t>
            </a:r>
            <a:r>
              <a:rPr lang="en-US" b="1" dirty="0" err="1"/>
              <a:t>FedConnect</a:t>
            </a:r>
            <a:r>
              <a:rPr lang="en-US" dirty="0"/>
              <a:t>:</a:t>
            </a:r>
          </a:p>
          <a:p>
            <a:pPr marL="0" indent="0">
              <a:buNone/>
            </a:pPr>
            <a:r>
              <a:rPr lang="en-US" dirty="0"/>
              <a:t>	</a:t>
            </a:r>
            <a:r>
              <a:rPr lang="en-US" u="sng" dirty="0">
                <a:hlinkClick r:id="rId3"/>
              </a:rPr>
              <a:t>https://www.fedconnect.net</a:t>
            </a:r>
            <a:endParaRPr lang="en-US" u="sng" dirty="0"/>
          </a:p>
          <a:p>
            <a:pPr marL="0" indent="0">
              <a:buNone/>
            </a:pPr>
            <a:endParaRPr lang="en-US" u="sng"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351454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Things to remember</a:t>
            </a:r>
          </a:p>
        </p:txBody>
      </p:sp>
      <p:sp>
        <p:nvSpPr>
          <p:cNvPr id="3" name="Content Placeholder 2"/>
          <p:cNvSpPr>
            <a:spLocks noGrp="1"/>
          </p:cNvSpPr>
          <p:nvPr>
            <p:ph idx="1"/>
          </p:nvPr>
        </p:nvSpPr>
        <p:spPr/>
        <p:txBody>
          <a:bodyPr/>
          <a:lstStyle/>
          <a:p>
            <a:r>
              <a:rPr lang="en-US" dirty="0"/>
              <a:t>Be sure to read the Notice of Funding Opportunity</a:t>
            </a:r>
          </a:p>
          <a:p>
            <a:r>
              <a:rPr lang="en-US" dirty="0"/>
              <a:t>Request letter from Governor asap</a:t>
            </a:r>
          </a:p>
          <a:p>
            <a:r>
              <a:rPr lang="en-US" dirty="0"/>
              <a:t>Become familiar with </a:t>
            </a:r>
            <a:r>
              <a:rPr lang="en-US" dirty="0">
                <a:hlinkClick r:id="rId3" action="ppaction://hlinkfile"/>
              </a:rPr>
              <a:t>2 CFR 200</a:t>
            </a:r>
            <a:endParaRPr lang="en-US" dirty="0"/>
          </a:p>
          <a:p>
            <a:r>
              <a:rPr lang="en-US" dirty="0"/>
              <a:t>Refer to SDP Program Information document </a:t>
            </a:r>
          </a:p>
          <a:p>
            <a:endParaRPr lang="en-US" dirty="0"/>
          </a:p>
        </p:txBody>
      </p:sp>
    </p:spTree>
    <p:extLst>
      <p:ext uri="{BB962C8B-B14F-4D97-AF65-F5344CB8AC3E}">
        <p14:creationId xmlns:p14="http://schemas.microsoft.com/office/powerpoint/2010/main" val="3804855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PIPES Language – Section 60134</a:t>
            </a:r>
            <a:br>
              <a:rPr lang="en-US" dirty="0"/>
            </a:br>
            <a:endParaRPr lang="en-US" sz="2400" dirty="0"/>
          </a:p>
        </p:txBody>
      </p:sp>
      <p:sp>
        <p:nvSpPr>
          <p:cNvPr id="8196" name="Text Box 4"/>
          <p:cNvSpPr txBox="1">
            <a:spLocks noChangeArrowheads="1"/>
          </p:cNvSpPr>
          <p:nvPr/>
        </p:nvSpPr>
        <p:spPr bwMode="auto">
          <a:xfrm>
            <a:off x="228600" y="1600200"/>
            <a:ext cx="8686800" cy="4211638"/>
          </a:xfrm>
          <a:prstGeom prst="rect">
            <a:avLst/>
          </a:prstGeom>
          <a:noFill/>
          <a:ln w="9525">
            <a:noFill/>
            <a:miter lim="800000"/>
            <a:headEnd/>
            <a:tailEnd/>
          </a:ln>
          <a:effectLst/>
        </p:spPr>
        <p:txBody>
          <a:bodyPr>
            <a:spAutoFit/>
          </a:bodyPr>
          <a:lstStyle/>
          <a:p>
            <a:r>
              <a:rPr lang="en-US" dirty="0"/>
              <a:t>(a) In general.—The Secretary may make a grant to a State authority (including a municipality with respect to intrastate gas pipeline transportation) to assist in improving the overall quality and effectiveness of a damage prevention program of the State authority…if the State authority—</a:t>
            </a:r>
          </a:p>
          <a:p>
            <a:pPr lvl="1"/>
            <a:r>
              <a:rPr lang="en-US" dirty="0"/>
              <a:t>(1) has in effect an annual certification under section 60105 or an agreement under section 60106…; and</a:t>
            </a:r>
          </a:p>
          <a:p>
            <a:pPr lvl="1"/>
            <a:r>
              <a:rPr lang="en-US" dirty="0"/>
              <a:t>(2)(A) has in effect an effective damage prevention program that meets the requirements of [the nine elements]; or</a:t>
            </a:r>
          </a:p>
          <a:p>
            <a:pPr lvl="1"/>
            <a:r>
              <a:rPr lang="en-US" dirty="0"/>
              <a:t>(B) demonstrates that it has made substantial progress toward establishing such a program, and that such program will meet the requirements of [the nine elements].</a:t>
            </a:r>
          </a:p>
          <a:p>
            <a:r>
              <a:rPr lang="en-US" dirty="0"/>
              <a:t>(c) Factors to consider.—In making grants under this section, the Secretary shall take into consideration the commitment of each State to ensuring the effectiveness of its damage prevention program, including legislative and regulatory actions taken by the State.</a:t>
            </a:r>
          </a:p>
        </p:txBody>
      </p:sp>
    </p:spTree>
    <p:extLst>
      <p:ext uri="{BB962C8B-B14F-4D97-AF65-F5344CB8AC3E}">
        <p14:creationId xmlns:p14="http://schemas.microsoft.com/office/powerpoint/2010/main" val="3493041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r>
              <a:rPr lang="en-US" dirty="0"/>
              <a:t>Application Process Summary  (NOTE:  Be sure to read NOFO for details)</a:t>
            </a:r>
            <a:br>
              <a:rPr lang="en-US" dirty="0"/>
            </a:br>
            <a:endParaRPr lang="en-US" dirty="0"/>
          </a:p>
        </p:txBody>
      </p:sp>
      <p:sp>
        <p:nvSpPr>
          <p:cNvPr id="11267" name="Rectangle 3"/>
          <p:cNvSpPr>
            <a:spLocks noGrp="1" noChangeArrowheads="1"/>
          </p:cNvSpPr>
          <p:nvPr>
            <p:ph idx="1"/>
          </p:nvPr>
        </p:nvSpPr>
        <p:spPr>
          <a:xfrm>
            <a:off x="533400" y="1371600"/>
            <a:ext cx="8229600" cy="4525963"/>
          </a:xfrm>
        </p:spPr>
        <p:txBody>
          <a:bodyPr>
            <a:normAutofit fontScale="92500" lnSpcReduction="10000"/>
          </a:bodyPr>
          <a:lstStyle/>
          <a:p>
            <a:pPr>
              <a:lnSpc>
                <a:spcPct val="80000"/>
              </a:lnSpc>
            </a:pPr>
            <a:r>
              <a:rPr lang="en-US" sz="2800" dirty="0"/>
              <a:t>Grant announcement posted on </a:t>
            </a:r>
            <a:r>
              <a:rPr lang="en-US" sz="2800" dirty="0">
                <a:solidFill>
                  <a:srgbClr val="FF0000"/>
                </a:solidFill>
              </a:rPr>
              <a:t>February 4, 2020 on </a:t>
            </a:r>
            <a:r>
              <a:rPr lang="en-US" sz="2800" dirty="0">
                <a:solidFill>
                  <a:srgbClr val="FF0000"/>
                </a:solidFill>
                <a:hlinkClick r:id="rId3"/>
              </a:rPr>
              <a:t>www.Grants.Gov</a:t>
            </a:r>
            <a:r>
              <a:rPr lang="en-US" sz="2800" dirty="0">
                <a:solidFill>
                  <a:srgbClr val="FF0000"/>
                </a:solidFill>
              </a:rPr>
              <a:t>, Opportunity # 693JK320NF0006</a:t>
            </a:r>
          </a:p>
          <a:p>
            <a:pPr>
              <a:lnSpc>
                <a:spcPct val="80000"/>
              </a:lnSpc>
            </a:pPr>
            <a:r>
              <a:rPr lang="en-US" sz="2800" dirty="0"/>
              <a:t>In order to apply, must be registered in Grants.gov, SAM, and </a:t>
            </a:r>
            <a:r>
              <a:rPr lang="en-US" sz="2800" dirty="0" err="1"/>
              <a:t>Fedconnect</a:t>
            </a:r>
            <a:endParaRPr lang="en-US" sz="2800" dirty="0"/>
          </a:p>
          <a:p>
            <a:pPr>
              <a:lnSpc>
                <a:spcPct val="80000"/>
              </a:lnSpc>
            </a:pPr>
            <a:r>
              <a:rPr lang="en-US" sz="2500" dirty="0"/>
              <a:t>Grants.gov Workspace Instructions can be found at </a:t>
            </a:r>
            <a:r>
              <a:rPr lang="en-US" sz="2500" dirty="0">
                <a:hlinkClick r:id="rId4"/>
              </a:rPr>
              <a:t>https://www.phmsa.dot.gov/grants/pipeline/state-damage-prevention-grants</a:t>
            </a:r>
            <a:endParaRPr lang="en-US" sz="2500" dirty="0"/>
          </a:p>
          <a:p>
            <a:pPr>
              <a:lnSpc>
                <a:spcPct val="80000"/>
              </a:lnSpc>
            </a:pPr>
            <a:r>
              <a:rPr lang="en-US" sz="2500" dirty="0"/>
              <a:t>Application submission deadline:  </a:t>
            </a:r>
            <a:r>
              <a:rPr lang="en-US" sz="2500" dirty="0">
                <a:solidFill>
                  <a:srgbClr val="FF0000"/>
                </a:solidFill>
              </a:rPr>
              <a:t>March 19, 2020</a:t>
            </a:r>
            <a:r>
              <a:rPr lang="en-US" sz="2500" dirty="0"/>
              <a:t>, 11:59 pm ET    </a:t>
            </a:r>
          </a:p>
          <a:p>
            <a:pPr>
              <a:lnSpc>
                <a:spcPct val="80000"/>
              </a:lnSpc>
            </a:pPr>
            <a:r>
              <a:rPr lang="en-US" sz="2500" dirty="0"/>
              <a:t>Questions must be submitted through </a:t>
            </a:r>
            <a:r>
              <a:rPr lang="en-US" sz="2500" dirty="0" err="1"/>
              <a:t>FedConnect</a:t>
            </a:r>
            <a:r>
              <a:rPr lang="en-US" sz="2500" dirty="0"/>
              <a:t>.  Register at </a:t>
            </a:r>
            <a:r>
              <a:rPr lang="en-US" sz="2400" dirty="0">
                <a:hlinkClick r:id="rId5"/>
              </a:rPr>
              <a:t>https://www.fedconnect.net</a:t>
            </a:r>
            <a:r>
              <a:rPr lang="en-US" sz="2400" dirty="0"/>
              <a:t>. </a:t>
            </a:r>
            <a:r>
              <a:rPr lang="en-US" sz="2500" dirty="0"/>
              <a:t>Deadline for submitting questions:  </a:t>
            </a:r>
            <a:r>
              <a:rPr lang="en-US" sz="2500" dirty="0">
                <a:solidFill>
                  <a:srgbClr val="FF0000"/>
                </a:solidFill>
              </a:rPr>
              <a:t>February 27, 2020</a:t>
            </a:r>
          </a:p>
          <a:p>
            <a:pPr>
              <a:lnSpc>
                <a:spcPct val="80000"/>
              </a:lnSpc>
            </a:pPr>
            <a:r>
              <a:rPr lang="en-US" sz="2400" dirty="0"/>
              <a:t>More information about the State Damage Prevention Grant program, including a </a:t>
            </a:r>
            <a:r>
              <a:rPr lang="en-US" sz="2400" b="1" dirty="0"/>
              <a:t>Program Information document</a:t>
            </a:r>
            <a:r>
              <a:rPr lang="en-US" sz="2400" dirty="0"/>
              <a:t>, is available at </a:t>
            </a:r>
            <a:r>
              <a:rPr lang="en-US" sz="2400" dirty="0">
                <a:hlinkClick r:id="rId4"/>
              </a:rPr>
              <a:t>https://www.phmsa.dot.gov/grants/pipeline/state-damage-prevention-grants</a:t>
            </a:r>
            <a:endParaRPr lang="en-US" sz="2400" dirty="0"/>
          </a:p>
          <a:p>
            <a:pPr marL="0" indent="0">
              <a:lnSpc>
                <a:spcPct val="80000"/>
              </a:lnSpc>
              <a:buNone/>
            </a:pPr>
            <a:endParaRPr lang="en-US" sz="2400" dirty="0"/>
          </a:p>
          <a:p>
            <a:pPr marL="0" indent="0">
              <a:lnSpc>
                <a:spcPct val="80000"/>
              </a:lnSpc>
              <a:buNone/>
            </a:pPr>
            <a:endParaRPr lang="en-US" sz="2200" dirty="0">
              <a:solidFill>
                <a:srgbClr val="C00000"/>
              </a:solidFill>
            </a:endParaRPr>
          </a:p>
          <a:p>
            <a:pPr marL="0" indent="0">
              <a:lnSpc>
                <a:spcPct val="80000"/>
              </a:lnSpc>
              <a:buNone/>
            </a:pPr>
            <a:endParaRPr lang="en-US" sz="2200" dirty="0">
              <a:solidFill>
                <a:srgbClr val="C00000"/>
              </a:solidFill>
            </a:endParaRPr>
          </a:p>
        </p:txBody>
      </p:sp>
    </p:spTree>
    <p:extLst>
      <p:ext uri="{BB962C8B-B14F-4D97-AF65-F5344CB8AC3E}">
        <p14:creationId xmlns:p14="http://schemas.microsoft.com/office/powerpoint/2010/main" val="2247226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dirty="0"/>
              <a:t>SDP Grant Evaluation Criteria</a:t>
            </a:r>
          </a:p>
        </p:txBody>
      </p:sp>
      <p:sp>
        <p:nvSpPr>
          <p:cNvPr id="3075" name="Rectangle 3"/>
          <p:cNvSpPr>
            <a:spLocks noGrp="1" noChangeArrowheads="1"/>
          </p:cNvSpPr>
          <p:nvPr>
            <p:ph idx="1"/>
          </p:nvPr>
        </p:nvSpPr>
        <p:spPr>
          <a:xfrm>
            <a:off x="457200" y="1417638"/>
            <a:ext cx="8229600" cy="4343400"/>
          </a:xfrm>
        </p:spPr>
        <p:txBody>
          <a:bodyPr>
            <a:normAutofit fontScale="92500" lnSpcReduction="10000"/>
          </a:bodyPr>
          <a:lstStyle/>
          <a:p>
            <a:pPr>
              <a:lnSpc>
                <a:spcPct val="90000"/>
              </a:lnSpc>
              <a:buFontTx/>
              <a:buNone/>
            </a:pPr>
            <a:r>
              <a:rPr lang="en-US" b="1" dirty="0"/>
              <a:t>Criterion 1: Relevance to the Nine Elements</a:t>
            </a:r>
            <a:r>
              <a:rPr lang="en-US" dirty="0"/>
              <a:t> </a:t>
            </a:r>
          </a:p>
          <a:p>
            <a:pPr lvl="1">
              <a:lnSpc>
                <a:spcPct val="90000"/>
              </a:lnSpc>
            </a:pPr>
            <a:r>
              <a:rPr lang="en-US" sz="2600" dirty="0"/>
              <a:t>Clearly link results to one or more of the nine elements.</a:t>
            </a:r>
          </a:p>
          <a:p>
            <a:pPr lvl="1">
              <a:lnSpc>
                <a:spcPct val="90000"/>
              </a:lnSpc>
            </a:pPr>
            <a:r>
              <a:rPr lang="en-US" sz="2600" dirty="0"/>
              <a:t>Have merit for advancing implementation or continued support of one or more of the nine elements within the state.</a:t>
            </a:r>
          </a:p>
          <a:p>
            <a:pPr lvl="1">
              <a:lnSpc>
                <a:spcPct val="90000"/>
              </a:lnSpc>
            </a:pPr>
            <a:r>
              <a:rPr lang="en-US" sz="2600" dirty="0"/>
              <a:t>Align with the meaning and intent of the nine elements as described in PHMSA’s Damage Prevention Assistance Program (DPAP) Guide (available at </a:t>
            </a:r>
            <a:r>
              <a:rPr lang="en-US" sz="2600" dirty="0">
                <a:hlinkClick r:id="rId3"/>
              </a:rPr>
              <a:t>http://primis.phmsa.dot.gov/comm/publications/DPAP-Guide-FirstEdition-20080911.pdf</a:t>
            </a:r>
            <a:endParaRPr lang="en-US" sz="2600" dirty="0"/>
          </a:p>
          <a:p>
            <a:pPr lvl="1">
              <a:lnSpc>
                <a:spcPct val="90000"/>
              </a:lnSpc>
            </a:pPr>
            <a:r>
              <a:rPr lang="en-US" sz="2600" dirty="0"/>
              <a:t>Proposed work under each element/project will be evaluated separately.  NOTE – </a:t>
            </a:r>
            <a:r>
              <a:rPr lang="en-US" sz="2600" dirty="0">
                <a:solidFill>
                  <a:srgbClr val="C00000"/>
                </a:solidFill>
              </a:rPr>
              <a:t>NEW</a:t>
            </a:r>
            <a:r>
              <a:rPr lang="en-US" sz="2600" dirty="0"/>
              <a:t> for this year:  one element per project</a:t>
            </a:r>
          </a:p>
        </p:txBody>
      </p:sp>
    </p:spTree>
    <p:extLst>
      <p:ext uri="{BB962C8B-B14F-4D97-AF65-F5344CB8AC3E}">
        <p14:creationId xmlns:p14="http://schemas.microsoft.com/office/powerpoint/2010/main" val="2749295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152400"/>
            <a:ext cx="8229600" cy="1143000"/>
          </a:xfrm>
        </p:spPr>
        <p:txBody>
          <a:bodyPr>
            <a:normAutofit/>
          </a:bodyPr>
          <a:lstStyle/>
          <a:p>
            <a:r>
              <a:rPr lang="en-US" dirty="0"/>
              <a:t>Evaluation Criteria</a:t>
            </a:r>
          </a:p>
        </p:txBody>
      </p:sp>
      <p:sp>
        <p:nvSpPr>
          <p:cNvPr id="5123" name="Rectangle 3"/>
          <p:cNvSpPr>
            <a:spLocks noGrp="1" noChangeArrowheads="1"/>
          </p:cNvSpPr>
          <p:nvPr>
            <p:ph idx="1"/>
          </p:nvPr>
        </p:nvSpPr>
        <p:spPr>
          <a:xfrm>
            <a:off x="457200" y="1417638"/>
            <a:ext cx="8229600" cy="4114800"/>
          </a:xfrm>
        </p:spPr>
        <p:txBody>
          <a:bodyPr>
            <a:normAutofit/>
          </a:bodyPr>
          <a:lstStyle/>
          <a:p>
            <a:pPr marL="0">
              <a:lnSpc>
                <a:spcPct val="80000"/>
              </a:lnSpc>
              <a:spcBef>
                <a:spcPts val="0"/>
              </a:spcBef>
              <a:buFontTx/>
              <a:buNone/>
            </a:pPr>
            <a:r>
              <a:rPr lang="en-US" b="1" dirty="0"/>
              <a:t>Criterion 2: Costs, Results, and Schedule </a:t>
            </a:r>
            <a:endParaRPr lang="en-US" dirty="0"/>
          </a:p>
          <a:p>
            <a:pPr lvl="1">
              <a:lnSpc>
                <a:spcPct val="80000"/>
              </a:lnSpc>
            </a:pPr>
            <a:r>
              <a:rPr lang="en-US" dirty="0"/>
              <a:t>Will produce tangible results within the proposed project period.</a:t>
            </a:r>
          </a:p>
          <a:p>
            <a:pPr lvl="1">
              <a:lnSpc>
                <a:spcPct val="80000"/>
              </a:lnSpc>
            </a:pPr>
            <a:r>
              <a:rPr lang="en-US" dirty="0"/>
              <a:t>Establish clear goals, objectives, milestones, and estimates of project costs.</a:t>
            </a:r>
          </a:p>
          <a:p>
            <a:pPr lvl="1">
              <a:lnSpc>
                <a:spcPct val="80000"/>
              </a:lnSpc>
            </a:pPr>
            <a:r>
              <a:rPr lang="en-US" dirty="0"/>
              <a:t>Have deliverables that do not overlap with the deliverables of any other PHMSA grant award.</a:t>
            </a:r>
          </a:p>
          <a:p>
            <a:pPr lvl="1">
              <a:lnSpc>
                <a:spcPct val="80000"/>
              </a:lnSpc>
            </a:pPr>
            <a:r>
              <a:rPr lang="en-US" dirty="0"/>
              <a:t>Use funds efficiently and effectively.</a:t>
            </a:r>
          </a:p>
          <a:p>
            <a:pPr lvl="1">
              <a:lnSpc>
                <a:spcPct val="80000"/>
              </a:lnSpc>
            </a:pPr>
            <a:r>
              <a:rPr lang="en-US" dirty="0"/>
              <a:t>Will be successful whether or not the applicant receives additional SDP grants in future years.</a:t>
            </a:r>
          </a:p>
        </p:txBody>
      </p:sp>
    </p:spTree>
    <p:extLst>
      <p:ext uri="{BB962C8B-B14F-4D97-AF65-F5344CB8AC3E}">
        <p14:creationId xmlns:p14="http://schemas.microsoft.com/office/powerpoint/2010/main" val="1603585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29126" y="381000"/>
            <a:ext cx="8229600" cy="808037"/>
          </a:xfrm>
        </p:spPr>
        <p:txBody>
          <a:bodyPr>
            <a:normAutofit/>
          </a:bodyPr>
          <a:lstStyle/>
          <a:p>
            <a:r>
              <a:rPr lang="en-US" dirty="0"/>
              <a:t>Evaluation Criteria</a:t>
            </a:r>
          </a:p>
        </p:txBody>
      </p:sp>
      <p:sp>
        <p:nvSpPr>
          <p:cNvPr id="6147" name="Rectangle 3"/>
          <p:cNvSpPr>
            <a:spLocks noGrp="1" noChangeArrowheads="1"/>
          </p:cNvSpPr>
          <p:nvPr>
            <p:ph idx="1"/>
          </p:nvPr>
        </p:nvSpPr>
        <p:spPr>
          <a:xfrm>
            <a:off x="421105" y="1447800"/>
            <a:ext cx="8229600" cy="4419600"/>
          </a:xfrm>
        </p:spPr>
        <p:txBody>
          <a:bodyPr/>
          <a:lstStyle/>
          <a:p>
            <a:pPr marL="0">
              <a:spcBef>
                <a:spcPts val="0"/>
              </a:spcBef>
              <a:buFontTx/>
              <a:buNone/>
            </a:pPr>
            <a:r>
              <a:rPr lang="en-US" sz="2200" b="1" dirty="0"/>
              <a:t>Criterion 3: State’s Commitment to the Nine Elements</a:t>
            </a:r>
            <a:r>
              <a:rPr lang="en-US" sz="2200" dirty="0"/>
              <a:t> </a:t>
            </a:r>
            <a:br>
              <a:rPr lang="en-US" sz="2200" dirty="0"/>
            </a:br>
            <a:endParaRPr lang="en-US" sz="2200" dirty="0"/>
          </a:p>
          <a:p>
            <a:pPr marL="0">
              <a:spcBef>
                <a:spcPts val="0"/>
              </a:spcBef>
              <a:buFontTx/>
              <a:buNone/>
            </a:pPr>
            <a:r>
              <a:rPr lang="en-US" sz="2200" dirty="0"/>
              <a:t>This criterion will be used to evaluate the applicant’s description of </a:t>
            </a:r>
            <a:r>
              <a:rPr lang="en-US" sz="2200" b="1" dirty="0">
                <a:solidFill>
                  <a:srgbClr val="FF0000"/>
                </a:solidFill>
              </a:rPr>
              <a:t>existing</a:t>
            </a:r>
            <a:r>
              <a:rPr lang="en-US" sz="2200" dirty="0"/>
              <a:t> damage prevention activities as they relate to the nine elements. </a:t>
            </a:r>
          </a:p>
        </p:txBody>
      </p:sp>
    </p:spTree>
    <p:extLst>
      <p:ext uri="{BB962C8B-B14F-4D97-AF65-F5344CB8AC3E}">
        <p14:creationId xmlns:p14="http://schemas.microsoft.com/office/powerpoint/2010/main" val="1743136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304800"/>
            <a:ext cx="8229600" cy="808037"/>
          </a:xfrm>
        </p:spPr>
        <p:txBody>
          <a:bodyPr>
            <a:normAutofit/>
          </a:bodyPr>
          <a:lstStyle/>
          <a:p>
            <a:r>
              <a:rPr lang="en-US" dirty="0"/>
              <a:t>Evaluation Criteria</a:t>
            </a:r>
          </a:p>
        </p:txBody>
      </p:sp>
      <p:sp>
        <p:nvSpPr>
          <p:cNvPr id="7171" name="Rectangle 3"/>
          <p:cNvSpPr>
            <a:spLocks noGrp="1" noChangeArrowheads="1"/>
          </p:cNvSpPr>
          <p:nvPr>
            <p:ph idx="1"/>
          </p:nvPr>
        </p:nvSpPr>
        <p:spPr>
          <a:xfrm>
            <a:off x="457200" y="1447800"/>
            <a:ext cx="8229600" cy="4038600"/>
          </a:xfrm>
        </p:spPr>
        <p:txBody>
          <a:bodyPr/>
          <a:lstStyle/>
          <a:p>
            <a:pPr marL="0">
              <a:lnSpc>
                <a:spcPct val="80000"/>
              </a:lnSpc>
              <a:spcBef>
                <a:spcPts val="0"/>
              </a:spcBef>
              <a:buFontTx/>
              <a:buNone/>
            </a:pPr>
            <a:r>
              <a:rPr lang="en-US" sz="2200" b="1" dirty="0"/>
              <a:t>Criterion 4: State’s Commitment to Damage Prevention Program Effectiveness </a:t>
            </a:r>
            <a:br>
              <a:rPr lang="en-US" sz="2200" b="1" dirty="0"/>
            </a:br>
            <a:endParaRPr lang="en-US" sz="2200" b="1" dirty="0"/>
          </a:p>
          <a:p>
            <a:pPr>
              <a:lnSpc>
                <a:spcPct val="80000"/>
              </a:lnSpc>
              <a:spcBef>
                <a:spcPts val="0"/>
              </a:spcBef>
              <a:buFontTx/>
              <a:buNone/>
            </a:pPr>
            <a:r>
              <a:rPr lang="en-US" sz="2200" dirty="0"/>
              <a:t>This criterion will be used to evaluate the applicant’s</a:t>
            </a:r>
          </a:p>
          <a:p>
            <a:pPr marL="0">
              <a:lnSpc>
                <a:spcPct val="80000"/>
              </a:lnSpc>
              <a:spcBef>
                <a:spcPts val="0"/>
              </a:spcBef>
              <a:buFontTx/>
              <a:buNone/>
            </a:pPr>
            <a:r>
              <a:rPr lang="en-US" sz="2200" dirty="0"/>
              <a:t>description of any legislative or regulatory actions (including studies, etc.) taken by the State within the past five (5) years pertaining to damage prevention program improvement. </a:t>
            </a:r>
          </a:p>
        </p:txBody>
      </p:sp>
    </p:spTree>
    <p:extLst>
      <p:ext uri="{BB962C8B-B14F-4D97-AF65-F5344CB8AC3E}">
        <p14:creationId xmlns:p14="http://schemas.microsoft.com/office/powerpoint/2010/main" val="1254990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28600"/>
            <a:ext cx="8229600" cy="1143000"/>
          </a:xfrm>
        </p:spPr>
        <p:txBody>
          <a:bodyPr/>
          <a:lstStyle/>
          <a:p>
            <a:r>
              <a:rPr lang="en-US" dirty="0"/>
              <a:t>Evaluation Criteria</a:t>
            </a:r>
          </a:p>
        </p:txBody>
      </p:sp>
      <p:sp>
        <p:nvSpPr>
          <p:cNvPr id="10243" name="Rectangle 3"/>
          <p:cNvSpPr>
            <a:spLocks noGrp="1" noChangeArrowheads="1"/>
          </p:cNvSpPr>
          <p:nvPr>
            <p:ph idx="1"/>
          </p:nvPr>
        </p:nvSpPr>
        <p:spPr>
          <a:xfrm>
            <a:off x="457200" y="1383632"/>
            <a:ext cx="8229600" cy="4343400"/>
          </a:xfrm>
        </p:spPr>
        <p:txBody>
          <a:bodyPr>
            <a:normAutofit fontScale="77500" lnSpcReduction="20000"/>
          </a:bodyPr>
          <a:lstStyle/>
          <a:p>
            <a:pPr>
              <a:lnSpc>
                <a:spcPct val="90000"/>
              </a:lnSpc>
            </a:pPr>
            <a:r>
              <a:rPr lang="en-US" dirty="0"/>
              <a:t>The criteria are weighted as follows: </a:t>
            </a:r>
          </a:p>
          <a:p>
            <a:pPr lvl="1">
              <a:lnSpc>
                <a:spcPct val="90000"/>
              </a:lnSpc>
            </a:pPr>
            <a:r>
              <a:rPr lang="en-US" dirty="0"/>
              <a:t>Criterion 1 - most heavily weighted</a:t>
            </a:r>
          </a:p>
          <a:p>
            <a:pPr lvl="1">
              <a:lnSpc>
                <a:spcPct val="90000"/>
              </a:lnSpc>
            </a:pPr>
            <a:r>
              <a:rPr lang="en-US" dirty="0"/>
              <a:t>Criterion 2 - second most heavily weighted</a:t>
            </a:r>
          </a:p>
          <a:p>
            <a:pPr lvl="1">
              <a:lnSpc>
                <a:spcPct val="90000"/>
              </a:lnSpc>
            </a:pPr>
            <a:r>
              <a:rPr lang="en-US" dirty="0"/>
              <a:t>Criterion 3 - third most heavily weighted</a:t>
            </a:r>
          </a:p>
          <a:p>
            <a:pPr lvl="1">
              <a:lnSpc>
                <a:spcPct val="90000"/>
              </a:lnSpc>
            </a:pPr>
            <a:r>
              <a:rPr lang="en-US" dirty="0"/>
              <a:t>Criterion 4 - fourth most heavily weighted</a:t>
            </a:r>
          </a:p>
          <a:p>
            <a:pPr lvl="1">
              <a:lnSpc>
                <a:spcPct val="90000"/>
              </a:lnSpc>
            </a:pPr>
            <a:r>
              <a:rPr lang="en-US" dirty="0"/>
              <a:t>Criterion 5 - fifth most heavily weighted</a:t>
            </a:r>
          </a:p>
          <a:p>
            <a:pPr>
              <a:lnSpc>
                <a:spcPct val="90000"/>
              </a:lnSpc>
            </a:pPr>
            <a:r>
              <a:rPr lang="en-US" dirty="0"/>
              <a:t>The </a:t>
            </a:r>
            <a:r>
              <a:rPr lang="en-US" i="1" dirty="0"/>
              <a:t>number </a:t>
            </a:r>
            <a:r>
              <a:rPr lang="en-US" dirty="0"/>
              <a:t>of elements/projects addressed in an application will </a:t>
            </a:r>
            <a:r>
              <a:rPr lang="en-US" b="1" i="1" dirty="0"/>
              <a:t>not</a:t>
            </a:r>
            <a:r>
              <a:rPr lang="en-US" i="1" dirty="0"/>
              <a:t> </a:t>
            </a:r>
            <a:r>
              <a:rPr lang="en-US" dirty="0"/>
              <a:t>affect the evaluation of the application.</a:t>
            </a:r>
          </a:p>
          <a:p>
            <a:pPr>
              <a:lnSpc>
                <a:spcPct val="90000"/>
              </a:lnSpc>
            </a:pPr>
            <a:r>
              <a:rPr lang="en-US" dirty="0">
                <a:solidFill>
                  <a:srgbClr val="FF0000"/>
                </a:solidFill>
              </a:rPr>
              <a:t>New for 2020</a:t>
            </a:r>
            <a:r>
              <a:rPr lang="en-US" dirty="0"/>
              <a:t>:  ONE ELEMENT PER PROJECT.  Applications can include more that one project, but only one element may be assigned to each project.  If a project aligns with more than one element, select the element with which the project most closely aligns. </a:t>
            </a:r>
          </a:p>
        </p:txBody>
      </p:sp>
    </p:spTree>
    <p:extLst>
      <p:ext uri="{BB962C8B-B14F-4D97-AF65-F5344CB8AC3E}">
        <p14:creationId xmlns:p14="http://schemas.microsoft.com/office/powerpoint/2010/main" val="790589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304800"/>
            <a:ext cx="8229600" cy="731837"/>
          </a:xfrm>
        </p:spPr>
        <p:txBody>
          <a:bodyPr>
            <a:normAutofit fontScale="90000"/>
          </a:bodyPr>
          <a:lstStyle/>
          <a:p>
            <a:r>
              <a:rPr lang="en-US" dirty="0"/>
              <a:t>Application Questions</a:t>
            </a:r>
          </a:p>
        </p:txBody>
      </p:sp>
      <p:sp>
        <p:nvSpPr>
          <p:cNvPr id="4099" name="Rectangle 3"/>
          <p:cNvSpPr>
            <a:spLocks noGrp="1" noChangeArrowheads="1"/>
          </p:cNvSpPr>
          <p:nvPr>
            <p:ph idx="1"/>
          </p:nvPr>
        </p:nvSpPr>
        <p:spPr>
          <a:xfrm>
            <a:off x="304800" y="1295400"/>
            <a:ext cx="8229600" cy="4191000"/>
          </a:xfrm>
        </p:spPr>
        <p:txBody>
          <a:bodyPr>
            <a:normAutofit fontScale="92500" lnSpcReduction="10000"/>
          </a:bodyPr>
          <a:lstStyle/>
          <a:p>
            <a:pPr>
              <a:lnSpc>
                <a:spcPct val="80000"/>
              </a:lnSpc>
              <a:buFontTx/>
              <a:buNone/>
            </a:pPr>
            <a:r>
              <a:rPr lang="en-US" sz="2200" b="1" dirty="0"/>
              <a:t>Applicants must answer the following questions for each of the nine elements:</a:t>
            </a:r>
          </a:p>
          <a:p>
            <a:pPr>
              <a:lnSpc>
                <a:spcPct val="80000"/>
              </a:lnSpc>
            </a:pPr>
            <a:r>
              <a:rPr lang="en-US" sz="2200" dirty="0"/>
              <a:t>Provide a brief project abstract/statement of objectives.</a:t>
            </a:r>
          </a:p>
          <a:p>
            <a:pPr>
              <a:lnSpc>
                <a:spcPct val="80000"/>
              </a:lnSpc>
            </a:pPr>
            <a:r>
              <a:rPr lang="en-US" sz="2200" dirty="0"/>
              <a:t>Describe</a:t>
            </a:r>
            <a:r>
              <a:rPr lang="en-US" sz="2200" dirty="0">
                <a:solidFill>
                  <a:schemeClr val="accent6">
                    <a:lumMod val="75000"/>
                  </a:schemeClr>
                </a:solidFill>
              </a:rPr>
              <a:t> </a:t>
            </a:r>
            <a:r>
              <a:rPr lang="en-US" sz="2200" i="1" dirty="0">
                <a:solidFill>
                  <a:srgbClr val="FF0000"/>
                </a:solidFill>
              </a:rPr>
              <a:t>existing</a:t>
            </a:r>
            <a:r>
              <a:rPr lang="en-US" sz="2200" dirty="0">
                <a:solidFill>
                  <a:schemeClr val="accent6">
                    <a:lumMod val="75000"/>
                  </a:schemeClr>
                </a:solidFill>
              </a:rPr>
              <a:t> </a:t>
            </a:r>
            <a:r>
              <a:rPr lang="en-US" sz="2200" dirty="0"/>
              <a:t>initiatives within the State (not just within the applicant’s organization) that support each of the elements.</a:t>
            </a:r>
          </a:p>
          <a:p>
            <a:pPr>
              <a:lnSpc>
                <a:spcPct val="80000"/>
              </a:lnSpc>
            </a:pPr>
            <a:r>
              <a:rPr lang="en-US" sz="2200" dirty="0"/>
              <a:t>For each element, note whether the project or projects proposed in the grant application addresses the element.</a:t>
            </a:r>
          </a:p>
          <a:p>
            <a:pPr>
              <a:lnSpc>
                <a:spcPct val="80000"/>
              </a:lnSpc>
            </a:pPr>
            <a:r>
              <a:rPr lang="en-US" sz="2200" i="1" dirty="0"/>
              <a:t>If applicable</a:t>
            </a:r>
            <a:r>
              <a:rPr lang="en-US" sz="2200" dirty="0"/>
              <a:t>, describe how the proposed project will enhance or continue implementation of the element.</a:t>
            </a:r>
          </a:p>
          <a:p>
            <a:pPr>
              <a:lnSpc>
                <a:spcPct val="80000"/>
              </a:lnSpc>
            </a:pPr>
            <a:r>
              <a:rPr lang="en-US" sz="2200" i="1" dirty="0"/>
              <a:t>If applicable</a:t>
            </a:r>
            <a:r>
              <a:rPr lang="en-US" sz="2200" dirty="0"/>
              <a:t>, provide a separate budget and budget narrative.</a:t>
            </a:r>
          </a:p>
          <a:p>
            <a:pPr>
              <a:lnSpc>
                <a:spcPct val="80000"/>
              </a:lnSpc>
            </a:pPr>
            <a:r>
              <a:rPr lang="en-US" sz="2200" dirty="0"/>
              <a:t>Describe any legislative or regulatory actions taken by the State within the past five (5) years pertaining to damage prevention program improvement, even if those actions were not completely successful.</a:t>
            </a:r>
          </a:p>
          <a:p>
            <a:pPr>
              <a:lnSpc>
                <a:spcPct val="80000"/>
              </a:lnSpc>
            </a:pPr>
            <a:r>
              <a:rPr lang="en-US" sz="2200" dirty="0"/>
              <a:t>Indicate if the project is located within a “Qualified Opportunity Zone”</a:t>
            </a:r>
          </a:p>
          <a:p>
            <a:pPr marL="0" indent="0">
              <a:lnSpc>
                <a:spcPct val="80000"/>
              </a:lnSpc>
              <a:buNone/>
            </a:pPr>
            <a:r>
              <a:rPr lang="en-US" sz="2200" b="1" dirty="0"/>
              <a:t>(see map here: </a:t>
            </a:r>
            <a:r>
              <a:rPr lang="en-US" sz="2200" u="sng" dirty="0">
                <a:hlinkClick r:id="rId3"/>
              </a:rPr>
              <a:t>https://www.transportation.gov/opportunity-zones/opportunity-zones-interactive-map</a:t>
            </a:r>
            <a:r>
              <a:rPr lang="en-US" sz="2200" b="1" dirty="0"/>
              <a:t> )</a:t>
            </a:r>
            <a:endParaRPr lang="en-US" sz="2200" dirty="0"/>
          </a:p>
          <a:p>
            <a:pPr marL="0" indent="0">
              <a:lnSpc>
                <a:spcPct val="80000"/>
              </a:lnSpc>
              <a:buNone/>
            </a:pPr>
            <a:endParaRPr lang="en-US" sz="2000" dirty="0"/>
          </a:p>
        </p:txBody>
      </p:sp>
    </p:spTree>
    <p:extLst>
      <p:ext uri="{BB962C8B-B14F-4D97-AF65-F5344CB8AC3E}">
        <p14:creationId xmlns:p14="http://schemas.microsoft.com/office/powerpoint/2010/main" val="2671191108"/>
      </p:ext>
    </p:extLst>
  </p:cSld>
  <p:clrMapOvr>
    <a:masterClrMapping/>
  </p:clrMapOvr>
</p:sld>
</file>

<file path=ppt/theme/theme1.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heme1" id="{EB071C9E-B523-4C6A-A42A-7D3BB8F5908F}" vid="{84B2F354-AA07-4F38-9B92-5648BDD646D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4F4841F4AEFDD4FB82652D8FA3FC297" ma:contentTypeVersion="0" ma:contentTypeDescription="Create a new document." ma:contentTypeScope="" ma:versionID="6b9e6e9b831588bb89a7afeedf4ccd2a">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6A5CEF2-8A8D-4459-8C77-0481BD36A747}">
  <ds:schemaRefs>
    <ds:schemaRef ds:uri="http://purl.org/dc/term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76C6A2AC-9363-4976-99DC-4FBEC6458AE8}">
  <ds:schemaRefs>
    <ds:schemaRef ds:uri="http://schemas.microsoft.com/sharepoint/v3/contenttype/forms"/>
  </ds:schemaRefs>
</ds:datastoreItem>
</file>

<file path=customXml/itemProps3.xml><?xml version="1.0" encoding="utf-8"?>
<ds:datastoreItem xmlns:ds="http://schemas.openxmlformats.org/officeDocument/2006/customXml" ds:itemID="{F70BACF5-DFA3-4956-A741-0D3BD3F544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Theme1</Template>
  <TotalTime>15803</TotalTime>
  <Words>2632</Words>
  <Application>Microsoft Office PowerPoint</Application>
  <PresentationFormat>On-screen Show (4:3)</PresentationFormat>
  <Paragraphs>157</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Theme1</vt:lpstr>
      <vt:lpstr>2020 State Damage Prevention (SDP) Grant</vt:lpstr>
      <vt:lpstr>PIPES Language – Section 60134 </vt:lpstr>
      <vt:lpstr>Application Process Summary  (NOTE:  Be sure to read NOFO for details) </vt:lpstr>
      <vt:lpstr>SDP Grant Evaluation Criteria</vt:lpstr>
      <vt:lpstr>Evaluation Criteria</vt:lpstr>
      <vt:lpstr>Evaluation Criteria</vt:lpstr>
      <vt:lpstr>Evaluation Criteria</vt:lpstr>
      <vt:lpstr>Evaluation Criteria</vt:lpstr>
      <vt:lpstr>Application Questions</vt:lpstr>
      <vt:lpstr>Funding Restrictions</vt:lpstr>
      <vt:lpstr>Review Process</vt:lpstr>
      <vt:lpstr>Priorities: In addition to administrative, technical and programmatic reviews, PHMSA will consider its safety priorities when making award recommendations.</vt:lpstr>
      <vt:lpstr>Priorities: In addition to administrative, technical and programmatic reviews, PHMSA will consider its safety priorities when making award recommendations.</vt:lpstr>
      <vt:lpstr>Priorities: In addition to administrative, technical and programmatic reviews, PHMSA will consider its safety priorities when making award recommendations.</vt:lpstr>
      <vt:lpstr>Questions</vt:lpstr>
      <vt:lpstr>Things to remember</vt:lpstr>
    </vt:vector>
  </TitlesOfParts>
  <Company>DOT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USDOT_User</dc:creator>
  <cp:lastModifiedBy>Beyer, Brandon (PHMSA)</cp:lastModifiedBy>
  <cp:revision>107</cp:revision>
  <cp:lastPrinted>2017-01-10T15:06:40Z</cp:lastPrinted>
  <dcterms:created xsi:type="dcterms:W3CDTF">2014-09-23T12:58:53Z</dcterms:created>
  <dcterms:modified xsi:type="dcterms:W3CDTF">2020-02-05T22:05:11Z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0x01010084F4841F4AEFDD4FB82652D8FA3FC297</vt:lpwstr>
  </property>
</Properties>
</file>

<file path=userCustomization/customUI.xml><?xml version="1.0" encoding="utf-8"?>
<mso:customUI xmlns:mso="http://schemas.microsoft.com/office/2006/01/customui">
  <mso:ribbon>
    <mso:qat>
      <mso:documentControls>
        <mso:control idQ="mso:SlidesFromOutline" visible="true"/>
        <mso:control idQ="mso:SlideThemesGallery" visible="true"/>
      </mso:documentControls>
    </mso:qat>
  </mso:ribbon>
</mso:customUI>
</file>