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9" r:id="rId4"/>
  </p:sldMasterIdLst>
  <p:notesMasterIdLst>
    <p:notesMasterId r:id="rId6"/>
  </p:notesMasterIdLst>
  <p:handoutMasterIdLst>
    <p:handoutMasterId r:id="rId7"/>
  </p:handoutMasterIdLst>
  <p:sldIdLst>
    <p:sldId id="280" r:id="rId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p15:clr>
            <a:srgbClr val="A4A3A4"/>
          </p15:clr>
        </p15:guide>
        <p15:guide id="2" pos="288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90" autoAdjust="0"/>
    <p:restoredTop sz="91074" autoAdjust="0"/>
  </p:normalViewPr>
  <p:slideViewPr>
    <p:cSldViewPr snapToGrid="0" showGuides="1">
      <p:cViewPr varScale="1">
        <p:scale>
          <a:sx n="97" d="100"/>
          <a:sy n="97" d="100"/>
        </p:scale>
        <p:origin x="1218" y="78"/>
      </p:cViewPr>
      <p:guideLst>
        <p:guide orient="horz" pos="2162"/>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8" d="100"/>
          <a:sy n="88" d="100"/>
        </p:scale>
        <p:origin x="-2310" y="-12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9/9/2024</a:t>
            </a:fld>
            <a:endParaRPr lang="en-US" dirty="0">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dirty="0">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9/9/2024</a:t>
            </a:fld>
            <a:endParaRPr lang="en-US" dirty="0"/>
          </a:p>
        </p:txBody>
      </p:sp>
      <p:sp>
        <p:nvSpPr>
          <p:cNvPr id="4" name="Slide Image Placeholder 3"/>
          <p:cNvSpPr>
            <a:spLocks noGrp="1" noRot="1" noChangeAspect="1"/>
          </p:cNvSpPr>
          <p:nvPr>
            <p:ph type="sldImg" idx="2"/>
          </p:nvPr>
        </p:nvSpPr>
        <p:spPr>
          <a:xfrm>
            <a:off x="1181100" y="895350"/>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dirty="0"/>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dirty="0"/>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9B577F-6036-4BCD-9021-A736CBC28733}"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4615287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2625" y="1456511"/>
            <a:ext cx="7772400" cy="457200"/>
          </a:xfrm>
        </p:spPr>
        <p:txBody>
          <a:bodyPr anchor="b" anchorCtr="0"/>
          <a:lstStyle>
            <a:lvl1pPr algn="ctr">
              <a:defRPr sz="2400" b="1">
                <a:latin typeface="Tahoma" pitchFamily="34" charset="0"/>
                <a:ea typeface="Tahoma" pitchFamily="34" charset="0"/>
                <a:cs typeface="Tahoma" pitchFamily="34" charset="0"/>
              </a:defRPr>
            </a:lvl1pPr>
          </a:lstStyle>
          <a:p>
            <a:r>
              <a:rPr lang="en-US"/>
              <a:t>Click to edit Master title style</a:t>
            </a:r>
            <a:endParaRPr lang="en-US" dirty="0"/>
          </a:p>
        </p:txBody>
      </p:sp>
      <p:sp>
        <p:nvSpPr>
          <p:cNvPr id="6" name="Subtitle 2"/>
          <p:cNvSpPr>
            <a:spLocks noGrp="1"/>
          </p:cNvSpPr>
          <p:nvPr>
            <p:ph type="subTitle" idx="1" hasCustomPrompt="1"/>
          </p:nvPr>
        </p:nvSpPr>
        <p:spPr>
          <a:xfrm>
            <a:off x="1371600" y="2057400"/>
            <a:ext cx="6400800" cy="1752600"/>
          </a:xfrm>
        </p:spPr>
        <p:txBody>
          <a:bodyPr/>
          <a:lstStyle>
            <a:lvl1pPr marL="0" indent="0" algn="ctr">
              <a:buNone/>
              <a:defRPr sz="1800">
                <a:latin typeface="Tahoma" pitchFamily="34" charset="0"/>
                <a:ea typeface="Tahoma" pitchFamily="34" charset="0"/>
                <a:cs typeface="Tahoma"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add briefer names</a:t>
            </a:r>
          </a:p>
        </p:txBody>
      </p:sp>
      <p:cxnSp>
        <p:nvCxnSpPr>
          <p:cNvPr id="7" name="Straight Connector 6"/>
          <p:cNvCxnSpPr>
            <a:cxnSpLocks noChangeShapeType="1"/>
          </p:cNvCxnSpPr>
          <p:nvPr userDrawn="1"/>
        </p:nvCxnSpPr>
        <p:spPr bwMode="auto">
          <a:xfrm>
            <a:off x="381000" y="19796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1280" y="5226161"/>
            <a:ext cx="1241441" cy="749220"/>
          </a:xfrm>
          <a:prstGeom prst="rect">
            <a:avLst/>
          </a:prstGeom>
        </p:spPr>
      </p:pic>
      <p:sp>
        <p:nvSpPr>
          <p:cNvPr id="9" name="Text Placeholder 8"/>
          <p:cNvSpPr>
            <a:spLocks noGrp="1"/>
          </p:cNvSpPr>
          <p:nvPr>
            <p:ph type="body" sz="quarter" idx="12" hasCustomPrompt="1"/>
          </p:nvPr>
        </p:nvSpPr>
        <p:spPr>
          <a:xfrm>
            <a:off x="1375646" y="4049486"/>
            <a:ext cx="6393425" cy="720221"/>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“Briefing prepared for”</a:t>
            </a:r>
          </a:p>
        </p:txBody>
      </p:sp>
      <p:sp>
        <p:nvSpPr>
          <p:cNvPr id="11" name="Text Placeholder 10"/>
          <p:cNvSpPr>
            <a:spLocks noGrp="1"/>
          </p:cNvSpPr>
          <p:nvPr>
            <p:ph type="body" sz="quarter" idx="13" hasCustomPrompt="1"/>
          </p:nvPr>
        </p:nvSpPr>
        <p:spPr>
          <a:xfrm>
            <a:off x="2740025" y="4790048"/>
            <a:ext cx="3657599" cy="322825"/>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Date</a:t>
            </a:r>
          </a:p>
        </p:txBody>
      </p:sp>
    </p:spTree>
    <p:extLst>
      <p:ext uri="{BB962C8B-B14F-4D97-AF65-F5344CB8AC3E}">
        <p14:creationId xmlns:p14="http://schemas.microsoft.com/office/powerpoint/2010/main" val="342142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Slide_No 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171973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Slide_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ext Placeholder 3"/>
          <p:cNvSpPr>
            <a:spLocks noGrp="1"/>
          </p:cNvSpPr>
          <p:nvPr>
            <p:ph type="body" sz="quarter" idx="12" hasCustomPrompt="1"/>
          </p:nvPr>
        </p:nvSpPr>
        <p:spPr>
          <a:xfrm>
            <a:off x="685800" y="3352798"/>
            <a:ext cx="7772400" cy="465138"/>
          </a:xfrm>
        </p:spPr>
        <p:txBody>
          <a:bodyPr/>
          <a:lstStyle>
            <a:lvl1pPr algn="ctr">
              <a:defRPr sz="1800">
                <a:solidFill>
                  <a:schemeClr val="bg1">
                    <a:lumMod val="65000"/>
                  </a:schemeClr>
                </a:solidFill>
              </a:defRPr>
            </a:lvl1pPr>
          </a:lstStyle>
          <a:p>
            <a:pPr lvl="0"/>
            <a:r>
              <a:rPr lang="en-US" dirty="0"/>
              <a:t>Click to add subtitle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543357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hasCustomPrompt="1"/>
          </p:nvPr>
        </p:nvSpPr>
        <p:spPr>
          <a:xfrm>
            <a:off x="657225" y="4329372"/>
            <a:ext cx="7772400" cy="1461828"/>
          </a:xfrm>
        </p:spPr>
        <p:txBody>
          <a:bodyPr anchor="t"/>
          <a:lstStyle>
            <a:lvl1pPr algn="l">
              <a:defRPr sz="2400" b="1" baseline="0">
                <a:latin typeface="Tahoma" pitchFamily="34" charset="0"/>
                <a:ea typeface="Tahoma" pitchFamily="34" charset="0"/>
                <a:cs typeface="Tahoma" pitchFamily="34" charset="0"/>
              </a:defRPr>
            </a:lvl1pPr>
          </a:lstStyle>
          <a:p>
            <a:r>
              <a:rPr lang="en-US" dirty="0"/>
              <a:t>CLICK TO EDIT MASTER TITLE STYLE</a:t>
            </a:r>
          </a:p>
        </p:txBody>
      </p:sp>
      <p:cxnSp>
        <p:nvCxnSpPr>
          <p:cNvPr id="6" name="Straight Connector 5"/>
          <p:cNvCxnSpPr>
            <a:cxnSpLocks noChangeShapeType="1"/>
          </p:cNvCxnSpPr>
          <p:nvPr userDrawn="1"/>
        </p:nvCxnSpPr>
        <p:spPr bwMode="auto">
          <a:xfrm>
            <a:off x="381000" y="4341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ext Placeholder 3"/>
          <p:cNvSpPr>
            <a:spLocks noGrp="1"/>
          </p:cNvSpPr>
          <p:nvPr>
            <p:ph type="body" sz="quarter" idx="12"/>
          </p:nvPr>
        </p:nvSpPr>
        <p:spPr>
          <a:xfrm>
            <a:off x="669472" y="2954111"/>
            <a:ext cx="7772400" cy="1379538"/>
          </a:xfrm>
        </p:spPr>
        <p:txBody>
          <a:bodyPr anchor="b"/>
          <a:lstStyle>
            <a:lvl1pPr algn="l">
              <a:defRPr sz="1800">
                <a:solidFill>
                  <a:schemeClr val="bg1">
                    <a:lumMod val="65000"/>
                  </a:schemeClr>
                </a:solidFill>
              </a:defRPr>
            </a:lvl1pPr>
          </a:lstStyle>
          <a:p>
            <a:pPr lvl="0"/>
            <a:r>
              <a:rPr lang="en-US"/>
              <a:t>Click to edit Master text styles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751012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6" name="Title 1"/>
          <p:cNvSpPr>
            <a:spLocks noGrp="1"/>
          </p:cNvSpPr>
          <p:nvPr>
            <p:ph type="ctrTitle"/>
          </p:nvPr>
        </p:nvSpPr>
        <p:spPr>
          <a:xfrm>
            <a:off x="1622425" y="151418"/>
            <a:ext cx="7140575" cy="612648"/>
          </a:xfrm>
        </p:spPr>
        <p:txBody>
          <a:bodyPr>
            <a:normAutofit/>
          </a:bodyPr>
          <a:lstStyle>
            <a:lvl1pPr algn="l">
              <a:defRPr sz="2400" b="0">
                <a:latin typeface="Calibri" panose="020F0502020204030204" pitchFamily="34" charset="0"/>
                <a:ea typeface="Tahoma" pitchFamily="34" charset="0"/>
                <a:cs typeface="Calibri" panose="020F0502020204030204"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cxnSp>
        <p:nvCxnSpPr>
          <p:cNvPr id="8" name="Straight Connector 7"/>
          <p:cNvCxnSpPr>
            <a:cxnSpLocks/>
          </p:cNvCxnSpPr>
          <p:nvPr userDrawn="1"/>
        </p:nvCxnSpPr>
        <p:spPr>
          <a:xfrm flipH="1">
            <a:off x="4572000" y="841688"/>
            <a:ext cx="12825" cy="5708338"/>
          </a:xfrm>
          <a:prstGeom prst="line">
            <a:avLst/>
          </a:prstGeom>
          <a:ln w="317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381000" y="3657600"/>
            <a:ext cx="84582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390050" y="893550"/>
            <a:ext cx="19812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CONCEPT</a:t>
            </a:r>
            <a:endParaRPr lang="en-US" sz="1200" b="1" dirty="0">
              <a:solidFill>
                <a:prstClr val="black"/>
              </a:solidFill>
              <a:latin typeface="Calibri" panose="020F0502020204030204" pitchFamily="34" charset="0"/>
              <a:cs typeface="Calibri" panose="020F0502020204030204" pitchFamily="34" charset="0"/>
            </a:endParaRPr>
          </a:p>
        </p:txBody>
      </p:sp>
      <p:sp>
        <p:nvSpPr>
          <p:cNvPr id="12" name="TextBox 11"/>
          <p:cNvSpPr txBox="1"/>
          <p:nvPr userDrawn="1"/>
        </p:nvSpPr>
        <p:spPr>
          <a:xfrm>
            <a:off x="932850" y="3657600"/>
            <a:ext cx="28956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RISKS</a:t>
            </a:r>
            <a:endParaRPr lang="en-US" sz="1200" b="1" dirty="0">
              <a:solidFill>
                <a:prstClr val="black"/>
              </a:solidFill>
              <a:latin typeface="Calibri" panose="020F0502020204030204" pitchFamily="34" charset="0"/>
              <a:cs typeface="Calibri" panose="020F0502020204030204" pitchFamily="34" charset="0"/>
            </a:endParaRPr>
          </a:p>
        </p:txBody>
      </p:sp>
      <p:sp>
        <p:nvSpPr>
          <p:cNvPr id="14" name="TextBox 13"/>
          <p:cNvSpPr txBox="1"/>
          <p:nvPr userDrawn="1"/>
        </p:nvSpPr>
        <p:spPr>
          <a:xfrm>
            <a:off x="5087750" y="3676050"/>
            <a:ext cx="329565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TEAM</a:t>
            </a:r>
            <a:endParaRPr lang="en-US" sz="1200" b="1" dirty="0">
              <a:solidFill>
                <a:prstClr val="black"/>
              </a:solidFill>
              <a:latin typeface="Calibri" panose="020F0502020204030204" pitchFamily="34" charset="0"/>
              <a:cs typeface="Calibri" panose="020F0502020204030204" pitchFamily="34" charset="0"/>
            </a:endParaRPr>
          </a:p>
        </p:txBody>
      </p:sp>
      <p:sp>
        <p:nvSpPr>
          <p:cNvPr id="15" name="TextBox 13"/>
          <p:cNvSpPr txBox="1"/>
          <p:nvPr userDrawn="1"/>
        </p:nvSpPr>
        <p:spPr>
          <a:xfrm>
            <a:off x="4693641" y="933573"/>
            <a:ext cx="3909268"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prstClr val="black"/>
                </a:solidFill>
                <a:latin typeface="Calibri" panose="020F0502020204030204" pitchFamily="34" charset="0"/>
                <a:cs typeface="Calibri" panose="020F0502020204030204" pitchFamily="34" charset="0"/>
              </a:rPr>
              <a:t>APPROACH</a:t>
            </a:r>
            <a:endParaRPr lang="en-US" sz="1200" b="1"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70237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7"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102521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_Two_Row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57200" y="35814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44676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_Two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8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22424"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622050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_Three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32766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60960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96424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_Four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2" y="1066800"/>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5481" y="1066800"/>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4645477" y="3521528"/>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6"/>
          </p:nvPr>
        </p:nvSpPr>
        <p:spPr>
          <a:xfrm>
            <a:off x="454481" y="3529693"/>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1"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486640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_Six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Content Placeholder 2"/>
          <p:cNvSpPr>
            <a:spLocks noGrp="1"/>
          </p:cNvSpPr>
          <p:nvPr>
            <p:ph sz="quarter" idx="13"/>
          </p:nvPr>
        </p:nvSpPr>
        <p:spPr>
          <a:xfrm>
            <a:off x="4572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4"/>
          </p:nvPr>
        </p:nvSpPr>
        <p:spPr>
          <a:xfrm>
            <a:off x="32766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5"/>
          </p:nvPr>
        </p:nvSpPr>
        <p:spPr>
          <a:xfrm>
            <a:off x="462643"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quarter" idx="16"/>
          </p:nvPr>
        </p:nvSpPr>
        <p:spPr>
          <a:xfrm>
            <a:off x="6090557"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quarter" idx="17"/>
          </p:nvPr>
        </p:nvSpPr>
        <p:spPr>
          <a:xfrm>
            <a:off x="6096000"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quarter" idx="18"/>
          </p:nvPr>
        </p:nvSpPr>
        <p:spPr>
          <a:xfrm>
            <a:off x="3282044" y="3537858"/>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986321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_Ca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4"/>
          </p:nvPr>
        </p:nvSpPr>
        <p:spPr>
          <a:xfrm>
            <a:off x="3535137" y="1066801"/>
            <a:ext cx="5227864" cy="4811486"/>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p:cNvSpPr>
            <a:spLocks noGrp="1"/>
          </p:cNvSpPr>
          <p:nvPr>
            <p:ph type="body" sz="quarter" idx="15"/>
          </p:nvPr>
        </p:nvSpPr>
        <p:spPr>
          <a:xfrm>
            <a:off x="563566" y="1763488"/>
            <a:ext cx="2873601" cy="4115027"/>
          </a:xfrm>
        </p:spPr>
        <p:txBody>
          <a:bodyPr/>
          <a:lstStyle>
            <a:lvl1pPr>
              <a:defRPr sz="1400"/>
            </a:lvl1pPr>
          </a:lstStyle>
          <a:p>
            <a:pPr lvl="0"/>
            <a:r>
              <a:rPr lang="en-US"/>
              <a:t>Click to edit Master text styles</a:t>
            </a:r>
          </a:p>
        </p:txBody>
      </p:sp>
      <p:sp>
        <p:nvSpPr>
          <p:cNvPr id="7" name="Text Placeholder 3"/>
          <p:cNvSpPr>
            <a:spLocks noGrp="1"/>
          </p:cNvSpPr>
          <p:nvPr>
            <p:ph type="body" sz="quarter" idx="16"/>
          </p:nvPr>
        </p:nvSpPr>
        <p:spPr>
          <a:xfrm>
            <a:off x="571501" y="1066799"/>
            <a:ext cx="2871107" cy="696687"/>
          </a:xfrm>
        </p:spPr>
        <p:txBody>
          <a:bodyPr anchor="b"/>
          <a:lstStyle>
            <a:lvl1pPr algn="l">
              <a:defRPr sz="2000" b="1" baseline="0"/>
            </a:lvl1pPr>
          </a:lstStyle>
          <a:p>
            <a:pPr lvl="0"/>
            <a:r>
              <a:rPr lang="en-US"/>
              <a:t>Click to edit Master text styles</a:t>
            </a:r>
          </a:p>
          <a:p>
            <a:pPr lvl="1"/>
            <a:r>
              <a:rPr lang="en-US"/>
              <a:t>Second level</a:t>
            </a:r>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289588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cluding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extBox 4"/>
          <p:cNvSpPr txBox="1"/>
          <p:nvPr userDrawn="1"/>
        </p:nvSpPr>
        <p:spPr>
          <a:xfrm>
            <a:off x="3729431" y="3525877"/>
            <a:ext cx="1716111" cy="369332"/>
          </a:xfrm>
          <a:prstGeom prst="rect">
            <a:avLst/>
          </a:prstGeom>
          <a:noFill/>
        </p:spPr>
        <p:txBody>
          <a:bodyPr wrap="none" rtlCol="0">
            <a:spAutoFit/>
          </a:bodyPr>
          <a:lstStyle/>
          <a:p>
            <a:r>
              <a:rPr lang="en-US" dirty="0">
                <a:solidFill>
                  <a:prstClr val="black"/>
                </a:solidFill>
                <a:ea typeface="Tahoma" pitchFamily="34" charset="0"/>
                <a:cs typeface="Tahoma" pitchFamily="34" charset="0"/>
              </a:rPr>
              <a:t>www.darpa.mil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182" y="2531269"/>
            <a:ext cx="1770360" cy="1068427"/>
          </a:xfrm>
          <a:prstGeom prst="rect">
            <a:avLst/>
          </a:prstGeom>
        </p:spPr>
      </p:pic>
    </p:spTree>
    <p:extLst>
      <p:ext uri="{BB962C8B-B14F-4D97-AF65-F5344CB8AC3E}">
        <p14:creationId xmlns:p14="http://schemas.microsoft.com/office/powerpoint/2010/main" val="1599056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PA_Quad_Chart_Guidelin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Rectangle 4"/>
          <p:cNvSpPr/>
          <p:nvPr userDrawn="1"/>
        </p:nvSpPr>
        <p:spPr>
          <a:xfrm>
            <a:off x="1447800" y="5181600"/>
            <a:ext cx="15240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p:cNvSpPr/>
          <p:nvPr userDrawn="1"/>
        </p:nvSpPr>
        <p:spPr>
          <a:xfrm>
            <a:off x="3810000" y="5181600"/>
            <a:ext cx="1524000" cy="762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userDrawn="1"/>
        </p:nvSpPr>
        <p:spPr>
          <a:xfrm>
            <a:off x="6172200" y="5181600"/>
            <a:ext cx="1524000" cy="7620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extBox 7"/>
          <p:cNvSpPr txBox="1"/>
          <p:nvPr userDrawn="1"/>
        </p:nvSpPr>
        <p:spPr>
          <a:xfrm>
            <a:off x="1676400" y="5410200"/>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Concept</a:t>
            </a:r>
          </a:p>
        </p:txBody>
      </p:sp>
      <p:sp>
        <p:nvSpPr>
          <p:cNvPr id="9" name="TextBox 8"/>
          <p:cNvSpPr txBox="1"/>
          <p:nvPr userDrawn="1"/>
        </p:nvSpPr>
        <p:spPr>
          <a:xfrm>
            <a:off x="4038600" y="5422272"/>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Prototype</a:t>
            </a:r>
          </a:p>
        </p:txBody>
      </p:sp>
      <p:sp>
        <p:nvSpPr>
          <p:cNvPr id="10" name="TextBox 9"/>
          <p:cNvSpPr txBox="1"/>
          <p:nvPr userDrawn="1"/>
        </p:nvSpPr>
        <p:spPr>
          <a:xfrm>
            <a:off x="6286500" y="5347157"/>
            <a:ext cx="1295400" cy="430887"/>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Field Demonstration</a:t>
            </a:r>
          </a:p>
        </p:txBody>
      </p:sp>
      <p:sp>
        <p:nvSpPr>
          <p:cNvPr id="11" name="TextBox 10"/>
          <p:cNvSpPr txBox="1"/>
          <p:nvPr userDrawn="1"/>
        </p:nvSpPr>
        <p:spPr>
          <a:xfrm>
            <a:off x="381000" y="1232807"/>
            <a:ext cx="8382000" cy="3785652"/>
          </a:xfrm>
          <a:prstGeom prst="rect">
            <a:avLst/>
          </a:prstGeom>
          <a:noFill/>
        </p:spPr>
        <p:txBody>
          <a:bodyPr wrap="square" rtlCol="0">
            <a:spAutoFit/>
          </a:bodyPr>
          <a:lstStyle/>
          <a:p>
            <a:pPr marL="342900" indent="-342900" fontAlgn="base">
              <a:spcBef>
                <a:spcPct val="20000"/>
              </a:spcBef>
              <a:buFont typeface="Arial" pitchFamily="34" charset="0"/>
              <a:buNone/>
              <a:defRPr/>
            </a:pPr>
            <a:r>
              <a:rPr lang="en-US" sz="1200" dirty="0">
                <a:solidFill>
                  <a:srgbClr val="000000"/>
                </a:solidFill>
                <a:ea typeface="MS PGothic"/>
                <a:cs typeface="MS PGothic"/>
              </a:rPr>
              <a:t>The following two slides outline the format for two different quad charts that will be used for Congressional Staffer day and internal DARPA use. The only difference between the two quad charts is the bottom right-hand quadrant as follows: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Staffer: Names and locations of performers. </a:t>
            </a: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Internal DARPA: Issues/challenges and a spend plan status. </a:t>
            </a: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r>
              <a:rPr lang="en-US" sz="1200" dirty="0">
                <a:solidFill>
                  <a:srgbClr val="000000"/>
                </a:solidFill>
                <a:ea typeface="MS PGothic"/>
                <a:cs typeface="MS PGothic"/>
              </a:rPr>
              <a:t>Formatting for both the internal DARPA and staffer quads: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a:t>
            </a:r>
            <a:r>
              <a:rPr lang="en-US" sz="1200" dirty="0">
                <a:solidFill>
                  <a:srgbClr val="000000"/>
                </a:solidFill>
                <a:ea typeface="MS PGothic"/>
                <a:cs typeface="MS PGothic"/>
              </a:rPr>
              <a:t>Tahoma</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Color: </a:t>
            </a:r>
            <a:r>
              <a:rPr lang="en-US" sz="1200" dirty="0">
                <a:solidFill>
                  <a:srgbClr val="000000"/>
                </a:solidFill>
                <a:ea typeface="MS PGothic"/>
                <a:cs typeface="MS PGothic"/>
              </a:rPr>
              <a:t>Font color = black</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Sizes: </a:t>
            </a:r>
            <a:r>
              <a:rPr lang="en-US" sz="1200" dirty="0">
                <a:solidFill>
                  <a:srgbClr val="000000"/>
                </a:solidFill>
                <a:ea typeface="MS PGothic"/>
                <a:cs typeface="MS PGothic"/>
              </a:rPr>
              <a:t>Font size is set at 12 pt., decreasing to 11 pt. and 9 pt. for sub-bullets.  (Recognizing that some programs will have more information needed on the quad charts than others, text size may be reduced but, for ease of </a:t>
            </a:r>
            <a:br>
              <a:rPr lang="en-US" sz="1200" dirty="0">
                <a:solidFill>
                  <a:srgbClr val="000000"/>
                </a:solidFill>
                <a:ea typeface="MS PGothic"/>
                <a:cs typeface="MS PGothic"/>
              </a:rPr>
            </a:br>
            <a:r>
              <a:rPr lang="en-US" sz="1200" dirty="0">
                <a:solidFill>
                  <a:srgbClr val="000000"/>
                </a:solidFill>
                <a:ea typeface="MS PGothic"/>
                <a:cs typeface="MS PGothic"/>
              </a:rPr>
              <a:t>reading, should never be smaller than 9 pt.) </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style: </a:t>
            </a:r>
            <a:r>
              <a:rPr lang="en-US" sz="1200" dirty="0">
                <a:solidFill>
                  <a:srgbClr val="000000"/>
                </a:solidFill>
                <a:ea typeface="MS PGothic"/>
                <a:cs typeface="MS PGothic"/>
              </a:rPr>
              <a:t>Avoid the use of bold unless needed</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Bullets and sub-bullets: </a:t>
            </a:r>
            <a:r>
              <a:rPr lang="en-US" sz="1200" dirty="0">
                <a:solidFill>
                  <a:srgbClr val="000000"/>
                </a:solidFill>
                <a:ea typeface="MS PGothic"/>
                <a:cs typeface="MS PGothic"/>
              </a:rPr>
              <a:t>Solid dots</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Status Boxes: </a:t>
            </a:r>
            <a:r>
              <a:rPr lang="en-US" sz="1200" dirty="0">
                <a:solidFill>
                  <a:srgbClr val="000000"/>
                </a:solidFill>
                <a:ea typeface="MS PGothic"/>
                <a:cs typeface="MS PGothic"/>
              </a:rPr>
              <a:t>In the upper right hand corner of each quad chart, there is a placeholder for one of these three boxes. Please replace the existing placeholder with the corresponding box that represents the status of the program:</a:t>
            </a:r>
            <a:endParaRPr lang="en-US" sz="1200" dirty="0">
              <a:solidFill>
                <a:prstClr val="black"/>
              </a:solidFill>
              <a:latin typeface="Times New Roman"/>
              <a:ea typeface="Times New Roman"/>
              <a:cs typeface="Times New Roman"/>
            </a:endParaRPr>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714396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14" name="TextBox 13"/>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15" name="TextBox 14"/>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968876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13" name="TextBox 12"/>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14" name="TextBox 13"/>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15" name="TextBox 14"/>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45" name="TextBox 44"/>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46" name="Text Placeholder 39"/>
          <p:cNvSpPr>
            <a:spLocks noGrp="1"/>
          </p:cNvSpPr>
          <p:nvPr userDrawn="1">
            <p:ph type="body" sz="quarter" idx="34"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574325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11" name="TextBox 10"/>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12" name="TextBox 11"/>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23"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19"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13" name="TextBox 12"/>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14" name="TextBox 13"/>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15" name="TextBox 14"/>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45" name="TextBox 44"/>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46" name="Text Placeholder 39"/>
          <p:cNvSpPr>
            <a:spLocks noGrp="1"/>
          </p:cNvSpPr>
          <p:nvPr userDrawn="1">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sp>
        <p:nvSpPr>
          <p:cNvPr id="49" name="Text Placeholder 39"/>
          <p:cNvSpPr>
            <a:spLocks noGrp="1"/>
          </p:cNvSpPr>
          <p:nvPr userDrawn="1">
            <p:ph type="body" sz="quarter" idx="36"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0" name="Text Placeholder 39"/>
          <p:cNvSpPr>
            <a:spLocks noGrp="1"/>
          </p:cNvSpPr>
          <p:nvPr userDrawn="1">
            <p:ph type="body" sz="quarter" idx="37"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1" name="Text Placeholder 39"/>
          <p:cNvSpPr>
            <a:spLocks noGrp="1"/>
          </p:cNvSpPr>
          <p:nvPr userDrawn="1">
            <p:ph type="body" sz="quarter" idx="38"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2" name="Text Placeholder 39"/>
          <p:cNvSpPr>
            <a:spLocks noGrp="1"/>
          </p:cNvSpPr>
          <p:nvPr userDrawn="1">
            <p:ph type="body" sz="quarter" idx="39"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459017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RO_Update_Concept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16"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29"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
        <p:nvSpPr>
          <p:cNvPr id="30" name="Rectangle 2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37" name="TextBox 36"/>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38" name="TextBox 37"/>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39"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40"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1"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2"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3"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5" name="TextBox 44"/>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46" name="TextBox 45"/>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47" name="TextBox 46"/>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48" name="TextBox 47"/>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9" name="TextBox 48"/>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50" name="TextBox 49"/>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2" name="Straight Connector 5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3" name="Straight Connector 52"/>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4"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2"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1" name="Straight Connector 5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757128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RO_Update_Prototype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1598912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RO_Update_Field Demonstration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548186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RO_Update_Concept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7562233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RO_Update_Prototype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08483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RO_Update_Field Demonstration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39003935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RO_Update_Concept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8791543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RO_Update_Prototype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84453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RO_Update_Field Demonstration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0450453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_and_Content_Vert">
    <p:spTree>
      <p:nvGrpSpPr>
        <p:cNvPr id="1" name=""/>
        <p:cNvGrpSpPr/>
        <p:nvPr/>
      </p:nvGrpSpPr>
      <p:grpSpPr>
        <a:xfrm>
          <a:off x="0" y="0"/>
          <a:ext cx="0" cy="0"/>
          <a:chOff x="0" y="0"/>
          <a:chExt cx="0" cy="0"/>
        </a:xfrm>
      </p:grpSpPr>
      <p:sp>
        <p:nvSpPr>
          <p:cNvPr id="5" name="Content Placeholder 10"/>
          <p:cNvSpPr>
            <a:spLocks noGrp="1"/>
          </p:cNvSpPr>
          <p:nvPr>
            <p:ph sz="quarter" idx="13"/>
          </p:nvPr>
        </p:nvSpPr>
        <p:spPr>
          <a:xfrm rot="5400000">
            <a:off x="1152522" y="-142872"/>
            <a:ext cx="6400803" cy="7143751"/>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0"/>
          </p:nvPr>
        </p:nvSpPr>
        <p:spPr>
          <a:xfrm rot="5400000">
            <a:off x="-2528935" y="3278187"/>
            <a:ext cx="5546817" cy="298450"/>
          </a:xfrm>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a:xfrm rot="5400000">
            <a:off x="-23720" y="6357843"/>
            <a:ext cx="530038" cy="292102"/>
          </a:xfrm>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rot="5400000">
            <a:off x="6100764" y="3695703"/>
            <a:ext cx="5191125" cy="676275"/>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flipH="1">
            <a:off x="8266909" y="228600"/>
            <a:ext cx="1588" cy="6410325"/>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8156508" y="374048"/>
            <a:ext cx="1085438" cy="655071"/>
          </a:xfrm>
          <a:prstGeom prst="rect">
            <a:avLst/>
          </a:prstGeom>
        </p:spPr>
      </p:pic>
    </p:spTree>
    <p:extLst>
      <p:ext uri="{BB962C8B-B14F-4D97-AF65-F5344CB8AC3E}">
        <p14:creationId xmlns:p14="http://schemas.microsoft.com/office/powerpoint/2010/main" val="783532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381000" y="12192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a:xfrm>
            <a:off x="1333500" y="6550026"/>
            <a:ext cx="6477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a:t>DARPA-BAA-14-62    ICONS  </a:t>
            </a:r>
            <a:endParaRPr lang="en-US" dirty="0"/>
          </a:p>
        </p:txBody>
      </p:sp>
      <p:sp>
        <p:nvSpPr>
          <p:cNvPr id="12" name="Slide Number Placeholder 5"/>
          <p:cNvSpPr>
            <a:spLocks noGrp="1"/>
          </p:cNvSpPr>
          <p:nvPr>
            <p:ph type="sldNum" sz="quarter" idx="4"/>
          </p:nvPr>
        </p:nvSpPr>
        <p:spPr>
          <a:xfrm>
            <a:off x="8102430" y="6553200"/>
            <a:ext cx="762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1622424" y="152400"/>
            <a:ext cx="71405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Master title style</a:t>
            </a:r>
          </a:p>
        </p:txBody>
      </p:sp>
      <p:sp>
        <p:nvSpPr>
          <p:cNvPr id="2" name="Date Placeholder 1"/>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Tree>
    <p:extLst>
      <p:ext uri="{BB962C8B-B14F-4D97-AF65-F5344CB8AC3E}">
        <p14:creationId xmlns:p14="http://schemas.microsoft.com/office/powerpoint/2010/main" val="1211192292"/>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6" r:id="rId27"/>
  </p:sldLayoutIdLst>
  <p:hf hdr="0" dt="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7"/>
          <p:cNvSpPr txBox="1">
            <a:spLocks noGrp="1"/>
          </p:cNvSpPr>
          <p:nvPr>
            <p:ph type="ctrTitle"/>
          </p:nvPr>
        </p:nvSpPr>
        <p:spPr>
          <a:xfrm>
            <a:off x="406554" y="162570"/>
            <a:ext cx="5471732" cy="612648"/>
          </a:xfrm>
          <a:prstGeom prst="rect">
            <a:avLst/>
          </a:prstGeom>
        </p:spPr>
        <p:txBody>
          <a:bodyPr>
            <a:normAutofit fontScale="90000"/>
          </a:bodyPr>
          <a:lstStyle/>
          <a:p>
            <a:pPr lvl="0" fontAlgn="base">
              <a:spcAft>
                <a:spcPct val="0"/>
              </a:spcAft>
              <a:defRPr/>
            </a:pPr>
            <a:r>
              <a:rPr kumimoji="0" lang="en-US" sz="2400" b="1" i="0" u="none" strike="noStrike" kern="1200" cap="none" spc="0" normalizeH="0" noProof="0" dirty="0">
                <a:ln>
                  <a:noFill/>
                </a:ln>
                <a:solidFill>
                  <a:srgbClr val="FF0000"/>
                </a:solidFill>
                <a:effectLst/>
                <a:uLnTx/>
                <a:uFillTx/>
                <a:ea typeface="ＭＳ Ｐゴシック" pitchFamily="-32" charset="-128"/>
              </a:rPr>
              <a:t>Abstract </a:t>
            </a:r>
            <a:r>
              <a:rPr kumimoji="0" lang="en-US" sz="2400" b="1" i="0" u="none" strike="noStrike" kern="1200" cap="none" spc="0" normalizeH="0" baseline="0" noProof="0" dirty="0">
                <a:ln>
                  <a:noFill/>
                </a:ln>
                <a:solidFill>
                  <a:srgbClr val="FF0000"/>
                </a:solidFill>
                <a:effectLst/>
                <a:uLnTx/>
                <a:uFillTx/>
                <a:ea typeface="ＭＳ Ｐゴシック" pitchFamily="-32" charset="-128"/>
              </a:rPr>
              <a:t>Title</a:t>
            </a:r>
            <a:br>
              <a:rPr lang="en-US" dirty="0">
                <a:solidFill>
                  <a:srgbClr val="FF0000"/>
                </a:solidFill>
                <a:ea typeface="ＭＳ Ｐゴシック" pitchFamily="-32" charset="-128"/>
              </a:rPr>
            </a:br>
            <a:r>
              <a:rPr lang="en-US" sz="1600" dirty="0">
                <a:solidFill>
                  <a:srgbClr val="FF0000"/>
                </a:solidFill>
                <a:ea typeface="ＭＳ Ｐゴシック" pitchFamily="-32" charset="-128"/>
              </a:rPr>
              <a:t>Organization Name(s); Technical POC Name(s)</a:t>
            </a:r>
            <a:endParaRPr kumimoji="0" lang="en-US" sz="1600" b="0" i="0" u="none" strike="noStrike" kern="1200" cap="none" spc="0" normalizeH="0" baseline="0" noProof="0" dirty="0">
              <a:ln>
                <a:noFill/>
              </a:ln>
              <a:solidFill>
                <a:srgbClr val="FF0000"/>
              </a:solidFill>
              <a:effectLst/>
              <a:uLnTx/>
              <a:uFillTx/>
              <a:ea typeface="ＭＳ Ｐゴシック" pitchFamily="-32" charset="-128"/>
            </a:endParaRPr>
          </a:p>
        </p:txBody>
      </p:sp>
      <p:sp>
        <p:nvSpPr>
          <p:cNvPr id="12" name="Text Placeholder 17"/>
          <p:cNvSpPr txBox="1">
            <a:spLocks/>
          </p:cNvSpPr>
          <p:nvPr/>
        </p:nvSpPr>
        <p:spPr>
          <a:xfrm>
            <a:off x="500063" y="1195388"/>
            <a:ext cx="3889375" cy="2251075"/>
          </a:xfrm>
          <a:prstGeom prst="rect">
            <a:avLst/>
          </a:prstGeom>
        </p:spPr>
        <p:txBody>
          <a:bodyPr/>
          <a:lstStyle>
            <a:lvl1pPr marL="342900" indent="-34290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Provide graphic</a:t>
            </a:r>
            <a:r>
              <a:rPr lang="en-US" dirty="0">
                <a:latin typeface="Calibri" panose="020F0502020204030204" pitchFamily="34" charset="0"/>
                <a:cs typeface="Calibri" panose="020F0502020204030204" pitchFamily="34" charset="0"/>
              </a:rPr>
              <a:t>.</a:t>
            </a:r>
          </a:p>
        </p:txBody>
      </p:sp>
      <p:sp>
        <p:nvSpPr>
          <p:cNvPr id="13" name="Text Placeholder 19"/>
          <p:cNvSpPr txBox="1">
            <a:spLocks/>
          </p:cNvSpPr>
          <p:nvPr/>
        </p:nvSpPr>
        <p:spPr>
          <a:xfrm>
            <a:off x="490538" y="3953049"/>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Describe the risks of the effort.</a:t>
            </a:r>
            <a:endParaRPr lang="en-US" dirty="0">
              <a:latin typeface="Calibri" panose="020F0502020204030204" pitchFamily="34" charset="0"/>
              <a:cs typeface="Calibri" panose="020F0502020204030204" pitchFamily="34" charset="0"/>
            </a:endParaRPr>
          </a:p>
          <a:p>
            <a:pPr marL="285750" indent="-285750">
              <a:buFont typeface="Arial" pitchFamily="34" charset="0"/>
              <a:buChar char="•"/>
            </a:pPr>
            <a:endParaRPr lang="en-US" dirty="0">
              <a:solidFill>
                <a:prstClr val="black"/>
              </a:solidFill>
              <a:latin typeface="Calibri" panose="020F0502020204030204" pitchFamily="34" charset="0"/>
              <a:cs typeface="Calibri" panose="020F0502020204030204" pitchFamily="34" charset="0"/>
            </a:endParaRPr>
          </a:p>
          <a:p>
            <a:r>
              <a:rPr lang="en-US" dirty="0">
                <a:solidFill>
                  <a:prstClr val="black"/>
                </a:solidFill>
                <a:latin typeface="Calibri" panose="020F0502020204030204" pitchFamily="34" charset="0"/>
                <a:cs typeface="Calibri" panose="020F0502020204030204" pitchFamily="34" charset="0"/>
              </a:rPr>
              <a:t>	</a:t>
            </a:r>
          </a:p>
        </p:txBody>
      </p:sp>
      <p:sp>
        <p:nvSpPr>
          <p:cNvPr id="4" name="TextBox 3"/>
          <p:cNvSpPr txBox="1"/>
          <p:nvPr/>
        </p:nvSpPr>
        <p:spPr>
          <a:xfrm>
            <a:off x="4705525" y="1198373"/>
            <a:ext cx="4133675" cy="307777"/>
          </a:xfrm>
          <a:prstGeom prst="rect">
            <a:avLst/>
          </a:prstGeom>
          <a:noFill/>
        </p:spPr>
        <p:txBody>
          <a:bodyPr wrap="square" rtlCol="0">
            <a:spAutoFit/>
          </a:bodyPr>
          <a:lstStyle/>
          <a:p>
            <a:r>
              <a:rPr lang="en-US" sz="1400" b="1" dirty="0">
                <a:solidFill>
                  <a:srgbClr val="FF0000"/>
                </a:solidFill>
                <a:latin typeface="Calibri" panose="020F0502020204030204" pitchFamily="34" charset="0"/>
                <a:cs typeface="Calibri" panose="020F0502020204030204" pitchFamily="34" charset="0"/>
              </a:rPr>
              <a:t>Describe new ideas</a:t>
            </a:r>
            <a:r>
              <a:rPr lang="en-US" sz="1400" dirty="0">
                <a:latin typeface="Calibri" panose="020F0502020204030204" pitchFamily="34" charset="0"/>
                <a:cs typeface="Calibri" panose="020F0502020204030204" pitchFamily="34" charset="0"/>
              </a:rPr>
              <a:t>.</a:t>
            </a:r>
          </a:p>
        </p:txBody>
      </p:sp>
      <p:sp>
        <p:nvSpPr>
          <p:cNvPr id="8" name="Text Placeholder 19"/>
          <p:cNvSpPr txBox="1">
            <a:spLocks/>
          </p:cNvSpPr>
          <p:nvPr/>
        </p:nvSpPr>
        <p:spPr>
          <a:xfrm>
            <a:off x="4705525" y="3973385"/>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Describe the team and responsibilities. </a:t>
            </a:r>
            <a:r>
              <a:rPr lang="en-US" dirty="0">
                <a:solidFill>
                  <a:prstClr val="black"/>
                </a:solidFill>
                <a:latin typeface="Calibri" panose="020F0502020204030204" pitchFamily="34" charset="0"/>
                <a:cs typeface="Calibri" panose="020F0502020204030204" pitchFamily="34" charset="0"/>
              </a:rPr>
              <a:t>	</a:t>
            </a:r>
          </a:p>
        </p:txBody>
      </p:sp>
      <p:sp>
        <p:nvSpPr>
          <p:cNvPr id="2" name="Footer Placeholder 1"/>
          <p:cNvSpPr>
            <a:spLocks noGrp="1"/>
          </p:cNvSpPr>
          <p:nvPr>
            <p:ph type="ftr" sz="quarter" idx="4294967295"/>
          </p:nvPr>
        </p:nvSpPr>
        <p:spPr>
          <a:xfrm>
            <a:off x="4446589" y="172136"/>
            <a:ext cx="4697412" cy="487579"/>
          </a:xfrm>
        </p:spPr>
        <p:txBody>
          <a:bodyPr/>
          <a:lstStyle/>
          <a:p>
            <a:pPr>
              <a:defRPr/>
            </a:pPr>
            <a:r>
              <a:rPr lang="en-US" sz="2200" b="1" dirty="0">
                <a:solidFill>
                  <a:schemeClr val="tx1"/>
                </a:solidFill>
                <a:latin typeface="Calibri" panose="020F0502020204030204" pitchFamily="34" charset="0"/>
                <a:ea typeface="Calibri" panose="020F0502020204030204" pitchFamily="34" charset="0"/>
                <a:cs typeface="Calibri" panose="020F0502020204030204" pitchFamily="34" charset="0"/>
              </a:rPr>
              <a:t>HR001124S0039 DSO Office-wide BAA</a:t>
            </a:r>
          </a:p>
          <a:p>
            <a:pPr>
              <a:defRPr/>
            </a:pP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Abstract Summary Slide Template</a:t>
            </a:r>
          </a:p>
        </p:txBody>
      </p:sp>
      <p:sp>
        <p:nvSpPr>
          <p:cNvPr id="9" name="Footer Placeholder 1"/>
          <p:cNvSpPr txBox="1">
            <a:spLocks/>
          </p:cNvSpPr>
          <p:nvPr/>
        </p:nvSpPr>
        <p:spPr>
          <a:xfrm>
            <a:off x="1615441" y="6559550"/>
            <a:ext cx="6049284" cy="298450"/>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900" kern="1200" baseline="0">
                <a:solidFill>
                  <a:srgbClr val="898989"/>
                </a:solidFill>
                <a:latin typeface="Tahoma"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dirty="0">
                <a:solidFill>
                  <a:prstClr val="black"/>
                </a:solidFill>
                <a:latin typeface="Calibri" panose="020F0502020204030204" pitchFamily="34" charset="0"/>
                <a:cs typeface="Calibri" panose="020F0502020204030204" pitchFamily="34" charset="0"/>
              </a:rPr>
              <a:t>Source Selection Information – see FAR 2.101 &amp; 3.104</a:t>
            </a:r>
          </a:p>
        </p:txBody>
      </p:sp>
    </p:spTree>
    <p:extLst>
      <p:ext uri="{BB962C8B-B14F-4D97-AF65-F5344CB8AC3E}">
        <p14:creationId xmlns:p14="http://schemas.microsoft.com/office/powerpoint/2010/main" val="3769729806"/>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C9B658FCD9924439C41A369948A4EE0" ma:contentTypeVersion="14" ma:contentTypeDescription="Create a new document." ma:contentTypeScope="" ma:versionID="7bdaa2edafbbb8e416ed7cb0c77d36d0">
  <xsd:schema xmlns:xsd="http://www.w3.org/2001/XMLSchema" xmlns:xs="http://www.w3.org/2001/XMLSchema" xmlns:p="http://schemas.microsoft.com/office/2006/metadata/properties" xmlns:ns2="0cd26ea9-6aaa-409c-ab6d-4ad08ad0145d" xmlns:ns3="50b59d1c-721b-47d3-9451-b79b30f3c7bf" targetNamespace="http://schemas.microsoft.com/office/2006/metadata/properties" ma:root="true" ma:fieldsID="259e0888ee466b53aba774189125923a" ns2:_="" ns3:_="">
    <xsd:import namespace="0cd26ea9-6aaa-409c-ab6d-4ad08ad0145d"/>
    <xsd:import namespace="50b59d1c-721b-47d3-9451-b79b30f3c7b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Hyperlink"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d26ea9-6aaa-409c-ab6d-4ad08ad014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Hyperlink" ma:index="12" nillable="true" ma:displayName="Hyperlink" ma:format="Hyperlink" ma:internalName="Hyperlink">
      <xsd:complexType>
        <xsd:complexContent>
          <xsd:extension base="dms:URL">
            <xsd:sequence>
              <xsd:element name="Url" type="dms:ValidUrl" minOccurs="0" nillable="true"/>
              <xsd:element name="Description" type="xsd:string" nillable="true"/>
            </xsd:sequence>
          </xsd:extension>
        </xsd:complexContent>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9aa863f-a18b-4de0-9c78-b693d194da8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0b59d1c-721b-47d3-9451-b79b30f3c7bf"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b10b894-4339-4970-9fe9-a3addb5e1d27}" ma:internalName="TaxCatchAll" ma:showField="CatchAllData" ma:web="50b59d1c-721b-47d3-9451-b79b30f3c7b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50b59d1c-721b-47d3-9451-b79b30f3c7bf" xsi:nil="true"/>
    <Hyperlink xmlns="0cd26ea9-6aaa-409c-ab6d-4ad08ad0145d">
      <Url xsi:nil="true"/>
      <Description xsi:nil="true"/>
    </Hyperlink>
    <lcf76f155ced4ddcb4097134ff3c332f xmlns="0cd26ea9-6aaa-409c-ab6d-4ad08ad0145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186013F-9D5B-46B3-A677-3DDDC10878A6}">
  <ds:schemaRefs>
    <ds:schemaRef ds:uri="http://schemas.microsoft.com/sharepoint/v3/contenttype/forms"/>
  </ds:schemaRefs>
</ds:datastoreItem>
</file>

<file path=customXml/itemProps2.xml><?xml version="1.0" encoding="utf-8"?>
<ds:datastoreItem xmlns:ds="http://schemas.openxmlformats.org/officeDocument/2006/customXml" ds:itemID="{D32A3A17-C8D4-4B68-9540-D1F0545C119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cd26ea9-6aaa-409c-ab6d-4ad08ad0145d"/>
    <ds:schemaRef ds:uri="50b59d1c-721b-47d3-9451-b79b30f3c7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EF37E45-24B4-4784-B3DC-D2C520FDAAEE}">
  <ds:schemaRefs>
    <ds:schemaRef ds:uri="http://schemas.microsoft.com/office/2006/documentManagement/types"/>
    <ds:schemaRef ds:uri="http://schemas.openxmlformats.org/package/2006/metadata/core-properties"/>
    <ds:schemaRef ds:uri="http://purl.org/dc/elements/1.1/"/>
    <ds:schemaRef ds:uri="http://schemas.microsoft.com/office/infopath/2007/PartnerControls"/>
    <ds:schemaRef ds:uri="50b59d1c-721b-47d3-9451-b79b30f3c7bf"/>
    <ds:schemaRef ds:uri="0cd26ea9-6aaa-409c-ab6d-4ad08ad0145d"/>
    <ds:schemaRef ds:uri="http://purl.org/dc/terms/"/>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blank</Template>
  <TotalTime>2269</TotalTime>
  <Words>55</Words>
  <Application>Microsoft Office PowerPoint</Application>
  <PresentationFormat>On-screen Show (4:3)</PresentationFormat>
  <Paragraphs>11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MS PGothic</vt:lpstr>
      <vt:lpstr>MS PGothic</vt:lpstr>
      <vt:lpstr>Arial</vt:lpstr>
      <vt:lpstr>Calibri</vt:lpstr>
      <vt:lpstr>Tahoma</vt:lpstr>
      <vt:lpstr>Times New Roman</vt:lpstr>
      <vt:lpstr>1_blank</vt:lpstr>
      <vt:lpstr>Abstract Title Organization Name(s); Technical POC Name(s)</vt:lpstr>
    </vt:vector>
  </TitlesOfParts>
  <Company>Wyle Information Systems - DARPA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Name (Acronym) Office/PM</dc:title>
  <dc:creator>Emily VanSice</dc:creator>
  <cp:lastModifiedBy>Harpster, Julia (contr-dso)</cp:lastModifiedBy>
  <cp:revision>98</cp:revision>
  <cp:lastPrinted>2011-09-22T20:00:03Z</cp:lastPrinted>
  <dcterms:created xsi:type="dcterms:W3CDTF">2012-01-24T15:16:44Z</dcterms:created>
  <dcterms:modified xsi:type="dcterms:W3CDTF">2024-09-09T14:54:35Z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0x0101006C9B658FCD9924439C41A369948A4EE0</vt:lpwstr>
  </property>
  <property fmtid="{D5CDD505-2E9C-101B-9397-08002B2CF9AE}" pid="3" name="MediaServiceImageTags">
    <vt:lpwstr/>
  </property>
</Properties>
</file>