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7"/>
  </p:notesMasterIdLst>
  <p:handoutMasterIdLst>
    <p:handoutMasterId r:id="rId48"/>
  </p:handoutMasterIdLst>
  <p:sldIdLst>
    <p:sldId id="256" r:id="rId5"/>
    <p:sldId id="422" r:id="rId6"/>
    <p:sldId id="365" r:id="rId7"/>
    <p:sldId id="384" r:id="rId8"/>
    <p:sldId id="385" r:id="rId9"/>
    <p:sldId id="368" r:id="rId10"/>
    <p:sldId id="424" r:id="rId11"/>
    <p:sldId id="372" r:id="rId12"/>
    <p:sldId id="387" r:id="rId13"/>
    <p:sldId id="426" r:id="rId14"/>
    <p:sldId id="370" r:id="rId15"/>
    <p:sldId id="414" r:id="rId16"/>
    <p:sldId id="415" r:id="rId17"/>
    <p:sldId id="405" r:id="rId18"/>
    <p:sldId id="374" r:id="rId19"/>
    <p:sldId id="375" r:id="rId20"/>
    <p:sldId id="376" r:id="rId21"/>
    <p:sldId id="440" r:id="rId22"/>
    <p:sldId id="406" r:id="rId23"/>
    <p:sldId id="377" r:id="rId24"/>
    <p:sldId id="378" r:id="rId25"/>
    <p:sldId id="379" r:id="rId26"/>
    <p:sldId id="439" r:id="rId27"/>
    <p:sldId id="437" r:id="rId28"/>
    <p:sldId id="438" r:id="rId29"/>
    <p:sldId id="444" r:id="rId30"/>
    <p:sldId id="417" r:id="rId31"/>
    <p:sldId id="407" r:id="rId32"/>
    <p:sldId id="410" r:id="rId33"/>
    <p:sldId id="394" r:id="rId34"/>
    <p:sldId id="396" r:id="rId35"/>
    <p:sldId id="397" r:id="rId36"/>
    <p:sldId id="419" r:id="rId37"/>
    <p:sldId id="420" r:id="rId38"/>
    <p:sldId id="443" r:id="rId39"/>
    <p:sldId id="431" r:id="rId40"/>
    <p:sldId id="413" r:id="rId41"/>
    <p:sldId id="412" r:id="rId42"/>
    <p:sldId id="382" r:id="rId43"/>
    <p:sldId id="423" r:id="rId44"/>
    <p:sldId id="395" r:id="rId45"/>
    <p:sldId id="432" r:id="rId46"/>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0BD3E"/>
    <a:srgbClr val="12391C"/>
    <a:srgbClr val="F9EC96"/>
    <a:srgbClr val="339933"/>
    <a:srgbClr val="99CCFF"/>
    <a:srgbClr val="00CC00"/>
    <a:srgbClr val="E0A512"/>
    <a:srgbClr val="0F3118"/>
    <a:srgbClr val="66FF66"/>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76923" autoAdjust="0"/>
  </p:normalViewPr>
  <p:slideViewPr>
    <p:cSldViewPr snapToGrid="0" showGuides="1">
      <p:cViewPr varScale="1">
        <p:scale>
          <a:sx n="79" d="100"/>
          <a:sy n="79" d="100"/>
        </p:scale>
        <p:origin x="1458" y="54"/>
      </p:cViewPr>
      <p:guideLst>
        <p:guide orient="horz" pos="2160"/>
        <p:guide pos="2880"/>
      </p:guideLst>
    </p:cSldViewPr>
  </p:slideViewPr>
  <p:notesTextViewPr>
    <p:cViewPr>
      <p:scale>
        <a:sx n="1" d="1"/>
        <a:sy n="1" d="1"/>
      </p:scale>
      <p:origin x="0" y="0"/>
    </p:cViewPr>
  </p:notesTextViewPr>
  <p:notesViewPr>
    <p:cSldViewPr snapToGrid="0" showGuides="1">
      <p:cViewPr varScale="1">
        <p:scale>
          <a:sx n="69" d="100"/>
          <a:sy n="69" d="100"/>
        </p:scale>
        <p:origin x="196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644EB4-13CF-4E3D-9DB4-DFBEA3F138D8}"/>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9D814AF2-7E4B-48E6-A5AD-B311B9B85B65}"/>
              </a:ext>
            </a:extLst>
          </p:cNvPr>
          <p:cNvSpPr>
            <a:spLocks noGrp="1"/>
          </p:cNvSpPr>
          <p:nvPr>
            <p:ph type="dt" sz="quarter" idx="1"/>
          </p:nvPr>
        </p:nvSpPr>
        <p:spPr>
          <a:xfrm>
            <a:off x="5181600" y="0"/>
            <a:ext cx="3962400" cy="344091"/>
          </a:xfrm>
          <a:prstGeom prst="rect">
            <a:avLst/>
          </a:prstGeom>
        </p:spPr>
        <p:txBody>
          <a:bodyPr vert="horz" lIns="91440" tIns="45720" rIns="91440" bIns="45720" rtlCol="0"/>
          <a:lstStyle>
            <a:lvl1pPr algn="r">
              <a:defRPr sz="1200"/>
            </a:lvl1pPr>
          </a:lstStyle>
          <a:p>
            <a:fld id="{A879CE75-E596-4EA6-B8FF-C88CE95F6432}" type="datetimeFigureOut">
              <a:rPr lang="en-US" sz="1100" smtClean="0">
                <a:latin typeface="Arial" panose="020B0604020202020204" pitchFamily="34" charset="0"/>
                <a:cs typeface="Arial" panose="020B0604020202020204" pitchFamily="34" charset="0"/>
              </a:rPr>
              <a:t>9/6/2023</a:t>
            </a:fld>
            <a:endParaRPr lang="en-US" sz="110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5977BE1-998C-4254-88AB-9CE71552CDD0}"/>
              </a:ext>
            </a:extLst>
          </p:cNvPr>
          <p:cNvSpPr>
            <a:spLocks noGrp="1"/>
          </p:cNvSpPr>
          <p:nvPr>
            <p:ph type="ftr" sz="quarter" idx="2"/>
          </p:nvPr>
        </p:nvSpPr>
        <p:spPr>
          <a:xfrm>
            <a:off x="540327" y="6545202"/>
            <a:ext cx="1066800" cy="207818"/>
          </a:xfrm>
          <a:prstGeom prst="rect">
            <a:avLst/>
          </a:prstGeom>
        </p:spPr>
        <p:txBody>
          <a:bodyPr vert="horz" lIns="91440" tIns="45720" rIns="91440" bIns="45720" rtlCol="0" anchor="b"/>
          <a:lstStyle>
            <a:lvl1pPr algn="l">
              <a:defRPr sz="1200"/>
            </a:lvl1pPr>
          </a:lstStyle>
          <a:p>
            <a:r>
              <a:rPr lang="en-US" sz="900" dirty="0">
                <a:latin typeface="Arial" panose="020B0604020202020204" pitchFamily="34" charset="0"/>
                <a:cs typeface="Arial" panose="020B0604020202020204" pitchFamily="34" charset="0"/>
              </a:rPr>
              <a:t>Forest Service</a:t>
            </a:r>
          </a:p>
        </p:txBody>
      </p:sp>
      <p:sp>
        <p:nvSpPr>
          <p:cNvPr id="5" name="Slide Number Placeholder 4">
            <a:extLst>
              <a:ext uri="{FF2B5EF4-FFF2-40B4-BE49-F238E27FC236}">
                <a16:creationId xmlns:a16="http://schemas.microsoft.com/office/drawing/2014/main" id="{7B0B7737-9705-45F2-9412-8ADECC0D8ABC}"/>
              </a:ext>
            </a:extLst>
          </p:cNvPr>
          <p:cNvSpPr>
            <a:spLocks noGrp="1"/>
          </p:cNvSpPr>
          <p:nvPr>
            <p:ph type="sldNum" sz="quarter" idx="3"/>
          </p:nvPr>
        </p:nvSpPr>
        <p:spPr>
          <a:xfrm>
            <a:off x="7802225" y="6477066"/>
            <a:ext cx="1341775" cy="344090"/>
          </a:xfrm>
          <a:prstGeom prst="rect">
            <a:avLst/>
          </a:prstGeom>
        </p:spPr>
        <p:txBody>
          <a:bodyPr vert="horz" lIns="91440" tIns="45720" rIns="91440" bIns="45720" rtlCol="0" anchor="b"/>
          <a:lstStyle>
            <a:lvl1pPr algn="r">
              <a:defRPr sz="1200"/>
            </a:lvl1pPr>
          </a:lstStyle>
          <a:p>
            <a:fld id="{13267E6E-B8BE-472A-9E55-025BD0B351C3}" type="slidenum">
              <a:rPr lang="en-US" sz="900" smtClean="0">
                <a:latin typeface="Arial" panose="020B0604020202020204" pitchFamily="34" charset="0"/>
                <a:cs typeface="Arial" panose="020B0604020202020204" pitchFamily="34" charset="0"/>
              </a:rPr>
              <a:t>‹#›</a:t>
            </a:fld>
            <a:endParaRPr lang="en-US" sz="9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FD1D2C3-2518-4160-93F1-2D6475B020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572" y="6447943"/>
            <a:ext cx="362492" cy="402336"/>
          </a:xfrm>
          <a:prstGeom prst="rect">
            <a:avLst/>
          </a:prstGeom>
        </p:spPr>
      </p:pic>
    </p:spTree>
    <p:extLst>
      <p:ext uri="{BB962C8B-B14F-4D97-AF65-F5344CB8AC3E}">
        <p14:creationId xmlns:p14="http://schemas.microsoft.com/office/powerpoint/2010/main" val="1432795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900"/>
            </a:lvl1pPr>
          </a:lstStyle>
          <a:p>
            <a:fld id="{E8FF4E62-F5F7-460C-A8D2-FE2CF802567F}" type="datetimeFigureOut">
              <a:rPr lang="en-US" smtClean="0"/>
              <a:pPr/>
              <a:t>9/6/2023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78849" y="6575437"/>
            <a:ext cx="1114136" cy="190500"/>
          </a:xfrm>
          <a:prstGeom prst="rect">
            <a:avLst/>
          </a:prstGeom>
        </p:spPr>
        <p:txBody>
          <a:bodyPr vert="horz" lIns="91440" tIns="45720" rIns="91440" bIns="45720" rtlCol="0" anchor="b"/>
          <a:lstStyle>
            <a:lvl1pPr algn="l">
              <a:defRPr sz="900"/>
            </a:lvl1pPr>
          </a:lstStyle>
          <a:p>
            <a:r>
              <a:rPr lang="en-US" dirty="0"/>
              <a:t>Forest Service</a:t>
            </a:r>
          </a:p>
        </p:txBody>
      </p:sp>
      <p:sp>
        <p:nvSpPr>
          <p:cNvPr id="7" name="Slide Number Placeholder 6"/>
          <p:cNvSpPr>
            <a:spLocks noGrp="1"/>
          </p:cNvSpPr>
          <p:nvPr>
            <p:ph type="sldNum" sz="quarter" idx="5"/>
          </p:nvPr>
        </p:nvSpPr>
        <p:spPr>
          <a:xfrm>
            <a:off x="7786254" y="6513910"/>
            <a:ext cx="1355629" cy="252027"/>
          </a:xfrm>
          <a:prstGeom prst="rect">
            <a:avLst/>
          </a:prstGeom>
        </p:spPr>
        <p:txBody>
          <a:bodyPr vert="horz" lIns="91440" tIns="45720" rIns="91440" bIns="45720" rtlCol="0" anchor="b"/>
          <a:lstStyle>
            <a:lvl1pPr algn="r">
              <a:defRPr sz="900"/>
            </a:lvl1pPr>
          </a:lstStyle>
          <a:p>
            <a:fld id="{E24F8C35-E4C8-4D78-A860-19355B622AB8}" type="slidenum">
              <a:rPr lang="en-US" smtClean="0"/>
              <a:pPr/>
              <a:t>‹#›</a:t>
            </a:fld>
            <a:endParaRPr lang="en-US"/>
          </a:p>
        </p:txBody>
      </p:sp>
      <p:pic>
        <p:nvPicPr>
          <p:cNvPr id="9" name="Picture 8">
            <a:extLst>
              <a:ext uri="{FF2B5EF4-FFF2-40B4-BE49-F238E27FC236}">
                <a16:creationId xmlns:a16="http://schemas.microsoft.com/office/drawing/2014/main" id="{1098D5F6-E7D4-4BA5-9B6A-57E507FE2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0" y="6455664"/>
            <a:ext cx="362492" cy="402336"/>
          </a:xfrm>
          <a:prstGeom prst="rect">
            <a:avLst/>
          </a:prstGeom>
        </p:spPr>
      </p:pic>
    </p:spTree>
    <p:extLst>
      <p:ext uri="{BB962C8B-B14F-4D97-AF65-F5344CB8AC3E}">
        <p14:creationId xmlns:p14="http://schemas.microsoft.com/office/powerpoint/2010/main" val="3862092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whitehouse.gov/wp-content/uploads/2021/07/M-21-28.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screeningtool.geoplatform.gov/en/#3/33.47/-97.5"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ers.usda.gov/data-products/county-typology-codes/"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mailto:gene.cloutier@usda.gov"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mailto:kira.kaufmann@usda.gov"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s.usda.gov/sites/default/files/2021-05/FSM-3800-LSR-Final-20201112.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usfs.maps.arcgis.com/home/item.html?id=4e75a4f7daaa4dfa8b9399ea74641895"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F8C35-E4C8-4D78-A860-19355B622AB8}" type="slidenum">
              <a:rPr lang="en-US" smtClean="0"/>
              <a:pPr/>
              <a:t>1</a:t>
            </a:fld>
            <a:endParaRPr lang="en-US"/>
          </a:p>
        </p:txBody>
      </p:sp>
    </p:spTree>
    <p:extLst>
      <p:ext uri="{BB962C8B-B14F-4D97-AF65-F5344CB8AC3E}">
        <p14:creationId xmlns:p14="http://schemas.microsoft.com/office/powerpoint/2010/main" val="4222466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Required Matching Funds of 1 to 1: </a:t>
            </a:r>
            <a:r>
              <a:rPr lang="en-US" sz="1200" b="0" i="0" u="none" strike="noStrike" kern="1200" baseline="0" dirty="0">
                <a:solidFill>
                  <a:schemeClr val="tx1"/>
                </a:solidFill>
                <a:latin typeface="+mn-lt"/>
                <a:ea typeface="+mn-ea"/>
                <a:cs typeface="+mn-cs"/>
              </a:rPr>
              <a:t>One-to-one matching funds must be derived entirely from non-Federal sources. The match must be met by eligible and allowable costs and is subject to match provisions in grant regulations (Code of Federal Regulations Title 2 Part 200.306 and Subpart E for Cost Principles). Match must meet all the same requirements as the Federal share and be documented sufficiently to support financial tracking and accountability. See the Matching Funds document for more guidance. </a:t>
            </a:r>
          </a:p>
          <a:p>
            <a:r>
              <a:rPr lang="en-US" sz="1200" b="0" i="0" u="none" strike="noStrike" kern="1200" baseline="0" dirty="0">
                <a:solidFill>
                  <a:schemeClr val="tx1"/>
                </a:solidFill>
                <a:latin typeface="+mn-lt"/>
                <a:ea typeface="+mn-ea"/>
                <a:cs typeface="+mn-cs"/>
              </a:rPr>
              <a:t>BIA 638 funds are allowed to be used as match per the </a:t>
            </a:r>
            <a:r>
              <a:rPr lang="en-US" sz="1200" kern="1200" dirty="0">
                <a:solidFill>
                  <a:schemeClr val="tx1"/>
                </a:solidFill>
                <a:effectLst/>
                <a:latin typeface="+mn-lt"/>
                <a:ea typeface="+mn-ea"/>
                <a:cs typeface="+mn-cs"/>
              </a:rPr>
              <a:t>Indian Self Determination and Education Act.</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3BB16D-F841-40E3-8D5A-D63723AB0549}" type="slidenum">
              <a:rPr lang="en-US" smtClean="0"/>
              <a:t>10</a:t>
            </a:fld>
            <a:endParaRPr lang="en-US"/>
          </a:p>
        </p:txBody>
      </p:sp>
    </p:spTree>
    <p:extLst>
      <p:ext uri="{BB962C8B-B14F-4D97-AF65-F5344CB8AC3E}">
        <p14:creationId xmlns:p14="http://schemas.microsoft.com/office/powerpoint/2010/main" val="3234393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Eligible Authorities and Project Types for LSR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Projects must conform to laws and authorities in the Cooperative Forestry Assistance Act.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Allowable authorities for LSR: </a:t>
            </a:r>
            <a:r>
              <a:rPr lang="en-US" sz="1200" b="0" i="0" u="none" strike="noStrike" kern="1200" baseline="0" dirty="0">
                <a:solidFill>
                  <a:schemeClr val="tx1"/>
                </a:solidFill>
                <a:latin typeface="+mn-lt"/>
                <a:ea typeface="+mn-ea"/>
                <a:cs typeface="+mn-cs"/>
              </a:rPr>
              <a:t>Forest Stewardship, Rural Forestry Assistance, Urban and Community Forestry, Forest Health Protection, and Community and Private Land Fire Assistance (State Fire Assistance). The authorities for this RFA may be used singly or in combination.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Ineligible authorities for LSR: </a:t>
            </a:r>
            <a:r>
              <a:rPr lang="en-US" sz="1200" b="0" i="0" u="none" strike="noStrike" kern="1200" baseline="0" dirty="0">
                <a:solidFill>
                  <a:schemeClr val="tx1"/>
                </a:solidFill>
                <a:latin typeface="+mn-lt"/>
                <a:ea typeface="+mn-ea"/>
                <a:cs typeface="+mn-cs"/>
              </a:rPr>
              <a:t>Rural Volunteer Fire Department Assistance, Forest Legacy, Community Forest and Open Space, and Federal Lands Forest Health Management.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BA59471-0E68-49A7-8623-3E20ED98D482}" type="slidenum">
              <a:rPr lang="en-US" altLang="en-US" smtClean="0"/>
              <a:pPr>
                <a:defRPr/>
              </a:pPr>
              <a:t>11</a:t>
            </a:fld>
            <a:endParaRPr lang="en-US" altLang="en-US"/>
          </a:p>
        </p:txBody>
      </p:sp>
    </p:spTree>
    <p:extLst>
      <p:ext uri="{BB962C8B-B14F-4D97-AF65-F5344CB8AC3E}">
        <p14:creationId xmlns:p14="http://schemas.microsoft.com/office/powerpoint/2010/main" val="261774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Projects Not Eligible under this RFA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Activities in cities or towns with greater than 50,000 inhabitants. Refer to the LSR Project Planning Tool. </a:t>
            </a:r>
          </a:p>
          <a:p>
            <a:r>
              <a:rPr lang="en-US" sz="1200" b="0" i="0" u="none" strike="noStrike" kern="1200" baseline="0" dirty="0">
                <a:solidFill>
                  <a:schemeClr val="tx1"/>
                </a:solidFill>
                <a:latin typeface="+mn-lt"/>
                <a:ea typeface="+mn-ea"/>
                <a:cs typeface="+mn-cs"/>
              </a:rPr>
              <a:t>• Research: Basic research as defined in 2CFR 422.1, “Systematic study directed toward fuller knowledge or understanding of the fundamental aspects of phenomena and of observable facts without specific applications towards processes or products in mind.” Note: Technical transfer, education, and outreach activities associated with applying research can be included in the application. A research entity can be included as a partner and can contribute research as non-match leverage (not funded with the LSR Federal dollars or associated match). </a:t>
            </a:r>
          </a:p>
          <a:p>
            <a:r>
              <a:rPr lang="en-US" sz="1200" b="0" i="0" u="none" strike="noStrike" kern="1200" baseline="0" dirty="0">
                <a:solidFill>
                  <a:schemeClr val="tx1"/>
                </a:solidFill>
                <a:latin typeface="+mn-lt"/>
                <a:ea typeface="+mn-ea"/>
                <a:cs typeface="+mn-cs"/>
              </a:rPr>
              <a:t>• Construction and capital improvements (facilities, infrastructure, roads). However, capital improvements may be listed as enhanced leverage (not part of the S&amp;PF Federal funding or match). </a:t>
            </a:r>
          </a:p>
          <a:p>
            <a:r>
              <a:rPr lang="en-US" sz="1200" b="0" i="0" u="none" strike="noStrike" kern="1200" baseline="0" dirty="0">
                <a:solidFill>
                  <a:schemeClr val="tx1"/>
                </a:solidFill>
                <a:latin typeface="+mn-lt"/>
                <a:ea typeface="+mn-ea"/>
                <a:cs typeface="+mn-cs"/>
              </a:rPr>
              <a:t>• Purchase of fire department equipment, including fire weather stations and dry fire hydrants. </a:t>
            </a:r>
          </a:p>
          <a:p>
            <a:r>
              <a:rPr lang="en-US" sz="1200" b="0" i="0" u="none" strike="noStrike" kern="1200" baseline="0" dirty="0">
                <a:solidFill>
                  <a:schemeClr val="tx1"/>
                </a:solidFill>
                <a:latin typeface="+mn-lt"/>
                <a:ea typeface="+mn-ea"/>
                <a:cs typeface="+mn-cs"/>
              </a:rPr>
              <a:t>• Small business start-up funding. </a:t>
            </a:r>
          </a:p>
          <a:p>
            <a:r>
              <a:rPr lang="en-US" sz="1200" b="0" i="0" u="none" strike="noStrike" kern="1200" baseline="0" dirty="0">
                <a:solidFill>
                  <a:schemeClr val="tx1"/>
                </a:solidFill>
                <a:latin typeface="+mn-lt"/>
                <a:ea typeface="+mn-ea"/>
                <a:cs typeface="+mn-cs"/>
              </a:rPr>
              <a:t>• Cost-share, reimbursement, and other types of payment directly to private landowners; however, LSR funding (and match) may be used to perform work on private lands. </a:t>
            </a:r>
          </a:p>
          <a:p>
            <a:r>
              <a:rPr lang="en-US" sz="1200" b="0" i="0" u="none" strike="noStrike" kern="1200" baseline="0" dirty="0">
                <a:solidFill>
                  <a:schemeClr val="tx1"/>
                </a:solidFill>
                <a:latin typeface="+mn-lt"/>
                <a:ea typeface="+mn-ea"/>
                <a:cs typeface="+mn-cs"/>
              </a:rPr>
              <a:t>• While projects may include a component of outreach, education, and/or training as a means to achieve the project objectives, outreach and education should not be the sole outcome.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Lymantria </a:t>
            </a:r>
            <a:r>
              <a:rPr lang="en-US" sz="1200" b="0" i="1" u="none" strike="noStrike" kern="1200" baseline="0" dirty="0" err="1">
                <a:solidFill>
                  <a:schemeClr val="tx1"/>
                </a:solidFill>
                <a:latin typeface="+mn-lt"/>
                <a:ea typeface="+mn-ea"/>
                <a:cs typeface="+mn-cs"/>
              </a:rPr>
              <a:t>dispar</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(previously known by the common name gypsy moth) Slow-the-Spread (STS) projects. These are determined in cooperation with the STS Foundation. </a:t>
            </a:r>
          </a:p>
          <a:p>
            <a:r>
              <a:rPr lang="en-US" sz="1200" b="0" i="0" u="none" strike="noStrike" kern="1200" baseline="0" dirty="0">
                <a:solidFill>
                  <a:schemeClr val="tx1"/>
                </a:solidFill>
                <a:latin typeface="+mn-lt"/>
                <a:ea typeface="+mn-ea"/>
                <a:cs typeface="+mn-cs"/>
              </a:rPr>
              <a:t>• Forest Legacy Program and Community Forest and Open Space Program acquisition projects.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Note: Non-match leveraged contributions can be used to fund activities not eligible.</a:t>
            </a:r>
          </a:p>
          <a:p>
            <a:endParaRPr lang="en-US" dirty="0"/>
          </a:p>
          <a:p>
            <a:r>
              <a:rPr lang="en-US" dirty="0"/>
              <a:t>Photo Credit: USDA Forest Service Eastern Region</a:t>
            </a:r>
          </a:p>
        </p:txBody>
      </p:sp>
      <p:sp>
        <p:nvSpPr>
          <p:cNvPr id="4" name="Slide Number Placeholder 3"/>
          <p:cNvSpPr>
            <a:spLocks noGrp="1"/>
          </p:cNvSpPr>
          <p:nvPr>
            <p:ph type="sldNum" sz="quarter" idx="5"/>
          </p:nvPr>
        </p:nvSpPr>
        <p:spPr/>
        <p:txBody>
          <a:bodyPr/>
          <a:lstStyle/>
          <a:p>
            <a:fld id="{E24F8C35-E4C8-4D78-A860-19355B622AB8}" type="slidenum">
              <a:rPr lang="en-US" smtClean="0"/>
              <a:pPr/>
              <a:t>13</a:t>
            </a:fld>
            <a:endParaRPr lang="en-US"/>
          </a:p>
        </p:txBody>
      </p:sp>
    </p:spTree>
    <p:extLst>
      <p:ext uri="{BB962C8B-B14F-4D97-AF65-F5344CB8AC3E}">
        <p14:creationId xmlns:p14="http://schemas.microsoft.com/office/powerpoint/2010/main" val="2600790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A59471-0E68-49A7-8623-3E20ED98D482}" type="slidenum">
              <a:rPr lang="en-US" altLang="en-US" smtClean="0"/>
              <a:pPr>
                <a:defRPr/>
              </a:pPr>
              <a:t>14</a:t>
            </a:fld>
            <a:endParaRPr lang="en-US" altLang="en-US"/>
          </a:p>
        </p:txBody>
      </p:sp>
    </p:spTree>
    <p:extLst>
      <p:ext uri="{BB962C8B-B14F-4D97-AF65-F5344CB8AC3E}">
        <p14:creationId xmlns:p14="http://schemas.microsoft.com/office/powerpoint/2010/main" val="1369806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A59471-0E68-49A7-8623-3E20ED98D482}" type="slidenum">
              <a:rPr lang="en-US" altLang="en-US" smtClean="0"/>
              <a:pPr>
                <a:defRPr/>
              </a:pPr>
              <a:t>15</a:t>
            </a:fld>
            <a:endParaRPr lang="en-US" altLang="en-US"/>
          </a:p>
        </p:txBody>
      </p:sp>
    </p:spTree>
    <p:extLst>
      <p:ext uri="{BB962C8B-B14F-4D97-AF65-F5344CB8AC3E}">
        <p14:creationId xmlns:p14="http://schemas.microsoft.com/office/powerpoint/2010/main" val="1538399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Criteria 1. Priority Issues and/or Landscapes in the State Forest Action Plan(s) (25 points) </a:t>
            </a:r>
            <a:endParaRPr lang="en-US" sz="1200" b="0" i="0" u="none" strike="noStrike" kern="1200" baseline="0" dirty="0">
              <a:solidFill>
                <a:schemeClr val="tx1"/>
              </a:solidFill>
              <a:latin typeface="+mn-lt"/>
              <a:ea typeface="+mn-ea"/>
              <a:cs typeface="+mn-cs"/>
            </a:endParaRPr>
          </a:p>
          <a:p>
            <a:r>
              <a:rPr lang="en-US" sz="1800" b="0" i="0" u="none" strike="noStrike" baseline="0" dirty="0">
                <a:solidFill>
                  <a:srgbClr val="000000"/>
                </a:solidFill>
                <a:latin typeface="Calibri" panose="020F0502020204030204" pitchFamily="34" charset="0"/>
              </a:rPr>
              <a:t>Projects will be based on an analysis within the State or region that identifies the issue or landscape being addressed as a priority in the State Forest Action Plan(s) or equivalent restoration strategy.</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Demonstrate focus on a significant issue and/or priority landscape in the respective State Forest Action Plan(s) or equivalent restoration strategy.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Describe how the project will bring a State or region to a desired future condition, goal, or strategy as articulated in the respective plan(s). </a:t>
            </a:r>
          </a:p>
          <a:p>
            <a:r>
              <a:rPr lang="en-US" sz="1800" b="0" i="0" u="none" strike="noStrike" baseline="0" dirty="0">
                <a:solidFill>
                  <a:srgbClr val="000000"/>
                </a:solidFill>
                <a:latin typeface="Calibri" panose="020F0502020204030204" pitchFamily="34" charset="0"/>
              </a:rPr>
              <a: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Equivalent Restoration Strategy (from the Forest Service Directive for LSR):</a:t>
            </a:r>
          </a:p>
          <a:p>
            <a:pPr marL="228600" indent="-228600">
              <a:buAutoNum type="alphaLcPeriod"/>
            </a:pPr>
            <a:r>
              <a:rPr lang="en-US" sz="1200" b="0" i="0" u="none" strike="noStrike" kern="1200" baseline="0" dirty="0">
                <a:solidFill>
                  <a:schemeClr val="tx1"/>
                </a:solidFill>
                <a:latin typeface="+mn-lt"/>
                <a:ea typeface="+mn-ea"/>
                <a:cs typeface="+mn-cs"/>
              </a:rPr>
              <a:t>Is complete or substantially complete;</a:t>
            </a:r>
          </a:p>
          <a:p>
            <a:pPr marL="228600" indent="-228600">
              <a:buAutoNum type="alphaLcPeriod"/>
            </a:pPr>
            <a:r>
              <a:rPr lang="en-US" sz="1200" b="0" i="0" u="none" strike="noStrike" kern="1200" baseline="0" dirty="0">
                <a:solidFill>
                  <a:schemeClr val="tx1"/>
                </a:solidFill>
                <a:latin typeface="+mn-lt"/>
                <a:ea typeface="+mn-ea"/>
                <a:cs typeface="+mn-cs"/>
              </a:rPr>
              <a:t>Is for a multi-year period;</a:t>
            </a:r>
          </a:p>
          <a:p>
            <a:pPr marL="228600" indent="-228600">
              <a:buAutoNum type="alphaLcPeriod"/>
            </a:pPr>
            <a:r>
              <a:rPr lang="en-US" sz="1200" b="0" i="0" u="none" strike="noStrike" kern="1200" baseline="0" dirty="0">
                <a:solidFill>
                  <a:schemeClr val="tx1"/>
                </a:solidFill>
                <a:latin typeface="+mn-lt"/>
                <a:ea typeface="+mn-ea"/>
                <a:cs typeface="+mn-cs"/>
              </a:rPr>
              <a:t>Covers non-industrial private forest land or state forest land;</a:t>
            </a:r>
          </a:p>
          <a:p>
            <a:pPr marL="228600" indent="-228600">
              <a:buAutoNum type="alphaLcPeriod"/>
            </a:pPr>
            <a:r>
              <a:rPr lang="en-US" sz="1200" b="0" i="0" u="none" strike="noStrike" kern="1200" baseline="0" dirty="0">
                <a:solidFill>
                  <a:schemeClr val="tx1"/>
                </a:solidFill>
                <a:latin typeface="+mn-lt"/>
                <a:ea typeface="+mn-ea"/>
                <a:cs typeface="+mn-cs"/>
              </a:rPr>
              <a:t>Is accessible by wood processing infrastructure; and</a:t>
            </a:r>
          </a:p>
          <a:p>
            <a:pPr marL="228600" indent="-228600">
              <a:buAutoNum type="alphaLcPeriod"/>
            </a:pPr>
            <a:r>
              <a:rPr lang="en-US" sz="1200" b="0" i="0" u="none" strike="noStrike" kern="1200" baseline="0" dirty="0">
                <a:solidFill>
                  <a:schemeClr val="tx1"/>
                </a:solidFill>
                <a:latin typeface="+mn-lt"/>
                <a:ea typeface="+mn-ea"/>
                <a:cs typeface="+mn-cs"/>
              </a:rPr>
              <a:t>Is based on the best available science.</a:t>
            </a:r>
          </a:p>
        </p:txBody>
      </p:sp>
      <p:sp>
        <p:nvSpPr>
          <p:cNvPr id="4" name="Slide Number Placeholder 3"/>
          <p:cNvSpPr>
            <a:spLocks noGrp="1"/>
          </p:cNvSpPr>
          <p:nvPr>
            <p:ph type="sldNum" sz="quarter" idx="10"/>
          </p:nvPr>
        </p:nvSpPr>
        <p:spPr/>
        <p:txBody>
          <a:bodyPr/>
          <a:lstStyle/>
          <a:p>
            <a:pPr>
              <a:defRPr/>
            </a:pPr>
            <a:fld id="{8BA59471-0E68-49A7-8623-3E20ED98D482}" type="slidenum">
              <a:rPr lang="en-US" altLang="en-US" smtClean="0"/>
              <a:pPr>
                <a:defRPr/>
              </a:pPr>
              <a:t>16</a:t>
            </a:fld>
            <a:endParaRPr lang="en-US" altLang="en-US"/>
          </a:p>
        </p:txBody>
      </p:sp>
    </p:spTree>
    <p:extLst>
      <p:ext uri="{BB962C8B-B14F-4D97-AF65-F5344CB8AC3E}">
        <p14:creationId xmlns:p14="http://schemas.microsoft.com/office/powerpoint/2010/main" val="3117941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Criteria 2. Measurable Outcomes (35 points) </a:t>
            </a:r>
            <a:endParaRPr lang="en-US" sz="1200" b="0" i="0" u="none" strike="noStrike" kern="1200" baseline="0" dirty="0">
              <a:solidFill>
                <a:schemeClr val="tx1"/>
              </a:solidFill>
              <a:latin typeface="+mn-lt"/>
              <a:ea typeface="+mn-ea"/>
              <a:cs typeface="+mn-cs"/>
            </a:endParaRPr>
          </a:p>
          <a:p>
            <a:r>
              <a:rPr lang="en-US" sz="1800" b="0" i="0" u="none" strike="noStrike" baseline="0" dirty="0">
                <a:solidFill>
                  <a:srgbClr val="000000"/>
                </a:solidFill>
                <a:latin typeface="Calibri" panose="020F0502020204030204" pitchFamily="34" charset="0"/>
              </a:rPr>
              <a:t>Describe how the project outcomes will result in science-based restoration of priority landscapes.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Projects shall prioritize funding and other resources toward one or more of the national LSR objectives: </a:t>
            </a:r>
            <a:r>
              <a:rPr lang="en-US" sz="1800" b="0" i="0" u="none" strike="noStrike" baseline="0" dirty="0">
                <a:solidFill>
                  <a:srgbClr val="000000"/>
                </a:solidFill>
                <a:latin typeface="Wingdings" panose="05000000000000000000" pitchFamily="2" charset="2"/>
              </a:rPr>
              <a:t> Reduce the risk of uncharacteristic wildfires. </a:t>
            </a:r>
          </a:p>
          <a:p>
            <a:pPr marL="742950" lvl="1" indent="-285750">
              <a:buFont typeface="Arial" panose="020B0604020202020204" pitchFamily="34" charset="0"/>
              <a:buChar char="•"/>
            </a:pPr>
            <a:r>
              <a:rPr lang="en-US" sz="1800" b="0" i="0" u="none" strike="noStrike" baseline="0" dirty="0">
                <a:solidFill>
                  <a:srgbClr val="000000"/>
                </a:solidFill>
                <a:latin typeface="Wingdings" panose="05000000000000000000" pitchFamily="2" charset="2"/>
              </a:rPr>
              <a:t>Improve fish and wildlife habitats, including for threatened and endangered species. </a:t>
            </a:r>
          </a:p>
          <a:p>
            <a:pPr marL="742950" lvl="1" indent="-285750">
              <a:buFont typeface="Arial" panose="020B0604020202020204" pitchFamily="34" charset="0"/>
              <a:buChar char="•"/>
            </a:pPr>
            <a:r>
              <a:rPr lang="en-US" sz="1800" b="0" i="0" u="none" strike="noStrike" baseline="0" dirty="0">
                <a:solidFill>
                  <a:srgbClr val="000000"/>
                </a:solidFill>
                <a:latin typeface="Wingdings" panose="05000000000000000000" pitchFamily="2" charset="2"/>
              </a:rPr>
              <a:t>Maintain or improve water quality and watershed function. </a:t>
            </a:r>
          </a:p>
          <a:p>
            <a:pPr marL="742950" lvl="1" indent="-285750">
              <a:buFont typeface="Arial" panose="020B0604020202020204" pitchFamily="34" charset="0"/>
              <a:buChar char="•"/>
            </a:pPr>
            <a:r>
              <a:rPr lang="en-US" sz="1800" b="0" i="0" u="none" strike="noStrike" baseline="0" dirty="0">
                <a:solidFill>
                  <a:srgbClr val="000000"/>
                </a:solidFill>
                <a:latin typeface="Wingdings" panose="05000000000000000000" pitchFamily="2" charset="2"/>
              </a:rPr>
              <a:t>Mitigate invasive species, insect infestation, and disease. </a:t>
            </a:r>
          </a:p>
          <a:p>
            <a:pPr marL="742950" lvl="1" indent="-285750">
              <a:buFont typeface="Arial" panose="020B0604020202020204" pitchFamily="34" charset="0"/>
              <a:buChar char="•"/>
            </a:pPr>
            <a:r>
              <a:rPr lang="en-US" sz="1800" b="0" i="0" u="none" strike="noStrike" baseline="0" dirty="0">
                <a:solidFill>
                  <a:srgbClr val="000000"/>
                </a:solidFill>
                <a:latin typeface="Wingdings" panose="05000000000000000000" pitchFamily="2" charset="2"/>
              </a:rPr>
              <a:t>Improve important forest ecosystems. </a:t>
            </a:r>
          </a:p>
          <a:p>
            <a:pPr marL="742950" lvl="1" indent="-285750">
              <a:buFont typeface="Arial" panose="020B0604020202020204" pitchFamily="34" charset="0"/>
              <a:buChar char="•"/>
            </a:pPr>
            <a:r>
              <a:rPr lang="en-US" sz="1800" b="0" i="0" u="none" strike="noStrike" baseline="0" dirty="0">
                <a:solidFill>
                  <a:srgbClr val="000000"/>
                </a:solidFill>
                <a:latin typeface="Wingdings" panose="05000000000000000000" pitchFamily="2" charset="2"/>
              </a:rPr>
              <a:t>Measure ecological and economic benefits, including air quality and soil quality and productivity. </a:t>
            </a:r>
          </a:p>
          <a:p>
            <a:endParaRPr lang="en-US" sz="1800" b="0" i="0" u="none" strike="noStrike" baseline="0" dirty="0">
              <a:solidFill>
                <a:srgbClr val="000000"/>
              </a:solidFill>
              <a:latin typeface="Wingdings" panose="05000000000000000000" pitchFamily="2" charset="2"/>
            </a:endParaRP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Each LSR project must accomplish at least one of the on-the-ground national quantitative measures listed on the next page and may include additional specific measurable results that show how the Federal investment will lead to outcomes on the landscape. The measures/metrics should be specific, measurable, achievable, realistic, and timely. A map of the on-the-ground impact area(s) for the project is encouraged (upload to Grants.gov using the Attachments Form).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Include description of less quantifiable return on investments in the narrative section.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Describe outcomes in relationship to the proposed budget. In the budget spreadsheet, provide a brief description to justify each budget category requested. Reviewers will assess if outcomes are commensurate with the budget. </a:t>
            </a:r>
          </a:p>
          <a:p>
            <a:endParaRPr lang="en-US" dirty="0"/>
          </a:p>
        </p:txBody>
      </p:sp>
      <p:sp>
        <p:nvSpPr>
          <p:cNvPr id="4" name="Slide Number Placeholder 3"/>
          <p:cNvSpPr>
            <a:spLocks noGrp="1"/>
          </p:cNvSpPr>
          <p:nvPr>
            <p:ph type="sldNum" sz="quarter" idx="10"/>
          </p:nvPr>
        </p:nvSpPr>
        <p:spPr/>
        <p:txBody>
          <a:bodyPr/>
          <a:lstStyle/>
          <a:p>
            <a:pPr>
              <a:defRPr/>
            </a:pPr>
            <a:fld id="{8BA59471-0E68-49A7-8623-3E20ED98D482}" type="slidenum">
              <a:rPr lang="en-US" altLang="en-US" smtClean="0"/>
              <a:pPr>
                <a:defRPr/>
              </a:pPr>
              <a:t>17</a:t>
            </a:fld>
            <a:endParaRPr lang="en-US" altLang="en-US"/>
          </a:p>
        </p:txBody>
      </p:sp>
    </p:spTree>
    <p:extLst>
      <p:ext uri="{BB962C8B-B14F-4D97-AF65-F5344CB8AC3E}">
        <p14:creationId xmlns:p14="http://schemas.microsoft.com/office/powerpoint/2010/main" val="1688659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Projects shall prioritize funding and other resources toward one or more of these national LSR objectives.</a:t>
            </a:r>
          </a:p>
          <a:p>
            <a:pPr marL="0" indent="0">
              <a:buFont typeface="Arial" panose="020B0604020202020204" pitchFamily="34" charset="0"/>
              <a:buNone/>
            </a:pPr>
            <a:endParaRPr 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9339" indent="-288207">
              <a:spcBef>
                <a:spcPct val="30000"/>
              </a:spcBef>
              <a:defRPr sz="1200">
                <a:solidFill>
                  <a:schemeClr val="tx1"/>
                </a:solidFill>
                <a:latin typeface="Calibri" panose="020F0502020204030204" pitchFamily="34" charset="0"/>
              </a:defRPr>
            </a:lvl2pPr>
            <a:lvl3pPr marL="1152830" indent="-230566">
              <a:spcBef>
                <a:spcPct val="30000"/>
              </a:spcBef>
              <a:defRPr sz="1200">
                <a:solidFill>
                  <a:schemeClr val="tx1"/>
                </a:solidFill>
                <a:latin typeface="Calibri" panose="020F0502020204030204" pitchFamily="34" charset="0"/>
              </a:defRPr>
            </a:lvl3pPr>
            <a:lvl4pPr marL="1613962" indent="-230566">
              <a:spcBef>
                <a:spcPct val="30000"/>
              </a:spcBef>
              <a:defRPr sz="1200">
                <a:solidFill>
                  <a:schemeClr val="tx1"/>
                </a:solidFill>
                <a:latin typeface="Calibri" panose="020F0502020204030204" pitchFamily="34" charset="0"/>
              </a:defRPr>
            </a:lvl4pPr>
            <a:lvl5pPr marL="2075094" indent="-230566">
              <a:spcBef>
                <a:spcPct val="30000"/>
              </a:spcBef>
              <a:defRPr sz="1200">
                <a:solidFill>
                  <a:schemeClr val="tx1"/>
                </a:solidFill>
                <a:latin typeface="Calibri" panose="020F0502020204030204" pitchFamily="34" charset="0"/>
              </a:defRPr>
            </a:lvl5pPr>
            <a:lvl6pPr marL="2536226" indent="-230566" eaLnBrk="0" fontAlgn="base" hangingPunct="0">
              <a:spcBef>
                <a:spcPct val="30000"/>
              </a:spcBef>
              <a:spcAft>
                <a:spcPct val="0"/>
              </a:spcAft>
              <a:defRPr sz="1200">
                <a:solidFill>
                  <a:schemeClr val="tx1"/>
                </a:solidFill>
                <a:latin typeface="Calibri" panose="020F0502020204030204" pitchFamily="34" charset="0"/>
              </a:defRPr>
            </a:lvl6pPr>
            <a:lvl7pPr marL="2997357" indent="-230566" eaLnBrk="0" fontAlgn="base" hangingPunct="0">
              <a:spcBef>
                <a:spcPct val="30000"/>
              </a:spcBef>
              <a:spcAft>
                <a:spcPct val="0"/>
              </a:spcAft>
              <a:defRPr sz="1200">
                <a:solidFill>
                  <a:schemeClr val="tx1"/>
                </a:solidFill>
                <a:latin typeface="Calibri" panose="020F0502020204030204" pitchFamily="34" charset="0"/>
              </a:defRPr>
            </a:lvl7pPr>
            <a:lvl8pPr marL="3458489" indent="-230566" eaLnBrk="0" fontAlgn="base" hangingPunct="0">
              <a:spcBef>
                <a:spcPct val="30000"/>
              </a:spcBef>
              <a:spcAft>
                <a:spcPct val="0"/>
              </a:spcAft>
              <a:defRPr sz="1200">
                <a:solidFill>
                  <a:schemeClr val="tx1"/>
                </a:solidFill>
                <a:latin typeface="Calibri" panose="020F0502020204030204" pitchFamily="34" charset="0"/>
              </a:defRPr>
            </a:lvl8pPr>
            <a:lvl9pPr marL="3919621" indent="-23056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6C4A33-7F8E-4179-BB96-75C8C4468D22}" type="slidenum">
              <a:rPr lang="en-US" altLang="en-US" smtClean="0">
                <a:latin typeface="Arial" panose="020B0604020202020204" pitchFamily="34" charset="0"/>
              </a:rPr>
              <a:pPr>
                <a:spcBef>
                  <a:spcPct val="0"/>
                </a:spcBef>
              </a:pPr>
              <a:t>18</a:t>
            </a:fld>
            <a:endParaRPr lang="en-US" altLang="en-US">
              <a:latin typeface="Arial" panose="020B0604020202020204" pitchFamily="34" charset="0"/>
            </a:endParaRPr>
          </a:p>
        </p:txBody>
      </p:sp>
    </p:spTree>
    <p:extLst>
      <p:ext uri="{BB962C8B-B14F-4D97-AF65-F5344CB8AC3E}">
        <p14:creationId xmlns:p14="http://schemas.microsoft.com/office/powerpoint/2010/main" val="2238481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These measures are in </a:t>
            </a:r>
            <a:r>
              <a:rPr lang="en-US" sz="1200" b="1" i="0" u="none" strike="noStrike" kern="1200" baseline="0" dirty="0" err="1">
                <a:solidFill>
                  <a:schemeClr val="tx1"/>
                </a:solidFill>
                <a:latin typeface="+mn-lt"/>
                <a:ea typeface="+mn-ea"/>
                <a:cs typeface="+mn-cs"/>
              </a:rPr>
              <a:t>LaSR</a:t>
            </a:r>
            <a:r>
              <a:rPr lang="en-US" sz="1200" b="1" i="0" u="none" strike="noStrike" kern="1200" baseline="0" dirty="0">
                <a:solidFill>
                  <a:schemeClr val="tx1"/>
                </a:solidFill>
                <a:latin typeface="+mn-lt"/>
                <a:ea typeface="+mn-ea"/>
                <a:cs typeface="+mn-cs"/>
              </a:rPr>
              <a:t>, the reporting system for LSR.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Each LSR project must accomplish at least one of these on-the-ground national quantitative measures.</a:t>
            </a:r>
          </a:p>
          <a:p>
            <a:r>
              <a:rPr lang="en-US" sz="1200" b="1" i="0" u="none" strike="noStrike" kern="1200" baseline="0" dirty="0">
                <a:solidFill>
                  <a:schemeClr val="tx1"/>
                </a:solidFill>
                <a:latin typeface="+mn-lt"/>
                <a:ea typeface="+mn-ea"/>
                <a:cs typeface="+mn-cs"/>
              </a:rPr>
              <a:t>This list also serves as the list of what can be consider “on-the-ground” for that program requirement.</a:t>
            </a:r>
          </a:p>
          <a:p>
            <a:endParaRPr lang="en-US"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Plans: </a:t>
            </a:r>
            <a:r>
              <a:rPr lang="en-US" sz="1800" dirty="0">
                <a:solidFill>
                  <a:srgbClr val="000000"/>
                </a:solidFill>
                <a:effectLst/>
                <a:latin typeface="Calibri" panose="020F0502020204030204" pitchFamily="34" charset="0"/>
                <a:ea typeface="Calibri" panose="020F0502020204030204" pitchFamily="34" charset="0"/>
              </a:rPr>
              <a:t>A forest management plan could include a Tribal forest management plan, Forest Stewardship Plan, CAP 106 plan, Tree Farm plan, tax abatement plan, or equivalent state forest, watershed, or landscape plan. If a landscape plan, the plan must focus on discrete/specific geography such as a watershed and is not state-wide.</a:t>
            </a:r>
            <a:r>
              <a:rPr lang="en-US" sz="120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endParaRPr lang="en-US" sz="1200" b="1"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Forest landowners reached </a:t>
            </a:r>
            <a:r>
              <a:rPr lang="en-US" sz="1800" dirty="0">
                <a:solidFill>
                  <a:srgbClr val="000000"/>
                </a:solidFill>
                <a:effectLst/>
                <a:latin typeface="Calibri" panose="020F0502020204030204" pitchFamily="34" charset="0"/>
                <a:ea typeface="Calibri" panose="020F0502020204030204" pitchFamily="34" charset="0"/>
              </a:rPr>
              <a:t>through technical assistance in more than one interaction and known to have benefited in some significant and lasting way (e.g., developed or implemented a forest management activity or practice). This does not include a landowner who simply attended a technical or training session without any follow-up or were spoken to only once, such as over the phone, with no follow-up.</a:t>
            </a:r>
            <a:r>
              <a:rPr lang="en-US" sz="1200" b="0" i="0" u="none" strike="noStrike" kern="1200" baseline="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8BA59471-0E68-49A7-8623-3E20ED98D482}" type="slidenum">
              <a:rPr lang="en-US" altLang="en-US" smtClean="0"/>
              <a:pPr>
                <a:defRPr/>
              </a:pPr>
              <a:t>19</a:t>
            </a:fld>
            <a:endParaRPr lang="en-US" altLang="en-US"/>
          </a:p>
        </p:txBody>
      </p:sp>
    </p:spTree>
    <p:extLst>
      <p:ext uri="{BB962C8B-B14F-4D97-AF65-F5344CB8AC3E}">
        <p14:creationId xmlns:p14="http://schemas.microsoft.com/office/powerpoint/2010/main" val="2643888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Criteria 3. Collaboration and Integrated Delivery (20 points) </a:t>
            </a:r>
            <a:endParaRPr lang="en-US" sz="1200" b="0" i="0" u="none" strike="noStrike" kern="1200" baseline="0" dirty="0">
              <a:solidFill>
                <a:schemeClr val="tx1"/>
              </a:solidFill>
              <a:latin typeface="+mn-lt"/>
              <a:ea typeface="+mn-ea"/>
              <a:cs typeface="+mn-cs"/>
            </a:endParaRPr>
          </a:p>
          <a:p>
            <a:pPr marL="342900" marR="0" lvl="0" indent="-342900">
              <a:lnSpc>
                <a:spcPct val="95000"/>
              </a:lnSpc>
              <a:spcBef>
                <a:spcPts val="300"/>
              </a:spcBef>
              <a:spcAft>
                <a:spcPts val="0"/>
              </a:spcAft>
              <a:buSzPts val="1100"/>
              <a:buFont typeface="Symbol" panose="05050102010706020507" pitchFamily="18" charset="2"/>
              <a:buChar char=""/>
              <a:tabLst>
                <a:tab pos="228600" algn="l"/>
                <a:tab pos="5886450" algn="l"/>
                <a:tab pos="457200" algn="l"/>
                <a:tab pos="5886450" algn="l"/>
              </a:tabLst>
            </a:pPr>
            <a:r>
              <a:rPr lang="en-US" sz="1800" dirty="0">
                <a:solidFill>
                  <a:srgbClr val="000000"/>
                </a:solidFill>
                <a:effectLst/>
                <a:latin typeface="Calibri" panose="020F0502020204030204" pitchFamily="34" charset="0"/>
                <a:ea typeface="Symbol" panose="05050102010706020507" pitchFamily="18" charset="2"/>
                <a:cs typeface="Symbol" panose="05050102010706020507" pitchFamily="18" charset="2"/>
              </a:rPr>
              <a:t>Identify partners that have demonstrated a commitment and add value toward planning and carrying out the project and describe what these partners will contribute. </a:t>
            </a:r>
          </a:p>
          <a:p>
            <a:pPr marL="342900" marR="0" lvl="0" indent="-342900">
              <a:lnSpc>
                <a:spcPct val="95000"/>
              </a:lnSpc>
              <a:spcBef>
                <a:spcPts val="300"/>
              </a:spcBef>
              <a:spcAft>
                <a:spcPts val="0"/>
              </a:spcAft>
              <a:buSzPts val="1100"/>
              <a:buFont typeface="Symbol" panose="05050102010706020507" pitchFamily="18" charset="2"/>
              <a:buChar char=""/>
              <a:tabLst>
                <a:tab pos="228600" algn="l"/>
                <a:tab pos="5886450" algn="l"/>
                <a:tab pos="457200" algn="l"/>
                <a:tab pos="5886450" algn="l"/>
              </a:tabLst>
            </a:pPr>
            <a:r>
              <a:rPr lang="en-US" sz="1800" dirty="0">
                <a:solidFill>
                  <a:srgbClr val="000000"/>
                </a:solidFill>
                <a:effectLst/>
                <a:latin typeface="Calibri" panose="020F0502020204030204" pitchFamily="34" charset="0"/>
                <a:ea typeface="Symbol" panose="05050102010706020507" pitchFamily="18" charset="2"/>
                <a:cs typeface="Symbol" panose="05050102010706020507" pitchFamily="18" charset="2"/>
              </a:rPr>
              <a:t>Seek to improve the delivery of public benefits from forest management by coordination with or proximity to complementary State and Federal programs and partnership efforts when possible, e.g., Collaborative Forest Landscape Restoration Program, landscape areas designated for insect and disease treatments under section 602 of the Healthy Forest Restoration Act of 2003, Good Neighbor Authority, National Forest stewardship contracting projects, Natural Resources Conservation Service programs, Shared Stewardship agreements, and relevant State-level programs.</a:t>
            </a:r>
          </a:p>
          <a:p>
            <a:pPr marL="342900" marR="0" lvl="0" indent="-342900">
              <a:lnSpc>
                <a:spcPct val="95000"/>
              </a:lnSpc>
              <a:spcBef>
                <a:spcPts val="300"/>
              </a:spcBef>
              <a:spcAft>
                <a:spcPts val="0"/>
              </a:spcAft>
              <a:buSzPts val="1100"/>
              <a:buFont typeface="Symbol" panose="05050102010706020507" pitchFamily="18" charset="2"/>
              <a:buChar char=""/>
              <a:tabLst>
                <a:tab pos="228600" algn="l"/>
                <a:tab pos="5886450" algn="l"/>
                <a:tab pos="457200" algn="l"/>
                <a:tab pos="5886450" algn="l"/>
              </a:tabLst>
            </a:pPr>
            <a:r>
              <a:rPr lang="en-US" sz="1800" dirty="0">
                <a:solidFill>
                  <a:srgbClr val="000000"/>
                </a:solidFill>
                <a:effectLst/>
                <a:latin typeface="Calibri" panose="020F0502020204030204" pitchFamily="34" charset="0"/>
                <a:ea typeface="Symbol" panose="05050102010706020507" pitchFamily="18" charset="2"/>
                <a:cs typeface="Symbol" panose="05050102010706020507" pitchFamily="18" charset="2"/>
              </a:rPr>
              <a:t>Describe land ownerships for the project area and cross-boundary goals, which can include a combination of Tribal, State, local government, and private land ownerships, e.g., multiple private landowners, private and State landowners, State and Federal landowners, State and local government, State and Tribal landowners, etc.</a:t>
            </a:r>
          </a:p>
          <a:p>
            <a:pPr marL="342900" marR="0" lvl="0" indent="-342900">
              <a:lnSpc>
                <a:spcPct val="95000"/>
              </a:lnSpc>
              <a:spcBef>
                <a:spcPts val="300"/>
              </a:spcBef>
              <a:spcAft>
                <a:spcPts val="0"/>
              </a:spcAft>
              <a:buSzPts val="1100"/>
              <a:buFont typeface="Symbol" panose="05050102010706020507" pitchFamily="18" charset="2"/>
              <a:buChar char=""/>
              <a:tabLst>
                <a:tab pos="228600" algn="l"/>
                <a:tab pos="5886450" algn="l"/>
                <a:tab pos="457200" algn="l"/>
                <a:tab pos="5886450" algn="l"/>
              </a:tabLst>
            </a:pPr>
            <a:r>
              <a:rPr lang="en-US" sz="1800" dirty="0">
                <a:solidFill>
                  <a:srgbClr val="000000"/>
                </a:solidFill>
                <a:effectLst/>
                <a:latin typeface="Calibri" panose="020F0502020204030204" pitchFamily="34" charset="0"/>
                <a:ea typeface="Symbol" panose="05050102010706020507" pitchFamily="18" charset="2"/>
                <a:cs typeface="Symbol" panose="05050102010706020507" pitchFamily="18" charset="2"/>
              </a:rPr>
              <a:t>Demonstrate residual positive benefits, as a result of collaboration, related to capacity, skills, knowledge, infrastructure, or a replicable approach, among others.</a:t>
            </a:r>
          </a:p>
        </p:txBody>
      </p:sp>
      <p:sp>
        <p:nvSpPr>
          <p:cNvPr id="4" name="Slide Number Placeholder 3"/>
          <p:cNvSpPr>
            <a:spLocks noGrp="1"/>
          </p:cNvSpPr>
          <p:nvPr>
            <p:ph type="sldNum" sz="quarter" idx="10"/>
          </p:nvPr>
        </p:nvSpPr>
        <p:spPr/>
        <p:txBody>
          <a:bodyPr/>
          <a:lstStyle/>
          <a:p>
            <a:pPr>
              <a:defRPr/>
            </a:pPr>
            <a:fld id="{8BA59471-0E68-49A7-8623-3E20ED98D482}" type="slidenum">
              <a:rPr lang="en-US" altLang="en-US" smtClean="0"/>
              <a:pPr>
                <a:defRPr/>
              </a:pPr>
              <a:t>20</a:t>
            </a:fld>
            <a:endParaRPr lang="en-US" altLang="en-US"/>
          </a:p>
        </p:txBody>
      </p:sp>
    </p:spTree>
    <p:extLst>
      <p:ext uri="{BB962C8B-B14F-4D97-AF65-F5344CB8AC3E}">
        <p14:creationId xmlns:p14="http://schemas.microsoft.com/office/powerpoint/2010/main" val="2165770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I’m presenting from </a:t>
            </a:r>
            <a:r>
              <a:rPr lang="en-US" sz="1200" dirty="0" err="1"/>
              <a:t>N’dakinna</a:t>
            </a:r>
            <a:r>
              <a:rPr lang="en-US" sz="1200" dirty="0"/>
              <a:t>, homeland of the Abenaki, </a:t>
            </a:r>
            <a:r>
              <a:rPr lang="en-US" sz="1200" dirty="0" err="1"/>
              <a:t>Pennacook</a:t>
            </a:r>
            <a:r>
              <a:rPr lang="en-US" sz="1200" dirty="0"/>
              <a:t>, and Wabanaki people. I acknowledge and honor with gratitude the land, waters, and alnobak who have stewarded N’dakinna throughout the generations.</a:t>
            </a:r>
          </a:p>
          <a:p>
            <a:endParaRPr lang="en-US" sz="1200" dirty="0"/>
          </a:p>
          <a:p>
            <a:r>
              <a:rPr lang="en-US" sz="1200" dirty="0"/>
              <a:t>USDA Forest Service photo by Sherri Wormstead.</a:t>
            </a:r>
            <a:endParaRPr lang="en-US" dirty="0"/>
          </a:p>
        </p:txBody>
      </p:sp>
      <p:sp>
        <p:nvSpPr>
          <p:cNvPr id="4" name="Slide Number Placeholder 3"/>
          <p:cNvSpPr>
            <a:spLocks noGrp="1"/>
          </p:cNvSpPr>
          <p:nvPr>
            <p:ph type="sldNum" sz="quarter" idx="5"/>
          </p:nvPr>
        </p:nvSpPr>
        <p:spPr/>
        <p:txBody>
          <a:bodyPr/>
          <a:lstStyle/>
          <a:p>
            <a:fld id="{E24F8C35-E4C8-4D78-A860-19355B622AB8}" type="slidenum">
              <a:rPr lang="en-US" smtClean="0"/>
              <a:pPr/>
              <a:t>2</a:t>
            </a:fld>
            <a:endParaRPr lang="en-US"/>
          </a:p>
        </p:txBody>
      </p:sp>
    </p:spTree>
    <p:extLst>
      <p:ext uri="{BB962C8B-B14F-4D97-AF65-F5344CB8AC3E}">
        <p14:creationId xmlns:p14="http://schemas.microsoft.com/office/powerpoint/2010/main" val="1680673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Criteria 4. Leverage (10 points) </a:t>
            </a:r>
            <a:endParaRPr lang="en-US" sz="1200" b="0" i="0" u="none" strike="noStrike" kern="1200" baseline="0" dirty="0">
              <a:solidFill>
                <a:schemeClr val="tx1"/>
              </a:solidFill>
              <a:latin typeface="+mn-lt"/>
              <a:ea typeface="+mn-ea"/>
              <a:cs typeface="+mn-cs"/>
            </a:endParaRPr>
          </a:p>
          <a:p>
            <a:pPr marL="228600" marR="0">
              <a:lnSpc>
                <a:spcPct val="107000"/>
              </a:lnSpc>
              <a:spcBef>
                <a:spcPts val="30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Projects should maximize SPTF funding by using it to leverage contributions from both Federal and non-Federal entities. Project applications need to clearly identify the LSR Federal funds requested and the associated non-Federal contributions in the SF-424A and Budget Spreadsheet. Provide details about leveraged contributions, including match from partners and additional non-match leveraged contributions. Note: Collaboration with a for-profit Conservation Finance partner can be a powerful leverage multiplier, but this requires careful budget segregation to ensure Federal grants are not earning income.</a:t>
            </a:r>
          </a:p>
        </p:txBody>
      </p:sp>
      <p:sp>
        <p:nvSpPr>
          <p:cNvPr id="4" name="Slide Number Placeholder 3"/>
          <p:cNvSpPr>
            <a:spLocks noGrp="1"/>
          </p:cNvSpPr>
          <p:nvPr>
            <p:ph type="sldNum" sz="quarter" idx="10"/>
          </p:nvPr>
        </p:nvSpPr>
        <p:spPr/>
        <p:txBody>
          <a:bodyPr/>
          <a:lstStyle/>
          <a:p>
            <a:pPr>
              <a:defRPr/>
            </a:pPr>
            <a:fld id="{8BA59471-0E68-49A7-8623-3E20ED98D482}" type="slidenum">
              <a:rPr lang="en-US" altLang="en-US" smtClean="0"/>
              <a:pPr>
                <a:defRPr/>
              </a:pPr>
              <a:t>21</a:t>
            </a:fld>
            <a:endParaRPr lang="en-US" altLang="en-US"/>
          </a:p>
        </p:txBody>
      </p:sp>
    </p:spTree>
    <p:extLst>
      <p:ext uri="{BB962C8B-B14F-4D97-AF65-F5344CB8AC3E}">
        <p14:creationId xmlns:p14="http://schemas.microsoft.com/office/powerpoint/2010/main" val="3981186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Criteria 5. Knowledge and Technical Transfer (10 points) </a:t>
            </a:r>
            <a:endParaRPr lang="en-US" sz="1200" b="0" i="0" u="none" strike="noStrike" kern="1200" baseline="0" dirty="0">
              <a:solidFill>
                <a:schemeClr val="tx1"/>
              </a:solidFill>
              <a:latin typeface="+mn-lt"/>
              <a:ea typeface="+mn-ea"/>
              <a:cs typeface="+mn-cs"/>
            </a:endParaRPr>
          </a:p>
          <a:p>
            <a:pPr marL="228600" marR="0">
              <a:spcBef>
                <a:spcPts val="300"/>
              </a:spcBef>
              <a:spcAft>
                <a:spcPts val="0"/>
              </a:spcAft>
              <a:tabLst>
                <a:tab pos="457200" algn="l"/>
              </a:tabLst>
            </a:pPr>
            <a:r>
              <a:rPr lang="en-US" sz="1800" dirty="0">
                <a:solidFill>
                  <a:srgbClr val="000000"/>
                </a:solidFill>
                <a:effectLst/>
                <a:latin typeface="Calibri" panose="020F0502020204030204" pitchFamily="34" charset="0"/>
                <a:ea typeface="Calibri" panose="020F0502020204030204" pitchFamily="34" charset="0"/>
              </a:rPr>
              <a:t>Technical transfer is defined as the sharing of knowledge, tools, and innovations for practical application. As specifically as possible, describe how others will learn from the work done on this project. Describe the project’s potential to inform practitioners and enhance the effectiveness of similar initiatives. Knowledge and technical transfer need not necessarily be between States but should aim to share innovation across the landscapes of importance wherever it can be utilized. Projects should include a component of outreach, training, lessons learned, or related opportunities so that carrying out the project results in skills and capability that extend beyond the life of the grant. While projects may include a component of outreach, education, and/or training to achieve the project goals, outreach and education should not be the sole outcome.</a:t>
            </a:r>
          </a:p>
        </p:txBody>
      </p:sp>
      <p:sp>
        <p:nvSpPr>
          <p:cNvPr id="4" name="Slide Number Placeholder 3"/>
          <p:cNvSpPr>
            <a:spLocks noGrp="1"/>
          </p:cNvSpPr>
          <p:nvPr>
            <p:ph type="sldNum" sz="quarter" idx="10"/>
          </p:nvPr>
        </p:nvSpPr>
        <p:spPr/>
        <p:txBody>
          <a:bodyPr/>
          <a:lstStyle/>
          <a:p>
            <a:pPr>
              <a:defRPr/>
            </a:pPr>
            <a:fld id="{8BA59471-0E68-49A7-8623-3E20ED98D482}" type="slidenum">
              <a:rPr lang="en-US" altLang="en-US" smtClean="0"/>
              <a:pPr>
                <a:defRPr/>
              </a:pPr>
              <a:t>22</a:t>
            </a:fld>
            <a:endParaRPr lang="en-US" altLang="en-US"/>
          </a:p>
        </p:txBody>
      </p:sp>
    </p:spTree>
    <p:extLst>
      <p:ext uri="{BB962C8B-B14F-4D97-AF65-F5344CB8AC3E}">
        <p14:creationId xmlns:p14="http://schemas.microsoft.com/office/powerpoint/2010/main" val="140093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spcBef>
                <a:spcPts val="300"/>
              </a:spcBef>
              <a:spcAft>
                <a:spcPts val="0"/>
              </a:spcAft>
              <a:tabLst>
                <a:tab pos="457200" algn="l"/>
              </a:tabLst>
            </a:pPr>
            <a:r>
              <a:rPr lang="en-US" sz="1800" dirty="0">
                <a:solidFill>
                  <a:srgbClr val="000000"/>
                </a:solidFill>
                <a:effectLst/>
                <a:latin typeface="Calibri" panose="020F0502020204030204" pitchFamily="34" charset="0"/>
                <a:ea typeface="Calibri" panose="020F0502020204030204" pitchFamily="34" charset="0"/>
              </a:rPr>
              <a:t>In support of </a:t>
            </a:r>
            <a:r>
              <a:rPr lang="en-US" sz="1800" i="1" dirty="0">
                <a:solidFill>
                  <a:srgbClr val="000000"/>
                </a:solidFill>
                <a:effectLst/>
                <a:latin typeface="Calibri" panose="020F0502020204030204" pitchFamily="34" charset="0"/>
                <a:ea typeface="Calibri" panose="020F0502020204030204" pitchFamily="34" charset="0"/>
              </a:rPr>
              <a:t>Executive Order 14008 Tackling the Climate Crisis at Home and Abroad</a:t>
            </a:r>
            <a:r>
              <a:rPr lang="en-US" sz="1800" i="1" u="sng" dirty="0">
                <a:solidFill>
                  <a:srgbClr val="0000FF"/>
                </a:solidFill>
                <a:effectLst/>
                <a:latin typeface="Calibri" panose="020F0502020204030204" pitchFamily="34" charset="0"/>
                <a:ea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rPr>
              <a:t>and the Forest Service </a:t>
            </a:r>
            <a:r>
              <a:rPr lang="en-US" sz="1800" i="1" dirty="0">
                <a:solidFill>
                  <a:srgbClr val="000000"/>
                </a:solidFill>
                <a:effectLst/>
                <a:latin typeface="Calibri" panose="020F0502020204030204" pitchFamily="34" charset="0"/>
                <a:ea typeface="Calibri" panose="020F0502020204030204" pitchFamily="34" charset="0"/>
              </a:rPr>
              <a:t>Equity Action Plan</a:t>
            </a:r>
            <a:r>
              <a:rPr lang="en-US" sz="1800" dirty="0">
                <a:solidFill>
                  <a:srgbClr val="000000"/>
                </a:solidFill>
                <a:effectLst/>
                <a:latin typeface="Calibri" panose="020F0502020204030204" pitchFamily="34" charset="0"/>
                <a:ea typeface="Calibri" panose="020F0502020204030204" pitchFamily="34" charset="0"/>
              </a:rPr>
              <a:t>, FY 2024 national guidance for LSR requires the regional LSR processes to promote equity in </a:t>
            </a:r>
            <a:r>
              <a:rPr lang="en-US" sz="1800" u="sng" dirty="0">
                <a:solidFill>
                  <a:srgbClr val="000000"/>
                </a:solidFill>
                <a:effectLst/>
                <a:latin typeface="Calibri" panose="020F0502020204030204" pitchFamily="34" charset="0"/>
                <a:ea typeface="Calibri" panose="020F0502020204030204" pitchFamily="34" charset="0"/>
              </a:rPr>
              <a:t>the guidance and scoring criteria </a:t>
            </a:r>
            <a:r>
              <a:rPr lang="en-US" sz="1800" dirty="0">
                <a:solidFill>
                  <a:srgbClr val="000000"/>
                </a:solidFill>
                <a:effectLst/>
                <a:latin typeface="Calibri" panose="020F0502020204030204" pitchFamily="34" charset="0"/>
                <a:ea typeface="Calibri" panose="020F0502020204030204" pitchFamily="34" charset="0"/>
              </a:rPr>
              <a:t>to ensure Tribes and disadvantaged communities have equitable access to and benefit from the LSR program. LSR applicants are strongly encouraged to meaningfully incorporate these elements:</a:t>
            </a:r>
          </a:p>
          <a:p>
            <a:pPr marL="457200" marR="0" lvl="1" indent="0">
              <a:lnSpc>
                <a:spcPct val="95000"/>
              </a:lnSpc>
              <a:spcBef>
                <a:spcPts val="300"/>
              </a:spcBef>
              <a:spcAft>
                <a:spcPts val="0"/>
              </a:spcAft>
              <a:buFont typeface="+mj-lt"/>
              <a:buNone/>
              <a:tabLst>
                <a:tab pos="228600" algn="l"/>
                <a:tab pos="5886450" algn="l"/>
                <a:tab pos="457200" algn="l"/>
              </a:tabLst>
            </a:pPr>
            <a:r>
              <a:rPr lang="en-U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A description of the benefiting community(</a:t>
            </a:r>
            <a:r>
              <a:rPr lang="en-US" sz="18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ies</a:t>
            </a:r>
            <a:r>
              <a:rPr lang="en-U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or recipient(s). </a:t>
            </a:r>
          </a:p>
          <a:p>
            <a:pPr lvl="1"/>
            <a:r>
              <a:rPr lang="en-US" sz="1800" b="0" dirty="0">
                <a:solidFill>
                  <a:srgbClr val="000000"/>
                </a:solidFill>
                <a:effectLst/>
                <a:latin typeface="Calibri" panose="020F0502020204030204" pitchFamily="34" charset="0"/>
                <a:ea typeface="Calibri" panose="020F0502020204030204" pitchFamily="34" charset="0"/>
              </a:rPr>
              <a:t>B. A description of how the project engages and benefits disadvantaged communities/people. </a:t>
            </a:r>
            <a:endParaRPr lang="en-US" b="0" dirty="0"/>
          </a:p>
        </p:txBody>
      </p:sp>
      <p:sp>
        <p:nvSpPr>
          <p:cNvPr id="4" name="Slide Number Placeholder 3"/>
          <p:cNvSpPr>
            <a:spLocks noGrp="1"/>
          </p:cNvSpPr>
          <p:nvPr>
            <p:ph type="sldNum" sz="quarter" idx="5"/>
          </p:nvPr>
        </p:nvSpPr>
        <p:spPr/>
        <p:txBody>
          <a:bodyPr/>
          <a:lstStyle/>
          <a:p>
            <a:fld id="{E24F8C35-E4C8-4D78-A860-19355B622AB8}" type="slidenum">
              <a:rPr lang="en-US" smtClean="0"/>
              <a:pPr/>
              <a:t>23</a:t>
            </a:fld>
            <a:endParaRPr lang="en-US"/>
          </a:p>
        </p:txBody>
      </p:sp>
    </p:spTree>
    <p:extLst>
      <p:ext uri="{BB962C8B-B14F-4D97-AF65-F5344CB8AC3E}">
        <p14:creationId xmlns:p14="http://schemas.microsoft.com/office/powerpoint/2010/main" val="1898712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spcBef>
                <a:spcPts val="600"/>
              </a:spcBef>
              <a:spcAft>
                <a:spcPts val="0"/>
              </a:spcAft>
            </a:pPr>
            <a:r>
              <a:rPr lang="en-US" sz="1800" dirty="0">
                <a:solidFill>
                  <a:srgbClr val="000000"/>
                </a:solidFill>
                <a:effectLst/>
                <a:latin typeface="Calibri" panose="020F0502020204030204" pitchFamily="34" charset="0"/>
                <a:ea typeface="Calibri" panose="020F0502020204030204" pitchFamily="34" charset="0"/>
              </a:rPr>
              <a:t>The </a:t>
            </a:r>
            <a:r>
              <a:rPr lang="en-US"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Interim Implementation Guidance for the Justice40</a:t>
            </a:r>
            <a:r>
              <a:rPr lang="en-US" sz="1800" u="sng" dirty="0">
                <a:solidFill>
                  <a:srgbClr val="0000FF"/>
                </a:solidFill>
                <a:effectLst/>
                <a:latin typeface="Calibri" panose="020F0502020204030204" pitchFamily="34" charset="0"/>
                <a:ea typeface="Calibri" panose="020F0502020204030204" pitchFamily="34" charset="0"/>
              </a:rPr>
              <a:t> Initiative</a:t>
            </a:r>
            <a:r>
              <a:rPr lang="en-US" sz="1800" dirty="0">
                <a:solidFill>
                  <a:srgbClr val="000000"/>
                </a:solidFill>
                <a:effectLst/>
                <a:latin typeface="Calibri" panose="020F0502020204030204" pitchFamily="34" charset="0"/>
                <a:ea typeface="Calibri" panose="020F0502020204030204" pitchFamily="34" charset="0"/>
              </a:rPr>
              <a:t>, released by OMB in July 2021, provides the following definitions. </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60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Community: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Either a group of individuals living in geographic proximity to one another, or a geographically dispersed set of individuals (such as migrant workers or Native Americans), where either type of group experiences common conditions.</a:t>
            </a:r>
          </a:p>
          <a:p>
            <a:pPr marL="228600" marR="0">
              <a:spcBef>
                <a:spcPts val="60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Disadvantaged: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The term </a:t>
            </a:r>
            <a:r>
              <a:rPr lang="en-US" sz="1800" dirty="0">
                <a:effectLst/>
                <a:latin typeface="Calibri" panose="020F0502020204030204" pitchFamily="34" charset="0"/>
                <a:ea typeface="Times New Roman" panose="02020603050405020304" pitchFamily="18" charset="0"/>
                <a:cs typeface="Calibri" panose="020F0502020204030204" pitchFamily="34" charset="0"/>
              </a:rPr>
              <a:t>includes, but is not limited to, communities that experience the following: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marR="0" lvl="1" indent="-342900">
              <a:lnSpc>
                <a:spcPct val="95000"/>
              </a:lnSpc>
              <a:spcBef>
                <a:spcPts val="0"/>
              </a:spcBef>
              <a:spcAft>
                <a:spcPts val="0"/>
              </a:spcAft>
              <a:buFont typeface="Symbol" panose="05050102010706020507" pitchFamily="18" charset="2"/>
              <a:buChar char=""/>
              <a:tabLst>
                <a:tab pos="228600" algn="l"/>
                <a:tab pos="5886450" algn="l"/>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Low income, high and/or persistent poverty </a:t>
            </a:r>
          </a:p>
          <a:p>
            <a:pPr marL="800100" marR="0" lvl="1" indent="-342900">
              <a:lnSpc>
                <a:spcPct val="95000"/>
              </a:lnSpc>
              <a:spcBef>
                <a:spcPts val="0"/>
              </a:spcBef>
              <a:spcAft>
                <a:spcPts val="0"/>
              </a:spcAft>
              <a:buFont typeface="Symbol" panose="05050102010706020507" pitchFamily="18" charset="2"/>
              <a:buChar char=""/>
              <a:tabLst>
                <a:tab pos="228600" algn="l"/>
                <a:tab pos="5886450" algn="l"/>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High unemployment and underemployment </a:t>
            </a:r>
          </a:p>
          <a:p>
            <a:pPr marL="800100" marR="0" lvl="1" indent="-342900">
              <a:lnSpc>
                <a:spcPct val="95000"/>
              </a:lnSpc>
              <a:spcBef>
                <a:spcPts val="0"/>
              </a:spcBef>
              <a:spcAft>
                <a:spcPts val="0"/>
              </a:spcAft>
              <a:buFont typeface="Symbol" panose="05050102010706020507" pitchFamily="18" charset="2"/>
              <a:buChar char=""/>
              <a:tabLst>
                <a:tab pos="228600" algn="l"/>
                <a:tab pos="5886450" algn="l"/>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Racial and ethnic residential segregation, particularly where the segregation stems from discrimination by government entities. </a:t>
            </a:r>
          </a:p>
          <a:p>
            <a:pPr marL="800100" marR="0" lvl="1" indent="-342900">
              <a:lnSpc>
                <a:spcPct val="95000"/>
              </a:lnSpc>
              <a:spcBef>
                <a:spcPts val="0"/>
              </a:spcBef>
              <a:spcAft>
                <a:spcPts val="0"/>
              </a:spcAft>
              <a:buFont typeface="Symbol" panose="05050102010706020507" pitchFamily="18" charset="2"/>
              <a:buChar char=""/>
              <a:tabLst>
                <a:tab pos="228600" algn="l"/>
                <a:tab pos="5886450" algn="l"/>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Linguistic isolation </a:t>
            </a:r>
          </a:p>
          <a:p>
            <a:pPr marL="800100" marR="0" lvl="1" indent="-342900">
              <a:lnSpc>
                <a:spcPct val="95000"/>
              </a:lnSpc>
              <a:spcBef>
                <a:spcPts val="0"/>
              </a:spcBef>
              <a:spcAft>
                <a:spcPts val="0"/>
              </a:spcAft>
              <a:buFont typeface="Symbol" panose="05050102010706020507" pitchFamily="18" charset="2"/>
              <a:buChar char=""/>
              <a:tabLst>
                <a:tab pos="228600" algn="l"/>
                <a:tab pos="5886450" algn="l"/>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High housing cost burden and substandard housing</a:t>
            </a:r>
          </a:p>
          <a:p>
            <a:pPr marL="800100" marR="0" lvl="1" indent="-342900">
              <a:lnSpc>
                <a:spcPct val="95000"/>
              </a:lnSpc>
              <a:spcBef>
                <a:spcPts val="0"/>
              </a:spcBef>
              <a:spcAft>
                <a:spcPts val="0"/>
              </a:spcAft>
              <a:buFont typeface="Symbol" panose="05050102010706020507" pitchFamily="18" charset="2"/>
              <a:buChar char=""/>
              <a:tabLst>
                <a:tab pos="228600" algn="l"/>
                <a:tab pos="5886450" algn="l"/>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Distressed neighborhoods </a:t>
            </a:r>
          </a:p>
          <a:p>
            <a:pPr marL="800100" marR="0" lvl="1" indent="-342900">
              <a:lnSpc>
                <a:spcPct val="95000"/>
              </a:lnSpc>
              <a:spcBef>
                <a:spcPts val="0"/>
              </a:spcBef>
              <a:spcAft>
                <a:spcPts val="0"/>
              </a:spcAft>
              <a:buFont typeface="Symbol" panose="05050102010706020507" pitchFamily="18" charset="2"/>
              <a:buChar char=""/>
              <a:tabLst>
                <a:tab pos="228600" algn="l"/>
                <a:tab pos="5886450" algn="l"/>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High transportation cost burden and/or low transportation access </a:t>
            </a:r>
          </a:p>
          <a:p>
            <a:pPr marL="800100" marR="0" lvl="1" indent="-342900">
              <a:lnSpc>
                <a:spcPct val="95000"/>
              </a:lnSpc>
              <a:spcBef>
                <a:spcPts val="0"/>
              </a:spcBef>
              <a:spcAft>
                <a:spcPts val="0"/>
              </a:spcAft>
              <a:buFont typeface="Symbol" panose="05050102010706020507" pitchFamily="18" charset="2"/>
              <a:buChar char=""/>
              <a:tabLst>
                <a:tab pos="228600" algn="l"/>
                <a:tab pos="5886450" algn="l"/>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Disproportionate environmental stressor burden and high cumulative impacts </a:t>
            </a:r>
          </a:p>
          <a:p>
            <a:pPr marL="800100" marR="0" lvl="1" indent="-342900">
              <a:lnSpc>
                <a:spcPct val="95000"/>
              </a:lnSpc>
              <a:spcBef>
                <a:spcPts val="0"/>
              </a:spcBef>
              <a:spcAft>
                <a:spcPts val="0"/>
              </a:spcAft>
              <a:buFont typeface="Symbol" panose="05050102010706020507" pitchFamily="18" charset="2"/>
              <a:buChar char=""/>
              <a:tabLst>
                <a:tab pos="228600" algn="l"/>
                <a:tab pos="5886450" algn="l"/>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Limited water and sanitation access and affordability </a:t>
            </a:r>
          </a:p>
          <a:p>
            <a:pPr marL="800100" marR="0" lvl="1" indent="-342900">
              <a:lnSpc>
                <a:spcPct val="95000"/>
              </a:lnSpc>
              <a:spcBef>
                <a:spcPts val="0"/>
              </a:spcBef>
              <a:spcAft>
                <a:spcPts val="0"/>
              </a:spcAft>
              <a:buFont typeface="Symbol" panose="05050102010706020507" pitchFamily="18" charset="2"/>
              <a:buChar char=""/>
              <a:tabLst>
                <a:tab pos="228600" algn="l"/>
                <a:tab pos="5886450" algn="l"/>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Disproportionate impacts from climate change </a:t>
            </a:r>
          </a:p>
          <a:p>
            <a:pPr marL="800100" marR="0" lvl="1" indent="-342900">
              <a:lnSpc>
                <a:spcPct val="95000"/>
              </a:lnSpc>
              <a:spcBef>
                <a:spcPts val="0"/>
              </a:spcBef>
              <a:spcAft>
                <a:spcPts val="0"/>
              </a:spcAft>
              <a:buFont typeface="Symbol" panose="05050102010706020507" pitchFamily="18" charset="2"/>
              <a:buChar char=""/>
              <a:tabLst>
                <a:tab pos="228600" algn="l"/>
                <a:tab pos="5886450" algn="l"/>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High energy cost burden and low energy access </a:t>
            </a:r>
          </a:p>
          <a:p>
            <a:pPr marL="800100" marR="0" lvl="1" indent="-342900">
              <a:lnSpc>
                <a:spcPct val="95000"/>
              </a:lnSpc>
              <a:spcBef>
                <a:spcPts val="0"/>
              </a:spcBef>
              <a:spcAft>
                <a:spcPts val="0"/>
              </a:spcAft>
              <a:buFont typeface="Symbol" panose="05050102010706020507" pitchFamily="18" charset="2"/>
              <a:buChar char=""/>
              <a:tabLst>
                <a:tab pos="228600" algn="l"/>
                <a:tab pos="5886450" algn="l"/>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Jobs lost through the energy transition</a:t>
            </a:r>
          </a:p>
          <a:p>
            <a:pPr marL="800100" marR="0" lvl="1" indent="-342900">
              <a:lnSpc>
                <a:spcPct val="95000"/>
              </a:lnSpc>
              <a:spcBef>
                <a:spcPts val="600"/>
              </a:spcBef>
              <a:spcAft>
                <a:spcPts val="0"/>
              </a:spcAft>
              <a:buFont typeface="Symbol" panose="05050102010706020507" pitchFamily="18" charset="2"/>
              <a:buChar char=""/>
              <a:tabLst>
                <a:tab pos="228600" algn="l"/>
                <a:tab pos="5886450" algn="l"/>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Access to healthcare</a:t>
            </a:r>
          </a:p>
          <a:p>
            <a:pPr marL="228600" marR="0">
              <a:spcBef>
                <a:spcPts val="60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addition to the definition, geographic areas within Tribal jurisdiction should be included.</a:t>
            </a:r>
            <a:endParaRPr lang="en-US" sz="1800" dirty="0">
              <a:solidFill>
                <a:srgbClr val="000000"/>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24F8C35-E4C8-4D78-A860-19355B622AB8}" type="slidenum">
              <a:rPr lang="en-US" smtClean="0"/>
              <a:pPr/>
              <a:t>24</a:t>
            </a:fld>
            <a:endParaRPr lang="en-US"/>
          </a:p>
        </p:txBody>
      </p:sp>
    </p:spTree>
    <p:extLst>
      <p:ext uri="{BB962C8B-B14F-4D97-AF65-F5344CB8AC3E}">
        <p14:creationId xmlns:p14="http://schemas.microsoft.com/office/powerpoint/2010/main" val="2261441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95000"/>
              </a:lnSpc>
              <a:spcBef>
                <a:spcPts val="0"/>
              </a:spcBef>
              <a:spcAft>
                <a:spcPts val="0"/>
              </a:spcAft>
              <a:buFont typeface="Symbol" panose="05050102010706020507" pitchFamily="18" charset="2"/>
              <a:buChar char=""/>
              <a:tabLst>
                <a:tab pos="228600" algn="l"/>
                <a:tab pos="5886450" algn="l"/>
                <a:tab pos="457200" algn="l"/>
              </a:tabLst>
            </a:pPr>
            <a:r>
              <a:rPr lang="en-US"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White House Council on Environmental Quality, Climate and Economic Justice Screening Tool</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(CEJST):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interactive map identifies disadvantaged communities using indicators of burdens in eight categories: climate change, energy, health, housing, legacy pollution, transportation, water and wastewater, and workforce development. A community is highlighted as disadvantaged if it is in a census tract that is (1) at or above the threshold for one or more environmental, climate, or other burdens, and (2) at or above the threshold for an associated socioeconomic burden. Federally recognized Tribes are also considered disadvantaged communities.</a:t>
            </a:r>
          </a:p>
          <a:p>
            <a:pPr marL="342900" marR="0" lvl="0" indent="-342900">
              <a:lnSpc>
                <a:spcPct val="95000"/>
              </a:lnSpc>
              <a:spcBef>
                <a:spcPts val="300"/>
              </a:spcBef>
              <a:spcAft>
                <a:spcPts val="0"/>
              </a:spcAft>
              <a:buFont typeface="Symbol" panose="05050102010706020507" pitchFamily="18" charset="2"/>
              <a:buChar char=""/>
              <a:tabLst>
                <a:tab pos="228600" algn="l"/>
                <a:tab pos="5886450" algn="l"/>
                <a:tab pos="457200" algn="l"/>
              </a:tabLs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Persistent Poverty Counties: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USDA Economic Research Service (ERS) defines counties as being persistently poor if 20 percent or more of their populations were living in poverty based on three decades of U.S. Census Data. See the </a:t>
            </a:r>
            <a:r>
              <a:rPr lang="en-US"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ERS County Typology Codes, 2015 Edition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for a full list of counties.</a:t>
            </a:r>
          </a:p>
          <a:p>
            <a:endParaRPr lang="en-US" dirty="0"/>
          </a:p>
        </p:txBody>
      </p:sp>
      <p:sp>
        <p:nvSpPr>
          <p:cNvPr id="4" name="Slide Number Placeholder 3"/>
          <p:cNvSpPr>
            <a:spLocks noGrp="1"/>
          </p:cNvSpPr>
          <p:nvPr>
            <p:ph type="sldNum" sz="quarter" idx="5"/>
          </p:nvPr>
        </p:nvSpPr>
        <p:spPr/>
        <p:txBody>
          <a:bodyPr/>
          <a:lstStyle/>
          <a:p>
            <a:fld id="{E24F8C35-E4C8-4D78-A860-19355B622AB8}" type="slidenum">
              <a:rPr lang="en-US" smtClean="0"/>
              <a:pPr/>
              <a:t>25</a:t>
            </a:fld>
            <a:endParaRPr lang="en-US"/>
          </a:p>
        </p:txBody>
      </p:sp>
    </p:spTree>
    <p:extLst>
      <p:ext uri="{BB962C8B-B14F-4D97-AF65-F5344CB8AC3E}">
        <p14:creationId xmlns:p14="http://schemas.microsoft.com/office/powerpoint/2010/main" val="499485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rubric is for the review team members to reference while scoring the applications. </a:t>
            </a:r>
            <a:endParaRPr lang="en-US" dirty="0"/>
          </a:p>
        </p:txBody>
      </p:sp>
      <p:sp>
        <p:nvSpPr>
          <p:cNvPr id="4" name="Slide Number Placeholder 3"/>
          <p:cNvSpPr>
            <a:spLocks noGrp="1"/>
          </p:cNvSpPr>
          <p:nvPr>
            <p:ph type="sldNum" sz="quarter" idx="5"/>
          </p:nvPr>
        </p:nvSpPr>
        <p:spPr/>
        <p:txBody>
          <a:bodyPr/>
          <a:lstStyle/>
          <a:p>
            <a:fld id="{E24F8C35-E4C8-4D78-A860-19355B622AB8}" type="slidenum">
              <a:rPr lang="en-US" smtClean="0"/>
              <a:pPr/>
              <a:t>27</a:t>
            </a:fld>
            <a:endParaRPr lang="en-US"/>
          </a:p>
        </p:txBody>
      </p:sp>
    </p:spTree>
    <p:extLst>
      <p:ext uri="{BB962C8B-B14F-4D97-AF65-F5344CB8AC3E}">
        <p14:creationId xmlns:p14="http://schemas.microsoft.com/office/powerpoint/2010/main" val="2473568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A59471-0E68-49A7-8623-3E20ED98D482}" type="slidenum">
              <a:rPr lang="en-US" altLang="en-US" smtClean="0"/>
              <a:pPr>
                <a:defRPr/>
              </a:pPr>
              <a:t>28</a:t>
            </a:fld>
            <a:endParaRPr lang="en-US" altLang="en-US"/>
          </a:p>
        </p:txBody>
      </p:sp>
    </p:spTree>
    <p:extLst>
      <p:ext uri="{BB962C8B-B14F-4D97-AF65-F5344CB8AC3E}">
        <p14:creationId xmlns:p14="http://schemas.microsoft.com/office/powerpoint/2010/main" val="3447064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Clearly articulate the methods employed, timelines, and resources needed in the “Project Description” section of the Project Narrative Form.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Clearly and concisely respond to each section. For the longer sections we encourage you to include sub-headings, line spacing, and/or other formatting for ease of reading (rather than fill every line with words). You may format text in MS Word and then copy and paste it into this Form. Some text formatting is available in the PDF form, e.g., bold, underline, and italic. To format text in the Form: Highlight the text, right click, and select “Text Style.”</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is a section for each of the scoring criteria. On the measurable outcomes page, make sure to place the total acres/miles, as relevant at the bottom on the form. </a:t>
            </a:r>
            <a:r>
              <a:rPr lang="en-US" sz="1800" b="0" i="0" u="none" strike="noStrike" baseline="0" dirty="0">
                <a:latin typeface="ArialMT"/>
              </a:rPr>
              <a:t>E.g., removing invasive plants on 100 acres also improves wildlife habitat on the same 100 acres; the total acres of rural forest land improved is 100.</a:t>
            </a:r>
            <a:endParaRPr lang="en-US" b="0" dirty="0"/>
          </a:p>
        </p:txBody>
      </p:sp>
      <p:sp>
        <p:nvSpPr>
          <p:cNvPr id="4" name="Slide Number Placeholder 3"/>
          <p:cNvSpPr>
            <a:spLocks noGrp="1"/>
          </p:cNvSpPr>
          <p:nvPr>
            <p:ph type="sldNum" sz="quarter" idx="10"/>
          </p:nvPr>
        </p:nvSpPr>
        <p:spPr/>
        <p:txBody>
          <a:bodyPr/>
          <a:lstStyle/>
          <a:p>
            <a:fld id="{A73BB16D-F841-40E3-8D5A-D63723AB0549}" type="slidenum">
              <a:rPr lang="en-US" smtClean="0"/>
              <a:t>29</a:t>
            </a:fld>
            <a:endParaRPr lang="en-US"/>
          </a:p>
        </p:txBody>
      </p:sp>
    </p:spTree>
    <p:extLst>
      <p:ext uri="{BB962C8B-B14F-4D97-AF65-F5344CB8AC3E}">
        <p14:creationId xmlns:p14="http://schemas.microsoft.com/office/powerpoint/2010/main" val="698706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the instructions tab of the spreadsheet. Make sure to fill in a description of how the funds will be used to justify the expense.</a:t>
            </a:r>
          </a:p>
        </p:txBody>
      </p:sp>
      <p:sp>
        <p:nvSpPr>
          <p:cNvPr id="4" name="Slide Number Placeholder 3"/>
          <p:cNvSpPr>
            <a:spLocks noGrp="1"/>
          </p:cNvSpPr>
          <p:nvPr>
            <p:ph type="sldNum" sz="quarter" idx="10"/>
          </p:nvPr>
        </p:nvSpPr>
        <p:spPr/>
        <p:txBody>
          <a:bodyPr/>
          <a:lstStyle/>
          <a:p>
            <a:fld id="{A73BB16D-F841-40E3-8D5A-D63723AB0549}" type="slidenum">
              <a:rPr lang="en-US" smtClean="0"/>
              <a:t>30</a:t>
            </a:fld>
            <a:endParaRPr lang="en-US"/>
          </a:p>
        </p:txBody>
      </p:sp>
    </p:spTree>
    <p:extLst>
      <p:ext uri="{BB962C8B-B14F-4D97-AF65-F5344CB8AC3E}">
        <p14:creationId xmlns:p14="http://schemas.microsoft.com/office/powerpoint/2010/main" val="676379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9339" indent="-288207">
              <a:spcBef>
                <a:spcPct val="30000"/>
              </a:spcBef>
              <a:defRPr sz="1200">
                <a:solidFill>
                  <a:schemeClr val="tx1"/>
                </a:solidFill>
                <a:latin typeface="Calibri" panose="020F0502020204030204" pitchFamily="34" charset="0"/>
              </a:defRPr>
            </a:lvl2pPr>
            <a:lvl3pPr marL="1152830" indent="-230566">
              <a:spcBef>
                <a:spcPct val="30000"/>
              </a:spcBef>
              <a:defRPr sz="1200">
                <a:solidFill>
                  <a:schemeClr val="tx1"/>
                </a:solidFill>
                <a:latin typeface="Calibri" panose="020F0502020204030204" pitchFamily="34" charset="0"/>
              </a:defRPr>
            </a:lvl3pPr>
            <a:lvl4pPr marL="1613962" indent="-230566">
              <a:spcBef>
                <a:spcPct val="30000"/>
              </a:spcBef>
              <a:defRPr sz="1200">
                <a:solidFill>
                  <a:schemeClr val="tx1"/>
                </a:solidFill>
                <a:latin typeface="Calibri" panose="020F0502020204030204" pitchFamily="34" charset="0"/>
              </a:defRPr>
            </a:lvl4pPr>
            <a:lvl5pPr marL="2075094" indent="-230566">
              <a:spcBef>
                <a:spcPct val="30000"/>
              </a:spcBef>
              <a:defRPr sz="1200">
                <a:solidFill>
                  <a:schemeClr val="tx1"/>
                </a:solidFill>
                <a:latin typeface="Calibri" panose="020F0502020204030204" pitchFamily="34" charset="0"/>
              </a:defRPr>
            </a:lvl5pPr>
            <a:lvl6pPr marL="2536226" indent="-230566" eaLnBrk="0" fontAlgn="base" hangingPunct="0">
              <a:spcBef>
                <a:spcPct val="30000"/>
              </a:spcBef>
              <a:spcAft>
                <a:spcPct val="0"/>
              </a:spcAft>
              <a:defRPr sz="1200">
                <a:solidFill>
                  <a:schemeClr val="tx1"/>
                </a:solidFill>
                <a:latin typeface="Calibri" panose="020F0502020204030204" pitchFamily="34" charset="0"/>
              </a:defRPr>
            </a:lvl6pPr>
            <a:lvl7pPr marL="2997357" indent="-230566" eaLnBrk="0" fontAlgn="base" hangingPunct="0">
              <a:spcBef>
                <a:spcPct val="30000"/>
              </a:spcBef>
              <a:spcAft>
                <a:spcPct val="0"/>
              </a:spcAft>
              <a:defRPr sz="1200">
                <a:solidFill>
                  <a:schemeClr val="tx1"/>
                </a:solidFill>
                <a:latin typeface="Calibri" panose="020F0502020204030204" pitchFamily="34" charset="0"/>
              </a:defRPr>
            </a:lvl7pPr>
            <a:lvl8pPr marL="3458489" indent="-230566" eaLnBrk="0" fontAlgn="base" hangingPunct="0">
              <a:spcBef>
                <a:spcPct val="30000"/>
              </a:spcBef>
              <a:spcAft>
                <a:spcPct val="0"/>
              </a:spcAft>
              <a:defRPr sz="1200">
                <a:solidFill>
                  <a:schemeClr val="tx1"/>
                </a:solidFill>
                <a:latin typeface="Calibri" panose="020F0502020204030204" pitchFamily="34" charset="0"/>
              </a:defRPr>
            </a:lvl8pPr>
            <a:lvl9pPr marL="3919621" indent="-23056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B0D393-E572-47B7-8C96-7276A84FFC41}" type="slidenum">
              <a:rPr lang="en-US" altLang="en-US" smtClean="0">
                <a:latin typeface="Arial" panose="020B0604020202020204" pitchFamily="34" charset="0"/>
              </a:rPr>
              <a:pPr>
                <a:spcBef>
                  <a:spcPct val="0"/>
                </a:spcBef>
              </a:pPr>
              <a:t>31</a:t>
            </a:fld>
            <a:endParaRPr lang="en-US" altLang="en-US">
              <a:latin typeface="Arial" panose="020B0604020202020204" pitchFamily="34" charset="0"/>
            </a:endParaRPr>
          </a:p>
        </p:txBody>
      </p:sp>
    </p:spTree>
    <p:extLst>
      <p:ext uri="{BB962C8B-B14F-4D97-AF65-F5344CB8AC3E}">
        <p14:creationId xmlns:p14="http://schemas.microsoft.com/office/powerpoint/2010/main" val="1981200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Please type questions into the chat as you think of them! I’ll pause often throughout to answer the questions coming in. I’ll also pause to take questions verbally from those who are dialed in by phone.</a:t>
            </a:r>
          </a:p>
          <a:p>
            <a:endParaRPr lang="en-US" i="0" dirty="0"/>
          </a:p>
          <a:p>
            <a:r>
              <a:rPr lang="en-US" i="1" dirty="0"/>
              <a:t>Photo credit: Ken </a:t>
            </a:r>
            <a:r>
              <a:rPr lang="en-US" i="1" dirty="0" err="1"/>
              <a:t>Dudzik</a:t>
            </a:r>
            <a:r>
              <a:rPr lang="en-US" i="1" dirty="0"/>
              <a:t>, Northern Research Station (retired)</a:t>
            </a:r>
          </a:p>
        </p:txBody>
      </p:sp>
      <p:sp>
        <p:nvSpPr>
          <p:cNvPr id="4" name="Slide Number Placeholder 3"/>
          <p:cNvSpPr>
            <a:spLocks noGrp="1"/>
          </p:cNvSpPr>
          <p:nvPr>
            <p:ph type="sldNum" sz="quarter" idx="10"/>
          </p:nvPr>
        </p:nvSpPr>
        <p:spPr/>
        <p:txBody>
          <a:bodyPr/>
          <a:lstStyle/>
          <a:p>
            <a:pPr>
              <a:defRPr/>
            </a:pPr>
            <a:fld id="{8BA59471-0E68-49A7-8623-3E20ED98D482}" type="slidenum">
              <a:rPr lang="en-US" altLang="en-US" smtClean="0"/>
              <a:pPr>
                <a:defRPr/>
              </a:pPr>
              <a:t>3</a:t>
            </a:fld>
            <a:endParaRPr lang="en-US" altLang="en-US"/>
          </a:p>
        </p:txBody>
      </p:sp>
    </p:spTree>
    <p:extLst>
      <p:ext uri="{BB962C8B-B14F-4D97-AF65-F5344CB8AC3E}">
        <p14:creationId xmlns:p14="http://schemas.microsoft.com/office/powerpoint/2010/main" val="4076811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9339" indent="-288207">
              <a:spcBef>
                <a:spcPct val="30000"/>
              </a:spcBef>
              <a:defRPr sz="1200">
                <a:solidFill>
                  <a:schemeClr val="tx1"/>
                </a:solidFill>
                <a:latin typeface="Calibri" panose="020F0502020204030204" pitchFamily="34" charset="0"/>
              </a:defRPr>
            </a:lvl2pPr>
            <a:lvl3pPr marL="1152830" indent="-230566">
              <a:spcBef>
                <a:spcPct val="30000"/>
              </a:spcBef>
              <a:defRPr sz="1200">
                <a:solidFill>
                  <a:schemeClr val="tx1"/>
                </a:solidFill>
                <a:latin typeface="Calibri" panose="020F0502020204030204" pitchFamily="34" charset="0"/>
              </a:defRPr>
            </a:lvl3pPr>
            <a:lvl4pPr marL="1613962" indent="-230566">
              <a:spcBef>
                <a:spcPct val="30000"/>
              </a:spcBef>
              <a:defRPr sz="1200">
                <a:solidFill>
                  <a:schemeClr val="tx1"/>
                </a:solidFill>
                <a:latin typeface="Calibri" panose="020F0502020204030204" pitchFamily="34" charset="0"/>
              </a:defRPr>
            </a:lvl4pPr>
            <a:lvl5pPr marL="2075094" indent="-230566">
              <a:spcBef>
                <a:spcPct val="30000"/>
              </a:spcBef>
              <a:defRPr sz="1200">
                <a:solidFill>
                  <a:schemeClr val="tx1"/>
                </a:solidFill>
                <a:latin typeface="Calibri" panose="020F0502020204030204" pitchFamily="34" charset="0"/>
              </a:defRPr>
            </a:lvl5pPr>
            <a:lvl6pPr marL="2536226" indent="-230566" eaLnBrk="0" fontAlgn="base" hangingPunct="0">
              <a:spcBef>
                <a:spcPct val="30000"/>
              </a:spcBef>
              <a:spcAft>
                <a:spcPct val="0"/>
              </a:spcAft>
              <a:defRPr sz="1200">
                <a:solidFill>
                  <a:schemeClr val="tx1"/>
                </a:solidFill>
                <a:latin typeface="Calibri" panose="020F0502020204030204" pitchFamily="34" charset="0"/>
              </a:defRPr>
            </a:lvl6pPr>
            <a:lvl7pPr marL="2997357" indent="-230566" eaLnBrk="0" fontAlgn="base" hangingPunct="0">
              <a:spcBef>
                <a:spcPct val="30000"/>
              </a:spcBef>
              <a:spcAft>
                <a:spcPct val="0"/>
              </a:spcAft>
              <a:defRPr sz="1200">
                <a:solidFill>
                  <a:schemeClr val="tx1"/>
                </a:solidFill>
                <a:latin typeface="Calibri" panose="020F0502020204030204" pitchFamily="34" charset="0"/>
              </a:defRPr>
            </a:lvl7pPr>
            <a:lvl8pPr marL="3458489" indent="-230566" eaLnBrk="0" fontAlgn="base" hangingPunct="0">
              <a:spcBef>
                <a:spcPct val="30000"/>
              </a:spcBef>
              <a:spcAft>
                <a:spcPct val="0"/>
              </a:spcAft>
              <a:defRPr sz="1200">
                <a:solidFill>
                  <a:schemeClr val="tx1"/>
                </a:solidFill>
                <a:latin typeface="Calibri" panose="020F0502020204030204" pitchFamily="34" charset="0"/>
              </a:defRPr>
            </a:lvl8pPr>
            <a:lvl9pPr marL="3919621" indent="-23056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B0D393-E572-47B7-8C96-7276A84FFC41}" type="slidenum">
              <a:rPr lang="en-US" altLang="en-US" smtClean="0">
                <a:latin typeface="Arial" panose="020B0604020202020204" pitchFamily="34" charset="0"/>
              </a:rPr>
              <a:pPr>
                <a:spcBef>
                  <a:spcPct val="0"/>
                </a:spcBef>
              </a:pPr>
              <a:t>32</a:t>
            </a:fld>
            <a:endParaRPr lang="en-US" altLang="en-US">
              <a:latin typeface="Arial" panose="020B0604020202020204" pitchFamily="34" charset="0"/>
            </a:endParaRPr>
          </a:p>
        </p:txBody>
      </p:sp>
    </p:spTree>
    <p:extLst>
      <p:ext uri="{BB962C8B-B14F-4D97-AF65-F5344CB8AC3E}">
        <p14:creationId xmlns:p14="http://schemas.microsoft.com/office/powerpoint/2010/main" val="2651814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F8C35-E4C8-4D78-A860-19355B622AB8}" type="slidenum">
              <a:rPr lang="en-US" smtClean="0"/>
              <a:pPr/>
              <a:t>34</a:t>
            </a:fld>
            <a:endParaRPr lang="en-US"/>
          </a:p>
        </p:txBody>
      </p:sp>
    </p:spTree>
    <p:extLst>
      <p:ext uri="{BB962C8B-B14F-4D97-AF65-F5344CB8AC3E}">
        <p14:creationId xmlns:p14="http://schemas.microsoft.com/office/powerpoint/2010/main" val="3174783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F8C35-E4C8-4D78-A860-19355B622AB8}" type="slidenum">
              <a:rPr lang="en-US" smtClean="0"/>
              <a:pPr/>
              <a:t>35</a:t>
            </a:fld>
            <a:endParaRPr lang="en-US"/>
          </a:p>
        </p:txBody>
      </p:sp>
    </p:spTree>
    <p:extLst>
      <p:ext uri="{BB962C8B-B14F-4D97-AF65-F5344CB8AC3E}">
        <p14:creationId xmlns:p14="http://schemas.microsoft.com/office/powerpoint/2010/main" val="676340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Note:</a:t>
            </a:r>
          </a:p>
          <a:p>
            <a:pPr>
              <a:spcBef>
                <a:spcPts val="1800"/>
              </a:spcBef>
              <a:spcAft>
                <a:spcPts val="0"/>
              </a:spcAft>
            </a:pPr>
            <a:r>
              <a:rPr lang="en-US" altLang="en-US" dirty="0"/>
              <a:t>In FY22, 41 applications were submitted; 17 projects funded with $4.16 million Federal funding for Northeast &amp; Midwest LSR program.</a:t>
            </a:r>
          </a:p>
          <a:p>
            <a:pPr>
              <a:spcBef>
                <a:spcPts val="1800"/>
              </a:spcBef>
              <a:spcAft>
                <a:spcPts val="0"/>
              </a:spcAft>
            </a:pPr>
            <a:r>
              <a:rPr lang="en-US" altLang="en-US" dirty="0"/>
              <a:t>= 41% of applications submitted were funded. Average rate of funding over the past 5 years = 38%</a:t>
            </a:r>
          </a:p>
          <a:p>
            <a:endParaRPr lang="en-US" dirty="0"/>
          </a:p>
        </p:txBody>
      </p:sp>
      <p:sp>
        <p:nvSpPr>
          <p:cNvPr id="4" name="Slide Number Placeholder 3"/>
          <p:cNvSpPr>
            <a:spLocks noGrp="1"/>
          </p:cNvSpPr>
          <p:nvPr>
            <p:ph type="sldNum" sz="quarter" idx="5"/>
          </p:nvPr>
        </p:nvSpPr>
        <p:spPr/>
        <p:txBody>
          <a:bodyPr/>
          <a:lstStyle/>
          <a:p>
            <a:fld id="{E24F8C35-E4C8-4D78-A860-19355B622AB8}" type="slidenum">
              <a:rPr lang="en-US" smtClean="0"/>
              <a:pPr/>
              <a:t>36</a:t>
            </a:fld>
            <a:endParaRPr lang="en-US"/>
          </a:p>
        </p:txBody>
      </p:sp>
    </p:spTree>
    <p:extLst>
      <p:ext uri="{BB962C8B-B14F-4D97-AF65-F5344CB8AC3E}">
        <p14:creationId xmlns:p14="http://schemas.microsoft.com/office/powerpoint/2010/main" val="3611911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Reporting: </a:t>
            </a:r>
            <a:r>
              <a:rPr lang="en-US" sz="1200" b="0" i="0" u="none" strike="noStrike" kern="1200" baseline="0" dirty="0">
                <a:solidFill>
                  <a:schemeClr val="tx1"/>
                </a:solidFill>
                <a:latin typeface="+mn-lt"/>
                <a:ea typeface="+mn-ea"/>
                <a:cs typeface="+mn-cs"/>
              </a:rPr>
              <a:t>In addition to the standard annual reporting requirements associated with all U.S. Forest Service grants to States and partners, funded LSR projects are required to provide annual project performance and spatial data through the Landscape Scale Restoration database (</a:t>
            </a:r>
            <a:r>
              <a:rPr lang="en-US" sz="1200" b="0" i="0" u="none" strike="noStrike" kern="1200" baseline="0" dirty="0" err="1">
                <a:solidFill>
                  <a:schemeClr val="tx1"/>
                </a:solidFill>
                <a:latin typeface="+mn-lt"/>
                <a:ea typeface="+mn-ea"/>
                <a:cs typeface="+mn-cs"/>
              </a:rPr>
              <a:t>LaSR</a:t>
            </a:r>
            <a:r>
              <a:rPr lang="en-US" sz="1200" b="0" i="0" u="none" strike="noStrike" kern="1200" baseline="0" dirty="0">
                <a:solidFill>
                  <a:schemeClr val="tx1"/>
                </a:solidFill>
                <a:latin typeface="+mn-lt"/>
                <a:ea typeface="+mn-ea"/>
                <a:cs typeface="+mn-cs"/>
              </a:rPr>
              <a:t>) no later than October 28 each year. This requires both Forest Service grant monitors and LSR grant recipients to coordinate in entering project information. If an LSR grant recipient is new to this reporting process, they will need to sign up for an account to access the </a:t>
            </a:r>
            <a:r>
              <a:rPr lang="en-US" sz="1200" b="0" i="0" u="none" strike="noStrike" kern="1200" baseline="0" dirty="0" err="1">
                <a:solidFill>
                  <a:schemeClr val="tx1"/>
                </a:solidFill>
                <a:latin typeface="+mn-lt"/>
                <a:ea typeface="+mn-ea"/>
                <a:cs typeface="+mn-cs"/>
              </a:rPr>
              <a:t>LaSR</a:t>
            </a:r>
            <a:r>
              <a:rPr lang="en-US" sz="1200" b="0" i="0" u="none" strike="noStrike" kern="1200" baseline="0" dirty="0">
                <a:solidFill>
                  <a:schemeClr val="tx1"/>
                </a:solidFill>
                <a:latin typeface="+mn-lt"/>
                <a:ea typeface="+mn-ea"/>
                <a:cs typeface="+mn-cs"/>
              </a:rPr>
              <a:t> module. The assigned Forest Service grant monitor can assist with this. </a:t>
            </a:r>
          </a:p>
          <a:p>
            <a:endParaRPr lang="en-US" dirty="0"/>
          </a:p>
        </p:txBody>
      </p:sp>
      <p:sp>
        <p:nvSpPr>
          <p:cNvPr id="4" name="Slide Number Placeholder 3"/>
          <p:cNvSpPr>
            <a:spLocks noGrp="1"/>
          </p:cNvSpPr>
          <p:nvPr>
            <p:ph type="sldNum" sz="quarter" idx="5"/>
          </p:nvPr>
        </p:nvSpPr>
        <p:spPr/>
        <p:txBody>
          <a:bodyPr/>
          <a:lstStyle/>
          <a:p>
            <a:fld id="{E24F8C35-E4C8-4D78-A860-19355B622AB8}" type="slidenum">
              <a:rPr lang="en-US" smtClean="0"/>
              <a:pPr/>
              <a:t>37</a:t>
            </a:fld>
            <a:endParaRPr lang="en-US"/>
          </a:p>
        </p:txBody>
      </p:sp>
    </p:spTree>
    <p:extLst>
      <p:ext uri="{BB962C8B-B14F-4D97-AF65-F5344CB8AC3E}">
        <p14:creationId xmlns:p14="http://schemas.microsoft.com/office/powerpoint/2010/main" val="1917356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A59471-0E68-49A7-8623-3E20ED98D482}" type="slidenum">
              <a:rPr lang="en-US" altLang="en-US" smtClean="0"/>
              <a:pPr>
                <a:defRPr/>
              </a:pPr>
              <a:t>38</a:t>
            </a:fld>
            <a:endParaRPr lang="en-US" altLang="en-US"/>
          </a:p>
        </p:txBody>
      </p:sp>
    </p:spTree>
    <p:extLst>
      <p:ext uri="{BB962C8B-B14F-4D97-AF65-F5344CB8AC3E}">
        <p14:creationId xmlns:p14="http://schemas.microsoft.com/office/powerpoint/2010/main" val="216118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endParaRPr lang="en-US"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39" indent="-288207">
              <a:defRPr>
                <a:solidFill>
                  <a:schemeClr val="tx1"/>
                </a:solidFill>
                <a:latin typeface="Arial" panose="020B0604020202020204" pitchFamily="34" charset="0"/>
              </a:defRPr>
            </a:lvl2pPr>
            <a:lvl3pPr marL="1152830" indent="-230566">
              <a:defRPr>
                <a:solidFill>
                  <a:schemeClr val="tx1"/>
                </a:solidFill>
                <a:latin typeface="Arial" panose="020B0604020202020204" pitchFamily="34" charset="0"/>
              </a:defRPr>
            </a:lvl3pPr>
            <a:lvl4pPr marL="1613962" indent="-230566">
              <a:defRPr>
                <a:solidFill>
                  <a:schemeClr val="tx1"/>
                </a:solidFill>
                <a:latin typeface="Arial" panose="020B0604020202020204" pitchFamily="34" charset="0"/>
              </a:defRPr>
            </a:lvl4pPr>
            <a:lvl5pPr marL="2075094" indent="-230566">
              <a:defRPr>
                <a:solidFill>
                  <a:schemeClr val="tx1"/>
                </a:solidFill>
                <a:latin typeface="Arial" panose="020B0604020202020204" pitchFamily="34" charset="0"/>
              </a:defRPr>
            </a:lvl5pPr>
            <a:lvl6pPr marL="2536226" indent="-230566" eaLnBrk="0" fontAlgn="base" hangingPunct="0">
              <a:spcBef>
                <a:spcPct val="0"/>
              </a:spcBef>
              <a:spcAft>
                <a:spcPct val="0"/>
              </a:spcAft>
              <a:defRPr>
                <a:solidFill>
                  <a:schemeClr val="tx1"/>
                </a:solidFill>
                <a:latin typeface="Arial" panose="020B0604020202020204" pitchFamily="34" charset="0"/>
              </a:defRPr>
            </a:lvl6pPr>
            <a:lvl7pPr marL="2997357" indent="-230566" eaLnBrk="0" fontAlgn="base" hangingPunct="0">
              <a:spcBef>
                <a:spcPct val="0"/>
              </a:spcBef>
              <a:spcAft>
                <a:spcPct val="0"/>
              </a:spcAft>
              <a:defRPr>
                <a:solidFill>
                  <a:schemeClr val="tx1"/>
                </a:solidFill>
                <a:latin typeface="Arial" panose="020B0604020202020204" pitchFamily="34" charset="0"/>
              </a:defRPr>
            </a:lvl7pPr>
            <a:lvl8pPr marL="3458489" indent="-230566" eaLnBrk="0" fontAlgn="base" hangingPunct="0">
              <a:spcBef>
                <a:spcPct val="0"/>
              </a:spcBef>
              <a:spcAft>
                <a:spcPct val="0"/>
              </a:spcAft>
              <a:defRPr>
                <a:solidFill>
                  <a:schemeClr val="tx1"/>
                </a:solidFill>
                <a:latin typeface="Arial" panose="020B0604020202020204" pitchFamily="34" charset="0"/>
              </a:defRPr>
            </a:lvl8pPr>
            <a:lvl9pPr marL="3919621" indent="-230566" eaLnBrk="0" fontAlgn="base" hangingPunct="0">
              <a:spcBef>
                <a:spcPct val="0"/>
              </a:spcBef>
              <a:spcAft>
                <a:spcPct val="0"/>
              </a:spcAft>
              <a:defRPr>
                <a:solidFill>
                  <a:schemeClr val="tx1"/>
                </a:solidFill>
                <a:latin typeface="Arial" panose="020B0604020202020204" pitchFamily="34" charset="0"/>
              </a:defRPr>
            </a:lvl9pPr>
          </a:lstStyle>
          <a:p>
            <a:fld id="{7FFF7F58-065C-444E-ABC5-23289DBD1016}" type="slidenum">
              <a:rPr lang="en-US" altLang="en-US" smtClean="0"/>
              <a:pPr/>
              <a:t>39</a:t>
            </a:fld>
            <a:endParaRPr lang="en-US" altLang="en-US"/>
          </a:p>
        </p:txBody>
      </p:sp>
    </p:spTree>
    <p:extLst>
      <p:ext uri="{BB962C8B-B14F-4D97-AF65-F5344CB8AC3E}">
        <p14:creationId xmlns:p14="http://schemas.microsoft.com/office/powerpoint/2010/main" val="23641540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endParaRPr lang="en-US"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39" indent="-288207">
              <a:defRPr>
                <a:solidFill>
                  <a:schemeClr val="tx1"/>
                </a:solidFill>
                <a:latin typeface="Arial" panose="020B0604020202020204" pitchFamily="34" charset="0"/>
              </a:defRPr>
            </a:lvl2pPr>
            <a:lvl3pPr marL="1152830" indent="-230566">
              <a:defRPr>
                <a:solidFill>
                  <a:schemeClr val="tx1"/>
                </a:solidFill>
                <a:latin typeface="Arial" panose="020B0604020202020204" pitchFamily="34" charset="0"/>
              </a:defRPr>
            </a:lvl3pPr>
            <a:lvl4pPr marL="1613962" indent="-230566">
              <a:defRPr>
                <a:solidFill>
                  <a:schemeClr val="tx1"/>
                </a:solidFill>
                <a:latin typeface="Arial" panose="020B0604020202020204" pitchFamily="34" charset="0"/>
              </a:defRPr>
            </a:lvl4pPr>
            <a:lvl5pPr marL="2075094" indent="-230566">
              <a:defRPr>
                <a:solidFill>
                  <a:schemeClr val="tx1"/>
                </a:solidFill>
                <a:latin typeface="Arial" panose="020B0604020202020204" pitchFamily="34" charset="0"/>
              </a:defRPr>
            </a:lvl5pPr>
            <a:lvl6pPr marL="2536226" indent="-230566" eaLnBrk="0" fontAlgn="base" hangingPunct="0">
              <a:spcBef>
                <a:spcPct val="0"/>
              </a:spcBef>
              <a:spcAft>
                <a:spcPct val="0"/>
              </a:spcAft>
              <a:defRPr>
                <a:solidFill>
                  <a:schemeClr val="tx1"/>
                </a:solidFill>
                <a:latin typeface="Arial" panose="020B0604020202020204" pitchFamily="34" charset="0"/>
              </a:defRPr>
            </a:lvl6pPr>
            <a:lvl7pPr marL="2997357" indent="-230566" eaLnBrk="0" fontAlgn="base" hangingPunct="0">
              <a:spcBef>
                <a:spcPct val="0"/>
              </a:spcBef>
              <a:spcAft>
                <a:spcPct val="0"/>
              </a:spcAft>
              <a:defRPr>
                <a:solidFill>
                  <a:schemeClr val="tx1"/>
                </a:solidFill>
                <a:latin typeface="Arial" panose="020B0604020202020204" pitchFamily="34" charset="0"/>
              </a:defRPr>
            </a:lvl7pPr>
            <a:lvl8pPr marL="3458489" indent="-230566" eaLnBrk="0" fontAlgn="base" hangingPunct="0">
              <a:spcBef>
                <a:spcPct val="0"/>
              </a:spcBef>
              <a:spcAft>
                <a:spcPct val="0"/>
              </a:spcAft>
              <a:defRPr>
                <a:solidFill>
                  <a:schemeClr val="tx1"/>
                </a:solidFill>
                <a:latin typeface="Arial" panose="020B0604020202020204" pitchFamily="34" charset="0"/>
              </a:defRPr>
            </a:lvl8pPr>
            <a:lvl9pPr marL="3919621" indent="-230566" eaLnBrk="0" fontAlgn="base" hangingPunct="0">
              <a:spcBef>
                <a:spcPct val="0"/>
              </a:spcBef>
              <a:spcAft>
                <a:spcPct val="0"/>
              </a:spcAft>
              <a:defRPr>
                <a:solidFill>
                  <a:schemeClr val="tx1"/>
                </a:solidFill>
                <a:latin typeface="Arial" panose="020B0604020202020204" pitchFamily="34" charset="0"/>
              </a:defRPr>
            </a:lvl9pPr>
          </a:lstStyle>
          <a:p>
            <a:fld id="{7FFF7F58-065C-444E-ABC5-23289DBD1016}" type="slidenum">
              <a:rPr lang="en-US" altLang="en-US" smtClean="0"/>
              <a:pPr/>
              <a:t>40</a:t>
            </a:fld>
            <a:endParaRPr lang="en-US" altLang="en-US"/>
          </a:p>
        </p:txBody>
      </p:sp>
    </p:spTree>
    <p:extLst>
      <p:ext uri="{BB962C8B-B14F-4D97-AF65-F5344CB8AC3E}">
        <p14:creationId xmlns:p14="http://schemas.microsoft.com/office/powerpoint/2010/main" val="15850194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a:t>Tribal Relations Specialists:</a:t>
            </a:r>
          </a:p>
          <a:p>
            <a:pPr marL="342900" marR="0" lvl="0" indent="-342900">
              <a:spcBef>
                <a:spcPts val="600"/>
              </a:spcBef>
              <a:spcAft>
                <a:spcPts val="0"/>
              </a:spcAft>
              <a:buSzPts val="1100"/>
              <a:buFont typeface="Symbol" panose="05050102010706020507" pitchFamily="18" charset="2"/>
              <a:buChar char=""/>
            </a:pPr>
            <a:r>
              <a:rPr lang="en-US" sz="1800" b="1" dirty="0">
                <a:solidFill>
                  <a:srgbClr val="000000"/>
                </a:solidFill>
                <a:effectLst/>
                <a:latin typeface="Calibri" panose="020F0502020204030204" pitchFamily="34" charset="0"/>
                <a:ea typeface="Symbol" panose="05050102010706020507" pitchFamily="18" charset="2"/>
                <a:cs typeface="Symbol" panose="05050102010706020507" pitchFamily="18" charset="2"/>
              </a:rPr>
              <a:t>Paul Cloutier</a:t>
            </a:r>
            <a:r>
              <a:rPr lang="en-US" sz="1800" dirty="0">
                <a:solidFill>
                  <a:srgbClr val="000000"/>
                </a:solidFill>
                <a:effectLst/>
                <a:latin typeface="Calibri" panose="020F0502020204030204" pitchFamily="34" charset="0"/>
                <a:ea typeface="Symbol" panose="05050102010706020507" pitchFamily="18" charset="2"/>
                <a:cs typeface="Symbol" panose="05050102010706020507" pitchFamily="18" charset="2"/>
              </a:rPr>
              <a:t>, Tribal Relations Program Manager, with focus on CT, DC, DE, IA, Southern IL, IN, MA, MD, ME, MO, NH, NJ, NY, OH, PA, RI, VT, and WV: 970-792-5300, </a:t>
            </a:r>
            <a:r>
              <a:rPr lang="en-US" sz="1800" u="sng" dirty="0">
                <a:solidFill>
                  <a:srgbClr val="000000"/>
                </a:solidFill>
                <a:effectLst/>
                <a:latin typeface="Calibri" panose="020F0502020204030204" pitchFamily="34" charset="0"/>
                <a:ea typeface="Symbol" panose="05050102010706020507" pitchFamily="18" charset="2"/>
                <a:cs typeface="Symbol" panose="05050102010706020507" pitchFamily="18" charset="2"/>
                <a:hlinkClick r:id="rId3" tooltip="mailto:gene.cloutier@usda.gov"/>
              </a:rPr>
              <a:t>gene.cloutier@usda.gov</a:t>
            </a:r>
            <a:endParaRPr lang="en-US" sz="1800" dirty="0">
              <a:solidFill>
                <a:srgbClr val="000000"/>
              </a:solidFill>
              <a:effectLst/>
              <a:latin typeface="Calibri" panose="020F0502020204030204" pitchFamily="34" charset="0"/>
              <a:ea typeface="Symbol" panose="05050102010706020507" pitchFamily="18" charset="2"/>
              <a:cs typeface="Symbol" panose="05050102010706020507" pitchFamily="18" charset="2"/>
            </a:endParaRPr>
          </a:p>
          <a:p>
            <a:pPr marL="342900" marR="0" lvl="0" indent="-342900">
              <a:spcBef>
                <a:spcPts val="600"/>
              </a:spcBef>
              <a:spcAft>
                <a:spcPts val="0"/>
              </a:spcAft>
              <a:buSzPts val="1100"/>
              <a:buFont typeface="Symbol" panose="05050102010706020507" pitchFamily="18" charset="2"/>
              <a:buChar char=""/>
            </a:pPr>
            <a:r>
              <a:rPr lang="en-US" sz="1800" b="1" dirty="0">
                <a:solidFill>
                  <a:srgbClr val="000000"/>
                </a:solidFill>
                <a:effectLst/>
                <a:latin typeface="Calibri" panose="020F0502020204030204" pitchFamily="34" charset="0"/>
                <a:ea typeface="Symbol" panose="05050102010706020507" pitchFamily="18" charset="2"/>
                <a:cs typeface="Symbol" panose="05050102010706020507" pitchFamily="18" charset="2"/>
              </a:rPr>
              <a:t>Kira Kaufmann</a:t>
            </a:r>
            <a:r>
              <a:rPr lang="en-US" sz="1800" dirty="0">
                <a:solidFill>
                  <a:srgbClr val="000000"/>
                </a:solidFill>
                <a:effectLst/>
                <a:latin typeface="Calibri" panose="020F0502020204030204" pitchFamily="34" charset="0"/>
                <a:ea typeface="Symbol" panose="05050102010706020507" pitchFamily="18" charset="2"/>
                <a:cs typeface="Symbol" panose="05050102010706020507" pitchFamily="18" charset="2"/>
              </a:rPr>
              <a:t>, Tribal Relations Program Manager, with focus on Northern IL, MI, MN, and WI: 715-401-2610, </a:t>
            </a:r>
            <a:r>
              <a:rPr lang="en-US" sz="1800" u="sng" dirty="0">
                <a:solidFill>
                  <a:srgbClr val="000000"/>
                </a:solidFill>
                <a:effectLst/>
                <a:latin typeface="Calibri" panose="020F0502020204030204" pitchFamily="34" charset="0"/>
                <a:ea typeface="Symbol" panose="05050102010706020507" pitchFamily="18" charset="2"/>
                <a:cs typeface="Symbol" panose="05050102010706020507" pitchFamily="18" charset="2"/>
                <a:hlinkClick r:id="rId4" tooltip="mailto:kira.kaufmann@usda.gov"/>
              </a:rPr>
              <a:t>kira.kaufmann@usda.gov</a:t>
            </a:r>
            <a:endParaRPr lang="en-US" sz="1800" dirty="0">
              <a:solidFill>
                <a:srgbClr val="000000"/>
              </a:solidFill>
              <a:effectLst/>
              <a:latin typeface="Calibri" panose="020F0502020204030204" pitchFamily="34" charset="0"/>
              <a:ea typeface="Symbol" panose="05050102010706020507" pitchFamily="18" charset="2"/>
              <a:cs typeface="Symbol" panose="05050102010706020507" pitchFamily="18" charset="2"/>
            </a:endParaRPr>
          </a:p>
          <a:p>
            <a:pPr>
              <a:defRPr/>
            </a:pPr>
            <a:endParaRPr 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9339" indent="-288207">
              <a:spcBef>
                <a:spcPct val="30000"/>
              </a:spcBef>
              <a:defRPr sz="1200">
                <a:solidFill>
                  <a:schemeClr val="tx1"/>
                </a:solidFill>
                <a:latin typeface="Calibri" panose="020F0502020204030204" pitchFamily="34" charset="0"/>
              </a:defRPr>
            </a:lvl2pPr>
            <a:lvl3pPr marL="1152830" indent="-230566">
              <a:spcBef>
                <a:spcPct val="30000"/>
              </a:spcBef>
              <a:defRPr sz="1200">
                <a:solidFill>
                  <a:schemeClr val="tx1"/>
                </a:solidFill>
                <a:latin typeface="Calibri" panose="020F0502020204030204" pitchFamily="34" charset="0"/>
              </a:defRPr>
            </a:lvl3pPr>
            <a:lvl4pPr marL="1613962" indent="-230566">
              <a:spcBef>
                <a:spcPct val="30000"/>
              </a:spcBef>
              <a:defRPr sz="1200">
                <a:solidFill>
                  <a:schemeClr val="tx1"/>
                </a:solidFill>
                <a:latin typeface="Calibri" panose="020F0502020204030204" pitchFamily="34" charset="0"/>
              </a:defRPr>
            </a:lvl4pPr>
            <a:lvl5pPr marL="2075094" indent="-230566">
              <a:spcBef>
                <a:spcPct val="30000"/>
              </a:spcBef>
              <a:defRPr sz="1200">
                <a:solidFill>
                  <a:schemeClr val="tx1"/>
                </a:solidFill>
                <a:latin typeface="Calibri" panose="020F0502020204030204" pitchFamily="34" charset="0"/>
              </a:defRPr>
            </a:lvl5pPr>
            <a:lvl6pPr marL="2536226" indent="-230566" eaLnBrk="0" fontAlgn="base" hangingPunct="0">
              <a:spcBef>
                <a:spcPct val="30000"/>
              </a:spcBef>
              <a:spcAft>
                <a:spcPct val="0"/>
              </a:spcAft>
              <a:defRPr sz="1200">
                <a:solidFill>
                  <a:schemeClr val="tx1"/>
                </a:solidFill>
                <a:latin typeface="Calibri" panose="020F0502020204030204" pitchFamily="34" charset="0"/>
              </a:defRPr>
            </a:lvl6pPr>
            <a:lvl7pPr marL="2997357" indent="-230566" eaLnBrk="0" fontAlgn="base" hangingPunct="0">
              <a:spcBef>
                <a:spcPct val="30000"/>
              </a:spcBef>
              <a:spcAft>
                <a:spcPct val="0"/>
              </a:spcAft>
              <a:defRPr sz="1200">
                <a:solidFill>
                  <a:schemeClr val="tx1"/>
                </a:solidFill>
                <a:latin typeface="Calibri" panose="020F0502020204030204" pitchFamily="34" charset="0"/>
              </a:defRPr>
            </a:lvl7pPr>
            <a:lvl8pPr marL="3458489" indent="-230566" eaLnBrk="0" fontAlgn="base" hangingPunct="0">
              <a:spcBef>
                <a:spcPct val="30000"/>
              </a:spcBef>
              <a:spcAft>
                <a:spcPct val="0"/>
              </a:spcAft>
              <a:defRPr sz="1200">
                <a:solidFill>
                  <a:schemeClr val="tx1"/>
                </a:solidFill>
                <a:latin typeface="Calibri" panose="020F0502020204030204" pitchFamily="34" charset="0"/>
              </a:defRPr>
            </a:lvl8pPr>
            <a:lvl9pPr marL="3919621" indent="-23056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5198FE-8E44-455A-9FB9-0E1A0D857A65}" type="slidenum">
              <a:rPr lang="en-US" altLang="en-US" smtClean="0">
                <a:latin typeface="Arial" panose="020B0604020202020204" pitchFamily="34" charset="0"/>
              </a:rPr>
              <a:pPr>
                <a:spcBef>
                  <a:spcPct val="0"/>
                </a:spcBef>
              </a:pPr>
              <a:t>41</a:t>
            </a:fld>
            <a:endParaRPr lang="en-US" altLang="en-US">
              <a:latin typeface="Arial" panose="020B0604020202020204" pitchFamily="34" charset="0"/>
            </a:endParaRPr>
          </a:p>
        </p:txBody>
      </p:sp>
    </p:spTree>
    <p:extLst>
      <p:ext uri="{BB962C8B-B14F-4D97-AF65-F5344CB8AC3E}">
        <p14:creationId xmlns:p14="http://schemas.microsoft.com/office/powerpoint/2010/main" val="40757708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F8C35-E4C8-4D78-A860-19355B622AB8}" type="slidenum">
              <a:rPr lang="en-US" smtClean="0"/>
              <a:pPr/>
              <a:t>42</a:t>
            </a:fld>
            <a:endParaRPr lang="en-US"/>
          </a:p>
        </p:txBody>
      </p:sp>
    </p:spTree>
    <p:extLst>
      <p:ext uri="{BB962C8B-B14F-4D97-AF65-F5344CB8AC3E}">
        <p14:creationId xmlns:p14="http://schemas.microsoft.com/office/powerpoint/2010/main" val="1641184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2018 Farm Bill amended the Cooperative Forestry Assistance Act, codifying</a:t>
            </a:r>
            <a:r>
              <a:rPr lang="en-US" baseline="0" dirty="0"/>
              <a:t> the State and Private Forestry Landscape Restoration Program and the program purpose to encourage collaborative, science-based restoration of priority forest landscapes. </a:t>
            </a:r>
          </a:p>
          <a:p>
            <a:endParaRPr lang="en-US" baseline="0" dirty="0"/>
          </a:p>
        </p:txBody>
      </p:sp>
      <p:sp>
        <p:nvSpPr>
          <p:cNvPr id="4" name="Slide Number Placeholder 3"/>
          <p:cNvSpPr>
            <a:spLocks noGrp="1"/>
          </p:cNvSpPr>
          <p:nvPr>
            <p:ph type="sldNum" sz="quarter" idx="10"/>
          </p:nvPr>
        </p:nvSpPr>
        <p:spPr/>
        <p:txBody>
          <a:bodyPr/>
          <a:lstStyle/>
          <a:p>
            <a:fld id="{A73BB16D-F841-40E3-8D5A-D63723AB0549}" type="slidenum">
              <a:rPr lang="en-US" smtClean="0"/>
              <a:t>4</a:t>
            </a:fld>
            <a:endParaRPr lang="en-US"/>
          </a:p>
        </p:txBody>
      </p:sp>
    </p:spTree>
    <p:extLst>
      <p:ext uri="{BB962C8B-B14F-4D97-AF65-F5344CB8AC3E}">
        <p14:creationId xmlns:p14="http://schemas.microsoft.com/office/powerpoint/2010/main" val="3869303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BB16D-F841-40E3-8D5A-D63723AB0549}" type="slidenum">
              <a:rPr lang="en-US" smtClean="0"/>
              <a:t>5</a:t>
            </a:fld>
            <a:endParaRPr lang="en-US"/>
          </a:p>
        </p:txBody>
      </p:sp>
    </p:spTree>
    <p:extLst>
      <p:ext uri="{BB962C8B-B14F-4D97-AF65-F5344CB8AC3E}">
        <p14:creationId xmlns:p14="http://schemas.microsoft.com/office/powerpoint/2010/main" val="545539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Projects shall prioritize funding and other resources toward one or more of these national LSR objectives.</a:t>
            </a:r>
          </a:p>
          <a:p>
            <a:pPr marL="0" indent="0">
              <a:buFont typeface="Arial" panose="020B0604020202020204" pitchFamily="34" charset="0"/>
              <a:buNone/>
            </a:pPr>
            <a:endParaRPr 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9339" indent="-288207">
              <a:spcBef>
                <a:spcPct val="30000"/>
              </a:spcBef>
              <a:defRPr sz="1200">
                <a:solidFill>
                  <a:schemeClr val="tx1"/>
                </a:solidFill>
                <a:latin typeface="Calibri" panose="020F0502020204030204" pitchFamily="34" charset="0"/>
              </a:defRPr>
            </a:lvl2pPr>
            <a:lvl3pPr marL="1152830" indent="-230566">
              <a:spcBef>
                <a:spcPct val="30000"/>
              </a:spcBef>
              <a:defRPr sz="1200">
                <a:solidFill>
                  <a:schemeClr val="tx1"/>
                </a:solidFill>
                <a:latin typeface="Calibri" panose="020F0502020204030204" pitchFamily="34" charset="0"/>
              </a:defRPr>
            </a:lvl3pPr>
            <a:lvl4pPr marL="1613962" indent="-230566">
              <a:spcBef>
                <a:spcPct val="30000"/>
              </a:spcBef>
              <a:defRPr sz="1200">
                <a:solidFill>
                  <a:schemeClr val="tx1"/>
                </a:solidFill>
                <a:latin typeface="Calibri" panose="020F0502020204030204" pitchFamily="34" charset="0"/>
              </a:defRPr>
            </a:lvl4pPr>
            <a:lvl5pPr marL="2075094" indent="-230566">
              <a:spcBef>
                <a:spcPct val="30000"/>
              </a:spcBef>
              <a:defRPr sz="1200">
                <a:solidFill>
                  <a:schemeClr val="tx1"/>
                </a:solidFill>
                <a:latin typeface="Calibri" panose="020F0502020204030204" pitchFamily="34" charset="0"/>
              </a:defRPr>
            </a:lvl5pPr>
            <a:lvl6pPr marL="2536226" indent="-230566" eaLnBrk="0" fontAlgn="base" hangingPunct="0">
              <a:spcBef>
                <a:spcPct val="30000"/>
              </a:spcBef>
              <a:spcAft>
                <a:spcPct val="0"/>
              </a:spcAft>
              <a:defRPr sz="1200">
                <a:solidFill>
                  <a:schemeClr val="tx1"/>
                </a:solidFill>
                <a:latin typeface="Calibri" panose="020F0502020204030204" pitchFamily="34" charset="0"/>
              </a:defRPr>
            </a:lvl6pPr>
            <a:lvl7pPr marL="2997357" indent="-230566" eaLnBrk="0" fontAlgn="base" hangingPunct="0">
              <a:spcBef>
                <a:spcPct val="30000"/>
              </a:spcBef>
              <a:spcAft>
                <a:spcPct val="0"/>
              </a:spcAft>
              <a:defRPr sz="1200">
                <a:solidFill>
                  <a:schemeClr val="tx1"/>
                </a:solidFill>
                <a:latin typeface="Calibri" panose="020F0502020204030204" pitchFamily="34" charset="0"/>
              </a:defRPr>
            </a:lvl7pPr>
            <a:lvl8pPr marL="3458489" indent="-230566" eaLnBrk="0" fontAlgn="base" hangingPunct="0">
              <a:spcBef>
                <a:spcPct val="30000"/>
              </a:spcBef>
              <a:spcAft>
                <a:spcPct val="0"/>
              </a:spcAft>
              <a:defRPr sz="1200">
                <a:solidFill>
                  <a:schemeClr val="tx1"/>
                </a:solidFill>
                <a:latin typeface="Calibri" panose="020F0502020204030204" pitchFamily="34" charset="0"/>
              </a:defRPr>
            </a:lvl8pPr>
            <a:lvl9pPr marL="3919621" indent="-23056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6C4A33-7F8E-4179-BB96-75C8C4468D22}" type="slidenum">
              <a:rPr lang="en-US" altLang="en-US" smtClean="0">
                <a:latin typeface="Arial" panose="020B0604020202020204" pitchFamily="34" charset="0"/>
              </a:rPr>
              <a:pPr>
                <a:spcBef>
                  <a:spcPct val="0"/>
                </a:spcBef>
              </a:pPr>
              <a:t>6</a:t>
            </a:fld>
            <a:endParaRPr lang="en-US" altLang="en-US">
              <a:latin typeface="Arial" panose="020B0604020202020204" pitchFamily="34" charset="0"/>
            </a:endParaRPr>
          </a:p>
        </p:txBody>
      </p:sp>
    </p:spTree>
    <p:extLst>
      <p:ext uri="{BB962C8B-B14F-4D97-AF65-F5344CB8AC3E}">
        <p14:creationId xmlns:p14="http://schemas.microsoft.com/office/powerpoint/2010/main" val="2238481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a:rPr>
              <a:t>LSR Directive</a:t>
            </a:r>
            <a:r>
              <a:rPr lang="en-US" sz="1200" dirty="0"/>
              <a:t>: “High impact projects that lead to measurable outcomes on the landscape, leverage public and private resources, and further priorities identified in each State Forest Action Plan or equivalent restoration strategy.”</a:t>
            </a:r>
          </a:p>
          <a:p>
            <a:pPr>
              <a:spcBef>
                <a:spcPts val="2400"/>
              </a:spcBef>
            </a:pPr>
            <a:r>
              <a:rPr lang="en-US" sz="1200" b="1" dirty="0"/>
              <a:t>Outcomes on rural nonindustrial private, Tribal (including Tribal trust land), State, and/or local government forest land.</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On-the-Ground Outcomes on Rural Lands: </a:t>
            </a:r>
            <a:r>
              <a:rPr lang="en-US" sz="1200" b="0" i="0" u="none" strike="noStrike" kern="1200" baseline="0" dirty="0">
                <a:solidFill>
                  <a:schemeClr val="tx1"/>
                </a:solidFill>
                <a:latin typeface="+mn-lt"/>
                <a:ea typeface="+mn-ea"/>
                <a:cs typeface="+mn-cs"/>
              </a:rPr>
              <a:t>For the purposes of this program, “rural” means any area other than an urbanized area such as a city or town that has a population of greater than 50,000 inhabitants according to the latest census. </a:t>
            </a:r>
          </a:p>
          <a:p>
            <a:endParaRPr lang="en-US" sz="1200" b="0" i="0" u="none" strike="noStrike" kern="1200" baseline="0" dirty="0">
              <a:solidFill>
                <a:schemeClr val="tx1"/>
              </a:solidFill>
              <a:latin typeface="+mn-lt"/>
              <a:ea typeface="+mn-ea"/>
              <a:cs typeface="+mn-cs"/>
            </a:endParaRPr>
          </a:p>
          <a:p>
            <a:r>
              <a:rPr lang="en-US" b="0" i="0" dirty="0">
                <a:solidFill>
                  <a:srgbClr val="000001"/>
                </a:solidFill>
                <a:effectLst/>
                <a:latin typeface="Tahoma" panose="020B0604030504040204" pitchFamily="34" charset="0"/>
              </a:rPr>
              <a:t>Landscape Scale Restoration projects focus on rural land. Applicants can use this map to confirm that their proposed project is rural or </a:t>
            </a:r>
            <a:r>
              <a:rPr lang="en-US" b="1" i="0" u="sng" dirty="0">
                <a:solidFill>
                  <a:srgbClr val="000001"/>
                </a:solidFill>
                <a:effectLst/>
                <a:latin typeface="Tahoma" panose="020B0604030504040204" pitchFamily="34" charset="0"/>
              </a:rPr>
              <a:t>outside the areas in</a:t>
            </a:r>
            <a:r>
              <a:rPr lang="en-US" b="1" i="0" u="sng" dirty="0">
                <a:solidFill>
                  <a:srgbClr val="000000"/>
                </a:solidFill>
                <a:effectLst/>
                <a:latin typeface="Tahoma" panose="020B0604030504040204" pitchFamily="34" charset="0"/>
              </a:rPr>
              <a:t> </a:t>
            </a:r>
            <a:r>
              <a:rPr lang="en-US" b="1" i="0" u="sng" dirty="0">
                <a:solidFill>
                  <a:srgbClr val="DC143C"/>
                </a:solidFill>
                <a:effectLst/>
                <a:latin typeface="Tahoma" panose="020B0604030504040204" pitchFamily="34" charset="0"/>
              </a:rPr>
              <a:t>red</a:t>
            </a:r>
            <a:r>
              <a:rPr lang="en-US" b="0" i="0" dirty="0">
                <a:solidFill>
                  <a:srgbClr val="000001"/>
                </a:solidFill>
                <a:effectLst/>
                <a:latin typeface="Tahoma" panose="020B0604030504040204" pitchFamily="34" charset="0"/>
              </a:rPr>
              <a:t>, which are the</a:t>
            </a:r>
            <a:r>
              <a:rPr lang="en-US" b="1" i="0" dirty="0">
                <a:solidFill>
                  <a:srgbClr val="000001"/>
                </a:solidFill>
                <a:effectLst/>
                <a:latin typeface="Tahoma" panose="020B0604030504040204" pitchFamily="34" charset="0"/>
              </a:rPr>
              <a:t>  </a:t>
            </a:r>
            <a:r>
              <a:rPr lang="en-US" b="0" i="0" dirty="0">
                <a:effectLst/>
                <a:latin typeface="Tahoma" panose="020B0604030504040204" pitchFamily="34" charset="0"/>
                <a:hlinkClick r:id="rId4"/>
              </a:rPr>
              <a:t>US Census Populated Places.</a:t>
            </a:r>
            <a:r>
              <a:rPr lang="en-US" b="0" i="0" dirty="0">
                <a:solidFill>
                  <a:srgbClr val="000001"/>
                </a:solidFill>
                <a:effectLst/>
                <a:latin typeface="Tahoma" panose="020B0604030504040204" pitchFamily="34" charset="0"/>
              </a:rPr>
              <a:t>  These designated places (cities, towns and municipalities) have a population of more than 50,000 people as of 2020 </a:t>
            </a:r>
            <a:endParaRPr lang="en-US" dirty="0"/>
          </a:p>
        </p:txBody>
      </p:sp>
      <p:sp>
        <p:nvSpPr>
          <p:cNvPr id="4" name="Slide Number Placeholder 3"/>
          <p:cNvSpPr>
            <a:spLocks noGrp="1"/>
          </p:cNvSpPr>
          <p:nvPr>
            <p:ph type="sldNum" sz="quarter" idx="10"/>
          </p:nvPr>
        </p:nvSpPr>
        <p:spPr/>
        <p:txBody>
          <a:bodyPr/>
          <a:lstStyle/>
          <a:p>
            <a:fld id="{A73BB16D-F841-40E3-8D5A-D63723AB0549}" type="slidenum">
              <a:rPr lang="en-US" smtClean="0"/>
              <a:t>7</a:t>
            </a:fld>
            <a:endParaRPr lang="en-US"/>
          </a:p>
        </p:txBody>
      </p:sp>
    </p:spTree>
    <p:extLst>
      <p:ext uri="{BB962C8B-B14F-4D97-AF65-F5344CB8AC3E}">
        <p14:creationId xmlns:p14="http://schemas.microsoft.com/office/powerpoint/2010/main" val="1345648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profit</a:t>
            </a:r>
            <a:r>
              <a:rPr lang="en-US" baseline="0" dirty="0"/>
              <a:t> organizations are not eligible to submit applications under this competition.</a:t>
            </a:r>
          </a:p>
          <a:p>
            <a:endParaRPr lang="en-US" baseline="0" dirty="0"/>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State Forester Sponsorship: </a:t>
            </a:r>
            <a:r>
              <a:rPr lang="en-US" sz="1200" b="0" i="0" u="none" strike="noStrike" kern="1200" baseline="0" dirty="0">
                <a:solidFill>
                  <a:schemeClr val="tx1"/>
                </a:solidFill>
                <a:latin typeface="+mn-lt"/>
                <a:ea typeface="+mn-ea"/>
                <a:cs typeface="+mn-cs"/>
              </a:rPr>
              <a:t>All applications submitted, except those submitted by Tribes, must have a State Forester sponsor. Each State Forester may sponsor no more than 5 applications (single, multistate, or cross-regional); however, applications with 11 or more State Forester sponsors and applications submitted by Tribes do not count against this limit of 5 applications per State. </a:t>
            </a:r>
          </a:p>
          <a:p>
            <a:endParaRPr lang="en-US" baseline="0" dirty="0"/>
          </a:p>
          <a:p>
            <a:endParaRPr lang="en-US" dirty="0"/>
          </a:p>
          <a:p>
            <a:r>
              <a:rPr lang="en-US" i="1" dirty="0"/>
              <a:t>Photo Credit: Sherri Wormstead</a:t>
            </a:r>
          </a:p>
        </p:txBody>
      </p:sp>
      <p:sp>
        <p:nvSpPr>
          <p:cNvPr id="4" name="Slide Number Placeholder 3"/>
          <p:cNvSpPr>
            <a:spLocks noGrp="1"/>
          </p:cNvSpPr>
          <p:nvPr>
            <p:ph type="sldNum" sz="quarter" idx="10"/>
          </p:nvPr>
        </p:nvSpPr>
        <p:spPr/>
        <p:txBody>
          <a:bodyPr/>
          <a:lstStyle/>
          <a:p>
            <a:pPr>
              <a:defRPr/>
            </a:pPr>
            <a:fld id="{8BA59471-0E68-49A7-8623-3E20ED98D482}" type="slidenum">
              <a:rPr lang="en-US" altLang="en-US" smtClean="0"/>
              <a:pPr>
                <a:defRPr/>
              </a:pPr>
              <a:t>8</a:t>
            </a:fld>
            <a:endParaRPr lang="en-US" altLang="en-US"/>
          </a:p>
        </p:txBody>
      </p:sp>
    </p:spTree>
    <p:extLst>
      <p:ext uri="{BB962C8B-B14F-4D97-AF65-F5344CB8AC3E}">
        <p14:creationId xmlns:p14="http://schemas.microsoft.com/office/powerpoint/2010/main" val="4174105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Minimum and Maximum Funding Levels: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minimum Federal funding per project is $25,000. </a:t>
            </a:r>
          </a:p>
          <a:p>
            <a:r>
              <a:rPr lang="en-US" sz="1200" b="0" i="0" u="none" strike="noStrike" kern="1200" baseline="0" dirty="0">
                <a:solidFill>
                  <a:schemeClr val="tx1"/>
                </a:solidFill>
                <a:latin typeface="+mn-lt"/>
                <a:ea typeface="+mn-ea"/>
                <a:cs typeface="+mn-cs"/>
              </a:rPr>
              <a:t>The maximum amount of Federal funding awarded to any one State (State cap) or Tribe via this competitive process is 15% of the total available. As in past years, for FY 2022, funds available to the Eastern Region are based on the final fiscal year appropriation from Congress for the LSR Program and the funding allocation to the Region from the Agency’s Washington Office. While the funding level may fluctuate from year to year, for planning purposes, the Eastern Region Federal funding for LSR has been approximately $4 million annually. </a:t>
            </a:r>
          </a:p>
          <a:p>
            <a:r>
              <a:rPr lang="en-US" sz="1200" b="0" i="0" u="none" strike="noStrike" kern="1200" baseline="0" dirty="0">
                <a:solidFill>
                  <a:schemeClr val="tx1"/>
                </a:solidFill>
                <a:latin typeface="+mn-lt"/>
                <a:ea typeface="+mn-ea"/>
                <a:cs typeface="+mn-cs"/>
              </a:rPr>
              <a:t>The maximum Federal funding for a multistate or cross-regional project is $600,000. </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Note:</a:t>
            </a:r>
          </a:p>
          <a:p>
            <a:pPr>
              <a:spcBef>
                <a:spcPts val="1800"/>
              </a:spcBef>
              <a:spcAft>
                <a:spcPts val="0"/>
              </a:spcAft>
            </a:pPr>
            <a:r>
              <a:rPr lang="en-US" altLang="en-US" dirty="0"/>
              <a:t>41 applications submitted in FY22. 17 projects funded with $4.16 million Federal funding for Northeast &amp; Midwest LSR program</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3BB16D-F841-40E3-8D5A-D63723AB0549}" type="slidenum">
              <a:rPr lang="en-US" smtClean="0"/>
              <a:t>9</a:t>
            </a:fld>
            <a:endParaRPr lang="en-US"/>
          </a:p>
        </p:txBody>
      </p:sp>
    </p:spTree>
    <p:extLst>
      <p:ext uri="{BB962C8B-B14F-4D97-AF65-F5344CB8AC3E}">
        <p14:creationId xmlns:p14="http://schemas.microsoft.com/office/powerpoint/2010/main" val="1518501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2391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ctr"/>
          <a:lstStyle>
            <a:lvl1pPr algn="ctr">
              <a:lnSpc>
                <a:spcPct val="125000"/>
              </a:lnSpc>
              <a:defRPr sz="4500"/>
            </a:lvl1pPr>
          </a:lstStyle>
          <a:p>
            <a:r>
              <a:rPr lang="en-US" dirty="0"/>
              <a:t>Click to edit Master title style</a:t>
            </a:r>
          </a:p>
        </p:txBody>
      </p:sp>
      <p:sp>
        <p:nvSpPr>
          <p:cNvPr id="3" name="Subtitle 2"/>
          <p:cNvSpPr>
            <a:spLocks noGrp="1"/>
          </p:cNvSpPr>
          <p:nvPr>
            <p:ph type="subTitle" idx="1"/>
          </p:nvPr>
        </p:nvSpPr>
        <p:spPr>
          <a:xfrm>
            <a:off x="1143000" y="4248734"/>
            <a:ext cx="6858000" cy="1299765"/>
          </a:xfrm>
        </p:spPr>
        <p:txBody>
          <a:bodyPr anchor="ct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cxnSp>
        <p:nvCxnSpPr>
          <p:cNvPr id="8" name="Straight Connector 7">
            <a:extLst>
              <a:ext uri="{FF2B5EF4-FFF2-40B4-BE49-F238E27FC236}">
                <a16:creationId xmlns:a16="http://schemas.microsoft.com/office/drawing/2014/main" id="{7461009E-07D3-46A7-9EB6-C3A7B832AF78}"/>
              </a:ext>
              <a:ext uri="{C183D7F6-B498-43B3-948B-1728B52AA6E4}">
                <adec:decorative xmlns:adec="http://schemas.microsoft.com/office/drawing/2017/decorative" val="1"/>
              </a:ext>
            </a:extLst>
          </p:cNvPr>
          <p:cNvCxnSpPr>
            <a:cxnSpLocks/>
          </p:cNvCxnSpPr>
          <p:nvPr/>
        </p:nvCxnSpPr>
        <p:spPr>
          <a:xfrm>
            <a:off x="209607" y="816894"/>
            <a:ext cx="865816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A4F96B3C-3980-4884-B284-D9DE6C04F375}"/>
              </a:ext>
            </a:extLst>
          </p:cNvPr>
          <p:cNvSpPr>
            <a:spLocks noGrp="1"/>
          </p:cNvSpPr>
          <p:nvPr>
            <p:ph type="dt" sz="half" idx="2"/>
          </p:nvPr>
        </p:nvSpPr>
        <p:spPr>
          <a:xfrm>
            <a:off x="6613813" y="6351429"/>
            <a:ext cx="2057400" cy="201168"/>
          </a:xfrm>
          <a:prstGeom prst="rect">
            <a:avLst/>
          </a:prstGeom>
        </p:spPr>
        <p:txBody>
          <a:bodyPr vert="horz" lIns="91440" tIns="45720" rIns="91440" bIns="45720" rtlCol="0" anchor="ctr"/>
          <a:lstStyle>
            <a:lvl1pPr algn="r">
              <a:defRPr sz="75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1EB7F544-5D3A-4EDC-9259-7E2024DBCE89}"/>
              </a:ext>
            </a:extLst>
          </p:cNvPr>
          <p:cNvPicPr>
            <a:picLocks noChangeAspect="1"/>
          </p:cNvPicPr>
          <p:nvPr userDrawn="1"/>
        </p:nvPicPr>
        <p:blipFill>
          <a:blip r:embed="rId2" cstate="screen">
            <a:alphaModFix amt="5000"/>
            <a:extLst>
              <a:ext uri="{28A0092B-C50C-407E-A947-70E740481C1C}">
                <a14:useLocalDpi xmlns:a14="http://schemas.microsoft.com/office/drawing/2010/main"/>
              </a:ext>
            </a:extLst>
          </a:blip>
          <a:stretch>
            <a:fillRect/>
          </a:stretch>
        </p:blipFill>
        <p:spPr>
          <a:xfrm>
            <a:off x="3997617" y="1000232"/>
            <a:ext cx="6401081" cy="7104669"/>
          </a:xfrm>
          <a:prstGeom prst="rect">
            <a:avLst/>
          </a:prstGeom>
        </p:spPr>
      </p:pic>
      <p:pic>
        <p:nvPicPr>
          <p:cNvPr id="5" name="Picture 4" descr="Text&#10;&#10;Description automatically generated">
            <a:extLst>
              <a:ext uri="{FF2B5EF4-FFF2-40B4-BE49-F238E27FC236}">
                <a16:creationId xmlns:a16="http://schemas.microsoft.com/office/drawing/2014/main" id="{E90D4740-ED33-4A85-9E21-917C9FEA2C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228600"/>
            <a:ext cx="3358281" cy="457200"/>
          </a:xfrm>
          <a:prstGeom prst="rect">
            <a:avLst/>
          </a:prstGeom>
        </p:spPr>
      </p:pic>
    </p:spTree>
    <p:extLst>
      <p:ext uri="{BB962C8B-B14F-4D97-AF65-F5344CB8AC3E}">
        <p14:creationId xmlns:p14="http://schemas.microsoft.com/office/powerpoint/2010/main" val="3387199087"/>
      </p:ext>
    </p:extLst>
  </p:cSld>
  <p:clrMapOvr>
    <a:masterClrMapping/>
  </p:clrMapOvr>
  <p:extLst>
    <p:ext uri="{DCECCB84-F9BA-43D5-87BE-67443E8EF086}">
      <p15:sldGuideLst xmlns:p15="http://schemas.microsoft.com/office/powerpoint/2012/main">
        <p15:guide id="1" orient="horz" pos="52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582999"/>
            <a:ext cx="7886700" cy="973219"/>
          </a:xfrm>
        </p:spPr>
        <p:txBody>
          <a:bodyPr anchor="t"/>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2pPr marL="411480">
              <a:defRPr/>
            </a:lvl2pPr>
            <a:lvl3pPr marL="617220">
              <a:defRPr/>
            </a:lvl3pPr>
            <a:lvl4pPr marL="857250">
              <a:defRPr/>
            </a:lvl4pPr>
            <a:lvl5pPr marL="109728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FC837E26-6851-46EE-8742-49F3F46D6338}"/>
              </a:ext>
              <a:ext uri="{C183D7F6-B498-43B3-948B-1728B52AA6E4}">
                <adec:decorative xmlns:adec="http://schemas.microsoft.com/office/drawing/2017/decorative" val="1"/>
              </a:ext>
            </a:extLst>
          </p:cNvPr>
          <p:cNvCxnSpPr>
            <a:cxnSpLocks/>
          </p:cNvCxnSpPr>
          <p:nvPr/>
        </p:nvCxnSpPr>
        <p:spPr>
          <a:xfrm flipH="1">
            <a:off x="628651" y="1677955"/>
            <a:ext cx="7886699" cy="0"/>
          </a:xfrm>
          <a:prstGeom prst="line">
            <a:avLst/>
          </a:prstGeom>
          <a:ln w="76200" cmpd="sng">
            <a:gradFill>
              <a:gsLst>
                <a:gs pos="0">
                  <a:schemeClr val="accent2">
                    <a:lumMod val="50000"/>
                  </a:schemeClr>
                </a:gs>
                <a:gs pos="50000">
                  <a:schemeClr val="accent2">
                    <a:lumMod val="85000"/>
                  </a:schemeClr>
                </a:gs>
                <a:gs pos="100000">
                  <a:schemeClr val="accent2">
                    <a:lumMod val="50000"/>
                  </a:schemeClr>
                </a:gs>
              </a:gsLst>
              <a:lin ang="8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792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040" y="718458"/>
            <a:ext cx="1971675" cy="53394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67285" y="718458"/>
            <a:ext cx="5800725" cy="53394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297863E3-5588-41F0-BAD4-052B51F8933C}"/>
              </a:ext>
              <a:ext uri="{C183D7F6-B498-43B3-948B-1728B52AA6E4}">
                <adec:decorative xmlns:adec="http://schemas.microsoft.com/office/drawing/2017/decorative" val="1"/>
              </a:ext>
            </a:extLst>
          </p:cNvPr>
          <p:cNvCxnSpPr>
            <a:cxnSpLocks/>
          </p:cNvCxnSpPr>
          <p:nvPr/>
        </p:nvCxnSpPr>
        <p:spPr>
          <a:xfrm>
            <a:off x="6490367" y="672802"/>
            <a:ext cx="0" cy="5430753"/>
          </a:xfrm>
          <a:prstGeom prst="line">
            <a:avLst/>
          </a:prstGeom>
          <a:ln w="76200" cmpd="sng">
            <a:gradFill>
              <a:gsLst>
                <a:gs pos="0">
                  <a:schemeClr val="accent2">
                    <a:lumMod val="50000"/>
                  </a:schemeClr>
                </a:gs>
                <a:gs pos="50000">
                  <a:schemeClr val="accent2">
                    <a:lumMod val="85000"/>
                  </a:schemeClr>
                </a:gs>
                <a:gs pos="100000">
                  <a:schemeClr val="accent2">
                    <a:lumMod val="50000"/>
                  </a:schemeClr>
                </a:gs>
              </a:gsLst>
              <a:lin ang="8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910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llout Text Box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1C79A-644C-482D-AF8E-90D922CACE4B}"/>
              </a:ext>
            </a:extLst>
          </p:cNvPr>
          <p:cNvSpPr>
            <a:spLocks noGrp="1"/>
          </p:cNvSpPr>
          <p:nvPr>
            <p:ph type="title"/>
          </p:nvPr>
        </p:nvSpPr>
        <p:spPr>
          <a:xfrm>
            <a:off x="628650" y="609520"/>
            <a:ext cx="7886700" cy="973219"/>
          </a:xfrm>
        </p:spPr>
        <p:txBody>
          <a:bodyPr/>
          <a:lstStyle>
            <a:lvl1pPr algn="ctr">
              <a:defRPr/>
            </a:lvl1pPr>
          </a:lstStyle>
          <a:p>
            <a:r>
              <a:rPr lang="en-US"/>
              <a:t>Click to edit Master title style</a:t>
            </a:r>
            <a:endParaRPr lang="en-US" dirty="0"/>
          </a:p>
        </p:txBody>
      </p:sp>
      <p:sp>
        <p:nvSpPr>
          <p:cNvPr id="3" name="Freeform: Shape 2">
            <a:extLst>
              <a:ext uri="{FF2B5EF4-FFF2-40B4-BE49-F238E27FC236}">
                <a16:creationId xmlns:a16="http://schemas.microsoft.com/office/drawing/2014/main" id="{FAFA3B51-23ED-47CE-8BB1-00EAC593BC6B}"/>
              </a:ext>
              <a:ext uri="{C183D7F6-B498-43B3-948B-1728B52AA6E4}">
                <adec:decorative xmlns:adec="http://schemas.microsoft.com/office/drawing/2017/decorative" val="1"/>
              </a:ext>
            </a:extLst>
          </p:cNvPr>
          <p:cNvSpPr/>
          <p:nvPr/>
        </p:nvSpPr>
        <p:spPr>
          <a:xfrm>
            <a:off x="800100" y="1828801"/>
            <a:ext cx="7543800" cy="4356847"/>
          </a:xfrm>
          <a:custGeom>
            <a:avLst/>
            <a:gdLst>
              <a:gd name="connsiteX0" fmla="*/ 0 w 9144000"/>
              <a:gd name="connsiteY0" fmla="*/ 416859 h 4101353"/>
              <a:gd name="connsiteX1" fmla="*/ 0 w 9144000"/>
              <a:gd name="connsiteY1" fmla="*/ 4101353 h 4101353"/>
              <a:gd name="connsiteX2" fmla="*/ 9144000 w 9144000"/>
              <a:gd name="connsiteY2" fmla="*/ 4101353 h 4101353"/>
              <a:gd name="connsiteX3" fmla="*/ 9144000 w 9144000"/>
              <a:gd name="connsiteY3" fmla="*/ 443753 h 4101353"/>
              <a:gd name="connsiteX4" fmla="*/ 5029200 w 9144000"/>
              <a:gd name="connsiteY4" fmla="*/ 443753 h 4101353"/>
              <a:gd name="connsiteX5" fmla="*/ 4585447 w 9144000"/>
              <a:gd name="connsiteY5" fmla="*/ 0 h 4101353"/>
              <a:gd name="connsiteX6" fmla="*/ 4141694 w 9144000"/>
              <a:gd name="connsiteY6" fmla="*/ 443753 h 4101353"/>
              <a:gd name="connsiteX7" fmla="*/ 0 w 9144000"/>
              <a:gd name="connsiteY7" fmla="*/ 416859 h 410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101353">
                <a:moveTo>
                  <a:pt x="0" y="416859"/>
                </a:moveTo>
                <a:lnTo>
                  <a:pt x="0" y="4101353"/>
                </a:lnTo>
                <a:lnTo>
                  <a:pt x="9144000" y="4101353"/>
                </a:lnTo>
                <a:lnTo>
                  <a:pt x="9144000" y="443753"/>
                </a:lnTo>
                <a:lnTo>
                  <a:pt x="5029200" y="443753"/>
                </a:lnTo>
                <a:lnTo>
                  <a:pt x="4585447" y="0"/>
                </a:lnTo>
                <a:lnTo>
                  <a:pt x="4141694" y="443753"/>
                </a:lnTo>
                <a:lnTo>
                  <a:pt x="0" y="416859"/>
                </a:lnTo>
                <a:close/>
              </a:path>
            </a:pathLst>
          </a:custGeom>
          <a:ln w="50800" cmpd="sng">
            <a:gradFill>
              <a:gsLst>
                <a:gs pos="0">
                  <a:schemeClr val="accent2">
                    <a:lumMod val="50000"/>
                  </a:schemeClr>
                </a:gs>
                <a:gs pos="50000">
                  <a:schemeClr val="accent2">
                    <a:lumMod val="85000"/>
                  </a:schemeClr>
                </a:gs>
                <a:gs pos="100000">
                  <a:schemeClr val="accent2">
                    <a:lumMod val="50000"/>
                  </a:schemeClr>
                </a:gs>
              </a:gsLst>
              <a:lin ang="8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 name="Text Placeholder 4">
            <a:extLst>
              <a:ext uri="{FF2B5EF4-FFF2-40B4-BE49-F238E27FC236}">
                <a16:creationId xmlns:a16="http://schemas.microsoft.com/office/drawing/2014/main" id="{0C899CFE-29A0-489C-B953-F98FF657FEF4}"/>
              </a:ext>
            </a:extLst>
          </p:cNvPr>
          <p:cNvSpPr>
            <a:spLocks noGrp="1"/>
          </p:cNvSpPr>
          <p:nvPr>
            <p:ph type="body" sz="quarter" idx="10"/>
          </p:nvPr>
        </p:nvSpPr>
        <p:spPr>
          <a:xfrm>
            <a:off x="1028700" y="2514600"/>
            <a:ext cx="7143750" cy="33528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3840677"/>
      </p:ext>
    </p:extLst>
  </p:cSld>
  <p:clrMapOvr>
    <a:masterClrMapping/>
  </p:clrMapOvr>
  <p:extLst>
    <p:ext uri="{DCECCB84-F9BA-43D5-87BE-67443E8EF086}">
      <p15:sldGuideLst xmlns:p15="http://schemas.microsoft.com/office/powerpoint/2012/main">
        <p15:guide id="3" orient="horz" pos="12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lue Title and Conten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1F87BBE-D466-42A1-BC95-620D539A606F}"/>
              </a:ext>
              <a:ext uri="{C183D7F6-B498-43B3-948B-1728B52AA6E4}">
                <adec:decorative xmlns:adec="http://schemas.microsoft.com/office/drawing/2017/decorative" val="1"/>
              </a:ext>
            </a:extLst>
          </p:cNvPr>
          <p:cNvGrpSpPr/>
          <p:nvPr/>
        </p:nvGrpSpPr>
        <p:grpSpPr>
          <a:xfrm>
            <a:off x="0" y="0"/>
            <a:ext cx="9144000" cy="1958635"/>
            <a:chOff x="-217714" y="-246743"/>
            <a:chExt cx="12525828" cy="2205378"/>
          </a:xfrm>
          <a:gradFill>
            <a:gsLst>
              <a:gs pos="0">
                <a:schemeClr val="accent4"/>
              </a:gs>
              <a:gs pos="100000">
                <a:schemeClr val="accent4">
                  <a:lumMod val="50000"/>
                </a:schemeClr>
              </a:gs>
            </a:gsLst>
            <a:lin ang="16200000" scaled="1"/>
          </a:gradFill>
        </p:grpSpPr>
        <p:sp>
          <p:nvSpPr>
            <p:cNvPr id="4" name="Rectangle 3">
              <a:extLst>
                <a:ext uri="{FF2B5EF4-FFF2-40B4-BE49-F238E27FC236}">
                  <a16:creationId xmlns:a16="http://schemas.microsoft.com/office/drawing/2014/main" id="{1B8BD81A-6614-4F67-81F4-0F4366024F1F}"/>
                </a:ext>
                <a:ext uri="{C183D7F6-B498-43B3-948B-1728B52AA6E4}">
                  <adec:decorative xmlns:adec="http://schemas.microsoft.com/office/drawing/2017/decorative" val="1"/>
                </a:ext>
              </a:extLst>
            </p:cNvPr>
            <p:cNvSpPr/>
            <p:nvPr/>
          </p:nvSpPr>
          <p:spPr>
            <a:xfrm>
              <a:off x="-217714" y="-246743"/>
              <a:ext cx="12525828" cy="19374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Isosceles Triangle 4">
              <a:extLst>
                <a:ext uri="{FF2B5EF4-FFF2-40B4-BE49-F238E27FC236}">
                  <a16:creationId xmlns:a16="http://schemas.microsoft.com/office/drawing/2014/main" id="{F195FF96-E79D-49FF-9AF6-0BEA9F74B416}"/>
                </a:ext>
                <a:ext uri="{C183D7F6-B498-43B3-948B-1728B52AA6E4}">
                  <adec:decorative xmlns:adec="http://schemas.microsoft.com/office/drawing/2017/decorative" val="1"/>
                </a:ext>
              </a:extLst>
            </p:cNvPr>
            <p:cNvSpPr/>
            <p:nvPr/>
          </p:nvSpPr>
          <p:spPr>
            <a:xfrm rot="10800000">
              <a:off x="1957273" y="1690687"/>
              <a:ext cx="478746" cy="267948"/>
            </a:xfrm>
            <a:prstGeom prst="triangle">
              <a:avLst>
                <a:gd name="adj" fmla="val 494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dirty="0"/>
            </a:p>
          </p:txBody>
        </p:sp>
      </p:grpSp>
      <p:sp>
        <p:nvSpPr>
          <p:cNvPr id="2" name="Title 1"/>
          <p:cNvSpPr>
            <a:spLocks noGrp="1"/>
          </p:cNvSpPr>
          <p:nvPr>
            <p:ph type="title"/>
          </p:nvPr>
        </p:nvSpPr>
        <p:spPr>
          <a:xfrm>
            <a:off x="628650" y="341082"/>
            <a:ext cx="7886700" cy="972231"/>
          </a:xfrm>
        </p:spPr>
        <p:txBody>
          <a:bodyPr/>
          <a:lstStyle/>
          <a:p>
            <a:r>
              <a:rPr lang="en-US"/>
              <a:t>Click to edit Master title style</a:t>
            </a:r>
            <a:endParaRPr lang="en-US" dirty="0"/>
          </a:p>
        </p:txBody>
      </p:sp>
      <p:sp>
        <p:nvSpPr>
          <p:cNvPr id="3" name="Content Placeholder 2"/>
          <p:cNvSpPr>
            <a:spLocks noGrp="1"/>
          </p:cNvSpPr>
          <p:nvPr>
            <p:ph idx="1"/>
          </p:nvPr>
        </p:nvSpPr>
        <p:spPr>
          <a:xfrm>
            <a:off x="628650" y="2061031"/>
            <a:ext cx="7886700" cy="4232275"/>
          </a:xfrm>
        </p:spPr>
        <p:txBody>
          <a:bodyPr/>
          <a:lstStyle>
            <a:lvl1pPr>
              <a:lnSpc>
                <a:spcPct val="114000"/>
              </a:lnSpc>
              <a:spcAft>
                <a:spcPts val="450"/>
              </a:spcAft>
              <a:defRPr/>
            </a:lvl1pPr>
            <a:lvl2pPr marL="411480">
              <a:lnSpc>
                <a:spcPct val="114000"/>
              </a:lnSpc>
              <a:spcAft>
                <a:spcPts val="450"/>
              </a:spcAft>
              <a:defRPr/>
            </a:lvl2pPr>
            <a:lvl3pPr marL="617220">
              <a:lnSpc>
                <a:spcPct val="114000"/>
              </a:lnSpc>
              <a:spcAft>
                <a:spcPts val="450"/>
              </a:spcAft>
              <a:defRPr/>
            </a:lvl3pPr>
            <a:lvl4pPr marL="857250">
              <a:lnSpc>
                <a:spcPct val="114000"/>
              </a:lnSpc>
              <a:spcAft>
                <a:spcPts val="450"/>
              </a:spcAft>
              <a:defRPr/>
            </a:lvl4pPr>
            <a:lvl5pPr marL="1097280">
              <a:lnSpc>
                <a:spcPct val="114000"/>
              </a:lnSpc>
              <a:spcAft>
                <a:spcPts val="4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0638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ue Chevron with Content">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C450CEEE-335C-41AC-B5E2-1B3956EC20B4}"/>
              </a:ext>
              <a:ext uri="{C183D7F6-B498-43B3-948B-1728B52AA6E4}">
                <adec:decorative xmlns:adec="http://schemas.microsoft.com/office/drawing/2017/decorative" val="1"/>
              </a:ext>
            </a:extLst>
          </p:cNvPr>
          <p:cNvSpPr/>
          <p:nvPr/>
        </p:nvSpPr>
        <p:spPr>
          <a:xfrm>
            <a:off x="0" y="-166603"/>
            <a:ext cx="3356699" cy="7184572"/>
          </a:xfrm>
          <a:prstGeom prst="homePlate">
            <a:avLst>
              <a:gd name="adj" fmla="val 25256"/>
            </a:avLst>
          </a:prstGeom>
          <a:gradFill flip="none" rotWithShape="1">
            <a:gsLst>
              <a:gs pos="0">
                <a:schemeClr val="accent4"/>
              </a:gs>
              <a:gs pos="100000">
                <a:schemeClr val="accent4">
                  <a:lumMod val="5000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50000"/>
                </a:schemeClr>
              </a:solidFill>
            </a:endParaRPr>
          </a:p>
        </p:txBody>
      </p:sp>
      <p:sp>
        <p:nvSpPr>
          <p:cNvPr id="2" name="Title 1">
            <a:extLst>
              <a:ext uri="{FF2B5EF4-FFF2-40B4-BE49-F238E27FC236}">
                <a16:creationId xmlns:a16="http://schemas.microsoft.com/office/drawing/2014/main" id="{E8570E10-68E2-43DA-A36F-B4E2503BBBA6}"/>
              </a:ext>
            </a:extLst>
          </p:cNvPr>
          <p:cNvSpPr>
            <a:spLocks noGrp="1"/>
          </p:cNvSpPr>
          <p:nvPr>
            <p:ph type="title"/>
          </p:nvPr>
        </p:nvSpPr>
        <p:spPr>
          <a:xfrm>
            <a:off x="175076" y="955534"/>
            <a:ext cx="2506709" cy="4400443"/>
          </a:xfrm>
          <a:prstGeom prst="rect">
            <a:avLst/>
          </a:prstGeom>
        </p:spPr>
        <p:txBody>
          <a:bodyPr anchor="ctr">
            <a:normAutofit/>
          </a:bodyPr>
          <a:lstStyle>
            <a:lvl1pPr>
              <a:defRPr sz="3000">
                <a:solidFill>
                  <a:schemeClr val="tx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B77A1B9E-F9C8-4682-B21C-ED6E0F0D3EEC}"/>
              </a:ext>
            </a:extLst>
          </p:cNvPr>
          <p:cNvSpPr>
            <a:spLocks noGrp="1"/>
          </p:cNvSpPr>
          <p:nvPr>
            <p:ph sz="quarter" idx="10"/>
          </p:nvPr>
        </p:nvSpPr>
        <p:spPr>
          <a:xfrm>
            <a:off x="3684720" y="955533"/>
            <a:ext cx="5117306" cy="4940300"/>
          </a:xfrm>
        </p:spPr>
        <p:txBody>
          <a:bodyPr/>
          <a:lstStyle>
            <a:lvl2pPr marL="411480">
              <a:defRPr/>
            </a:lvl2pPr>
            <a:lvl3pPr marL="617220">
              <a:defRPr/>
            </a:lvl3pPr>
            <a:lvl4pPr marL="857250">
              <a:defRPr/>
            </a:lvl4pPr>
            <a:lvl5pPr marL="109728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1912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anner Title with Content">
    <p:spTree>
      <p:nvGrpSpPr>
        <p:cNvPr id="1" name=""/>
        <p:cNvGrpSpPr/>
        <p:nvPr/>
      </p:nvGrpSpPr>
      <p:grpSpPr>
        <a:xfrm>
          <a:off x="0" y="0"/>
          <a:ext cx="0" cy="0"/>
          <a:chOff x="0" y="0"/>
          <a:chExt cx="0" cy="0"/>
        </a:xfrm>
      </p:grpSpPr>
      <p:sp>
        <p:nvSpPr>
          <p:cNvPr id="3" name="Scroll: Horizontal 2">
            <a:extLst>
              <a:ext uri="{FF2B5EF4-FFF2-40B4-BE49-F238E27FC236}">
                <a16:creationId xmlns:a16="http://schemas.microsoft.com/office/drawing/2014/main" id="{58D2C171-347A-4F78-BEA4-01EE28D1E3B4}"/>
              </a:ext>
              <a:ext uri="{C183D7F6-B498-43B3-948B-1728B52AA6E4}">
                <adec:decorative xmlns:adec="http://schemas.microsoft.com/office/drawing/2017/decorative" val="1"/>
              </a:ext>
            </a:extLst>
          </p:cNvPr>
          <p:cNvSpPr/>
          <p:nvPr/>
        </p:nvSpPr>
        <p:spPr>
          <a:xfrm>
            <a:off x="337783" y="259308"/>
            <a:ext cx="8239836" cy="1787857"/>
          </a:xfrm>
          <a:prstGeom prst="horizontalScroll">
            <a:avLst/>
          </a:prstGeom>
          <a:gradFill flip="none" rotWithShape="1">
            <a:gsLst>
              <a:gs pos="0">
                <a:schemeClr val="accent2"/>
              </a:gs>
              <a:gs pos="100000">
                <a:schemeClr val="accent2">
                  <a:lumMod val="20000"/>
                  <a:lumOff val="80000"/>
                </a:schemeClr>
              </a:gs>
            </a:gsLst>
            <a:lin ang="0" scaled="1"/>
            <a:tileRect/>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04DFF0F0-2B88-44E1-8758-AFA988029349}"/>
              </a:ext>
            </a:extLst>
          </p:cNvPr>
          <p:cNvSpPr>
            <a:spLocks noGrp="1"/>
          </p:cNvSpPr>
          <p:nvPr>
            <p:ph type="title"/>
          </p:nvPr>
        </p:nvSpPr>
        <p:spPr>
          <a:xfrm>
            <a:off x="690919" y="666626"/>
            <a:ext cx="7886700" cy="973219"/>
          </a:xfrm>
        </p:spPr>
        <p:txBody>
          <a:bodyPr/>
          <a:lstStyle>
            <a:lvl1pPr>
              <a:defRPr>
                <a:solidFill>
                  <a:schemeClr val="accent3"/>
                </a:solidFill>
              </a:defRPr>
            </a:lvl1p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B491E26A-770F-46D6-848E-8AA1E0DF96EA}"/>
              </a:ext>
            </a:extLst>
          </p:cNvPr>
          <p:cNvSpPr>
            <a:spLocks noGrp="1"/>
          </p:cNvSpPr>
          <p:nvPr>
            <p:ph sz="quarter" idx="10"/>
          </p:nvPr>
        </p:nvSpPr>
        <p:spPr>
          <a:xfrm>
            <a:off x="690562" y="2278064"/>
            <a:ext cx="7886700" cy="3913187"/>
          </a:xfrm>
        </p:spPr>
        <p:txBody>
          <a:bodyPr/>
          <a:lstStyle>
            <a:lvl2pPr marL="411480">
              <a:defRPr/>
            </a:lvl2pPr>
            <a:lvl3pPr marL="617220">
              <a:defRPr/>
            </a:lvl3pPr>
            <a:lvl4pPr marL="857250">
              <a:defRPr/>
            </a:lvl4pPr>
            <a:lvl5pPr marL="109728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163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12391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30877"/>
            <a:ext cx="7886700" cy="674444"/>
          </a:xfrm>
        </p:spPr>
        <p:txBody>
          <a:bodyPr anchor="t"/>
          <a:lstStyle>
            <a:lvl1pPr algn="ctr">
              <a:defRPr/>
            </a:lvl1pPr>
          </a:lstStyle>
          <a:p>
            <a:r>
              <a:rPr lang="en-US" dirty="0"/>
              <a:t>Click to edit Master title style</a:t>
            </a:r>
          </a:p>
        </p:txBody>
      </p:sp>
      <p:sp>
        <p:nvSpPr>
          <p:cNvPr id="3" name="Content Placeholder 2"/>
          <p:cNvSpPr>
            <a:spLocks noGrp="1"/>
          </p:cNvSpPr>
          <p:nvPr>
            <p:ph idx="1"/>
          </p:nvPr>
        </p:nvSpPr>
        <p:spPr>
          <a:xfrm>
            <a:off x="628650" y="1416818"/>
            <a:ext cx="7886700" cy="5164851"/>
          </a:xfrm>
        </p:spPr>
        <p:txBody>
          <a:bodyPr/>
          <a:lstStyle>
            <a:lvl1pPr>
              <a:lnSpc>
                <a:spcPct val="100000"/>
              </a:lnSpc>
              <a:spcAft>
                <a:spcPts val="450"/>
              </a:spcAft>
              <a:defRPr sz="2400"/>
            </a:lvl1pPr>
            <a:lvl2pPr marL="411480" indent="-171450">
              <a:lnSpc>
                <a:spcPct val="100000"/>
              </a:lnSpc>
              <a:spcAft>
                <a:spcPts val="450"/>
              </a:spcAft>
              <a:buFont typeface="Wingdings" panose="05000000000000000000" pitchFamily="2" charset="2"/>
              <a:buChar char="Ø"/>
              <a:defRPr sz="2400"/>
            </a:lvl2pPr>
            <a:lvl3pPr marL="617220">
              <a:lnSpc>
                <a:spcPct val="100000"/>
              </a:lnSpc>
              <a:spcAft>
                <a:spcPts val="450"/>
              </a:spcAft>
              <a:defRPr/>
            </a:lvl3pPr>
            <a:lvl4pPr marL="857250">
              <a:lnSpc>
                <a:spcPct val="100000"/>
              </a:lnSpc>
              <a:spcAft>
                <a:spcPts val="450"/>
              </a:spcAft>
              <a:defRPr/>
            </a:lvl4pPr>
            <a:lvl5pPr marL="1097280">
              <a:lnSpc>
                <a:spcPct val="100000"/>
              </a:lnSpc>
              <a:spcAft>
                <a:spcPts val="45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257311D0-54F7-41BF-8261-B59D16A76F24}"/>
              </a:ext>
              <a:ext uri="{C183D7F6-B498-43B3-948B-1728B52AA6E4}">
                <adec:decorative xmlns:adec="http://schemas.microsoft.com/office/drawing/2017/decorative" val="1"/>
              </a:ext>
            </a:extLst>
          </p:cNvPr>
          <p:cNvCxnSpPr>
            <a:cxnSpLocks/>
          </p:cNvCxnSpPr>
          <p:nvPr/>
        </p:nvCxnSpPr>
        <p:spPr>
          <a:xfrm flipH="1">
            <a:off x="276966" y="1212629"/>
            <a:ext cx="8595360" cy="0"/>
          </a:xfrm>
          <a:prstGeom prst="line">
            <a:avLst/>
          </a:prstGeom>
          <a:ln w="76200" cmpd="sng">
            <a:gradFill>
              <a:gsLst>
                <a:gs pos="0">
                  <a:schemeClr val="accent2">
                    <a:lumMod val="50000"/>
                  </a:schemeClr>
                </a:gs>
                <a:gs pos="50000">
                  <a:schemeClr val="accent2">
                    <a:lumMod val="85000"/>
                  </a:schemeClr>
                </a:gs>
                <a:gs pos="100000">
                  <a:schemeClr val="accent2">
                    <a:lumMod val="50000"/>
                  </a:schemeClr>
                </a:gs>
              </a:gsLst>
              <a:lin ang="8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268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23340"/>
            <a:ext cx="7886700" cy="973219"/>
          </a:xfrm>
        </p:spPr>
        <p:txBody>
          <a:bodyPr anchor="t"/>
          <a:lstStyle/>
          <a:p>
            <a:r>
              <a:rPr lang="en-US"/>
              <a:t>Click to edit Master title style</a:t>
            </a:r>
            <a:endParaRPr lang="en-US" dirty="0"/>
          </a:p>
        </p:txBody>
      </p:sp>
      <p:sp>
        <p:nvSpPr>
          <p:cNvPr id="3" name="Content Placeholder 2"/>
          <p:cNvSpPr>
            <a:spLocks noGrp="1"/>
          </p:cNvSpPr>
          <p:nvPr>
            <p:ph sz="half" idx="1"/>
          </p:nvPr>
        </p:nvSpPr>
        <p:spPr>
          <a:xfrm>
            <a:off x="628651" y="1920241"/>
            <a:ext cx="3886200" cy="4232275"/>
          </a:xfrm>
        </p:spPr>
        <p:txBody>
          <a:bodyPr/>
          <a:lstStyle>
            <a:lvl1pPr>
              <a:lnSpc>
                <a:spcPct val="114000"/>
              </a:lnSpc>
              <a:spcAft>
                <a:spcPts val="450"/>
              </a:spcAft>
              <a:defRPr/>
            </a:lvl1pPr>
            <a:lvl2pPr marL="411480">
              <a:lnSpc>
                <a:spcPct val="114000"/>
              </a:lnSpc>
              <a:spcAft>
                <a:spcPts val="450"/>
              </a:spcAft>
              <a:defRPr/>
            </a:lvl2pPr>
            <a:lvl3pPr marL="617220">
              <a:lnSpc>
                <a:spcPct val="114000"/>
              </a:lnSpc>
              <a:spcAft>
                <a:spcPts val="450"/>
              </a:spcAft>
              <a:defRPr/>
            </a:lvl3pPr>
            <a:lvl4pPr marL="857250">
              <a:lnSpc>
                <a:spcPct val="114000"/>
              </a:lnSpc>
              <a:spcAft>
                <a:spcPts val="450"/>
              </a:spcAft>
              <a:defRPr/>
            </a:lvl4pPr>
            <a:lvl5pPr marL="1097280">
              <a:lnSpc>
                <a:spcPct val="114000"/>
              </a:lnSpc>
              <a:spcAft>
                <a:spcPts val="4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920241"/>
            <a:ext cx="3886200" cy="4232275"/>
          </a:xfrm>
        </p:spPr>
        <p:txBody>
          <a:bodyPr/>
          <a:lstStyle>
            <a:lvl1pPr>
              <a:lnSpc>
                <a:spcPct val="114000"/>
              </a:lnSpc>
              <a:spcAft>
                <a:spcPts val="450"/>
              </a:spcAft>
              <a:defRPr/>
            </a:lvl1pPr>
            <a:lvl2pPr marL="411480">
              <a:lnSpc>
                <a:spcPct val="114000"/>
              </a:lnSpc>
              <a:spcAft>
                <a:spcPts val="450"/>
              </a:spcAft>
              <a:defRPr/>
            </a:lvl2pPr>
            <a:lvl3pPr marL="617220">
              <a:lnSpc>
                <a:spcPct val="114000"/>
              </a:lnSpc>
              <a:spcAft>
                <a:spcPts val="450"/>
              </a:spcAft>
              <a:defRPr/>
            </a:lvl3pPr>
            <a:lvl4pPr marL="857250">
              <a:lnSpc>
                <a:spcPct val="114000"/>
              </a:lnSpc>
              <a:spcAft>
                <a:spcPts val="450"/>
              </a:spcAft>
              <a:defRPr/>
            </a:lvl4pPr>
            <a:lvl5pPr marL="1097280">
              <a:lnSpc>
                <a:spcPct val="114000"/>
              </a:lnSpc>
              <a:spcAft>
                <a:spcPts val="4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327E55DF-C63B-4064-999A-165D78B5FCD8}"/>
              </a:ext>
              <a:ext uri="{C183D7F6-B498-43B3-948B-1728B52AA6E4}">
                <adec:decorative xmlns:adec="http://schemas.microsoft.com/office/drawing/2017/decorative" val="1"/>
              </a:ext>
            </a:extLst>
          </p:cNvPr>
          <p:cNvCxnSpPr>
            <a:cxnSpLocks/>
          </p:cNvCxnSpPr>
          <p:nvPr/>
        </p:nvCxnSpPr>
        <p:spPr>
          <a:xfrm flipH="1">
            <a:off x="628651" y="1745190"/>
            <a:ext cx="7886699" cy="0"/>
          </a:xfrm>
          <a:prstGeom prst="line">
            <a:avLst/>
          </a:prstGeom>
          <a:ln w="76200" cmpd="sng">
            <a:gradFill>
              <a:gsLst>
                <a:gs pos="0">
                  <a:schemeClr val="accent2">
                    <a:lumMod val="50000"/>
                  </a:schemeClr>
                </a:gs>
                <a:gs pos="50000">
                  <a:schemeClr val="accent2">
                    <a:lumMod val="85000"/>
                  </a:schemeClr>
                </a:gs>
                <a:gs pos="100000">
                  <a:schemeClr val="accent2">
                    <a:lumMod val="50000"/>
                  </a:schemeClr>
                </a:gs>
              </a:gsLst>
              <a:lin ang="8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31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618445"/>
            <a:ext cx="7886700" cy="983117"/>
          </a:xfrm>
        </p:spPr>
        <p:txBody>
          <a:bodyPr anchor="t"/>
          <a:lstStyle/>
          <a:p>
            <a:r>
              <a:rPr lang="en-US"/>
              <a:t>Click to edit Master title style</a:t>
            </a:r>
            <a:endParaRPr lang="en-US" dirty="0"/>
          </a:p>
        </p:txBody>
      </p:sp>
      <p:sp>
        <p:nvSpPr>
          <p:cNvPr id="3" name="Text Placeholder 2"/>
          <p:cNvSpPr>
            <a:spLocks noGrp="1"/>
          </p:cNvSpPr>
          <p:nvPr>
            <p:ph type="body" idx="1"/>
          </p:nvPr>
        </p:nvSpPr>
        <p:spPr>
          <a:xfrm>
            <a:off x="629842" y="1920240"/>
            <a:ext cx="3868340" cy="823912"/>
          </a:xfrm>
        </p:spPr>
        <p:txBody>
          <a:bodyPr anchor="ctr">
            <a:noAutofit/>
          </a:bodyPr>
          <a:lstStyle>
            <a:lvl1pPr marL="0" indent="0">
              <a:buNone/>
              <a:defRPr sz="19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834641"/>
            <a:ext cx="3868340" cy="3552825"/>
          </a:xfrm>
        </p:spPr>
        <p:txBody>
          <a:bodyPr/>
          <a:lstStyle>
            <a:lvl1pPr>
              <a:defRPr sz="1800"/>
            </a:lvl1pPr>
            <a:lvl2pPr marL="411480" indent="-171450">
              <a:defRPr sz="1650"/>
            </a:lvl2pPr>
            <a:lvl3pPr marL="617220" indent="-171450">
              <a:defRPr/>
            </a:lvl3pPr>
            <a:lvl4pPr marL="857250" indent="-171450">
              <a:defRPr/>
            </a:lvl4pPr>
            <a:lvl5pPr marL="1097280" indent="-17145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920240"/>
            <a:ext cx="3887391" cy="823912"/>
          </a:xfrm>
        </p:spPr>
        <p:txBody>
          <a:bodyPr anchor="ctr">
            <a:noAutofit/>
          </a:bodyPr>
          <a:lstStyle>
            <a:lvl1pPr marL="0" indent="0">
              <a:buNone/>
              <a:defRPr sz="19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cxnSp>
        <p:nvCxnSpPr>
          <p:cNvPr id="7" name="Straight Connector 6">
            <a:extLst>
              <a:ext uri="{FF2B5EF4-FFF2-40B4-BE49-F238E27FC236}">
                <a16:creationId xmlns:a16="http://schemas.microsoft.com/office/drawing/2014/main" id="{E406EBF4-22D9-4AF1-9730-0054B5827A10}"/>
              </a:ext>
              <a:ext uri="{C183D7F6-B498-43B3-948B-1728B52AA6E4}">
                <adec:decorative xmlns:adec="http://schemas.microsoft.com/office/drawing/2017/decorative" val="1"/>
              </a:ext>
            </a:extLst>
          </p:cNvPr>
          <p:cNvCxnSpPr>
            <a:cxnSpLocks/>
          </p:cNvCxnSpPr>
          <p:nvPr/>
        </p:nvCxnSpPr>
        <p:spPr>
          <a:xfrm flipH="1">
            <a:off x="628651" y="1745190"/>
            <a:ext cx="7886699" cy="0"/>
          </a:xfrm>
          <a:prstGeom prst="line">
            <a:avLst/>
          </a:prstGeom>
          <a:ln w="76200" cmpd="sng">
            <a:gradFill>
              <a:gsLst>
                <a:gs pos="0">
                  <a:schemeClr val="accent2">
                    <a:lumMod val="50000"/>
                  </a:schemeClr>
                </a:gs>
                <a:gs pos="50000">
                  <a:schemeClr val="accent2">
                    <a:lumMod val="85000"/>
                  </a:schemeClr>
                </a:gs>
                <a:gs pos="100000">
                  <a:schemeClr val="accent2">
                    <a:lumMod val="50000"/>
                  </a:schemeClr>
                </a:gs>
              </a:gsLst>
              <a:lin ang="8400000" scaled="0"/>
            </a:gradFill>
          </a:ln>
        </p:spPr>
        <p:style>
          <a:lnRef idx="1">
            <a:schemeClr val="accent1"/>
          </a:lnRef>
          <a:fillRef idx="0">
            <a:schemeClr val="accent1"/>
          </a:fillRef>
          <a:effectRef idx="0">
            <a:schemeClr val="accent1"/>
          </a:effectRef>
          <a:fontRef idx="minor">
            <a:schemeClr val="tx1"/>
          </a:fontRef>
        </p:style>
      </p:cxnSp>
      <p:sp>
        <p:nvSpPr>
          <p:cNvPr id="8" name="Content Placeholder 3">
            <a:extLst>
              <a:ext uri="{FF2B5EF4-FFF2-40B4-BE49-F238E27FC236}">
                <a16:creationId xmlns:a16="http://schemas.microsoft.com/office/drawing/2014/main" id="{0EE09392-F981-4197-8D3E-087BCEED5426}"/>
              </a:ext>
            </a:extLst>
          </p:cNvPr>
          <p:cNvSpPr>
            <a:spLocks noGrp="1"/>
          </p:cNvSpPr>
          <p:nvPr>
            <p:ph sz="half" idx="10"/>
          </p:nvPr>
        </p:nvSpPr>
        <p:spPr>
          <a:xfrm>
            <a:off x="4629151" y="2834640"/>
            <a:ext cx="3868340" cy="3552825"/>
          </a:xfrm>
        </p:spPr>
        <p:txBody>
          <a:bodyPr/>
          <a:lstStyle>
            <a:lvl1pPr>
              <a:defRPr sz="1800"/>
            </a:lvl1pPr>
            <a:lvl2pPr marL="411480" indent="-171450">
              <a:defRPr sz="1650"/>
            </a:lvl2pPr>
            <a:lvl3pPr marL="617220" indent="-171450">
              <a:defRPr/>
            </a:lvl3pPr>
            <a:lvl4pPr marL="857250" indent="-171450">
              <a:defRPr/>
            </a:lvl4pPr>
            <a:lvl5pPr marL="1097280" indent="-17145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7543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623340"/>
            <a:ext cx="7886700" cy="973219"/>
          </a:xfrm>
        </p:spPr>
        <p:txBody>
          <a:bodyPr anchor="t"/>
          <a:lstStyle/>
          <a:p>
            <a:r>
              <a:rPr lang="en-US"/>
              <a:t>Click to edit Master title style</a:t>
            </a:r>
            <a:endParaRPr lang="en-US" dirty="0"/>
          </a:p>
        </p:txBody>
      </p:sp>
      <p:cxnSp>
        <p:nvCxnSpPr>
          <p:cNvPr id="3" name="Straight Connector 2">
            <a:extLst>
              <a:ext uri="{FF2B5EF4-FFF2-40B4-BE49-F238E27FC236}">
                <a16:creationId xmlns:a16="http://schemas.microsoft.com/office/drawing/2014/main" id="{3FA23FEF-2CD3-42E9-B6C0-9E902DD87A12}"/>
              </a:ext>
              <a:ext uri="{C183D7F6-B498-43B3-948B-1728B52AA6E4}">
                <adec:decorative xmlns:adec="http://schemas.microsoft.com/office/drawing/2017/decorative" val="1"/>
              </a:ext>
            </a:extLst>
          </p:cNvPr>
          <p:cNvCxnSpPr>
            <a:cxnSpLocks/>
          </p:cNvCxnSpPr>
          <p:nvPr/>
        </p:nvCxnSpPr>
        <p:spPr>
          <a:xfrm flipH="1">
            <a:off x="628651" y="1745190"/>
            <a:ext cx="7886699" cy="0"/>
          </a:xfrm>
          <a:prstGeom prst="line">
            <a:avLst/>
          </a:prstGeom>
          <a:ln w="76200" cmpd="sng">
            <a:gradFill>
              <a:gsLst>
                <a:gs pos="0">
                  <a:schemeClr val="accent2">
                    <a:lumMod val="50000"/>
                  </a:schemeClr>
                </a:gs>
                <a:gs pos="50000">
                  <a:schemeClr val="accent2">
                    <a:lumMod val="85000"/>
                  </a:schemeClr>
                </a:gs>
                <a:gs pos="100000">
                  <a:schemeClr val="accent2">
                    <a:lumMod val="50000"/>
                  </a:schemeClr>
                </a:gs>
              </a:gsLst>
              <a:lin ang="8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079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952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127847"/>
            <a:ext cx="7886700" cy="2852737"/>
          </a:xfrm>
        </p:spPr>
        <p:txBody>
          <a:bodyPr anchor="t"/>
          <a:lstStyle>
            <a:lvl1pPr>
              <a:lnSpc>
                <a:spcPct val="125000"/>
              </a:lnSpc>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007572"/>
            <a:ext cx="7886700" cy="1500187"/>
          </a:xfrm>
        </p:spPr>
        <p:txBody>
          <a:bodyPr anchor="b"/>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cxnSp>
        <p:nvCxnSpPr>
          <p:cNvPr id="4" name="Straight Connector 3">
            <a:extLst>
              <a:ext uri="{FF2B5EF4-FFF2-40B4-BE49-F238E27FC236}">
                <a16:creationId xmlns:a16="http://schemas.microsoft.com/office/drawing/2014/main" id="{DB5E0C1D-ABDF-42BC-8FED-467AC3CDC17E}"/>
              </a:ext>
              <a:ext uri="{C183D7F6-B498-43B3-948B-1728B52AA6E4}">
                <adec:decorative xmlns:adec="http://schemas.microsoft.com/office/drawing/2017/decorative" val="1"/>
              </a:ext>
            </a:extLst>
          </p:cNvPr>
          <p:cNvCxnSpPr>
            <a:cxnSpLocks/>
          </p:cNvCxnSpPr>
          <p:nvPr/>
        </p:nvCxnSpPr>
        <p:spPr>
          <a:xfrm flipH="1">
            <a:off x="623888" y="4007571"/>
            <a:ext cx="7886699" cy="0"/>
          </a:xfrm>
          <a:prstGeom prst="line">
            <a:avLst/>
          </a:prstGeom>
          <a:ln w="76200" cmpd="sng">
            <a:gradFill>
              <a:gsLst>
                <a:gs pos="0">
                  <a:schemeClr val="accent2">
                    <a:lumMod val="50000"/>
                  </a:schemeClr>
                </a:gs>
                <a:gs pos="50000">
                  <a:schemeClr val="accent2">
                    <a:lumMod val="85000"/>
                  </a:schemeClr>
                </a:gs>
                <a:gs pos="100000">
                  <a:schemeClr val="accent2">
                    <a:lumMod val="50000"/>
                  </a:schemeClr>
                </a:gs>
              </a:gsLst>
              <a:lin ang="8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952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674801"/>
            <a:ext cx="2949178" cy="1371600"/>
          </a:xfrm>
        </p:spPr>
        <p:txBody>
          <a:bodyPr anchor="t"/>
          <a:lstStyle>
            <a:lvl1pPr>
              <a:lnSpc>
                <a:spcPct val="125000"/>
              </a:lnSpc>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2347165"/>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Content Placeholder 2"/>
          <p:cNvSpPr>
            <a:spLocks noGrp="1"/>
          </p:cNvSpPr>
          <p:nvPr>
            <p:ph idx="1"/>
          </p:nvPr>
        </p:nvSpPr>
        <p:spPr>
          <a:xfrm>
            <a:off x="3885009" y="680591"/>
            <a:ext cx="4629150" cy="547816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7E59B2F9-6431-430E-8464-D3A2883AE2E3}"/>
              </a:ext>
              <a:ext uri="{C183D7F6-B498-43B3-948B-1728B52AA6E4}">
                <adec:decorative xmlns:adec="http://schemas.microsoft.com/office/drawing/2017/decorative" val="1"/>
              </a:ext>
            </a:extLst>
          </p:cNvPr>
          <p:cNvCxnSpPr>
            <a:cxnSpLocks/>
          </p:cNvCxnSpPr>
          <p:nvPr/>
        </p:nvCxnSpPr>
        <p:spPr>
          <a:xfrm>
            <a:off x="3732041" y="674801"/>
            <a:ext cx="0" cy="5483952"/>
          </a:xfrm>
          <a:prstGeom prst="line">
            <a:avLst/>
          </a:prstGeom>
          <a:ln w="76200" cmpd="sng">
            <a:gradFill>
              <a:gsLst>
                <a:gs pos="0">
                  <a:schemeClr val="accent2">
                    <a:lumMod val="50000"/>
                  </a:schemeClr>
                </a:gs>
                <a:gs pos="50000">
                  <a:schemeClr val="accent2">
                    <a:lumMod val="85000"/>
                  </a:schemeClr>
                </a:gs>
                <a:gs pos="100000">
                  <a:schemeClr val="accent2">
                    <a:lumMod val="50000"/>
                  </a:schemeClr>
                </a:gs>
              </a:gsLst>
              <a:lin ang="8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122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ide Titl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0E10-68E2-43DA-A36F-B4E2503BBBA6}"/>
              </a:ext>
            </a:extLst>
          </p:cNvPr>
          <p:cNvSpPr>
            <a:spLocks noGrp="1"/>
          </p:cNvSpPr>
          <p:nvPr>
            <p:ph type="title"/>
          </p:nvPr>
        </p:nvSpPr>
        <p:spPr>
          <a:xfrm>
            <a:off x="363014" y="723304"/>
            <a:ext cx="2655193" cy="5430753"/>
          </a:xfrm>
          <a:prstGeom prst="rect">
            <a:avLst/>
          </a:prstGeom>
        </p:spPr>
        <p:txBody>
          <a:bodyPr anchor="ctr">
            <a:normAutofit/>
          </a:bodyPr>
          <a:lstStyle>
            <a:lvl1pPr algn="r">
              <a:lnSpc>
                <a:spcPct val="125000"/>
              </a:lnSpc>
              <a:defRPr sz="3000">
                <a:solidFill>
                  <a:schemeClr val="tx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B77A1B9E-F9C8-4682-B21C-ED6E0F0D3EEC}"/>
              </a:ext>
            </a:extLst>
          </p:cNvPr>
          <p:cNvSpPr>
            <a:spLocks noGrp="1"/>
          </p:cNvSpPr>
          <p:nvPr>
            <p:ph sz="quarter" idx="10"/>
          </p:nvPr>
        </p:nvSpPr>
        <p:spPr>
          <a:xfrm>
            <a:off x="3684720" y="723304"/>
            <a:ext cx="5117306" cy="5430753"/>
          </a:xfrm>
        </p:spPr>
        <p:txBody>
          <a:bodyPr anchor="ctr"/>
          <a:lstStyle>
            <a:lvl2pPr marL="411480">
              <a:defRPr/>
            </a:lvl2pPr>
            <a:lvl3pPr marL="617220">
              <a:defRPr/>
            </a:lvl3pPr>
            <a:lvl4pPr marL="857250">
              <a:defRPr/>
            </a:lvl4pPr>
            <a:lvl5pPr marL="109728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4AE09545-4618-4FFA-A92E-70F0DC4CD810}"/>
              </a:ext>
              <a:ext uri="{C183D7F6-B498-43B3-948B-1728B52AA6E4}">
                <adec:decorative xmlns:adec="http://schemas.microsoft.com/office/drawing/2017/decorative" val="1"/>
              </a:ext>
            </a:extLst>
          </p:cNvPr>
          <p:cNvCxnSpPr>
            <a:cxnSpLocks/>
          </p:cNvCxnSpPr>
          <p:nvPr/>
        </p:nvCxnSpPr>
        <p:spPr>
          <a:xfrm>
            <a:off x="3368969" y="723304"/>
            <a:ext cx="0" cy="5430753"/>
          </a:xfrm>
          <a:prstGeom prst="line">
            <a:avLst/>
          </a:prstGeom>
          <a:ln w="76200" cmpd="sng">
            <a:gradFill>
              <a:gsLst>
                <a:gs pos="0">
                  <a:schemeClr val="accent2">
                    <a:lumMod val="50000"/>
                  </a:schemeClr>
                </a:gs>
                <a:gs pos="50000">
                  <a:schemeClr val="accent2">
                    <a:lumMod val="85000"/>
                  </a:schemeClr>
                </a:gs>
                <a:gs pos="100000">
                  <a:schemeClr val="accent2">
                    <a:lumMod val="50000"/>
                  </a:schemeClr>
                </a:gs>
              </a:gsLst>
              <a:lin ang="8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74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E2C16"/>
            </a:gs>
            <a:gs pos="49600">
              <a:srgbClr val="144120"/>
            </a:gs>
            <a:gs pos="0">
              <a:srgbClr val="1B572B"/>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09892"/>
            <a:ext cx="7886700" cy="97321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946470"/>
            <a:ext cx="7886700" cy="42322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096493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hdr="0" ftr="0" dt="0"/>
  <p:txStyles>
    <p:titleStyle>
      <a:lvl1pPr algn="l" defTabSz="6858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171450" indent="-171450" algn="l" defTabSz="685800" rtl="0" eaLnBrk="1" latinLnBrk="0" hangingPunct="1">
        <a:lnSpc>
          <a:spcPct val="114000"/>
        </a:lnSpc>
        <a:spcBef>
          <a:spcPts val="750"/>
        </a:spcBef>
        <a:spcAft>
          <a:spcPts val="450"/>
        </a:spcAft>
        <a:buFont typeface="Arial" panose="020B0604020202020204" pitchFamily="34" charset="0"/>
        <a:buChar char="•"/>
        <a:defRPr sz="1800" kern="1200">
          <a:solidFill>
            <a:schemeClr val="tx1"/>
          </a:solidFill>
          <a:latin typeface="+mn-lt"/>
          <a:ea typeface="+mn-ea"/>
          <a:cs typeface="+mn-cs"/>
        </a:defRPr>
      </a:lvl1pPr>
      <a:lvl2pPr marL="411480" indent="-171450" algn="l" defTabSz="685800" rtl="0" eaLnBrk="1" latinLnBrk="0" hangingPunct="1">
        <a:lnSpc>
          <a:spcPct val="114000"/>
        </a:lnSpc>
        <a:spcBef>
          <a:spcPts val="375"/>
        </a:spcBef>
        <a:spcAft>
          <a:spcPts val="450"/>
        </a:spcAft>
        <a:buFont typeface="Arial" panose="020B0604020202020204" pitchFamily="34" charset="0"/>
        <a:buChar char="•"/>
        <a:defRPr sz="1500" kern="1200">
          <a:solidFill>
            <a:schemeClr val="tx1"/>
          </a:solidFill>
          <a:latin typeface="+mn-lt"/>
          <a:ea typeface="+mn-ea"/>
          <a:cs typeface="+mn-cs"/>
        </a:defRPr>
      </a:lvl2pPr>
      <a:lvl3pPr marL="617220" indent="-171450" algn="l" defTabSz="685800" rtl="0" eaLnBrk="1" latinLnBrk="0" hangingPunct="1">
        <a:lnSpc>
          <a:spcPct val="114000"/>
        </a:lnSpc>
        <a:spcBef>
          <a:spcPts val="375"/>
        </a:spcBef>
        <a:spcAft>
          <a:spcPts val="450"/>
        </a:spcAft>
        <a:buFont typeface="Arial" panose="020B0604020202020204" pitchFamily="34" charset="0"/>
        <a:buChar char="•"/>
        <a:defRPr sz="1350" kern="1200">
          <a:solidFill>
            <a:schemeClr val="tx1"/>
          </a:solidFill>
          <a:latin typeface="+mn-lt"/>
          <a:ea typeface="+mn-ea"/>
          <a:cs typeface="+mn-cs"/>
        </a:defRPr>
      </a:lvl3pPr>
      <a:lvl4pPr marL="857250" indent="-171450" algn="l" defTabSz="685800" rtl="0" eaLnBrk="1" latinLnBrk="0" hangingPunct="1">
        <a:lnSpc>
          <a:spcPct val="114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4pPr>
      <a:lvl5pPr marL="1097280" indent="-171450" algn="l" defTabSz="685800" rtl="0" eaLnBrk="1" latinLnBrk="0" hangingPunct="1">
        <a:lnSpc>
          <a:spcPct val="114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sfs-public.app.box.com/s/g51mtqo1tpsn0kqngxf43riv0bh2spq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independentsector.org/resource/value-of-volunteer-tim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griculture.senate.gov/imo/media/doc/Cooperative%20Forestry%20Assistance%20Act%20Of%201978.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tateforesters.org/forest-action-plan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storymaps.arcgis.com/collections/7e0ca1a95e134de094c71cb3646372d3?item=2"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screeningtool.geoplatform.gov/en/#3/33.47/-97.5"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grants.gov/web/grants/view-opportunity.html?oppId=348151"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mailto:support@grants.gov"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grants.gov/web/grants/applicants/organization-registration.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grants.gov/web/grants/register.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grants.gov/web/grants/view-opportunity.html?oppId=34815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storymaps.arcgis.com/collections/7e0ca1a95e134de094c71cb3646372d3?item=3"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agriculture.senate.gov/imo/media/doc/Cooperative%20Forestry%20Assistance%20Act%20Of%201978.pdf"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mailto:kira.kaufmann@usda.gov" TargetMode="External"/><Relationship Id="rId3" Type="http://schemas.openxmlformats.org/officeDocument/2006/relationships/hyperlink" Target="mailto:sherri.j.wormstead@usda.gov" TargetMode="External"/><Relationship Id="rId7" Type="http://schemas.openxmlformats.org/officeDocument/2006/relationships/hyperlink" Target="mailto:gene.cloutier@usda.gov"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mailto:gina.m.jorgensen@usda.gov" TargetMode="External"/><Relationship Id="rId5" Type="http://schemas.openxmlformats.org/officeDocument/2006/relationships/hyperlink" Target="mailto:collin.shephard@usda.gov" TargetMode="External"/><Relationship Id="rId4" Type="http://schemas.openxmlformats.org/officeDocument/2006/relationships/hyperlink" Target="mailto:constance.carpenter@usda.gov"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sherri.j.wormstead@usda.gov" TargetMode="External"/><Relationship Id="rId7" Type="http://schemas.openxmlformats.org/officeDocument/2006/relationships/hyperlink" Target="https://teams.microsoft.com/l/meetup-join/19%3ameeting_YzA5ZWFmMmQtOWQxYi00MjkyLWI3ODUtMzYxMmMyNmE2OTZk%40thread.v2/0?context=%7b%22Tid%22%3a%22ed5b36e7-01ee-4ebc-867e-e03cfa0d4697%22%2c%22Oid%22%3a%223ea24fa0-10af-4105-b2e5-a9ba14197adf%22%7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s://www.fs.usda.gov/detail/r9/workingtogether/grants/?cid=FSEPRD898818" TargetMode="External"/><Relationship Id="rId4" Type="http://schemas.openxmlformats.org/officeDocument/2006/relationships/hyperlink" Target="https://www.grants.gov/web/grants/view-opportunity.html?oppId=348151"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fs.usda.gov/managing-land/private-land/landscape-scale-restoration" TargetMode="External"/><Relationship Id="rId3" Type="http://schemas.openxmlformats.org/officeDocument/2006/relationships/hyperlink" Target="https://www.grants.gov/web/grants/view-opportunity.html?oppId=348151" TargetMode="External"/><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grants.gov/web/grants/view-opportunity.html?oppId=349892" TargetMode="External"/><Relationship Id="rId5" Type="http://schemas.openxmlformats.org/officeDocument/2006/relationships/hyperlink" Target="https://www.grants.gov/web/grants/view-opportunity.html?oppId=349873" TargetMode="External"/><Relationship Id="rId4" Type="http://schemas.openxmlformats.org/officeDocument/2006/relationships/hyperlink" Target="https://www.grants.gov/web/grants/view-opportunity.html?oppId=34989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torymaps.arcgis.com/collections/7e0ca1a95e134de094c71cb3646372d3?item=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EA66C-333B-4CF0-AF9D-2BBDCFBE22B1}"/>
              </a:ext>
            </a:extLst>
          </p:cNvPr>
          <p:cNvSpPr>
            <a:spLocks noGrp="1"/>
          </p:cNvSpPr>
          <p:nvPr>
            <p:ph type="ctrTitle"/>
          </p:nvPr>
        </p:nvSpPr>
        <p:spPr>
          <a:xfrm>
            <a:off x="214603" y="773961"/>
            <a:ext cx="8714792" cy="1720883"/>
          </a:xfrm>
        </p:spPr>
        <p:txBody>
          <a:bodyPr>
            <a:noAutofit/>
          </a:bodyPr>
          <a:lstStyle/>
          <a:p>
            <a:pPr>
              <a:lnSpc>
                <a:spcPct val="100000"/>
              </a:lnSpc>
            </a:pPr>
            <a:r>
              <a:rPr lang="en-US" altLang="en-US" sz="3000" dirty="0"/>
              <a:t>Landscape Scale Restoration</a:t>
            </a:r>
            <a:br>
              <a:rPr lang="en-US" altLang="en-US" sz="3000" dirty="0"/>
            </a:br>
            <a:r>
              <a:rPr lang="en-US" altLang="en-US" sz="3000" dirty="0"/>
              <a:t>Competitive Grant Program for the Northeast and Midwest</a:t>
            </a:r>
            <a:endParaRPr lang="en-US" sz="3000" dirty="0"/>
          </a:p>
        </p:txBody>
      </p:sp>
      <p:sp>
        <p:nvSpPr>
          <p:cNvPr id="4" name="Subtitle 2">
            <a:extLst>
              <a:ext uri="{FF2B5EF4-FFF2-40B4-BE49-F238E27FC236}">
                <a16:creationId xmlns:a16="http://schemas.microsoft.com/office/drawing/2014/main" id="{CD0C8009-4AA2-410F-890E-31F709C5DC45}"/>
              </a:ext>
            </a:extLst>
          </p:cNvPr>
          <p:cNvSpPr txBox="1">
            <a:spLocks/>
          </p:cNvSpPr>
          <p:nvPr/>
        </p:nvSpPr>
        <p:spPr>
          <a:xfrm>
            <a:off x="6521612" y="5776686"/>
            <a:ext cx="2438401" cy="936171"/>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750"/>
              </a:spcBef>
              <a:spcAft>
                <a:spcPts val="450"/>
              </a:spcAft>
              <a:buFont typeface="Arial" panose="020B0604020202020204" pitchFamily="34" charset="0"/>
              <a:buChar char="•"/>
              <a:defRPr sz="2400" kern="1200">
                <a:solidFill>
                  <a:schemeClr val="tx1"/>
                </a:solidFill>
                <a:latin typeface="+mn-lt"/>
                <a:ea typeface="+mn-ea"/>
                <a:cs typeface="+mn-cs"/>
              </a:defRPr>
            </a:lvl1pPr>
            <a:lvl2pPr marL="411480" indent="-171450" algn="l" defTabSz="685800" rtl="0" eaLnBrk="1" latinLnBrk="0" hangingPunct="1">
              <a:lnSpc>
                <a:spcPct val="100000"/>
              </a:lnSpc>
              <a:spcBef>
                <a:spcPts val="375"/>
              </a:spcBef>
              <a:spcAft>
                <a:spcPts val="450"/>
              </a:spcAft>
              <a:buFont typeface="Wingdings" panose="05000000000000000000" pitchFamily="2" charset="2"/>
              <a:buChar char="Ø"/>
              <a:defRPr sz="2400" kern="1200">
                <a:solidFill>
                  <a:schemeClr val="tx1"/>
                </a:solidFill>
                <a:latin typeface="+mn-lt"/>
                <a:ea typeface="+mn-ea"/>
                <a:cs typeface="+mn-cs"/>
              </a:defRPr>
            </a:lvl2pPr>
            <a:lvl3pPr marL="617220" indent="-171450" algn="l" defTabSz="685800" rtl="0" eaLnBrk="1" latinLnBrk="0" hangingPunct="1">
              <a:lnSpc>
                <a:spcPct val="100000"/>
              </a:lnSpc>
              <a:spcBef>
                <a:spcPts val="375"/>
              </a:spcBef>
              <a:spcAft>
                <a:spcPts val="450"/>
              </a:spcAft>
              <a:buFont typeface="Arial" panose="020B0604020202020204" pitchFamily="34" charset="0"/>
              <a:buChar char="•"/>
              <a:defRPr sz="1350" kern="1200">
                <a:solidFill>
                  <a:schemeClr val="tx1"/>
                </a:solidFill>
                <a:latin typeface="+mn-lt"/>
                <a:ea typeface="+mn-ea"/>
                <a:cs typeface="+mn-cs"/>
              </a:defRPr>
            </a:lvl3pPr>
            <a:lvl4pPr marL="85725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4pPr>
            <a:lvl5pPr marL="109728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200" i="1" dirty="0"/>
              <a:t>Photo by Bob </a:t>
            </a:r>
            <a:r>
              <a:rPr lang="en-US" sz="1200" i="1" dirty="0" err="1"/>
              <a:t>Zaino</a:t>
            </a:r>
            <a:r>
              <a:rPr lang="en-US" sz="1200" i="1" dirty="0"/>
              <a:t>, from the Women in the Woods project in Vermont.</a:t>
            </a:r>
          </a:p>
        </p:txBody>
      </p:sp>
      <p:pic>
        <p:nvPicPr>
          <p:cNvPr id="5" name="Picture 4" descr="Photo of women out in the woods with binoculars looking at trees.">
            <a:extLst>
              <a:ext uri="{FF2B5EF4-FFF2-40B4-BE49-F238E27FC236}">
                <a16:creationId xmlns:a16="http://schemas.microsoft.com/office/drawing/2014/main" id="{3D37E246-9212-43FB-B15C-08220D8F64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2388" y="2444045"/>
            <a:ext cx="3899224" cy="4006579"/>
          </a:xfrm>
          <a:prstGeom prst="rect">
            <a:avLst/>
          </a:prstGeom>
        </p:spPr>
      </p:pic>
      <p:sp>
        <p:nvSpPr>
          <p:cNvPr id="3" name="Subtitle 2">
            <a:extLst>
              <a:ext uri="{FF2B5EF4-FFF2-40B4-BE49-F238E27FC236}">
                <a16:creationId xmlns:a16="http://schemas.microsoft.com/office/drawing/2014/main" id="{87881078-B7AB-F700-19AD-F8DA7F5155F8}"/>
              </a:ext>
            </a:extLst>
          </p:cNvPr>
          <p:cNvSpPr txBox="1">
            <a:spLocks/>
          </p:cNvSpPr>
          <p:nvPr/>
        </p:nvSpPr>
        <p:spPr>
          <a:xfrm>
            <a:off x="0" y="6501423"/>
            <a:ext cx="9112413" cy="363834"/>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spcAft>
                <a:spcPts val="450"/>
              </a:spcAft>
              <a:buFont typeface="Arial" panose="020B0604020202020204" pitchFamily="34" charset="0"/>
              <a:buChar char="•"/>
              <a:defRPr sz="2400" kern="1200">
                <a:solidFill>
                  <a:schemeClr val="tx1"/>
                </a:solidFill>
                <a:latin typeface="+mn-lt"/>
                <a:ea typeface="+mn-ea"/>
                <a:cs typeface="+mn-cs"/>
              </a:defRPr>
            </a:lvl1pPr>
            <a:lvl2pPr marL="411480" indent="-171450" algn="l" defTabSz="685800" rtl="0" eaLnBrk="1" latinLnBrk="0" hangingPunct="1">
              <a:lnSpc>
                <a:spcPct val="100000"/>
              </a:lnSpc>
              <a:spcBef>
                <a:spcPts val="375"/>
              </a:spcBef>
              <a:spcAft>
                <a:spcPts val="450"/>
              </a:spcAft>
              <a:buFont typeface="Wingdings" panose="05000000000000000000" pitchFamily="2" charset="2"/>
              <a:buChar char="Ø"/>
              <a:defRPr sz="2400" kern="1200">
                <a:solidFill>
                  <a:schemeClr val="tx1"/>
                </a:solidFill>
                <a:latin typeface="+mn-lt"/>
                <a:ea typeface="+mn-ea"/>
                <a:cs typeface="+mn-cs"/>
              </a:defRPr>
            </a:lvl2pPr>
            <a:lvl3pPr marL="617220" indent="-171450" algn="l" defTabSz="685800" rtl="0" eaLnBrk="1" latinLnBrk="0" hangingPunct="1">
              <a:lnSpc>
                <a:spcPct val="100000"/>
              </a:lnSpc>
              <a:spcBef>
                <a:spcPts val="375"/>
              </a:spcBef>
              <a:spcAft>
                <a:spcPts val="450"/>
              </a:spcAft>
              <a:buFont typeface="Arial" panose="020B0604020202020204" pitchFamily="34" charset="0"/>
              <a:buChar char="•"/>
              <a:defRPr sz="1350" kern="1200">
                <a:solidFill>
                  <a:schemeClr val="tx1"/>
                </a:solidFill>
                <a:latin typeface="+mn-lt"/>
                <a:ea typeface="+mn-ea"/>
                <a:cs typeface="+mn-cs"/>
              </a:defRPr>
            </a:lvl3pPr>
            <a:lvl4pPr marL="85725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4pPr>
            <a:lvl5pPr marL="109728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800" i="1" dirty="0"/>
              <a:t>USDA is an equal opportunity employer and provider.</a:t>
            </a:r>
          </a:p>
        </p:txBody>
      </p:sp>
    </p:spTree>
    <p:extLst>
      <p:ext uri="{BB962C8B-B14F-4D97-AF65-F5344CB8AC3E}">
        <p14:creationId xmlns:p14="http://schemas.microsoft.com/office/powerpoint/2010/main" val="2242624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3" y="359403"/>
            <a:ext cx="8928499" cy="801687"/>
          </a:xfrm>
        </p:spPr>
        <p:txBody>
          <a:bodyPr>
            <a:normAutofit/>
          </a:bodyPr>
          <a:lstStyle/>
          <a:p>
            <a:r>
              <a:rPr lang="en-US" sz="3500" dirty="0"/>
              <a:t>1 to 1 Matching Funds Required</a:t>
            </a:r>
          </a:p>
        </p:txBody>
      </p:sp>
      <p:sp>
        <p:nvSpPr>
          <p:cNvPr id="3" name="Content Placeholder 2"/>
          <p:cNvSpPr>
            <a:spLocks noGrp="1"/>
          </p:cNvSpPr>
          <p:nvPr>
            <p:ph idx="1"/>
          </p:nvPr>
        </p:nvSpPr>
        <p:spPr>
          <a:xfrm>
            <a:off x="336523" y="1244270"/>
            <a:ext cx="8616979" cy="5613729"/>
          </a:xfrm>
        </p:spPr>
        <p:txBody>
          <a:bodyPr>
            <a:noAutofit/>
          </a:bodyPr>
          <a:lstStyle/>
          <a:p>
            <a:pPr marL="0" indent="0">
              <a:buNone/>
            </a:pPr>
            <a:r>
              <a:rPr lang="en-US" sz="2300" dirty="0">
                <a:solidFill>
                  <a:schemeClr val="accent2">
                    <a:lumMod val="75000"/>
                  </a:schemeClr>
                </a:solidFill>
              </a:rPr>
              <a:t>Match is funding or in-kind contributions from non-Federal sources.</a:t>
            </a:r>
          </a:p>
          <a:p>
            <a:pPr marL="0" indent="0">
              <a:buNone/>
            </a:pPr>
            <a:r>
              <a:rPr lang="en-US" sz="2300" i="1" dirty="0"/>
              <a:t>Some eligible sources of match:</a:t>
            </a:r>
          </a:p>
          <a:p>
            <a:pPr>
              <a:spcBef>
                <a:spcPts val="0"/>
              </a:spcBef>
              <a:spcAft>
                <a:spcPts val="0"/>
              </a:spcAft>
            </a:pPr>
            <a:r>
              <a:rPr lang="en-US" sz="2300" dirty="0"/>
              <a:t>Funding from your (applicant) agency or org.</a:t>
            </a:r>
          </a:p>
          <a:p>
            <a:pPr>
              <a:spcAft>
                <a:spcPts val="0"/>
              </a:spcAft>
            </a:pPr>
            <a:r>
              <a:rPr lang="en-US" sz="2300" dirty="0"/>
              <a:t>Funding from non-Federal partners</a:t>
            </a:r>
          </a:p>
          <a:p>
            <a:pPr>
              <a:spcAft>
                <a:spcPts val="0"/>
              </a:spcAft>
            </a:pPr>
            <a:r>
              <a:rPr lang="en-US" sz="2300" dirty="0"/>
              <a:t>Volunteer time implementing the project*</a:t>
            </a:r>
          </a:p>
          <a:p>
            <a:pPr>
              <a:spcAft>
                <a:spcPts val="0"/>
              </a:spcAft>
            </a:pPr>
            <a:r>
              <a:rPr lang="en-US" sz="2300" dirty="0"/>
              <a:t>Donation of equipment, supplies, meeting space</a:t>
            </a:r>
          </a:p>
          <a:p>
            <a:pPr>
              <a:spcAft>
                <a:spcPts val="0"/>
              </a:spcAft>
            </a:pPr>
            <a:r>
              <a:rPr lang="en-US" sz="2300" dirty="0"/>
              <a:t>Services provided at a reduced cost</a:t>
            </a:r>
          </a:p>
          <a:p>
            <a:pPr>
              <a:spcAft>
                <a:spcPts val="0"/>
              </a:spcAft>
            </a:pPr>
            <a:r>
              <a:rPr lang="en-US" sz="2300" dirty="0"/>
              <a:t>Tribal 638 BIA Contracting Funds</a:t>
            </a:r>
          </a:p>
          <a:p>
            <a:pPr marL="0" indent="0">
              <a:spcBef>
                <a:spcPts val="2400"/>
              </a:spcBef>
              <a:buNone/>
            </a:pPr>
            <a:r>
              <a:rPr lang="en-US" sz="2300" i="1" dirty="0"/>
              <a:t>Refer to </a:t>
            </a:r>
            <a:r>
              <a:rPr lang="en-US" sz="2300" i="1" dirty="0">
                <a:hlinkClick r:id="rId3"/>
              </a:rPr>
              <a:t>the “Matching Funds” document</a:t>
            </a:r>
            <a:r>
              <a:rPr lang="en-US" sz="2300" i="1" dirty="0"/>
              <a:t> for more info.</a:t>
            </a:r>
          </a:p>
          <a:p>
            <a:pPr marL="225425" indent="-225425">
              <a:spcBef>
                <a:spcPts val="1200"/>
              </a:spcBef>
              <a:buNone/>
            </a:pPr>
            <a:r>
              <a:rPr lang="en-US" sz="2000" i="1" dirty="0"/>
              <a:t>* Consult the </a:t>
            </a:r>
            <a:r>
              <a:rPr lang="en-US" sz="2000" i="1" dirty="0">
                <a:hlinkClick r:id="rId4"/>
              </a:rPr>
              <a:t>Independent Sector value of volunteer time for rates by State </a:t>
            </a:r>
            <a:r>
              <a:rPr lang="en-US" sz="2000" i="1" dirty="0"/>
              <a:t>(ranges from $26.67 to $39.19).</a:t>
            </a:r>
          </a:p>
        </p:txBody>
      </p:sp>
      <p:sp>
        <p:nvSpPr>
          <p:cNvPr id="4" name="Slide Number Placeholder 3"/>
          <p:cNvSpPr>
            <a:spLocks noGrp="1"/>
          </p:cNvSpPr>
          <p:nvPr>
            <p:ph type="sldNum" sz="quarter" idx="12"/>
          </p:nvPr>
        </p:nvSpPr>
        <p:spPr>
          <a:xfrm>
            <a:off x="8397370" y="6476095"/>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10</a:t>
            </a:fld>
            <a:endParaRPr lang="en-US" dirty="0"/>
          </a:p>
        </p:txBody>
      </p:sp>
    </p:spTree>
    <p:extLst>
      <p:ext uri="{BB962C8B-B14F-4D97-AF65-F5344CB8AC3E}">
        <p14:creationId xmlns:p14="http://schemas.microsoft.com/office/powerpoint/2010/main" val="115157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59492" y="362197"/>
            <a:ext cx="8608844" cy="743124"/>
          </a:xfrm>
        </p:spPr>
        <p:txBody>
          <a:bodyPr>
            <a:noAutofit/>
          </a:bodyPr>
          <a:lstStyle/>
          <a:p>
            <a:r>
              <a:rPr lang="en-US" altLang="en-US" sz="3500" dirty="0"/>
              <a:t>Authorities for LSR Projects</a:t>
            </a:r>
          </a:p>
        </p:txBody>
      </p:sp>
      <p:sp>
        <p:nvSpPr>
          <p:cNvPr id="3" name="Content Placeholder 2"/>
          <p:cNvSpPr>
            <a:spLocks noGrp="1"/>
          </p:cNvSpPr>
          <p:nvPr>
            <p:ph idx="1"/>
          </p:nvPr>
        </p:nvSpPr>
        <p:spPr>
          <a:xfrm>
            <a:off x="491475" y="1484416"/>
            <a:ext cx="8293736" cy="5011387"/>
          </a:xfrm>
        </p:spPr>
        <p:txBody>
          <a:bodyPr>
            <a:normAutofit/>
          </a:bodyPr>
          <a:lstStyle/>
          <a:p>
            <a:pPr marL="0" indent="0">
              <a:buNone/>
            </a:pPr>
            <a:r>
              <a:rPr lang="en-US" dirty="0"/>
              <a:t>LSR is authorized in Section </a:t>
            </a:r>
            <a:r>
              <a:rPr lang="en-US" dirty="0" err="1"/>
              <a:t>13A</a:t>
            </a:r>
            <a:r>
              <a:rPr lang="en-US" dirty="0"/>
              <a:t> of the </a:t>
            </a:r>
            <a:r>
              <a:rPr lang="en-US" dirty="0">
                <a:hlinkClick r:id="rId3"/>
              </a:rPr>
              <a:t>Cooperative Forest Assistance Act (CFAA)</a:t>
            </a:r>
            <a:r>
              <a:rPr lang="en-US" dirty="0"/>
              <a:t> and uses the authorities for the following CFAA programs:</a:t>
            </a:r>
          </a:p>
          <a:p>
            <a:r>
              <a:rPr lang="en-US" dirty="0"/>
              <a:t>Forest Stewardship</a:t>
            </a:r>
          </a:p>
          <a:p>
            <a:pPr>
              <a:spcBef>
                <a:spcPts val="1800"/>
              </a:spcBef>
            </a:pPr>
            <a:r>
              <a:rPr lang="en-US" dirty="0"/>
              <a:t>Rural Forestry Assistance</a:t>
            </a:r>
          </a:p>
          <a:p>
            <a:pPr>
              <a:spcBef>
                <a:spcPts val="1800"/>
              </a:spcBef>
            </a:pPr>
            <a:r>
              <a:rPr lang="en-US" dirty="0"/>
              <a:t>Urban and Community Forestry</a:t>
            </a:r>
          </a:p>
          <a:p>
            <a:pPr>
              <a:spcBef>
                <a:spcPts val="1800"/>
              </a:spcBef>
            </a:pPr>
            <a:r>
              <a:rPr lang="en-US" dirty="0"/>
              <a:t>Forest Health Protection</a:t>
            </a:r>
          </a:p>
          <a:p>
            <a:pPr>
              <a:spcBef>
                <a:spcPts val="1800"/>
              </a:spcBef>
            </a:pPr>
            <a:r>
              <a:rPr lang="en-US" dirty="0"/>
              <a:t>State Fire Assistance</a:t>
            </a:r>
          </a:p>
        </p:txBody>
      </p:sp>
      <p:pic>
        <p:nvPicPr>
          <p:cNvPr id="4" name="Picture 3" descr="Photo of a trilium flower (white petals with magenta cente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03507" y="2736181"/>
            <a:ext cx="2944519" cy="3672342"/>
          </a:xfrm>
          <a:prstGeom prst="rect">
            <a:avLst/>
          </a:prstGeom>
        </p:spPr>
      </p:pic>
      <p:sp>
        <p:nvSpPr>
          <p:cNvPr id="7" name="Slide Number Placeholder 3"/>
          <p:cNvSpPr>
            <a:spLocks noGrp="1"/>
          </p:cNvSpPr>
          <p:nvPr>
            <p:ph type="sldNum" sz="quarter" idx="12"/>
          </p:nvPr>
        </p:nvSpPr>
        <p:spPr>
          <a:xfrm>
            <a:off x="8397372" y="6476096"/>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11</a:t>
            </a:fld>
            <a:endParaRPr lang="en-US" dirty="0"/>
          </a:p>
        </p:txBody>
      </p:sp>
      <p:sp>
        <p:nvSpPr>
          <p:cNvPr id="2" name="Subtitle 2">
            <a:extLst>
              <a:ext uri="{FF2B5EF4-FFF2-40B4-BE49-F238E27FC236}">
                <a16:creationId xmlns:a16="http://schemas.microsoft.com/office/drawing/2014/main" id="{5EA253DC-CBE9-06B4-7E38-01173775D0A1}"/>
              </a:ext>
            </a:extLst>
          </p:cNvPr>
          <p:cNvSpPr txBox="1">
            <a:spLocks/>
          </p:cNvSpPr>
          <p:nvPr/>
        </p:nvSpPr>
        <p:spPr>
          <a:xfrm>
            <a:off x="5803507" y="6375866"/>
            <a:ext cx="2944519" cy="598714"/>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750"/>
              </a:spcBef>
              <a:spcAft>
                <a:spcPts val="450"/>
              </a:spcAft>
              <a:buFont typeface="Arial" panose="020B0604020202020204" pitchFamily="34" charset="0"/>
              <a:buChar char="•"/>
              <a:defRPr sz="2400" kern="1200">
                <a:solidFill>
                  <a:schemeClr val="tx1"/>
                </a:solidFill>
                <a:latin typeface="+mn-lt"/>
                <a:ea typeface="+mn-ea"/>
                <a:cs typeface="+mn-cs"/>
              </a:defRPr>
            </a:lvl1pPr>
            <a:lvl2pPr marL="411480" indent="-171450" algn="l" defTabSz="685800" rtl="0" eaLnBrk="1" latinLnBrk="0" hangingPunct="1">
              <a:lnSpc>
                <a:spcPct val="100000"/>
              </a:lnSpc>
              <a:spcBef>
                <a:spcPts val="375"/>
              </a:spcBef>
              <a:spcAft>
                <a:spcPts val="450"/>
              </a:spcAft>
              <a:buFont typeface="Wingdings" panose="05000000000000000000" pitchFamily="2" charset="2"/>
              <a:buChar char="Ø"/>
              <a:defRPr sz="2400" kern="1200">
                <a:solidFill>
                  <a:schemeClr val="tx1"/>
                </a:solidFill>
                <a:latin typeface="+mn-lt"/>
                <a:ea typeface="+mn-ea"/>
                <a:cs typeface="+mn-cs"/>
              </a:defRPr>
            </a:lvl2pPr>
            <a:lvl3pPr marL="617220" indent="-171450" algn="l" defTabSz="685800" rtl="0" eaLnBrk="1" latinLnBrk="0" hangingPunct="1">
              <a:lnSpc>
                <a:spcPct val="100000"/>
              </a:lnSpc>
              <a:spcBef>
                <a:spcPts val="375"/>
              </a:spcBef>
              <a:spcAft>
                <a:spcPts val="450"/>
              </a:spcAft>
              <a:buFont typeface="Arial" panose="020B0604020202020204" pitchFamily="34" charset="0"/>
              <a:buChar char="•"/>
              <a:defRPr sz="1350" kern="1200">
                <a:solidFill>
                  <a:schemeClr val="tx1"/>
                </a:solidFill>
                <a:latin typeface="+mn-lt"/>
                <a:ea typeface="+mn-ea"/>
                <a:cs typeface="+mn-cs"/>
              </a:defRPr>
            </a:lvl3pPr>
            <a:lvl4pPr marL="85725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4pPr>
            <a:lvl5pPr marL="109728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200" i="1" dirty="0"/>
              <a:t>USDA Forest Service photo by Kenneth R. </a:t>
            </a:r>
            <a:r>
              <a:rPr lang="en-US" sz="1200" i="1" dirty="0" err="1"/>
              <a:t>Dudzik</a:t>
            </a:r>
            <a:endParaRPr lang="en-US" sz="1200"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8113"/>
            <a:ext cx="7886700" cy="674444"/>
          </a:xfrm>
        </p:spPr>
        <p:txBody>
          <a:bodyPr>
            <a:normAutofit/>
          </a:bodyPr>
          <a:lstStyle/>
          <a:p>
            <a:r>
              <a:rPr lang="en-US" sz="3500" dirty="0"/>
              <a:t>Example Eligible Projects</a:t>
            </a:r>
          </a:p>
        </p:txBody>
      </p:sp>
      <p:sp>
        <p:nvSpPr>
          <p:cNvPr id="3" name="Content Placeholder 2"/>
          <p:cNvSpPr>
            <a:spLocks noGrp="1"/>
          </p:cNvSpPr>
          <p:nvPr>
            <p:ph idx="1"/>
          </p:nvPr>
        </p:nvSpPr>
        <p:spPr>
          <a:xfrm>
            <a:off x="277906" y="1569156"/>
            <a:ext cx="8866094" cy="4787193"/>
          </a:xfrm>
        </p:spPr>
        <p:txBody>
          <a:bodyPr>
            <a:normAutofit lnSpcReduction="10000"/>
          </a:bodyPr>
          <a:lstStyle/>
          <a:p>
            <a:pPr>
              <a:lnSpc>
                <a:spcPct val="110000"/>
              </a:lnSpc>
              <a:spcBef>
                <a:spcPts val="1400"/>
              </a:spcBef>
            </a:pPr>
            <a:r>
              <a:rPr lang="en-US" dirty="0"/>
              <a:t>Forest management treatments to improve water quality and watershed health and/or wildlife habitat.</a:t>
            </a:r>
          </a:p>
          <a:p>
            <a:pPr>
              <a:lnSpc>
                <a:spcPct val="110000"/>
              </a:lnSpc>
              <a:spcBef>
                <a:spcPts val="1400"/>
              </a:spcBef>
            </a:pPr>
            <a:r>
              <a:rPr lang="en-US" dirty="0"/>
              <a:t>Survey, prioritization, and treatment to control invasive plants in a high-priority landscape. </a:t>
            </a:r>
          </a:p>
          <a:p>
            <a:pPr>
              <a:lnSpc>
                <a:spcPct val="110000"/>
              </a:lnSpc>
              <a:spcBef>
                <a:spcPts val="1400"/>
              </a:spcBef>
            </a:pPr>
            <a:r>
              <a:rPr lang="en-US" dirty="0"/>
              <a:t>Tree planting projects in communities with a population of 50,000 or less. </a:t>
            </a:r>
          </a:p>
          <a:p>
            <a:pPr>
              <a:lnSpc>
                <a:spcPct val="110000"/>
              </a:lnSpc>
              <a:spcBef>
                <a:spcPts val="1400"/>
              </a:spcBef>
            </a:pPr>
            <a:r>
              <a:rPr lang="en-US" dirty="0"/>
              <a:t>Demonstration projects that achieve on-the-ground accomplishments and provide education/training.</a:t>
            </a:r>
          </a:p>
          <a:p>
            <a:pPr>
              <a:lnSpc>
                <a:spcPct val="110000"/>
              </a:lnSpc>
              <a:spcBef>
                <a:spcPts val="1400"/>
              </a:spcBef>
            </a:pPr>
            <a:r>
              <a:rPr lang="en-US" dirty="0"/>
              <a:t>Treatments to reduce or mitigate hazardous wildland fire fuels in priority rural forest lands.</a:t>
            </a:r>
          </a:p>
        </p:txBody>
      </p:sp>
      <p:sp>
        <p:nvSpPr>
          <p:cNvPr id="4" name="Slide Number Placeholder 3"/>
          <p:cNvSpPr>
            <a:spLocks noGrp="1"/>
          </p:cNvSpPr>
          <p:nvPr>
            <p:ph type="sldNum" sz="quarter" idx="12"/>
          </p:nvPr>
        </p:nvSpPr>
        <p:spPr>
          <a:xfrm>
            <a:off x="8397368" y="6476094"/>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12</a:t>
            </a:fld>
            <a:endParaRPr lang="en-US" dirty="0"/>
          </a:p>
        </p:txBody>
      </p:sp>
    </p:spTree>
    <p:extLst>
      <p:ext uri="{BB962C8B-B14F-4D97-AF65-F5344CB8AC3E}">
        <p14:creationId xmlns:p14="http://schemas.microsoft.com/office/powerpoint/2010/main" val="420605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3678"/>
            <a:ext cx="9144000" cy="1111709"/>
          </a:xfrm>
        </p:spPr>
        <p:txBody>
          <a:bodyPr>
            <a:normAutofit/>
          </a:bodyPr>
          <a:lstStyle/>
          <a:p>
            <a:r>
              <a:rPr lang="en-US" sz="3500" dirty="0"/>
              <a:t>Some Activities </a:t>
            </a:r>
            <a:r>
              <a:rPr lang="en-US" sz="3500" u="sng" dirty="0"/>
              <a:t>Not Eligible </a:t>
            </a:r>
            <a:br>
              <a:rPr lang="en-US" sz="3500" dirty="0"/>
            </a:br>
            <a:r>
              <a:rPr lang="en-US" sz="3500" dirty="0"/>
              <a:t>For LSR Funding and 1 to 1 Match</a:t>
            </a:r>
          </a:p>
        </p:txBody>
      </p:sp>
      <p:sp>
        <p:nvSpPr>
          <p:cNvPr id="3" name="Content Placeholder 2"/>
          <p:cNvSpPr>
            <a:spLocks noGrp="1"/>
          </p:cNvSpPr>
          <p:nvPr>
            <p:ph idx="1"/>
          </p:nvPr>
        </p:nvSpPr>
        <p:spPr>
          <a:xfrm>
            <a:off x="336885" y="1444370"/>
            <a:ext cx="8362271" cy="5401273"/>
          </a:xfrm>
        </p:spPr>
        <p:txBody>
          <a:bodyPr>
            <a:noAutofit/>
          </a:bodyPr>
          <a:lstStyle/>
          <a:p>
            <a:pPr>
              <a:spcBef>
                <a:spcPts val="800"/>
              </a:spcBef>
            </a:pPr>
            <a:r>
              <a:rPr lang="en-US" sz="2100" dirty="0"/>
              <a:t>Cost-share, reimbursement, and other payments directly to private landowners</a:t>
            </a:r>
          </a:p>
          <a:p>
            <a:pPr>
              <a:spcBef>
                <a:spcPts val="1200"/>
              </a:spcBef>
            </a:pPr>
            <a:r>
              <a:rPr lang="en-US" sz="2100" dirty="0"/>
              <a:t>Construction and capital improvements</a:t>
            </a:r>
          </a:p>
          <a:p>
            <a:pPr>
              <a:spcBef>
                <a:spcPts val="1200"/>
              </a:spcBef>
            </a:pPr>
            <a:r>
              <a:rPr lang="en-US" sz="2100" dirty="0"/>
              <a:t>Research</a:t>
            </a:r>
          </a:p>
          <a:p>
            <a:pPr>
              <a:spcBef>
                <a:spcPts val="1200"/>
              </a:spcBef>
            </a:pPr>
            <a:r>
              <a:rPr lang="en-US" sz="2100" dirty="0"/>
              <a:t>Small business start-up funding</a:t>
            </a:r>
          </a:p>
          <a:p>
            <a:pPr>
              <a:spcBef>
                <a:spcPts val="1200"/>
              </a:spcBef>
            </a:pPr>
            <a:r>
              <a:rPr lang="en-US" sz="2100" dirty="0"/>
              <a:t>Projects on Federal land</a:t>
            </a:r>
          </a:p>
          <a:p>
            <a:pPr>
              <a:spcBef>
                <a:spcPts val="1200"/>
              </a:spcBef>
            </a:pPr>
            <a:r>
              <a:rPr lang="en-US" sz="2100" dirty="0"/>
              <a:t>Projects in cities/towns with population over 50,000</a:t>
            </a:r>
          </a:p>
          <a:p>
            <a:pPr>
              <a:spcBef>
                <a:spcPts val="1200"/>
              </a:spcBef>
            </a:pPr>
            <a:r>
              <a:rPr lang="en-US" sz="2100" dirty="0"/>
              <a:t>Land purchase and purchase of conservation easements</a:t>
            </a:r>
          </a:p>
          <a:p>
            <a:pPr>
              <a:spcBef>
                <a:spcPts val="1200"/>
              </a:spcBef>
            </a:pPr>
            <a:r>
              <a:rPr lang="en-US" sz="2100" i="1" dirty="0"/>
              <a:t>Lymantria </a:t>
            </a:r>
            <a:r>
              <a:rPr lang="en-US" sz="2100" i="1" dirty="0" err="1"/>
              <a:t>dispar</a:t>
            </a:r>
            <a:r>
              <a:rPr lang="en-US" sz="2100" i="1" dirty="0"/>
              <a:t> </a:t>
            </a:r>
            <a:r>
              <a:rPr lang="en-US" sz="2100" dirty="0"/>
              <a:t>(spongy moth) Slow-the-Spread (STS) projects</a:t>
            </a:r>
          </a:p>
        </p:txBody>
      </p:sp>
      <p:sp>
        <p:nvSpPr>
          <p:cNvPr id="4" name="Slide Number Placeholder 3"/>
          <p:cNvSpPr>
            <a:spLocks noGrp="1"/>
          </p:cNvSpPr>
          <p:nvPr>
            <p:ph type="sldNum" sz="quarter" idx="12"/>
          </p:nvPr>
        </p:nvSpPr>
        <p:spPr>
          <a:xfrm>
            <a:off x="8386484" y="6476093"/>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13</a:t>
            </a:fld>
            <a:endParaRPr lang="en-US" dirty="0"/>
          </a:p>
        </p:txBody>
      </p:sp>
      <p:pic>
        <p:nvPicPr>
          <p:cNvPr id="7" name="Picture 6" descr="Photo of a yellow flower">
            <a:extLst>
              <a:ext uri="{FF2B5EF4-FFF2-40B4-BE49-F238E27FC236}">
                <a16:creationId xmlns:a16="http://schemas.microsoft.com/office/drawing/2014/main" id="{EA762D1A-06FF-4CA8-995F-28333F63E1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46293" y="1994929"/>
            <a:ext cx="2337069" cy="2122311"/>
          </a:xfrm>
          <a:prstGeom prst="rect">
            <a:avLst/>
          </a:prstGeom>
        </p:spPr>
      </p:pic>
      <p:sp>
        <p:nvSpPr>
          <p:cNvPr id="5" name="Subtitle 2">
            <a:extLst>
              <a:ext uri="{FF2B5EF4-FFF2-40B4-BE49-F238E27FC236}">
                <a16:creationId xmlns:a16="http://schemas.microsoft.com/office/drawing/2014/main" id="{F926090B-435F-EC63-992C-09939364429C}"/>
              </a:ext>
            </a:extLst>
          </p:cNvPr>
          <p:cNvSpPr txBox="1">
            <a:spLocks/>
          </p:cNvSpPr>
          <p:nvPr/>
        </p:nvSpPr>
        <p:spPr>
          <a:xfrm>
            <a:off x="6646293" y="4159876"/>
            <a:ext cx="2337069" cy="598714"/>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750"/>
              </a:spcBef>
              <a:spcAft>
                <a:spcPts val="450"/>
              </a:spcAft>
              <a:buFont typeface="Arial" panose="020B0604020202020204" pitchFamily="34" charset="0"/>
              <a:buChar char="•"/>
              <a:defRPr sz="2400" kern="1200">
                <a:solidFill>
                  <a:schemeClr val="tx1"/>
                </a:solidFill>
                <a:latin typeface="+mn-lt"/>
                <a:ea typeface="+mn-ea"/>
                <a:cs typeface="+mn-cs"/>
              </a:defRPr>
            </a:lvl1pPr>
            <a:lvl2pPr marL="411480" indent="-171450" algn="l" defTabSz="685800" rtl="0" eaLnBrk="1" latinLnBrk="0" hangingPunct="1">
              <a:lnSpc>
                <a:spcPct val="100000"/>
              </a:lnSpc>
              <a:spcBef>
                <a:spcPts val="375"/>
              </a:spcBef>
              <a:spcAft>
                <a:spcPts val="450"/>
              </a:spcAft>
              <a:buFont typeface="Wingdings" panose="05000000000000000000" pitchFamily="2" charset="2"/>
              <a:buChar char="Ø"/>
              <a:defRPr sz="2400" kern="1200">
                <a:solidFill>
                  <a:schemeClr val="tx1"/>
                </a:solidFill>
                <a:latin typeface="+mn-lt"/>
                <a:ea typeface="+mn-ea"/>
                <a:cs typeface="+mn-cs"/>
              </a:defRPr>
            </a:lvl2pPr>
            <a:lvl3pPr marL="617220" indent="-171450" algn="l" defTabSz="685800" rtl="0" eaLnBrk="1" latinLnBrk="0" hangingPunct="1">
              <a:lnSpc>
                <a:spcPct val="100000"/>
              </a:lnSpc>
              <a:spcBef>
                <a:spcPts val="375"/>
              </a:spcBef>
              <a:spcAft>
                <a:spcPts val="450"/>
              </a:spcAft>
              <a:buFont typeface="Arial" panose="020B0604020202020204" pitchFamily="34" charset="0"/>
              <a:buChar char="•"/>
              <a:defRPr sz="1350" kern="1200">
                <a:solidFill>
                  <a:schemeClr val="tx1"/>
                </a:solidFill>
                <a:latin typeface="+mn-lt"/>
                <a:ea typeface="+mn-ea"/>
                <a:cs typeface="+mn-cs"/>
              </a:defRPr>
            </a:lvl3pPr>
            <a:lvl4pPr marL="85725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4pPr>
            <a:lvl5pPr marL="109728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200" i="1" dirty="0"/>
              <a:t>USDA Forest Service photo</a:t>
            </a:r>
          </a:p>
        </p:txBody>
      </p:sp>
    </p:spTree>
    <p:extLst>
      <p:ext uri="{BB962C8B-B14F-4D97-AF65-F5344CB8AC3E}">
        <p14:creationId xmlns:p14="http://schemas.microsoft.com/office/powerpoint/2010/main" val="38121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ctrTitle"/>
          </p:nvPr>
        </p:nvSpPr>
        <p:spPr>
          <a:xfrm>
            <a:off x="1" y="2485584"/>
            <a:ext cx="3717757" cy="1640539"/>
          </a:xfrm>
          <a:effectLst/>
        </p:spPr>
        <p:txBody>
          <a:bodyPr>
            <a:noAutofit/>
          </a:bodyPr>
          <a:lstStyle/>
          <a:p>
            <a:pPr eaLnBrk="1" hangingPunct="1"/>
            <a:r>
              <a:rPr lang="en-US" altLang="en-US" sz="4500" dirty="0"/>
              <a:t>Scoring Criteria</a:t>
            </a:r>
          </a:p>
        </p:txBody>
      </p:sp>
      <p:pic>
        <p:nvPicPr>
          <p:cNvPr id="5" name="Picture 5" descr="Beautiful landscape with forested hills in fall colors reflecting on a clear lake.">
            <a:extLst>
              <a:ext uri="{FF2B5EF4-FFF2-40B4-BE49-F238E27FC236}">
                <a16:creationId xmlns:a16="http://schemas.microsoft.com/office/drawing/2014/main" id="{7BA98532-5E5A-475C-BA42-178C439AD73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076592" y="1501817"/>
            <a:ext cx="4272732" cy="4622186"/>
          </a:xfrm>
          <a:prstGeom prst="rect">
            <a:avLst/>
          </a:prstGeom>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BDF3FE49-ABA0-0EE0-1561-BC61D41CEA5F}"/>
              </a:ext>
            </a:extLst>
          </p:cNvPr>
          <p:cNvSpPr txBox="1">
            <a:spLocks/>
          </p:cNvSpPr>
          <p:nvPr/>
        </p:nvSpPr>
        <p:spPr>
          <a:xfrm>
            <a:off x="4901229" y="6124003"/>
            <a:ext cx="2623457" cy="598714"/>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750"/>
              </a:spcBef>
              <a:spcAft>
                <a:spcPts val="450"/>
              </a:spcAft>
              <a:buFont typeface="Arial" panose="020B0604020202020204" pitchFamily="34" charset="0"/>
              <a:buChar char="•"/>
              <a:defRPr sz="2400" kern="1200">
                <a:solidFill>
                  <a:schemeClr val="tx1"/>
                </a:solidFill>
                <a:latin typeface="+mn-lt"/>
                <a:ea typeface="+mn-ea"/>
                <a:cs typeface="+mn-cs"/>
              </a:defRPr>
            </a:lvl1pPr>
            <a:lvl2pPr marL="411480" indent="-171450" algn="l" defTabSz="685800" rtl="0" eaLnBrk="1" latinLnBrk="0" hangingPunct="1">
              <a:lnSpc>
                <a:spcPct val="100000"/>
              </a:lnSpc>
              <a:spcBef>
                <a:spcPts val="375"/>
              </a:spcBef>
              <a:spcAft>
                <a:spcPts val="450"/>
              </a:spcAft>
              <a:buFont typeface="Wingdings" panose="05000000000000000000" pitchFamily="2" charset="2"/>
              <a:buChar char="Ø"/>
              <a:defRPr sz="2400" kern="1200">
                <a:solidFill>
                  <a:schemeClr val="tx1"/>
                </a:solidFill>
                <a:latin typeface="+mn-lt"/>
                <a:ea typeface="+mn-ea"/>
                <a:cs typeface="+mn-cs"/>
              </a:defRPr>
            </a:lvl2pPr>
            <a:lvl3pPr marL="617220" indent="-171450" algn="l" defTabSz="685800" rtl="0" eaLnBrk="1" latinLnBrk="0" hangingPunct="1">
              <a:lnSpc>
                <a:spcPct val="100000"/>
              </a:lnSpc>
              <a:spcBef>
                <a:spcPts val="375"/>
              </a:spcBef>
              <a:spcAft>
                <a:spcPts val="450"/>
              </a:spcAft>
              <a:buFont typeface="Arial" panose="020B0604020202020204" pitchFamily="34" charset="0"/>
              <a:buChar char="•"/>
              <a:defRPr sz="1350" kern="1200">
                <a:solidFill>
                  <a:schemeClr val="tx1"/>
                </a:solidFill>
                <a:latin typeface="+mn-lt"/>
                <a:ea typeface="+mn-ea"/>
                <a:cs typeface="+mn-cs"/>
              </a:defRPr>
            </a:lvl3pPr>
            <a:lvl4pPr marL="85725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4pPr>
            <a:lvl5pPr marL="109728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200" i="1" dirty="0"/>
              <a:t>USDA Forest Service photo</a:t>
            </a:r>
          </a:p>
        </p:txBody>
      </p:sp>
      <p:sp>
        <p:nvSpPr>
          <p:cNvPr id="3" name="Slide Number Placeholder 3">
            <a:extLst>
              <a:ext uri="{FF2B5EF4-FFF2-40B4-BE49-F238E27FC236}">
                <a16:creationId xmlns:a16="http://schemas.microsoft.com/office/drawing/2014/main" id="{8D0EEEB0-DBC6-E75F-468D-E8AFDB952DDF}"/>
              </a:ext>
            </a:extLst>
          </p:cNvPr>
          <p:cNvSpPr txBox="1">
            <a:spLocks/>
          </p:cNvSpPr>
          <p:nvPr/>
        </p:nvSpPr>
        <p:spPr>
          <a:xfrm>
            <a:off x="8388376" y="6476096"/>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14</a:t>
            </a:fld>
            <a:endParaRPr lang="en-US" dirty="0"/>
          </a:p>
        </p:txBody>
      </p:sp>
    </p:spTree>
    <p:extLst>
      <p:ext uri="{BB962C8B-B14F-4D97-AF65-F5344CB8AC3E}">
        <p14:creationId xmlns:p14="http://schemas.microsoft.com/office/powerpoint/2010/main" val="181030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19248" y="61786"/>
            <a:ext cx="8718176" cy="1105320"/>
          </a:xfrm>
        </p:spPr>
        <p:txBody>
          <a:bodyPr>
            <a:noAutofit/>
          </a:bodyPr>
          <a:lstStyle/>
          <a:p>
            <a:r>
              <a:rPr lang="en-US" altLang="en-US" sz="3500" dirty="0"/>
              <a:t>Scoring Criteria for </a:t>
            </a:r>
            <a:br>
              <a:rPr lang="en-US" altLang="en-US" sz="3500" dirty="0"/>
            </a:br>
            <a:r>
              <a:rPr lang="en-US" altLang="en-US" sz="3500" dirty="0"/>
              <a:t>LSR Project Selection</a:t>
            </a:r>
          </a:p>
        </p:txBody>
      </p:sp>
      <p:sp>
        <p:nvSpPr>
          <p:cNvPr id="3" name="Content Placeholder 2"/>
          <p:cNvSpPr>
            <a:spLocks noGrp="1"/>
          </p:cNvSpPr>
          <p:nvPr>
            <p:ph idx="1"/>
          </p:nvPr>
        </p:nvSpPr>
        <p:spPr>
          <a:xfrm>
            <a:off x="345141" y="1563756"/>
            <a:ext cx="8718176" cy="4832350"/>
          </a:xfrm>
        </p:spPr>
        <p:txBody>
          <a:bodyPr>
            <a:normAutofit fontScale="92500" lnSpcReduction="20000"/>
          </a:bodyPr>
          <a:lstStyle/>
          <a:p>
            <a:pPr marL="514350" lvl="0" indent="-514350">
              <a:spcBef>
                <a:spcPts val="1800"/>
              </a:spcBef>
              <a:buFont typeface="+mj-lt"/>
              <a:buAutoNum type="arabicPeriod"/>
            </a:pPr>
            <a:r>
              <a:rPr lang="en-US" sz="2900" dirty="0"/>
              <a:t>Priority Issues and/or Landscapes in the State Forest Action Plan(s) (25 points)</a:t>
            </a:r>
          </a:p>
          <a:p>
            <a:pPr marL="514350" lvl="0" indent="-514350">
              <a:spcBef>
                <a:spcPts val="1800"/>
              </a:spcBef>
              <a:buFont typeface="+mj-lt"/>
              <a:buAutoNum type="arabicPeriod"/>
            </a:pPr>
            <a:r>
              <a:rPr lang="en-US" sz="2900" dirty="0"/>
              <a:t>Measurable Outcomes (35 points)</a:t>
            </a:r>
          </a:p>
          <a:p>
            <a:pPr marL="514350" lvl="0" indent="-514350">
              <a:spcBef>
                <a:spcPts val="1800"/>
              </a:spcBef>
              <a:buFont typeface="+mj-lt"/>
              <a:buAutoNum type="arabicPeriod"/>
            </a:pPr>
            <a:r>
              <a:rPr lang="en-US" sz="2900" dirty="0"/>
              <a:t>Collaboration and Integrated Delivery (20 points)</a:t>
            </a:r>
          </a:p>
          <a:p>
            <a:pPr marL="514350" lvl="0" indent="-514350">
              <a:spcBef>
                <a:spcPts val="1800"/>
              </a:spcBef>
              <a:buFont typeface="+mj-lt"/>
              <a:buAutoNum type="arabicPeriod"/>
            </a:pPr>
            <a:r>
              <a:rPr lang="en-US" sz="2900" dirty="0"/>
              <a:t>Leverage (10 points)</a:t>
            </a:r>
          </a:p>
          <a:p>
            <a:pPr marL="514350" lvl="0" indent="-514350">
              <a:spcBef>
                <a:spcPts val="1800"/>
              </a:spcBef>
              <a:buFont typeface="+mj-lt"/>
              <a:buAutoNum type="arabicPeriod"/>
            </a:pPr>
            <a:r>
              <a:rPr lang="en-US" sz="2900" dirty="0"/>
              <a:t>Knowledge and Technical Transfer (10 points)</a:t>
            </a:r>
          </a:p>
          <a:p>
            <a:pPr marL="514350" lvl="0" indent="-514350">
              <a:spcBef>
                <a:spcPts val="1800"/>
              </a:spcBef>
              <a:buFont typeface="+mj-lt"/>
              <a:buAutoNum type="arabicPeriod"/>
            </a:pPr>
            <a:r>
              <a:rPr lang="en-US" sz="2900" dirty="0"/>
              <a:t>Benefit to Disadvantaged Communities/People (6 points)</a:t>
            </a:r>
          </a:p>
          <a:p>
            <a:pPr lvl="0">
              <a:spcBef>
                <a:spcPts val="1800"/>
              </a:spcBef>
            </a:pPr>
            <a:endParaRPr lang="en-US" sz="2900" dirty="0"/>
          </a:p>
        </p:txBody>
      </p:sp>
      <p:sp>
        <p:nvSpPr>
          <p:cNvPr id="4" name="Slide Number Placeholder 3"/>
          <p:cNvSpPr>
            <a:spLocks noGrp="1"/>
          </p:cNvSpPr>
          <p:nvPr>
            <p:ph type="sldNum" sz="quarter" idx="12"/>
          </p:nvPr>
        </p:nvSpPr>
        <p:spPr>
          <a:xfrm>
            <a:off x="8386483" y="6476096"/>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15</a:t>
            </a:fld>
            <a:endParaRPr lang="en-US" dirty="0"/>
          </a:p>
        </p:txBody>
      </p:sp>
    </p:spTree>
    <p:extLst>
      <p:ext uri="{BB962C8B-B14F-4D97-AF65-F5344CB8AC3E}">
        <p14:creationId xmlns:p14="http://schemas.microsoft.com/office/powerpoint/2010/main" val="83612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07166" y="135402"/>
            <a:ext cx="7861170" cy="2001402"/>
          </a:xfrm>
        </p:spPr>
        <p:txBody>
          <a:bodyPr>
            <a:noAutofit/>
          </a:bodyPr>
          <a:lstStyle/>
          <a:p>
            <a:r>
              <a:rPr lang="en-US" altLang="en-US" dirty="0"/>
              <a:t>Criteria 1. Priority Issues/ Landscapes in</a:t>
            </a:r>
            <a:br>
              <a:rPr lang="en-US" altLang="en-US" dirty="0"/>
            </a:br>
            <a:r>
              <a:rPr lang="en-US" altLang="en-US" dirty="0"/>
              <a:t> </a:t>
            </a:r>
            <a:r>
              <a:rPr lang="en-US" altLang="en-US" dirty="0">
                <a:hlinkClick r:id="rId3"/>
              </a:rPr>
              <a:t>State Forest Action Plan(s)</a:t>
            </a:r>
            <a:r>
              <a:rPr lang="en-US" altLang="en-US" dirty="0"/>
              <a:t> (SFAP) or Equivalent Restoration Strategy</a:t>
            </a:r>
          </a:p>
        </p:txBody>
      </p:sp>
      <p:sp>
        <p:nvSpPr>
          <p:cNvPr id="3" name="Content Placeholder 2"/>
          <p:cNvSpPr>
            <a:spLocks noGrp="1"/>
          </p:cNvSpPr>
          <p:nvPr>
            <p:ph idx="1"/>
          </p:nvPr>
        </p:nvSpPr>
        <p:spPr>
          <a:xfrm>
            <a:off x="277905" y="2175486"/>
            <a:ext cx="8771965" cy="4585794"/>
          </a:xfrm>
        </p:spPr>
        <p:txBody>
          <a:bodyPr>
            <a:normAutofit fontScale="62500" lnSpcReduction="20000"/>
          </a:bodyPr>
          <a:lstStyle/>
          <a:p>
            <a:pPr>
              <a:lnSpc>
                <a:spcPct val="120000"/>
              </a:lnSpc>
              <a:spcBef>
                <a:spcPts val="1800"/>
              </a:spcBef>
              <a:spcAft>
                <a:spcPts val="0"/>
              </a:spcAft>
            </a:pPr>
            <a:r>
              <a:rPr lang="en-US" sz="3800" dirty="0"/>
              <a:t>Demonstrate focus on a significant issue and/or priority landscape in the respective plan(s).</a:t>
            </a:r>
          </a:p>
          <a:p>
            <a:pPr>
              <a:lnSpc>
                <a:spcPct val="120000"/>
              </a:lnSpc>
              <a:spcBef>
                <a:spcPts val="1800"/>
              </a:spcBef>
              <a:spcAft>
                <a:spcPts val="0"/>
              </a:spcAft>
            </a:pPr>
            <a:r>
              <a:rPr lang="en-US" sz="3800" dirty="0"/>
              <a:t>Describe how the project will bring a State or region to a desired future condition, goal, or strategy as articulated in the respective plan(s).</a:t>
            </a:r>
          </a:p>
          <a:p>
            <a:pPr marL="0" indent="0">
              <a:lnSpc>
                <a:spcPct val="120000"/>
              </a:lnSpc>
              <a:spcBef>
                <a:spcPts val="2400"/>
              </a:spcBef>
              <a:spcAft>
                <a:spcPts val="0"/>
              </a:spcAft>
              <a:buNone/>
            </a:pPr>
            <a:r>
              <a:rPr lang="en-US" sz="2800" i="1" dirty="0">
                <a:solidFill>
                  <a:schemeClr val="accent5">
                    <a:lumMod val="60000"/>
                    <a:lumOff val="40000"/>
                  </a:schemeClr>
                </a:solidFill>
              </a:rPr>
              <a:t>Equivalent Restoration Strategy:</a:t>
            </a:r>
          </a:p>
          <a:p>
            <a:pPr marL="396875">
              <a:lnSpc>
                <a:spcPct val="120000"/>
              </a:lnSpc>
              <a:spcBef>
                <a:spcPts val="600"/>
              </a:spcBef>
              <a:spcAft>
                <a:spcPts val="0"/>
              </a:spcAft>
            </a:pPr>
            <a:r>
              <a:rPr lang="en-US" sz="2800" b="0" i="0" u="none" strike="noStrike" kern="1200" baseline="0" dirty="0">
                <a:solidFill>
                  <a:schemeClr val="tx1"/>
                </a:solidFill>
                <a:latin typeface="+mn-lt"/>
                <a:ea typeface="+mn-ea"/>
                <a:cs typeface="+mn-cs"/>
              </a:rPr>
              <a:t>Is complete or substantially complete;</a:t>
            </a:r>
          </a:p>
          <a:p>
            <a:pPr marL="396875">
              <a:lnSpc>
                <a:spcPct val="120000"/>
              </a:lnSpc>
              <a:spcBef>
                <a:spcPts val="600"/>
              </a:spcBef>
              <a:spcAft>
                <a:spcPts val="0"/>
              </a:spcAft>
            </a:pPr>
            <a:r>
              <a:rPr lang="en-US" sz="2800" b="0" i="0" u="none" strike="noStrike" kern="1200" baseline="0" dirty="0">
                <a:solidFill>
                  <a:schemeClr val="tx1"/>
                </a:solidFill>
                <a:latin typeface="+mn-lt"/>
                <a:ea typeface="+mn-ea"/>
                <a:cs typeface="+mn-cs"/>
              </a:rPr>
              <a:t>Is for a multi-year period;</a:t>
            </a:r>
          </a:p>
          <a:p>
            <a:pPr marL="396875">
              <a:lnSpc>
                <a:spcPct val="120000"/>
              </a:lnSpc>
              <a:spcBef>
                <a:spcPts val="600"/>
              </a:spcBef>
              <a:spcAft>
                <a:spcPts val="0"/>
              </a:spcAft>
            </a:pPr>
            <a:r>
              <a:rPr lang="en-US" sz="2800" b="0" i="0" u="none" strike="noStrike" kern="1200" baseline="0" dirty="0">
                <a:solidFill>
                  <a:schemeClr val="tx1"/>
                </a:solidFill>
                <a:latin typeface="+mn-lt"/>
                <a:ea typeface="+mn-ea"/>
                <a:cs typeface="+mn-cs"/>
              </a:rPr>
              <a:t>Covers non-industrial private forest land or state forest land;</a:t>
            </a:r>
          </a:p>
          <a:p>
            <a:pPr marL="396875">
              <a:lnSpc>
                <a:spcPct val="120000"/>
              </a:lnSpc>
              <a:spcBef>
                <a:spcPts val="600"/>
              </a:spcBef>
              <a:spcAft>
                <a:spcPts val="0"/>
              </a:spcAft>
            </a:pPr>
            <a:r>
              <a:rPr lang="en-US" sz="2800" b="0" i="0" u="none" strike="noStrike" kern="1200" baseline="0" dirty="0">
                <a:solidFill>
                  <a:schemeClr val="tx1"/>
                </a:solidFill>
                <a:latin typeface="+mn-lt"/>
                <a:ea typeface="+mn-ea"/>
                <a:cs typeface="+mn-cs"/>
              </a:rPr>
              <a:t>Is accessible by wood processing infrastructure; and</a:t>
            </a:r>
          </a:p>
          <a:p>
            <a:pPr marL="396875">
              <a:lnSpc>
                <a:spcPct val="120000"/>
              </a:lnSpc>
              <a:spcBef>
                <a:spcPts val="600"/>
              </a:spcBef>
              <a:spcAft>
                <a:spcPts val="0"/>
              </a:spcAft>
            </a:pPr>
            <a:r>
              <a:rPr lang="en-US" sz="2800" b="0" i="0" u="none" strike="noStrike" kern="1200" baseline="0" dirty="0">
                <a:solidFill>
                  <a:schemeClr val="tx1"/>
                </a:solidFill>
                <a:latin typeface="+mn-lt"/>
                <a:ea typeface="+mn-ea"/>
                <a:cs typeface="+mn-cs"/>
              </a:rPr>
              <a:t>Is based on the best available science.</a:t>
            </a:r>
          </a:p>
        </p:txBody>
      </p:sp>
      <p:sp>
        <p:nvSpPr>
          <p:cNvPr id="4" name="Slide Number Placeholder 3"/>
          <p:cNvSpPr>
            <a:spLocks noGrp="1"/>
          </p:cNvSpPr>
          <p:nvPr>
            <p:ph type="sldNum" sz="quarter" idx="12"/>
          </p:nvPr>
        </p:nvSpPr>
        <p:spPr>
          <a:xfrm>
            <a:off x="8386484" y="6486980"/>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16</a:t>
            </a:fld>
            <a:endParaRPr lang="en-US" dirty="0"/>
          </a:p>
        </p:txBody>
      </p:sp>
      <p:sp>
        <p:nvSpPr>
          <p:cNvPr id="7" name="Rectangle 6"/>
          <p:cNvSpPr/>
          <p:nvPr/>
        </p:nvSpPr>
        <p:spPr>
          <a:xfrm>
            <a:off x="0" y="17208"/>
            <a:ext cx="1630017" cy="1015663"/>
          </a:xfrm>
          <a:prstGeom prst="rect">
            <a:avLst/>
          </a:prstGeom>
        </p:spPr>
        <p:txBody>
          <a:bodyPr wrap="square">
            <a:spAutoFit/>
          </a:bodyPr>
          <a:lstStyle/>
          <a:p>
            <a:pPr algn="ctr"/>
            <a:r>
              <a:rPr lang="en-US" sz="3000" i="1" dirty="0">
                <a:solidFill>
                  <a:srgbClr val="66FF66"/>
                </a:solidFill>
              </a:rPr>
              <a:t>25</a:t>
            </a:r>
          </a:p>
          <a:p>
            <a:pPr algn="ctr"/>
            <a:r>
              <a:rPr lang="en-US" sz="3000" i="1" dirty="0">
                <a:solidFill>
                  <a:srgbClr val="66FF66"/>
                </a:solidFill>
              </a:rPr>
              <a:t>points</a:t>
            </a:r>
          </a:p>
        </p:txBody>
      </p:sp>
      <p:cxnSp>
        <p:nvCxnSpPr>
          <p:cNvPr id="8" name="Straight Connector 7">
            <a:extLst>
              <a:ext uri="{FF2B5EF4-FFF2-40B4-BE49-F238E27FC236}">
                <a16:creationId xmlns:a16="http://schemas.microsoft.com/office/drawing/2014/main" id="{8426BF26-2E9B-46E5-A823-2A3E0993BC65}"/>
              </a:ext>
              <a:ext uri="{C183D7F6-B498-43B3-948B-1728B52AA6E4}">
                <adec:decorative xmlns:adec="http://schemas.microsoft.com/office/drawing/2017/decorative" val="1"/>
              </a:ext>
            </a:extLst>
          </p:cNvPr>
          <p:cNvCxnSpPr>
            <a:cxnSpLocks/>
          </p:cNvCxnSpPr>
          <p:nvPr/>
        </p:nvCxnSpPr>
        <p:spPr>
          <a:xfrm flipH="1">
            <a:off x="272976" y="1996400"/>
            <a:ext cx="8595360" cy="0"/>
          </a:xfrm>
          <a:prstGeom prst="line">
            <a:avLst/>
          </a:prstGeom>
          <a:ln w="76200" cmpd="sng">
            <a:gradFill>
              <a:gsLst>
                <a:gs pos="0">
                  <a:schemeClr val="accent2">
                    <a:lumMod val="50000"/>
                  </a:schemeClr>
                </a:gs>
                <a:gs pos="50000">
                  <a:schemeClr val="accent2">
                    <a:lumMod val="85000"/>
                  </a:schemeClr>
                </a:gs>
                <a:gs pos="100000">
                  <a:schemeClr val="accent2">
                    <a:lumMod val="50000"/>
                  </a:schemeClr>
                </a:gs>
              </a:gsLst>
              <a:lin ang="8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3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48140" y="171832"/>
            <a:ext cx="7613830" cy="1273088"/>
          </a:xfrm>
        </p:spPr>
        <p:txBody>
          <a:bodyPr>
            <a:normAutofit/>
          </a:bodyPr>
          <a:lstStyle/>
          <a:p>
            <a:r>
              <a:rPr lang="en-US" altLang="en-US" dirty="0"/>
              <a:t>Criteria 2. </a:t>
            </a:r>
            <a:br>
              <a:rPr lang="en-US" altLang="en-US" dirty="0"/>
            </a:br>
            <a:r>
              <a:rPr lang="en-US" altLang="en-US" dirty="0"/>
              <a:t>Measurable Outcomes</a:t>
            </a:r>
          </a:p>
        </p:txBody>
      </p:sp>
      <p:sp>
        <p:nvSpPr>
          <p:cNvPr id="3" name="Content Placeholder 2"/>
          <p:cNvSpPr>
            <a:spLocks noGrp="1"/>
          </p:cNvSpPr>
          <p:nvPr>
            <p:ph idx="1"/>
          </p:nvPr>
        </p:nvSpPr>
        <p:spPr>
          <a:xfrm>
            <a:off x="277906" y="1603514"/>
            <a:ext cx="8691282" cy="4540844"/>
          </a:xfrm>
        </p:spPr>
        <p:txBody>
          <a:bodyPr>
            <a:normAutofit fontScale="92500" lnSpcReduction="20000"/>
          </a:bodyPr>
          <a:lstStyle/>
          <a:p>
            <a:pPr>
              <a:lnSpc>
                <a:spcPct val="120000"/>
              </a:lnSpc>
              <a:spcBef>
                <a:spcPts val="1800"/>
              </a:spcBef>
            </a:pPr>
            <a:r>
              <a:rPr lang="en-US" dirty="0"/>
              <a:t>Describe how project outcomes will result in science-based restoration of priority landscapes.</a:t>
            </a:r>
          </a:p>
          <a:p>
            <a:pPr lvl="0">
              <a:lnSpc>
                <a:spcPct val="120000"/>
              </a:lnSpc>
              <a:spcBef>
                <a:spcPts val="1800"/>
              </a:spcBef>
            </a:pPr>
            <a:r>
              <a:rPr lang="en-US" dirty="0"/>
              <a:t>Prioritize funding and other resources toward one or more of the national LSR objectives.</a:t>
            </a:r>
          </a:p>
          <a:p>
            <a:pPr>
              <a:lnSpc>
                <a:spcPct val="120000"/>
              </a:lnSpc>
              <a:spcBef>
                <a:spcPts val="1800"/>
              </a:spcBef>
            </a:pPr>
            <a:r>
              <a:rPr lang="en-US" dirty="0"/>
              <a:t>Accomplish at least one on-the-ground national quantitative measures; show how the Federal investment will lead to outcomes on the landscape. </a:t>
            </a:r>
          </a:p>
          <a:p>
            <a:pPr>
              <a:lnSpc>
                <a:spcPct val="120000"/>
              </a:lnSpc>
              <a:spcBef>
                <a:spcPts val="1800"/>
              </a:spcBef>
            </a:pPr>
            <a:r>
              <a:rPr lang="en-US" dirty="0"/>
              <a:t>Describe outcomes in relationship to proposed budget. Reviewers will assess if outcomes are commensurate with the budget.</a:t>
            </a:r>
          </a:p>
        </p:txBody>
      </p:sp>
      <p:sp>
        <p:nvSpPr>
          <p:cNvPr id="4" name="Slide Number Placeholder 3"/>
          <p:cNvSpPr>
            <a:spLocks noGrp="1"/>
          </p:cNvSpPr>
          <p:nvPr>
            <p:ph type="sldNum" sz="quarter" idx="12"/>
          </p:nvPr>
        </p:nvSpPr>
        <p:spPr>
          <a:xfrm>
            <a:off x="8386486" y="6476096"/>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17</a:t>
            </a:fld>
            <a:endParaRPr lang="en-US" dirty="0"/>
          </a:p>
        </p:txBody>
      </p:sp>
      <p:sp>
        <p:nvSpPr>
          <p:cNvPr id="6" name="Rectangle 5"/>
          <p:cNvSpPr/>
          <p:nvPr/>
        </p:nvSpPr>
        <p:spPr>
          <a:xfrm>
            <a:off x="91229" y="109972"/>
            <a:ext cx="1746504" cy="1015663"/>
          </a:xfrm>
          <a:prstGeom prst="rect">
            <a:avLst/>
          </a:prstGeom>
        </p:spPr>
        <p:txBody>
          <a:bodyPr wrap="square">
            <a:spAutoFit/>
          </a:bodyPr>
          <a:lstStyle/>
          <a:p>
            <a:pPr algn="ctr"/>
            <a:r>
              <a:rPr lang="en-US" sz="3000" i="1" dirty="0">
                <a:solidFill>
                  <a:srgbClr val="66FF66"/>
                </a:solidFill>
              </a:rPr>
              <a:t>35 </a:t>
            </a:r>
          </a:p>
          <a:p>
            <a:pPr algn="ctr"/>
            <a:r>
              <a:rPr lang="en-US" sz="3000" i="1" dirty="0">
                <a:solidFill>
                  <a:srgbClr val="66FF66"/>
                </a:solidFill>
              </a:rPr>
              <a:t>points</a:t>
            </a:r>
          </a:p>
        </p:txBody>
      </p:sp>
    </p:spTree>
    <p:extLst>
      <p:ext uri="{BB962C8B-B14F-4D97-AF65-F5344CB8AC3E}">
        <p14:creationId xmlns:p14="http://schemas.microsoft.com/office/powerpoint/2010/main" val="11380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276785" y="407773"/>
            <a:ext cx="8590430" cy="737653"/>
          </a:xfrm>
        </p:spPr>
        <p:txBody>
          <a:bodyPr>
            <a:normAutofit/>
          </a:bodyPr>
          <a:lstStyle/>
          <a:p>
            <a:pPr eaLnBrk="1" hangingPunct="1"/>
            <a:r>
              <a:rPr lang="en-US" altLang="en-US" dirty="0"/>
              <a:t>National LSR Objectives</a:t>
            </a:r>
            <a:endParaRPr lang="en-US" altLang="en-US" sz="2600" b="0" i="1" dirty="0"/>
          </a:p>
        </p:txBody>
      </p:sp>
      <p:sp>
        <p:nvSpPr>
          <p:cNvPr id="16387" name="Rectangle 5"/>
          <p:cNvSpPr>
            <a:spLocks noGrp="1" noChangeArrowheads="1"/>
          </p:cNvSpPr>
          <p:nvPr>
            <p:ph idx="1"/>
          </p:nvPr>
        </p:nvSpPr>
        <p:spPr>
          <a:xfrm>
            <a:off x="275664" y="1379193"/>
            <a:ext cx="8868336" cy="5368835"/>
          </a:xfrm>
        </p:spPr>
        <p:txBody>
          <a:bodyPr>
            <a:noAutofit/>
          </a:bodyPr>
          <a:lstStyle/>
          <a:p>
            <a:r>
              <a:rPr lang="en-US" sz="2300" dirty="0"/>
              <a:t>Reduce the risk of uncharacteristic wildfires.</a:t>
            </a:r>
          </a:p>
          <a:p>
            <a:pPr>
              <a:spcBef>
                <a:spcPts val="2400"/>
              </a:spcBef>
            </a:pPr>
            <a:r>
              <a:rPr lang="en-US" sz="2300" dirty="0"/>
              <a:t>Improve fish and wildlife habitats, including for threatened and endangered species.</a:t>
            </a:r>
          </a:p>
          <a:p>
            <a:pPr>
              <a:spcBef>
                <a:spcPts val="2400"/>
              </a:spcBef>
            </a:pPr>
            <a:r>
              <a:rPr lang="en-US" sz="2300" dirty="0"/>
              <a:t>Maintain or improve water quality and watershed function.</a:t>
            </a:r>
          </a:p>
          <a:p>
            <a:pPr>
              <a:spcBef>
                <a:spcPts val="2400"/>
              </a:spcBef>
            </a:pPr>
            <a:r>
              <a:rPr lang="en-US" sz="2300" dirty="0"/>
              <a:t>Mitigate invasive species, insect infestation, and disease.</a:t>
            </a:r>
          </a:p>
          <a:p>
            <a:pPr>
              <a:spcBef>
                <a:spcPts val="2400"/>
              </a:spcBef>
            </a:pPr>
            <a:r>
              <a:rPr lang="en-US" sz="2300" dirty="0"/>
              <a:t>Improve important forest ecosystems.</a:t>
            </a:r>
          </a:p>
          <a:p>
            <a:pPr>
              <a:spcBef>
                <a:spcPts val="2400"/>
              </a:spcBef>
            </a:pPr>
            <a:r>
              <a:rPr lang="en-US" sz="2300" dirty="0"/>
              <a:t>Measure ecological and economic benefits including air quality and soil quality and productivity. </a:t>
            </a:r>
          </a:p>
        </p:txBody>
      </p:sp>
      <p:sp>
        <p:nvSpPr>
          <p:cNvPr id="4" name="Slide Number Placeholder 3"/>
          <p:cNvSpPr>
            <a:spLocks noGrp="1"/>
          </p:cNvSpPr>
          <p:nvPr>
            <p:ph type="sldNum" sz="quarter" idx="12"/>
          </p:nvPr>
        </p:nvSpPr>
        <p:spPr>
          <a:xfrm>
            <a:off x="8408599" y="6459586"/>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18</a:t>
            </a:fld>
            <a:endParaRPr lang="en-US" dirty="0"/>
          </a:p>
        </p:txBody>
      </p:sp>
    </p:spTree>
    <p:extLst>
      <p:ext uri="{BB962C8B-B14F-4D97-AF65-F5344CB8AC3E}">
        <p14:creationId xmlns:p14="http://schemas.microsoft.com/office/powerpoint/2010/main" val="44226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43220" y="169456"/>
            <a:ext cx="8315588" cy="1000681"/>
          </a:xfrm>
        </p:spPr>
        <p:txBody>
          <a:bodyPr>
            <a:normAutofit/>
          </a:bodyPr>
          <a:lstStyle/>
          <a:p>
            <a:r>
              <a:rPr lang="en-US" altLang="en-US" sz="3200" dirty="0"/>
              <a:t>National Quantitative Measures for LSR “Outcomes on the Ground”</a:t>
            </a:r>
          </a:p>
        </p:txBody>
      </p:sp>
      <p:sp>
        <p:nvSpPr>
          <p:cNvPr id="4" name="Slide Number Placeholder 3"/>
          <p:cNvSpPr>
            <a:spLocks noGrp="1"/>
          </p:cNvSpPr>
          <p:nvPr>
            <p:ph type="sldNum" sz="quarter" idx="12"/>
          </p:nvPr>
        </p:nvSpPr>
        <p:spPr>
          <a:xfrm>
            <a:off x="8393852" y="6497686"/>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19</a:t>
            </a:fld>
            <a:endParaRPr lang="en-US" dirty="0"/>
          </a:p>
        </p:txBody>
      </p:sp>
      <p:sp>
        <p:nvSpPr>
          <p:cNvPr id="10" name="Content Placeholder 9">
            <a:extLst>
              <a:ext uri="{FF2B5EF4-FFF2-40B4-BE49-F238E27FC236}">
                <a16:creationId xmlns:a16="http://schemas.microsoft.com/office/drawing/2014/main" id="{6B15F08F-965F-4656-BF18-7499F36ABC58}"/>
              </a:ext>
            </a:extLst>
          </p:cNvPr>
          <p:cNvSpPr>
            <a:spLocks noGrp="1"/>
          </p:cNvSpPr>
          <p:nvPr>
            <p:ph idx="1"/>
          </p:nvPr>
        </p:nvSpPr>
        <p:spPr>
          <a:xfrm>
            <a:off x="343220" y="1251612"/>
            <a:ext cx="8800780" cy="5580988"/>
          </a:xfrm>
        </p:spPr>
        <p:txBody>
          <a:bodyPr>
            <a:noAutofit/>
          </a:bodyPr>
          <a:lstStyle/>
          <a:p>
            <a:pPr>
              <a:spcBef>
                <a:spcPts val="600"/>
              </a:spcBef>
              <a:spcAft>
                <a:spcPts val="0"/>
              </a:spcAft>
            </a:pPr>
            <a:r>
              <a:rPr lang="en-US" sz="2000" dirty="0"/>
              <a:t>Acres treated to reduce hazardous fuels</a:t>
            </a:r>
          </a:p>
          <a:p>
            <a:pPr>
              <a:spcBef>
                <a:spcPts val="600"/>
              </a:spcBef>
              <a:spcAft>
                <a:spcPts val="0"/>
              </a:spcAft>
            </a:pPr>
            <a:r>
              <a:rPr lang="en-US" sz="2000" dirty="0"/>
              <a:t>Acres treated to enhance wildlife habitat</a:t>
            </a:r>
          </a:p>
          <a:p>
            <a:pPr>
              <a:spcBef>
                <a:spcPts val="600"/>
              </a:spcBef>
              <a:spcAft>
                <a:spcPts val="0"/>
              </a:spcAft>
            </a:pPr>
            <a:r>
              <a:rPr lang="en-US" sz="2000" dirty="0"/>
              <a:t>Miles of riparian forest treated to enhance wildlife habitat</a:t>
            </a:r>
          </a:p>
          <a:p>
            <a:pPr>
              <a:spcBef>
                <a:spcPts val="600"/>
              </a:spcBef>
              <a:spcAft>
                <a:spcPts val="0"/>
              </a:spcAft>
            </a:pPr>
            <a:r>
              <a:rPr lang="en-US" sz="2000" dirty="0"/>
              <a:t>Acres of trees/seedlings planted to enhance water quality</a:t>
            </a:r>
          </a:p>
          <a:p>
            <a:pPr>
              <a:spcBef>
                <a:spcPts val="600"/>
              </a:spcBef>
              <a:spcAft>
                <a:spcPts val="0"/>
              </a:spcAft>
            </a:pPr>
            <a:r>
              <a:rPr lang="en-US" sz="2000" dirty="0"/>
              <a:t>Miles of riparian forest treated to enhance water quality</a:t>
            </a:r>
          </a:p>
          <a:p>
            <a:pPr>
              <a:spcBef>
                <a:spcPts val="600"/>
              </a:spcBef>
              <a:spcAft>
                <a:spcPts val="0"/>
              </a:spcAft>
            </a:pPr>
            <a:r>
              <a:rPr lang="en-US" sz="2000" dirty="0"/>
              <a:t>Number of trees, saplings, and/or seedlings planted to enhance water quality</a:t>
            </a:r>
          </a:p>
          <a:p>
            <a:pPr>
              <a:spcBef>
                <a:spcPts val="600"/>
              </a:spcBef>
              <a:spcAft>
                <a:spcPts val="0"/>
              </a:spcAft>
            </a:pPr>
            <a:r>
              <a:rPr lang="en-US" sz="2000" dirty="0"/>
              <a:t>Acres treated for insects and disease</a:t>
            </a:r>
          </a:p>
          <a:p>
            <a:pPr>
              <a:spcBef>
                <a:spcPts val="600"/>
              </a:spcBef>
              <a:spcAft>
                <a:spcPts val="0"/>
              </a:spcAft>
            </a:pPr>
            <a:r>
              <a:rPr lang="en-US" sz="2000" dirty="0"/>
              <a:t>Acres invasive plant/weed management</a:t>
            </a:r>
          </a:p>
          <a:p>
            <a:pPr>
              <a:spcBef>
                <a:spcPts val="600"/>
              </a:spcBef>
              <a:spcAft>
                <a:spcPts val="0"/>
              </a:spcAft>
            </a:pPr>
            <a:r>
              <a:rPr lang="en-US" sz="2000" dirty="0"/>
              <a:t>Acres new forest stewardship or other forest management plans</a:t>
            </a:r>
          </a:p>
          <a:p>
            <a:pPr>
              <a:spcBef>
                <a:spcPts val="600"/>
              </a:spcBef>
              <a:spcAft>
                <a:spcPts val="0"/>
              </a:spcAft>
            </a:pPr>
            <a:r>
              <a:rPr lang="en-US" sz="2000" dirty="0"/>
              <a:t>Number of forest landowners reached through technical assistance in more than on interaction and benefit in significant, lasting way</a:t>
            </a:r>
          </a:p>
          <a:p>
            <a:pPr>
              <a:spcBef>
                <a:spcPts val="600"/>
              </a:spcBef>
              <a:spcAft>
                <a:spcPts val="0"/>
              </a:spcAft>
            </a:pPr>
            <a:r>
              <a:rPr lang="en-US" sz="2000" dirty="0"/>
              <a:t>Tons of pulpwood or biomass produced</a:t>
            </a:r>
          </a:p>
          <a:p>
            <a:pPr>
              <a:spcBef>
                <a:spcPts val="600"/>
              </a:spcBef>
              <a:spcAft>
                <a:spcPts val="0"/>
              </a:spcAft>
            </a:pPr>
            <a:r>
              <a:rPr lang="en-US" sz="2000" dirty="0"/>
              <a:t>Board feet of logs/sawlogs produced</a:t>
            </a:r>
          </a:p>
          <a:p>
            <a:pPr>
              <a:spcBef>
                <a:spcPts val="600"/>
              </a:spcBef>
              <a:spcAft>
                <a:spcPts val="0"/>
              </a:spcAft>
            </a:pPr>
            <a:endParaRPr lang="en-US" sz="2000" dirty="0"/>
          </a:p>
        </p:txBody>
      </p:sp>
    </p:spTree>
    <p:extLst>
      <p:ext uri="{BB962C8B-B14F-4D97-AF65-F5344CB8AC3E}">
        <p14:creationId xmlns:p14="http://schemas.microsoft.com/office/powerpoint/2010/main" val="346403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85423-5D13-46E2-B3FC-09749990102E}"/>
              </a:ext>
            </a:extLst>
          </p:cNvPr>
          <p:cNvSpPr>
            <a:spLocks noGrp="1"/>
          </p:cNvSpPr>
          <p:nvPr>
            <p:ph type="title"/>
          </p:nvPr>
        </p:nvSpPr>
        <p:spPr>
          <a:xfrm>
            <a:off x="0" y="6153205"/>
            <a:ext cx="9144000" cy="567618"/>
          </a:xfrm>
        </p:spPr>
        <p:txBody>
          <a:bodyPr>
            <a:normAutofit/>
          </a:bodyPr>
          <a:lstStyle/>
          <a:p>
            <a:r>
              <a:rPr lang="en-US" sz="1500" dirty="0"/>
              <a:t>Presenting from </a:t>
            </a:r>
            <a:r>
              <a:rPr lang="en-US" sz="1500" dirty="0" err="1"/>
              <a:t>N’dakinna</a:t>
            </a:r>
            <a:r>
              <a:rPr lang="en-US" sz="1500" dirty="0"/>
              <a:t>, homeland of the Abenaki, </a:t>
            </a:r>
            <a:r>
              <a:rPr lang="en-US" sz="1500" dirty="0" err="1"/>
              <a:t>Pennacook</a:t>
            </a:r>
            <a:r>
              <a:rPr lang="en-US" sz="1500" dirty="0"/>
              <a:t>, and Wabanaki people, who I acknowledge and honor with gratitude.</a:t>
            </a:r>
          </a:p>
        </p:txBody>
      </p:sp>
      <p:pic>
        <p:nvPicPr>
          <p:cNvPr id="5" name="Content Placeholder 4" descr="Photo of a beautiful landscape with trees in autumn and rolling mountains in the background.">
            <a:extLst>
              <a:ext uri="{FF2B5EF4-FFF2-40B4-BE49-F238E27FC236}">
                <a16:creationId xmlns:a16="http://schemas.microsoft.com/office/drawing/2014/main" id="{1FA6B11A-812F-40F0-8C82-46A2D8394415}"/>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9876" y="535460"/>
            <a:ext cx="8724248" cy="5448410"/>
          </a:xfrm>
        </p:spPr>
      </p:pic>
    </p:spTree>
    <p:extLst>
      <p:ext uri="{BB962C8B-B14F-4D97-AF65-F5344CB8AC3E}">
        <p14:creationId xmlns:p14="http://schemas.microsoft.com/office/powerpoint/2010/main" val="2688727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86678" y="136525"/>
            <a:ext cx="7384622" cy="1265378"/>
          </a:xfrm>
        </p:spPr>
        <p:txBody>
          <a:bodyPr>
            <a:normAutofit/>
          </a:bodyPr>
          <a:lstStyle/>
          <a:p>
            <a:r>
              <a:rPr lang="en-US" altLang="en-US" dirty="0"/>
              <a:t>Criteria 3. Collaboration </a:t>
            </a:r>
            <a:br>
              <a:rPr lang="en-US" altLang="en-US" dirty="0"/>
            </a:br>
            <a:r>
              <a:rPr lang="en-US" altLang="en-US" dirty="0"/>
              <a:t>and Integrated Delivery</a:t>
            </a:r>
          </a:p>
        </p:txBody>
      </p:sp>
      <p:sp>
        <p:nvSpPr>
          <p:cNvPr id="3" name="Content Placeholder 2"/>
          <p:cNvSpPr>
            <a:spLocks noGrp="1"/>
          </p:cNvSpPr>
          <p:nvPr>
            <p:ph idx="1"/>
          </p:nvPr>
        </p:nvSpPr>
        <p:spPr>
          <a:xfrm>
            <a:off x="276224" y="1483792"/>
            <a:ext cx="8748528" cy="5094290"/>
          </a:xfrm>
        </p:spPr>
        <p:txBody>
          <a:bodyPr>
            <a:normAutofit fontScale="25000" lnSpcReduction="20000"/>
          </a:bodyPr>
          <a:lstStyle/>
          <a:p>
            <a:pPr>
              <a:lnSpc>
                <a:spcPct val="120000"/>
              </a:lnSpc>
              <a:spcBef>
                <a:spcPts val="1200"/>
              </a:spcBef>
              <a:spcAft>
                <a:spcPts val="0"/>
              </a:spcAft>
            </a:pPr>
            <a:r>
              <a:rPr lang="en-US" sz="10400" dirty="0"/>
              <a:t>ID partners that demonstrate a commitment and add value to the project. </a:t>
            </a:r>
          </a:p>
          <a:p>
            <a:pPr>
              <a:lnSpc>
                <a:spcPct val="120000"/>
              </a:lnSpc>
              <a:spcBef>
                <a:spcPts val="1800"/>
              </a:spcBef>
              <a:spcAft>
                <a:spcPts val="0"/>
              </a:spcAft>
            </a:pPr>
            <a:r>
              <a:rPr lang="en-US" sz="10400" dirty="0"/>
              <a:t>Seek to improve delivery of public benefits from forest management by coordinating with complementary State and Federal programs and partnership efforts. </a:t>
            </a:r>
          </a:p>
          <a:p>
            <a:pPr>
              <a:lnSpc>
                <a:spcPct val="120000"/>
              </a:lnSpc>
              <a:spcBef>
                <a:spcPts val="1800"/>
              </a:spcBef>
              <a:spcAft>
                <a:spcPts val="0"/>
              </a:spcAft>
            </a:pPr>
            <a:r>
              <a:rPr lang="en-US" sz="10400" dirty="0"/>
              <a:t>Describe land ownerships for the project area and cross-boundary goals. Can include combination of Tribal, State, local government, and private lands.</a:t>
            </a:r>
          </a:p>
          <a:p>
            <a:pPr>
              <a:lnSpc>
                <a:spcPct val="120000"/>
              </a:lnSpc>
              <a:spcBef>
                <a:spcPts val="1800"/>
              </a:spcBef>
              <a:spcAft>
                <a:spcPts val="0"/>
              </a:spcAft>
            </a:pPr>
            <a:r>
              <a:rPr lang="en-US" sz="10400" dirty="0"/>
              <a:t>Demonstrate benefits as a result of collaboration.</a:t>
            </a:r>
          </a:p>
        </p:txBody>
      </p:sp>
      <p:sp>
        <p:nvSpPr>
          <p:cNvPr id="4" name="Slide Number Placeholder 3"/>
          <p:cNvSpPr>
            <a:spLocks noGrp="1"/>
          </p:cNvSpPr>
          <p:nvPr>
            <p:ph type="sldNum" sz="quarter" idx="12"/>
          </p:nvPr>
        </p:nvSpPr>
        <p:spPr>
          <a:xfrm>
            <a:off x="8386485" y="6486980"/>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20</a:t>
            </a:fld>
            <a:endParaRPr lang="en-US" dirty="0"/>
          </a:p>
        </p:txBody>
      </p:sp>
      <p:sp>
        <p:nvSpPr>
          <p:cNvPr id="2" name="Rectangle 1"/>
          <p:cNvSpPr/>
          <p:nvPr/>
        </p:nvSpPr>
        <p:spPr>
          <a:xfrm>
            <a:off x="122924" y="54636"/>
            <a:ext cx="1746504" cy="1015663"/>
          </a:xfrm>
          <a:prstGeom prst="rect">
            <a:avLst/>
          </a:prstGeom>
        </p:spPr>
        <p:txBody>
          <a:bodyPr wrap="square">
            <a:spAutoFit/>
          </a:bodyPr>
          <a:lstStyle/>
          <a:p>
            <a:pPr algn="ctr"/>
            <a:r>
              <a:rPr lang="en-US" sz="3000" i="1" dirty="0">
                <a:solidFill>
                  <a:srgbClr val="66FF66"/>
                </a:solidFill>
              </a:rPr>
              <a:t>20 </a:t>
            </a:r>
          </a:p>
          <a:p>
            <a:pPr algn="ctr"/>
            <a:r>
              <a:rPr lang="en-US" sz="3000" i="1" dirty="0">
                <a:solidFill>
                  <a:srgbClr val="66FF66"/>
                </a:solidFill>
              </a:rPr>
              <a:t>points</a:t>
            </a:r>
          </a:p>
        </p:txBody>
      </p:sp>
    </p:spTree>
    <p:extLst>
      <p:ext uri="{BB962C8B-B14F-4D97-AF65-F5344CB8AC3E}">
        <p14:creationId xmlns:p14="http://schemas.microsoft.com/office/powerpoint/2010/main" val="15698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48140" y="359403"/>
            <a:ext cx="7417556" cy="801687"/>
          </a:xfrm>
        </p:spPr>
        <p:txBody>
          <a:bodyPr/>
          <a:lstStyle/>
          <a:p>
            <a:r>
              <a:rPr lang="en-US" altLang="en-US" dirty="0"/>
              <a:t>Criteria 4. Leverage</a:t>
            </a:r>
          </a:p>
        </p:txBody>
      </p:sp>
      <p:sp>
        <p:nvSpPr>
          <p:cNvPr id="3" name="Content Placeholder 2"/>
          <p:cNvSpPr>
            <a:spLocks noGrp="1"/>
          </p:cNvSpPr>
          <p:nvPr>
            <p:ph idx="1"/>
          </p:nvPr>
        </p:nvSpPr>
        <p:spPr>
          <a:xfrm>
            <a:off x="288332" y="1368528"/>
            <a:ext cx="8679398" cy="4105664"/>
          </a:xfrm>
        </p:spPr>
        <p:txBody>
          <a:bodyPr>
            <a:normAutofit/>
          </a:bodyPr>
          <a:lstStyle/>
          <a:p>
            <a:pPr>
              <a:lnSpc>
                <a:spcPct val="110000"/>
              </a:lnSpc>
              <a:spcBef>
                <a:spcPts val="1800"/>
              </a:spcBef>
            </a:pPr>
            <a:r>
              <a:rPr lang="en-US" sz="2600" dirty="0"/>
              <a:t>Projects should maximize Federal funding by using it to leverage contributions from both Federal and non-Federal entities.</a:t>
            </a:r>
          </a:p>
          <a:p>
            <a:pPr>
              <a:lnSpc>
                <a:spcPct val="110000"/>
              </a:lnSpc>
              <a:spcBef>
                <a:spcPts val="1800"/>
              </a:spcBef>
            </a:pPr>
            <a:r>
              <a:rPr lang="en-US" sz="2600" dirty="0"/>
              <a:t>Describe contributions from partners in this section and clearly list in Budget Spreadsheet.</a:t>
            </a:r>
          </a:p>
          <a:p>
            <a:pPr>
              <a:lnSpc>
                <a:spcPct val="110000"/>
              </a:lnSpc>
              <a:spcBef>
                <a:spcPts val="1800"/>
              </a:spcBef>
              <a:spcAft>
                <a:spcPts val="0"/>
              </a:spcAft>
            </a:pPr>
            <a:r>
              <a:rPr lang="en-US" sz="2600" dirty="0"/>
              <a:t>Include match and additional </a:t>
            </a:r>
          </a:p>
          <a:p>
            <a:pPr marL="169863" lvl="1" indent="0">
              <a:lnSpc>
                <a:spcPct val="110000"/>
              </a:lnSpc>
              <a:spcBef>
                <a:spcPts val="0"/>
              </a:spcBef>
              <a:buNone/>
            </a:pPr>
            <a:r>
              <a:rPr lang="en-US" sz="2600" dirty="0"/>
              <a:t>non-match leveraged.</a:t>
            </a:r>
          </a:p>
          <a:p>
            <a:pPr>
              <a:lnSpc>
                <a:spcPct val="110000"/>
              </a:lnSpc>
            </a:pPr>
            <a:endParaRPr lang="en-US" sz="2600" dirty="0"/>
          </a:p>
        </p:txBody>
      </p:sp>
      <p:sp>
        <p:nvSpPr>
          <p:cNvPr id="4" name="Slide Number Placeholder 3"/>
          <p:cNvSpPr>
            <a:spLocks noGrp="1"/>
          </p:cNvSpPr>
          <p:nvPr>
            <p:ph type="sldNum" sz="quarter" idx="12"/>
          </p:nvPr>
        </p:nvSpPr>
        <p:spPr>
          <a:xfrm>
            <a:off x="8419142" y="6476096"/>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21</a:t>
            </a:fld>
            <a:endParaRPr lang="en-US" dirty="0"/>
          </a:p>
        </p:txBody>
      </p:sp>
      <p:sp>
        <p:nvSpPr>
          <p:cNvPr id="6" name="Rectangle 5"/>
          <p:cNvSpPr/>
          <p:nvPr/>
        </p:nvSpPr>
        <p:spPr>
          <a:xfrm>
            <a:off x="124404" y="102562"/>
            <a:ext cx="1746504" cy="1015663"/>
          </a:xfrm>
          <a:prstGeom prst="rect">
            <a:avLst/>
          </a:prstGeom>
        </p:spPr>
        <p:txBody>
          <a:bodyPr wrap="square">
            <a:spAutoFit/>
          </a:bodyPr>
          <a:lstStyle/>
          <a:p>
            <a:pPr algn="ctr"/>
            <a:r>
              <a:rPr lang="en-US" sz="3000" i="1" dirty="0">
                <a:solidFill>
                  <a:srgbClr val="66FF66"/>
                </a:solidFill>
              </a:rPr>
              <a:t>10 </a:t>
            </a:r>
          </a:p>
          <a:p>
            <a:pPr algn="ctr"/>
            <a:r>
              <a:rPr lang="en-US" sz="3000" i="1" dirty="0">
                <a:solidFill>
                  <a:srgbClr val="66FF66"/>
                </a:solidFill>
              </a:rPr>
              <a:t>points</a:t>
            </a:r>
          </a:p>
        </p:txBody>
      </p:sp>
      <p:pic>
        <p:nvPicPr>
          <p:cNvPr id="7" name="Picture 6" descr="Photo of a person standing in a young oak forest">
            <a:extLst>
              <a:ext uri="{FF2B5EF4-FFF2-40B4-BE49-F238E27FC236}">
                <a16:creationId xmlns:a16="http://schemas.microsoft.com/office/drawing/2014/main" id="{D4F2E4D9-0F60-4BBF-8F10-7329D4CC50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99574" y="3947886"/>
            <a:ext cx="2642915" cy="2771480"/>
          </a:xfrm>
          <a:prstGeom prst="rect">
            <a:avLst/>
          </a:prstGeom>
        </p:spPr>
      </p:pic>
      <p:sp>
        <p:nvSpPr>
          <p:cNvPr id="9" name="Subtitle 2">
            <a:extLst>
              <a:ext uri="{FF2B5EF4-FFF2-40B4-BE49-F238E27FC236}">
                <a16:creationId xmlns:a16="http://schemas.microsoft.com/office/drawing/2014/main" id="{E385C433-51A1-498D-82F0-B223FCE0004D}"/>
              </a:ext>
            </a:extLst>
          </p:cNvPr>
          <p:cNvSpPr txBox="1">
            <a:spLocks/>
          </p:cNvSpPr>
          <p:nvPr/>
        </p:nvSpPr>
        <p:spPr>
          <a:xfrm>
            <a:off x="4180114" y="5861504"/>
            <a:ext cx="1519460" cy="859971"/>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750"/>
              </a:spcBef>
              <a:spcAft>
                <a:spcPts val="450"/>
              </a:spcAft>
              <a:buFont typeface="Arial" panose="020B0604020202020204" pitchFamily="34" charset="0"/>
              <a:buChar char="•"/>
              <a:defRPr sz="2400" kern="1200">
                <a:solidFill>
                  <a:schemeClr val="tx1"/>
                </a:solidFill>
                <a:latin typeface="+mn-lt"/>
                <a:ea typeface="+mn-ea"/>
                <a:cs typeface="+mn-cs"/>
              </a:defRPr>
            </a:lvl1pPr>
            <a:lvl2pPr marL="411480" indent="-171450" algn="l" defTabSz="685800" rtl="0" eaLnBrk="1" latinLnBrk="0" hangingPunct="1">
              <a:lnSpc>
                <a:spcPct val="100000"/>
              </a:lnSpc>
              <a:spcBef>
                <a:spcPts val="375"/>
              </a:spcBef>
              <a:spcAft>
                <a:spcPts val="450"/>
              </a:spcAft>
              <a:buFont typeface="Wingdings" panose="05000000000000000000" pitchFamily="2" charset="2"/>
              <a:buChar char="Ø"/>
              <a:defRPr sz="2400" kern="1200">
                <a:solidFill>
                  <a:schemeClr val="tx1"/>
                </a:solidFill>
                <a:latin typeface="+mn-lt"/>
                <a:ea typeface="+mn-ea"/>
                <a:cs typeface="+mn-cs"/>
              </a:defRPr>
            </a:lvl2pPr>
            <a:lvl3pPr marL="617220" indent="-171450" algn="l" defTabSz="685800" rtl="0" eaLnBrk="1" latinLnBrk="0" hangingPunct="1">
              <a:lnSpc>
                <a:spcPct val="100000"/>
              </a:lnSpc>
              <a:spcBef>
                <a:spcPts val="375"/>
              </a:spcBef>
              <a:spcAft>
                <a:spcPts val="450"/>
              </a:spcAft>
              <a:buFont typeface="Arial" panose="020B0604020202020204" pitchFamily="34" charset="0"/>
              <a:buChar char="•"/>
              <a:defRPr sz="1350" kern="1200">
                <a:solidFill>
                  <a:schemeClr val="tx1"/>
                </a:solidFill>
                <a:latin typeface="+mn-lt"/>
                <a:ea typeface="+mn-ea"/>
                <a:cs typeface="+mn-cs"/>
              </a:defRPr>
            </a:lvl3pPr>
            <a:lvl4pPr marL="85725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4pPr>
            <a:lvl5pPr marL="109728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200" i="1" dirty="0"/>
              <a:t>Photo by Cotton Randall, from White Oak Project in Ohio.</a:t>
            </a:r>
          </a:p>
        </p:txBody>
      </p:sp>
    </p:spTree>
    <p:extLst>
      <p:ext uri="{BB962C8B-B14F-4D97-AF65-F5344CB8AC3E}">
        <p14:creationId xmlns:p14="http://schemas.microsoft.com/office/powerpoint/2010/main" val="103979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62610" y="120472"/>
            <a:ext cx="7850500" cy="1264023"/>
          </a:xfrm>
        </p:spPr>
        <p:txBody>
          <a:bodyPr>
            <a:normAutofit/>
          </a:bodyPr>
          <a:lstStyle/>
          <a:p>
            <a:r>
              <a:rPr lang="en-US" altLang="en-US" dirty="0"/>
              <a:t>Criteria 5. Knowledge and </a:t>
            </a:r>
            <a:br>
              <a:rPr lang="en-US" altLang="en-US" dirty="0"/>
            </a:br>
            <a:r>
              <a:rPr lang="en-US" altLang="en-US" dirty="0"/>
              <a:t>Technical Transfer</a:t>
            </a:r>
          </a:p>
        </p:txBody>
      </p:sp>
      <p:sp>
        <p:nvSpPr>
          <p:cNvPr id="3" name="Content Placeholder 2"/>
          <p:cNvSpPr>
            <a:spLocks noGrp="1"/>
          </p:cNvSpPr>
          <p:nvPr>
            <p:ph idx="1"/>
          </p:nvPr>
        </p:nvSpPr>
        <p:spPr>
          <a:xfrm>
            <a:off x="277906" y="1361128"/>
            <a:ext cx="8746846" cy="3368916"/>
          </a:xfrm>
        </p:spPr>
        <p:txBody>
          <a:bodyPr>
            <a:normAutofit/>
          </a:bodyPr>
          <a:lstStyle/>
          <a:p>
            <a:pPr>
              <a:spcBef>
                <a:spcPts val="1800"/>
              </a:spcBef>
              <a:spcAft>
                <a:spcPts val="0"/>
              </a:spcAft>
            </a:pPr>
            <a:r>
              <a:rPr lang="en-US" dirty="0"/>
              <a:t>Technical transfer: The sharing of knowledge, tools, and innovations for practical application. </a:t>
            </a:r>
          </a:p>
          <a:p>
            <a:pPr>
              <a:spcBef>
                <a:spcPts val="1800"/>
              </a:spcBef>
              <a:spcAft>
                <a:spcPts val="0"/>
              </a:spcAft>
            </a:pPr>
            <a:r>
              <a:rPr lang="en-US" dirty="0"/>
              <a:t>Describe how others will learn from the work done on this project… potential to inform practitioners and enhance the effectiveness of similar initiatives.</a:t>
            </a:r>
          </a:p>
          <a:p>
            <a:pPr>
              <a:spcBef>
                <a:spcPts val="1800"/>
              </a:spcBef>
              <a:spcAft>
                <a:spcPts val="0"/>
              </a:spcAft>
            </a:pPr>
            <a:r>
              <a:rPr lang="en-US" dirty="0"/>
              <a:t>Projects should include a component of outreach, training, lessons learned, or related opportunities.</a:t>
            </a:r>
          </a:p>
        </p:txBody>
      </p:sp>
      <p:sp>
        <p:nvSpPr>
          <p:cNvPr id="4" name="Slide Number Placeholder 3"/>
          <p:cNvSpPr>
            <a:spLocks noGrp="1"/>
          </p:cNvSpPr>
          <p:nvPr>
            <p:ph type="sldNum" sz="quarter" idx="12"/>
          </p:nvPr>
        </p:nvSpPr>
        <p:spPr>
          <a:xfrm>
            <a:off x="8386484" y="6476096"/>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22</a:t>
            </a:fld>
            <a:endParaRPr lang="en-US" dirty="0"/>
          </a:p>
        </p:txBody>
      </p:sp>
      <p:sp>
        <p:nvSpPr>
          <p:cNvPr id="6" name="Rectangle 5"/>
          <p:cNvSpPr/>
          <p:nvPr/>
        </p:nvSpPr>
        <p:spPr>
          <a:xfrm>
            <a:off x="56225" y="47809"/>
            <a:ext cx="1743398" cy="1015663"/>
          </a:xfrm>
          <a:prstGeom prst="rect">
            <a:avLst/>
          </a:prstGeom>
        </p:spPr>
        <p:txBody>
          <a:bodyPr wrap="square">
            <a:spAutoFit/>
          </a:bodyPr>
          <a:lstStyle/>
          <a:p>
            <a:pPr algn="ctr"/>
            <a:r>
              <a:rPr lang="en-US" sz="3000" i="1" dirty="0">
                <a:solidFill>
                  <a:srgbClr val="66FF66"/>
                </a:solidFill>
              </a:rPr>
              <a:t>10 </a:t>
            </a:r>
          </a:p>
          <a:p>
            <a:pPr algn="ctr"/>
            <a:r>
              <a:rPr lang="en-US" sz="3000" i="1" dirty="0">
                <a:solidFill>
                  <a:srgbClr val="66FF66"/>
                </a:solidFill>
              </a:rPr>
              <a:t>points</a:t>
            </a:r>
          </a:p>
        </p:txBody>
      </p:sp>
      <p:pic>
        <p:nvPicPr>
          <p:cNvPr id="8" name="Picture 7" descr="Photo of people learning how to identify plants.">
            <a:extLst>
              <a:ext uri="{FF2B5EF4-FFF2-40B4-BE49-F238E27FC236}">
                <a16:creationId xmlns:a16="http://schemas.microsoft.com/office/drawing/2014/main" id="{8EF72746-A998-4CDC-9BBE-E44922270F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61657" y="4509304"/>
            <a:ext cx="2266910" cy="2208291"/>
          </a:xfrm>
          <a:prstGeom prst="rect">
            <a:avLst/>
          </a:prstGeom>
        </p:spPr>
      </p:pic>
      <p:sp>
        <p:nvSpPr>
          <p:cNvPr id="2" name="Subtitle 2">
            <a:extLst>
              <a:ext uri="{FF2B5EF4-FFF2-40B4-BE49-F238E27FC236}">
                <a16:creationId xmlns:a16="http://schemas.microsoft.com/office/drawing/2014/main" id="{ADF49B90-88E2-E0C0-342E-DFBAB8F0DA04}"/>
              </a:ext>
            </a:extLst>
          </p:cNvPr>
          <p:cNvSpPr txBox="1">
            <a:spLocks/>
          </p:cNvSpPr>
          <p:nvPr/>
        </p:nvSpPr>
        <p:spPr>
          <a:xfrm>
            <a:off x="5576166" y="6302831"/>
            <a:ext cx="1619291" cy="598714"/>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750"/>
              </a:spcBef>
              <a:spcAft>
                <a:spcPts val="450"/>
              </a:spcAft>
              <a:buFont typeface="Arial" panose="020B0604020202020204" pitchFamily="34" charset="0"/>
              <a:buChar char="•"/>
              <a:defRPr sz="2400" kern="1200">
                <a:solidFill>
                  <a:schemeClr val="tx1"/>
                </a:solidFill>
                <a:latin typeface="+mn-lt"/>
                <a:ea typeface="+mn-ea"/>
                <a:cs typeface="+mn-cs"/>
              </a:defRPr>
            </a:lvl1pPr>
            <a:lvl2pPr marL="411480" indent="-171450" algn="l" defTabSz="685800" rtl="0" eaLnBrk="1" latinLnBrk="0" hangingPunct="1">
              <a:lnSpc>
                <a:spcPct val="100000"/>
              </a:lnSpc>
              <a:spcBef>
                <a:spcPts val="375"/>
              </a:spcBef>
              <a:spcAft>
                <a:spcPts val="450"/>
              </a:spcAft>
              <a:buFont typeface="Wingdings" panose="05000000000000000000" pitchFamily="2" charset="2"/>
              <a:buChar char="Ø"/>
              <a:defRPr sz="2400" kern="1200">
                <a:solidFill>
                  <a:schemeClr val="tx1"/>
                </a:solidFill>
                <a:latin typeface="+mn-lt"/>
                <a:ea typeface="+mn-ea"/>
                <a:cs typeface="+mn-cs"/>
              </a:defRPr>
            </a:lvl2pPr>
            <a:lvl3pPr marL="617220" indent="-171450" algn="l" defTabSz="685800" rtl="0" eaLnBrk="1" latinLnBrk="0" hangingPunct="1">
              <a:lnSpc>
                <a:spcPct val="100000"/>
              </a:lnSpc>
              <a:spcBef>
                <a:spcPts val="375"/>
              </a:spcBef>
              <a:spcAft>
                <a:spcPts val="450"/>
              </a:spcAft>
              <a:buFont typeface="Arial" panose="020B0604020202020204" pitchFamily="34" charset="0"/>
              <a:buChar char="•"/>
              <a:defRPr sz="1350" kern="1200">
                <a:solidFill>
                  <a:schemeClr val="tx1"/>
                </a:solidFill>
                <a:latin typeface="+mn-lt"/>
                <a:ea typeface="+mn-ea"/>
                <a:cs typeface="+mn-cs"/>
              </a:defRPr>
            </a:lvl3pPr>
            <a:lvl4pPr marL="85725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4pPr>
            <a:lvl5pPr marL="109728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200" i="1" dirty="0"/>
              <a:t>USDA Forest Service photo</a:t>
            </a:r>
          </a:p>
        </p:txBody>
      </p:sp>
    </p:spTree>
    <p:extLst>
      <p:ext uri="{BB962C8B-B14F-4D97-AF65-F5344CB8AC3E}">
        <p14:creationId xmlns:p14="http://schemas.microsoft.com/office/powerpoint/2010/main" val="84453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56D19-7A8F-41EA-9B22-1ACF03487F85}"/>
              </a:ext>
            </a:extLst>
          </p:cNvPr>
          <p:cNvSpPr>
            <a:spLocks noGrp="1"/>
          </p:cNvSpPr>
          <p:nvPr>
            <p:ph type="title"/>
          </p:nvPr>
        </p:nvSpPr>
        <p:spPr>
          <a:xfrm>
            <a:off x="1068637" y="136525"/>
            <a:ext cx="7898111" cy="968796"/>
          </a:xfrm>
        </p:spPr>
        <p:txBody>
          <a:bodyPr>
            <a:noAutofit/>
          </a:bodyPr>
          <a:lstStyle/>
          <a:p>
            <a:r>
              <a:rPr lang="en-US" dirty="0"/>
              <a:t>Criteria 6. Benefit to Disadvantaged Communities/People</a:t>
            </a:r>
          </a:p>
        </p:txBody>
      </p:sp>
      <p:sp>
        <p:nvSpPr>
          <p:cNvPr id="3" name="Content Placeholder 2">
            <a:extLst>
              <a:ext uri="{FF2B5EF4-FFF2-40B4-BE49-F238E27FC236}">
                <a16:creationId xmlns:a16="http://schemas.microsoft.com/office/drawing/2014/main" id="{20C0B4FF-F1A4-4A95-9164-B67B1F3EA3DB}"/>
              </a:ext>
            </a:extLst>
          </p:cNvPr>
          <p:cNvSpPr>
            <a:spLocks noGrp="1"/>
          </p:cNvSpPr>
          <p:nvPr>
            <p:ph idx="1"/>
          </p:nvPr>
        </p:nvSpPr>
        <p:spPr>
          <a:xfrm>
            <a:off x="275664" y="1433722"/>
            <a:ext cx="8636000" cy="1654481"/>
          </a:xfrm>
        </p:spPr>
        <p:txBody>
          <a:bodyPr>
            <a:normAutofit/>
          </a:bodyPr>
          <a:lstStyle/>
          <a:p>
            <a:pPr marL="0" indent="0">
              <a:lnSpc>
                <a:spcPct val="120000"/>
              </a:lnSpc>
              <a:buNone/>
            </a:pPr>
            <a:r>
              <a:rPr lang="en-US" sz="2200" dirty="0">
                <a:effectLst/>
                <a:ea typeface="Calibri" panose="020F0502020204030204" pitchFamily="34" charset="0"/>
                <a:cs typeface="Times New Roman" panose="02020603050405020304" pitchFamily="18" charset="0"/>
              </a:rPr>
              <a:t>In support of </a:t>
            </a:r>
            <a:r>
              <a:rPr lang="en-US" sz="2200" i="1" dirty="0">
                <a:effectLst/>
                <a:ea typeface="Calibri" panose="020F0502020204030204" pitchFamily="34" charset="0"/>
                <a:cs typeface="Times New Roman" panose="02020603050405020304" pitchFamily="18" charset="0"/>
              </a:rPr>
              <a:t>Executive Order </a:t>
            </a:r>
            <a:r>
              <a:rPr lang="en-US" sz="2200" i="1" dirty="0">
                <a:ea typeface="Calibri" panose="020F0502020204030204" pitchFamily="34" charset="0"/>
                <a:cs typeface="Times New Roman" panose="02020603050405020304" pitchFamily="18" charset="0"/>
              </a:rPr>
              <a:t>14008</a:t>
            </a:r>
            <a:r>
              <a:rPr lang="en-US" sz="2200" i="1" dirty="0">
                <a:effectLst/>
                <a:ea typeface="Calibri" panose="020F0502020204030204" pitchFamily="34" charset="0"/>
                <a:cs typeface="Times New Roman" panose="02020603050405020304" pitchFamily="18" charset="0"/>
              </a:rPr>
              <a:t>, Tackling the Climate Crisis at Home and Abroad </a:t>
            </a:r>
            <a:r>
              <a:rPr lang="en-US" sz="2200" dirty="0">
                <a:effectLst/>
                <a:ea typeface="Calibri" panose="020F0502020204030204" pitchFamily="34" charset="0"/>
                <a:cs typeface="Times New Roman" panose="02020603050405020304" pitchFamily="18" charset="0"/>
              </a:rPr>
              <a:t>and the Forest Service </a:t>
            </a:r>
            <a:r>
              <a:rPr lang="en-US" sz="2200" i="1" dirty="0">
                <a:effectLst/>
                <a:ea typeface="Calibri" panose="020F0502020204030204" pitchFamily="34" charset="0"/>
                <a:cs typeface="Times New Roman" panose="02020603050405020304" pitchFamily="18" charset="0"/>
              </a:rPr>
              <a:t>Equity Action Plan.</a:t>
            </a:r>
          </a:p>
        </p:txBody>
      </p:sp>
      <p:sp>
        <p:nvSpPr>
          <p:cNvPr id="5" name="Slide Number Placeholder 3">
            <a:extLst>
              <a:ext uri="{FF2B5EF4-FFF2-40B4-BE49-F238E27FC236}">
                <a16:creationId xmlns:a16="http://schemas.microsoft.com/office/drawing/2014/main" id="{3A2F49C6-9483-451B-8C76-24B8C62C4D6E}"/>
              </a:ext>
            </a:extLst>
          </p:cNvPr>
          <p:cNvSpPr txBox="1">
            <a:spLocks/>
          </p:cNvSpPr>
          <p:nvPr/>
        </p:nvSpPr>
        <p:spPr>
          <a:xfrm>
            <a:off x="8389530" y="6539230"/>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23</a:t>
            </a:fld>
            <a:endParaRPr lang="en-US" dirty="0"/>
          </a:p>
        </p:txBody>
      </p:sp>
      <p:pic>
        <p:nvPicPr>
          <p:cNvPr id="6" name="Picture 5" descr="Two people holding chainsaws and wearing safety gear out in a forest in winter.">
            <a:extLst>
              <a:ext uri="{FF2B5EF4-FFF2-40B4-BE49-F238E27FC236}">
                <a16:creationId xmlns:a16="http://schemas.microsoft.com/office/drawing/2014/main" id="{0D2AA2E3-5A02-4F49-BF3E-30B1C4B51F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29094" y="2467042"/>
            <a:ext cx="2860676" cy="3878262"/>
          </a:xfrm>
          <a:prstGeom prst="rect">
            <a:avLst/>
          </a:prstGeom>
        </p:spPr>
      </p:pic>
      <p:sp>
        <p:nvSpPr>
          <p:cNvPr id="7" name="Content Placeholder 2">
            <a:extLst>
              <a:ext uri="{FF2B5EF4-FFF2-40B4-BE49-F238E27FC236}">
                <a16:creationId xmlns:a16="http://schemas.microsoft.com/office/drawing/2014/main" id="{B02225A0-5E34-4CA4-9D8F-2C7862B4DDCC}"/>
              </a:ext>
            </a:extLst>
          </p:cNvPr>
          <p:cNvSpPr txBox="1">
            <a:spLocks/>
          </p:cNvSpPr>
          <p:nvPr/>
        </p:nvSpPr>
        <p:spPr>
          <a:xfrm>
            <a:off x="393775" y="3091438"/>
            <a:ext cx="5757239" cy="2865435"/>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750"/>
              </a:spcBef>
              <a:spcAft>
                <a:spcPts val="450"/>
              </a:spcAft>
              <a:buFont typeface="Arial" panose="020B0604020202020204" pitchFamily="34" charset="0"/>
              <a:buChar char="•"/>
              <a:defRPr sz="2400" kern="1200">
                <a:solidFill>
                  <a:schemeClr val="tx1"/>
                </a:solidFill>
                <a:latin typeface="+mn-lt"/>
                <a:ea typeface="+mn-ea"/>
                <a:cs typeface="+mn-cs"/>
              </a:defRPr>
            </a:lvl1pPr>
            <a:lvl2pPr marL="411480" indent="-171450" algn="l" defTabSz="685800" rtl="0" eaLnBrk="1" latinLnBrk="0" hangingPunct="1">
              <a:lnSpc>
                <a:spcPct val="100000"/>
              </a:lnSpc>
              <a:spcBef>
                <a:spcPts val="375"/>
              </a:spcBef>
              <a:spcAft>
                <a:spcPts val="450"/>
              </a:spcAft>
              <a:buFont typeface="Wingdings" panose="05000000000000000000" pitchFamily="2" charset="2"/>
              <a:buChar char="Ø"/>
              <a:defRPr sz="2400" kern="1200">
                <a:solidFill>
                  <a:schemeClr val="tx1"/>
                </a:solidFill>
                <a:latin typeface="+mn-lt"/>
                <a:ea typeface="+mn-ea"/>
                <a:cs typeface="+mn-cs"/>
              </a:defRPr>
            </a:lvl2pPr>
            <a:lvl3pPr marL="617220" indent="-171450" algn="l" defTabSz="685800" rtl="0" eaLnBrk="1" latinLnBrk="0" hangingPunct="1">
              <a:lnSpc>
                <a:spcPct val="100000"/>
              </a:lnSpc>
              <a:spcBef>
                <a:spcPts val="375"/>
              </a:spcBef>
              <a:spcAft>
                <a:spcPts val="450"/>
              </a:spcAft>
              <a:buFont typeface="Arial" panose="020B0604020202020204" pitchFamily="34" charset="0"/>
              <a:buChar char="•"/>
              <a:defRPr sz="1350" kern="1200">
                <a:solidFill>
                  <a:schemeClr val="tx1"/>
                </a:solidFill>
                <a:latin typeface="+mn-lt"/>
                <a:ea typeface="+mn-ea"/>
                <a:cs typeface="+mn-cs"/>
              </a:defRPr>
            </a:lvl3pPr>
            <a:lvl4pPr marL="85725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4pPr>
            <a:lvl5pPr marL="109728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1800"/>
              </a:spcBef>
              <a:spcAft>
                <a:spcPts val="0"/>
              </a:spcAft>
              <a:buNone/>
            </a:pPr>
            <a:r>
              <a:rPr lang="en-US" sz="2200" dirty="0">
                <a:ea typeface="Times New Roman" panose="02020603050405020304" pitchFamily="18" charset="0"/>
              </a:rPr>
              <a:t>Includes:</a:t>
            </a:r>
          </a:p>
          <a:p>
            <a:pPr marL="457200" indent="-457200">
              <a:lnSpc>
                <a:spcPct val="120000"/>
              </a:lnSpc>
              <a:buFont typeface="+mj-lt"/>
              <a:buAutoNum type="alphaUcPeriod"/>
            </a:pPr>
            <a:r>
              <a:rPr lang="en-US" sz="2200" dirty="0"/>
              <a:t>Description of benefitting communities/recipients </a:t>
            </a:r>
          </a:p>
          <a:p>
            <a:pPr marL="457200" indent="-457200">
              <a:lnSpc>
                <a:spcPct val="120000"/>
              </a:lnSpc>
              <a:buFont typeface="+mj-lt"/>
              <a:buAutoNum type="alphaUcPeriod"/>
            </a:pPr>
            <a:r>
              <a:rPr lang="en-US" sz="2200" dirty="0"/>
              <a:t>Description of how the project engages and benefits disadvantaged communities/people</a:t>
            </a:r>
          </a:p>
        </p:txBody>
      </p:sp>
      <p:sp>
        <p:nvSpPr>
          <p:cNvPr id="8" name="Rectangle 7">
            <a:extLst>
              <a:ext uri="{FF2B5EF4-FFF2-40B4-BE49-F238E27FC236}">
                <a16:creationId xmlns:a16="http://schemas.microsoft.com/office/drawing/2014/main" id="{1CEBF729-74D5-476F-98BC-E6B100DB8DE3}"/>
              </a:ext>
            </a:extLst>
          </p:cNvPr>
          <p:cNvSpPr/>
          <p:nvPr/>
        </p:nvSpPr>
        <p:spPr>
          <a:xfrm>
            <a:off x="-34620" y="102562"/>
            <a:ext cx="1455796" cy="1015663"/>
          </a:xfrm>
          <a:prstGeom prst="rect">
            <a:avLst/>
          </a:prstGeom>
        </p:spPr>
        <p:txBody>
          <a:bodyPr wrap="square">
            <a:spAutoFit/>
          </a:bodyPr>
          <a:lstStyle/>
          <a:p>
            <a:pPr algn="ctr"/>
            <a:r>
              <a:rPr lang="en-US" sz="3000" i="1" dirty="0">
                <a:solidFill>
                  <a:srgbClr val="66FF66"/>
                </a:solidFill>
              </a:rPr>
              <a:t>6 </a:t>
            </a:r>
          </a:p>
          <a:p>
            <a:pPr algn="ctr"/>
            <a:r>
              <a:rPr lang="en-US" sz="3000" i="1" dirty="0">
                <a:solidFill>
                  <a:srgbClr val="66FF66"/>
                </a:solidFill>
              </a:rPr>
              <a:t>points</a:t>
            </a:r>
          </a:p>
        </p:txBody>
      </p:sp>
      <p:sp>
        <p:nvSpPr>
          <p:cNvPr id="4" name="Subtitle 2">
            <a:extLst>
              <a:ext uri="{FF2B5EF4-FFF2-40B4-BE49-F238E27FC236}">
                <a16:creationId xmlns:a16="http://schemas.microsoft.com/office/drawing/2014/main" id="{D98BA116-C7BE-116E-C80E-6099EB387E0E}"/>
              </a:ext>
            </a:extLst>
          </p:cNvPr>
          <p:cNvSpPr txBox="1">
            <a:spLocks/>
          </p:cNvSpPr>
          <p:nvPr/>
        </p:nvSpPr>
        <p:spPr>
          <a:xfrm>
            <a:off x="6029094" y="6345304"/>
            <a:ext cx="2860676" cy="515747"/>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750"/>
              </a:spcBef>
              <a:spcAft>
                <a:spcPts val="450"/>
              </a:spcAft>
              <a:buFont typeface="Arial" panose="020B0604020202020204" pitchFamily="34" charset="0"/>
              <a:buChar char="•"/>
              <a:defRPr sz="2400" kern="1200">
                <a:solidFill>
                  <a:schemeClr val="tx1"/>
                </a:solidFill>
                <a:latin typeface="+mn-lt"/>
                <a:ea typeface="+mn-ea"/>
                <a:cs typeface="+mn-cs"/>
              </a:defRPr>
            </a:lvl1pPr>
            <a:lvl2pPr marL="411480" indent="-171450" algn="l" defTabSz="685800" rtl="0" eaLnBrk="1" latinLnBrk="0" hangingPunct="1">
              <a:lnSpc>
                <a:spcPct val="100000"/>
              </a:lnSpc>
              <a:spcBef>
                <a:spcPts val="375"/>
              </a:spcBef>
              <a:spcAft>
                <a:spcPts val="450"/>
              </a:spcAft>
              <a:buFont typeface="Wingdings" panose="05000000000000000000" pitchFamily="2" charset="2"/>
              <a:buChar char="Ø"/>
              <a:defRPr sz="2400" kern="1200">
                <a:solidFill>
                  <a:schemeClr val="tx1"/>
                </a:solidFill>
                <a:latin typeface="+mn-lt"/>
                <a:ea typeface="+mn-ea"/>
                <a:cs typeface="+mn-cs"/>
              </a:defRPr>
            </a:lvl2pPr>
            <a:lvl3pPr marL="617220" indent="-171450" algn="l" defTabSz="685800" rtl="0" eaLnBrk="1" latinLnBrk="0" hangingPunct="1">
              <a:lnSpc>
                <a:spcPct val="100000"/>
              </a:lnSpc>
              <a:spcBef>
                <a:spcPts val="375"/>
              </a:spcBef>
              <a:spcAft>
                <a:spcPts val="450"/>
              </a:spcAft>
              <a:buFont typeface="Arial" panose="020B0604020202020204" pitchFamily="34" charset="0"/>
              <a:buChar char="•"/>
              <a:defRPr sz="1350" kern="1200">
                <a:solidFill>
                  <a:schemeClr val="tx1"/>
                </a:solidFill>
                <a:latin typeface="+mn-lt"/>
                <a:ea typeface="+mn-ea"/>
                <a:cs typeface="+mn-cs"/>
              </a:defRPr>
            </a:lvl3pPr>
            <a:lvl4pPr marL="85725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4pPr>
            <a:lvl5pPr marL="109728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200" i="1" dirty="0"/>
              <a:t>USDA Forest Service photo by Justin Sperry</a:t>
            </a:r>
          </a:p>
        </p:txBody>
      </p:sp>
    </p:spTree>
    <p:extLst>
      <p:ext uri="{BB962C8B-B14F-4D97-AF65-F5344CB8AC3E}">
        <p14:creationId xmlns:p14="http://schemas.microsoft.com/office/powerpoint/2010/main" val="2879676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56D19-7A8F-41EA-9B22-1ACF03487F85}"/>
              </a:ext>
            </a:extLst>
          </p:cNvPr>
          <p:cNvSpPr>
            <a:spLocks noGrp="1"/>
          </p:cNvSpPr>
          <p:nvPr>
            <p:ph type="title"/>
          </p:nvPr>
        </p:nvSpPr>
        <p:spPr>
          <a:xfrm>
            <a:off x="235270" y="136525"/>
            <a:ext cx="8633066" cy="968796"/>
          </a:xfrm>
        </p:spPr>
        <p:txBody>
          <a:bodyPr>
            <a:noAutofit/>
          </a:bodyPr>
          <a:lstStyle/>
          <a:p>
            <a:r>
              <a:rPr lang="en-US" dirty="0"/>
              <a:t>Identifying and Describing Disadvantaged Communities/People</a:t>
            </a:r>
          </a:p>
        </p:txBody>
      </p:sp>
      <p:sp>
        <p:nvSpPr>
          <p:cNvPr id="3" name="Content Placeholder 2">
            <a:extLst>
              <a:ext uri="{FF2B5EF4-FFF2-40B4-BE49-F238E27FC236}">
                <a16:creationId xmlns:a16="http://schemas.microsoft.com/office/drawing/2014/main" id="{20C0B4FF-F1A4-4A95-9164-B67B1F3EA3DB}"/>
              </a:ext>
            </a:extLst>
          </p:cNvPr>
          <p:cNvSpPr>
            <a:spLocks noGrp="1"/>
          </p:cNvSpPr>
          <p:nvPr>
            <p:ph idx="1"/>
          </p:nvPr>
        </p:nvSpPr>
        <p:spPr>
          <a:xfrm>
            <a:off x="304800" y="1584960"/>
            <a:ext cx="8636000" cy="5234940"/>
          </a:xfrm>
        </p:spPr>
        <p:txBody>
          <a:bodyPr>
            <a:normAutofit/>
          </a:bodyPr>
          <a:lstStyle/>
          <a:p>
            <a:pPr>
              <a:spcBef>
                <a:spcPts val="1800"/>
              </a:spcBef>
              <a:spcAft>
                <a:spcPts val="0"/>
              </a:spcAft>
            </a:pPr>
            <a:r>
              <a:rPr lang="en-US" sz="2200" b="1" dirty="0"/>
              <a:t>Community: Geographically defined or dispersed group of individuals experiencing common conditions. </a:t>
            </a:r>
          </a:p>
          <a:p>
            <a:pPr>
              <a:spcBef>
                <a:spcPts val="1800"/>
              </a:spcBef>
              <a:spcAft>
                <a:spcPts val="0"/>
              </a:spcAft>
            </a:pPr>
            <a:r>
              <a:rPr lang="en-US" sz="2200" b="1" dirty="0"/>
              <a:t>Some examples:</a:t>
            </a:r>
          </a:p>
          <a:p>
            <a:pPr lvl="1">
              <a:spcBef>
                <a:spcPts val="0"/>
              </a:spcBef>
              <a:spcAft>
                <a:spcPts val="0"/>
              </a:spcAft>
            </a:pPr>
            <a:r>
              <a:rPr lang="en-US" sz="2200" dirty="0"/>
              <a:t>Low income, persistent poverty, high unemployment</a:t>
            </a:r>
          </a:p>
          <a:p>
            <a:pPr lvl="1">
              <a:spcBef>
                <a:spcPts val="0"/>
              </a:spcBef>
              <a:spcAft>
                <a:spcPts val="0"/>
              </a:spcAft>
            </a:pPr>
            <a:r>
              <a:rPr lang="en-US" sz="2200" dirty="0"/>
              <a:t>Racial/ethnic segregation and linguistic isolation</a:t>
            </a:r>
          </a:p>
          <a:p>
            <a:pPr lvl="1">
              <a:spcBef>
                <a:spcPts val="0"/>
              </a:spcBef>
              <a:spcAft>
                <a:spcPts val="0"/>
              </a:spcAft>
            </a:pPr>
            <a:r>
              <a:rPr lang="en-US" sz="2200" dirty="0"/>
              <a:t>High housing cost burden, substandard housing</a:t>
            </a:r>
          </a:p>
          <a:p>
            <a:pPr lvl="1">
              <a:spcBef>
                <a:spcPts val="0"/>
              </a:spcBef>
              <a:spcAft>
                <a:spcPts val="0"/>
              </a:spcAft>
            </a:pPr>
            <a:r>
              <a:rPr lang="en-US" sz="2200" dirty="0"/>
              <a:t>Disproportionate environmental stressor burden </a:t>
            </a:r>
          </a:p>
          <a:p>
            <a:pPr lvl="1">
              <a:spcBef>
                <a:spcPts val="0"/>
              </a:spcBef>
              <a:spcAft>
                <a:spcPts val="0"/>
              </a:spcAft>
            </a:pPr>
            <a:r>
              <a:rPr lang="en-US" sz="2200" dirty="0"/>
              <a:t>Disproportionate impacts from climate change</a:t>
            </a:r>
          </a:p>
          <a:p>
            <a:pPr>
              <a:spcBef>
                <a:spcPts val="1800"/>
              </a:spcBef>
              <a:spcAft>
                <a:spcPts val="0"/>
              </a:spcAft>
            </a:pPr>
            <a:r>
              <a:rPr lang="en-US" sz="2200" b="1" dirty="0"/>
              <a:t>Use local/State data and/or National data to identify and describe disadvantaged communities/people.</a:t>
            </a:r>
          </a:p>
        </p:txBody>
      </p:sp>
      <p:sp>
        <p:nvSpPr>
          <p:cNvPr id="5" name="Slide Number Placeholder 3">
            <a:extLst>
              <a:ext uri="{FF2B5EF4-FFF2-40B4-BE49-F238E27FC236}">
                <a16:creationId xmlns:a16="http://schemas.microsoft.com/office/drawing/2014/main" id="{3A2F49C6-9483-451B-8C76-24B8C62C4D6E}"/>
              </a:ext>
            </a:extLst>
          </p:cNvPr>
          <p:cNvSpPr txBox="1">
            <a:spLocks/>
          </p:cNvSpPr>
          <p:nvPr/>
        </p:nvSpPr>
        <p:spPr>
          <a:xfrm>
            <a:off x="8388376" y="6486981"/>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24</a:t>
            </a:fld>
            <a:endParaRPr lang="en-US" dirty="0"/>
          </a:p>
        </p:txBody>
      </p:sp>
    </p:spTree>
    <p:extLst>
      <p:ext uri="{BB962C8B-B14F-4D97-AF65-F5344CB8AC3E}">
        <p14:creationId xmlns:p14="http://schemas.microsoft.com/office/powerpoint/2010/main" val="2326082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56D19-7A8F-41EA-9B22-1ACF03487F85}"/>
              </a:ext>
            </a:extLst>
          </p:cNvPr>
          <p:cNvSpPr>
            <a:spLocks noGrp="1"/>
          </p:cNvSpPr>
          <p:nvPr>
            <p:ph type="title"/>
          </p:nvPr>
        </p:nvSpPr>
        <p:spPr>
          <a:xfrm>
            <a:off x="235270" y="136525"/>
            <a:ext cx="8633066" cy="968796"/>
          </a:xfrm>
        </p:spPr>
        <p:txBody>
          <a:bodyPr>
            <a:noAutofit/>
          </a:bodyPr>
          <a:lstStyle/>
          <a:p>
            <a:r>
              <a:rPr lang="en-US" sz="3500" dirty="0"/>
              <a:t>Optional: Layers in the </a:t>
            </a:r>
            <a:br>
              <a:rPr lang="en-US" sz="3500" dirty="0"/>
            </a:br>
            <a:r>
              <a:rPr lang="en-US" sz="3500" dirty="0">
                <a:hlinkClick r:id="rId3"/>
              </a:rPr>
              <a:t>LSR Project Planning Tool</a:t>
            </a:r>
            <a:endParaRPr lang="en-US" sz="3500" dirty="0"/>
          </a:p>
        </p:txBody>
      </p:sp>
      <p:sp>
        <p:nvSpPr>
          <p:cNvPr id="3" name="Content Placeholder 2">
            <a:extLst>
              <a:ext uri="{FF2B5EF4-FFF2-40B4-BE49-F238E27FC236}">
                <a16:creationId xmlns:a16="http://schemas.microsoft.com/office/drawing/2014/main" id="{20C0B4FF-F1A4-4A95-9164-B67B1F3EA3DB}"/>
              </a:ext>
            </a:extLst>
          </p:cNvPr>
          <p:cNvSpPr>
            <a:spLocks noGrp="1"/>
          </p:cNvSpPr>
          <p:nvPr>
            <p:ph idx="1"/>
          </p:nvPr>
        </p:nvSpPr>
        <p:spPr>
          <a:xfrm>
            <a:off x="121920" y="1341120"/>
            <a:ext cx="7254240" cy="5332476"/>
          </a:xfrm>
        </p:spPr>
        <p:txBody>
          <a:bodyPr>
            <a:normAutofit/>
          </a:bodyPr>
          <a:lstStyle/>
          <a:p>
            <a:pPr marL="0" indent="0">
              <a:spcBef>
                <a:spcPts val="1200"/>
              </a:spcBef>
              <a:spcAft>
                <a:spcPts val="0"/>
              </a:spcAft>
              <a:buNone/>
            </a:pPr>
            <a:r>
              <a:rPr lang="en-US" sz="2000" dirty="0">
                <a:hlinkClick r:id="rId4"/>
              </a:rPr>
              <a:t>Climate and Economic Justice Screening Tool (CEJST) </a:t>
            </a:r>
            <a:endParaRPr lang="en-US" sz="2000" dirty="0"/>
          </a:p>
        </p:txBody>
      </p:sp>
      <p:sp>
        <p:nvSpPr>
          <p:cNvPr id="5" name="Slide Number Placeholder 3">
            <a:extLst>
              <a:ext uri="{FF2B5EF4-FFF2-40B4-BE49-F238E27FC236}">
                <a16:creationId xmlns:a16="http://schemas.microsoft.com/office/drawing/2014/main" id="{3A2F49C6-9483-451B-8C76-24B8C62C4D6E}"/>
              </a:ext>
            </a:extLst>
          </p:cNvPr>
          <p:cNvSpPr txBox="1">
            <a:spLocks/>
          </p:cNvSpPr>
          <p:nvPr/>
        </p:nvSpPr>
        <p:spPr>
          <a:xfrm>
            <a:off x="8386483" y="6476096"/>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25</a:t>
            </a:fld>
            <a:endParaRPr lang="en-US" dirty="0"/>
          </a:p>
        </p:txBody>
      </p:sp>
      <p:pic>
        <p:nvPicPr>
          <p:cNvPr id="6" name="Picture 5" descr="Image of the Climate and Economic Justice Screening Tool map.">
            <a:extLst>
              <a:ext uri="{FF2B5EF4-FFF2-40B4-BE49-F238E27FC236}">
                <a16:creationId xmlns:a16="http://schemas.microsoft.com/office/drawing/2014/main" id="{56F70FD9-0B04-6CBF-C8B8-28B76F60B54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5270" y="1780032"/>
            <a:ext cx="5177350" cy="3048647"/>
          </a:xfrm>
          <a:prstGeom prst="rect">
            <a:avLst/>
          </a:prstGeom>
        </p:spPr>
      </p:pic>
      <p:pic>
        <p:nvPicPr>
          <p:cNvPr id="8" name="Picture 7" descr="Image of the persistent poverty counties">
            <a:extLst>
              <a:ext uri="{FF2B5EF4-FFF2-40B4-BE49-F238E27FC236}">
                <a16:creationId xmlns:a16="http://schemas.microsoft.com/office/drawing/2014/main" id="{FB8C0682-1519-D845-CE0B-438F3FDD6B2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02728" y="3889248"/>
            <a:ext cx="4669825" cy="2876662"/>
          </a:xfrm>
          <a:prstGeom prst="rect">
            <a:avLst/>
          </a:prstGeom>
        </p:spPr>
      </p:pic>
      <p:sp>
        <p:nvSpPr>
          <p:cNvPr id="10" name="TextBox 9">
            <a:extLst>
              <a:ext uri="{FF2B5EF4-FFF2-40B4-BE49-F238E27FC236}">
                <a16:creationId xmlns:a16="http://schemas.microsoft.com/office/drawing/2014/main" id="{98E72F6E-927E-66D5-113B-5567B1DF5747}"/>
              </a:ext>
            </a:extLst>
          </p:cNvPr>
          <p:cNvSpPr txBox="1"/>
          <p:nvPr/>
        </p:nvSpPr>
        <p:spPr>
          <a:xfrm>
            <a:off x="5030905" y="3429000"/>
            <a:ext cx="4572000" cy="369332"/>
          </a:xfrm>
          <a:prstGeom prst="rect">
            <a:avLst/>
          </a:prstGeom>
          <a:noFill/>
        </p:spPr>
        <p:txBody>
          <a:bodyPr wrap="square">
            <a:spAutoFit/>
          </a:bodyPr>
          <a:lstStyle/>
          <a:p>
            <a:pPr lvl="1">
              <a:spcBef>
                <a:spcPts val="0"/>
              </a:spcBef>
              <a:spcAft>
                <a:spcPts val="0"/>
              </a:spcAft>
            </a:pPr>
            <a:r>
              <a:rPr lang="en-US" sz="1800" dirty="0"/>
              <a:t>Persistent Poverty Counties</a:t>
            </a:r>
          </a:p>
        </p:txBody>
      </p:sp>
    </p:spTree>
    <p:extLst>
      <p:ext uri="{BB962C8B-B14F-4D97-AF65-F5344CB8AC3E}">
        <p14:creationId xmlns:p14="http://schemas.microsoft.com/office/powerpoint/2010/main" val="2639915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04476-9E1C-4B4B-951E-C53A3B724F4F}"/>
              </a:ext>
            </a:extLst>
          </p:cNvPr>
          <p:cNvSpPr>
            <a:spLocks noGrp="1"/>
          </p:cNvSpPr>
          <p:nvPr>
            <p:ph type="title"/>
          </p:nvPr>
        </p:nvSpPr>
        <p:spPr>
          <a:xfrm>
            <a:off x="304800" y="136524"/>
            <a:ext cx="8560904" cy="989911"/>
          </a:xfrm>
        </p:spPr>
        <p:txBody>
          <a:bodyPr>
            <a:normAutofit/>
          </a:bodyPr>
          <a:lstStyle/>
          <a:p>
            <a:r>
              <a:rPr lang="en-US" dirty="0"/>
              <a:t>Example Benefits of an LSR Project to Disadvantaged Communities/People</a:t>
            </a:r>
          </a:p>
        </p:txBody>
      </p:sp>
      <p:sp>
        <p:nvSpPr>
          <p:cNvPr id="3" name="Content Placeholder 2">
            <a:extLst>
              <a:ext uri="{FF2B5EF4-FFF2-40B4-BE49-F238E27FC236}">
                <a16:creationId xmlns:a16="http://schemas.microsoft.com/office/drawing/2014/main" id="{F79E566D-FD21-48AB-8D86-726313DAAE9E}"/>
              </a:ext>
            </a:extLst>
          </p:cNvPr>
          <p:cNvSpPr>
            <a:spLocks noGrp="1"/>
          </p:cNvSpPr>
          <p:nvPr>
            <p:ph idx="1"/>
          </p:nvPr>
        </p:nvSpPr>
        <p:spPr>
          <a:xfrm>
            <a:off x="304800" y="1444486"/>
            <a:ext cx="8696055" cy="5287617"/>
          </a:xfrm>
        </p:spPr>
        <p:txBody>
          <a:bodyPr>
            <a:noAutofit/>
          </a:bodyPr>
          <a:lstStyle/>
          <a:p>
            <a:pPr>
              <a:spcBef>
                <a:spcPts val="1800"/>
              </a:spcBef>
              <a:spcAft>
                <a:spcPts val="0"/>
              </a:spcAft>
            </a:pPr>
            <a:r>
              <a:rPr lang="en-US" sz="2100" dirty="0"/>
              <a:t>Forest management actions that benefit disadvantaged communities and/or people.</a:t>
            </a:r>
          </a:p>
          <a:p>
            <a:pPr>
              <a:spcBef>
                <a:spcPts val="1800"/>
              </a:spcBef>
              <a:spcAft>
                <a:spcPts val="0"/>
              </a:spcAft>
            </a:pPr>
            <a:r>
              <a:rPr lang="en-US" sz="2100" dirty="0"/>
              <a:t>Applicant or project partners that work with disadvantaged groups are actively engaged in project. </a:t>
            </a:r>
          </a:p>
          <a:p>
            <a:pPr>
              <a:spcBef>
                <a:spcPts val="1800"/>
              </a:spcBef>
              <a:spcAft>
                <a:spcPts val="0"/>
              </a:spcAft>
            </a:pPr>
            <a:r>
              <a:rPr lang="en-US" sz="2100" dirty="0"/>
              <a:t>Watershed restoration that improves or protects drinking water supplies for communities with persistent poverty. </a:t>
            </a:r>
          </a:p>
          <a:p>
            <a:pPr>
              <a:spcBef>
                <a:spcPts val="1800"/>
              </a:spcBef>
              <a:spcAft>
                <a:spcPts val="0"/>
              </a:spcAft>
            </a:pPr>
            <a:r>
              <a:rPr lang="en-US" sz="2100" dirty="0"/>
              <a:t>Hazardous fuels or forest health treatments that reduce risk to disadvantaged communities. </a:t>
            </a:r>
          </a:p>
          <a:p>
            <a:pPr>
              <a:spcBef>
                <a:spcPts val="1800"/>
              </a:spcBef>
              <a:spcAft>
                <a:spcPts val="0"/>
              </a:spcAft>
            </a:pPr>
            <a:r>
              <a:rPr lang="en-US" sz="2100" dirty="0"/>
              <a:t>Employment or forest management job training for disadvantaged people. </a:t>
            </a:r>
          </a:p>
          <a:p>
            <a:pPr>
              <a:spcBef>
                <a:spcPts val="1800"/>
              </a:spcBef>
              <a:spcAft>
                <a:spcPts val="0"/>
              </a:spcAft>
            </a:pPr>
            <a:r>
              <a:rPr lang="en-US" sz="2100" dirty="0"/>
              <a:t>Technical assistance that helps disadvantaged landowners establish management plans for their land. </a:t>
            </a:r>
          </a:p>
          <a:p>
            <a:pPr>
              <a:spcBef>
                <a:spcPts val="1800"/>
              </a:spcBef>
            </a:pPr>
            <a:endParaRPr lang="en-US" sz="2100" dirty="0"/>
          </a:p>
        </p:txBody>
      </p:sp>
      <p:sp>
        <p:nvSpPr>
          <p:cNvPr id="4" name="Slide Number Placeholder 3">
            <a:extLst>
              <a:ext uri="{FF2B5EF4-FFF2-40B4-BE49-F238E27FC236}">
                <a16:creationId xmlns:a16="http://schemas.microsoft.com/office/drawing/2014/main" id="{D0A5B3C9-3E49-4D26-9DE9-20BB6ABFAC52}"/>
              </a:ext>
            </a:extLst>
          </p:cNvPr>
          <p:cNvSpPr txBox="1">
            <a:spLocks/>
          </p:cNvSpPr>
          <p:nvPr/>
        </p:nvSpPr>
        <p:spPr>
          <a:xfrm>
            <a:off x="8388376" y="6476096"/>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26</a:t>
            </a:fld>
            <a:endParaRPr lang="en-US" dirty="0"/>
          </a:p>
        </p:txBody>
      </p:sp>
    </p:spTree>
    <p:extLst>
      <p:ext uri="{BB962C8B-B14F-4D97-AF65-F5344CB8AC3E}">
        <p14:creationId xmlns:p14="http://schemas.microsoft.com/office/powerpoint/2010/main" val="2239254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7116C-5841-4A0B-A73A-8A2D821B896D}"/>
              </a:ext>
            </a:extLst>
          </p:cNvPr>
          <p:cNvSpPr>
            <a:spLocks noGrp="1"/>
          </p:cNvSpPr>
          <p:nvPr>
            <p:ph type="title"/>
          </p:nvPr>
        </p:nvSpPr>
        <p:spPr>
          <a:xfrm>
            <a:off x="291549" y="369413"/>
            <a:ext cx="2411896" cy="1194344"/>
          </a:xfrm>
        </p:spPr>
        <p:txBody>
          <a:bodyPr>
            <a:normAutofit/>
          </a:bodyPr>
          <a:lstStyle/>
          <a:p>
            <a:pPr algn="ctr"/>
            <a:r>
              <a:rPr lang="en-US" sz="3500" dirty="0"/>
              <a:t>Scoring Rubric</a:t>
            </a:r>
          </a:p>
        </p:txBody>
      </p:sp>
      <p:grpSp>
        <p:nvGrpSpPr>
          <p:cNvPr id="10" name="Group 9" descr="Image of scoring rubric with break down of points for each criteria. See the RFA instructions for the scoring rubric.">
            <a:extLst>
              <a:ext uri="{FF2B5EF4-FFF2-40B4-BE49-F238E27FC236}">
                <a16:creationId xmlns:a16="http://schemas.microsoft.com/office/drawing/2014/main" id="{A7254D47-2C32-F764-8D6B-E120E62F29B3}"/>
              </a:ext>
            </a:extLst>
          </p:cNvPr>
          <p:cNvGrpSpPr/>
          <p:nvPr/>
        </p:nvGrpSpPr>
        <p:grpSpPr>
          <a:xfrm>
            <a:off x="2948586" y="10913"/>
            <a:ext cx="5387564" cy="6841071"/>
            <a:chOff x="2948586" y="85344"/>
            <a:chExt cx="5387564" cy="6841071"/>
          </a:xfrm>
        </p:grpSpPr>
        <p:pic>
          <p:nvPicPr>
            <p:cNvPr id="4" name="Picture 3">
              <a:extLst>
                <a:ext uri="{FF2B5EF4-FFF2-40B4-BE49-F238E27FC236}">
                  <a16:creationId xmlns:a16="http://schemas.microsoft.com/office/drawing/2014/main" id="{145B7120-A4D5-3961-5EB7-1B5F49C1A1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48586" y="85344"/>
              <a:ext cx="5387564" cy="5639181"/>
            </a:xfrm>
            <a:prstGeom prst="rect">
              <a:avLst/>
            </a:prstGeom>
          </p:spPr>
        </p:pic>
        <p:pic>
          <p:nvPicPr>
            <p:cNvPr id="9" name="Picture 8">
              <a:extLst>
                <a:ext uri="{FF2B5EF4-FFF2-40B4-BE49-F238E27FC236}">
                  <a16:creationId xmlns:a16="http://schemas.microsoft.com/office/drawing/2014/main" id="{B25DD4CC-927F-E9C1-179A-9B0C7E1E37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48586" y="5684478"/>
              <a:ext cx="5387564" cy="1241937"/>
            </a:xfrm>
            <a:prstGeom prst="rect">
              <a:avLst/>
            </a:prstGeom>
          </p:spPr>
        </p:pic>
      </p:grpSp>
      <p:sp>
        <p:nvSpPr>
          <p:cNvPr id="3" name="Slide Number Placeholder 3">
            <a:extLst>
              <a:ext uri="{FF2B5EF4-FFF2-40B4-BE49-F238E27FC236}">
                <a16:creationId xmlns:a16="http://schemas.microsoft.com/office/drawing/2014/main" id="{2318EC98-D23B-6001-DDEE-AEEACFE596FA}"/>
              </a:ext>
            </a:extLst>
          </p:cNvPr>
          <p:cNvSpPr txBox="1">
            <a:spLocks/>
          </p:cNvSpPr>
          <p:nvPr/>
        </p:nvSpPr>
        <p:spPr>
          <a:xfrm>
            <a:off x="8388376" y="6476096"/>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27</a:t>
            </a:fld>
            <a:endParaRPr lang="en-US" dirty="0"/>
          </a:p>
        </p:txBody>
      </p:sp>
    </p:spTree>
    <p:extLst>
      <p:ext uri="{BB962C8B-B14F-4D97-AF65-F5344CB8AC3E}">
        <p14:creationId xmlns:p14="http://schemas.microsoft.com/office/powerpoint/2010/main" val="2255068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ctrTitle"/>
          </p:nvPr>
        </p:nvSpPr>
        <p:spPr>
          <a:xfrm>
            <a:off x="0" y="2202024"/>
            <a:ext cx="4147844" cy="3053103"/>
          </a:xfrm>
          <a:effectLst/>
        </p:spPr>
        <p:txBody>
          <a:bodyPr>
            <a:noAutofit/>
          </a:bodyPr>
          <a:lstStyle/>
          <a:p>
            <a:pPr eaLnBrk="1" hangingPunct="1"/>
            <a:r>
              <a:rPr lang="en-US" altLang="en-US" sz="3500" dirty="0"/>
              <a:t>Application Forms and Process</a:t>
            </a:r>
          </a:p>
        </p:txBody>
      </p:sp>
      <p:pic>
        <p:nvPicPr>
          <p:cNvPr id="5" name="Picture 5" descr="Beautiful landscape with forested hills in fall colors reflecting on a clear lake.">
            <a:extLst>
              <a:ext uri="{FF2B5EF4-FFF2-40B4-BE49-F238E27FC236}">
                <a16:creationId xmlns:a16="http://schemas.microsoft.com/office/drawing/2014/main" id="{D2C9E0BD-A70E-4981-822D-11074F2F997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147844" y="1620570"/>
            <a:ext cx="4272732" cy="4622186"/>
          </a:xfrm>
          <a:prstGeom prst="rect">
            <a:avLst/>
          </a:prstGeom>
          <a:extLst>
            <a:ext uri="{909E8E84-426E-40DD-AFC4-6F175D3DCCD1}">
              <a14:hiddenFill xmlns:a14="http://schemas.microsoft.com/office/drawing/2010/main">
                <a:solidFill>
                  <a:srgbClr val="FFFFFF"/>
                </a:solidFill>
              </a14:hiddenFill>
            </a:ext>
          </a:extLst>
        </p:spPr>
      </p:pic>
      <p:sp>
        <p:nvSpPr>
          <p:cNvPr id="2" name="Slide Number Placeholder 3">
            <a:extLst>
              <a:ext uri="{FF2B5EF4-FFF2-40B4-BE49-F238E27FC236}">
                <a16:creationId xmlns:a16="http://schemas.microsoft.com/office/drawing/2014/main" id="{5E398A36-8A25-DDF9-5784-41A77A124F45}"/>
              </a:ext>
            </a:extLst>
          </p:cNvPr>
          <p:cNvSpPr txBox="1">
            <a:spLocks/>
          </p:cNvSpPr>
          <p:nvPr/>
        </p:nvSpPr>
        <p:spPr>
          <a:xfrm>
            <a:off x="8388376" y="6476096"/>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28</a:t>
            </a:fld>
            <a:endParaRPr lang="en-US" dirty="0"/>
          </a:p>
        </p:txBody>
      </p:sp>
    </p:spTree>
    <p:extLst>
      <p:ext uri="{BB962C8B-B14F-4D97-AF65-F5344CB8AC3E}">
        <p14:creationId xmlns:p14="http://schemas.microsoft.com/office/powerpoint/2010/main" val="1410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0" y="2614831"/>
            <a:ext cx="2359410" cy="1583141"/>
          </a:xfrm>
        </p:spPr>
        <p:txBody>
          <a:bodyPr>
            <a:normAutofit fontScale="90000"/>
          </a:bodyPr>
          <a:lstStyle/>
          <a:p>
            <a:r>
              <a:rPr lang="en-US" dirty="0"/>
              <a:t>Project Narrative Fillable PDF</a:t>
            </a:r>
          </a:p>
        </p:txBody>
      </p:sp>
      <p:sp>
        <p:nvSpPr>
          <p:cNvPr id="4" name="Slide Number Placeholder 3"/>
          <p:cNvSpPr>
            <a:spLocks noGrp="1"/>
          </p:cNvSpPr>
          <p:nvPr>
            <p:ph type="sldNum" sz="quarter" idx="12"/>
          </p:nvPr>
        </p:nvSpPr>
        <p:spPr>
          <a:xfrm>
            <a:off x="8330158" y="6382854"/>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29</a:t>
            </a:fld>
            <a:endParaRPr lang="en-US" dirty="0"/>
          </a:p>
        </p:txBody>
      </p:sp>
      <p:pic>
        <p:nvPicPr>
          <p:cNvPr id="6" name="Picture 5" descr="Image of the fillable pdf for the project narrative">
            <a:extLst>
              <a:ext uri="{FF2B5EF4-FFF2-40B4-BE49-F238E27FC236}">
                <a16:creationId xmlns:a16="http://schemas.microsoft.com/office/drawing/2014/main" id="{00FD6459-08FB-92DB-4CEA-410E5DC35A5E}"/>
              </a:ext>
            </a:extLst>
          </p:cNvPr>
          <p:cNvPicPr>
            <a:picLocks noChangeAspect="1"/>
          </p:cNvPicPr>
          <p:nvPr/>
        </p:nvPicPr>
        <p:blipFill rotWithShape="1">
          <a:blip r:embed="rId3"/>
          <a:srcRect l="17953" t="14045" r="19271" b="1605"/>
          <a:stretch/>
        </p:blipFill>
        <p:spPr>
          <a:xfrm>
            <a:off x="2731008" y="128173"/>
            <a:ext cx="5123802" cy="6601654"/>
          </a:xfrm>
          <a:prstGeom prst="rect">
            <a:avLst/>
          </a:prstGeom>
        </p:spPr>
      </p:pic>
    </p:spTree>
    <p:extLst>
      <p:ext uri="{BB962C8B-B14F-4D97-AF65-F5344CB8AC3E}">
        <p14:creationId xmlns:p14="http://schemas.microsoft.com/office/powerpoint/2010/main" val="23100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277906" y="456947"/>
            <a:ext cx="8590430" cy="728405"/>
          </a:xfrm>
        </p:spPr>
        <p:txBody>
          <a:bodyPr>
            <a:normAutofit/>
          </a:bodyPr>
          <a:lstStyle/>
          <a:p>
            <a:pPr eaLnBrk="1" hangingPunct="1"/>
            <a:r>
              <a:rPr lang="en-US" altLang="en-US" dirty="0"/>
              <a:t>Webinar Agenda</a:t>
            </a:r>
          </a:p>
        </p:txBody>
      </p:sp>
      <p:sp>
        <p:nvSpPr>
          <p:cNvPr id="16387" name="Rectangle 5"/>
          <p:cNvSpPr>
            <a:spLocks noGrp="1" noChangeArrowheads="1"/>
          </p:cNvSpPr>
          <p:nvPr>
            <p:ph idx="1"/>
          </p:nvPr>
        </p:nvSpPr>
        <p:spPr>
          <a:xfrm>
            <a:off x="411933" y="1819470"/>
            <a:ext cx="5671626" cy="4394717"/>
          </a:xfrm>
        </p:spPr>
        <p:txBody>
          <a:bodyPr>
            <a:noAutofit/>
          </a:bodyPr>
          <a:lstStyle/>
          <a:p>
            <a:pPr marL="514350" indent="-514350">
              <a:spcBef>
                <a:spcPts val="1000"/>
              </a:spcBef>
              <a:buFont typeface="+mj-lt"/>
              <a:buAutoNum type="arabicPeriod"/>
            </a:pPr>
            <a:r>
              <a:rPr lang="en-US" altLang="en-US" sz="2400" dirty="0"/>
              <a:t>Program overview, eligibility and </a:t>
            </a:r>
            <a:r>
              <a:rPr lang="en-US" altLang="en-US" dirty="0"/>
              <a:t>k</a:t>
            </a:r>
            <a:r>
              <a:rPr lang="en-US" altLang="en-US" sz="2400" dirty="0"/>
              <a:t>ey points</a:t>
            </a:r>
          </a:p>
          <a:p>
            <a:pPr marL="514350" indent="-514350">
              <a:spcBef>
                <a:spcPts val="1000"/>
              </a:spcBef>
              <a:buFont typeface="+mj-lt"/>
              <a:buAutoNum type="arabicPeriod"/>
            </a:pPr>
            <a:r>
              <a:rPr lang="en-US" altLang="en-US" sz="2400" dirty="0"/>
              <a:t>Scoring criteria</a:t>
            </a:r>
          </a:p>
          <a:p>
            <a:pPr marL="514350" indent="-514350">
              <a:spcBef>
                <a:spcPts val="1000"/>
              </a:spcBef>
              <a:buFont typeface="+mj-lt"/>
              <a:buAutoNum type="arabicPeriod"/>
            </a:pPr>
            <a:r>
              <a:rPr lang="en-US" altLang="en-US" sz="2400" dirty="0"/>
              <a:t>Application and process</a:t>
            </a:r>
          </a:p>
          <a:p>
            <a:pPr marL="514350" indent="-514350">
              <a:spcBef>
                <a:spcPts val="1000"/>
              </a:spcBef>
              <a:buFont typeface="+mj-lt"/>
              <a:buAutoNum type="arabicPeriod"/>
            </a:pPr>
            <a:r>
              <a:rPr lang="en-US" altLang="en-US" sz="2400" dirty="0"/>
              <a:t>Tips for a competitive application</a:t>
            </a:r>
          </a:p>
          <a:p>
            <a:pPr marL="514350" indent="-514350">
              <a:spcBef>
                <a:spcPts val="1000"/>
              </a:spcBef>
              <a:buFont typeface="+mj-lt"/>
              <a:buAutoNum type="arabicPeriod"/>
            </a:pPr>
            <a:r>
              <a:rPr lang="en-US" altLang="en-US" sz="2400" dirty="0"/>
              <a:t>Remaining questions!</a:t>
            </a:r>
          </a:p>
        </p:txBody>
      </p:sp>
      <p:pic>
        <p:nvPicPr>
          <p:cNvPr id="4" name="Picture 3" descr="Photo of a leaf that has shades of red, yellow, and green, lying on a bed of mos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60592" y="1799549"/>
            <a:ext cx="3465474" cy="3874608"/>
          </a:xfrm>
          <a:prstGeom prst="rect">
            <a:avLst/>
          </a:prstGeom>
        </p:spPr>
      </p:pic>
      <p:sp>
        <p:nvSpPr>
          <p:cNvPr id="6" name="Slide Number Placeholder 3"/>
          <p:cNvSpPr>
            <a:spLocks noGrp="1"/>
          </p:cNvSpPr>
          <p:nvPr>
            <p:ph type="sldNum" sz="quarter" idx="12"/>
          </p:nvPr>
        </p:nvSpPr>
        <p:spPr>
          <a:xfrm>
            <a:off x="8386482" y="6476095"/>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3</a:t>
            </a:fld>
            <a:endParaRPr lang="en-US" dirty="0"/>
          </a:p>
        </p:txBody>
      </p:sp>
      <p:sp>
        <p:nvSpPr>
          <p:cNvPr id="2" name="Subtitle 2">
            <a:extLst>
              <a:ext uri="{FF2B5EF4-FFF2-40B4-BE49-F238E27FC236}">
                <a16:creationId xmlns:a16="http://schemas.microsoft.com/office/drawing/2014/main" id="{19F8C090-83DD-9426-4086-F982848A3D04}"/>
              </a:ext>
            </a:extLst>
          </p:cNvPr>
          <p:cNvSpPr txBox="1">
            <a:spLocks/>
          </p:cNvSpPr>
          <p:nvPr/>
        </p:nvSpPr>
        <p:spPr>
          <a:xfrm>
            <a:off x="5662670" y="5694154"/>
            <a:ext cx="3069397" cy="598714"/>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750"/>
              </a:spcBef>
              <a:spcAft>
                <a:spcPts val="450"/>
              </a:spcAft>
              <a:buFont typeface="Arial" panose="020B0604020202020204" pitchFamily="34" charset="0"/>
              <a:buChar char="•"/>
              <a:defRPr sz="2400" kern="1200">
                <a:solidFill>
                  <a:schemeClr val="tx1"/>
                </a:solidFill>
                <a:latin typeface="+mn-lt"/>
                <a:ea typeface="+mn-ea"/>
                <a:cs typeface="+mn-cs"/>
              </a:defRPr>
            </a:lvl1pPr>
            <a:lvl2pPr marL="411480" indent="-171450" algn="l" defTabSz="685800" rtl="0" eaLnBrk="1" latinLnBrk="0" hangingPunct="1">
              <a:lnSpc>
                <a:spcPct val="100000"/>
              </a:lnSpc>
              <a:spcBef>
                <a:spcPts val="375"/>
              </a:spcBef>
              <a:spcAft>
                <a:spcPts val="450"/>
              </a:spcAft>
              <a:buFont typeface="Wingdings" panose="05000000000000000000" pitchFamily="2" charset="2"/>
              <a:buChar char="Ø"/>
              <a:defRPr sz="2400" kern="1200">
                <a:solidFill>
                  <a:schemeClr val="tx1"/>
                </a:solidFill>
                <a:latin typeface="+mn-lt"/>
                <a:ea typeface="+mn-ea"/>
                <a:cs typeface="+mn-cs"/>
              </a:defRPr>
            </a:lvl2pPr>
            <a:lvl3pPr marL="617220" indent="-171450" algn="l" defTabSz="685800" rtl="0" eaLnBrk="1" latinLnBrk="0" hangingPunct="1">
              <a:lnSpc>
                <a:spcPct val="100000"/>
              </a:lnSpc>
              <a:spcBef>
                <a:spcPts val="375"/>
              </a:spcBef>
              <a:spcAft>
                <a:spcPts val="450"/>
              </a:spcAft>
              <a:buFont typeface="Arial" panose="020B0604020202020204" pitchFamily="34" charset="0"/>
              <a:buChar char="•"/>
              <a:defRPr sz="1350" kern="1200">
                <a:solidFill>
                  <a:schemeClr val="tx1"/>
                </a:solidFill>
                <a:latin typeface="+mn-lt"/>
                <a:ea typeface="+mn-ea"/>
                <a:cs typeface="+mn-cs"/>
              </a:defRPr>
            </a:lvl3pPr>
            <a:lvl4pPr marL="85725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4pPr>
            <a:lvl5pPr marL="109728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200" i="1" dirty="0"/>
              <a:t>USDA Forest Service photo by Kenneth </a:t>
            </a:r>
            <a:r>
              <a:rPr lang="en-US" sz="1200" i="1" dirty="0" err="1"/>
              <a:t>Dudzik</a:t>
            </a:r>
            <a:endParaRPr lang="en-US" sz="1200"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906" y="139897"/>
            <a:ext cx="8590430" cy="764106"/>
          </a:xfrm>
        </p:spPr>
        <p:txBody>
          <a:bodyPr>
            <a:normAutofit/>
          </a:bodyPr>
          <a:lstStyle/>
          <a:p>
            <a:r>
              <a:rPr lang="en-US" dirty="0"/>
              <a:t>Budget Spreadsheet</a:t>
            </a:r>
          </a:p>
        </p:txBody>
      </p:sp>
      <p:sp>
        <p:nvSpPr>
          <p:cNvPr id="4" name="Slide Number Placeholder 3"/>
          <p:cNvSpPr>
            <a:spLocks noGrp="1"/>
          </p:cNvSpPr>
          <p:nvPr>
            <p:ph type="sldNum" sz="quarter" idx="12"/>
          </p:nvPr>
        </p:nvSpPr>
        <p:spPr>
          <a:xfrm>
            <a:off x="8157882" y="6356350"/>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30</a:t>
            </a:fld>
            <a:endParaRPr lang="en-US" dirty="0"/>
          </a:p>
        </p:txBody>
      </p:sp>
      <p:pic>
        <p:nvPicPr>
          <p:cNvPr id="5" name="Picture 4" descr="Image of the budget spreadsheet">
            <a:extLst>
              <a:ext uri="{FF2B5EF4-FFF2-40B4-BE49-F238E27FC236}">
                <a16:creationId xmlns:a16="http://schemas.microsoft.com/office/drawing/2014/main" id="{40325286-4149-D19A-46EF-B60799F0E7AD}"/>
              </a:ext>
            </a:extLst>
          </p:cNvPr>
          <p:cNvPicPr>
            <a:picLocks noChangeAspect="1"/>
          </p:cNvPicPr>
          <p:nvPr/>
        </p:nvPicPr>
        <p:blipFill rotWithShape="1">
          <a:blip r:embed="rId3"/>
          <a:srcRect l="1333" t="10212" r="44000" b="9618"/>
          <a:stretch/>
        </p:blipFill>
        <p:spPr>
          <a:xfrm>
            <a:off x="1536192" y="657009"/>
            <a:ext cx="6461760" cy="6073286"/>
          </a:xfrm>
          <a:prstGeom prst="rect">
            <a:avLst/>
          </a:prstGeom>
        </p:spPr>
      </p:pic>
    </p:spTree>
    <p:extLst>
      <p:ext uri="{BB962C8B-B14F-4D97-AF65-F5344CB8AC3E}">
        <p14:creationId xmlns:p14="http://schemas.microsoft.com/office/powerpoint/2010/main" val="404498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28650" y="351365"/>
            <a:ext cx="7886700" cy="674444"/>
          </a:xfrm>
        </p:spPr>
        <p:txBody>
          <a:bodyPr>
            <a:normAutofit/>
          </a:bodyPr>
          <a:lstStyle/>
          <a:p>
            <a:pPr eaLnBrk="1" hangingPunct="1"/>
            <a:r>
              <a:rPr lang="en-US" altLang="en-US" sz="3500" dirty="0"/>
              <a:t>How to Apply</a:t>
            </a:r>
          </a:p>
        </p:txBody>
      </p:sp>
      <p:sp>
        <p:nvSpPr>
          <p:cNvPr id="16387" name="Rectangle 5"/>
          <p:cNvSpPr>
            <a:spLocks noGrp="1" noChangeArrowheads="1"/>
          </p:cNvSpPr>
          <p:nvPr>
            <p:ph idx="1"/>
          </p:nvPr>
        </p:nvSpPr>
        <p:spPr>
          <a:xfrm>
            <a:off x="277906" y="1510748"/>
            <a:ext cx="8866094" cy="5210727"/>
          </a:xfrm>
        </p:spPr>
        <p:txBody>
          <a:bodyPr>
            <a:normAutofit fontScale="47500" lnSpcReduction="20000"/>
          </a:bodyPr>
          <a:lstStyle/>
          <a:p>
            <a:pPr marL="0" indent="0" algn="ctr">
              <a:buNone/>
            </a:pPr>
            <a:r>
              <a:rPr lang="en-US" altLang="en-US" sz="6300" b="1" dirty="0">
                <a:solidFill>
                  <a:schemeClr val="tx1"/>
                </a:solidFill>
              </a:rPr>
              <a:t>Submit all applications through Grants.gov</a:t>
            </a:r>
          </a:p>
          <a:p>
            <a:pPr>
              <a:lnSpc>
                <a:spcPct val="120000"/>
              </a:lnSpc>
              <a:spcBef>
                <a:spcPts val="1800"/>
              </a:spcBef>
            </a:pPr>
            <a:r>
              <a:rPr lang="en-US" altLang="en-US" sz="4500" b="1" dirty="0"/>
              <a:t>Search for LSR, Opportunity: </a:t>
            </a:r>
            <a:r>
              <a:rPr lang="en-US" altLang="en-US" sz="4500" b="1" dirty="0">
                <a:hlinkClick r:id="rId3"/>
              </a:rPr>
              <a:t>USDA-FS-2024-LSR-Northeast-Midwest</a:t>
            </a:r>
            <a:endParaRPr lang="en-US" altLang="en-US" sz="4500" b="1" dirty="0"/>
          </a:p>
          <a:p>
            <a:pPr>
              <a:lnSpc>
                <a:spcPct val="120000"/>
              </a:lnSpc>
              <a:spcBef>
                <a:spcPts val="1800"/>
              </a:spcBef>
            </a:pPr>
            <a:r>
              <a:rPr lang="en-US" altLang="en-US" sz="4500" b="1" dirty="0"/>
              <a:t>Oct. 5: </a:t>
            </a:r>
            <a:r>
              <a:rPr lang="en-US" altLang="en-US" sz="4500" dirty="0"/>
              <a:t>Submit draft of application form and budget table to involved State Forester(s) (not required for Tribes)</a:t>
            </a:r>
          </a:p>
          <a:p>
            <a:pPr>
              <a:lnSpc>
                <a:spcPct val="120000"/>
              </a:lnSpc>
              <a:spcBef>
                <a:spcPts val="1800"/>
              </a:spcBef>
            </a:pPr>
            <a:r>
              <a:rPr lang="en-US" altLang="en-US" sz="4500" b="1" dirty="0"/>
              <a:t>Nov. 30 </a:t>
            </a:r>
            <a:r>
              <a:rPr lang="en-US" altLang="en-US" sz="4500" dirty="0"/>
              <a:t>(by 6 p.m. Eastern): Applications due in Grants.gov</a:t>
            </a:r>
          </a:p>
          <a:p>
            <a:pPr marL="0" indent="0">
              <a:lnSpc>
                <a:spcPct val="120000"/>
              </a:lnSpc>
              <a:spcBef>
                <a:spcPts val="1800"/>
              </a:spcBef>
              <a:buNone/>
            </a:pPr>
            <a:r>
              <a:rPr lang="en-US" altLang="en-US" sz="5100" b="1" dirty="0"/>
              <a:t>Grants.gov provides 24/7 support:</a:t>
            </a:r>
          </a:p>
          <a:p>
            <a:pPr lvl="1"/>
            <a:r>
              <a:rPr lang="en-US" altLang="en-US" sz="4500" dirty="0"/>
              <a:t>Toll-free number = 1-800-518-4726</a:t>
            </a:r>
          </a:p>
          <a:p>
            <a:pPr lvl="1"/>
            <a:r>
              <a:rPr lang="en-US" altLang="en-US" sz="4500" dirty="0"/>
              <a:t>Email = </a:t>
            </a:r>
            <a:r>
              <a:rPr lang="en-US" altLang="en-US" sz="4500" dirty="0">
                <a:hlinkClick r:id="rId4"/>
              </a:rPr>
              <a:t>support@grants.gov</a:t>
            </a:r>
            <a:endParaRPr lang="en-US" altLang="en-US" sz="4500" dirty="0"/>
          </a:p>
        </p:txBody>
      </p:sp>
      <p:sp>
        <p:nvSpPr>
          <p:cNvPr id="4" name="Slide Number Placeholder 3"/>
          <p:cNvSpPr>
            <a:spLocks noGrp="1"/>
          </p:cNvSpPr>
          <p:nvPr>
            <p:ph type="sldNum" sz="quarter" idx="12"/>
          </p:nvPr>
        </p:nvSpPr>
        <p:spPr>
          <a:xfrm>
            <a:off x="8386483" y="6476096"/>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31</a:t>
            </a:fld>
            <a:endParaRPr lang="en-US" dirty="0"/>
          </a:p>
        </p:txBody>
      </p:sp>
    </p:spTree>
    <p:extLst>
      <p:ext uri="{BB962C8B-B14F-4D97-AF65-F5344CB8AC3E}">
        <p14:creationId xmlns:p14="http://schemas.microsoft.com/office/powerpoint/2010/main" val="389037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28650" y="311609"/>
            <a:ext cx="7886700" cy="674444"/>
          </a:xfrm>
        </p:spPr>
        <p:txBody>
          <a:bodyPr>
            <a:normAutofit/>
          </a:bodyPr>
          <a:lstStyle/>
          <a:p>
            <a:pPr eaLnBrk="1" hangingPunct="1"/>
            <a:r>
              <a:rPr lang="en-US" altLang="en-US" sz="3500" dirty="0"/>
              <a:t>Getting Ready to Apply</a:t>
            </a:r>
          </a:p>
        </p:txBody>
      </p:sp>
      <p:sp>
        <p:nvSpPr>
          <p:cNvPr id="16387" name="Rectangle 5"/>
          <p:cNvSpPr>
            <a:spLocks noGrp="1" noChangeArrowheads="1"/>
          </p:cNvSpPr>
          <p:nvPr>
            <p:ph idx="1"/>
          </p:nvPr>
        </p:nvSpPr>
        <p:spPr bwMode="auto">
          <a:xfrm>
            <a:off x="275665" y="1443038"/>
            <a:ext cx="8708678" cy="52784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eaLnBrk="1" hangingPunct="1">
              <a:lnSpc>
                <a:spcPct val="110000"/>
              </a:lnSpc>
              <a:buNone/>
              <a:defRPr/>
            </a:pPr>
            <a:r>
              <a:rPr lang="en-US" altLang="en-US" b="1" dirty="0"/>
              <a:t>Before working in Grants.gov your organization/agency will need:</a:t>
            </a:r>
          </a:p>
          <a:p>
            <a:pPr>
              <a:lnSpc>
                <a:spcPct val="110000"/>
              </a:lnSpc>
              <a:spcBef>
                <a:spcPts val="1200"/>
              </a:spcBef>
              <a:spcAft>
                <a:spcPts val="0"/>
              </a:spcAft>
              <a:defRPr/>
            </a:pPr>
            <a:r>
              <a:rPr lang="en-US" altLang="en-US" dirty="0"/>
              <a:t>Employer Identification Number (~5 weeks)</a:t>
            </a:r>
          </a:p>
          <a:p>
            <a:pPr>
              <a:lnSpc>
                <a:spcPct val="110000"/>
              </a:lnSpc>
              <a:spcBef>
                <a:spcPts val="1200"/>
              </a:spcBef>
              <a:spcAft>
                <a:spcPts val="0"/>
              </a:spcAft>
              <a:defRPr/>
            </a:pPr>
            <a:r>
              <a:rPr lang="en-US" altLang="en-US" dirty="0"/>
              <a:t>System Award Management (SAM) registration to obtain Unique Entity ID (UEI) (7-10 days)</a:t>
            </a:r>
          </a:p>
          <a:p>
            <a:pPr>
              <a:lnSpc>
                <a:spcPct val="110000"/>
              </a:lnSpc>
              <a:spcBef>
                <a:spcPts val="1200"/>
              </a:spcBef>
              <a:spcAft>
                <a:spcPts val="0"/>
              </a:spcAft>
              <a:defRPr/>
            </a:pPr>
            <a:r>
              <a:rPr lang="en-US" altLang="en-US" dirty="0">
                <a:hlinkClick r:id="rId3"/>
              </a:rPr>
              <a:t>Register your organization/agency in Grants.gov </a:t>
            </a:r>
            <a:r>
              <a:rPr lang="en-US" altLang="en-US" dirty="0"/>
              <a:t>with your UEI (same day)</a:t>
            </a:r>
          </a:p>
          <a:p>
            <a:pPr marL="0" indent="0">
              <a:lnSpc>
                <a:spcPct val="110000"/>
              </a:lnSpc>
              <a:spcBef>
                <a:spcPts val="1800"/>
              </a:spcBef>
              <a:buNone/>
              <a:defRPr/>
            </a:pPr>
            <a:r>
              <a:rPr lang="en-US" altLang="en-US" dirty="0"/>
              <a:t>Then individuals who will prepare the application: </a:t>
            </a:r>
            <a:r>
              <a:rPr lang="en-US" altLang="en-US" dirty="0">
                <a:hlinkClick r:id="rId4"/>
              </a:rPr>
              <a:t>Register for a Grants.gov account</a:t>
            </a:r>
            <a:r>
              <a:rPr lang="en-US" altLang="en-US" dirty="0"/>
              <a:t> and add a profile for the Organization/Agency. Make sure the individual who will sign the application has the Authorized Organization Representative (AOR) role.</a:t>
            </a:r>
          </a:p>
        </p:txBody>
      </p:sp>
      <p:sp>
        <p:nvSpPr>
          <p:cNvPr id="4" name="Slide Number Placeholder 3"/>
          <p:cNvSpPr>
            <a:spLocks noGrp="1"/>
          </p:cNvSpPr>
          <p:nvPr>
            <p:ph type="sldNum" sz="quarter" idx="12"/>
          </p:nvPr>
        </p:nvSpPr>
        <p:spPr>
          <a:xfrm>
            <a:off x="8386483" y="6476094"/>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32</a:t>
            </a:fld>
            <a:endParaRPr lang="en-US" dirty="0"/>
          </a:p>
        </p:txBody>
      </p:sp>
    </p:spTree>
    <p:extLst>
      <p:ext uri="{BB962C8B-B14F-4D97-AF65-F5344CB8AC3E}">
        <p14:creationId xmlns:p14="http://schemas.microsoft.com/office/powerpoint/2010/main" val="222503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F915D-EC1A-4B8A-A9F8-81C2087FB6D8}"/>
              </a:ext>
            </a:extLst>
          </p:cNvPr>
          <p:cNvSpPr>
            <a:spLocks noGrp="1"/>
          </p:cNvSpPr>
          <p:nvPr>
            <p:ph type="title"/>
          </p:nvPr>
        </p:nvSpPr>
        <p:spPr>
          <a:xfrm>
            <a:off x="1" y="298145"/>
            <a:ext cx="9144000" cy="674444"/>
          </a:xfrm>
        </p:spPr>
        <p:txBody>
          <a:bodyPr>
            <a:noAutofit/>
          </a:bodyPr>
          <a:lstStyle/>
          <a:p>
            <a:r>
              <a:rPr lang="en-US" altLang="en-US" sz="2700" dirty="0"/>
              <a:t>Grants.gov Opportunity: </a:t>
            </a:r>
            <a:r>
              <a:rPr lang="en-US" altLang="en-US" sz="2700" dirty="0">
                <a:hlinkClick r:id="rId2"/>
              </a:rPr>
              <a:t>USDA-FS-2024-LSR-Northeast-Midwest</a:t>
            </a:r>
            <a:br>
              <a:rPr lang="en-US" altLang="en-US" sz="2700" dirty="0"/>
            </a:br>
            <a:endParaRPr lang="en-US" sz="2700" dirty="0"/>
          </a:p>
        </p:txBody>
      </p:sp>
      <p:sp>
        <p:nvSpPr>
          <p:cNvPr id="3" name="Slide Number Placeholder 3">
            <a:extLst>
              <a:ext uri="{FF2B5EF4-FFF2-40B4-BE49-F238E27FC236}">
                <a16:creationId xmlns:a16="http://schemas.microsoft.com/office/drawing/2014/main" id="{5EA2FD91-16E0-3819-ABD7-00E00D99B760}"/>
              </a:ext>
            </a:extLst>
          </p:cNvPr>
          <p:cNvSpPr txBox="1">
            <a:spLocks/>
          </p:cNvSpPr>
          <p:nvPr/>
        </p:nvSpPr>
        <p:spPr>
          <a:xfrm>
            <a:off x="8388376" y="6476096"/>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33</a:t>
            </a:fld>
            <a:endParaRPr lang="en-US" dirty="0"/>
          </a:p>
        </p:txBody>
      </p:sp>
      <p:pic>
        <p:nvPicPr>
          <p:cNvPr id="5" name="Picture 4" descr="Image of the grants.gov opportunity synopsis page">
            <a:extLst>
              <a:ext uri="{FF2B5EF4-FFF2-40B4-BE49-F238E27FC236}">
                <a16:creationId xmlns:a16="http://schemas.microsoft.com/office/drawing/2014/main" id="{4D8B0E3E-9A8F-AA34-CC8D-C87079B03C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2774" y="1349831"/>
            <a:ext cx="8349343" cy="5191582"/>
          </a:xfrm>
          <a:prstGeom prst="rect">
            <a:avLst/>
          </a:prstGeom>
        </p:spPr>
      </p:pic>
    </p:spTree>
    <p:extLst>
      <p:ext uri="{BB962C8B-B14F-4D97-AF65-F5344CB8AC3E}">
        <p14:creationId xmlns:p14="http://schemas.microsoft.com/office/powerpoint/2010/main" val="962590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F50BC-F13B-4400-AC45-5FE591237000}"/>
              </a:ext>
            </a:extLst>
          </p:cNvPr>
          <p:cNvSpPr>
            <a:spLocks noGrp="1"/>
          </p:cNvSpPr>
          <p:nvPr>
            <p:ph type="title"/>
          </p:nvPr>
        </p:nvSpPr>
        <p:spPr>
          <a:xfrm>
            <a:off x="128587" y="146818"/>
            <a:ext cx="9015413" cy="1035805"/>
          </a:xfrm>
        </p:spPr>
        <p:txBody>
          <a:bodyPr>
            <a:normAutofit/>
          </a:bodyPr>
          <a:lstStyle/>
          <a:p>
            <a:r>
              <a:rPr lang="en-US" dirty="0"/>
              <a:t>Grants.gov Opportunity: </a:t>
            </a:r>
            <a:br>
              <a:rPr lang="en-US" dirty="0"/>
            </a:br>
            <a:r>
              <a:rPr lang="en-US" dirty="0"/>
              <a:t>Related Documents Tab</a:t>
            </a:r>
          </a:p>
        </p:txBody>
      </p:sp>
      <p:pic>
        <p:nvPicPr>
          <p:cNvPr id="4" name="Picture 3" descr="Image of grants.gov opportunity related documents page">
            <a:extLst>
              <a:ext uri="{FF2B5EF4-FFF2-40B4-BE49-F238E27FC236}">
                <a16:creationId xmlns:a16="http://schemas.microsoft.com/office/drawing/2014/main" id="{274792E4-E9EE-C496-8F06-05160CBAAA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8587" y="1502228"/>
            <a:ext cx="8834861" cy="4973868"/>
          </a:xfrm>
          <a:prstGeom prst="rect">
            <a:avLst/>
          </a:prstGeom>
        </p:spPr>
      </p:pic>
      <p:sp>
        <p:nvSpPr>
          <p:cNvPr id="5" name="Slide Number Placeholder 3">
            <a:extLst>
              <a:ext uri="{FF2B5EF4-FFF2-40B4-BE49-F238E27FC236}">
                <a16:creationId xmlns:a16="http://schemas.microsoft.com/office/drawing/2014/main" id="{2D56843D-958E-64A9-BF9C-89C3145974CA}"/>
              </a:ext>
            </a:extLst>
          </p:cNvPr>
          <p:cNvSpPr txBox="1">
            <a:spLocks/>
          </p:cNvSpPr>
          <p:nvPr/>
        </p:nvSpPr>
        <p:spPr>
          <a:xfrm>
            <a:off x="8388376" y="6476096"/>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34</a:t>
            </a:fld>
            <a:endParaRPr lang="en-US" dirty="0"/>
          </a:p>
        </p:txBody>
      </p:sp>
    </p:spTree>
    <p:extLst>
      <p:ext uri="{BB962C8B-B14F-4D97-AF65-F5344CB8AC3E}">
        <p14:creationId xmlns:p14="http://schemas.microsoft.com/office/powerpoint/2010/main" val="1899289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F50BC-F13B-4400-AC45-5FE591237000}"/>
              </a:ext>
            </a:extLst>
          </p:cNvPr>
          <p:cNvSpPr>
            <a:spLocks noGrp="1"/>
          </p:cNvSpPr>
          <p:nvPr>
            <p:ph type="title"/>
          </p:nvPr>
        </p:nvSpPr>
        <p:spPr>
          <a:xfrm>
            <a:off x="1" y="357187"/>
            <a:ext cx="9144000" cy="618621"/>
          </a:xfrm>
        </p:spPr>
        <p:txBody>
          <a:bodyPr>
            <a:normAutofit/>
          </a:bodyPr>
          <a:lstStyle/>
          <a:p>
            <a:r>
              <a:rPr lang="en-US" dirty="0"/>
              <a:t>Grants.gov Opportunity: Package </a:t>
            </a:r>
          </a:p>
        </p:txBody>
      </p:sp>
      <p:pic>
        <p:nvPicPr>
          <p:cNvPr id="8" name="Picture 7" descr="Grants.gov Opportunity Package Tab">
            <a:extLst>
              <a:ext uri="{FF2B5EF4-FFF2-40B4-BE49-F238E27FC236}">
                <a16:creationId xmlns:a16="http://schemas.microsoft.com/office/drawing/2014/main" id="{97A6F050-2856-4DE2-8C18-03FC2D3AEC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073" y="1785937"/>
            <a:ext cx="8836352" cy="3930551"/>
          </a:xfrm>
          <a:prstGeom prst="rect">
            <a:avLst/>
          </a:prstGeom>
        </p:spPr>
      </p:pic>
      <p:sp>
        <p:nvSpPr>
          <p:cNvPr id="3" name="Slide Number Placeholder 3">
            <a:extLst>
              <a:ext uri="{FF2B5EF4-FFF2-40B4-BE49-F238E27FC236}">
                <a16:creationId xmlns:a16="http://schemas.microsoft.com/office/drawing/2014/main" id="{C4D1483E-E6CC-A016-0461-4D7961423800}"/>
              </a:ext>
            </a:extLst>
          </p:cNvPr>
          <p:cNvSpPr txBox="1">
            <a:spLocks/>
          </p:cNvSpPr>
          <p:nvPr/>
        </p:nvSpPr>
        <p:spPr>
          <a:xfrm>
            <a:off x="8388376" y="6476096"/>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35</a:t>
            </a:fld>
            <a:endParaRPr lang="en-US" dirty="0"/>
          </a:p>
        </p:txBody>
      </p:sp>
    </p:spTree>
    <p:extLst>
      <p:ext uri="{BB962C8B-B14F-4D97-AF65-F5344CB8AC3E}">
        <p14:creationId xmlns:p14="http://schemas.microsoft.com/office/powerpoint/2010/main" val="551737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4BE7-DCC4-4486-9E0C-97C7725300C2}"/>
              </a:ext>
            </a:extLst>
          </p:cNvPr>
          <p:cNvSpPr>
            <a:spLocks noGrp="1"/>
          </p:cNvSpPr>
          <p:nvPr>
            <p:ph type="title"/>
          </p:nvPr>
        </p:nvSpPr>
        <p:spPr>
          <a:xfrm>
            <a:off x="190499" y="357187"/>
            <a:ext cx="8767763" cy="748133"/>
          </a:xfrm>
        </p:spPr>
        <p:txBody>
          <a:bodyPr>
            <a:normAutofit/>
          </a:bodyPr>
          <a:lstStyle/>
          <a:p>
            <a:r>
              <a:rPr lang="en-US" sz="3500" dirty="0"/>
              <a:t>Timeline for FY 2024</a:t>
            </a:r>
          </a:p>
        </p:txBody>
      </p:sp>
      <p:sp>
        <p:nvSpPr>
          <p:cNvPr id="3" name="Content Placeholder 2">
            <a:extLst>
              <a:ext uri="{FF2B5EF4-FFF2-40B4-BE49-F238E27FC236}">
                <a16:creationId xmlns:a16="http://schemas.microsoft.com/office/drawing/2014/main" id="{8A68472A-1194-4023-AF06-ECC04418A07C}"/>
              </a:ext>
            </a:extLst>
          </p:cNvPr>
          <p:cNvSpPr>
            <a:spLocks noGrp="1"/>
          </p:cNvSpPr>
          <p:nvPr>
            <p:ph idx="1"/>
          </p:nvPr>
        </p:nvSpPr>
        <p:spPr>
          <a:xfrm>
            <a:off x="190500" y="1429518"/>
            <a:ext cx="8890000" cy="5302586"/>
          </a:xfrm>
        </p:spPr>
        <p:txBody>
          <a:bodyPr>
            <a:normAutofit fontScale="77500" lnSpcReduction="20000"/>
          </a:bodyPr>
          <a:lstStyle/>
          <a:p>
            <a:pPr marL="342900" marR="0" lvl="0" indent="-342900">
              <a:lnSpc>
                <a:spcPct val="110000"/>
              </a:lnSpc>
              <a:spcBef>
                <a:spcPts val="1800"/>
              </a:spcBef>
              <a:spcAft>
                <a:spcPts val="0"/>
              </a:spcAft>
              <a:buSzPts val="1000"/>
              <a:buFont typeface="Symbol" panose="05050102010706020507" pitchFamily="18" charset="2"/>
              <a:buChar char=""/>
              <a:tabLst>
                <a:tab pos="457200" algn="l"/>
              </a:tabLst>
            </a:pPr>
            <a:r>
              <a:rPr lang="en-US" sz="2400" b="1" dirty="0">
                <a:effectLst/>
                <a:ea typeface="Times New Roman" panose="02020603050405020304" pitchFamily="18" charset="0"/>
              </a:rPr>
              <a:t>Aug. 18:</a:t>
            </a:r>
            <a:r>
              <a:rPr lang="en-US" sz="2400" dirty="0">
                <a:effectLst/>
                <a:ea typeface="Times New Roman" panose="02020603050405020304" pitchFamily="18" charset="0"/>
              </a:rPr>
              <a:t> Announced RFA</a:t>
            </a:r>
            <a:endParaRPr lang="en-US" sz="2000" dirty="0">
              <a:effectLst/>
              <a:ea typeface="Calibri" panose="020F0502020204030204" pitchFamily="34" charset="0"/>
            </a:endParaRPr>
          </a:p>
          <a:p>
            <a:pPr marL="342900" marR="0" lvl="0" indent="-342900">
              <a:lnSpc>
                <a:spcPct val="110000"/>
              </a:lnSpc>
              <a:spcBef>
                <a:spcPts val="1800"/>
              </a:spcBef>
              <a:spcAft>
                <a:spcPts val="0"/>
              </a:spcAft>
              <a:buSzPts val="1000"/>
              <a:buFont typeface="Symbol" panose="05050102010706020507" pitchFamily="18" charset="2"/>
              <a:buChar char=""/>
              <a:tabLst>
                <a:tab pos="457200" algn="l"/>
              </a:tabLst>
            </a:pPr>
            <a:r>
              <a:rPr lang="en-US" sz="2400" b="1" dirty="0">
                <a:effectLst/>
                <a:ea typeface="Times New Roman" panose="02020603050405020304" pitchFamily="18" charset="0"/>
              </a:rPr>
              <a:t>Oct. </a:t>
            </a:r>
            <a:r>
              <a:rPr lang="en-US" b="1" dirty="0">
                <a:ea typeface="Times New Roman" panose="02020603050405020304" pitchFamily="18" charset="0"/>
              </a:rPr>
              <a:t>5</a:t>
            </a:r>
            <a:r>
              <a:rPr lang="en-US" sz="2400" b="1" dirty="0">
                <a:effectLst/>
                <a:ea typeface="Times New Roman" panose="02020603050405020304" pitchFamily="18" charset="0"/>
              </a:rPr>
              <a:t>:</a:t>
            </a:r>
            <a:r>
              <a:rPr lang="en-US" sz="2400" dirty="0">
                <a:effectLst/>
                <a:ea typeface="Times New Roman" panose="02020603050405020304" pitchFamily="18" charset="0"/>
              </a:rPr>
              <a:t> Applications due to state foresters (for sponsorship)</a:t>
            </a:r>
            <a:endParaRPr lang="en-US" sz="2000" dirty="0">
              <a:effectLst/>
              <a:ea typeface="Calibri" panose="020F0502020204030204" pitchFamily="34" charset="0"/>
            </a:endParaRPr>
          </a:p>
          <a:p>
            <a:pPr marL="342900" marR="0" lvl="0" indent="-342900">
              <a:lnSpc>
                <a:spcPct val="110000"/>
              </a:lnSpc>
              <a:spcBef>
                <a:spcPts val="1800"/>
              </a:spcBef>
              <a:spcAft>
                <a:spcPts val="0"/>
              </a:spcAft>
              <a:buSzPts val="1000"/>
              <a:buFont typeface="Symbol" panose="05050102010706020507" pitchFamily="18" charset="2"/>
              <a:buChar char=""/>
              <a:tabLst>
                <a:tab pos="457200" algn="l"/>
              </a:tabLst>
            </a:pPr>
            <a:r>
              <a:rPr lang="en-US" sz="2400" b="1" dirty="0">
                <a:effectLst/>
                <a:ea typeface="Times New Roman" panose="02020603050405020304" pitchFamily="18" charset="0"/>
              </a:rPr>
              <a:t>Nov. 30:</a:t>
            </a:r>
            <a:r>
              <a:rPr lang="en-US" sz="2400" dirty="0">
                <a:effectLst/>
                <a:ea typeface="Times New Roman" panose="02020603050405020304" pitchFamily="18" charset="0"/>
              </a:rPr>
              <a:t> Applications due in Grants.gov</a:t>
            </a:r>
          </a:p>
          <a:p>
            <a:pPr marL="342900" marR="0" lvl="0" indent="-342900">
              <a:lnSpc>
                <a:spcPct val="110000"/>
              </a:lnSpc>
              <a:spcBef>
                <a:spcPts val="1800"/>
              </a:spcBef>
              <a:spcAft>
                <a:spcPts val="0"/>
              </a:spcAft>
              <a:buSzPts val="1000"/>
              <a:buFont typeface="Symbol" panose="05050102010706020507" pitchFamily="18" charset="2"/>
              <a:buChar char=""/>
              <a:tabLst>
                <a:tab pos="457200" algn="l"/>
              </a:tabLst>
            </a:pPr>
            <a:r>
              <a:rPr lang="en-US" sz="2400" b="1" dirty="0">
                <a:effectLst/>
                <a:ea typeface="Times New Roman" panose="02020603050405020304" pitchFamily="18" charset="0"/>
              </a:rPr>
              <a:t>Dec.:</a:t>
            </a:r>
            <a:r>
              <a:rPr lang="en-US" sz="2400" dirty="0">
                <a:effectLst/>
                <a:ea typeface="Times New Roman" panose="02020603050405020304" pitchFamily="18" charset="0"/>
              </a:rPr>
              <a:t> Preliminary review of applications to ensure eligibility and requirements.</a:t>
            </a:r>
            <a:endParaRPr lang="en-US" sz="2000" dirty="0">
              <a:effectLst/>
              <a:ea typeface="Calibri" panose="020F0502020204030204" pitchFamily="34" charset="0"/>
            </a:endParaRPr>
          </a:p>
          <a:p>
            <a:pPr marL="342900" marR="0" lvl="0" indent="-342900">
              <a:lnSpc>
                <a:spcPct val="110000"/>
              </a:lnSpc>
              <a:spcBef>
                <a:spcPts val="1800"/>
              </a:spcBef>
              <a:spcAft>
                <a:spcPts val="0"/>
              </a:spcAft>
              <a:buSzPts val="1000"/>
              <a:buFont typeface="Symbol" panose="05050102010706020507" pitchFamily="18" charset="2"/>
              <a:buChar char=""/>
              <a:tabLst>
                <a:tab pos="457200" algn="l"/>
              </a:tabLst>
            </a:pPr>
            <a:r>
              <a:rPr lang="en-US" sz="2400" b="1" dirty="0">
                <a:effectLst/>
                <a:ea typeface="Times New Roman" panose="02020603050405020304" pitchFamily="18" charset="0"/>
              </a:rPr>
              <a:t>Jan. - Feb. 2024:</a:t>
            </a:r>
            <a:r>
              <a:rPr lang="en-US" sz="2400" dirty="0">
                <a:effectLst/>
                <a:ea typeface="Times New Roman" panose="02020603050405020304" pitchFamily="18" charset="0"/>
              </a:rPr>
              <a:t> Interagency Review Team score applications. </a:t>
            </a:r>
            <a:r>
              <a:rPr lang="en-US" dirty="0">
                <a:ea typeface="Times New Roman" panose="02020603050405020304" pitchFamily="18" charset="0"/>
              </a:rPr>
              <a:t>Forest Service Eastern Region</a:t>
            </a:r>
            <a:r>
              <a:rPr lang="en-US" sz="2400" dirty="0">
                <a:effectLst/>
                <a:ea typeface="Times New Roman" panose="02020603050405020304" pitchFamily="18" charset="0"/>
              </a:rPr>
              <a:t> approval and Northeast-Midwest State Foresters Alliance Executive Committee concurrence on ranked list.</a:t>
            </a:r>
            <a:endParaRPr lang="en-US" sz="2000" dirty="0">
              <a:effectLst/>
              <a:ea typeface="Calibri" panose="020F0502020204030204" pitchFamily="34" charset="0"/>
            </a:endParaRPr>
          </a:p>
          <a:p>
            <a:pPr marL="342900" marR="0" lvl="0" indent="-342900">
              <a:lnSpc>
                <a:spcPct val="110000"/>
              </a:lnSpc>
              <a:spcBef>
                <a:spcPts val="1800"/>
              </a:spcBef>
              <a:spcAft>
                <a:spcPts val="0"/>
              </a:spcAft>
              <a:buSzPts val="1000"/>
              <a:buFont typeface="Symbol" panose="05050102010706020507" pitchFamily="18" charset="2"/>
              <a:buChar char=""/>
              <a:tabLst>
                <a:tab pos="457200" algn="l"/>
              </a:tabLst>
            </a:pPr>
            <a:r>
              <a:rPr lang="en-US" sz="2400" b="1" dirty="0">
                <a:effectLst/>
                <a:ea typeface="Times New Roman" panose="02020603050405020304" pitchFamily="18" charset="0"/>
              </a:rPr>
              <a:t>By Feb. 28, 2024:</a:t>
            </a:r>
            <a:r>
              <a:rPr lang="en-US" sz="2400" dirty="0">
                <a:effectLst/>
                <a:ea typeface="Times New Roman" panose="02020603050405020304" pitchFamily="18" charset="0"/>
              </a:rPr>
              <a:t> Submit ranked list of recommended LSR projects to the U.S. Forest Service, Washington Office. Then send to all State Foresters and all applicants. Post on </a:t>
            </a:r>
            <a:r>
              <a:rPr lang="en-US" sz="2400" dirty="0" err="1">
                <a:effectLst/>
                <a:ea typeface="Times New Roman" panose="02020603050405020304" pitchFamily="18" charset="0"/>
              </a:rPr>
              <a:t>R9</a:t>
            </a:r>
            <a:r>
              <a:rPr lang="en-US" sz="2400" dirty="0">
                <a:effectLst/>
                <a:ea typeface="Times New Roman" panose="02020603050405020304" pitchFamily="18" charset="0"/>
              </a:rPr>
              <a:t> LSR webpage.</a:t>
            </a:r>
          </a:p>
          <a:p>
            <a:pPr marL="342900" indent="-342900">
              <a:lnSpc>
                <a:spcPct val="110000"/>
              </a:lnSpc>
              <a:spcBef>
                <a:spcPts val="1800"/>
              </a:spcBef>
              <a:spcAft>
                <a:spcPts val="0"/>
              </a:spcAft>
              <a:buSzPts val="1000"/>
              <a:buFont typeface="Symbol" panose="05050102010706020507" pitchFamily="18" charset="2"/>
              <a:buChar char=""/>
              <a:tabLst>
                <a:tab pos="457200" algn="l"/>
              </a:tabLst>
            </a:pPr>
            <a:r>
              <a:rPr lang="en-US" b="1" dirty="0"/>
              <a:t>Summer-Fall 2024: </a:t>
            </a:r>
            <a:r>
              <a:rPr lang="en-US" dirty="0"/>
              <a:t>Award funded projects.</a:t>
            </a:r>
          </a:p>
        </p:txBody>
      </p:sp>
      <p:sp>
        <p:nvSpPr>
          <p:cNvPr id="4" name="Slide Number Placeholder 3">
            <a:extLst>
              <a:ext uri="{FF2B5EF4-FFF2-40B4-BE49-F238E27FC236}">
                <a16:creationId xmlns:a16="http://schemas.microsoft.com/office/drawing/2014/main" id="{F863D92D-4443-9573-E143-585C5C05F989}"/>
              </a:ext>
            </a:extLst>
          </p:cNvPr>
          <p:cNvSpPr txBox="1">
            <a:spLocks/>
          </p:cNvSpPr>
          <p:nvPr/>
        </p:nvSpPr>
        <p:spPr>
          <a:xfrm>
            <a:off x="8388376" y="6476096"/>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36</a:t>
            </a:fld>
            <a:endParaRPr lang="en-US" dirty="0"/>
          </a:p>
        </p:txBody>
      </p:sp>
    </p:spTree>
    <p:extLst>
      <p:ext uri="{BB962C8B-B14F-4D97-AF65-F5344CB8AC3E}">
        <p14:creationId xmlns:p14="http://schemas.microsoft.com/office/powerpoint/2010/main" val="2710663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48" y="66260"/>
            <a:ext cx="8576788" cy="1105321"/>
          </a:xfrm>
        </p:spPr>
        <p:txBody>
          <a:bodyPr>
            <a:noAutofit/>
          </a:bodyPr>
          <a:lstStyle/>
          <a:p>
            <a:r>
              <a:rPr lang="en-US" sz="3200" dirty="0"/>
              <a:t>Grant Implementation </a:t>
            </a:r>
            <a:br>
              <a:rPr lang="en-US" sz="3200" dirty="0"/>
            </a:br>
            <a:r>
              <a:rPr lang="en-US" sz="3200" dirty="0"/>
              <a:t>and Reporting for Funded Projects</a:t>
            </a:r>
          </a:p>
        </p:txBody>
      </p:sp>
      <p:sp>
        <p:nvSpPr>
          <p:cNvPr id="3" name="Content Placeholder 2"/>
          <p:cNvSpPr>
            <a:spLocks noGrp="1"/>
          </p:cNvSpPr>
          <p:nvPr>
            <p:ph idx="1"/>
          </p:nvPr>
        </p:nvSpPr>
        <p:spPr>
          <a:xfrm>
            <a:off x="628650" y="1524000"/>
            <a:ext cx="8239686" cy="5057669"/>
          </a:xfrm>
        </p:spPr>
        <p:txBody>
          <a:bodyPr>
            <a:normAutofit/>
          </a:bodyPr>
          <a:lstStyle/>
          <a:p>
            <a:r>
              <a:rPr lang="en-US" dirty="0"/>
              <a:t>A Forest Service grant monitor is assigned.</a:t>
            </a:r>
          </a:p>
          <a:p>
            <a:pPr>
              <a:spcBef>
                <a:spcPts val="2400"/>
              </a:spcBef>
              <a:spcAft>
                <a:spcPts val="0"/>
              </a:spcAft>
            </a:pPr>
            <a:r>
              <a:rPr lang="en-US" dirty="0"/>
              <a:t>Projects completed in 1-3 years.</a:t>
            </a:r>
          </a:p>
          <a:p>
            <a:pPr>
              <a:spcBef>
                <a:spcPts val="2400"/>
              </a:spcBef>
              <a:spcAft>
                <a:spcPts val="0"/>
              </a:spcAft>
            </a:pPr>
            <a:r>
              <a:rPr lang="en-US" dirty="0"/>
              <a:t>Annual reporting:</a:t>
            </a:r>
          </a:p>
          <a:p>
            <a:pPr marL="576263" lvl="1" indent="-336550">
              <a:spcBef>
                <a:spcPts val="1800"/>
              </a:spcBef>
              <a:spcAft>
                <a:spcPts val="0"/>
              </a:spcAft>
            </a:pPr>
            <a:r>
              <a:rPr lang="en-US" sz="2400" dirty="0"/>
              <a:t>March 31: Annual Grant performance reporting</a:t>
            </a:r>
          </a:p>
          <a:p>
            <a:pPr marL="576263" lvl="1" indent="-336550">
              <a:spcBef>
                <a:spcPts val="1800"/>
              </a:spcBef>
              <a:spcAft>
                <a:spcPts val="0"/>
              </a:spcAft>
            </a:pPr>
            <a:r>
              <a:rPr lang="en-US" sz="2400" dirty="0"/>
              <a:t>Oct. 28: </a:t>
            </a:r>
            <a:r>
              <a:rPr lang="en-US" dirty="0"/>
              <a:t>Annual accomplishments reporting, including</a:t>
            </a:r>
            <a:r>
              <a:rPr lang="en-US" sz="2400" dirty="0"/>
              <a:t> spatial data (impact area map) in the Landscape Scale Restoration (</a:t>
            </a:r>
            <a:r>
              <a:rPr lang="en-US" sz="2400" dirty="0" err="1"/>
              <a:t>LaSR</a:t>
            </a:r>
            <a:r>
              <a:rPr lang="en-US" sz="2400" dirty="0"/>
              <a:t>) database</a:t>
            </a:r>
          </a:p>
          <a:p>
            <a:pPr marL="573088" lvl="2" indent="0">
              <a:buNone/>
            </a:pPr>
            <a:r>
              <a:rPr lang="en-US" sz="2200" dirty="0">
                <a:hlinkClick r:id="rId3"/>
              </a:rPr>
              <a:t>Publicly available on LSR Interactive Map</a:t>
            </a:r>
            <a:endParaRPr lang="en-US" sz="2200" dirty="0"/>
          </a:p>
        </p:txBody>
      </p:sp>
      <p:sp>
        <p:nvSpPr>
          <p:cNvPr id="4" name="Slide Number Placeholder 3"/>
          <p:cNvSpPr>
            <a:spLocks noGrp="1"/>
          </p:cNvSpPr>
          <p:nvPr>
            <p:ph type="sldNum" sz="quarter" idx="12"/>
          </p:nvPr>
        </p:nvSpPr>
        <p:spPr>
          <a:xfrm>
            <a:off x="8386483" y="6476096"/>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37</a:t>
            </a:fld>
            <a:endParaRPr lang="en-US" dirty="0"/>
          </a:p>
        </p:txBody>
      </p:sp>
    </p:spTree>
    <p:extLst>
      <p:ext uri="{BB962C8B-B14F-4D97-AF65-F5344CB8AC3E}">
        <p14:creationId xmlns:p14="http://schemas.microsoft.com/office/powerpoint/2010/main" val="28062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ctrTitle"/>
          </p:nvPr>
        </p:nvSpPr>
        <p:spPr>
          <a:xfrm>
            <a:off x="1" y="2485584"/>
            <a:ext cx="3717757" cy="1640539"/>
          </a:xfrm>
          <a:effectLst/>
        </p:spPr>
        <p:txBody>
          <a:bodyPr>
            <a:noAutofit/>
          </a:bodyPr>
          <a:lstStyle/>
          <a:p>
            <a:pPr eaLnBrk="1" hangingPunct="1"/>
            <a:r>
              <a:rPr lang="en-US" altLang="en-US" sz="4500" dirty="0"/>
              <a:t>Tips!</a:t>
            </a:r>
          </a:p>
        </p:txBody>
      </p:sp>
      <p:pic>
        <p:nvPicPr>
          <p:cNvPr id="5" name="Picture 5" descr="Beautiful landscape with forested hills in fall colors reflecting on a clear lake.">
            <a:extLst>
              <a:ext uri="{FF2B5EF4-FFF2-40B4-BE49-F238E27FC236}">
                <a16:creationId xmlns:a16="http://schemas.microsoft.com/office/drawing/2014/main" id="{A3CAF086-72DB-419F-8871-126ADF08254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717758" y="1596819"/>
            <a:ext cx="4272732" cy="4622186"/>
          </a:xfrm>
          <a:prstGeom prst="rect">
            <a:avLst/>
          </a:prstGeom>
          <a:extLst>
            <a:ext uri="{909E8E84-426E-40DD-AFC4-6F175D3DCCD1}">
              <a14:hiddenFill xmlns:a14="http://schemas.microsoft.com/office/drawing/2010/main">
                <a:solidFill>
                  <a:srgbClr val="FFFFFF"/>
                </a:solidFill>
              </a14:hiddenFill>
            </a:ext>
          </a:extLst>
        </p:spPr>
      </p:pic>
      <p:sp>
        <p:nvSpPr>
          <p:cNvPr id="2" name="Slide Number Placeholder 3">
            <a:extLst>
              <a:ext uri="{FF2B5EF4-FFF2-40B4-BE49-F238E27FC236}">
                <a16:creationId xmlns:a16="http://schemas.microsoft.com/office/drawing/2014/main" id="{C0F79DC7-537F-6884-6B7C-955BD5A6E591}"/>
              </a:ext>
            </a:extLst>
          </p:cNvPr>
          <p:cNvSpPr txBox="1">
            <a:spLocks/>
          </p:cNvSpPr>
          <p:nvPr/>
        </p:nvSpPr>
        <p:spPr>
          <a:xfrm>
            <a:off x="8388376" y="6476096"/>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38</a:t>
            </a:fld>
            <a:endParaRPr lang="en-US" dirty="0"/>
          </a:p>
        </p:txBody>
      </p:sp>
    </p:spTree>
    <p:extLst>
      <p:ext uri="{BB962C8B-B14F-4D97-AF65-F5344CB8AC3E}">
        <p14:creationId xmlns:p14="http://schemas.microsoft.com/office/powerpoint/2010/main" val="301735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5"/>
          <p:cNvSpPr>
            <a:spLocks noGrp="1"/>
          </p:cNvSpPr>
          <p:nvPr>
            <p:ph type="title"/>
          </p:nvPr>
        </p:nvSpPr>
        <p:spPr>
          <a:xfrm>
            <a:off x="628650" y="136526"/>
            <a:ext cx="7886700" cy="1149348"/>
          </a:xfrm>
        </p:spPr>
        <p:txBody>
          <a:bodyPr>
            <a:normAutofit/>
          </a:bodyPr>
          <a:lstStyle/>
          <a:p>
            <a:r>
              <a:rPr lang="en-US" altLang="en-US" dirty="0"/>
              <a:t>Tips from Past Reviewers </a:t>
            </a:r>
            <a:br>
              <a:rPr lang="en-US" altLang="en-US" dirty="0"/>
            </a:br>
            <a:r>
              <a:rPr lang="en-US" altLang="en-US" dirty="0"/>
              <a:t>for Competitive Applications</a:t>
            </a:r>
          </a:p>
        </p:txBody>
      </p:sp>
      <p:sp>
        <p:nvSpPr>
          <p:cNvPr id="32771" name="Content Placeholder 7"/>
          <p:cNvSpPr>
            <a:spLocks noGrp="1"/>
          </p:cNvSpPr>
          <p:nvPr>
            <p:ph idx="1"/>
          </p:nvPr>
        </p:nvSpPr>
        <p:spPr>
          <a:xfrm>
            <a:off x="275664" y="1590261"/>
            <a:ext cx="8687714" cy="5153435"/>
          </a:xfrm>
          <a:noFill/>
        </p:spPr>
        <p:txBody>
          <a:bodyPr>
            <a:noAutofit/>
          </a:bodyPr>
          <a:lstStyle/>
          <a:p>
            <a:pPr>
              <a:spcBef>
                <a:spcPts val="1000"/>
              </a:spcBef>
              <a:spcAft>
                <a:spcPts val="0"/>
              </a:spcAft>
            </a:pPr>
            <a:r>
              <a:rPr lang="en-US" sz="2200" b="1" dirty="0"/>
              <a:t>Clear Writing: </a:t>
            </a:r>
            <a:r>
              <a:rPr lang="en-US" sz="2200" dirty="0"/>
              <a:t>Succinct who, what, when, where, and why. Good organization and formatting.</a:t>
            </a:r>
          </a:p>
          <a:p>
            <a:pPr>
              <a:spcBef>
                <a:spcPts val="3600"/>
              </a:spcBef>
              <a:spcAft>
                <a:spcPts val="0"/>
              </a:spcAft>
            </a:pPr>
            <a:r>
              <a:rPr lang="en-US" sz="2200" b="1" dirty="0"/>
              <a:t>Why Important? </a:t>
            </a:r>
            <a:r>
              <a:rPr lang="en-US" sz="2200" dirty="0"/>
              <a:t>Clear problem statement with info. to provide context for the issue and/or project area.</a:t>
            </a:r>
          </a:p>
          <a:p>
            <a:pPr>
              <a:spcBef>
                <a:spcPts val="3600"/>
              </a:spcBef>
              <a:spcAft>
                <a:spcPts val="0"/>
              </a:spcAft>
            </a:pPr>
            <a:r>
              <a:rPr lang="en-US" sz="2200" b="1" dirty="0"/>
              <a:t>State Forest Action Plan (SFAP): </a:t>
            </a:r>
            <a:r>
              <a:rPr lang="en-US" sz="2200" dirty="0"/>
              <a:t>Strong, direct connection to specific SFAP priorities/strategies.</a:t>
            </a:r>
          </a:p>
          <a:p>
            <a:pPr>
              <a:spcBef>
                <a:spcPts val="3600"/>
              </a:spcBef>
              <a:spcAft>
                <a:spcPts val="0"/>
              </a:spcAft>
            </a:pPr>
            <a:r>
              <a:rPr lang="en-US" sz="2200" b="1" dirty="0"/>
              <a:t>Budget:</a:t>
            </a:r>
            <a:r>
              <a:rPr lang="en-US" sz="2200" dirty="0"/>
              <a:t> Clear explanation of how Fed. funds and match will be used. Costs relative to deliverables. </a:t>
            </a:r>
          </a:p>
        </p:txBody>
      </p:sp>
      <p:sp>
        <p:nvSpPr>
          <p:cNvPr id="9" name="Slide Number Placeholder 3"/>
          <p:cNvSpPr>
            <a:spLocks noGrp="1"/>
          </p:cNvSpPr>
          <p:nvPr>
            <p:ph type="sldNum" sz="quarter" idx="12"/>
          </p:nvPr>
        </p:nvSpPr>
        <p:spPr>
          <a:xfrm>
            <a:off x="8386483" y="6476095"/>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39</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48" y="200560"/>
            <a:ext cx="8875059" cy="1119374"/>
          </a:xfrm>
        </p:spPr>
        <p:txBody>
          <a:bodyPr>
            <a:noAutofit/>
          </a:bodyPr>
          <a:lstStyle/>
          <a:p>
            <a:r>
              <a:rPr lang="en-US" sz="3200" dirty="0"/>
              <a:t>Landscape Scale Restoration (LSR)</a:t>
            </a:r>
            <a:br>
              <a:rPr lang="en-US" sz="3200" dirty="0"/>
            </a:br>
            <a:r>
              <a:rPr lang="en-US" sz="3200" i="1" dirty="0"/>
              <a:t>Program Purpose:</a:t>
            </a:r>
          </a:p>
        </p:txBody>
      </p:sp>
      <p:sp>
        <p:nvSpPr>
          <p:cNvPr id="3" name="Content Placeholder 2"/>
          <p:cNvSpPr>
            <a:spLocks noGrp="1"/>
          </p:cNvSpPr>
          <p:nvPr>
            <p:ph idx="1"/>
          </p:nvPr>
        </p:nvSpPr>
        <p:spPr>
          <a:xfrm>
            <a:off x="242047" y="1922117"/>
            <a:ext cx="4190805" cy="3338922"/>
          </a:xfrm>
        </p:spPr>
        <p:txBody>
          <a:bodyPr>
            <a:noAutofit/>
          </a:bodyPr>
          <a:lstStyle/>
          <a:p>
            <a:pPr marL="0" indent="0" algn="ctr">
              <a:spcBef>
                <a:spcPts val="0"/>
              </a:spcBef>
              <a:buNone/>
            </a:pPr>
            <a:r>
              <a:rPr lang="en-US" sz="3000" b="1" dirty="0"/>
              <a:t>To encourage collaborative, </a:t>
            </a:r>
          </a:p>
          <a:p>
            <a:pPr marL="0" indent="0" algn="ctr">
              <a:spcBef>
                <a:spcPts val="0"/>
              </a:spcBef>
              <a:buNone/>
            </a:pPr>
            <a:r>
              <a:rPr lang="en-US" sz="3000" b="1" dirty="0"/>
              <a:t>science-based restoration </a:t>
            </a:r>
          </a:p>
          <a:p>
            <a:pPr marL="0" indent="0" algn="ctr">
              <a:spcBef>
                <a:spcPts val="0"/>
              </a:spcBef>
              <a:buNone/>
            </a:pPr>
            <a:r>
              <a:rPr lang="en-US" sz="3000" b="1" dirty="0"/>
              <a:t>of priority rural forest landscapes.</a:t>
            </a:r>
            <a:endParaRPr lang="en-US" sz="3000" dirty="0"/>
          </a:p>
          <a:p>
            <a:pPr marL="0" indent="0">
              <a:spcBef>
                <a:spcPts val="0"/>
              </a:spcBef>
              <a:buNone/>
            </a:pPr>
            <a:endParaRPr lang="en-US" sz="3000" dirty="0"/>
          </a:p>
        </p:txBody>
      </p:sp>
      <p:pic>
        <p:nvPicPr>
          <p:cNvPr id="8" name="Picture 5" descr="Beautiful landscape with forested hills in fall colors reflecting on a clear lake.">
            <a:extLst>
              <a:ext uri="{FF2B5EF4-FFF2-40B4-BE49-F238E27FC236}">
                <a16:creationId xmlns:a16="http://schemas.microsoft.com/office/drawing/2014/main" id="{3306BF09-9DB5-4C39-8BC9-1A58B7AAD64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32852" y="1429075"/>
            <a:ext cx="4272732" cy="4111751"/>
          </a:xfrm>
          <a:prstGeom prst="rect">
            <a:avLst/>
          </a:prstGeom>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2253125B-A5D3-4449-8049-F3633D5045FF}"/>
              </a:ext>
            </a:extLst>
          </p:cNvPr>
          <p:cNvSpPr txBox="1">
            <a:spLocks/>
          </p:cNvSpPr>
          <p:nvPr/>
        </p:nvSpPr>
        <p:spPr>
          <a:xfrm>
            <a:off x="337473" y="5753099"/>
            <a:ext cx="8469053" cy="1010307"/>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spcAft>
                <a:spcPts val="450"/>
              </a:spcAft>
              <a:buFont typeface="Arial" panose="020B0604020202020204" pitchFamily="34" charset="0"/>
              <a:buChar char="•"/>
              <a:defRPr sz="2400" kern="1200">
                <a:solidFill>
                  <a:schemeClr val="tx1"/>
                </a:solidFill>
                <a:latin typeface="+mn-lt"/>
                <a:ea typeface="+mn-ea"/>
                <a:cs typeface="+mn-cs"/>
              </a:defRPr>
            </a:lvl1pPr>
            <a:lvl2pPr marL="411480" indent="-171450" algn="l" defTabSz="685800" rtl="0" eaLnBrk="1" latinLnBrk="0" hangingPunct="1">
              <a:lnSpc>
                <a:spcPct val="100000"/>
              </a:lnSpc>
              <a:spcBef>
                <a:spcPts val="375"/>
              </a:spcBef>
              <a:spcAft>
                <a:spcPts val="450"/>
              </a:spcAft>
              <a:buFont typeface="Wingdings" panose="05000000000000000000" pitchFamily="2" charset="2"/>
              <a:buChar char="Ø"/>
              <a:defRPr sz="2400" kern="1200">
                <a:solidFill>
                  <a:schemeClr val="tx1"/>
                </a:solidFill>
                <a:latin typeface="+mn-lt"/>
                <a:ea typeface="+mn-ea"/>
                <a:cs typeface="+mn-cs"/>
              </a:defRPr>
            </a:lvl2pPr>
            <a:lvl3pPr marL="617220" indent="-171450" algn="l" defTabSz="685800" rtl="0" eaLnBrk="1" latinLnBrk="0" hangingPunct="1">
              <a:lnSpc>
                <a:spcPct val="100000"/>
              </a:lnSpc>
              <a:spcBef>
                <a:spcPts val="375"/>
              </a:spcBef>
              <a:spcAft>
                <a:spcPts val="450"/>
              </a:spcAft>
              <a:buFont typeface="Arial" panose="020B0604020202020204" pitchFamily="34" charset="0"/>
              <a:buChar char="•"/>
              <a:defRPr sz="1350" kern="1200">
                <a:solidFill>
                  <a:schemeClr val="tx1"/>
                </a:solidFill>
                <a:latin typeface="+mn-lt"/>
                <a:ea typeface="+mn-ea"/>
                <a:cs typeface="+mn-cs"/>
              </a:defRPr>
            </a:lvl3pPr>
            <a:lvl4pPr marL="85725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4pPr>
            <a:lvl5pPr marL="109728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600" dirty="0"/>
              <a:t>Competitive grant program authorized by </a:t>
            </a:r>
            <a:r>
              <a:rPr lang="en-US" sz="2600" dirty="0">
                <a:hlinkClick r:id="rId4"/>
              </a:rPr>
              <a:t>Cooperative Forestry Assistance Act</a:t>
            </a:r>
            <a:endParaRPr lang="en-US" sz="2600" dirty="0"/>
          </a:p>
        </p:txBody>
      </p:sp>
      <p:sp>
        <p:nvSpPr>
          <p:cNvPr id="4" name="Slide Number Placeholder 3"/>
          <p:cNvSpPr>
            <a:spLocks noGrp="1"/>
          </p:cNvSpPr>
          <p:nvPr>
            <p:ph type="sldNum" sz="quarter" idx="12"/>
          </p:nvPr>
        </p:nvSpPr>
        <p:spPr>
          <a:xfrm>
            <a:off x="8386487" y="6476096"/>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4</a:t>
            </a:fld>
            <a:endParaRPr lang="en-US" dirty="0"/>
          </a:p>
        </p:txBody>
      </p:sp>
      <p:sp>
        <p:nvSpPr>
          <p:cNvPr id="5" name="Subtitle 2">
            <a:extLst>
              <a:ext uri="{FF2B5EF4-FFF2-40B4-BE49-F238E27FC236}">
                <a16:creationId xmlns:a16="http://schemas.microsoft.com/office/drawing/2014/main" id="{2792F424-68D0-6E5C-D0B7-FC3322119DD0}"/>
              </a:ext>
            </a:extLst>
          </p:cNvPr>
          <p:cNvSpPr txBox="1">
            <a:spLocks/>
          </p:cNvSpPr>
          <p:nvPr/>
        </p:nvSpPr>
        <p:spPr>
          <a:xfrm>
            <a:off x="4432853" y="5520352"/>
            <a:ext cx="4272732" cy="598714"/>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750"/>
              </a:spcBef>
              <a:spcAft>
                <a:spcPts val="450"/>
              </a:spcAft>
              <a:buFont typeface="Arial" panose="020B0604020202020204" pitchFamily="34" charset="0"/>
              <a:buChar char="•"/>
              <a:defRPr sz="2400" kern="1200">
                <a:solidFill>
                  <a:schemeClr val="tx1"/>
                </a:solidFill>
                <a:latin typeface="+mn-lt"/>
                <a:ea typeface="+mn-ea"/>
                <a:cs typeface="+mn-cs"/>
              </a:defRPr>
            </a:lvl1pPr>
            <a:lvl2pPr marL="411480" indent="-171450" algn="l" defTabSz="685800" rtl="0" eaLnBrk="1" latinLnBrk="0" hangingPunct="1">
              <a:lnSpc>
                <a:spcPct val="100000"/>
              </a:lnSpc>
              <a:spcBef>
                <a:spcPts val="375"/>
              </a:spcBef>
              <a:spcAft>
                <a:spcPts val="450"/>
              </a:spcAft>
              <a:buFont typeface="Wingdings" panose="05000000000000000000" pitchFamily="2" charset="2"/>
              <a:buChar char="Ø"/>
              <a:defRPr sz="2400" kern="1200">
                <a:solidFill>
                  <a:schemeClr val="tx1"/>
                </a:solidFill>
                <a:latin typeface="+mn-lt"/>
                <a:ea typeface="+mn-ea"/>
                <a:cs typeface="+mn-cs"/>
              </a:defRPr>
            </a:lvl2pPr>
            <a:lvl3pPr marL="617220" indent="-171450" algn="l" defTabSz="685800" rtl="0" eaLnBrk="1" latinLnBrk="0" hangingPunct="1">
              <a:lnSpc>
                <a:spcPct val="100000"/>
              </a:lnSpc>
              <a:spcBef>
                <a:spcPts val="375"/>
              </a:spcBef>
              <a:spcAft>
                <a:spcPts val="450"/>
              </a:spcAft>
              <a:buFont typeface="Arial" panose="020B0604020202020204" pitchFamily="34" charset="0"/>
              <a:buChar char="•"/>
              <a:defRPr sz="1350" kern="1200">
                <a:solidFill>
                  <a:schemeClr val="tx1"/>
                </a:solidFill>
                <a:latin typeface="+mn-lt"/>
                <a:ea typeface="+mn-ea"/>
                <a:cs typeface="+mn-cs"/>
              </a:defRPr>
            </a:lvl3pPr>
            <a:lvl4pPr marL="85725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4pPr>
            <a:lvl5pPr marL="109728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200" i="1" dirty="0"/>
              <a:t>USDA Forest Service photo</a:t>
            </a:r>
          </a:p>
        </p:txBody>
      </p:sp>
    </p:spTree>
    <p:extLst>
      <p:ext uri="{BB962C8B-B14F-4D97-AF65-F5344CB8AC3E}">
        <p14:creationId xmlns:p14="http://schemas.microsoft.com/office/powerpoint/2010/main" val="360435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5"/>
          <p:cNvSpPr>
            <a:spLocks noGrp="1"/>
          </p:cNvSpPr>
          <p:nvPr>
            <p:ph type="title"/>
          </p:nvPr>
        </p:nvSpPr>
        <p:spPr>
          <a:xfrm>
            <a:off x="628650" y="159104"/>
            <a:ext cx="7886700" cy="1092904"/>
          </a:xfrm>
        </p:spPr>
        <p:txBody>
          <a:bodyPr>
            <a:normAutofit/>
          </a:bodyPr>
          <a:lstStyle/>
          <a:p>
            <a:r>
              <a:rPr lang="en-US" altLang="en-US" dirty="0"/>
              <a:t>Tips from Past Reviewers </a:t>
            </a:r>
            <a:br>
              <a:rPr lang="en-US" altLang="en-US" dirty="0"/>
            </a:br>
            <a:r>
              <a:rPr lang="en-US" altLang="en-US" dirty="0"/>
              <a:t>for Competitive Applications</a:t>
            </a:r>
          </a:p>
        </p:txBody>
      </p:sp>
      <p:sp>
        <p:nvSpPr>
          <p:cNvPr id="32771" name="Content Placeholder 7"/>
          <p:cNvSpPr>
            <a:spLocks noGrp="1"/>
          </p:cNvSpPr>
          <p:nvPr>
            <p:ph idx="1"/>
          </p:nvPr>
        </p:nvSpPr>
        <p:spPr>
          <a:xfrm>
            <a:off x="275664" y="1433688"/>
            <a:ext cx="8789314" cy="5424311"/>
          </a:xfrm>
          <a:noFill/>
        </p:spPr>
        <p:txBody>
          <a:bodyPr>
            <a:noAutofit/>
          </a:bodyPr>
          <a:lstStyle/>
          <a:p>
            <a:pPr>
              <a:spcBef>
                <a:spcPts val="3000"/>
              </a:spcBef>
              <a:spcAft>
                <a:spcPts val="0"/>
              </a:spcAft>
            </a:pPr>
            <a:r>
              <a:rPr lang="en-US" b="1" dirty="0"/>
              <a:t>Partners and Cross-Boundary: </a:t>
            </a:r>
            <a:r>
              <a:rPr lang="en-US" dirty="0"/>
              <a:t>Strong partner collaboration (and support letters). Describe if builds on existing efforts in project area/adjacent lands.</a:t>
            </a:r>
          </a:p>
          <a:p>
            <a:pPr>
              <a:spcBef>
                <a:spcPts val="3000"/>
              </a:spcBef>
              <a:spcAft>
                <a:spcPts val="0"/>
              </a:spcAft>
            </a:pPr>
            <a:r>
              <a:rPr lang="en-US" b="1" dirty="0"/>
              <a:t>Outcomes: </a:t>
            </a:r>
            <a:r>
              <a:rPr lang="en-US" dirty="0"/>
              <a:t>Strong description of realistic outcomes on the landscape (identify the landscape and ownership).</a:t>
            </a:r>
          </a:p>
          <a:p>
            <a:pPr>
              <a:spcBef>
                <a:spcPts val="3000"/>
              </a:spcBef>
              <a:spcAft>
                <a:spcPts val="0"/>
              </a:spcAft>
            </a:pPr>
            <a:r>
              <a:rPr lang="en-US" dirty="0"/>
              <a:t>Have others review your application!</a:t>
            </a:r>
          </a:p>
          <a:p>
            <a:pPr>
              <a:spcBef>
                <a:spcPts val="3000"/>
              </a:spcBef>
              <a:spcAft>
                <a:spcPts val="0"/>
              </a:spcAft>
            </a:pPr>
            <a:r>
              <a:rPr lang="en-US" sz="2300" dirty="0"/>
              <a:t>Reach out to the USDA Forest Service Field Office with questions regarding activities allowed, etc.</a:t>
            </a:r>
          </a:p>
        </p:txBody>
      </p:sp>
      <p:sp>
        <p:nvSpPr>
          <p:cNvPr id="9" name="Slide Number Placeholder 3"/>
          <p:cNvSpPr>
            <a:spLocks noGrp="1"/>
          </p:cNvSpPr>
          <p:nvPr>
            <p:ph type="sldNum" sz="quarter" idx="12"/>
          </p:nvPr>
        </p:nvSpPr>
        <p:spPr>
          <a:xfrm>
            <a:off x="8375597" y="6476095"/>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40</a:t>
            </a:fld>
            <a:endParaRPr lang="en-US" dirty="0"/>
          </a:p>
        </p:txBody>
      </p:sp>
    </p:spTree>
    <p:extLst>
      <p:ext uri="{BB962C8B-B14F-4D97-AF65-F5344CB8AC3E}">
        <p14:creationId xmlns:p14="http://schemas.microsoft.com/office/powerpoint/2010/main" val="131647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76785" y="132928"/>
            <a:ext cx="8590430" cy="498514"/>
          </a:xfrm>
        </p:spPr>
        <p:txBody>
          <a:bodyPr>
            <a:normAutofit fontScale="90000"/>
          </a:bodyPr>
          <a:lstStyle/>
          <a:p>
            <a:r>
              <a:rPr lang="en-US" altLang="en-US" dirty="0"/>
              <a:t>Forest Service Eastern Region LSR Contacts</a:t>
            </a:r>
          </a:p>
        </p:txBody>
      </p:sp>
      <p:sp>
        <p:nvSpPr>
          <p:cNvPr id="19459" name="Content Placeholder 2"/>
          <p:cNvSpPr>
            <a:spLocks noGrp="1"/>
          </p:cNvSpPr>
          <p:nvPr>
            <p:ph idx="1"/>
          </p:nvPr>
        </p:nvSpPr>
        <p:spPr>
          <a:xfrm>
            <a:off x="198883" y="806486"/>
            <a:ext cx="8866094" cy="5787315"/>
          </a:xfrm>
          <a:solidFill>
            <a:srgbClr val="12391C"/>
          </a:solidFill>
        </p:spPr>
        <p:txBody>
          <a:bodyPr>
            <a:noAutofit/>
          </a:bodyPr>
          <a:lstStyle/>
          <a:p>
            <a:pPr marL="231775" indent="-231775">
              <a:spcBef>
                <a:spcPts val="1200"/>
              </a:spcBef>
              <a:spcAft>
                <a:spcPts val="0"/>
              </a:spcAft>
            </a:pPr>
            <a:r>
              <a:rPr lang="en-US" sz="2200" b="1" dirty="0">
                <a:solidFill>
                  <a:srgbClr val="F0BD3E"/>
                </a:solidFill>
              </a:rPr>
              <a:t>Eastern Region S&amp;PF Contact for LSR: </a:t>
            </a:r>
          </a:p>
          <a:p>
            <a:pPr marL="240030" lvl="1" indent="0">
              <a:spcBef>
                <a:spcPts val="0"/>
              </a:spcBef>
              <a:spcAft>
                <a:spcPts val="0"/>
              </a:spcAft>
              <a:buNone/>
            </a:pPr>
            <a:r>
              <a:rPr lang="en-US" sz="2000" b="1" dirty="0"/>
              <a:t>Sherri Wormstead</a:t>
            </a:r>
            <a:r>
              <a:rPr lang="en-US" sz="2000" dirty="0"/>
              <a:t>, LSR Program Manager, 603-244-0799, </a:t>
            </a:r>
            <a:r>
              <a:rPr lang="en-US" sz="2000" dirty="0">
                <a:hlinkClick r:id="rId3"/>
              </a:rPr>
              <a:t>sherri.j.wormstead@usda.gov</a:t>
            </a:r>
            <a:r>
              <a:rPr lang="en-US" sz="2000" dirty="0"/>
              <a:t> </a:t>
            </a:r>
          </a:p>
          <a:p>
            <a:pPr marL="231775" indent="-231775">
              <a:spcBef>
                <a:spcPts val="1800"/>
              </a:spcBef>
              <a:spcAft>
                <a:spcPts val="0"/>
              </a:spcAft>
            </a:pPr>
            <a:r>
              <a:rPr lang="en-US" sz="2200" b="1" dirty="0">
                <a:solidFill>
                  <a:srgbClr val="F0BD3E"/>
                </a:solidFill>
              </a:rPr>
              <a:t>New England and New York:</a:t>
            </a:r>
            <a:r>
              <a:rPr lang="en-US" sz="2200" dirty="0">
                <a:solidFill>
                  <a:srgbClr val="F0BD3E"/>
                </a:solidFill>
              </a:rPr>
              <a:t> </a:t>
            </a:r>
          </a:p>
          <a:p>
            <a:pPr marL="240030" lvl="1" indent="0">
              <a:spcBef>
                <a:spcPts val="0"/>
              </a:spcBef>
              <a:spcAft>
                <a:spcPts val="0"/>
              </a:spcAft>
              <a:buNone/>
            </a:pPr>
            <a:r>
              <a:rPr lang="en-US" sz="2000" b="1" dirty="0"/>
              <a:t>Constance Carpenter</a:t>
            </a:r>
            <a:r>
              <a:rPr lang="en-US" sz="2000" dirty="0"/>
              <a:t>, Durham, NH Field Office Rep., 603-809-8666, </a:t>
            </a:r>
            <a:r>
              <a:rPr lang="en-US" sz="2000" dirty="0">
                <a:hlinkClick r:id="rId4"/>
              </a:rPr>
              <a:t>constance.carpenter@usda.gov</a:t>
            </a:r>
            <a:r>
              <a:rPr lang="en-US" sz="2000" dirty="0"/>
              <a:t> </a:t>
            </a:r>
          </a:p>
          <a:p>
            <a:pPr marL="231775" indent="-231775">
              <a:spcBef>
                <a:spcPts val="1800"/>
              </a:spcBef>
              <a:spcAft>
                <a:spcPts val="0"/>
              </a:spcAft>
            </a:pPr>
            <a:r>
              <a:rPr lang="en-US" sz="2200" b="1" dirty="0">
                <a:solidFill>
                  <a:srgbClr val="F0BD3E"/>
                </a:solidFill>
              </a:rPr>
              <a:t>Mid-Atlantic States (DC, DE, MD, NJ, OH, PA, WV):</a:t>
            </a:r>
            <a:r>
              <a:rPr lang="en-US" sz="2200" dirty="0">
                <a:solidFill>
                  <a:srgbClr val="F0BD3E"/>
                </a:solidFill>
              </a:rPr>
              <a:t> </a:t>
            </a:r>
          </a:p>
          <a:p>
            <a:pPr marL="240030" lvl="1" indent="0">
              <a:spcBef>
                <a:spcPts val="0"/>
              </a:spcBef>
              <a:spcAft>
                <a:spcPts val="0"/>
              </a:spcAft>
              <a:buNone/>
            </a:pPr>
            <a:r>
              <a:rPr lang="en-US" sz="2000" b="1" dirty="0"/>
              <a:t>Collin Shepard</a:t>
            </a:r>
            <a:r>
              <a:rPr lang="en-US" sz="2000" dirty="0"/>
              <a:t>, Morgantown, WV Field Office, 304-276-8993, </a:t>
            </a:r>
            <a:r>
              <a:rPr lang="en-US" sz="2000" dirty="0">
                <a:hlinkClick r:id="rId5"/>
              </a:rPr>
              <a:t>collin.shephard@usda.gov</a:t>
            </a:r>
            <a:r>
              <a:rPr lang="en-US" sz="2000" dirty="0"/>
              <a:t>  </a:t>
            </a:r>
          </a:p>
          <a:p>
            <a:pPr marL="231775" lvl="1" indent="-231775">
              <a:spcBef>
                <a:spcPts val="1800"/>
              </a:spcBef>
              <a:spcAft>
                <a:spcPts val="0"/>
              </a:spcAft>
              <a:buFont typeface="Arial" panose="020B0604020202020204" pitchFamily="34" charset="0"/>
              <a:buChar char="•"/>
            </a:pPr>
            <a:r>
              <a:rPr lang="en-US" sz="2200" b="1" dirty="0">
                <a:solidFill>
                  <a:srgbClr val="F0BD3E"/>
                </a:solidFill>
              </a:rPr>
              <a:t>Midwest States (IA, IL, IN, MI, MN, MO, WI): </a:t>
            </a:r>
          </a:p>
          <a:p>
            <a:pPr marL="240030" lvl="1" indent="0">
              <a:spcBef>
                <a:spcPts val="0"/>
              </a:spcBef>
              <a:spcAft>
                <a:spcPts val="0"/>
              </a:spcAft>
              <a:buNone/>
            </a:pPr>
            <a:r>
              <a:rPr lang="en-US" sz="2000" b="1" dirty="0"/>
              <a:t>Gina Jorgensen</a:t>
            </a:r>
            <a:r>
              <a:rPr lang="en-US" sz="2000" dirty="0"/>
              <a:t>, St. Paul, MN, Field Office Rep., 651-247-0130, </a:t>
            </a:r>
            <a:r>
              <a:rPr lang="en-US" sz="2000" dirty="0">
                <a:hlinkClick r:id="rId6"/>
              </a:rPr>
              <a:t>gina.m.jorgensen@usda.gov</a:t>
            </a:r>
            <a:r>
              <a:rPr lang="en-US" sz="2000" dirty="0"/>
              <a:t>  </a:t>
            </a:r>
          </a:p>
          <a:p>
            <a:pPr marL="231775" indent="-231775">
              <a:spcBef>
                <a:spcPts val="1800"/>
              </a:spcBef>
              <a:spcAft>
                <a:spcPts val="0"/>
              </a:spcAft>
            </a:pPr>
            <a:r>
              <a:rPr lang="en-US" sz="2200" b="1" dirty="0">
                <a:solidFill>
                  <a:srgbClr val="F0BD3E"/>
                </a:solidFill>
              </a:rPr>
              <a:t>For Tribes: </a:t>
            </a:r>
            <a:r>
              <a:rPr lang="en-US" sz="2000" b="1" dirty="0"/>
              <a:t>Field Reps., Sherri Wormstead, or </a:t>
            </a:r>
          </a:p>
          <a:p>
            <a:pPr marL="240030" lvl="1" indent="0">
              <a:spcBef>
                <a:spcPts val="0"/>
              </a:spcBef>
              <a:spcAft>
                <a:spcPts val="0"/>
              </a:spcAft>
              <a:buNone/>
            </a:pPr>
            <a:r>
              <a:rPr lang="en-US" sz="2000" b="1" dirty="0"/>
              <a:t>Tribal Relations Specialists: </a:t>
            </a:r>
          </a:p>
          <a:p>
            <a:pPr marL="571500" indent="-342900">
              <a:spcBef>
                <a:spcPts val="0"/>
              </a:spcBef>
              <a:spcAft>
                <a:spcPts val="0"/>
              </a:spcAft>
              <a:buFont typeface="Wingdings" panose="05000000000000000000" pitchFamily="2" charset="2"/>
              <a:buChar char="Ø"/>
            </a:pPr>
            <a:r>
              <a:rPr lang="en-US" sz="2000" b="1" dirty="0"/>
              <a:t>Paul Cloutier</a:t>
            </a:r>
            <a:r>
              <a:rPr lang="en-US" sz="2000" dirty="0"/>
              <a:t>, 970-792-5300, </a:t>
            </a:r>
            <a:r>
              <a:rPr lang="en-US" sz="2000" dirty="0">
                <a:hlinkClick r:id="rId7"/>
              </a:rPr>
              <a:t>gene.cloutier@usda.gov</a:t>
            </a:r>
            <a:endParaRPr lang="en-US" sz="2000" dirty="0"/>
          </a:p>
          <a:p>
            <a:pPr marL="571500" indent="-342900">
              <a:spcBef>
                <a:spcPts val="0"/>
              </a:spcBef>
              <a:spcAft>
                <a:spcPts val="0"/>
              </a:spcAft>
              <a:buFont typeface="Wingdings" panose="05000000000000000000" pitchFamily="2" charset="2"/>
              <a:buChar char="Ø"/>
            </a:pPr>
            <a:r>
              <a:rPr lang="en-US" sz="2000" b="1" dirty="0"/>
              <a:t>Kira Kaufmann</a:t>
            </a:r>
            <a:r>
              <a:rPr lang="en-US" sz="2000" dirty="0"/>
              <a:t>, 715-401-2610, </a:t>
            </a:r>
            <a:r>
              <a:rPr lang="en-US" sz="2000" dirty="0">
                <a:hlinkClick r:id="rId8"/>
              </a:rPr>
              <a:t>kira.kaufmann@usda.gov</a:t>
            </a:r>
            <a:r>
              <a:rPr lang="en-US" sz="2000" dirty="0"/>
              <a:t> </a:t>
            </a:r>
          </a:p>
        </p:txBody>
      </p:sp>
      <p:sp>
        <p:nvSpPr>
          <p:cNvPr id="4" name="Slide Number Placeholder 3"/>
          <p:cNvSpPr>
            <a:spLocks noGrp="1"/>
          </p:cNvSpPr>
          <p:nvPr>
            <p:ph type="sldNum" sz="quarter" idx="12"/>
          </p:nvPr>
        </p:nvSpPr>
        <p:spPr>
          <a:xfrm>
            <a:off x="8386483" y="6476096"/>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41</a:t>
            </a:fld>
            <a:endParaRPr lang="en-US" dirty="0"/>
          </a:p>
        </p:txBody>
      </p:sp>
      <p:cxnSp>
        <p:nvCxnSpPr>
          <p:cNvPr id="6" name="Straight Connector 5">
            <a:extLst>
              <a:ext uri="{FF2B5EF4-FFF2-40B4-BE49-F238E27FC236}">
                <a16:creationId xmlns:a16="http://schemas.microsoft.com/office/drawing/2014/main" id="{57EB47C6-AC6B-4BDF-9456-D6D7A9D2989B}"/>
              </a:ext>
              <a:ext uri="{C183D7F6-B498-43B3-948B-1728B52AA6E4}">
                <adec:decorative xmlns:adec="http://schemas.microsoft.com/office/drawing/2017/decorative" val="1"/>
              </a:ext>
            </a:extLst>
          </p:cNvPr>
          <p:cNvCxnSpPr>
            <a:cxnSpLocks/>
          </p:cNvCxnSpPr>
          <p:nvPr/>
        </p:nvCxnSpPr>
        <p:spPr>
          <a:xfrm flipH="1">
            <a:off x="276966" y="749782"/>
            <a:ext cx="8595360" cy="0"/>
          </a:xfrm>
          <a:prstGeom prst="line">
            <a:avLst/>
          </a:prstGeom>
          <a:ln w="76200" cmpd="sng">
            <a:gradFill>
              <a:gsLst>
                <a:gs pos="0">
                  <a:schemeClr val="accent2">
                    <a:lumMod val="50000"/>
                  </a:schemeClr>
                </a:gs>
                <a:gs pos="50000">
                  <a:schemeClr val="accent2">
                    <a:lumMod val="85000"/>
                  </a:schemeClr>
                </a:gs>
                <a:gs pos="100000">
                  <a:schemeClr val="accent2">
                    <a:lumMod val="50000"/>
                  </a:schemeClr>
                </a:gs>
              </a:gsLst>
              <a:lin ang="8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2447-8DA0-401E-AB40-71750BFF13DA}"/>
              </a:ext>
            </a:extLst>
          </p:cNvPr>
          <p:cNvSpPr>
            <a:spLocks noGrp="1"/>
          </p:cNvSpPr>
          <p:nvPr>
            <p:ph type="title"/>
          </p:nvPr>
        </p:nvSpPr>
        <p:spPr>
          <a:xfrm>
            <a:off x="628650" y="276331"/>
            <a:ext cx="7886700" cy="828990"/>
          </a:xfrm>
        </p:spPr>
        <p:txBody>
          <a:bodyPr>
            <a:normAutofit/>
          </a:bodyPr>
          <a:lstStyle/>
          <a:p>
            <a:r>
              <a:rPr lang="en-US" sz="3500" dirty="0"/>
              <a:t>Thank You! Questions?</a:t>
            </a:r>
          </a:p>
        </p:txBody>
      </p:sp>
      <p:sp>
        <p:nvSpPr>
          <p:cNvPr id="3" name="Content Placeholder 2">
            <a:extLst>
              <a:ext uri="{FF2B5EF4-FFF2-40B4-BE49-F238E27FC236}">
                <a16:creationId xmlns:a16="http://schemas.microsoft.com/office/drawing/2014/main" id="{5B87485F-84B6-4B95-8DCA-AC3AD1A46C9A}"/>
              </a:ext>
            </a:extLst>
          </p:cNvPr>
          <p:cNvSpPr>
            <a:spLocks noGrp="1"/>
          </p:cNvSpPr>
          <p:nvPr>
            <p:ph idx="1"/>
          </p:nvPr>
        </p:nvSpPr>
        <p:spPr>
          <a:xfrm>
            <a:off x="251434" y="1280509"/>
            <a:ext cx="8612659" cy="2505825"/>
          </a:xfrm>
        </p:spPr>
        <p:txBody>
          <a:bodyPr>
            <a:normAutofit fontScale="77500" lnSpcReduction="20000"/>
          </a:bodyPr>
          <a:lstStyle/>
          <a:p>
            <a:pPr>
              <a:lnSpc>
                <a:spcPct val="120000"/>
              </a:lnSpc>
              <a:spcBef>
                <a:spcPts val="1200"/>
              </a:spcBef>
              <a:spcAft>
                <a:spcPts val="0"/>
              </a:spcAft>
            </a:pPr>
            <a:r>
              <a:rPr lang="en-US" sz="2800" dirty="0"/>
              <a:t>Contact Sherri Wormstead: </a:t>
            </a:r>
            <a:r>
              <a:rPr lang="en-US" sz="2800" dirty="0">
                <a:hlinkClick r:id="rId3"/>
              </a:rPr>
              <a:t>sherri.j.wormstead@usda.gov</a:t>
            </a:r>
            <a:r>
              <a:rPr lang="en-US" sz="2800" dirty="0">
                <a:solidFill>
                  <a:schemeClr val="tx1">
                    <a:lumMod val="95000"/>
                  </a:schemeClr>
                </a:solidFill>
              </a:rPr>
              <a:t>,</a:t>
            </a:r>
            <a:r>
              <a:rPr lang="en-US" sz="2800" dirty="0"/>
              <a:t> 603-742-6712</a:t>
            </a:r>
          </a:p>
          <a:p>
            <a:pPr>
              <a:lnSpc>
                <a:spcPct val="120000"/>
              </a:lnSpc>
              <a:spcBef>
                <a:spcPts val="1200"/>
              </a:spcBef>
              <a:spcAft>
                <a:spcPts val="0"/>
              </a:spcAft>
            </a:pPr>
            <a:r>
              <a:rPr lang="en-US" sz="2800" dirty="0">
                <a:hlinkClick r:id="rId4"/>
              </a:rPr>
              <a:t>Grants.gov Opportunity USDA-FS-2024-LSR-Northeast-Midwest</a:t>
            </a:r>
            <a:endParaRPr lang="en-US" sz="2800" dirty="0"/>
          </a:p>
          <a:p>
            <a:pPr>
              <a:lnSpc>
                <a:spcPct val="120000"/>
              </a:lnSpc>
              <a:spcBef>
                <a:spcPts val="1200"/>
              </a:spcBef>
              <a:spcAft>
                <a:spcPts val="0"/>
              </a:spcAft>
            </a:pPr>
            <a:r>
              <a:rPr lang="en-US" sz="2800" dirty="0">
                <a:solidFill>
                  <a:srgbClr val="F9EC96"/>
                </a:solidFill>
                <a:hlinkClick r:id="rId5">
                  <a:extLst>
                    <a:ext uri="{A12FA001-AC4F-418D-AE19-62706E023703}">
                      <ahyp:hlinkClr xmlns:ahyp="http://schemas.microsoft.com/office/drawing/2018/hyperlinkcolor" val="tx"/>
                    </a:ext>
                  </a:extLst>
                </a:hlinkClick>
              </a:rPr>
              <a:t>R9 LSR website</a:t>
            </a:r>
            <a:r>
              <a:rPr lang="en-US" sz="2800" dirty="0"/>
              <a:t>: Past applications, ranked and funded lists, and reviewer comments </a:t>
            </a:r>
            <a:r>
              <a:rPr lang="en-US" sz="2800"/>
              <a:t>for FY 21, FY 22</a:t>
            </a:r>
            <a:r>
              <a:rPr lang="en-US" sz="2800" dirty="0"/>
              <a:t>, </a:t>
            </a:r>
            <a:r>
              <a:rPr lang="en-US" sz="2800"/>
              <a:t>and FY 23</a:t>
            </a:r>
            <a:r>
              <a:rPr lang="en-US" sz="2800" dirty="0"/>
              <a:t>.</a:t>
            </a:r>
          </a:p>
          <a:p>
            <a:pPr>
              <a:spcBef>
                <a:spcPts val="1200"/>
              </a:spcBef>
              <a:spcAft>
                <a:spcPts val="0"/>
              </a:spcAft>
            </a:pPr>
            <a:endParaRPr lang="en-US" sz="2800" dirty="0"/>
          </a:p>
        </p:txBody>
      </p:sp>
      <p:pic>
        <p:nvPicPr>
          <p:cNvPr id="6" name="Content Placeholder 4" descr="Photo of a beautiful landscape with trees in autumn and rolling mountains in the background.">
            <a:extLst>
              <a:ext uri="{FF2B5EF4-FFF2-40B4-BE49-F238E27FC236}">
                <a16:creationId xmlns:a16="http://schemas.microsoft.com/office/drawing/2014/main" id="{A25F4346-FD8D-4359-85A4-0323B924A41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045" y="4135695"/>
            <a:ext cx="3665624" cy="2289231"/>
          </a:xfrm>
          <a:prstGeom prst="rect">
            <a:avLst/>
          </a:prstGeom>
        </p:spPr>
      </p:pic>
      <p:sp>
        <p:nvSpPr>
          <p:cNvPr id="7" name="Slide Number Placeholder 3">
            <a:extLst>
              <a:ext uri="{FF2B5EF4-FFF2-40B4-BE49-F238E27FC236}">
                <a16:creationId xmlns:a16="http://schemas.microsoft.com/office/drawing/2014/main" id="{29369408-63F7-6682-320F-3DDA4FA4D64F}"/>
              </a:ext>
            </a:extLst>
          </p:cNvPr>
          <p:cNvSpPr txBox="1">
            <a:spLocks/>
          </p:cNvSpPr>
          <p:nvPr/>
        </p:nvSpPr>
        <p:spPr>
          <a:xfrm>
            <a:off x="8386482" y="6476096"/>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42</a:t>
            </a:fld>
            <a:endParaRPr lang="en-US" dirty="0"/>
          </a:p>
        </p:txBody>
      </p:sp>
      <p:sp>
        <p:nvSpPr>
          <p:cNvPr id="9" name="TextBox 8">
            <a:extLst>
              <a:ext uri="{FF2B5EF4-FFF2-40B4-BE49-F238E27FC236}">
                <a16:creationId xmlns:a16="http://schemas.microsoft.com/office/drawing/2014/main" id="{34C617B7-E718-F589-BD0C-2F6DC7D9DDC7}"/>
              </a:ext>
            </a:extLst>
          </p:cNvPr>
          <p:cNvSpPr txBox="1"/>
          <p:nvPr/>
        </p:nvSpPr>
        <p:spPr>
          <a:xfrm>
            <a:off x="3788229" y="3967478"/>
            <a:ext cx="5308707" cy="2585323"/>
          </a:xfrm>
          <a:prstGeom prst="rect">
            <a:avLst/>
          </a:prstGeom>
          <a:noFill/>
        </p:spPr>
        <p:txBody>
          <a:bodyPr wrap="square">
            <a:spAutoFit/>
          </a:bodyPr>
          <a:lstStyle/>
          <a:p>
            <a:pPr marL="0" marR="0">
              <a:spcBef>
                <a:spcPts val="600"/>
              </a:spcBef>
              <a:spcAft>
                <a:spcPts val="0"/>
              </a:spcAft>
            </a:pPr>
            <a:r>
              <a:rPr lang="en-US" sz="2200" b="1" dirty="0">
                <a:solidFill>
                  <a:srgbClr val="F0BD3E"/>
                </a:solidFill>
                <a:effectLst/>
                <a:latin typeface="Calibri" panose="020F0502020204030204" pitchFamily="34" charset="0"/>
                <a:ea typeface="Calibri" panose="020F0502020204030204" pitchFamily="34" charset="0"/>
                <a:cs typeface="Calibri" panose="020F0502020204030204" pitchFamily="34" charset="0"/>
              </a:rPr>
              <a:t>LSR </a:t>
            </a:r>
            <a:r>
              <a:rPr lang="en-US" sz="2200" b="1" dirty="0">
                <a:solidFill>
                  <a:srgbClr val="F0BD3E"/>
                </a:solidFill>
                <a:latin typeface="Calibri" panose="020F0502020204030204" pitchFamily="34" charset="0"/>
                <a:ea typeface="Calibri" panose="020F0502020204030204" pitchFamily="34" charset="0"/>
                <a:cs typeface="Calibri" panose="020F0502020204030204" pitchFamily="34" charset="0"/>
              </a:rPr>
              <a:t>O</a:t>
            </a:r>
            <a:r>
              <a:rPr lang="en-US" sz="2200" b="1" dirty="0">
                <a:solidFill>
                  <a:srgbClr val="F0BD3E"/>
                </a:solidFill>
                <a:effectLst/>
                <a:latin typeface="Calibri" panose="020F0502020204030204" pitchFamily="34" charset="0"/>
                <a:ea typeface="Calibri" panose="020F0502020204030204" pitchFamily="34" charset="0"/>
                <a:cs typeface="Calibri" panose="020F0502020204030204" pitchFamily="34" charset="0"/>
              </a:rPr>
              <a:t>ffice </a:t>
            </a:r>
            <a:r>
              <a:rPr lang="en-US" sz="2200" b="1" dirty="0">
                <a:solidFill>
                  <a:srgbClr val="F0BD3E"/>
                </a:solidFill>
                <a:latin typeface="Calibri" panose="020F0502020204030204" pitchFamily="34" charset="0"/>
                <a:ea typeface="Calibri" panose="020F0502020204030204" pitchFamily="34" charset="0"/>
                <a:cs typeface="Calibri" panose="020F0502020204030204" pitchFamily="34" charset="0"/>
              </a:rPr>
              <a:t>H</a:t>
            </a:r>
            <a:r>
              <a:rPr lang="en-US" sz="2200" b="1" dirty="0">
                <a:solidFill>
                  <a:srgbClr val="F0BD3E"/>
                </a:solidFill>
                <a:effectLst/>
                <a:latin typeface="Calibri" panose="020F0502020204030204" pitchFamily="34" charset="0"/>
                <a:ea typeface="Calibri" panose="020F0502020204030204" pitchFamily="34" charset="0"/>
                <a:cs typeface="Calibri" panose="020F0502020204030204" pitchFamily="34" charset="0"/>
              </a:rPr>
              <a:t>ours: </a:t>
            </a:r>
          </a:p>
          <a:p>
            <a:pPr marL="0" marR="0">
              <a:spcBef>
                <a:spcPts val="60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Tuesdays and Fridays 10-12 Eastern (9-11 Central) September 12 to November 28 (not Nov. 10). </a:t>
            </a:r>
            <a:endParaRPr lang="en-US" sz="2000" dirty="0">
              <a:effectLst/>
              <a:latin typeface="Calibri" panose="020F0502020204030204" pitchFamily="34" charset="0"/>
              <a:ea typeface="Calibri" panose="020F0502020204030204" pitchFamily="34" charset="0"/>
            </a:endParaRPr>
          </a:p>
          <a:p>
            <a:pPr marR="0">
              <a:spcBef>
                <a:spcPts val="600"/>
              </a:spcBef>
              <a:spcAft>
                <a:spcPts val="0"/>
              </a:spcAft>
            </a:pPr>
            <a:r>
              <a:rPr lang="en-US" sz="20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Connect to the Teams Meeting</a:t>
            </a:r>
            <a:r>
              <a:rPr lang="en-US" sz="2000" b="1" u="none" strike="noStrike"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 </a:t>
            </a:r>
            <a:endParaRPr lang="en-US" sz="2000" b="1" u="none" strike="noStrike"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R="0">
              <a:spcBef>
                <a:spcPts val="60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Meeting ID: 281 181 095 636. Passcode: </a:t>
            </a:r>
            <a:r>
              <a:rPr lang="en-US" sz="2000" dirty="0" err="1">
                <a:effectLst/>
                <a:latin typeface="Calibri" panose="020F0502020204030204" pitchFamily="34" charset="0"/>
                <a:ea typeface="Calibri" panose="020F0502020204030204" pitchFamily="34" charset="0"/>
                <a:cs typeface="Calibri" panose="020F0502020204030204" pitchFamily="34" charset="0"/>
              </a:rPr>
              <a:t>racwcy</a:t>
            </a:r>
            <a:r>
              <a:rPr lang="en-US" sz="2000" dirty="0">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a:p>
            <a:pPr marR="0">
              <a:spcBef>
                <a:spcPts val="60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Or call in by phone (audio only): +1 202-650-0123, Phone Conference ID: 270 521 21# </a:t>
            </a:r>
            <a:endParaRPr lang="en-US"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72984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A96067-63F7-44E9-9EC2-B118D19FEB30}"/>
              </a:ext>
              <a:ext uri="{C183D7F6-B498-43B3-948B-1728B52AA6E4}">
                <adec:decorative xmlns:adec="http://schemas.microsoft.com/office/drawing/2017/decorative" val="1"/>
              </a:ext>
            </a:extLst>
          </p:cNvPr>
          <p:cNvSpPr/>
          <p:nvPr/>
        </p:nvSpPr>
        <p:spPr>
          <a:xfrm>
            <a:off x="4214806" y="1614496"/>
            <a:ext cx="4846320" cy="356616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5664" y="159214"/>
            <a:ext cx="8590430" cy="969499"/>
          </a:xfrm>
        </p:spPr>
        <p:txBody>
          <a:bodyPr>
            <a:normAutofit fontScale="90000"/>
          </a:bodyPr>
          <a:lstStyle/>
          <a:p>
            <a:r>
              <a:rPr lang="en-US" sz="3500" dirty="0"/>
              <a:t>Four LSR Funding Opportunities </a:t>
            </a:r>
            <a:br>
              <a:rPr lang="en-US" sz="3500" dirty="0"/>
            </a:br>
            <a:r>
              <a:rPr lang="en-US" sz="3500" dirty="0"/>
              <a:t>for FY 2024</a:t>
            </a:r>
          </a:p>
        </p:txBody>
      </p:sp>
      <p:sp>
        <p:nvSpPr>
          <p:cNvPr id="4" name="Slide Number Placeholder 3"/>
          <p:cNvSpPr>
            <a:spLocks noGrp="1"/>
          </p:cNvSpPr>
          <p:nvPr>
            <p:ph type="sldNum" sz="quarter" idx="12"/>
          </p:nvPr>
        </p:nvSpPr>
        <p:spPr>
          <a:xfrm>
            <a:off x="8387170" y="6467932"/>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5</a:t>
            </a:fld>
            <a:endParaRPr lang="en-US" dirty="0"/>
          </a:p>
        </p:txBody>
      </p:sp>
      <p:sp>
        <p:nvSpPr>
          <p:cNvPr id="6" name="Content Placeholder 5">
            <a:extLst>
              <a:ext uri="{FF2B5EF4-FFF2-40B4-BE49-F238E27FC236}">
                <a16:creationId xmlns:a16="http://schemas.microsoft.com/office/drawing/2014/main" id="{23C0772C-1401-4BC4-A272-BF08B63B0D6E}"/>
              </a:ext>
            </a:extLst>
          </p:cNvPr>
          <p:cNvSpPr>
            <a:spLocks noGrp="1"/>
          </p:cNvSpPr>
          <p:nvPr>
            <p:ph idx="1"/>
          </p:nvPr>
        </p:nvSpPr>
        <p:spPr>
          <a:xfrm>
            <a:off x="342896" y="1445394"/>
            <a:ext cx="3931466" cy="5164851"/>
          </a:xfrm>
        </p:spPr>
        <p:txBody>
          <a:bodyPr/>
          <a:lstStyle/>
          <a:p>
            <a:pPr>
              <a:spcBef>
                <a:spcPts val="2400"/>
              </a:spcBef>
            </a:pPr>
            <a:r>
              <a:rPr lang="en-US" sz="2400" dirty="0">
                <a:hlinkClick r:id="rId3"/>
              </a:rPr>
              <a:t>Northeast and Midwest  </a:t>
            </a:r>
            <a:endParaRPr lang="en-US" sz="2400" dirty="0"/>
          </a:p>
          <a:p>
            <a:pPr>
              <a:spcBef>
                <a:spcPts val="2400"/>
              </a:spcBef>
            </a:pPr>
            <a:r>
              <a:rPr lang="en-US" dirty="0">
                <a:hlinkClick r:id="rId4"/>
              </a:rPr>
              <a:t>South</a:t>
            </a:r>
            <a:endParaRPr lang="en-US" dirty="0"/>
          </a:p>
          <a:p>
            <a:pPr>
              <a:spcBef>
                <a:spcPts val="2400"/>
              </a:spcBef>
            </a:pPr>
            <a:r>
              <a:rPr lang="en-US" sz="2400" dirty="0">
                <a:hlinkClick r:id="rId5"/>
              </a:rPr>
              <a:t>West</a:t>
            </a:r>
            <a:endParaRPr lang="en-US" sz="2400" dirty="0"/>
          </a:p>
          <a:p>
            <a:pPr>
              <a:spcBef>
                <a:spcPts val="2400"/>
              </a:spcBef>
            </a:pPr>
            <a:r>
              <a:rPr lang="en-US" sz="2400" dirty="0">
                <a:hlinkClick r:id="rId6"/>
              </a:rPr>
              <a:t>For federally recognized Tribes and Alaska Native Corporations</a:t>
            </a:r>
            <a:endParaRPr lang="en-US" sz="2400" dirty="0"/>
          </a:p>
          <a:p>
            <a:pPr marL="0" indent="0">
              <a:buNone/>
            </a:pPr>
            <a:endParaRPr lang="en-US" dirty="0"/>
          </a:p>
        </p:txBody>
      </p:sp>
      <p:pic>
        <p:nvPicPr>
          <p:cNvPr id="1026" name="Picture 2" descr="This is a map of the 9 regions of the Forest Service. The regions are laid out from the top left to bottom right. Region R6 includes Washington and Oregon. Region R5 is California. R4 is titled the Intermountain Region, consisting of Nevada, Utah and Idaho. R1 is the Northern Region of Montana and North Dakota. R3 is the Southwestern Region consisting of Arizona and New Mexico. R2 is the Rocky Mountain Region of Wyoming, South Dakota, Nebraska, Colorado and Kansas. R8 is the Southern Region consisting of all states east of &amp; including Texas and below the Kentucky and Virginia state line. R9 is the Eastern Region consisting of all states east of, including, Minnesota through Maine with West Virginia being the Southmost state. ">
            <a:extLst>
              <a:ext uri="{FF2B5EF4-FFF2-40B4-BE49-F238E27FC236}">
                <a16:creationId xmlns:a16="http://schemas.microsoft.com/office/drawing/2014/main" id="{9BB11DCA-663E-4EEF-8CBE-2045BE2EF1F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231498" y="1544208"/>
            <a:ext cx="4869638" cy="376237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5">
            <a:extLst>
              <a:ext uri="{FF2B5EF4-FFF2-40B4-BE49-F238E27FC236}">
                <a16:creationId xmlns:a16="http://schemas.microsoft.com/office/drawing/2014/main" id="{3FFE725A-0E40-4856-9CC0-277AF4817411}"/>
              </a:ext>
            </a:extLst>
          </p:cNvPr>
          <p:cNvSpPr txBox="1">
            <a:spLocks/>
          </p:cNvSpPr>
          <p:nvPr/>
        </p:nvSpPr>
        <p:spPr>
          <a:xfrm>
            <a:off x="409567" y="5586413"/>
            <a:ext cx="8562983" cy="1233384"/>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750"/>
              </a:spcBef>
              <a:spcAft>
                <a:spcPts val="450"/>
              </a:spcAft>
              <a:buFont typeface="Arial" panose="020B0604020202020204" pitchFamily="34" charset="0"/>
              <a:buChar char="•"/>
              <a:defRPr sz="2400" kern="1200">
                <a:solidFill>
                  <a:schemeClr val="tx1"/>
                </a:solidFill>
                <a:latin typeface="+mn-lt"/>
                <a:ea typeface="+mn-ea"/>
                <a:cs typeface="+mn-cs"/>
              </a:defRPr>
            </a:lvl1pPr>
            <a:lvl2pPr marL="411480" indent="-171450" algn="l" defTabSz="685800" rtl="0" eaLnBrk="1" latinLnBrk="0" hangingPunct="1">
              <a:lnSpc>
                <a:spcPct val="100000"/>
              </a:lnSpc>
              <a:spcBef>
                <a:spcPts val="375"/>
              </a:spcBef>
              <a:spcAft>
                <a:spcPts val="450"/>
              </a:spcAft>
              <a:buFont typeface="Wingdings" panose="05000000000000000000" pitchFamily="2" charset="2"/>
              <a:buChar char="Ø"/>
              <a:defRPr sz="2400" kern="1200">
                <a:solidFill>
                  <a:schemeClr val="tx1"/>
                </a:solidFill>
                <a:latin typeface="+mn-lt"/>
                <a:ea typeface="+mn-ea"/>
                <a:cs typeface="+mn-cs"/>
              </a:defRPr>
            </a:lvl2pPr>
            <a:lvl3pPr marL="617220" indent="-171450" algn="l" defTabSz="685800" rtl="0" eaLnBrk="1" latinLnBrk="0" hangingPunct="1">
              <a:lnSpc>
                <a:spcPct val="100000"/>
              </a:lnSpc>
              <a:spcBef>
                <a:spcPts val="375"/>
              </a:spcBef>
              <a:spcAft>
                <a:spcPts val="450"/>
              </a:spcAft>
              <a:buFont typeface="Arial" panose="020B0604020202020204" pitchFamily="34" charset="0"/>
              <a:buChar char="•"/>
              <a:defRPr sz="1350" kern="1200">
                <a:solidFill>
                  <a:schemeClr val="tx1"/>
                </a:solidFill>
                <a:latin typeface="+mn-lt"/>
                <a:ea typeface="+mn-ea"/>
                <a:cs typeface="+mn-cs"/>
              </a:defRPr>
            </a:lvl3pPr>
            <a:lvl4pPr marL="85725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4pPr>
            <a:lvl5pPr marL="109728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1200"/>
              </a:spcBef>
              <a:spcAft>
                <a:spcPts val="0"/>
              </a:spcAft>
              <a:buFont typeface="Arial" panose="020B0604020202020204" pitchFamily="34" charset="0"/>
              <a:buNone/>
            </a:pPr>
            <a:r>
              <a:rPr lang="en-US" dirty="0"/>
              <a:t>Refer to the </a:t>
            </a:r>
            <a:r>
              <a:rPr lang="en-US" dirty="0">
                <a:hlinkClick r:id="rId8"/>
              </a:rPr>
              <a:t>national LSR website</a:t>
            </a:r>
            <a:r>
              <a:rPr lang="en-US" dirty="0"/>
              <a:t> for the national directive.</a:t>
            </a:r>
          </a:p>
          <a:p>
            <a:endParaRPr lang="en-US" dirty="0"/>
          </a:p>
        </p:txBody>
      </p:sp>
    </p:spTree>
    <p:extLst>
      <p:ext uri="{BB962C8B-B14F-4D97-AF65-F5344CB8AC3E}">
        <p14:creationId xmlns:p14="http://schemas.microsoft.com/office/powerpoint/2010/main" val="160334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276785" y="225631"/>
            <a:ext cx="8590430" cy="919795"/>
          </a:xfrm>
        </p:spPr>
        <p:txBody>
          <a:bodyPr>
            <a:normAutofit fontScale="90000"/>
          </a:bodyPr>
          <a:lstStyle/>
          <a:p>
            <a:pPr eaLnBrk="1" hangingPunct="1"/>
            <a:r>
              <a:rPr lang="en-US" altLang="en-US" sz="3500" dirty="0"/>
              <a:t>National LSR Objectives</a:t>
            </a:r>
            <a:br>
              <a:rPr lang="en-US" altLang="en-US" dirty="0"/>
            </a:br>
            <a:r>
              <a:rPr lang="en-US" altLang="en-US" sz="2600" b="0" i="1" dirty="0"/>
              <a:t>(projects need to support one of these)</a:t>
            </a:r>
          </a:p>
        </p:txBody>
      </p:sp>
      <p:sp>
        <p:nvSpPr>
          <p:cNvPr id="16387" name="Rectangle 5"/>
          <p:cNvSpPr>
            <a:spLocks noGrp="1" noChangeArrowheads="1"/>
          </p:cNvSpPr>
          <p:nvPr>
            <p:ph idx="1"/>
          </p:nvPr>
        </p:nvSpPr>
        <p:spPr>
          <a:xfrm>
            <a:off x="275664" y="1379193"/>
            <a:ext cx="8868336" cy="5368835"/>
          </a:xfrm>
        </p:spPr>
        <p:txBody>
          <a:bodyPr>
            <a:noAutofit/>
          </a:bodyPr>
          <a:lstStyle/>
          <a:p>
            <a:r>
              <a:rPr lang="en-US" sz="2300" dirty="0"/>
              <a:t>Reduce the risk of uncharacteristic wildfires.</a:t>
            </a:r>
          </a:p>
          <a:p>
            <a:pPr>
              <a:spcBef>
                <a:spcPts val="2400"/>
              </a:spcBef>
            </a:pPr>
            <a:r>
              <a:rPr lang="en-US" sz="2300" dirty="0"/>
              <a:t>Improve fish and wildlife habitats, including for threatened and endangered species.</a:t>
            </a:r>
          </a:p>
          <a:p>
            <a:pPr>
              <a:spcBef>
                <a:spcPts val="2400"/>
              </a:spcBef>
            </a:pPr>
            <a:r>
              <a:rPr lang="en-US" sz="2300" dirty="0"/>
              <a:t>Maintain or improve water quality and watershed function.</a:t>
            </a:r>
          </a:p>
          <a:p>
            <a:pPr>
              <a:spcBef>
                <a:spcPts val="2400"/>
              </a:spcBef>
            </a:pPr>
            <a:r>
              <a:rPr lang="en-US" sz="2300" dirty="0"/>
              <a:t>Mitigate invasive species, insect infestation, and disease.</a:t>
            </a:r>
          </a:p>
          <a:p>
            <a:pPr>
              <a:spcBef>
                <a:spcPts val="2400"/>
              </a:spcBef>
            </a:pPr>
            <a:r>
              <a:rPr lang="en-US" sz="2300" dirty="0"/>
              <a:t>Improve important forest ecosystems.</a:t>
            </a:r>
          </a:p>
          <a:p>
            <a:pPr>
              <a:spcBef>
                <a:spcPts val="2400"/>
              </a:spcBef>
            </a:pPr>
            <a:r>
              <a:rPr lang="en-US" sz="2300" dirty="0"/>
              <a:t>Measure ecological and economic benefits including air quality and soil quality and productivity. </a:t>
            </a:r>
          </a:p>
        </p:txBody>
      </p:sp>
      <p:sp>
        <p:nvSpPr>
          <p:cNvPr id="4" name="Slide Number Placeholder 3"/>
          <p:cNvSpPr>
            <a:spLocks noGrp="1"/>
          </p:cNvSpPr>
          <p:nvPr>
            <p:ph type="sldNum" sz="quarter" idx="12"/>
          </p:nvPr>
        </p:nvSpPr>
        <p:spPr>
          <a:xfrm>
            <a:off x="8408599" y="6459586"/>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6</a:t>
            </a:fld>
            <a:endParaRPr lang="en-US" dirty="0"/>
          </a:p>
        </p:txBody>
      </p:sp>
    </p:spTree>
    <p:extLst>
      <p:ext uri="{BB962C8B-B14F-4D97-AF65-F5344CB8AC3E}">
        <p14:creationId xmlns:p14="http://schemas.microsoft.com/office/powerpoint/2010/main" val="133652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973" y="134409"/>
            <a:ext cx="8464053" cy="947009"/>
          </a:xfrm>
        </p:spPr>
        <p:txBody>
          <a:bodyPr>
            <a:noAutofit/>
          </a:bodyPr>
          <a:lstStyle/>
          <a:p>
            <a:r>
              <a:rPr lang="en-US" dirty="0"/>
              <a:t>Outcomes on Non-Federal Rural Lands = population of 50,000 or less</a:t>
            </a:r>
          </a:p>
        </p:txBody>
      </p:sp>
      <p:sp>
        <p:nvSpPr>
          <p:cNvPr id="3" name="Content Placeholder 2"/>
          <p:cNvSpPr>
            <a:spLocks noGrp="1"/>
          </p:cNvSpPr>
          <p:nvPr>
            <p:ph idx="1"/>
          </p:nvPr>
        </p:nvSpPr>
        <p:spPr>
          <a:xfrm>
            <a:off x="255818" y="1331686"/>
            <a:ext cx="8698831" cy="947009"/>
          </a:xfrm>
        </p:spPr>
        <p:txBody>
          <a:bodyPr>
            <a:noAutofit/>
          </a:bodyPr>
          <a:lstStyle/>
          <a:p>
            <a:pPr marL="0" indent="0">
              <a:buNone/>
            </a:pPr>
            <a:r>
              <a:rPr lang="en-US" sz="2300" dirty="0">
                <a:hlinkClick r:id="rId3"/>
              </a:rPr>
              <a:t>Use this LSR Project Planning Tool (Project Eligibility Tab) </a:t>
            </a:r>
            <a:r>
              <a:rPr lang="en-US" sz="2300" dirty="0"/>
              <a:t>to confirm if a city or town is rural (2020 Census). </a:t>
            </a:r>
          </a:p>
          <a:p>
            <a:endParaRPr lang="en-US" sz="2300" dirty="0"/>
          </a:p>
        </p:txBody>
      </p:sp>
      <p:sp>
        <p:nvSpPr>
          <p:cNvPr id="4" name="Slide Number Placeholder 3"/>
          <p:cNvSpPr>
            <a:spLocks noGrp="1"/>
          </p:cNvSpPr>
          <p:nvPr>
            <p:ph type="sldNum" sz="quarter" idx="12"/>
          </p:nvPr>
        </p:nvSpPr>
        <p:spPr>
          <a:xfrm>
            <a:off x="8384503" y="6463225"/>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7</a:t>
            </a:fld>
            <a:endParaRPr lang="en-US" dirty="0"/>
          </a:p>
        </p:txBody>
      </p:sp>
      <p:pic>
        <p:nvPicPr>
          <p:cNvPr id="8" name="Picture 7" descr="Image of the LSR Project Eligibility web map showing urban areas that are not eligible.">
            <a:extLst>
              <a:ext uri="{FF2B5EF4-FFF2-40B4-BE49-F238E27FC236}">
                <a16:creationId xmlns:a16="http://schemas.microsoft.com/office/drawing/2014/main" id="{356AD298-87C9-4579-BA16-777A042E60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800" y="2128926"/>
            <a:ext cx="8089900" cy="4648973"/>
          </a:xfrm>
          <a:prstGeom prst="rect">
            <a:avLst/>
          </a:prstGeom>
        </p:spPr>
      </p:pic>
    </p:spTree>
    <p:extLst>
      <p:ext uri="{BB962C8B-B14F-4D97-AF65-F5344CB8AC3E}">
        <p14:creationId xmlns:p14="http://schemas.microsoft.com/office/powerpoint/2010/main" val="165375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77906" y="320389"/>
            <a:ext cx="8590430" cy="801687"/>
          </a:xfrm>
        </p:spPr>
        <p:txBody>
          <a:bodyPr>
            <a:normAutofit/>
          </a:bodyPr>
          <a:lstStyle/>
          <a:p>
            <a:r>
              <a:rPr lang="en-US" altLang="en-US" sz="3500" dirty="0"/>
              <a:t>Eligible Applicants</a:t>
            </a:r>
          </a:p>
        </p:txBody>
      </p:sp>
      <p:sp>
        <p:nvSpPr>
          <p:cNvPr id="3" name="Content Placeholder 2"/>
          <p:cNvSpPr>
            <a:spLocks noGrp="1"/>
          </p:cNvSpPr>
          <p:nvPr>
            <p:ph idx="1"/>
          </p:nvPr>
        </p:nvSpPr>
        <p:spPr>
          <a:xfrm>
            <a:off x="277906" y="1309705"/>
            <a:ext cx="8590430" cy="3204339"/>
          </a:xfrm>
        </p:spPr>
        <p:txBody>
          <a:bodyPr>
            <a:normAutofit/>
          </a:bodyPr>
          <a:lstStyle/>
          <a:p>
            <a:r>
              <a:rPr lang="en-US" dirty="0"/>
              <a:t>State forestry or appropriate agencies</a:t>
            </a:r>
          </a:p>
          <a:p>
            <a:r>
              <a:rPr lang="en-US" dirty="0"/>
              <a:t>Nonprofit organizations</a:t>
            </a:r>
          </a:p>
          <a:p>
            <a:r>
              <a:rPr lang="en-US" dirty="0"/>
              <a:t>Universities</a:t>
            </a:r>
          </a:p>
          <a:p>
            <a:r>
              <a:rPr lang="en-US" dirty="0"/>
              <a:t>Local units of government</a:t>
            </a:r>
          </a:p>
          <a:p>
            <a:r>
              <a:rPr lang="en-US" dirty="0"/>
              <a:t>Federally recognized Tribes </a:t>
            </a:r>
            <a:r>
              <a:rPr lang="en-US" sz="1800" dirty="0"/>
              <a:t>(and Alaska Native Corporations)</a:t>
            </a:r>
          </a:p>
        </p:txBody>
      </p:sp>
      <p:sp>
        <p:nvSpPr>
          <p:cNvPr id="6" name="Right Brace 5">
            <a:extLst>
              <a:ext uri="{C183D7F6-B498-43B3-948B-1728B52AA6E4}">
                <adec:decorative xmlns:adec="http://schemas.microsoft.com/office/drawing/2017/decorative" val="1"/>
              </a:ext>
            </a:extLst>
          </p:cNvPr>
          <p:cNvSpPr/>
          <p:nvPr/>
        </p:nvSpPr>
        <p:spPr>
          <a:xfrm>
            <a:off x="5921828" y="1307143"/>
            <a:ext cx="1296780" cy="2039774"/>
          </a:xfrm>
          <a:prstGeom prst="rightBrace">
            <a:avLst>
              <a:gd name="adj1" fmla="val 18157"/>
              <a:gd name="adj2" fmla="val 46365"/>
            </a:avLst>
          </a:prstGeom>
          <a:ln w="28575">
            <a:solidFill>
              <a:schemeClr val="accent4">
                <a:lumMod val="25000"/>
                <a:lumOff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4">
                  <a:lumMod val="25000"/>
                  <a:lumOff val="75000"/>
                </a:schemeClr>
              </a:solidFill>
            </a:endParaRPr>
          </a:p>
        </p:txBody>
      </p:sp>
      <p:sp>
        <p:nvSpPr>
          <p:cNvPr id="7" name="TextBox 6"/>
          <p:cNvSpPr txBox="1"/>
          <p:nvPr/>
        </p:nvSpPr>
        <p:spPr>
          <a:xfrm>
            <a:off x="7239007" y="1280590"/>
            <a:ext cx="1823142" cy="2092881"/>
          </a:xfrm>
          <a:prstGeom prst="rect">
            <a:avLst/>
          </a:prstGeom>
          <a:noFill/>
        </p:spPr>
        <p:txBody>
          <a:bodyPr wrap="square" rtlCol="0">
            <a:spAutoFit/>
          </a:bodyPr>
          <a:lstStyle/>
          <a:p>
            <a:r>
              <a:rPr lang="en-US" sz="2600" dirty="0">
                <a:solidFill>
                  <a:schemeClr val="accent4">
                    <a:lumMod val="25000"/>
                    <a:lumOff val="75000"/>
                  </a:schemeClr>
                </a:solidFill>
              </a:rPr>
              <a:t>State Forester sponsor letter required</a:t>
            </a:r>
          </a:p>
        </p:txBody>
      </p:sp>
      <p:pic>
        <p:nvPicPr>
          <p:cNvPr id="4" name="Picture 3" descr="Looking across a wood suspension bridge with forests on the other sid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79998" y="3919921"/>
            <a:ext cx="4384003" cy="2799869"/>
          </a:xfrm>
          <a:prstGeom prst="rect">
            <a:avLst/>
          </a:prstGeom>
        </p:spPr>
      </p:pic>
      <p:sp>
        <p:nvSpPr>
          <p:cNvPr id="5" name="Slide Number Placeholder 3"/>
          <p:cNvSpPr>
            <a:spLocks noGrp="1"/>
          </p:cNvSpPr>
          <p:nvPr>
            <p:ph type="sldNum" sz="quarter" idx="12"/>
          </p:nvPr>
        </p:nvSpPr>
        <p:spPr>
          <a:xfrm>
            <a:off x="8397370" y="6465209"/>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8</a:t>
            </a:fld>
            <a:endParaRPr lang="en-US" dirty="0"/>
          </a:p>
        </p:txBody>
      </p:sp>
      <p:sp>
        <p:nvSpPr>
          <p:cNvPr id="2" name="Subtitle 2">
            <a:extLst>
              <a:ext uri="{FF2B5EF4-FFF2-40B4-BE49-F238E27FC236}">
                <a16:creationId xmlns:a16="http://schemas.microsoft.com/office/drawing/2014/main" id="{0075C88F-FE95-C680-993F-F42DE13A8F3E}"/>
              </a:ext>
            </a:extLst>
          </p:cNvPr>
          <p:cNvSpPr txBox="1">
            <a:spLocks/>
          </p:cNvSpPr>
          <p:nvPr/>
        </p:nvSpPr>
        <p:spPr>
          <a:xfrm>
            <a:off x="6758415" y="6281320"/>
            <a:ext cx="1460169" cy="598714"/>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750"/>
              </a:spcBef>
              <a:spcAft>
                <a:spcPts val="450"/>
              </a:spcAft>
              <a:buFont typeface="Arial" panose="020B0604020202020204" pitchFamily="34" charset="0"/>
              <a:buChar char="•"/>
              <a:defRPr sz="2400" kern="1200">
                <a:solidFill>
                  <a:schemeClr val="tx1"/>
                </a:solidFill>
                <a:latin typeface="+mn-lt"/>
                <a:ea typeface="+mn-ea"/>
                <a:cs typeface="+mn-cs"/>
              </a:defRPr>
            </a:lvl1pPr>
            <a:lvl2pPr marL="411480" indent="-171450" algn="l" defTabSz="685800" rtl="0" eaLnBrk="1" latinLnBrk="0" hangingPunct="1">
              <a:lnSpc>
                <a:spcPct val="100000"/>
              </a:lnSpc>
              <a:spcBef>
                <a:spcPts val="375"/>
              </a:spcBef>
              <a:spcAft>
                <a:spcPts val="450"/>
              </a:spcAft>
              <a:buFont typeface="Wingdings" panose="05000000000000000000" pitchFamily="2" charset="2"/>
              <a:buChar char="Ø"/>
              <a:defRPr sz="2400" kern="1200">
                <a:solidFill>
                  <a:schemeClr val="tx1"/>
                </a:solidFill>
                <a:latin typeface="+mn-lt"/>
                <a:ea typeface="+mn-ea"/>
                <a:cs typeface="+mn-cs"/>
              </a:defRPr>
            </a:lvl2pPr>
            <a:lvl3pPr marL="617220" indent="-171450" algn="l" defTabSz="685800" rtl="0" eaLnBrk="1" latinLnBrk="0" hangingPunct="1">
              <a:lnSpc>
                <a:spcPct val="100000"/>
              </a:lnSpc>
              <a:spcBef>
                <a:spcPts val="375"/>
              </a:spcBef>
              <a:spcAft>
                <a:spcPts val="450"/>
              </a:spcAft>
              <a:buFont typeface="Arial" panose="020B0604020202020204" pitchFamily="34" charset="0"/>
              <a:buChar char="•"/>
              <a:defRPr sz="1350" kern="1200">
                <a:solidFill>
                  <a:schemeClr val="tx1"/>
                </a:solidFill>
                <a:latin typeface="+mn-lt"/>
                <a:ea typeface="+mn-ea"/>
                <a:cs typeface="+mn-cs"/>
              </a:defRPr>
            </a:lvl3pPr>
            <a:lvl4pPr marL="85725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4pPr>
            <a:lvl5pPr marL="1097280" indent="-171450" algn="l" defTabSz="685800" rtl="0" eaLnBrk="1" latinLnBrk="0" hangingPunct="1">
              <a:lnSpc>
                <a:spcPct val="100000"/>
              </a:lnSpc>
              <a:spcBef>
                <a:spcPts val="375"/>
              </a:spcBef>
              <a:spcAft>
                <a:spcPts val="45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200" i="1" dirty="0"/>
              <a:t>USDA Forest Service photo </a:t>
            </a:r>
          </a:p>
        </p:txBody>
      </p:sp>
    </p:spTree>
    <p:extLst>
      <p:ext uri="{BB962C8B-B14F-4D97-AF65-F5344CB8AC3E}">
        <p14:creationId xmlns:p14="http://schemas.microsoft.com/office/powerpoint/2010/main" val="300258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3" y="359403"/>
            <a:ext cx="8928499" cy="801687"/>
          </a:xfrm>
        </p:spPr>
        <p:txBody>
          <a:bodyPr>
            <a:normAutofit/>
          </a:bodyPr>
          <a:lstStyle/>
          <a:p>
            <a:r>
              <a:rPr lang="en-US" sz="3500" dirty="0"/>
              <a:t>Minimums and Maximums</a:t>
            </a:r>
          </a:p>
        </p:txBody>
      </p:sp>
      <p:sp>
        <p:nvSpPr>
          <p:cNvPr id="3" name="Content Placeholder 2"/>
          <p:cNvSpPr>
            <a:spLocks noGrp="1"/>
          </p:cNvSpPr>
          <p:nvPr>
            <p:ph idx="1"/>
          </p:nvPr>
        </p:nvSpPr>
        <p:spPr>
          <a:xfrm>
            <a:off x="277906" y="1426464"/>
            <a:ext cx="8746846" cy="5295011"/>
          </a:xfrm>
        </p:spPr>
        <p:txBody>
          <a:bodyPr>
            <a:noAutofit/>
          </a:bodyPr>
          <a:lstStyle/>
          <a:p>
            <a:r>
              <a:rPr lang="en-US" sz="2200" dirty="0"/>
              <a:t>Minimum application Fed. amount = $25,000</a:t>
            </a:r>
          </a:p>
          <a:p>
            <a:pPr>
              <a:spcBef>
                <a:spcPts val="1800"/>
              </a:spcBef>
            </a:pPr>
            <a:r>
              <a:rPr lang="en-US" sz="2200" dirty="0"/>
              <a:t>Each State Forester can submit/sponsor 5 applications</a:t>
            </a:r>
          </a:p>
          <a:p>
            <a:pPr marL="349250" lvl="1" indent="0">
              <a:buNone/>
            </a:pPr>
            <a:r>
              <a:rPr lang="en-US" sz="2200" dirty="0"/>
              <a:t>Note: Applications with 11 or more State Forester </a:t>
            </a:r>
            <a:r>
              <a:rPr lang="en-US" sz="2200" u="sng" dirty="0"/>
              <a:t>sponsors</a:t>
            </a:r>
            <a:r>
              <a:rPr lang="en-US" sz="2200" dirty="0"/>
              <a:t> and applications submitted by Tribes do not count against the 5 </a:t>
            </a:r>
          </a:p>
          <a:p>
            <a:pPr marL="173038" indent="-173038">
              <a:spcBef>
                <a:spcPts val="1800"/>
              </a:spcBef>
            </a:pPr>
            <a:r>
              <a:rPr lang="en-US" sz="2200" dirty="0"/>
              <a:t>Max. total funding awarded to benefit any one State or Tribe = 15% of total available for </a:t>
            </a:r>
            <a:r>
              <a:rPr lang="en-US" sz="2200" dirty="0" err="1"/>
              <a:t>R9</a:t>
            </a:r>
            <a:r>
              <a:rPr lang="en-US" sz="2200" dirty="0"/>
              <a:t> </a:t>
            </a:r>
          </a:p>
          <a:p>
            <a:pPr>
              <a:spcBef>
                <a:spcPts val="1800"/>
              </a:spcBef>
            </a:pPr>
            <a:r>
              <a:rPr lang="en-US" altLang="en-US" sz="2200" dirty="0"/>
              <a:t>Max. Fed. funding for multistate projects = $600,000</a:t>
            </a:r>
          </a:p>
          <a:p>
            <a:pPr>
              <a:spcBef>
                <a:spcPts val="1800"/>
              </a:spcBef>
            </a:pPr>
            <a:r>
              <a:rPr lang="en-US" altLang="en-US" sz="2200" dirty="0"/>
              <a:t>LSR grants are completed within 3 years.</a:t>
            </a:r>
          </a:p>
          <a:p>
            <a:pPr marL="0" indent="0" algn="ctr">
              <a:spcBef>
                <a:spcPts val="1800"/>
              </a:spcBef>
              <a:buNone/>
            </a:pPr>
            <a:r>
              <a:rPr lang="en-US" altLang="en-US" sz="2000" i="1" dirty="0"/>
              <a:t>The Federal Government’s obligation under this program is contingent upon the availability of funds.</a:t>
            </a:r>
          </a:p>
        </p:txBody>
      </p:sp>
      <p:sp>
        <p:nvSpPr>
          <p:cNvPr id="4" name="Slide Number Placeholder 3"/>
          <p:cNvSpPr>
            <a:spLocks noGrp="1"/>
          </p:cNvSpPr>
          <p:nvPr>
            <p:ph type="sldNum" sz="quarter" idx="12"/>
          </p:nvPr>
        </p:nvSpPr>
        <p:spPr>
          <a:xfrm>
            <a:off x="8375598" y="6465210"/>
            <a:ext cx="71045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37C728-5218-8E41-BD52-95328715D22E}" type="slidenum">
              <a:rPr lang="en-US" smtClean="0"/>
              <a:pPr/>
              <a:t>9</a:t>
            </a:fld>
            <a:endParaRPr lang="en-US" dirty="0"/>
          </a:p>
        </p:txBody>
      </p:sp>
    </p:spTree>
    <p:extLst>
      <p:ext uri="{BB962C8B-B14F-4D97-AF65-F5344CB8AC3E}">
        <p14:creationId xmlns:p14="http://schemas.microsoft.com/office/powerpoint/2010/main" val="137254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orest Service Green Wide">
  <a:themeElements>
    <a:clrScheme name="FS Green and Yellow">
      <a:dk1>
        <a:sysClr val="windowText" lastClr="000000"/>
      </a:dk1>
      <a:lt1>
        <a:sysClr val="window" lastClr="FFFFFF"/>
      </a:lt1>
      <a:dk2>
        <a:srgbClr val="034A30"/>
      </a:dk2>
      <a:lt2>
        <a:srgbClr val="F8F8F8"/>
      </a:lt2>
      <a:accent1>
        <a:srgbClr val="966F0C"/>
      </a:accent1>
      <a:accent2>
        <a:srgbClr val="F9E24C"/>
      </a:accent2>
      <a:accent3>
        <a:srgbClr val="4A380A"/>
      </a:accent3>
      <a:accent4>
        <a:srgbClr val="014556"/>
      </a:accent4>
      <a:accent5>
        <a:srgbClr val="F9EC96"/>
      </a:accent5>
      <a:accent6>
        <a:srgbClr val="3E0A4A"/>
      </a:accent6>
      <a:hlink>
        <a:srgbClr val="F9EC96"/>
      </a:hlink>
      <a:folHlink>
        <a:srgbClr val="FBF3BF"/>
      </a:folHlink>
    </a:clrScheme>
    <a:fontScheme name="Verdana-Verdana">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est Service Green Wide" id="{B56174A7-E585-400B-8A53-6028D46C1CF0}" vid="{C5E9DBC3-EE0E-4988-B083-7710F0E9E554}"/>
    </a:ext>
  </a:extLst>
</a:theme>
</file>

<file path=ppt/theme/theme2.xml><?xml version="1.0" encoding="utf-8"?>
<a:theme xmlns:a="http://schemas.openxmlformats.org/drawingml/2006/main" name="Office Theme">
  <a:themeElements>
    <a:clrScheme name="Forest Service Color Theme">
      <a:dk1>
        <a:sysClr val="windowText" lastClr="000000"/>
      </a:dk1>
      <a:lt1>
        <a:sysClr val="window" lastClr="FFFFFF"/>
      </a:lt1>
      <a:dk2>
        <a:srgbClr val="034A30"/>
      </a:dk2>
      <a:lt2>
        <a:srgbClr val="F8F8F8"/>
      </a:lt2>
      <a:accent1>
        <a:srgbClr val="056132"/>
      </a:accent1>
      <a:accent2>
        <a:srgbClr val="1B572B"/>
      </a:accent2>
      <a:accent3>
        <a:srgbClr val="01615A"/>
      </a:accent3>
      <a:accent4>
        <a:srgbClr val="014556"/>
      </a:accent4>
      <a:accent5>
        <a:srgbClr val="F9E24C"/>
      </a:accent5>
      <a:accent6>
        <a:srgbClr val="F9EC96"/>
      </a:accent6>
      <a:hlink>
        <a:srgbClr val="0563C1"/>
      </a:hlink>
      <a:folHlink>
        <a:srgbClr val="954F72"/>
      </a:folHlink>
    </a:clrScheme>
    <a:fontScheme name="Arial-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orest Service Color Theme">
      <a:dk1>
        <a:sysClr val="windowText" lastClr="000000"/>
      </a:dk1>
      <a:lt1>
        <a:sysClr val="window" lastClr="FFFFFF"/>
      </a:lt1>
      <a:dk2>
        <a:srgbClr val="034A30"/>
      </a:dk2>
      <a:lt2>
        <a:srgbClr val="F8F8F8"/>
      </a:lt2>
      <a:accent1>
        <a:srgbClr val="056132"/>
      </a:accent1>
      <a:accent2>
        <a:srgbClr val="1B572B"/>
      </a:accent2>
      <a:accent3>
        <a:srgbClr val="01615A"/>
      </a:accent3>
      <a:accent4>
        <a:srgbClr val="014556"/>
      </a:accent4>
      <a:accent5>
        <a:srgbClr val="F9E24C"/>
      </a:accent5>
      <a:accent6>
        <a:srgbClr val="F9EC96"/>
      </a:accent6>
      <a:hlink>
        <a:srgbClr val="0563C1"/>
      </a:hlink>
      <a:folHlink>
        <a:srgbClr val="954F72"/>
      </a:folHlink>
    </a:clrScheme>
    <a:fontScheme name="Arial-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S Green and Yellow">
    <a:dk1>
      <a:sysClr val="windowText" lastClr="000000"/>
    </a:dk1>
    <a:lt1>
      <a:sysClr val="window" lastClr="FFFFFF"/>
    </a:lt1>
    <a:dk2>
      <a:srgbClr val="034A30"/>
    </a:dk2>
    <a:lt2>
      <a:srgbClr val="F8F8F8"/>
    </a:lt2>
    <a:accent1>
      <a:srgbClr val="966F0C"/>
    </a:accent1>
    <a:accent2>
      <a:srgbClr val="F9E24C"/>
    </a:accent2>
    <a:accent3>
      <a:srgbClr val="4A380A"/>
    </a:accent3>
    <a:accent4>
      <a:srgbClr val="014556"/>
    </a:accent4>
    <a:accent5>
      <a:srgbClr val="F9EC96"/>
    </a:accent5>
    <a:accent6>
      <a:srgbClr val="3E0A4A"/>
    </a:accent6>
    <a:hlink>
      <a:srgbClr val="F9EC96"/>
    </a:hlink>
    <a:folHlink>
      <a:srgbClr val="FBF3B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 xmlns="b24a63ef-dbb9-46e9-b1bb-451032127b0b" xsi:nil="true"/>
    <SharedWithUsers xmlns="ae5a7088-5d98-4b51-9157-c53d9330f458">
      <UserInfo>
        <DisplayName>Kohrt, Sabrina - FS</DisplayName>
        <AccountId>7266</AccountId>
        <AccountType/>
      </UserInfo>
    </SharedWithUsers>
    <TemplateType xmlns="b24a63ef-dbb9-46e9-b1bb-451032127b0b">Presentation</Template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E4AE954D86414899C03B0D9F94B945" ma:contentTypeVersion="11" ma:contentTypeDescription="Create a new document." ma:contentTypeScope="" ma:versionID="aa7367461a94186bc18d20955ef38135">
  <xsd:schema xmlns:xsd="http://www.w3.org/2001/XMLSchema" xmlns:xs="http://www.w3.org/2001/XMLSchema" xmlns:p="http://schemas.microsoft.com/office/2006/metadata/properties" xmlns:ns2="b24a63ef-dbb9-46e9-b1bb-451032127b0b" xmlns:ns3="ae5a7088-5d98-4b51-9157-c53d9330f458" targetNamespace="http://schemas.microsoft.com/office/2006/metadata/properties" ma:root="true" ma:fieldsID="41d2cdd3ecbd14d7ed34978246357603" ns2:_="" ns3:_="">
    <xsd:import namespace="b24a63ef-dbb9-46e9-b1bb-451032127b0b"/>
    <xsd:import namespace="ae5a7088-5d98-4b51-9157-c53d9330f458"/>
    <xsd:element name="properties">
      <xsd:complexType>
        <xsd:sequence>
          <xsd:element name="documentManagement">
            <xsd:complexType>
              <xsd:all>
                <xsd:element ref="ns2:TemplateType" minOccurs="0"/>
                <xsd:element ref="ns2:MediaServiceMetadata" minOccurs="0"/>
                <xsd:element ref="ns2:MediaServiceFastMetadata" minOccurs="0"/>
                <xsd:element ref="ns2:Description"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a63ef-dbb9-46e9-b1bb-451032127b0b" elementFormDefault="qualified">
    <xsd:import namespace="http://schemas.microsoft.com/office/2006/documentManagement/types"/>
    <xsd:import namespace="http://schemas.microsoft.com/office/infopath/2007/PartnerControls"/>
    <xsd:element name="TemplateType" ma:index="8" nillable="true" ma:displayName="Template Type" ma:description="Type of product the template is for. Value used for filtering." ma:format="Dropdown" ma:internalName="TemplateType">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Description" ma:index="11" nillable="true" ma:displayName="Description" ma:description="Brief explanation of what the file is." ma:format="Dropdown" ma:internalName="Description">
      <xsd:simpleType>
        <xsd:restriction base="dms:Text">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5a7088-5d98-4b51-9157-c53d9330f45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0D1AD3-250F-436D-B711-4A25F5AA00F1}">
  <ds:schemaRefs>
    <ds:schemaRef ds:uri="http://schemas.microsoft.com/sharepoint/v3/contenttype/forms"/>
  </ds:schemaRefs>
</ds:datastoreItem>
</file>

<file path=customXml/itemProps2.xml><?xml version="1.0" encoding="utf-8"?>
<ds:datastoreItem xmlns:ds="http://schemas.openxmlformats.org/officeDocument/2006/customXml" ds:itemID="{183C69EE-9024-41C7-BFC9-5F54CDB30862}">
  <ds:schemaRefs>
    <ds:schemaRef ds:uri="http://purl.org/dc/elements/1.1/"/>
    <ds:schemaRef ds:uri="http://schemas.microsoft.com/office/2006/metadata/properties"/>
    <ds:schemaRef ds:uri="http://schemas.openxmlformats.org/package/2006/metadata/core-properties"/>
    <ds:schemaRef ds:uri="b24a63ef-dbb9-46e9-b1bb-451032127b0b"/>
    <ds:schemaRef ds:uri="http://schemas.microsoft.com/office/2006/documentManagement/types"/>
    <ds:schemaRef ds:uri="http://www.w3.org/XML/1998/namespace"/>
    <ds:schemaRef ds:uri="ae5a7088-5d98-4b51-9157-c53d9330f458"/>
    <ds:schemaRef ds:uri="http://purl.org/dc/dcmityp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36B4610-006A-4DD4-82AD-20E8EB79CE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a63ef-dbb9-46e9-b1bb-451032127b0b"/>
    <ds:schemaRef ds:uri="ae5a7088-5d98-4b51-9157-c53d9330f4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Forest Service Green Wide</Template>
  <TotalTime>3759</TotalTime>
  <Words>5547</Words>
  <Application>Microsoft Office PowerPoint</Application>
  <PresentationFormat>On-screen Show (4:3)</PresentationFormat>
  <Paragraphs>451</Paragraphs>
  <Slides>42</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ArialMT</vt:lpstr>
      <vt:lpstr>Calibri</vt:lpstr>
      <vt:lpstr>Symbol</vt:lpstr>
      <vt:lpstr>Tahoma</vt:lpstr>
      <vt:lpstr>Verdana</vt:lpstr>
      <vt:lpstr>Wingdings</vt:lpstr>
      <vt:lpstr>Forest Service Green Wide</vt:lpstr>
      <vt:lpstr>Landscape Scale Restoration Competitive Grant Program for the Northeast and Midwest</vt:lpstr>
      <vt:lpstr>Presenting from N’dakinna, homeland of the Abenaki, Pennacook, and Wabanaki people, who I acknowledge and honor with gratitude.</vt:lpstr>
      <vt:lpstr>Webinar Agenda</vt:lpstr>
      <vt:lpstr>Landscape Scale Restoration (LSR) Program Purpose:</vt:lpstr>
      <vt:lpstr>Four LSR Funding Opportunities  for FY 2024</vt:lpstr>
      <vt:lpstr>National LSR Objectives (projects need to support one of these)</vt:lpstr>
      <vt:lpstr>Outcomes on Non-Federal Rural Lands = population of 50,000 or less</vt:lpstr>
      <vt:lpstr>Eligible Applicants</vt:lpstr>
      <vt:lpstr>Minimums and Maximums</vt:lpstr>
      <vt:lpstr>1 to 1 Matching Funds Required</vt:lpstr>
      <vt:lpstr>Authorities for LSR Projects</vt:lpstr>
      <vt:lpstr>Example Eligible Projects</vt:lpstr>
      <vt:lpstr>Some Activities Not Eligible  For LSR Funding and 1 to 1 Match</vt:lpstr>
      <vt:lpstr>Scoring Criteria</vt:lpstr>
      <vt:lpstr>Scoring Criteria for  LSR Project Selection</vt:lpstr>
      <vt:lpstr>Criteria 1. Priority Issues/ Landscapes in  State Forest Action Plan(s) (SFAP) or Equivalent Restoration Strategy</vt:lpstr>
      <vt:lpstr>Criteria 2.  Measurable Outcomes</vt:lpstr>
      <vt:lpstr>National LSR Objectives</vt:lpstr>
      <vt:lpstr>National Quantitative Measures for LSR “Outcomes on the Ground”</vt:lpstr>
      <vt:lpstr>Criteria 3. Collaboration  and Integrated Delivery</vt:lpstr>
      <vt:lpstr>Criteria 4. Leverage</vt:lpstr>
      <vt:lpstr>Criteria 5. Knowledge and  Technical Transfer</vt:lpstr>
      <vt:lpstr>Criteria 6. Benefit to Disadvantaged Communities/People</vt:lpstr>
      <vt:lpstr>Identifying and Describing Disadvantaged Communities/People</vt:lpstr>
      <vt:lpstr>Optional: Layers in the  LSR Project Planning Tool</vt:lpstr>
      <vt:lpstr>Example Benefits of an LSR Project to Disadvantaged Communities/People</vt:lpstr>
      <vt:lpstr>Scoring Rubric</vt:lpstr>
      <vt:lpstr>Application Forms and Process</vt:lpstr>
      <vt:lpstr>Project Narrative Fillable PDF</vt:lpstr>
      <vt:lpstr>Budget Spreadsheet</vt:lpstr>
      <vt:lpstr>How to Apply</vt:lpstr>
      <vt:lpstr>Getting Ready to Apply</vt:lpstr>
      <vt:lpstr>Grants.gov Opportunity: USDA-FS-2024-LSR-Northeast-Midwest </vt:lpstr>
      <vt:lpstr>Grants.gov Opportunity:  Related Documents Tab</vt:lpstr>
      <vt:lpstr>Grants.gov Opportunity: Package </vt:lpstr>
      <vt:lpstr>Timeline for FY 2024</vt:lpstr>
      <vt:lpstr>Grant Implementation  and Reporting for Funded Projects</vt:lpstr>
      <vt:lpstr>Tips!</vt:lpstr>
      <vt:lpstr>Tips from Past Reviewers  for Competitive Applications</vt:lpstr>
      <vt:lpstr>Tips from Past Reviewers  for Competitive Applications</vt:lpstr>
      <vt:lpstr>Forest Service Eastern Region LSR Contacts</vt:lpstr>
      <vt:lpstr>Thank You! Questions?</vt:lpstr>
    </vt:vector>
  </TitlesOfParts>
  <Company>U.S. Department of Agriculture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Landscape Scale Restoration Competitive Grant Program for the Northeast and Midwest</dc:title>
  <dc:creator>Forest Service Eastern Region</dc:creator>
  <cp:lastModifiedBy>Wormstead, Sherri - FS, NH</cp:lastModifiedBy>
  <cp:revision>236</cp:revision>
  <dcterms:created xsi:type="dcterms:W3CDTF">2020-08-20T19:34:53Z</dcterms:created>
  <dcterms:modified xsi:type="dcterms:W3CDTF">2023-09-06T12:20:27Z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0x010100D4E4AE954D86414899C03B0D9F94B945</vt:lpwstr>
  </property>
</Properties>
</file>