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30E9D-523C-4CF8-9CFE-63624E4CFBD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D928-3459-4AF2-A85F-B14847EA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8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B125F-CABE-854F-ACE7-049E0023058C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011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2C781-E0EF-4903-A081-62E6E76B03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766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B918-5DBF-44B7-B8CB-9F22463456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16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BAB5-D24F-4AA0-A515-7A14B4A663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9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AF64-898E-461B-BFE1-3E434F26EE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83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949-B93B-469E-996F-ABD31A255DA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896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72FD-A87A-4367-9307-807B6BF4DA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2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2E2B-2B79-45CB-8E38-E68EBEE3D7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37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6605C-D641-4729-A2E8-7A356DC6399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89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85B2-0E2A-4C6A-99BA-4681ECFE75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85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30ED-C8B0-4FA7-A50F-D38A188F3C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08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5731-FB14-42CD-8CA3-DC9F7B02F60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5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060C5A7-D9D8-43A8-8F1D-0B199475D96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 txBox="1">
            <a:spLocks/>
          </p:cNvSpPr>
          <p:nvPr/>
        </p:nvSpPr>
        <p:spPr>
          <a:xfrm>
            <a:off x="6858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Project Appraisal Document </a:t>
            </a:r>
            <a:r>
              <a:rPr lang="en-US" sz="28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/>
            </a:r>
            <a:br>
              <a:rPr lang="en-US" sz="28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</a:br>
            <a:r>
              <a:rPr lang="en-US" sz="20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IR 1.1: Conservation and Management of Natural Capital Improved</a:t>
            </a:r>
            <a:endParaRPr lang="en-US" sz="2000" dirty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272470" y="1219200"/>
            <a:ext cx="6455422" cy="5149052"/>
            <a:chOff x="1043870" y="1400054"/>
            <a:chExt cx="6455422" cy="5149052"/>
          </a:xfrm>
        </p:grpSpPr>
        <p:grpSp>
          <p:nvGrpSpPr>
            <p:cNvPr id="43" name="Group 42"/>
            <p:cNvGrpSpPr/>
            <p:nvPr/>
          </p:nvGrpSpPr>
          <p:grpSpPr>
            <a:xfrm>
              <a:off x="1043870" y="1400054"/>
              <a:ext cx="6455422" cy="5149052"/>
              <a:chOff x="1043870" y="1400054"/>
              <a:chExt cx="6455422" cy="5149052"/>
            </a:xfrm>
          </p:grpSpPr>
          <p:sp>
            <p:nvSpPr>
              <p:cNvPr id="47" name="Rounded Rectangle 46"/>
              <p:cNvSpPr/>
              <p:nvPr/>
            </p:nvSpPr>
            <p:spPr>
              <a:xfrm>
                <a:off x="1783185" y="1400054"/>
                <a:ext cx="5661713" cy="408471"/>
              </a:xfrm>
              <a:prstGeom prst="round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sz="1400" kern="0" dirty="0">
                    <a:solidFill>
                      <a:prstClr val="black"/>
                    </a:solidFill>
                  </a:rPr>
                  <a:t>Regional Development &amp; Cooperation Strategy (RDCS)</a:t>
                </a:r>
              </a:p>
            </p:txBody>
          </p:sp>
          <p:sp>
            <p:nvSpPr>
              <p:cNvPr id="48" name="Rounded Rectangle 47"/>
              <p:cNvSpPr/>
              <p:nvPr/>
            </p:nvSpPr>
            <p:spPr>
              <a:xfrm>
                <a:off x="1783185" y="1852001"/>
                <a:ext cx="5680939" cy="433809"/>
              </a:xfrm>
              <a:prstGeom prst="roundRect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254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sz="1400" kern="0" dirty="0">
                    <a:solidFill>
                      <a:prstClr val="black"/>
                    </a:solidFill>
                  </a:rPr>
                  <a:t>Goal: Enhance East African-Led Sustainable Economic </a:t>
                </a:r>
              </a:p>
              <a:p>
                <a:pPr algn="ctr">
                  <a:defRPr/>
                </a:pPr>
                <a:r>
                  <a:rPr lang="en-US" sz="1400" kern="0" dirty="0">
                    <a:solidFill>
                      <a:prstClr val="black"/>
                    </a:solidFill>
                  </a:rPr>
                  <a:t>Growth &amp; Resilience</a:t>
                </a:r>
              </a:p>
            </p:txBody>
          </p:sp>
          <p:sp>
            <p:nvSpPr>
              <p:cNvPr id="49" name="Rounded Rectangle 48"/>
              <p:cNvSpPr/>
              <p:nvPr/>
            </p:nvSpPr>
            <p:spPr>
              <a:xfrm>
                <a:off x="1783185" y="2317979"/>
                <a:ext cx="1791651" cy="722275"/>
              </a:xfrm>
              <a:prstGeom prst="roundRect">
                <a:avLst/>
              </a:prstGeom>
              <a:solidFill>
                <a:srgbClr val="EEECE1">
                  <a:lumMod val="90000"/>
                </a:srgbClr>
              </a:solidFill>
              <a:ln w="1905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DO 1: </a:t>
                </a:r>
              </a:p>
              <a:p>
                <a:pPr algn="ctr">
                  <a:defRPr/>
                </a:pPr>
                <a:r>
                  <a:rPr lang="en-US" sz="1200" b="1" kern="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Sustainable Regional Economic Integration Advanced</a:t>
                </a:r>
              </a:p>
            </p:txBody>
          </p:sp>
          <p:sp>
            <p:nvSpPr>
              <p:cNvPr id="50" name="Rounded Rectangle 49"/>
              <p:cNvSpPr/>
              <p:nvPr/>
            </p:nvSpPr>
            <p:spPr>
              <a:xfrm>
                <a:off x="3609246" y="2323773"/>
                <a:ext cx="1936231" cy="728133"/>
              </a:xfrm>
              <a:prstGeom prst="roundRect">
                <a:avLst/>
              </a:prstGeom>
              <a:solidFill>
                <a:srgbClr val="EEECE1">
                  <a:lumMod val="9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DO 2: </a:t>
                </a:r>
              </a:p>
              <a:p>
                <a:pPr algn="ctr">
                  <a:defRPr/>
                </a:pPr>
                <a:r>
                  <a:rPr lang="en-US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Improved Management of Risks that Transcend Borders</a:t>
                </a:r>
              </a:p>
            </p:txBody>
          </p:sp>
          <p:sp>
            <p:nvSpPr>
              <p:cNvPr id="51" name="Rounded Rectangle 50"/>
              <p:cNvSpPr/>
              <p:nvPr/>
            </p:nvSpPr>
            <p:spPr>
              <a:xfrm>
                <a:off x="5563061" y="2317979"/>
                <a:ext cx="1936231" cy="728133"/>
              </a:xfrm>
              <a:prstGeom prst="roundRect">
                <a:avLst/>
              </a:prstGeom>
              <a:solidFill>
                <a:srgbClr val="EEECE1">
                  <a:lumMod val="9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DO 3: </a:t>
                </a:r>
              </a:p>
              <a:p>
                <a:pPr algn="ctr">
                  <a:defRPr/>
                </a:pPr>
                <a:r>
                  <a:rPr lang="en-US" sz="1200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</a:rPr>
                  <a:t>East African Institutions’ Leadership and Learning Strengthened</a:t>
                </a:r>
              </a:p>
            </p:txBody>
          </p:sp>
          <p:grpSp>
            <p:nvGrpSpPr>
              <p:cNvPr id="52" name="Group 51"/>
              <p:cNvGrpSpPr/>
              <p:nvPr/>
            </p:nvGrpSpPr>
            <p:grpSpPr>
              <a:xfrm>
                <a:off x="1363820" y="3387024"/>
                <a:ext cx="5189379" cy="2114894"/>
                <a:chOff x="395447" y="3213582"/>
                <a:chExt cx="5189379" cy="2114894"/>
              </a:xfrm>
            </p:grpSpPr>
            <p:sp>
              <p:nvSpPr>
                <p:cNvPr id="60" name="Rounded Rectangle 59"/>
                <p:cNvSpPr/>
                <p:nvPr/>
              </p:nvSpPr>
              <p:spPr>
                <a:xfrm>
                  <a:off x="2021522" y="3384173"/>
                  <a:ext cx="2105524" cy="797170"/>
                </a:xfrm>
                <a:prstGeom prst="roundRect">
                  <a:avLst/>
                </a:prstGeom>
                <a:noFill/>
                <a:ln w="19050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defRPr/>
                  </a:pPr>
                  <a:r>
                    <a:rPr lang="en-US" sz="1000" b="1" kern="0" dirty="0">
                      <a:solidFill>
                        <a:srgbClr val="000000"/>
                      </a:solidFill>
                      <a:ea typeface="MS Mincho"/>
                      <a:cs typeface="Times New Roman"/>
                    </a:rPr>
                    <a:t>IR: 1.1</a:t>
                  </a:r>
                  <a:endParaRPr lang="en-US" sz="1000" kern="0" dirty="0">
                    <a:solidFill>
                      <a:prstClr val="white"/>
                    </a:solidFill>
                    <a:latin typeface="Times New Roman"/>
                    <a:ea typeface="MS Mincho"/>
                  </a:endParaRPr>
                </a:p>
                <a:p>
                  <a:pPr algn="ctr">
                    <a:defRPr/>
                  </a:pPr>
                  <a:r>
                    <a:rPr lang="en-US" sz="1000" kern="0" dirty="0">
                      <a:solidFill>
                        <a:srgbClr val="000000"/>
                      </a:solidFill>
                      <a:ea typeface="MS Mincho"/>
                      <a:cs typeface="Times New Roman"/>
                    </a:rPr>
                    <a:t>Conservation and Management of Natural Capital Improved</a:t>
                  </a:r>
                </a:p>
                <a:p>
                  <a:pPr algn="ctr">
                    <a:defRPr/>
                  </a:pPr>
                  <a:endParaRPr lang="en-US" sz="1000" kern="0" dirty="0">
                    <a:solidFill>
                      <a:prstClr val="white"/>
                    </a:solidFill>
                    <a:latin typeface="Times New Roman"/>
                    <a:ea typeface="MS Mincho"/>
                  </a:endParaRPr>
                </a:p>
              </p:txBody>
            </p:sp>
            <p:sp>
              <p:nvSpPr>
                <p:cNvPr id="61" name="Rounded Rectangle 60"/>
                <p:cNvSpPr/>
                <p:nvPr/>
              </p:nvSpPr>
              <p:spPr>
                <a:xfrm>
                  <a:off x="395447" y="4456364"/>
                  <a:ext cx="1484703" cy="872112"/>
                </a:xfrm>
                <a:prstGeom prst="roundRect">
                  <a:avLst/>
                </a:prstGeom>
                <a:noFill/>
                <a:ln w="19050" cap="flat" cmpd="sng" algn="ctr">
                  <a:solidFill>
                    <a:srgbClr val="F79443"/>
                  </a:solidFill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algn="ctr">
                    <a:defRPr/>
                  </a:pPr>
                  <a:r>
                    <a:rPr lang="en-US" sz="900" b="1" kern="0" dirty="0">
                      <a:solidFill>
                        <a:prstClr val="black"/>
                      </a:solidFill>
                    </a:rPr>
                    <a:t>Sub-purpose 1</a:t>
                  </a:r>
                </a:p>
                <a:p>
                  <a:pPr algn="ctr">
                    <a:defRPr/>
                  </a:pPr>
                  <a:r>
                    <a:rPr lang="en-US" sz="900" b="1" kern="0" dirty="0">
                      <a:solidFill>
                        <a:prstClr val="black"/>
                      </a:solidFill>
                    </a:rPr>
                    <a:t>(Sub-IR 1.1.</a:t>
                  </a:r>
                  <a:r>
                    <a:rPr lang="en-US" sz="900" b="1" kern="0" dirty="0">
                      <a:solidFill>
                        <a:srgbClr val="FF6C18"/>
                      </a:solidFill>
                    </a:rPr>
                    <a:t>1</a:t>
                  </a:r>
                  <a:r>
                    <a:rPr lang="en-US" sz="900" b="1" kern="0" dirty="0">
                      <a:solidFill>
                        <a:prstClr val="black"/>
                      </a:solidFill>
                    </a:rPr>
                    <a:t> )</a:t>
                  </a:r>
                  <a:endParaRPr lang="en-US" sz="900" b="1" kern="0" dirty="0">
                    <a:solidFill>
                      <a:srgbClr val="FF6C18"/>
                    </a:solidFill>
                  </a:endParaRPr>
                </a:p>
                <a:p>
                  <a:pPr algn="ctr">
                    <a:defRPr/>
                  </a:pPr>
                  <a:r>
                    <a:rPr lang="en-US" sz="900" i="1" kern="0" dirty="0">
                      <a:solidFill>
                        <a:prstClr val="black"/>
                      </a:solidFill>
                    </a:rPr>
                    <a:t>Collaborative Management and Conservation  of Transboundary Natural Resources Enhanced</a:t>
                  </a:r>
                </a:p>
                <a:p>
                  <a:pPr algn="ctr">
                    <a:defRPr/>
                  </a:pPr>
                  <a:endParaRPr lang="en-US" sz="1000" kern="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" name="Rounded Rectangle 4"/>
                <p:cNvSpPr/>
                <p:nvPr/>
              </p:nvSpPr>
              <p:spPr>
                <a:xfrm>
                  <a:off x="4027525" y="3213582"/>
                  <a:ext cx="1557301" cy="341182"/>
                </a:xfrm>
                <a:prstGeom prst="rect">
                  <a:avLst/>
                </a:prstGeom>
                <a:solidFill>
                  <a:sysClr val="window" lastClr="FFFFFF"/>
                </a:solidFill>
                <a:ln w="190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</a:ln>
                <a:effectLst/>
              </p:spPr>
              <p:txBody>
                <a:bodyPr spcFirstLastPara="0" vert="horz" wrap="square" lIns="11430" tIns="11430" rIns="11430" bIns="11430" numCol="1" spcCol="1270" anchor="ctr" anchorCtr="0">
                  <a:noAutofit/>
                </a:bodyPr>
                <a:lstStyle/>
                <a:p>
                  <a:pPr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en-US" sz="900" kern="0" dirty="0">
                      <a:solidFill>
                        <a:prstClr val="black"/>
                      </a:solidFill>
                    </a:rPr>
                    <a:t>Improved Population Trends of Target Species</a:t>
                  </a:r>
                </a:p>
              </p:txBody>
            </p:sp>
          </p:grpSp>
          <p:sp>
            <p:nvSpPr>
              <p:cNvPr id="53" name="Freeform 52"/>
              <p:cNvSpPr/>
              <p:nvPr/>
            </p:nvSpPr>
            <p:spPr>
              <a:xfrm rot="155894">
                <a:off x="2657909" y="3139288"/>
                <a:ext cx="989514" cy="348303"/>
              </a:xfrm>
              <a:custGeom>
                <a:avLst/>
                <a:gdLst>
                  <a:gd name="connsiteX0" fmla="*/ 9617 w 1143825"/>
                  <a:gd name="connsiteY0" fmla="*/ 0 h 501162"/>
                  <a:gd name="connsiteX1" fmla="*/ 18410 w 1143825"/>
                  <a:gd name="connsiteY1" fmla="*/ 246185 h 501162"/>
                  <a:gd name="connsiteX2" fmla="*/ 176671 w 1143825"/>
                  <a:gd name="connsiteY2" fmla="*/ 272562 h 501162"/>
                  <a:gd name="connsiteX3" fmla="*/ 950394 w 1143825"/>
                  <a:gd name="connsiteY3" fmla="*/ 263770 h 501162"/>
                  <a:gd name="connsiteX4" fmla="*/ 1143825 w 1143825"/>
                  <a:gd name="connsiteY4" fmla="*/ 501162 h 50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825" h="501162">
                    <a:moveTo>
                      <a:pt x="9617" y="0"/>
                    </a:moveTo>
                    <a:cubicBezTo>
                      <a:pt x="92" y="100379"/>
                      <a:pt x="-9432" y="200758"/>
                      <a:pt x="18410" y="246185"/>
                    </a:cubicBezTo>
                    <a:cubicBezTo>
                      <a:pt x="46252" y="291612"/>
                      <a:pt x="176671" y="272562"/>
                      <a:pt x="176671" y="272562"/>
                    </a:cubicBezTo>
                    <a:cubicBezTo>
                      <a:pt x="332002" y="275493"/>
                      <a:pt x="789202" y="225670"/>
                      <a:pt x="950394" y="263770"/>
                    </a:cubicBezTo>
                    <a:cubicBezTo>
                      <a:pt x="1111586" y="301870"/>
                      <a:pt x="1127705" y="401516"/>
                      <a:pt x="1143825" y="501162"/>
                    </a:cubicBezTo>
                  </a:path>
                </a:pathLst>
              </a:custGeom>
              <a:noFill/>
              <a:ln w="9525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tailEnd type="triangle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Rounded Rectangle 53"/>
              <p:cNvSpPr/>
              <p:nvPr/>
            </p:nvSpPr>
            <p:spPr>
              <a:xfrm>
                <a:off x="1043870" y="5585605"/>
                <a:ext cx="914400" cy="936210"/>
              </a:xfrm>
              <a:prstGeom prst="roundRect">
                <a:avLst/>
              </a:prstGeom>
              <a:noFill/>
              <a:ln w="1905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</a:ln>
              <a:effectLst/>
            </p:spPr>
            <p:txBody>
              <a:bodyPr lIns="0" tIns="45720" rIns="0" bIns="0" rtlCol="0" anchor="t"/>
              <a:lstStyle/>
              <a:p>
                <a:pPr algn="ctr">
                  <a:defRPr/>
                </a:pPr>
                <a:r>
                  <a:rPr lang="en-US" sz="900" b="1" kern="0" dirty="0">
                    <a:solidFill>
                      <a:prstClr val="black"/>
                    </a:solidFill>
                  </a:rPr>
                  <a:t>Outcome 1.1</a:t>
                </a:r>
              </a:p>
              <a:p>
                <a:pPr marL="0" lvl="4" algn="ctr"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</a:rPr>
                  <a:t>Strengthened regional policy harmonization</a:t>
                </a:r>
              </a:p>
              <a:p>
                <a:pPr algn="ctr">
                  <a:defRPr/>
                </a:pPr>
                <a:endParaRPr lang="en-US" sz="800" kern="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Rounded Rectangle 54"/>
              <p:cNvSpPr/>
              <p:nvPr/>
            </p:nvSpPr>
            <p:spPr>
              <a:xfrm>
                <a:off x="6141134" y="5580997"/>
                <a:ext cx="914400" cy="936210"/>
              </a:xfrm>
              <a:prstGeom prst="roundRect">
                <a:avLst/>
              </a:prstGeom>
              <a:noFill/>
              <a:ln w="1905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</a:ln>
              <a:effectLst/>
            </p:spPr>
            <p:txBody>
              <a:bodyPr lIns="0" rIns="0" rtlCol="0" anchor="t"/>
              <a:lstStyle/>
              <a:p>
                <a:pPr algn="ctr">
                  <a:defRPr/>
                </a:pPr>
                <a:r>
                  <a:rPr lang="en-US" sz="900" b="1" kern="0" dirty="0">
                    <a:solidFill>
                      <a:prstClr val="black"/>
                    </a:solidFill>
                  </a:rPr>
                  <a:t>Outcome 3.2</a:t>
                </a:r>
              </a:p>
              <a:p>
                <a:pPr algn="ctr"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</a:rPr>
                  <a:t>Improved regional and bilateral collaboration on enforcement and prosecutions</a:t>
                </a:r>
              </a:p>
              <a:p>
                <a:pPr algn="ctr">
                  <a:defRPr/>
                </a:pPr>
                <a:endParaRPr lang="en-US" sz="900" b="1" kern="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Rounded Rectangle 55"/>
              <p:cNvSpPr/>
              <p:nvPr/>
            </p:nvSpPr>
            <p:spPr>
              <a:xfrm>
                <a:off x="3585457" y="5612896"/>
                <a:ext cx="914400" cy="936210"/>
              </a:xfrm>
              <a:prstGeom prst="roundRect">
                <a:avLst/>
              </a:prstGeom>
              <a:noFill/>
              <a:ln w="1905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</a:ln>
              <a:effectLst/>
            </p:spPr>
            <p:txBody>
              <a:bodyPr lIns="0" rIns="0" rtlCol="0" anchor="t"/>
              <a:lstStyle/>
              <a:p>
                <a:pPr algn="ctr">
                  <a:defRPr/>
                </a:pPr>
                <a:r>
                  <a:rPr lang="en-US" sz="900" b="1" kern="0" dirty="0">
                    <a:solidFill>
                      <a:prstClr val="black"/>
                    </a:solidFill>
                  </a:rPr>
                  <a:t>Outcome 2.1</a:t>
                </a:r>
              </a:p>
              <a:p>
                <a:pPr algn="ctr"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</a:rPr>
                  <a:t>Increased awareness of the economic and intrinsic value of living wildlife</a:t>
                </a:r>
              </a:p>
            </p:txBody>
          </p:sp>
          <p:sp>
            <p:nvSpPr>
              <p:cNvPr id="57" name="Rounded Rectangle 56"/>
              <p:cNvSpPr/>
              <p:nvPr/>
            </p:nvSpPr>
            <p:spPr>
              <a:xfrm>
                <a:off x="5051144" y="5586276"/>
                <a:ext cx="914400" cy="936210"/>
              </a:xfrm>
              <a:prstGeom prst="roundRect">
                <a:avLst/>
              </a:prstGeom>
              <a:noFill/>
              <a:ln w="1905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</a:ln>
              <a:effectLst/>
            </p:spPr>
            <p:txBody>
              <a:bodyPr lIns="0" rIns="0" rtlCol="0" anchor="t"/>
              <a:lstStyle/>
              <a:p>
                <a:pPr algn="ctr">
                  <a:defRPr/>
                </a:pPr>
                <a:r>
                  <a:rPr lang="en-US" sz="900" b="1" kern="0" dirty="0">
                    <a:solidFill>
                      <a:prstClr val="black"/>
                    </a:solidFill>
                  </a:rPr>
                  <a:t>Outcome 3.1</a:t>
                </a:r>
                <a:endParaRPr lang="en-US" sz="900" kern="0" dirty="0">
                  <a:solidFill>
                    <a:prstClr val="black"/>
                  </a:solidFill>
                </a:endParaRPr>
              </a:p>
              <a:p>
                <a:pPr algn="ctr"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</a:rPr>
                  <a:t>Reduced demand for wildlife products</a:t>
                </a:r>
              </a:p>
              <a:p>
                <a:pPr algn="ctr">
                  <a:defRPr/>
                </a:pPr>
                <a:endParaRPr lang="en-US" sz="900" b="1" kern="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Right Brace 57"/>
              <p:cNvSpPr/>
              <p:nvPr/>
            </p:nvSpPr>
            <p:spPr>
              <a:xfrm rot="16200000">
                <a:off x="3929281" y="2938534"/>
                <a:ext cx="220901" cy="3115529"/>
              </a:xfrm>
              <a:prstGeom prst="rightBrace">
                <a:avLst>
                  <a:gd name="adj1" fmla="val 94571"/>
                  <a:gd name="adj2" fmla="val 50000"/>
                </a:avLst>
              </a:prstGeom>
              <a:noFill/>
              <a:ln w="9525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Rounded Rectangle 58"/>
              <p:cNvSpPr/>
              <p:nvPr/>
            </p:nvSpPr>
            <p:spPr>
              <a:xfrm>
                <a:off x="2108958" y="5585605"/>
                <a:ext cx="914400" cy="936210"/>
              </a:xfrm>
              <a:prstGeom prst="roundRect">
                <a:avLst/>
              </a:prstGeom>
              <a:noFill/>
              <a:ln w="1905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</a:ln>
              <a:effectLst/>
            </p:spPr>
            <p:txBody>
              <a:bodyPr lIns="0" tIns="45720" rIns="0" bIns="0" rtlCol="0" anchor="t"/>
              <a:lstStyle/>
              <a:p>
                <a:pPr algn="ctr">
                  <a:defRPr/>
                </a:pPr>
                <a:r>
                  <a:rPr lang="en-US" sz="900" b="1" kern="0" dirty="0">
                    <a:solidFill>
                      <a:prstClr val="black"/>
                    </a:solidFill>
                  </a:rPr>
                  <a:t>Outcome 1.2</a:t>
                </a:r>
              </a:p>
              <a:p>
                <a:pPr marL="0" lvl="4" algn="ctr"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</a:rPr>
                  <a:t>Improved sustainable management of key transboundary landscapes</a:t>
                </a:r>
              </a:p>
              <a:p>
                <a:pPr algn="ctr">
                  <a:defRPr/>
                </a:pPr>
                <a:endParaRPr lang="en-US" sz="800" kern="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4" name="Rounded Rectangle 43"/>
            <p:cNvSpPr/>
            <p:nvPr/>
          </p:nvSpPr>
          <p:spPr>
            <a:xfrm>
              <a:off x="3300305" y="4669430"/>
              <a:ext cx="1484703" cy="856662"/>
            </a:xfrm>
            <a:prstGeom prst="roundRect">
              <a:avLst/>
            </a:prstGeom>
            <a:noFill/>
            <a:ln w="19050" cap="flat" cmpd="sng" algn="ctr">
              <a:solidFill>
                <a:srgbClr val="F79443"/>
              </a:solidFill>
              <a:prstDash val="solid"/>
            </a:ln>
            <a:effectLst/>
          </p:spPr>
          <p:txBody>
            <a:bodyPr lIns="0" tIns="0" rIns="0" bIns="0" rtlCol="0" anchor="t"/>
            <a:lstStyle/>
            <a:p>
              <a:pPr algn="ctr">
                <a:defRPr/>
              </a:pPr>
              <a:r>
                <a:rPr lang="en-US" sz="900" b="1" kern="0" dirty="0">
                  <a:solidFill>
                    <a:prstClr val="black"/>
                  </a:solidFill>
                </a:rPr>
                <a:t>Sub-purpose 2</a:t>
              </a:r>
            </a:p>
            <a:p>
              <a:pPr algn="ctr">
                <a:defRPr/>
              </a:pPr>
              <a:r>
                <a:rPr lang="en-US" sz="900" b="1" kern="0" dirty="0">
                  <a:solidFill>
                    <a:prstClr val="black"/>
                  </a:solidFill>
                </a:rPr>
                <a:t>(Sub-IR 1.1.</a:t>
              </a:r>
              <a:r>
                <a:rPr lang="en-US" sz="900" b="1" kern="0" dirty="0">
                  <a:solidFill>
                    <a:srgbClr val="FF6C18"/>
                  </a:solidFill>
                </a:rPr>
                <a:t>2</a:t>
              </a:r>
              <a:r>
                <a:rPr lang="en-US" sz="900" b="1" kern="0" dirty="0">
                  <a:solidFill>
                    <a:prstClr val="black"/>
                  </a:solidFill>
                </a:rPr>
                <a:t>)</a:t>
              </a:r>
            </a:p>
            <a:p>
              <a:pPr algn="ctr">
                <a:defRPr/>
              </a:pPr>
              <a:r>
                <a:rPr lang="en-US" sz="900" i="1" kern="0" dirty="0">
                  <a:solidFill>
                    <a:prstClr val="black"/>
                  </a:solidFill>
                </a:rPr>
                <a:t>Perceived Value of Living Wildlife Increased</a:t>
              </a:r>
              <a:endParaRPr lang="en-US" sz="900" i="1" kern="0" dirty="0">
                <a:solidFill>
                  <a:srgbClr val="FF6C18"/>
                </a:solidFill>
              </a:endParaRP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5236383" y="4637531"/>
              <a:ext cx="1484703" cy="856662"/>
            </a:xfrm>
            <a:prstGeom prst="roundRect">
              <a:avLst/>
            </a:prstGeom>
            <a:noFill/>
            <a:ln w="19050" cap="flat" cmpd="sng" algn="ctr">
              <a:solidFill>
                <a:srgbClr val="F79443"/>
              </a:solidFill>
              <a:prstDash val="solid"/>
            </a:ln>
            <a:effectLst/>
          </p:spPr>
          <p:txBody>
            <a:bodyPr lIns="0" tIns="0" rIns="0" bIns="0" rtlCol="0" anchor="t"/>
            <a:lstStyle/>
            <a:p>
              <a:pPr algn="ctr">
                <a:defRPr/>
              </a:pPr>
              <a:r>
                <a:rPr lang="en-US" sz="900" b="1" kern="0" dirty="0">
                  <a:solidFill>
                    <a:prstClr val="black"/>
                  </a:solidFill>
                </a:rPr>
                <a:t>Sub-purpose 3</a:t>
              </a:r>
            </a:p>
            <a:p>
              <a:pPr algn="ctr">
                <a:defRPr/>
              </a:pPr>
              <a:r>
                <a:rPr lang="en-US" sz="900" b="1" kern="0" dirty="0">
                  <a:solidFill>
                    <a:prstClr val="black"/>
                  </a:solidFill>
                </a:rPr>
                <a:t>(Sub-IR 1.1.</a:t>
              </a:r>
              <a:r>
                <a:rPr lang="en-US" sz="900" b="1" kern="0" dirty="0">
                  <a:solidFill>
                    <a:srgbClr val="FF6C18"/>
                  </a:solidFill>
                </a:rPr>
                <a:t>3</a:t>
              </a:r>
              <a:r>
                <a:rPr lang="en-US" sz="900" b="1" kern="0" dirty="0">
                  <a:solidFill>
                    <a:prstClr val="black"/>
                  </a:solidFill>
                </a:rPr>
                <a:t>)</a:t>
              </a:r>
              <a:endParaRPr lang="en-US" sz="900" b="1" kern="0" dirty="0">
                <a:solidFill>
                  <a:srgbClr val="FF6C18"/>
                </a:solidFill>
              </a:endParaRPr>
            </a:p>
            <a:p>
              <a:pPr marL="0" lvl="4" algn="ctr">
                <a:defRPr/>
              </a:pPr>
              <a:r>
                <a:rPr lang="en-US" sz="900" i="1" kern="0" dirty="0">
                  <a:solidFill>
                    <a:prstClr val="black"/>
                  </a:solidFill>
                </a:rPr>
                <a:t>Wildlife Poaching and Trafficking Reduced</a:t>
              </a:r>
            </a:p>
          </p:txBody>
        </p:sp>
      </p:grpSp>
      <p:sp>
        <p:nvSpPr>
          <p:cNvPr id="67" name="Slide Number Placeholder 2"/>
          <p:cNvSpPr txBox="1">
            <a:spLocks/>
          </p:cNvSpPr>
          <p:nvPr/>
        </p:nvSpPr>
        <p:spPr>
          <a:xfrm>
            <a:off x="6781800" y="61579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4FABEB9-DF77-0646-A52F-69332A55EE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158326" y="4916907"/>
            <a:ext cx="280491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089010" y="4916907"/>
            <a:ext cx="30293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4"/>
          <p:cNvSpPr/>
          <p:nvPr/>
        </p:nvSpPr>
        <p:spPr>
          <a:xfrm>
            <a:off x="5224500" y="3604754"/>
            <a:ext cx="1557300" cy="406263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900" kern="0" dirty="0">
                <a:solidFill>
                  <a:prstClr val="black"/>
                </a:solidFill>
              </a:rPr>
              <a:t>Improved Biophysical Condition of Key Transboundary Landscapes</a:t>
            </a:r>
          </a:p>
        </p:txBody>
      </p:sp>
    </p:spTree>
    <p:extLst>
      <p:ext uri="{BB962C8B-B14F-4D97-AF65-F5344CB8AC3E}">
        <p14:creationId xmlns:p14="http://schemas.microsoft.com/office/powerpoint/2010/main" val="206494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On-screen Show (4:3)</PresentationFormat>
  <Paragraphs>35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USAID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USAID</dc:creator>
  <cp:lastModifiedBy>USAID</cp:lastModifiedBy>
  <cp:revision>1</cp:revision>
  <dcterms:created xsi:type="dcterms:W3CDTF">2017-03-28T06:52:23Z</dcterms:created>
  <dcterms:modified xsi:type="dcterms:W3CDTF">2017-03-28T06:52:58Z</dcterms:modified>
</cp:coreProperties>
</file>