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70"/>
  </p:notesMasterIdLst>
  <p:sldIdLst>
    <p:sldId id="256" r:id="rId2"/>
    <p:sldId id="257" r:id="rId3"/>
    <p:sldId id="32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5" r:id="rId49"/>
    <p:sldId id="306" r:id="rId50"/>
    <p:sldId id="307" r:id="rId51"/>
    <p:sldId id="308" r:id="rId52"/>
    <p:sldId id="309" r:id="rId53"/>
    <p:sldId id="310" r:id="rId54"/>
    <p:sldId id="311" r:id="rId55"/>
    <p:sldId id="312" r:id="rId56"/>
    <p:sldId id="313" r:id="rId57"/>
    <p:sldId id="314" r:id="rId58"/>
    <p:sldId id="315" r:id="rId59"/>
    <p:sldId id="317" r:id="rId60"/>
    <p:sldId id="318" r:id="rId61"/>
    <p:sldId id="319" r:id="rId62"/>
    <p:sldId id="320" r:id="rId63"/>
    <p:sldId id="321" r:id="rId64"/>
    <p:sldId id="322" r:id="rId65"/>
    <p:sldId id="323" r:id="rId66"/>
    <p:sldId id="324" r:id="rId67"/>
    <p:sldId id="325" r:id="rId68"/>
    <p:sldId id="326" r:id="rId69"/>
  </p:sldIdLst>
  <p:sldSz cx="12192000" cy="6858000"/>
  <p:notesSz cx="6858000" cy="9144000"/>
  <p:embeddedFontLst>
    <p:embeddedFont>
      <p:font typeface="Calibri" panose="020F0502020204030204" pitchFamily="34" charset="0"/>
      <p:regular r:id="rId71"/>
      <p:bold r:id="rId72"/>
      <p:italic r:id="rId73"/>
      <p:boldItalic r:id="rId74"/>
    </p:embeddedFont>
    <p:embeddedFont>
      <p:font typeface="Century Gothic" panose="020B0502020202020204" pitchFamily="34" charset="0"/>
      <p:regular r:id="rId75"/>
      <p:bold r:id="rId76"/>
      <p:italic r:id="rId77"/>
      <p:boldItalic r:id="rId7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2" roundtripDataSignature="AMtx7miB5Qy8amHEb7GAOj+811nhtHS1B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85C770-CD7F-D803-792D-EA93395B310C}" name="Escudero, Gabriela Maria" initials="EGM" userId="S::escudero@ad.unc.edu::0085e9be-f553-4466-8af4-d40b878763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ichelle Olakkengil" initials="" lastIdx="21" clrIdx="0"/>
  <p:cmAuthor id="1" name="Wisniewski, Janna M" initials="" lastIdx="9" clrIdx="1"/>
  <p:cmAuthor id="2" name="Maya Parker" initials="" lastIdx="4" clrIdx="2"/>
  <p:cmAuthor id="3" name="Samuel Nwanokwu" initials="" lastIdx="1" clrIdx="3"/>
  <p:cmAuthor id="4" name="Janna Wisniewski" initials="JW" lastIdx="9" clrIdx="4">
    <p:extLst>
      <p:ext uri="{19B8F6BF-5375-455C-9EA6-DF929625EA0E}">
        <p15:presenceInfo xmlns:p15="http://schemas.microsoft.com/office/powerpoint/2012/main" userId="S::jwisnie@tulane.edu::aad5f397-d794-408a-a46e-067dc06a41e4" providerId="AD"/>
      </p:ext>
    </p:extLst>
  </p:cmAuthor>
  <p:cmAuthor id="5" name="Martha Silva" initials="MS" lastIdx="3" clrIdx="5">
    <p:extLst>
      <p:ext uri="{19B8F6BF-5375-455C-9EA6-DF929625EA0E}">
        <p15:presenceInfo xmlns:p15="http://schemas.microsoft.com/office/powerpoint/2012/main" userId="S::msilva@popcouncil.org::e7849cb8-f9e8-4c13-bc3f-27e86f80dbc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D9D7"/>
    <a:srgbClr val="FFF2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8A7DF41-88D3-47FD-977B-88C0FFD68C92}">
  <a:tblStyle styleId="{38A7DF41-88D3-47FD-977B-88C0FFD68C92}"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0F4E7"/>
          </a:solidFill>
        </a:fill>
      </a:tcStyle>
    </a:wholeTbl>
    <a:band1H>
      <a:tcTxStyle b="off" i="off"/>
      <a:tcStyle>
        <a:tcBdr/>
        <a:fill>
          <a:solidFill>
            <a:srgbClr val="E1E8CC"/>
          </a:solidFill>
        </a:fill>
      </a:tcStyle>
    </a:band1H>
    <a:band2H>
      <a:tcTxStyle b="off" i="off"/>
      <a:tcStyle>
        <a:tcBdr/>
      </a:tcStyle>
    </a:band2H>
    <a:band1V>
      <a:tcTxStyle b="off" i="off"/>
      <a:tcStyle>
        <a:tcBdr/>
        <a:fill>
          <a:solidFill>
            <a:srgbClr val="E1E8CC"/>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F6F1CA13-1D8E-4C32-AEE9-8FF1A54453F5}"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746" autoAdjust="0"/>
  </p:normalViewPr>
  <p:slideViewPr>
    <p:cSldViewPr snapToGrid="0">
      <p:cViewPr varScale="1">
        <p:scale>
          <a:sx n="59" d="100"/>
          <a:sy n="59" d="100"/>
        </p:scale>
        <p:origin x="133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font" Target="fonts/font6.fntdata"/><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font" Target="fonts/font4.fntdata"/><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customschemas.google.com/relationships/presentationmetadata" Target="metadata"/><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2.fntdata"/><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font" Target="fonts/font5.fntdata"/><Relationship Id="rId83" Type="http://schemas.openxmlformats.org/officeDocument/2006/relationships/commentAuthors" Target="commentAuthors.xml"/><Relationship Id="rId88"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3.fntdata"/><Relationship Id="rId78" Type="http://schemas.openxmlformats.org/officeDocument/2006/relationships/font" Target="fonts/font8.fntdata"/><Relationship Id="rId86"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wisnie\Box\AMPLIFY-PF\Phase%201\Desk%20review\PMA%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wisnie\Box\AMPLIFY-PF\Phase%201\Desk%20review\PMA%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jwisnie\Box\AMPLIFY-PF\Phase%201\Desk%20review\PMA%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jwisnie\Box\AMPLIFY-PF\Phase%201\Desk%20review\PMA%20dat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jwisnie\Box\AMPLIFY-PF\Phase%201\Desk%20review\PMA%20dat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jwisnie\Box\AMPLIFY-PF\Phase%201\Desk%20review\PMA%20data.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jwisnie\Box\AMPLIFY-PF\Phase%201\Desk%20review\PMA%20data.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cap="all" spc="50" baseline="0">
                <a:solidFill>
                  <a:schemeClr val="tx1">
                    <a:lumMod val="65000"/>
                    <a:lumOff val="35000"/>
                  </a:schemeClr>
                </a:solidFill>
                <a:latin typeface="+mn-lt"/>
                <a:ea typeface="+mn-ea"/>
                <a:cs typeface="+mn-cs"/>
              </a:defRPr>
            </a:pPr>
            <a:r>
              <a:rPr lang="en-US"/>
              <a:t>Burkina faso</a:t>
            </a:r>
          </a:p>
        </c:rich>
      </c:tx>
      <c:overlay val="0"/>
      <c:spPr>
        <a:noFill/>
        <a:ln>
          <a:noFill/>
        </a:ln>
        <a:effectLst/>
      </c:spPr>
      <c:txPr>
        <a:bodyPr rot="0" spcFirstLastPara="1" vertOverflow="ellipsis" vert="horz" wrap="square" anchor="ctr" anchorCtr="1"/>
        <a:lstStyle/>
        <a:p>
          <a:pPr>
            <a:defRPr sz="132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'PMA2020'!$B$3</c:f>
              <c:strCache>
                <c:ptCount val="1"/>
                <c:pt idx="0">
                  <c:v>Modern method</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'PMA2020'!$C$2:$G$2</c:f>
              <c:numCache>
                <c:formatCode>General</c:formatCode>
                <c:ptCount val="5"/>
                <c:pt idx="0">
                  <c:v>2017</c:v>
                </c:pt>
                <c:pt idx="1">
                  <c:v>2018</c:v>
                </c:pt>
                <c:pt idx="2">
                  <c:v>2019</c:v>
                </c:pt>
                <c:pt idx="3">
                  <c:v>2020</c:v>
                </c:pt>
                <c:pt idx="4">
                  <c:v>2021</c:v>
                </c:pt>
              </c:numCache>
            </c:numRef>
          </c:cat>
          <c:val>
            <c:numRef>
              <c:f>'PMA2020'!$C$3:$G$3</c:f>
              <c:numCache>
                <c:formatCode>General</c:formatCode>
                <c:ptCount val="5"/>
                <c:pt idx="0">
                  <c:v>26.4</c:v>
                </c:pt>
                <c:pt idx="1">
                  <c:v>27.3</c:v>
                </c:pt>
                <c:pt idx="3">
                  <c:v>25.5</c:v>
                </c:pt>
              </c:numCache>
            </c:numRef>
          </c:val>
          <c:extLst>
            <c:ext xmlns:c16="http://schemas.microsoft.com/office/drawing/2014/chart" uri="{C3380CC4-5D6E-409C-BE32-E72D297353CC}">
              <c16:uniqueId val="{00000000-A2E8-4092-B7FB-8A9EA25C1204}"/>
            </c:ext>
          </c:extLst>
        </c:ser>
        <c:ser>
          <c:idx val="1"/>
          <c:order val="1"/>
          <c:tx>
            <c:strRef>
              <c:f>'PMA2020'!$B$4</c:f>
              <c:strCache>
                <c:ptCount val="1"/>
                <c:pt idx="0">
                  <c:v>Traditional method</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bg1">
                        <a:lumMod val="9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'PMA2020'!$C$2:$G$2</c:f>
              <c:numCache>
                <c:formatCode>General</c:formatCode>
                <c:ptCount val="5"/>
                <c:pt idx="0">
                  <c:v>2017</c:v>
                </c:pt>
                <c:pt idx="1">
                  <c:v>2018</c:v>
                </c:pt>
                <c:pt idx="2">
                  <c:v>2019</c:v>
                </c:pt>
                <c:pt idx="3">
                  <c:v>2020</c:v>
                </c:pt>
                <c:pt idx="4">
                  <c:v>2021</c:v>
                </c:pt>
              </c:numCache>
            </c:numRef>
          </c:cat>
          <c:val>
            <c:numRef>
              <c:f>'PMA2020'!$C$4:$G$4</c:f>
              <c:numCache>
                <c:formatCode>General</c:formatCode>
                <c:ptCount val="5"/>
                <c:pt idx="0">
                  <c:v>1.6</c:v>
                </c:pt>
                <c:pt idx="1">
                  <c:v>1.8</c:v>
                </c:pt>
                <c:pt idx="3">
                  <c:v>1.9</c:v>
                </c:pt>
              </c:numCache>
            </c:numRef>
          </c:val>
          <c:extLst>
            <c:ext xmlns:c16="http://schemas.microsoft.com/office/drawing/2014/chart" uri="{C3380CC4-5D6E-409C-BE32-E72D297353CC}">
              <c16:uniqueId val="{00000001-A2E8-4092-B7FB-8A9EA25C1204}"/>
            </c:ext>
          </c:extLst>
        </c:ser>
        <c:ser>
          <c:idx val="2"/>
          <c:order val="2"/>
          <c:tx>
            <c:strRef>
              <c:f>'PMA2020'!$B$5</c:f>
              <c:strCache>
                <c:ptCount val="1"/>
                <c:pt idx="0">
                  <c:v>Unmet need</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bg1">
                        <a:lumMod val="9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'PMA2020'!$C$2:$G$2</c:f>
              <c:numCache>
                <c:formatCode>General</c:formatCode>
                <c:ptCount val="5"/>
                <c:pt idx="0">
                  <c:v>2017</c:v>
                </c:pt>
                <c:pt idx="1">
                  <c:v>2018</c:v>
                </c:pt>
                <c:pt idx="2">
                  <c:v>2019</c:v>
                </c:pt>
                <c:pt idx="3">
                  <c:v>2020</c:v>
                </c:pt>
                <c:pt idx="4">
                  <c:v>2021</c:v>
                </c:pt>
              </c:numCache>
            </c:numRef>
          </c:cat>
          <c:val>
            <c:numRef>
              <c:f>'PMA2020'!$C$5:$G$5</c:f>
              <c:numCache>
                <c:formatCode>General</c:formatCode>
                <c:ptCount val="5"/>
                <c:pt idx="0">
                  <c:v>18.8</c:v>
                </c:pt>
                <c:pt idx="1">
                  <c:v>19.100000000000001</c:v>
                </c:pt>
                <c:pt idx="3">
                  <c:v>21.1</c:v>
                </c:pt>
              </c:numCache>
            </c:numRef>
          </c:val>
          <c:extLst>
            <c:ext xmlns:c16="http://schemas.microsoft.com/office/drawing/2014/chart" uri="{C3380CC4-5D6E-409C-BE32-E72D297353CC}">
              <c16:uniqueId val="{00000002-A2E8-4092-B7FB-8A9EA25C1204}"/>
            </c:ext>
          </c:extLst>
        </c:ser>
        <c:dLbls>
          <c:showLegendKey val="0"/>
          <c:showVal val="0"/>
          <c:showCatName val="0"/>
          <c:showSerName val="0"/>
          <c:showPercent val="0"/>
          <c:showBubbleSize val="0"/>
        </c:dLbls>
        <c:gapWidth val="50"/>
        <c:overlap val="100"/>
        <c:axId val="1985670639"/>
        <c:axId val="1985667311"/>
      </c:barChart>
      <c:catAx>
        <c:axId val="1985670639"/>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985667311"/>
        <c:crosses val="autoZero"/>
        <c:auto val="1"/>
        <c:lblAlgn val="ctr"/>
        <c:lblOffset val="100"/>
        <c:noMultiLvlLbl val="0"/>
      </c:catAx>
      <c:valAx>
        <c:axId val="1985667311"/>
        <c:scaling>
          <c:orientation val="minMax"/>
        </c:scaling>
        <c:delete val="0"/>
        <c:axPos val="l"/>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9856706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3"/>
      </a:solidFill>
    </a:ln>
    <a:effectLst/>
  </c:spPr>
  <c:txPr>
    <a:bodyPr/>
    <a:lstStyle/>
    <a:p>
      <a:pPr>
        <a:defRPr sz="11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cap="all" spc="50" baseline="0">
                <a:solidFill>
                  <a:schemeClr val="tx1">
                    <a:lumMod val="65000"/>
                    <a:lumOff val="35000"/>
                  </a:schemeClr>
                </a:solidFill>
                <a:latin typeface="+mn-lt"/>
                <a:ea typeface="+mn-ea"/>
                <a:cs typeface="+mn-cs"/>
              </a:defRPr>
            </a:pPr>
            <a:r>
              <a:rPr lang="fr-FR"/>
              <a:t>CÔTE</a:t>
            </a:r>
            <a:r>
              <a:rPr lang="en-US"/>
              <a:t> d'Ivoire</a:t>
            </a:r>
          </a:p>
        </c:rich>
      </c:tx>
      <c:overlay val="0"/>
      <c:spPr>
        <a:noFill/>
        <a:ln>
          <a:noFill/>
        </a:ln>
        <a:effectLst/>
      </c:spPr>
      <c:txPr>
        <a:bodyPr rot="0" spcFirstLastPara="1" vertOverflow="ellipsis" vert="horz" wrap="square" anchor="ctr" anchorCtr="1"/>
        <a:lstStyle/>
        <a:p>
          <a:pPr>
            <a:defRPr sz="132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'PMA2020'!$B$6</c:f>
              <c:strCache>
                <c:ptCount val="1"/>
                <c:pt idx="0">
                  <c:v>Modern method</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'PMA2020'!$C$2:$G$2</c:f>
              <c:numCache>
                <c:formatCode>General</c:formatCode>
                <c:ptCount val="5"/>
                <c:pt idx="0">
                  <c:v>2017</c:v>
                </c:pt>
                <c:pt idx="1">
                  <c:v>2018</c:v>
                </c:pt>
                <c:pt idx="2">
                  <c:v>2019</c:v>
                </c:pt>
                <c:pt idx="3">
                  <c:v>2020</c:v>
                </c:pt>
                <c:pt idx="4">
                  <c:v>2021</c:v>
                </c:pt>
              </c:numCache>
            </c:numRef>
          </c:cat>
          <c:val>
            <c:numRef>
              <c:f>'PMA2020'!$C$6:$G$6</c:f>
              <c:numCache>
                <c:formatCode>General</c:formatCode>
                <c:ptCount val="5"/>
                <c:pt idx="0">
                  <c:v>21.8</c:v>
                </c:pt>
                <c:pt idx="1">
                  <c:v>20.9</c:v>
                </c:pt>
              </c:numCache>
            </c:numRef>
          </c:val>
          <c:extLst>
            <c:ext xmlns:c16="http://schemas.microsoft.com/office/drawing/2014/chart" uri="{C3380CC4-5D6E-409C-BE32-E72D297353CC}">
              <c16:uniqueId val="{00000000-EDCC-4537-A4D3-A1B1D58054A9}"/>
            </c:ext>
          </c:extLst>
        </c:ser>
        <c:ser>
          <c:idx val="1"/>
          <c:order val="1"/>
          <c:tx>
            <c:strRef>
              <c:f>'PMA2020'!$B$7</c:f>
              <c:strCache>
                <c:ptCount val="1"/>
                <c:pt idx="0">
                  <c:v>Traditional method</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bg1">
                        <a:lumMod val="9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'PMA2020'!$C$2:$G$2</c:f>
              <c:numCache>
                <c:formatCode>General</c:formatCode>
                <c:ptCount val="5"/>
                <c:pt idx="0">
                  <c:v>2017</c:v>
                </c:pt>
                <c:pt idx="1">
                  <c:v>2018</c:v>
                </c:pt>
                <c:pt idx="2">
                  <c:v>2019</c:v>
                </c:pt>
                <c:pt idx="3">
                  <c:v>2020</c:v>
                </c:pt>
                <c:pt idx="4">
                  <c:v>2021</c:v>
                </c:pt>
              </c:numCache>
            </c:numRef>
          </c:cat>
          <c:val>
            <c:numRef>
              <c:f>'PMA2020'!$C$7:$G$7</c:f>
              <c:numCache>
                <c:formatCode>General</c:formatCode>
                <c:ptCount val="5"/>
                <c:pt idx="0">
                  <c:v>4.0999999999999996</c:v>
                </c:pt>
                <c:pt idx="1">
                  <c:v>4.0999999999999996</c:v>
                </c:pt>
              </c:numCache>
            </c:numRef>
          </c:val>
          <c:extLst>
            <c:ext xmlns:c16="http://schemas.microsoft.com/office/drawing/2014/chart" uri="{C3380CC4-5D6E-409C-BE32-E72D297353CC}">
              <c16:uniqueId val="{00000001-EDCC-4537-A4D3-A1B1D58054A9}"/>
            </c:ext>
          </c:extLst>
        </c:ser>
        <c:ser>
          <c:idx val="2"/>
          <c:order val="2"/>
          <c:tx>
            <c:strRef>
              <c:f>'PMA2020'!$B$8</c:f>
              <c:strCache>
                <c:ptCount val="1"/>
                <c:pt idx="0">
                  <c:v>Unmet need</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bg1">
                        <a:lumMod val="9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'PMA2020'!$C$2:$G$2</c:f>
              <c:numCache>
                <c:formatCode>General</c:formatCode>
                <c:ptCount val="5"/>
                <c:pt idx="0">
                  <c:v>2017</c:v>
                </c:pt>
                <c:pt idx="1">
                  <c:v>2018</c:v>
                </c:pt>
                <c:pt idx="2">
                  <c:v>2019</c:v>
                </c:pt>
                <c:pt idx="3">
                  <c:v>2020</c:v>
                </c:pt>
                <c:pt idx="4">
                  <c:v>2021</c:v>
                </c:pt>
              </c:numCache>
            </c:numRef>
          </c:cat>
          <c:val>
            <c:numRef>
              <c:f>'PMA2020'!$C$8:$G$8</c:f>
              <c:numCache>
                <c:formatCode>General</c:formatCode>
                <c:ptCount val="5"/>
                <c:pt idx="0">
                  <c:v>25.1</c:v>
                </c:pt>
                <c:pt idx="1">
                  <c:v>21.5</c:v>
                </c:pt>
              </c:numCache>
            </c:numRef>
          </c:val>
          <c:extLst>
            <c:ext xmlns:c16="http://schemas.microsoft.com/office/drawing/2014/chart" uri="{C3380CC4-5D6E-409C-BE32-E72D297353CC}">
              <c16:uniqueId val="{00000002-EDCC-4537-A4D3-A1B1D58054A9}"/>
            </c:ext>
          </c:extLst>
        </c:ser>
        <c:dLbls>
          <c:showLegendKey val="0"/>
          <c:showVal val="0"/>
          <c:showCatName val="0"/>
          <c:showSerName val="0"/>
          <c:showPercent val="0"/>
          <c:showBubbleSize val="0"/>
        </c:dLbls>
        <c:gapWidth val="50"/>
        <c:overlap val="100"/>
        <c:axId val="1813640111"/>
        <c:axId val="1813645103"/>
      </c:barChart>
      <c:catAx>
        <c:axId val="1813640111"/>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813645103"/>
        <c:crosses val="autoZero"/>
        <c:auto val="1"/>
        <c:lblAlgn val="ctr"/>
        <c:lblOffset val="100"/>
        <c:noMultiLvlLbl val="0"/>
      </c:catAx>
      <c:valAx>
        <c:axId val="1813645103"/>
        <c:scaling>
          <c:orientation val="minMax"/>
        </c:scaling>
        <c:delete val="0"/>
        <c:axPos val="l"/>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813640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3"/>
      </a:solidFill>
    </a:ln>
    <a:effectLst/>
  </c:spPr>
  <c:txPr>
    <a:bodyPr/>
    <a:lstStyle/>
    <a:p>
      <a:pPr>
        <a:defRPr sz="11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cap="all" spc="50" baseline="0">
                <a:solidFill>
                  <a:schemeClr val="tx1">
                    <a:lumMod val="65000"/>
                    <a:lumOff val="35000"/>
                  </a:schemeClr>
                </a:solidFill>
                <a:latin typeface="+mn-lt"/>
                <a:ea typeface="+mn-ea"/>
                <a:cs typeface="+mn-cs"/>
              </a:defRPr>
            </a:pPr>
            <a:r>
              <a:rPr lang="en-US"/>
              <a:t>NIGER</a:t>
            </a:r>
          </a:p>
        </c:rich>
      </c:tx>
      <c:overlay val="0"/>
      <c:spPr>
        <a:noFill/>
        <a:ln>
          <a:noFill/>
        </a:ln>
        <a:effectLst/>
      </c:spPr>
      <c:txPr>
        <a:bodyPr rot="0" spcFirstLastPara="1" vertOverflow="ellipsis" vert="horz" wrap="square" anchor="ctr" anchorCtr="1"/>
        <a:lstStyle/>
        <a:p>
          <a:pPr>
            <a:defRPr sz="132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'PMA2020'!$B$9</c:f>
              <c:strCache>
                <c:ptCount val="1"/>
                <c:pt idx="0">
                  <c:v>Modern method</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'PMA2020'!$C$2:$H$2</c:f>
              <c:strCache>
                <c:ptCount val="6"/>
                <c:pt idx="0">
                  <c:v>2017</c:v>
                </c:pt>
                <c:pt idx="1">
                  <c:v>2018</c:v>
                </c:pt>
                <c:pt idx="2">
                  <c:v>2019</c:v>
                </c:pt>
                <c:pt idx="3">
                  <c:v>2020</c:v>
                </c:pt>
                <c:pt idx="4">
                  <c:v>Niamey</c:v>
                </c:pt>
                <c:pt idx="5">
                  <c:v>National 2021</c:v>
                </c:pt>
              </c:strCache>
            </c:strRef>
          </c:cat>
          <c:val>
            <c:numRef>
              <c:f>'PMA2020'!$C$9:$H$9</c:f>
              <c:numCache>
                <c:formatCode>General</c:formatCode>
                <c:ptCount val="6"/>
                <c:pt idx="4">
                  <c:v>19.100000000000001</c:v>
                </c:pt>
                <c:pt idx="5">
                  <c:v>10.9</c:v>
                </c:pt>
              </c:numCache>
            </c:numRef>
          </c:val>
          <c:extLst>
            <c:ext xmlns:c16="http://schemas.microsoft.com/office/drawing/2014/chart" uri="{C3380CC4-5D6E-409C-BE32-E72D297353CC}">
              <c16:uniqueId val="{00000000-691D-4B33-886A-467A5E029151}"/>
            </c:ext>
          </c:extLst>
        </c:ser>
        <c:ser>
          <c:idx val="1"/>
          <c:order val="1"/>
          <c:tx>
            <c:strRef>
              <c:f>'PMA2020'!$B$10</c:f>
              <c:strCache>
                <c:ptCount val="1"/>
                <c:pt idx="0">
                  <c:v>Traditional method</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'PMA2020'!$C$2:$H$2</c:f>
              <c:strCache>
                <c:ptCount val="6"/>
                <c:pt idx="0">
                  <c:v>2017</c:v>
                </c:pt>
                <c:pt idx="1">
                  <c:v>2018</c:v>
                </c:pt>
                <c:pt idx="2">
                  <c:v>2019</c:v>
                </c:pt>
                <c:pt idx="3">
                  <c:v>2020</c:v>
                </c:pt>
                <c:pt idx="4">
                  <c:v>Niamey</c:v>
                </c:pt>
                <c:pt idx="5">
                  <c:v>National 2021</c:v>
                </c:pt>
              </c:strCache>
            </c:strRef>
          </c:cat>
          <c:val>
            <c:numRef>
              <c:f>'PMA2020'!$C$10:$H$10</c:f>
              <c:numCache>
                <c:formatCode>General</c:formatCode>
                <c:ptCount val="6"/>
                <c:pt idx="4">
                  <c:v>0.8</c:v>
                </c:pt>
                <c:pt idx="5">
                  <c:v>1.3</c:v>
                </c:pt>
              </c:numCache>
            </c:numRef>
          </c:val>
          <c:extLst>
            <c:ext xmlns:c16="http://schemas.microsoft.com/office/drawing/2014/chart" uri="{C3380CC4-5D6E-409C-BE32-E72D297353CC}">
              <c16:uniqueId val="{00000001-691D-4B33-886A-467A5E029151}"/>
            </c:ext>
          </c:extLst>
        </c:ser>
        <c:ser>
          <c:idx val="2"/>
          <c:order val="2"/>
          <c:tx>
            <c:strRef>
              <c:f>'PMA2020'!$B$11</c:f>
              <c:strCache>
                <c:ptCount val="1"/>
                <c:pt idx="0">
                  <c:v>Unmet need</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'PMA2020'!$C$2:$H$2</c:f>
              <c:strCache>
                <c:ptCount val="6"/>
                <c:pt idx="0">
                  <c:v>2017</c:v>
                </c:pt>
                <c:pt idx="1">
                  <c:v>2018</c:v>
                </c:pt>
                <c:pt idx="2">
                  <c:v>2019</c:v>
                </c:pt>
                <c:pt idx="3">
                  <c:v>2020</c:v>
                </c:pt>
                <c:pt idx="4">
                  <c:v>Niamey</c:v>
                </c:pt>
                <c:pt idx="5">
                  <c:v>National 2021</c:v>
                </c:pt>
              </c:strCache>
            </c:strRef>
          </c:cat>
          <c:val>
            <c:numRef>
              <c:f>'PMA2020'!$C$11:$H$11</c:f>
              <c:numCache>
                <c:formatCode>General</c:formatCode>
                <c:ptCount val="6"/>
                <c:pt idx="4">
                  <c:v>10.8</c:v>
                </c:pt>
                <c:pt idx="5">
                  <c:v>18.5</c:v>
                </c:pt>
              </c:numCache>
            </c:numRef>
          </c:val>
          <c:extLst>
            <c:ext xmlns:c16="http://schemas.microsoft.com/office/drawing/2014/chart" uri="{C3380CC4-5D6E-409C-BE32-E72D297353CC}">
              <c16:uniqueId val="{00000002-691D-4B33-886A-467A5E029151}"/>
            </c:ext>
          </c:extLst>
        </c:ser>
        <c:dLbls>
          <c:showLegendKey val="0"/>
          <c:showVal val="0"/>
          <c:showCatName val="0"/>
          <c:showSerName val="0"/>
          <c:showPercent val="0"/>
          <c:showBubbleSize val="0"/>
        </c:dLbls>
        <c:gapWidth val="50"/>
        <c:overlap val="100"/>
        <c:axId val="1989613679"/>
        <c:axId val="1989615759"/>
      </c:barChart>
      <c:catAx>
        <c:axId val="1989613679"/>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989615759"/>
        <c:crosses val="autoZero"/>
        <c:auto val="1"/>
        <c:lblAlgn val="ctr"/>
        <c:lblOffset val="100"/>
        <c:noMultiLvlLbl val="0"/>
      </c:catAx>
      <c:valAx>
        <c:axId val="1989615759"/>
        <c:scaling>
          <c:orientation val="minMax"/>
          <c:max val="60"/>
        </c:scaling>
        <c:delete val="0"/>
        <c:axPos val="l"/>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9896136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3"/>
      </a:solidFill>
    </a:ln>
    <a:effectLst/>
  </c:spPr>
  <c:txPr>
    <a:bodyPr/>
    <a:lstStyle/>
    <a:p>
      <a:pPr>
        <a:defRPr sz="11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1" i="0" u="none" strike="noStrike" kern="1200" cap="all" spc="50" baseline="0">
                <a:solidFill>
                  <a:sysClr val="windowText" lastClr="000000">
                    <a:lumMod val="65000"/>
                    <a:lumOff val="35000"/>
                  </a:sysClr>
                </a:solidFill>
                <a:latin typeface="+mn-lt"/>
                <a:ea typeface="+mn-ea"/>
                <a:cs typeface="+mn-cs"/>
              </a:defRPr>
            </a:pPr>
            <a:r>
              <a:rPr lang="en-US" sz="1800" b="1" i="0" u="none" strike="noStrike" kern="1200" cap="all" spc="50" baseline="0">
                <a:solidFill>
                  <a:sysClr val="windowText" lastClr="000000">
                    <a:lumMod val="65000"/>
                    <a:lumOff val="35000"/>
                  </a:sysClr>
                </a:solidFill>
                <a:latin typeface="+mn-lt"/>
                <a:ea typeface="+mn-ea"/>
                <a:cs typeface="+mn-cs"/>
              </a:rPr>
              <a:t>Burkina Faso</a:t>
            </a:r>
          </a:p>
        </c:rich>
      </c:tx>
      <c:overlay val="0"/>
      <c:spPr>
        <a:noFill/>
        <a:ln>
          <a:noFill/>
        </a:ln>
        <a:effectLst/>
      </c:spPr>
      <c:txPr>
        <a:bodyPr rot="0" spcFirstLastPara="1" vertOverflow="ellipsis" vert="horz" wrap="square" anchor="ctr" anchorCtr="1"/>
        <a:lstStyle/>
        <a:p>
          <a:pPr>
            <a:defRPr lang="en-US" sz="1800" b="1" i="0" u="none" strike="noStrike" kern="1200" cap="all" spc="50" baseline="0">
              <a:solidFill>
                <a:sysClr val="windowText" lastClr="000000">
                  <a:lumMod val="65000"/>
                  <a:lumOff val="35000"/>
                </a:sysClr>
              </a:solidFill>
              <a:latin typeface="+mn-lt"/>
              <a:ea typeface="+mn-ea"/>
              <a:cs typeface="+mn-cs"/>
            </a:defRPr>
          </a:pPr>
          <a:endParaRPr lang="en-US"/>
        </a:p>
      </c:txPr>
    </c:title>
    <c:autoTitleDeleted val="0"/>
    <c:plotArea>
      <c:layout/>
      <c:barChart>
        <c:barDir val="col"/>
        <c:grouping val="clustered"/>
        <c:varyColors val="0"/>
        <c:ser>
          <c:idx val="0"/>
          <c:order val="0"/>
          <c:tx>
            <c:strRef>
              <c:f>'PMA2020'!$B$33</c:f>
              <c:strCache>
                <c:ptCount val="1"/>
                <c:pt idx="0">
                  <c:v>Visited by health worker who discussed family planning</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'PMA2020'!$C$32:$F$32</c:f>
              <c:numCache>
                <c:formatCode>General</c:formatCode>
                <c:ptCount val="4"/>
                <c:pt idx="0">
                  <c:v>2017</c:v>
                </c:pt>
                <c:pt idx="1">
                  <c:v>2018</c:v>
                </c:pt>
                <c:pt idx="2">
                  <c:v>2019</c:v>
                </c:pt>
                <c:pt idx="3">
                  <c:v>2020</c:v>
                </c:pt>
              </c:numCache>
            </c:numRef>
          </c:cat>
          <c:val>
            <c:numRef>
              <c:f>'PMA2020'!$C$33:$F$33</c:f>
              <c:numCache>
                <c:formatCode>General</c:formatCode>
                <c:ptCount val="4"/>
                <c:pt idx="0">
                  <c:v>21.4</c:v>
                </c:pt>
                <c:pt idx="1">
                  <c:v>14.6</c:v>
                </c:pt>
                <c:pt idx="3">
                  <c:v>11.3</c:v>
                </c:pt>
              </c:numCache>
            </c:numRef>
          </c:val>
          <c:extLst>
            <c:ext xmlns:c16="http://schemas.microsoft.com/office/drawing/2014/chart" uri="{C3380CC4-5D6E-409C-BE32-E72D297353CC}">
              <c16:uniqueId val="{00000000-5433-4D83-A864-A42934A1B414}"/>
            </c:ext>
          </c:extLst>
        </c:ser>
        <c:ser>
          <c:idx val="1"/>
          <c:order val="1"/>
          <c:tx>
            <c:strRef>
              <c:f>'PMA2020'!$B$34</c:f>
              <c:strCache>
                <c:ptCount val="1"/>
                <c:pt idx="0">
                  <c:v>Visited facility and provider discussed family planning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'PMA2020'!$C$32:$F$32</c:f>
              <c:numCache>
                <c:formatCode>General</c:formatCode>
                <c:ptCount val="4"/>
                <c:pt idx="0">
                  <c:v>2017</c:v>
                </c:pt>
                <c:pt idx="1">
                  <c:v>2018</c:v>
                </c:pt>
                <c:pt idx="2">
                  <c:v>2019</c:v>
                </c:pt>
                <c:pt idx="3">
                  <c:v>2020</c:v>
                </c:pt>
              </c:numCache>
            </c:numRef>
          </c:cat>
          <c:val>
            <c:numRef>
              <c:f>'PMA2020'!$C$34:$F$34</c:f>
              <c:numCache>
                <c:formatCode>General</c:formatCode>
                <c:ptCount val="4"/>
                <c:pt idx="0">
                  <c:v>26.3</c:v>
                </c:pt>
                <c:pt idx="1">
                  <c:v>22.8</c:v>
                </c:pt>
                <c:pt idx="3">
                  <c:v>23.2</c:v>
                </c:pt>
              </c:numCache>
            </c:numRef>
          </c:val>
          <c:extLst>
            <c:ext xmlns:c16="http://schemas.microsoft.com/office/drawing/2014/chart" uri="{C3380CC4-5D6E-409C-BE32-E72D297353CC}">
              <c16:uniqueId val="{00000001-5433-4D83-A864-A42934A1B414}"/>
            </c:ext>
          </c:extLst>
        </c:ser>
        <c:ser>
          <c:idx val="2"/>
          <c:order val="2"/>
          <c:tx>
            <c:strRef>
              <c:f>'PMA2020'!$B$35</c:f>
              <c:strCache>
                <c:ptCount val="1"/>
                <c:pt idx="0">
                  <c:v>Either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'PMA2020'!$C$32:$F$32</c:f>
              <c:numCache>
                <c:formatCode>General</c:formatCode>
                <c:ptCount val="4"/>
                <c:pt idx="0">
                  <c:v>2017</c:v>
                </c:pt>
                <c:pt idx="1">
                  <c:v>2018</c:v>
                </c:pt>
                <c:pt idx="2">
                  <c:v>2019</c:v>
                </c:pt>
                <c:pt idx="3">
                  <c:v>2020</c:v>
                </c:pt>
              </c:numCache>
            </c:numRef>
          </c:cat>
          <c:val>
            <c:numRef>
              <c:f>'PMA2020'!$C$35:$F$35</c:f>
              <c:numCache>
                <c:formatCode>General</c:formatCode>
                <c:ptCount val="4"/>
                <c:pt idx="0" formatCode="0.0">
                  <c:v>38</c:v>
                </c:pt>
                <c:pt idx="1">
                  <c:v>31.1</c:v>
                </c:pt>
                <c:pt idx="3">
                  <c:v>29.3</c:v>
                </c:pt>
              </c:numCache>
            </c:numRef>
          </c:val>
          <c:extLst>
            <c:ext xmlns:c16="http://schemas.microsoft.com/office/drawing/2014/chart" uri="{C3380CC4-5D6E-409C-BE32-E72D297353CC}">
              <c16:uniqueId val="{00000002-5433-4D83-A864-A42934A1B414}"/>
            </c:ext>
          </c:extLst>
        </c:ser>
        <c:dLbls>
          <c:dLblPos val="outEnd"/>
          <c:showLegendKey val="0"/>
          <c:showVal val="1"/>
          <c:showCatName val="0"/>
          <c:showSerName val="0"/>
          <c:showPercent val="0"/>
          <c:showBubbleSize val="0"/>
        </c:dLbls>
        <c:gapWidth val="219"/>
        <c:overlap val="-27"/>
        <c:axId val="1666937071"/>
        <c:axId val="1666939983"/>
      </c:barChart>
      <c:catAx>
        <c:axId val="1666937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6939983"/>
        <c:crosses val="autoZero"/>
        <c:auto val="1"/>
        <c:lblAlgn val="ctr"/>
        <c:lblOffset val="100"/>
        <c:noMultiLvlLbl val="0"/>
      </c:catAx>
      <c:valAx>
        <c:axId val="16669399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69370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3">
          <a:lumMod val="50000"/>
        </a:schemeClr>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cap="all" spc="50" baseline="0">
                <a:solidFill>
                  <a:schemeClr val="tx1">
                    <a:lumMod val="65000"/>
                    <a:lumOff val="35000"/>
                  </a:schemeClr>
                </a:solidFill>
                <a:latin typeface="+mn-lt"/>
                <a:ea typeface="+mn-ea"/>
                <a:cs typeface="+mn-cs"/>
              </a:defRPr>
            </a:pPr>
            <a:r>
              <a:rPr lang="en-US"/>
              <a:t>Burkina Faso</a:t>
            </a:r>
          </a:p>
        </c:rich>
      </c:tx>
      <c:overlay val="0"/>
      <c:spPr>
        <a:noFill/>
        <a:ln>
          <a:noFill/>
        </a:ln>
        <a:effectLst/>
      </c:spPr>
      <c:txPr>
        <a:bodyPr rot="0" spcFirstLastPara="1" vertOverflow="ellipsis" vert="horz" wrap="square" anchor="ctr" anchorCtr="1"/>
        <a:lstStyle/>
        <a:p>
          <a:pPr>
            <a:defRPr sz="132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'FP2030'!$B$4</c:f>
              <c:strCache>
                <c:ptCount val="1"/>
                <c:pt idx="0">
                  <c:v>Modern method</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'FP2030'!$C$3:$L$3</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'FP2030'!$C$4:$L$4</c:f>
              <c:numCache>
                <c:formatCode>General</c:formatCode>
                <c:ptCount val="10"/>
                <c:pt idx="0">
                  <c:v>16.600000000000001</c:v>
                </c:pt>
                <c:pt idx="1">
                  <c:v>17.8</c:v>
                </c:pt>
                <c:pt idx="2">
                  <c:v>19.3</c:v>
                </c:pt>
                <c:pt idx="3">
                  <c:v>20.8</c:v>
                </c:pt>
                <c:pt idx="4">
                  <c:v>22.6</c:v>
                </c:pt>
                <c:pt idx="5">
                  <c:v>24.4</c:v>
                </c:pt>
                <c:pt idx="6">
                  <c:v>25.900000000000002</c:v>
                </c:pt>
                <c:pt idx="7">
                  <c:v>26.8</c:v>
                </c:pt>
                <c:pt idx="8">
                  <c:v>27.500000000000004</c:v>
                </c:pt>
                <c:pt idx="9">
                  <c:v>28.199999999999996</c:v>
                </c:pt>
              </c:numCache>
            </c:numRef>
          </c:val>
          <c:extLst>
            <c:ext xmlns:c16="http://schemas.microsoft.com/office/drawing/2014/chart" uri="{C3380CC4-5D6E-409C-BE32-E72D297353CC}">
              <c16:uniqueId val="{00000000-E2E1-4822-9838-3AF36238DBE9}"/>
            </c:ext>
          </c:extLst>
        </c:ser>
        <c:ser>
          <c:idx val="1"/>
          <c:order val="1"/>
          <c:tx>
            <c:strRef>
              <c:f>'FP2030'!$B$5</c:f>
              <c:strCache>
                <c:ptCount val="1"/>
                <c:pt idx="0">
                  <c:v>Unmet need for MFP</c:v>
                </c:pt>
              </c:strCache>
            </c:strRef>
          </c:tx>
          <c:spPr>
            <a:solidFill>
              <a:srgbClr val="7F7F7F"/>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bg1">
                        <a:lumMod val="9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'FP2030'!$C$3:$L$3</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'FP2030'!$C$5:$L$5</c:f>
              <c:numCache>
                <c:formatCode>General</c:formatCode>
                <c:ptCount val="10"/>
                <c:pt idx="0">
                  <c:v>21.9</c:v>
                </c:pt>
                <c:pt idx="1">
                  <c:v>22.1</c:v>
                </c:pt>
                <c:pt idx="2">
                  <c:v>22.3</c:v>
                </c:pt>
                <c:pt idx="3">
                  <c:v>22.2</c:v>
                </c:pt>
                <c:pt idx="4" formatCode="0.0">
                  <c:v>22</c:v>
                </c:pt>
                <c:pt idx="5">
                  <c:v>21.3</c:v>
                </c:pt>
                <c:pt idx="6">
                  <c:v>20.8</c:v>
                </c:pt>
                <c:pt idx="7">
                  <c:v>20.3</c:v>
                </c:pt>
                <c:pt idx="8">
                  <c:v>19.900000000000002</c:v>
                </c:pt>
                <c:pt idx="9">
                  <c:v>19.600000000000001</c:v>
                </c:pt>
              </c:numCache>
            </c:numRef>
          </c:val>
          <c:extLst>
            <c:ext xmlns:c16="http://schemas.microsoft.com/office/drawing/2014/chart" uri="{C3380CC4-5D6E-409C-BE32-E72D297353CC}">
              <c16:uniqueId val="{00000001-E2E1-4822-9838-3AF36238DBE9}"/>
            </c:ext>
          </c:extLst>
        </c:ser>
        <c:dLbls>
          <c:showLegendKey val="0"/>
          <c:showVal val="0"/>
          <c:showCatName val="0"/>
          <c:showSerName val="0"/>
          <c:showPercent val="0"/>
          <c:showBubbleSize val="0"/>
        </c:dLbls>
        <c:gapWidth val="50"/>
        <c:overlap val="100"/>
        <c:axId val="1812159183"/>
        <c:axId val="1812154191"/>
      </c:barChart>
      <c:catAx>
        <c:axId val="1812159183"/>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812154191"/>
        <c:crosses val="autoZero"/>
        <c:auto val="1"/>
        <c:lblAlgn val="ctr"/>
        <c:lblOffset val="100"/>
        <c:noMultiLvlLbl val="0"/>
      </c:catAx>
      <c:valAx>
        <c:axId val="1812154191"/>
        <c:scaling>
          <c:orientation val="minMax"/>
        </c:scaling>
        <c:delete val="0"/>
        <c:axPos val="l"/>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812159183"/>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3"/>
      </a:solidFill>
    </a:ln>
    <a:effectLst/>
  </c:spPr>
  <c:txPr>
    <a:bodyPr/>
    <a:lstStyle/>
    <a:p>
      <a:pPr>
        <a:defRPr sz="11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cap="all" spc="50" baseline="0">
                <a:solidFill>
                  <a:schemeClr val="tx1">
                    <a:lumMod val="65000"/>
                    <a:lumOff val="35000"/>
                  </a:schemeClr>
                </a:solidFill>
                <a:latin typeface="+mn-lt"/>
                <a:ea typeface="+mn-ea"/>
                <a:cs typeface="+mn-cs"/>
              </a:defRPr>
            </a:pPr>
            <a:r>
              <a:rPr lang="fr-FR"/>
              <a:t>CÔTE</a:t>
            </a:r>
            <a:r>
              <a:rPr lang="en-US"/>
              <a:t> d'Ivoire</a:t>
            </a:r>
          </a:p>
        </c:rich>
      </c:tx>
      <c:overlay val="0"/>
      <c:spPr>
        <a:noFill/>
        <a:ln>
          <a:noFill/>
        </a:ln>
        <a:effectLst/>
      </c:spPr>
      <c:txPr>
        <a:bodyPr rot="0" spcFirstLastPara="1" vertOverflow="ellipsis" vert="horz" wrap="square" anchor="ctr" anchorCtr="1"/>
        <a:lstStyle/>
        <a:p>
          <a:pPr>
            <a:defRPr sz="132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'FP2030'!$B$10</c:f>
              <c:strCache>
                <c:ptCount val="1"/>
                <c:pt idx="0">
                  <c:v>Modern method</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'FP2030'!$C$9:$L$9</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'FP2030'!$C$10:$L$10</c:f>
              <c:numCache>
                <c:formatCode>General</c:formatCode>
                <c:ptCount val="10"/>
                <c:pt idx="0">
                  <c:v>15.1</c:v>
                </c:pt>
                <c:pt idx="1">
                  <c:v>15.8</c:v>
                </c:pt>
                <c:pt idx="2">
                  <c:v>16.400000000000002</c:v>
                </c:pt>
                <c:pt idx="3">
                  <c:v>17.299999999999997</c:v>
                </c:pt>
                <c:pt idx="4">
                  <c:v>18.5</c:v>
                </c:pt>
                <c:pt idx="5">
                  <c:v>19.900000000000002</c:v>
                </c:pt>
                <c:pt idx="6">
                  <c:v>20.9</c:v>
                </c:pt>
                <c:pt idx="7">
                  <c:v>21.8</c:v>
                </c:pt>
                <c:pt idx="8">
                  <c:v>22.900000000000002</c:v>
                </c:pt>
                <c:pt idx="9">
                  <c:v>23.9</c:v>
                </c:pt>
              </c:numCache>
            </c:numRef>
          </c:val>
          <c:extLst>
            <c:ext xmlns:c16="http://schemas.microsoft.com/office/drawing/2014/chart" uri="{C3380CC4-5D6E-409C-BE32-E72D297353CC}">
              <c16:uniqueId val="{00000000-6E17-4943-B81C-00F5BCB4C40E}"/>
            </c:ext>
          </c:extLst>
        </c:ser>
        <c:ser>
          <c:idx val="1"/>
          <c:order val="1"/>
          <c:tx>
            <c:strRef>
              <c:f>'FP2030'!$B$11</c:f>
              <c:strCache>
                <c:ptCount val="1"/>
                <c:pt idx="0">
                  <c:v>Unmet need for MFP</c:v>
                </c:pt>
              </c:strCache>
            </c:strRef>
          </c:tx>
          <c:spPr>
            <a:solidFill>
              <a:schemeClr val="bg1">
                <a:lumMod val="50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bg1">
                        <a:lumMod val="9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'FP2030'!$C$9:$L$9</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'FP2030'!$C$11:$L$11</c:f>
              <c:numCache>
                <c:formatCode>General</c:formatCode>
                <c:ptCount val="10"/>
                <c:pt idx="0">
                  <c:v>28.199999999999996</c:v>
                </c:pt>
                <c:pt idx="1">
                  <c:v>27.500000000000004</c:v>
                </c:pt>
                <c:pt idx="2">
                  <c:v>26.900000000000002</c:v>
                </c:pt>
                <c:pt idx="3">
                  <c:v>26.200000000000003</c:v>
                </c:pt>
                <c:pt idx="4">
                  <c:v>25.7</c:v>
                </c:pt>
                <c:pt idx="5">
                  <c:v>25.1</c:v>
                </c:pt>
                <c:pt idx="6">
                  <c:v>24.6</c:v>
                </c:pt>
                <c:pt idx="7">
                  <c:v>24.099999999999998</c:v>
                </c:pt>
                <c:pt idx="8">
                  <c:v>23.599999999999998</c:v>
                </c:pt>
                <c:pt idx="9">
                  <c:v>23.3</c:v>
                </c:pt>
              </c:numCache>
            </c:numRef>
          </c:val>
          <c:extLst>
            <c:ext xmlns:c16="http://schemas.microsoft.com/office/drawing/2014/chart" uri="{C3380CC4-5D6E-409C-BE32-E72D297353CC}">
              <c16:uniqueId val="{00000001-6E17-4943-B81C-00F5BCB4C40E}"/>
            </c:ext>
          </c:extLst>
        </c:ser>
        <c:dLbls>
          <c:showLegendKey val="0"/>
          <c:showVal val="0"/>
          <c:showCatName val="0"/>
          <c:showSerName val="0"/>
          <c:showPercent val="0"/>
          <c:showBubbleSize val="0"/>
        </c:dLbls>
        <c:gapWidth val="50"/>
        <c:overlap val="100"/>
        <c:axId val="1831761935"/>
        <c:axId val="1831759439"/>
      </c:barChart>
      <c:catAx>
        <c:axId val="1831761935"/>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831759439"/>
        <c:crosses val="autoZero"/>
        <c:auto val="1"/>
        <c:lblAlgn val="ctr"/>
        <c:lblOffset val="100"/>
        <c:noMultiLvlLbl val="0"/>
      </c:catAx>
      <c:valAx>
        <c:axId val="1831759439"/>
        <c:scaling>
          <c:orientation val="minMax"/>
          <c:max val="60"/>
        </c:scaling>
        <c:delete val="0"/>
        <c:axPos val="l"/>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831761935"/>
        <c:crosses val="autoZero"/>
        <c:crossBetween val="between"/>
        <c:majorUnit val="20"/>
        <c:minorUnit val="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3"/>
      </a:solidFill>
    </a:ln>
    <a:effectLst/>
  </c:spPr>
  <c:txPr>
    <a:bodyPr/>
    <a:lstStyle/>
    <a:p>
      <a:pPr>
        <a:defRPr sz="11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cap="all" spc="50" baseline="0">
                <a:solidFill>
                  <a:schemeClr val="tx1">
                    <a:lumMod val="65000"/>
                    <a:lumOff val="35000"/>
                  </a:schemeClr>
                </a:solidFill>
                <a:latin typeface="+mn-lt"/>
                <a:ea typeface="+mn-ea"/>
                <a:cs typeface="+mn-cs"/>
              </a:defRPr>
            </a:pPr>
            <a:r>
              <a:rPr lang="en-US"/>
              <a:t>Niger</a:t>
            </a:r>
          </a:p>
        </c:rich>
      </c:tx>
      <c:overlay val="0"/>
      <c:spPr>
        <a:noFill/>
        <a:ln>
          <a:noFill/>
        </a:ln>
        <a:effectLst/>
      </c:spPr>
      <c:txPr>
        <a:bodyPr rot="0" spcFirstLastPara="1" vertOverflow="ellipsis" vert="horz" wrap="square" anchor="ctr" anchorCtr="1"/>
        <a:lstStyle/>
        <a:p>
          <a:pPr>
            <a:defRPr sz="132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'FP2030'!$B$16</c:f>
              <c:strCache>
                <c:ptCount val="1"/>
                <c:pt idx="0">
                  <c:v>Modern method</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'FP2030'!$C$15:$L$15</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'FP2030'!$C$16:$L$16</c:f>
              <c:numCache>
                <c:formatCode>0.0</c:formatCode>
                <c:ptCount val="10"/>
                <c:pt idx="0">
                  <c:v>10.6</c:v>
                </c:pt>
                <c:pt idx="1">
                  <c:v>11.1</c:v>
                </c:pt>
                <c:pt idx="2">
                  <c:v>11.700000000000001</c:v>
                </c:pt>
                <c:pt idx="3">
                  <c:v>12.6</c:v>
                </c:pt>
                <c:pt idx="4">
                  <c:v>13.5</c:v>
                </c:pt>
                <c:pt idx="5">
                  <c:v>14.7</c:v>
                </c:pt>
                <c:pt idx="6">
                  <c:v>15.5</c:v>
                </c:pt>
                <c:pt idx="7">
                  <c:v>16.2</c:v>
                </c:pt>
                <c:pt idx="8">
                  <c:v>16.7</c:v>
                </c:pt>
                <c:pt idx="9">
                  <c:v>17.299999999999997</c:v>
                </c:pt>
              </c:numCache>
            </c:numRef>
          </c:val>
          <c:extLst>
            <c:ext xmlns:c16="http://schemas.microsoft.com/office/drawing/2014/chart" uri="{C3380CC4-5D6E-409C-BE32-E72D297353CC}">
              <c16:uniqueId val="{00000000-040B-4326-AE13-1D9E829E3E90}"/>
            </c:ext>
          </c:extLst>
        </c:ser>
        <c:ser>
          <c:idx val="1"/>
          <c:order val="1"/>
          <c:tx>
            <c:strRef>
              <c:f>'FP2030'!$B$17</c:f>
              <c:strCache>
                <c:ptCount val="1"/>
                <c:pt idx="0">
                  <c:v>Unmet need for MFP</c:v>
                </c:pt>
              </c:strCache>
            </c:strRef>
          </c:tx>
          <c:spPr>
            <a:solidFill>
              <a:srgbClr val="7F7F7F"/>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'FP2030'!$C$15:$L$15</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'FP2030'!$C$17:$L$17</c:f>
              <c:numCache>
                <c:formatCode>0.0</c:formatCode>
                <c:ptCount val="10"/>
                <c:pt idx="0">
                  <c:v>15.6</c:v>
                </c:pt>
                <c:pt idx="1">
                  <c:v>15.9</c:v>
                </c:pt>
                <c:pt idx="2">
                  <c:v>16.3</c:v>
                </c:pt>
                <c:pt idx="3">
                  <c:v>16.7</c:v>
                </c:pt>
                <c:pt idx="4">
                  <c:v>17</c:v>
                </c:pt>
                <c:pt idx="5">
                  <c:v>17</c:v>
                </c:pt>
                <c:pt idx="6">
                  <c:v>17</c:v>
                </c:pt>
                <c:pt idx="7">
                  <c:v>17.100000000000001</c:v>
                </c:pt>
                <c:pt idx="8">
                  <c:v>17</c:v>
                </c:pt>
                <c:pt idx="9">
                  <c:v>16.900000000000002</c:v>
                </c:pt>
              </c:numCache>
            </c:numRef>
          </c:val>
          <c:extLst>
            <c:ext xmlns:c16="http://schemas.microsoft.com/office/drawing/2014/chart" uri="{C3380CC4-5D6E-409C-BE32-E72D297353CC}">
              <c16:uniqueId val="{00000001-040B-4326-AE13-1D9E829E3E90}"/>
            </c:ext>
          </c:extLst>
        </c:ser>
        <c:dLbls>
          <c:showLegendKey val="0"/>
          <c:showVal val="0"/>
          <c:showCatName val="0"/>
          <c:showSerName val="0"/>
          <c:showPercent val="0"/>
          <c:showBubbleSize val="0"/>
        </c:dLbls>
        <c:gapWidth val="50"/>
        <c:overlap val="100"/>
        <c:axId val="1534245743"/>
        <c:axId val="1534239087"/>
      </c:barChart>
      <c:catAx>
        <c:axId val="1534245743"/>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534239087"/>
        <c:crosses val="autoZero"/>
        <c:auto val="1"/>
        <c:lblAlgn val="ctr"/>
        <c:lblOffset val="100"/>
        <c:noMultiLvlLbl val="0"/>
      </c:catAx>
      <c:valAx>
        <c:axId val="1534239087"/>
        <c:scaling>
          <c:orientation val="minMax"/>
          <c:max val="60"/>
        </c:scaling>
        <c:delete val="0"/>
        <c:axPos val="l"/>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534245743"/>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3">
          <a:lumMod val="50000"/>
        </a:schemeClr>
      </a:solidFill>
    </a:ln>
    <a:effectLst/>
  </c:spPr>
  <c:txPr>
    <a:bodyPr/>
    <a:lstStyle/>
    <a:p>
      <a:pPr>
        <a:defRPr sz="11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cap="all" spc="50" baseline="0">
                <a:solidFill>
                  <a:schemeClr val="tx1">
                    <a:lumMod val="65000"/>
                    <a:lumOff val="35000"/>
                  </a:schemeClr>
                </a:solidFill>
                <a:latin typeface="+mn-lt"/>
                <a:ea typeface="+mn-ea"/>
                <a:cs typeface="+mn-cs"/>
              </a:defRPr>
            </a:pPr>
            <a:r>
              <a:rPr lang="en-US"/>
              <a:t>Togo</a:t>
            </a:r>
          </a:p>
        </c:rich>
      </c:tx>
      <c:overlay val="0"/>
      <c:spPr>
        <a:noFill/>
        <a:ln>
          <a:noFill/>
        </a:ln>
        <a:effectLst/>
      </c:spPr>
      <c:txPr>
        <a:bodyPr rot="0" spcFirstLastPara="1" vertOverflow="ellipsis" vert="horz" wrap="square" anchor="ctr" anchorCtr="1"/>
        <a:lstStyle/>
        <a:p>
          <a:pPr>
            <a:defRPr sz="132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'FP2030'!$B$21</c:f>
              <c:strCache>
                <c:ptCount val="1"/>
                <c:pt idx="0">
                  <c:v>Modern method</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'FP2030'!$C$20:$L$20</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'FP2030'!$C$21:$L$21</c:f>
              <c:numCache>
                <c:formatCode>General</c:formatCode>
                <c:ptCount val="10"/>
                <c:pt idx="0">
                  <c:v>16.100000000000001</c:v>
                </c:pt>
                <c:pt idx="1">
                  <c:v>16.5</c:v>
                </c:pt>
                <c:pt idx="2">
                  <c:v>17.100000000000001</c:v>
                </c:pt>
                <c:pt idx="3">
                  <c:v>17.8</c:v>
                </c:pt>
                <c:pt idx="4">
                  <c:v>18.399999999999999</c:v>
                </c:pt>
                <c:pt idx="5">
                  <c:v>19.100000000000001</c:v>
                </c:pt>
                <c:pt idx="6">
                  <c:v>19.8</c:v>
                </c:pt>
                <c:pt idx="7">
                  <c:v>20.7</c:v>
                </c:pt>
                <c:pt idx="8">
                  <c:v>21.5</c:v>
                </c:pt>
                <c:pt idx="9">
                  <c:v>22.2</c:v>
                </c:pt>
              </c:numCache>
            </c:numRef>
          </c:val>
          <c:extLst>
            <c:ext xmlns:c16="http://schemas.microsoft.com/office/drawing/2014/chart" uri="{C3380CC4-5D6E-409C-BE32-E72D297353CC}">
              <c16:uniqueId val="{00000000-9B15-41A1-BBC0-62AAD48F5F30}"/>
            </c:ext>
          </c:extLst>
        </c:ser>
        <c:ser>
          <c:idx val="1"/>
          <c:order val="1"/>
          <c:tx>
            <c:strRef>
              <c:f>'FP2030'!$B$22</c:f>
              <c:strCache>
                <c:ptCount val="1"/>
                <c:pt idx="0">
                  <c:v>Unmet need for MFP</c:v>
                </c:pt>
              </c:strCache>
            </c:strRef>
          </c:tx>
          <c:spPr>
            <a:solidFill>
              <a:srgbClr val="7F7F7F"/>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'FP2030'!$C$20:$L$20</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'FP2030'!$C$22:$L$22</c:f>
              <c:numCache>
                <c:formatCode>General</c:formatCode>
                <c:ptCount val="10"/>
                <c:pt idx="0">
                  <c:v>28.299999999999997</c:v>
                </c:pt>
                <c:pt idx="1">
                  <c:v>27.900000000000002</c:v>
                </c:pt>
                <c:pt idx="2">
                  <c:v>27.6</c:v>
                </c:pt>
                <c:pt idx="3">
                  <c:v>27.3</c:v>
                </c:pt>
                <c:pt idx="4">
                  <c:v>27.1</c:v>
                </c:pt>
                <c:pt idx="5">
                  <c:v>26.900000000000002</c:v>
                </c:pt>
                <c:pt idx="6">
                  <c:v>26.6</c:v>
                </c:pt>
                <c:pt idx="7" formatCode="0.0">
                  <c:v>26</c:v>
                </c:pt>
                <c:pt idx="8">
                  <c:v>25.5</c:v>
                </c:pt>
                <c:pt idx="9">
                  <c:v>25.2</c:v>
                </c:pt>
              </c:numCache>
            </c:numRef>
          </c:val>
          <c:extLst>
            <c:ext xmlns:c16="http://schemas.microsoft.com/office/drawing/2014/chart" uri="{C3380CC4-5D6E-409C-BE32-E72D297353CC}">
              <c16:uniqueId val="{00000001-9B15-41A1-BBC0-62AAD48F5F30}"/>
            </c:ext>
          </c:extLst>
        </c:ser>
        <c:dLbls>
          <c:showLegendKey val="0"/>
          <c:showVal val="0"/>
          <c:showCatName val="0"/>
          <c:showSerName val="0"/>
          <c:showPercent val="0"/>
          <c:showBubbleSize val="0"/>
        </c:dLbls>
        <c:gapWidth val="50"/>
        <c:overlap val="100"/>
        <c:axId val="1989502863"/>
        <c:axId val="1738365567"/>
      </c:barChart>
      <c:catAx>
        <c:axId val="1989502863"/>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738365567"/>
        <c:crosses val="autoZero"/>
        <c:auto val="1"/>
        <c:lblAlgn val="ctr"/>
        <c:lblOffset val="100"/>
        <c:noMultiLvlLbl val="0"/>
      </c:catAx>
      <c:valAx>
        <c:axId val="1738365567"/>
        <c:scaling>
          <c:orientation val="minMax"/>
          <c:max val="60"/>
        </c:scaling>
        <c:delete val="0"/>
        <c:axPos val="l"/>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989502863"/>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3">
          <a:lumMod val="50000"/>
        </a:schemeClr>
      </a:solidFill>
    </a:ln>
    <a:effectLst/>
  </c:spPr>
  <c:txPr>
    <a:bodyPr/>
    <a:lstStyle/>
    <a:p>
      <a:pPr>
        <a:defRPr sz="11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20" name="Google Shape;12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5" name="Google Shape;19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2" name="Google Shape;20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85750" lvl="0" indent="-209550" algn="l" rtl="0">
              <a:lnSpc>
                <a:spcPct val="100000"/>
              </a:lnSpc>
              <a:spcBef>
                <a:spcPts val="0"/>
              </a:spcBef>
              <a:spcAft>
                <a:spcPts val="0"/>
              </a:spcAft>
              <a:buClr>
                <a:schemeClr val="dk1"/>
              </a:buClr>
              <a:buSzPts val="1200"/>
              <a:buFont typeface="Arial"/>
              <a:buNone/>
            </a:pPr>
            <a:endParaRPr/>
          </a:p>
        </p:txBody>
      </p:sp>
      <p:sp>
        <p:nvSpPr>
          <p:cNvPr id="211" name="Google Shape;21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0" name="Google Shape;22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i="1" dirty="0"/>
              <a:t>ORIGINAL QUOTE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i="1" dirty="0"/>
              <a:t>On nous </a:t>
            </a:r>
            <a:r>
              <a:rPr lang="en-US" i="1" dirty="0" err="1"/>
              <a:t>demande</a:t>
            </a:r>
            <a:r>
              <a:rPr lang="en-US" i="1" dirty="0"/>
              <a:t> </a:t>
            </a:r>
            <a:r>
              <a:rPr lang="en-US" i="1" dirty="0" err="1"/>
              <a:t>d'aller</a:t>
            </a:r>
            <a:r>
              <a:rPr lang="en-US" i="1" dirty="0"/>
              <a:t> </a:t>
            </a:r>
            <a:r>
              <a:rPr lang="en-US" i="1" dirty="0" err="1"/>
              <a:t>présenter</a:t>
            </a:r>
            <a:r>
              <a:rPr lang="en-US" i="1" dirty="0"/>
              <a:t> un </a:t>
            </a:r>
            <a:r>
              <a:rPr lang="en-US" i="1" dirty="0" err="1"/>
              <a:t>projet</a:t>
            </a:r>
            <a:r>
              <a:rPr lang="en-US" i="1" dirty="0"/>
              <a:t> dans un pays. On </a:t>
            </a:r>
            <a:r>
              <a:rPr lang="en-US" i="1" dirty="0" err="1"/>
              <a:t>va</a:t>
            </a:r>
            <a:r>
              <a:rPr lang="en-US" i="1" dirty="0"/>
              <a:t> </a:t>
            </a:r>
            <a:r>
              <a:rPr lang="en-US" i="1" dirty="0" err="1"/>
              <a:t>vous</a:t>
            </a:r>
            <a:r>
              <a:rPr lang="en-US" i="1" dirty="0"/>
              <a:t> </a:t>
            </a:r>
            <a:r>
              <a:rPr lang="en-US" i="1" dirty="0" err="1"/>
              <a:t>présenter</a:t>
            </a:r>
            <a:r>
              <a:rPr lang="en-US" i="1" dirty="0"/>
              <a:t> et on se </a:t>
            </a:r>
            <a:r>
              <a:rPr lang="en-US" i="1" dirty="0" err="1"/>
              <a:t>trouve</a:t>
            </a:r>
            <a:r>
              <a:rPr lang="en-US" i="1" dirty="0"/>
              <a:t> dans </a:t>
            </a:r>
            <a:r>
              <a:rPr lang="en-US" i="1" dirty="0" err="1"/>
              <a:t>une</a:t>
            </a:r>
            <a:r>
              <a:rPr lang="en-US" i="1" dirty="0"/>
              <a:t> situation </a:t>
            </a:r>
            <a:r>
              <a:rPr lang="en-US" i="1" dirty="0" err="1"/>
              <a:t>conflictuelle</a:t>
            </a:r>
            <a:r>
              <a:rPr lang="en-US" i="1" dirty="0"/>
              <a:t>... avec </a:t>
            </a:r>
            <a:r>
              <a:rPr lang="en-US" i="1" dirty="0" err="1"/>
              <a:t>l'équipe</a:t>
            </a:r>
            <a:r>
              <a:rPr lang="en-US" i="1" dirty="0"/>
              <a:t> </a:t>
            </a:r>
            <a:r>
              <a:rPr lang="en-US" i="1" dirty="0" err="1"/>
              <a:t>santé</a:t>
            </a:r>
            <a:r>
              <a:rPr lang="en-US" i="1" dirty="0"/>
              <a:t> de </a:t>
            </a:r>
            <a:r>
              <a:rPr lang="en-US" i="1" dirty="0" err="1"/>
              <a:t>l'USAID</a:t>
            </a:r>
            <a:r>
              <a:rPr lang="en-US" i="1" dirty="0"/>
              <a:t>. Tu </a:t>
            </a:r>
            <a:r>
              <a:rPr lang="en-US" i="1" dirty="0" err="1"/>
              <a:t>vois</a:t>
            </a:r>
            <a:r>
              <a:rPr lang="en-US" i="1" dirty="0"/>
              <a:t> que </a:t>
            </a:r>
            <a:r>
              <a:rPr lang="en-US" i="1" dirty="0" err="1"/>
              <a:t>ça</a:t>
            </a:r>
            <a:r>
              <a:rPr lang="en-US" i="1" dirty="0"/>
              <a:t>, </a:t>
            </a:r>
            <a:r>
              <a:rPr lang="en-US" i="1" dirty="0" err="1"/>
              <a:t>c'est</a:t>
            </a:r>
            <a:r>
              <a:rPr lang="en-US" i="1" dirty="0"/>
              <a:t> pas </a:t>
            </a:r>
            <a:r>
              <a:rPr lang="en-US" i="1" dirty="0" err="1"/>
              <a:t>confortable</a:t>
            </a:r>
            <a:r>
              <a:rPr lang="en-US" i="1" dirty="0"/>
              <a:t> et on a </a:t>
            </a:r>
            <a:r>
              <a:rPr lang="en-US" i="1" dirty="0" err="1"/>
              <a:t>vécu</a:t>
            </a:r>
            <a:r>
              <a:rPr lang="en-US" i="1" dirty="0"/>
              <a:t> </a:t>
            </a:r>
            <a:r>
              <a:rPr lang="en-US" i="1" dirty="0" err="1"/>
              <a:t>ça</a:t>
            </a:r>
            <a:r>
              <a:rPr lang="en-US" i="1" dirty="0"/>
              <a:t>. </a:t>
            </a:r>
            <a:endParaRPr dirty="0"/>
          </a:p>
          <a:p>
            <a:pPr marL="171450" lvl="0" indent="-95250" algn="l" rtl="0">
              <a:lnSpc>
                <a:spcPct val="100000"/>
              </a:lnSpc>
              <a:spcBef>
                <a:spcPts val="0"/>
              </a:spcBef>
              <a:spcAft>
                <a:spcPts val="0"/>
              </a:spcAft>
              <a:buClr>
                <a:schemeClr val="dk1"/>
              </a:buClr>
              <a:buSzPts val="1200"/>
              <a:buFont typeface="Arial"/>
              <a:buNone/>
            </a:pPr>
            <a:endParaRPr dirty="0"/>
          </a:p>
          <a:p>
            <a:pPr marL="285750" lvl="0" indent="-209550" algn="l" rtl="0">
              <a:lnSpc>
                <a:spcPct val="100000"/>
              </a:lnSpc>
              <a:spcBef>
                <a:spcPts val="0"/>
              </a:spcBef>
              <a:spcAft>
                <a:spcPts val="0"/>
              </a:spcAft>
              <a:buClr>
                <a:schemeClr val="dk1"/>
              </a:buClr>
              <a:buSzPts val="1200"/>
              <a:buFont typeface="Arial"/>
              <a:buNone/>
            </a:pPr>
            <a:endParaRPr dirty="0">
              <a:latin typeface="Calibri"/>
              <a:ea typeface="Calibri"/>
              <a:cs typeface="Calibri"/>
              <a:sym typeface="Calibri"/>
            </a:endParaRPr>
          </a:p>
        </p:txBody>
      </p:sp>
      <p:sp>
        <p:nvSpPr>
          <p:cNvPr id="229" name="Google Shape;22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dirty="0"/>
              <a:t>ORIGINAL QUOTE</a:t>
            </a:r>
            <a:endParaRPr dirty="0"/>
          </a:p>
          <a:p>
            <a:pPr marL="0" lvl="0" indent="0" algn="l" rtl="0">
              <a:lnSpc>
                <a:spcPct val="100000"/>
              </a:lnSpc>
              <a:spcBef>
                <a:spcPts val="0"/>
              </a:spcBef>
              <a:spcAft>
                <a:spcPts val="0"/>
              </a:spcAft>
              <a:buClr>
                <a:schemeClr val="dk1"/>
              </a:buClr>
              <a:buSzPts val="1200"/>
              <a:buFont typeface="Arial"/>
              <a:buNone/>
            </a:pPr>
            <a:endParaRPr i="1" dirty="0"/>
          </a:p>
          <a:p>
            <a:pPr marL="0" lvl="0" indent="0" algn="l" rtl="0">
              <a:lnSpc>
                <a:spcPct val="100000"/>
              </a:lnSpc>
              <a:spcBef>
                <a:spcPts val="0"/>
              </a:spcBef>
              <a:spcAft>
                <a:spcPts val="0"/>
              </a:spcAft>
              <a:buClr>
                <a:schemeClr val="dk1"/>
              </a:buClr>
              <a:buSzPts val="1200"/>
              <a:buFont typeface="Arial"/>
              <a:buNone/>
            </a:pPr>
            <a:r>
              <a:rPr lang="en-US" i="1" dirty="0" err="1"/>
              <a:t>Mais</a:t>
            </a:r>
            <a:r>
              <a:rPr lang="en-US" i="1" dirty="0"/>
              <a:t> le </a:t>
            </a:r>
            <a:r>
              <a:rPr lang="en-US" i="1" dirty="0" err="1"/>
              <a:t>projet</a:t>
            </a:r>
            <a:r>
              <a:rPr lang="en-US" i="1" dirty="0"/>
              <a:t> </a:t>
            </a:r>
            <a:r>
              <a:rPr lang="en-US" i="1" dirty="0" err="1"/>
              <a:t>vient</a:t>
            </a:r>
            <a:r>
              <a:rPr lang="en-US" i="1" dirty="0"/>
              <a:t> avec le </a:t>
            </a:r>
            <a:r>
              <a:rPr lang="en-US" i="1" dirty="0" err="1"/>
              <a:t>TdR</a:t>
            </a:r>
            <a:r>
              <a:rPr lang="en-US" i="1" dirty="0"/>
              <a:t>. </a:t>
            </a:r>
            <a:r>
              <a:rPr lang="en-US" i="1" dirty="0" err="1"/>
              <a:t>C'est</a:t>
            </a:r>
            <a:r>
              <a:rPr lang="en-US" i="1" dirty="0"/>
              <a:t> </a:t>
            </a:r>
            <a:r>
              <a:rPr lang="en-US" i="1" dirty="0" err="1"/>
              <a:t>vrai</a:t>
            </a:r>
            <a:r>
              <a:rPr lang="en-US" i="1" dirty="0"/>
              <a:t> </a:t>
            </a:r>
            <a:r>
              <a:rPr lang="en-US" i="1" dirty="0" err="1"/>
              <a:t>qu'il</a:t>
            </a:r>
            <a:r>
              <a:rPr lang="en-US" i="1" dirty="0"/>
              <a:t> y a un partage de </a:t>
            </a:r>
            <a:r>
              <a:rPr lang="en-US" i="1" dirty="0" err="1"/>
              <a:t>TdR</a:t>
            </a:r>
            <a:r>
              <a:rPr lang="en-US" i="1" dirty="0"/>
              <a:t>, </a:t>
            </a:r>
            <a:r>
              <a:rPr lang="en-US" i="1" dirty="0" err="1"/>
              <a:t>soit</a:t>
            </a:r>
            <a:r>
              <a:rPr lang="en-US" i="1" dirty="0"/>
              <a:t> </a:t>
            </a:r>
            <a:r>
              <a:rPr lang="en-US" i="1" dirty="0" err="1"/>
              <a:t>en</a:t>
            </a:r>
            <a:r>
              <a:rPr lang="en-US" i="1" dirty="0"/>
              <a:t> hard. </a:t>
            </a:r>
            <a:r>
              <a:rPr lang="en-US" i="1" dirty="0" err="1"/>
              <a:t>C'est</a:t>
            </a:r>
            <a:r>
              <a:rPr lang="en-US" i="1" dirty="0"/>
              <a:t> </a:t>
            </a:r>
            <a:r>
              <a:rPr lang="en-US" i="1" dirty="0" err="1"/>
              <a:t>ce</a:t>
            </a:r>
            <a:r>
              <a:rPr lang="en-US" i="1" dirty="0"/>
              <a:t> qui se passe </a:t>
            </a:r>
            <a:r>
              <a:rPr lang="en-US" i="1" dirty="0" err="1"/>
              <a:t>ces</a:t>
            </a:r>
            <a:r>
              <a:rPr lang="en-US" i="1" dirty="0"/>
              <a:t> </a:t>
            </a:r>
            <a:r>
              <a:rPr lang="en-US" i="1" dirty="0" err="1"/>
              <a:t>derniers</a:t>
            </a:r>
            <a:r>
              <a:rPr lang="en-US" i="1" dirty="0"/>
              <a:t> temps. Au début, </a:t>
            </a:r>
            <a:r>
              <a:rPr lang="en-US" i="1" dirty="0" err="1"/>
              <a:t>c'était</a:t>
            </a:r>
            <a:r>
              <a:rPr lang="en-US" i="1" dirty="0"/>
              <a:t> par mail ... et je </a:t>
            </a:r>
            <a:r>
              <a:rPr lang="en-US" i="1" dirty="0" err="1"/>
              <a:t>peux</a:t>
            </a:r>
            <a:r>
              <a:rPr lang="en-US" i="1" dirty="0"/>
              <a:t> donner </a:t>
            </a:r>
            <a:r>
              <a:rPr lang="en-US" i="1" dirty="0" err="1"/>
              <a:t>mon</a:t>
            </a:r>
            <a:r>
              <a:rPr lang="en-US" i="1" dirty="0"/>
              <a:t> </a:t>
            </a:r>
            <a:r>
              <a:rPr lang="en-US" i="1" dirty="0" err="1"/>
              <a:t>amendement</a:t>
            </a:r>
            <a:r>
              <a:rPr lang="en-US" i="1" dirty="0"/>
              <a:t>, je </a:t>
            </a:r>
            <a:r>
              <a:rPr lang="en-US" i="1" dirty="0" err="1"/>
              <a:t>peux</a:t>
            </a:r>
            <a:r>
              <a:rPr lang="en-US" i="1" dirty="0"/>
              <a:t> dire non </a:t>
            </a:r>
            <a:r>
              <a:rPr lang="en-US" i="1" dirty="0" err="1"/>
              <a:t>ça</a:t>
            </a:r>
            <a:r>
              <a:rPr lang="en-US" i="1" dirty="0"/>
              <a:t> je propose </a:t>
            </a:r>
            <a:r>
              <a:rPr lang="en-US" i="1" dirty="0" err="1"/>
              <a:t>qu'on</a:t>
            </a:r>
            <a:r>
              <a:rPr lang="en-US" i="1" dirty="0"/>
              <a:t> </a:t>
            </a:r>
            <a:r>
              <a:rPr lang="en-US" i="1" dirty="0" err="1"/>
              <a:t>mette</a:t>
            </a:r>
            <a:r>
              <a:rPr lang="en-US" i="1" dirty="0"/>
              <a:t> </a:t>
            </a:r>
            <a:r>
              <a:rPr lang="en-US" i="1" dirty="0" err="1"/>
              <a:t>tel</a:t>
            </a:r>
            <a:r>
              <a:rPr lang="en-US" i="1" dirty="0"/>
              <a:t> </a:t>
            </a:r>
            <a:r>
              <a:rPr lang="en-US" i="1" dirty="0" err="1"/>
              <a:t>montant</a:t>
            </a:r>
            <a:r>
              <a:rPr lang="en-US" i="1" dirty="0"/>
              <a:t>, etc.. </a:t>
            </a:r>
            <a:r>
              <a:rPr lang="en-US" i="1" dirty="0" err="1"/>
              <a:t>Mais</a:t>
            </a:r>
            <a:r>
              <a:rPr lang="en-US" i="1" dirty="0"/>
              <a:t> </a:t>
            </a:r>
            <a:r>
              <a:rPr lang="en-US" i="1" dirty="0" err="1"/>
              <a:t>c'est</a:t>
            </a:r>
            <a:r>
              <a:rPr lang="en-US" i="1" dirty="0"/>
              <a:t> pas </a:t>
            </a:r>
            <a:r>
              <a:rPr lang="en-US" i="1" dirty="0" err="1"/>
              <a:t>fini</a:t>
            </a:r>
            <a:r>
              <a:rPr lang="en-US" i="1" dirty="0"/>
              <a:t>, </a:t>
            </a:r>
            <a:r>
              <a:rPr lang="en-US" i="1" dirty="0" err="1"/>
              <a:t>ça</a:t>
            </a:r>
            <a:r>
              <a:rPr lang="en-US" i="1" dirty="0"/>
              <a:t> </a:t>
            </a:r>
            <a:r>
              <a:rPr lang="en-US" i="1" dirty="0" err="1"/>
              <a:t>vient</a:t>
            </a:r>
            <a:r>
              <a:rPr lang="en-US" i="1" dirty="0"/>
              <a:t> avec un TDR </a:t>
            </a:r>
            <a:r>
              <a:rPr lang="en-US" i="1" dirty="0" err="1"/>
              <a:t>approuvé</a:t>
            </a:r>
            <a:r>
              <a:rPr lang="en-US" i="1" dirty="0"/>
              <a:t> </a:t>
            </a:r>
            <a:r>
              <a:rPr lang="en-US" i="1" dirty="0" err="1"/>
              <a:t>ou</a:t>
            </a:r>
            <a:r>
              <a:rPr lang="en-US" i="1" dirty="0"/>
              <a:t> il faut </a:t>
            </a:r>
            <a:r>
              <a:rPr lang="en-US" i="1" dirty="0" err="1"/>
              <a:t>exécuter</a:t>
            </a:r>
            <a:r>
              <a:rPr lang="en-US" i="1" dirty="0"/>
              <a:t>. </a:t>
            </a:r>
            <a:r>
              <a:rPr lang="en-US" i="1" dirty="0" err="1"/>
              <a:t>Ça</a:t>
            </a:r>
            <a:r>
              <a:rPr lang="en-US" i="1" dirty="0"/>
              <a:t>, </a:t>
            </a:r>
            <a:r>
              <a:rPr lang="en-US" i="1" dirty="0" err="1"/>
              <a:t>c'est</a:t>
            </a:r>
            <a:r>
              <a:rPr lang="en-US" i="1" dirty="0"/>
              <a:t> un point </a:t>
            </a:r>
            <a:r>
              <a:rPr lang="en-US" i="1" dirty="0" err="1"/>
              <a:t>qu'il</a:t>
            </a:r>
            <a:r>
              <a:rPr lang="en-US" i="1" dirty="0"/>
              <a:t> faut </a:t>
            </a:r>
            <a:r>
              <a:rPr lang="en-US" i="1" dirty="0" err="1"/>
              <a:t>améliorer</a:t>
            </a:r>
            <a:r>
              <a:rPr lang="en-US" i="1" dirty="0"/>
              <a:t> je </a:t>
            </a:r>
            <a:r>
              <a:rPr lang="en-US" i="1" dirty="0" err="1"/>
              <a:t>pense</a:t>
            </a:r>
            <a:r>
              <a:rPr lang="en-US" i="1" dirty="0"/>
              <a:t>. </a:t>
            </a:r>
            <a:endParaRPr dirty="0"/>
          </a:p>
          <a:p>
            <a:pPr marL="285750" lvl="0" indent="-171450" algn="l" rtl="0">
              <a:lnSpc>
                <a:spcPct val="100000"/>
              </a:lnSpc>
              <a:spcBef>
                <a:spcPts val="0"/>
              </a:spcBef>
              <a:spcAft>
                <a:spcPts val="0"/>
              </a:spcAft>
              <a:buClr>
                <a:schemeClr val="dk1"/>
              </a:buClr>
              <a:buSzPts val="1800"/>
              <a:buFont typeface="Arial"/>
              <a:buNone/>
            </a:pPr>
            <a:endParaRPr sz="1800" dirty="0">
              <a:latin typeface="Arial"/>
              <a:ea typeface="Arial"/>
              <a:cs typeface="Arial"/>
              <a:sym typeface="Arial"/>
            </a:endParaRPr>
          </a:p>
        </p:txBody>
      </p:sp>
      <p:sp>
        <p:nvSpPr>
          <p:cNvPr id="238" name="Google Shape;23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7" name="Google Shape;24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56" name="Google Shape;25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65" name="Google Shape;265;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ORIGINAL QUOTE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i="1" dirty="0" err="1"/>
              <a:t>L'objectif</a:t>
            </a:r>
            <a:r>
              <a:rPr lang="en-US" i="1" dirty="0"/>
              <a:t> principal </a:t>
            </a:r>
            <a:r>
              <a:rPr lang="en-US" i="1" dirty="0" err="1"/>
              <a:t>d'abord</a:t>
            </a:r>
            <a:r>
              <a:rPr lang="en-US" i="1" dirty="0"/>
              <a:t> de </a:t>
            </a:r>
            <a:r>
              <a:rPr lang="en-US" i="1" dirty="0" err="1"/>
              <a:t>ce</a:t>
            </a:r>
            <a:r>
              <a:rPr lang="en-US" i="1" dirty="0"/>
              <a:t> </a:t>
            </a:r>
            <a:r>
              <a:rPr lang="en-US" i="1" dirty="0" err="1"/>
              <a:t>projet</a:t>
            </a:r>
            <a:r>
              <a:rPr lang="en-US" i="1" dirty="0"/>
              <a:t> pour </a:t>
            </a:r>
            <a:r>
              <a:rPr lang="en-US" i="1" dirty="0" err="1"/>
              <a:t>jeunes</a:t>
            </a:r>
            <a:r>
              <a:rPr lang="en-US" i="1" dirty="0"/>
              <a:t>, </a:t>
            </a:r>
            <a:r>
              <a:rPr lang="en-US" i="1" dirty="0" err="1"/>
              <a:t>c'est</a:t>
            </a:r>
            <a:r>
              <a:rPr lang="en-US" i="1" dirty="0"/>
              <a:t> de </a:t>
            </a:r>
            <a:r>
              <a:rPr lang="en-US" i="1" dirty="0" err="1"/>
              <a:t>renforcer</a:t>
            </a:r>
            <a:r>
              <a:rPr lang="en-US" i="1" dirty="0"/>
              <a:t> </a:t>
            </a:r>
            <a:r>
              <a:rPr lang="en-US" i="1" dirty="0" err="1"/>
              <a:t>leur</a:t>
            </a:r>
            <a:r>
              <a:rPr lang="en-US" i="1" dirty="0"/>
              <a:t> leadership et </a:t>
            </a:r>
            <a:r>
              <a:rPr lang="en-US" i="1" dirty="0" err="1"/>
              <a:t>leur</a:t>
            </a:r>
            <a:r>
              <a:rPr lang="en-US" i="1" dirty="0"/>
              <a:t> </a:t>
            </a:r>
            <a:r>
              <a:rPr lang="en-US" i="1" dirty="0" err="1"/>
              <a:t>visibilité</a:t>
            </a:r>
            <a:r>
              <a:rPr lang="en-US" i="1" dirty="0"/>
              <a:t>.</a:t>
            </a:r>
            <a:endParaRPr dirty="0"/>
          </a:p>
          <a:p>
            <a:pPr marL="0" lvl="0" indent="0" algn="l" rtl="0">
              <a:lnSpc>
                <a:spcPct val="100000"/>
              </a:lnSpc>
              <a:spcBef>
                <a:spcPts val="0"/>
              </a:spcBef>
              <a:spcAft>
                <a:spcPts val="0"/>
              </a:spcAft>
              <a:buSzPts val="1400"/>
              <a:buNone/>
            </a:pPr>
            <a:endParaRPr i="1" dirty="0">
              <a:solidFill>
                <a:srgbClr val="A5A5A5"/>
              </a:solidFill>
            </a:endParaRPr>
          </a:p>
        </p:txBody>
      </p:sp>
      <p:sp>
        <p:nvSpPr>
          <p:cNvPr id="272" name="Google Shape;27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27" name="Google Shape;12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85750" lvl="0" indent="-171450" algn="l" rtl="0">
              <a:lnSpc>
                <a:spcPct val="100000"/>
              </a:lnSpc>
              <a:spcBef>
                <a:spcPts val="0"/>
              </a:spcBef>
              <a:spcAft>
                <a:spcPts val="0"/>
              </a:spcAft>
              <a:buClr>
                <a:schemeClr val="dk1"/>
              </a:buClr>
              <a:buSzPts val="1800"/>
              <a:buFont typeface="Arial"/>
              <a:buNone/>
            </a:pPr>
            <a:endParaRPr sz="1800">
              <a:latin typeface="Arial"/>
              <a:ea typeface="Arial"/>
              <a:cs typeface="Arial"/>
              <a:sym typeface="Arial"/>
            </a:endParaRPr>
          </a:p>
        </p:txBody>
      </p:sp>
      <p:sp>
        <p:nvSpPr>
          <p:cNvPr id="281" name="Google Shape;28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800">
              <a:latin typeface="Arial"/>
              <a:ea typeface="Arial"/>
              <a:cs typeface="Arial"/>
              <a:sym typeface="Arial"/>
            </a:endParaRPr>
          </a:p>
        </p:txBody>
      </p:sp>
      <p:sp>
        <p:nvSpPr>
          <p:cNvPr id="290" name="Google Shape;29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dirty="0">
              <a:latin typeface="Arial"/>
              <a:ea typeface="Arial"/>
              <a:cs typeface="Arial"/>
              <a:sym typeface="Arial"/>
            </a:endParaRPr>
          </a:p>
        </p:txBody>
      </p:sp>
      <p:sp>
        <p:nvSpPr>
          <p:cNvPr id="306" name="Google Shape;30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ORIGINAL QUOTE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i="1"/>
              <a:t>Donc quand on parle de pérennisation, il faut vraiment... C'est très beau. Nous tous, on parle de pérennisation, on parle de pérenisation. Donc les gens ont ce qu'il faut faire, ils savent le faire. Ils peuvent même s'organiser pour le faire. Mais est ce que les ethno-Etats travaillent dans le sens où ils sont intéressés par la pérennisation? Je ne crois pas. </a:t>
            </a:r>
            <a:endParaRPr/>
          </a:p>
          <a:p>
            <a:pPr marL="0" lvl="0" indent="0" algn="l" rtl="0">
              <a:lnSpc>
                <a:spcPct val="100000"/>
              </a:lnSpc>
              <a:spcBef>
                <a:spcPts val="0"/>
              </a:spcBef>
              <a:spcAft>
                <a:spcPts val="0"/>
              </a:spcAft>
              <a:buSzPts val="1400"/>
              <a:buNone/>
            </a:pPr>
            <a:endParaRPr>
              <a:highlight>
                <a:srgbClr val="FFFF00"/>
              </a:highlight>
            </a:endParaRPr>
          </a:p>
          <a:p>
            <a:pPr marL="0" lvl="0" indent="0" algn="l" rtl="0">
              <a:lnSpc>
                <a:spcPct val="100000"/>
              </a:lnSpc>
              <a:spcBef>
                <a:spcPts val="0"/>
              </a:spcBef>
              <a:spcAft>
                <a:spcPts val="0"/>
              </a:spcAft>
              <a:buSzPts val="1400"/>
              <a:buNone/>
            </a:pPr>
            <a:endParaRPr>
              <a:highlight>
                <a:srgbClr val="FFFF00"/>
              </a:highlight>
            </a:endParaRPr>
          </a:p>
          <a:p>
            <a:pPr marL="0" marR="0" lvl="0" indent="0" algn="l" rtl="0">
              <a:lnSpc>
                <a:spcPct val="100000"/>
              </a:lnSpc>
              <a:spcBef>
                <a:spcPts val="0"/>
              </a:spcBef>
              <a:spcAft>
                <a:spcPts val="0"/>
              </a:spcAft>
              <a:buClr>
                <a:schemeClr val="dk1"/>
              </a:buClr>
              <a:buSzPts val="1800"/>
              <a:buFont typeface="Calibri"/>
              <a:buNone/>
            </a:pPr>
            <a:endParaRPr sz="1800">
              <a:highlight>
                <a:srgbClr val="FFFF00"/>
              </a:highlight>
              <a:latin typeface="Arial"/>
              <a:ea typeface="Arial"/>
              <a:cs typeface="Arial"/>
              <a:sym typeface="Arial"/>
            </a:endParaRPr>
          </a:p>
        </p:txBody>
      </p:sp>
      <p:sp>
        <p:nvSpPr>
          <p:cNvPr id="315" name="Google Shape;31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324" name="Google Shape;324;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000000"/>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33" name="Google Shape;333;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000000"/>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42" name="Google Shape;34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000000"/>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51" name="Google Shape;351;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000000"/>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60" name="Google Shape;360;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04fbfc9588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g204fbfc9588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37" name="Google Shape;137;g204fbfc9588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000000"/>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69" name="Google Shape;36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a:solidFill>
                  <a:srgbClr val="000000"/>
                </a:solidFill>
                <a:latin typeface="Arial"/>
                <a:ea typeface="Arial"/>
                <a:cs typeface="Arial"/>
                <a:sym typeface="Arial"/>
              </a:rPr>
              <a:t>ORIGINAL QUOTE</a:t>
            </a:r>
            <a:endParaRPr/>
          </a:p>
          <a:p>
            <a:pPr marL="0" marR="0" lvl="0" indent="0" algn="l" rtl="0">
              <a:lnSpc>
                <a:spcPct val="100000"/>
              </a:lnSpc>
              <a:spcBef>
                <a:spcPts val="0"/>
              </a:spcBef>
              <a:spcAft>
                <a:spcPts val="0"/>
              </a:spcAft>
              <a:buClr>
                <a:srgbClr val="000000"/>
              </a:buClr>
              <a:buSzPts val="1800"/>
              <a:buFont typeface="Arial"/>
              <a:buNone/>
            </a:pPr>
            <a:endParaRPr/>
          </a:p>
          <a:p>
            <a:pPr marL="0" marR="0" lvl="0" indent="0" algn="l" rtl="0">
              <a:lnSpc>
                <a:spcPct val="100000"/>
              </a:lnSpc>
              <a:spcBef>
                <a:spcPts val="0"/>
              </a:spcBef>
              <a:spcAft>
                <a:spcPts val="0"/>
              </a:spcAft>
              <a:buClr>
                <a:schemeClr val="accent3"/>
              </a:buClr>
              <a:buSzPts val="1800"/>
              <a:buFont typeface="Calibri"/>
              <a:buNone/>
            </a:pPr>
            <a:r>
              <a:rPr lang="en-US" sz="1800" i="1">
                <a:solidFill>
                  <a:schemeClr val="accent3"/>
                </a:solidFill>
              </a:rPr>
              <a:t>C'est clair et il n'y a pas de retour en arrière possible</a:t>
            </a:r>
            <a:endParaRPr sz="1800" b="0" i="0" u="none" strike="noStrike">
              <a:solidFill>
                <a:srgbClr val="000000"/>
              </a:solidFill>
              <a:latin typeface="Arial"/>
              <a:ea typeface="Arial"/>
              <a:cs typeface="Arial"/>
              <a:sym typeface="Arial"/>
            </a:endParaRPr>
          </a:p>
        </p:txBody>
      </p:sp>
      <p:sp>
        <p:nvSpPr>
          <p:cNvPr id="378" name="Google Shape;378;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7" name="Google Shape;387;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b="0" i="0" u="none" strike="noStrike">
                <a:solidFill>
                  <a:srgbClr val="000000"/>
                </a:solidFill>
                <a:latin typeface="Arial"/>
                <a:ea typeface="Arial"/>
                <a:cs typeface="Arial"/>
                <a:sym typeface="Arial"/>
              </a:rPr>
              <a:t>ORIGINAL QUOTE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sz="1800" i="1">
                <a:solidFill>
                  <a:schemeClr val="accent3"/>
                </a:solidFill>
                <a:latin typeface="Arial"/>
                <a:ea typeface="Arial"/>
                <a:cs typeface="Arial"/>
                <a:sym typeface="Arial"/>
              </a:rPr>
              <a:t>J</a:t>
            </a:r>
            <a:r>
              <a:rPr lang="en-US" sz="1800" b="0" i="1" u="none" strike="noStrike">
                <a:solidFill>
                  <a:schemeClr val="accent3"/>
                </a:solidFill>
                <a:latin typeface="Arial"/>
                <a:ea typeface="Arial"/>
                <a:cs typeface="Arial"/>
                <a:sym typeface="Arial"/>
              </a:rPr>
              <a:t>e considère que tous les partenaires qui sont dans le pays, qu'on avait des partenaires mais sont là pour nous accompagner à mettre en œuvre nos plans d'action que nous appelons à résoudre nos problèmes. Et le minimum que nous puissions faire, c'est d'être disponible pour travailler avec, avec eux et ses partenaires ensemble, poser nos problèmes clairement. Dire ce qui est disponible, ce qui reste, que nous attendons d'eux et à eux aussi de nous dire les conditions dans lesquelles ils peuvent nous appuyer</a:t>
            </a:r>
            <a:r>
              <a:rPr lang="en-US" sz="1800" i="1">
                <a:solidFill>
                  <a:schemeClr val="accent3"/>
                </a:solidFill>
                <a:latin typeface="Arial"/>
                <a:ea typeface="Arial"/>
                <a:cs typeface="Arial"/>
                <a:sym typeface="Arial"/>
              </a:rPr>
              <a:t> </a:t>
            </a:r>
            <a:endParaRPr sz="1800" b="0" i="0" u="none" strike="noStrike">
              <a:solidFill>
                <a:srgbClr val="000000"/>
              </a:solidFill>
              <a:latin typeface="Arial"/>
              <a:ea typeface="Arial"/>
              <a:cs typeface="Arial"/>
              <a:sym typeface="Arial"/>
            </a:endParaRPr>
          </a:p>
        </p:txBody>
      </p:sp>
      <p:sp>
        <p:nvSpPr>
          <p:cNvPr id="394" name="Google Shape;394;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1" name="Google Shape;411;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b="0" i="0" u="none" strike="noStrike">
                <a:solidFill>
                  <a:srgbClr val="000000"/>
                </a:solidFill>
                <a:latin typeface="Arial"/>
                <a:ea typeface="Arial"/>
                <a:cs typeface="Arial"/>
                <a:sym typeface="Arial"/>
              </a:rPr>
              <a:t>ORIGINAL QUOTE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sz="4000" i="1">
                <a:solidFill>
                  <a:schemeClr val="accent3"/>
                </a:solidFill>
              </a:rPr>
              <a:t>…et il y en a qui n'ont jamais visité une structure périphérique et vu ce qu'ils ont vu, ils ont mis la main de la poche et ils ont paqueté dans certains compléments de gap </a:t>
            </a:r>
            <a:endParaRPr/>
          </a:p>
          <a:p>
            <a:pPr marL="0" lvl="0" indent="0" algn="l" rtl="0">
              <a:lnSpc>
                <a:spcPct val="100000"/>
              </a:lnSpc>
              <a:spcBef>
                <a:spcPts val="0"/>
              </a:spcBef>
              <a:spcAft>
                <a:spcPts val="0"/>
              </a:spcAft>
              <a:buSzPts val="1400"/>
              <a:buNone/>
            </a:pPr>
            <a:endParaRPr sz="4000" b="0" i="1" u="none" strike="noStrike">
              <a:solidFill>
                <a:schemeClr val="accent3"/>
              </a:solidFill>
              <a:latin typeface="Arial"/>
              <a:ea typeface="Arial"/>
              <a:cs typeface="Arial"/>
              <a:sym typeface="Arial"/>
            </a:endParaRPr>
          </a:p>
          <a:p>
            <a:pPr marL="0" lvl="0" indent="0" algn="l" rtl="0">
              <a:lnSpc>
                <a:spcPct val="100000"/>
              </a:lnSpc>
              <a:spcBef>
                <a:spcPts val="0"/>
              </a:spcBef>
              <a:spcAft>
                <a:spcPts val="0"/>
              </a:spcAft>
              <a:buSzPts val="1400"/>
              <a:buNone/>
            </a:pPr>
            <a:endParaRPr sz="4000" b="0" i="1" u="none" strike="noStrike">
              <a:solidFill>
                <a:schemeClr val="accent3"/>
              </a:solidFill>
              <a:latin typeface="Arial"/>
              <a:ea typeface="Arial"/>
              <a:cs typeface="Arial"/>
              <a:sym typeface="Arial"/>
            </a:endParaRPr>
          </a:p>
          <a:p>
            <a:pPr marL="0" lvl="0" indent="0" algn="l" rtl="0">
              <a:lnSpc>
                <a:spcPct val="100000"/>
              </a:lnSpc>
              <a:spcBef>
                <a:spcPts val="0"/>
              </a:spcBef>
              <a:spcAft>
                <a:spcPts val="0"/>
              </a:spcAft>
              <a:buSzPts val="1400"/>
              <a:buNone/>
            </a:pPr>
            <a:endParaRPr sz="4000" b="0" i="1" u="none" strike="noStrike">
              <a:solidFill>
                <a:schemeClr val="accent3"/>
              </a:solidFill>
              <a:latin typeface="Arial"/>
              <a:ea typeface="Arial"/>
              <a:cs typeface="Arial"/>
              <a:sym typeface="Arial"/>
            </a:endParaRPr>
          </a:p>
          <a:p>
            <a:pPr marL="0" lvl="0" indent="0" algn="l" rtl="0">
              <a:lnSpc>
                <a:spcPct val="100000"/>
              </a:lnSpc>
              <a:spcBef>
                <a:spcPts val="0"/>
              </a:spcBef>
              <a:spcAft>
                <a:spcPts val="0"/>
              </a:spcAft>
              <a:buSzPts val="1400"/>
              <a:buNone/>
            </a:pPr>
            <a:endParaRPr sz="4000" b="0" i="1" u="none" strike="noStrike">
              <a:solidFill>
                <a:schemeClr val="accent3"/>
              </a:solidFill>
              <a:latin typeface="Arial"/>
              <a:ea typeface="Arial"/>
              <a:cs typeface="Arial"/>
              <a:sym typeface="Arial"/>
            </a:endParaRPr>
          </a:p>
          <a:p>
            <a:pPr marL="0" lvl="0" indent="0" algn="l" rtl="0">
              <a:lnSpc>
                <a:spcPct val="100000"/>
              </a:lnSpc>
              <a:spcBef>
                <a:spcPts val="0"/>
              </a:spcBef>
              <a:spcAft>
                <a:spcPts val="0"/>
              </a:spcAft>
              <a:buSzPts val="1400"/>
              <a:buNone/>
            </a:pPr>
            <a:endParaRPr sz="1800" b="0" i="0" u="none" strike="noStrike">
              <a:solidFill>
                <a:srgbClr val="000000"/>
              </a:solidFill>
              <a:latin typeface="Arial"/>
              <a:ea typeface="Arial"/>
              <a:cs typeface="Arial"/>
              <a:sym typeface="Arial"/>
            </a:endParaRPr>
          </a:p>
        </p:txBody>
      </p:sp>
      <p:sp>
        <p:nvSpPr>
          <p:cNvPr id="418" name="Google Shape;418;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800" b="0" i="0" u="none" strike="noStrike">
              <a:solidFill>
                <a:srgbClr val="000000"/>
              </a:solidFill>
              <a:latin typeface="Arial"/>
              <a:ea typeface="Arial"/>
              <a:cs typeface="Arial"/>
              <a:sym typeface="Arial"/>
            </a:endParaRPr>
          </a:p>
        </p:txBody>
      </p:sp>
      <p:sp>
        <p:nvSpPr>
          <p:cNvPr id="427" name="Google Shape;427;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36" name="Google Shape;436;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43" name="Google Shape;443;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04fbfc9588_1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g204fbfc9588_1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5" name="Google Shape;145;g204fbfc9588_1_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0" name="Google Shape;450;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800" dirty="0">
              <a:latin typeface="Arial"/>
              <a:ea typeface="Arial"/>
              <a:cs typeface="Arial"/>
              <a:sym typeface="Arial"/>
            </a:endParaRPr>
          </a:p>
        </p:txBody>
      </p:sp>
      <p:sp>
        <p:nvSpPr>
          <p:cNvPr id="451" name="Google Shape;451;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42</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6" name="Google Shape;46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43</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3" name="Google Shape;473;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74" name="Google Shape;474;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b="0" i="0" u="none" strike="noStrike">
                <a:solidFill>
                  <a:srgbClr val="000000"/>
                </a:solidFill>
                <a:latin typeface="Arial"/>
                <a:ea typeface="Arial"/>
                <a:cs typeface="Arial"/>
                <a:sym typeface="Arial"/>
              </a:rPr>
              <a:t>ORIGINAL QUOTE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sz="1800" i="1">
                <a:solidFill>
                  <a:schemeClr val="accent3"/>
                </a:solidFill>
                <a:latin typeface="Calibri"/>
                <a:ea typeface="Calibri"/>
                <a:cs typeface="Calibri"/>
                <a:sym typeface="Calibri"/>
              </a:rPr>
              <a:t>Qu'aujourd'hui, si vous comparez la qualité des données dans les districts couverts par Amplify aux autres districts sanitaires qui n'ont pas cette possibilité là, vous allez voir la différence </a:t>
            </a:r>
            <a:endParaRPr sz="1800" b="0" i="0" u="none" strike="noStrike">
              <a:solidFill>
                <a:srgbClr val="000000"/>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484" name="Google Shape;484;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ORIGINAL QUOTES</a:t>
            </a:r>
            <a:endParaRPr sz="1200" i="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200" i="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i="1">
                <a:solidFill>
                  <a:schemeClr val="accent3"/>
                </a:solidFill>
                <a:latin typeface="Arial"/>
                <a:ea typeface="Arial"/>
                <a:cs typeface="Arial"/>
                <a:sym typeface="Arial"/>
              </a:rPr>
              <a:t>Plusieurs districts qui ne font pas partie de partenaires de la PF nous sollicite pour partager avec eux nos différents indicateurs comment en est-on arrivé? (Niger district head)</a:t>
            </a:r>
            <a:endParaRPr sz="1200" i="1">
              <a:solidFill>
                <a:schemeClr val="accent3"/>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200" i="1">
              <a:solidFill>
                <a:schemeClr val="accent3"/>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i="1">
                <a:solidFill>
                  <a:schemeClr val="accent3"/>
                </a:solidFill>
                <a:latin typeface="Arial"/>
                <a:ea typeface="Arial"/>
                <a:cs typeface="Arial"/>
                <a:sym typeface="Arial"/>
              </a:rPr>
              <a:t>Nous avons pu faire le plaidoyer auprès d'autres projets qui ont vu que cette pratique en fait, cette approche là est vraiment porteuse. Et donc ces projets là se sont engagés à répliquer cela. (Amplify3)</a:t>
            </a:r>
            <a:endParaRPr sz="1200" b="0" i="1" u="none" strike="noStrike">
              <a:solidFill>
                <a:schemeClr val="accent3"/>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200" b="0" i="1" u="none" strike="noStrike">
              <a:solidFill>
                <a:schemeClr val="accent3"/>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0" i="1" u="none" strike="noStrike">
                <a:solidFill>
                  <a:schemeClr val="accent3"/>
                </a:solidFill>
                <a:latin typeface="Arial"/>
                <a:ea typeface="Arial"/>
                <a:cs typeface="Arial"/>
                <a:sym typeface="Arial"/>
              </a:rPr>
              <a:t>Lorsqu'ils font des comparaisons vraiment entre les districts, ils se rendent compte que vraiment des districts couverts par Amplify vraiment sont différents des autres districts. Je pense que c'est un très bon c’est un témoignage qui démontre à suffisance vraiment, que notre passage a pu vraiment créer un impact qui est assez visible.</a:t>
            </a:r>
            <a:r>
              <a:rPr lang="en-US" sz="1200" i="1">
                <a:solidFill>
                  <a:schemeClr val="accent3"/>
                </a:solidFill>
                <a:latin typeface="Arial"/>
                <a:ea typeface="Arial"/>
                <a:cs typeface="Arial"/>
                <a:sym typeface="Arial"/>
              </a:rPr>
              <a:t> </a:t>
            </a:r>
            <a:r>
              <a:rPr lang="en-US" sz="1200" b="0" i="1" u="none" strike="noStrike">
                <a:solidFill>
                  <a:schemeClr val="accent3"/>
                </a:solidFill>
                <a:latin typeface="Arial"/>
                <a:ea typeface="Arial"/>
                <a:cs typeface="Arial"/>
                <a:sym typeface="Arial"/>
              </a:rPr>
              <a:t>(Amplify2)</a:t>
            </a:r>
            <a:endParaRPr sz="1200" i="1">
              <a:solidFill>
                <a:schemeClr val="accent3"/>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492" name="Google Shape;492;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46</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0" name="Google Shape;500;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501" name="Google Shape;501;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47</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32" name="Google Shape;532;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6" name="Google Shape;536;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53" name="Google Shape;15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2" name="Google Shape;572;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6" name="Google Shape;586;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7" name="Google Shape;587;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53</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2" name="Google Shape;602;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54</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0" name="Google Shape;610;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9" name="Google Shape;619;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0" name="Google Shape;620;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9" name="Google Shape;62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0" name="Google Shape;630;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9" name="Google Shape;639;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0" name="Google Shape;640;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9" name="Google Shape;659;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60" name="Google Shape;660;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9" name="Google Shape;669;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0" name="Google Shape;670;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62" name="Google Shape;16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9" name="Google Shape;679;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9" name="Google Shape;689;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0" name="Google Shape;690;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9" name="Google Shape;699;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0" name="Google Shape;700;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8" name="Google Shape;708;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9" name="Google Shape;709;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8" name="Google Shape;718;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9" name="Google Shape;719;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7" name="Google Shape;727;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8" name="Google Shape;728;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7" name="Google Shape;737;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8" name="Google Shape;738;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7" name="Google Shape;747;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48" name="Google Shape;748;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70" name="Google Shape;17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8" name="Google Shape;17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7" name="Google Shape;18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dataforimpactproject.org/"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image">
  <p:cSld name="1_Title Slide image">
    <p:spTree>
      <p:nvGrpSpPr>
        <p:cNvPr id="1" name="Shape 13"/>
        <p:cNvGrpSpPr/>
        <p:nvPr/>
      </p:nvGrpSpPr>
      <p:grpSpPr>
        <a:xfrm>
          <a:off x="0" y="0"/>
          <a:ext cx="0" cy="0"/>
          <a:chOff x="0" y="0"/>
          <a:chExt cx="0" cy="0"/>
        </a:xfrm>
      </p:grpSpPr>
      <p:sp>
        <p:nvSpPr>
          <p:cNvPr id="14" name="Google Shape;14;p71"/>
          <p:cNvSpPr/>
          <p:nvPr/>
        </p:nvSpPr>
        <p:spPr>
          <a:xfrm>
            <a:off x="4606667" y="1250158"/>
            <a:ext cx="2947272" cy="2947272"/>
          </a:xfrm>
          <a:prstGeom prst="rect">
            <a:avLst/>
          </a:prstGeom>
          <a:solidFill>
            <a:srgbClr val="A7BF39"/>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5" name="Google Shape;15;p71"/>
          <p:cNvSpPr/>
          <p:nvPr/>
        </p:nvSpPr>
        <p:spPr>
          <a:xfrm>
            <a:off x="4622299" y="1265790"/>
            <a:ext cx="2916009" cy="2916009"/>
          </a:xfrm>
          <a:prstGeom prst="ellipse">
            <a:avLst/>
          </a:prstGeom>
          <a:solidFill>
            <a:schemeClr val="l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16" name="Google Shape;16;p71"/>
          <p:cNvCxnSpPr/>
          <p:nvPr/>
        </p:nvCxnSpPr>
        <p:spPr>
          <a:xfrm>
            <a:off x="0" y="2723794"/>
            <a:ext cx="6065520" cy="0"/>
          </a:xfrm>
          <a:prstGeom prst="straightConnector1">
            <a:avLst/>
          </a:prstGeom>
          <a:noFill/>
          <a:ln w="9525" cap="flat" cmpd="sng">
            <a:solidFill>
              <a:schemeClr val="dk1"/>
            </a:solidFill>
            <a:prstDash val="solid"/>
            <a:miter lim="800000"/>
            <a:headEnd type="none" w="sm" len="sm"/>
            <a:tailEnd type="none" w="sm" len="sm"/>
          </a:ln>
        </p:spPr>
      </p:cxnSp>
      <p:sp>
        <p:nvSpPr>
          <p:cNvPr id="17" name="Google Shape;17;p71"/>
          <p:cNvSpPr/>
          <p:nvPr/>
        </p:nvSpPr>
        <p:spPr>
          <a:xfrm>
            <a:off x="6003776" y="2647267"/>
            <a:ext cx="153054" cy="153054"/>
          </a:xfrm>
          <a:prstGeom prst="ellipse">
            <a:avLst/>
          </a:prstGeom>
          <a:solidFill>
            <a:schemeClr val="l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71"/>
          <p:cNvSpPr txBox="1">
            <a:spLocks noGrp="1"/>
          </p:cNvSpPr>
          <p:nvPr>
            <p:ph type="body" idx="1"/>
          </p:nvPr>
        </p:nvSpPr>
        <p:spPr>
          <a:xfrm>
            <a:off x="764175" y="5729720"/>
            <a:ext cx="7869647" cy="1011899"/>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chemeClr val="dk1"/>
              </a:buClr>
              <a:buSzPts val="1800"/>
              <a:buFont typeface="Arial"/>
              <a:buNone/>
              <a:defRPr sz="1800">
                <a:latin typeface="Arial"/>
                <a:ea typeface="Arial"/>
                <a:cs typeface="Arial"/>
                <a:sym typeface="Arial"/>
              </a:defRPr>
            </a:lvl1pPr>
            <a:lvl2pPr marL="914400" lvl="1" indent="-342900" algn="l">
              <a:lnSpc>
                <a:spcPct val="100000"/>
              </a:lnSpc>
              <a:spcBef>
                <a:spcPts val="0"/>
              </a:spcBef>
              <a:spcAft>
                <a:spcPts val="0"/>
              </a:spcAft>
              <a:buClr>
                <a:schemeClr val="dk1"/>
              </a:buClr>
              <a:buSzPts val="1800"/>
              <a:buFont typeface="Arial"/>
              <a:buChar char="•"/>
              <a:defRPr sz="1800">
                <a:latin typeface="Century Gothic"/>
                <a:ea typeface="Century Gothic"/>
                <a:cs typeface="Century Gothic"/>
                <a:sym typeface="Century Gothic"/>
              </a:defRPr>
            </a:lvl2pPr>
            <a:lvl3pPr marL="1371600" lvl="2" indent="-228600" algn="l">
              <a:lnSpc>
                <a:spcPct val="100000"/>
              </a:lnSpc>
              <a:spcBef>
                <a:spcPts val="800"/>
              </a:spcBef>
              <a:spcAft>
                <a:spcPts val="0"/>
              </a:spcAft>
              <a:buClr>
                <a:schemeClr val="dk1"/>
              </a:buClr>
              <a:buSzPts val="2200"/>
              <a:buFont typeface="Arial"/>
              <a:buNone/>
              <a:defRPr>
                <a:latin typeface="Century Gothic"/>
                <a:ea typeface="Century Gothic"/>
                <a:cs typeface="Century Gothic"/>
                <a:sym typeface="Century Gothic"/>
              </a:defRPr>
            </a:lvl3pPr>
            <a:lvl4pPr marL="1828800" lvl="3" indent="-228600" algn="l">
              <a:lnSpc>
                <a:spcPct val="100000"/>
              </a:lnSpc>
              <a:spcBef>
                <a:spcPts val="800"/>
              </a:spcBef>
              <a:spcAft>
                <a:spcPts val="0"/>
              </a:spcAft>
              <a:buClr>
                <a:schemeClr val="dk1"/>
              </a:buClr>
              <a:buSzPts val="2100"/>
              <a:buFont typeface="Arial"/>
              <a:buNone/>
              <a:defRPr>
                <a:latin typeface="Century Gothic"/>
                <a:ea typeface="Century Gothic"/>
                <a:cs typeface="Century Gothic"/>
                <a:sym typeface="Century Gothic"/>
              </a:defRPr>
            </a:lvl4pPr>
            <a:lvl5pPr marL="2286000" lvl="4" indent="-228600" algn="l">
              <a:lnSpc>
                <a:spcPct val="100000"/>
              </a:lnSpc>
              <a:spcBef>
                <a:spcPts val="800"/>
              </a:spcBef>
              <a:spcAft>
                <a:spcPts val="0"/>
              </a:spcAft>
              <a:buClr>
                <a:schemeClr val="dk1"/>
              </a:buClr>
              <a:buSzPts val="1800"/>
              <a:buFont typeface="Arial"/>
              <a:buNone/>
              <a:defRPr>
                <a:latin typeface="Century Gothic"/>
                <a:ea typeface="Century Gothic"/>
                <a:cs typeface="Century Gothic"/>
                <a:sym typeface="Century Gothic"/>
              </a:defRPr>
            </a:lvl5pPr>
            <a:lvl6pPr marL="2743200" lvl="5" indent="-342900" algn="l">
              <a:lnSpc>
                <a:spcPct val="90000"/>
              </a:lnSpc>
              <a:spcBef>
                <a:spcPts val="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71"/>
          <p:cNvSpPr txBox="1">
            <a:spLocks noGrp="1"/>
          </p:cNvSpPr>
          <p:nvPr>
            <p:ph type="title"/>
          </p:nvPr>
        </p:nvSpPr>
        <p:spPr>
          <a:xfrm>
            <a:off x="764176" y="4651600"/>
            <a:ext cx="891547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0" name="Google Shape;20;p71" descr="Logo, company name&#10;&#10;Description automatically generated"/>
          <p:cNvPicPr preferRelativeResize="0"/>
          <p:nvPr/>
        </p:nvPicPr>
        <p:blipFill rotWithShape="1">
          <a:blip r:embed="rId2">
            <a:alphaModFix/>
          </a:blip>
          <a:srcRect t="15876" b="32353"/>
          <a:stretch/>
        </p:blipFill>
        <p:spPr>
          <a:xfrm>
            <a:off x="8633822" y="5943097"/>
            <a:ext cx="2895600" cy="58514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73"/>
        <p:cNvGrpSpPr/>
        <p:nvPr/>
      </p:nvGrpSpPr>
      <p:grpSpPr>
        <a:xfrm>
          <a:off x="0" y="0"/>
          <a:ext cx="0" cy="0"/>
          <a:chOff x="0" y="0"/>
          <a:chExt cx="0" cy="0"/>
        </a:xfrm>
      </p:grpSpPr>
      <p:sp>
        <p:nvSpPr>
          <p:cNvPr id="74" name="Google Shape;74;p80"/>
          <p:cNvSpPr>
            <a:spLocks noGrp="1"/>
          </p:cNvSpPr>
          <p:nvPr>
            <p:ph type="pic" idx="2"/>
          </p:nvPr>
        </p:nvSpPr>
        <p:spPr>
          <a:xfrm>
            <a:off x="589772" y="2076276"/>
            <a:ext cx="5265744" cy="3882006"/>
          </a:xfrm>
          <a:prstGeom prst="rect">
            <a:avLst/>
          </a:prstGeom>
          <a:noFill/>
          <a:ln>
            <a:noFill/>
          </a:ln>
        </p:spPr>
      </p:sp>
      <p:sp>
        <p:nvSpPr>
          <p:cNvPr id="75" name="Google Shape;75;p80"/>
          <p:cNvSpPr>
            <a:spLocks noGrp="1"/>
          </p:cNvSpPr>
          <p:nvPr>
            <p:ph type="pic" idx="3"/>
          </p:nvPr>
        </p:nvSpPr>
        <p:spPr>
          <a:xfrm>
            <a:off x="6540360" y="2076277"/>
            <a:ext cx="5125931" cy="3882007"/>
          </a:xfrm>
          <a:prstGeom prst="rect">
            <a:avLst/>
          </a:prstGeom>
          <a:noFill/>
          <a:ln>
            <a:noFill/>
          </a:ln>
        </p:spPr>
      </p:sp>
      <p:sp>
        <p:nvSpPr>
          <p:cNvPr id="76" name="Google Shape;76;p80"/>
          <p:cNvSpPr txBox="1">
            <a:spLocks noGrp="1"/>
          </p:cNvSpPr>
          <p:nvPr>
            <p:ph type="body" idx="1"/>
          </p:nvPr>
        </p:nvSpPr>
        <p:spPr>
          <a:xfrm>
            <a:off x="589774" y="872313"/>
            <a:ext cx="9107055" cy="8372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chemeClr val="accent3"/>
              </a:buClr>
              <a:buSzPts val="3400"/>
              <a:buNone/>
              <a:defRPr sz="3400" b="1">
                <a:solidFill>
                  <a:schemeClr val="accent3"/>
                </a:solidFill>
                <a:latin typeface="Arial"/>
                <a:ea typeface="Arial"/>
                <a:cs typeface="Arial"/>
                <a:sym typeface="Arial"/>
              </a:defRPr>
            </a:lvl1pPr>
            <a:lvl2pPr marL="914400" lvl="1" indent="-342900" algn="l">
              <a:lnSpc>
                <a:spcPct val="100000"/>
              </a:lnSpc>
              <a:spcBef>
                <a:spcPts val="800"/>
              </a:spcBef>
              <a:spcAft>
                <a:spcPts val="0"/>
              </a:spcAft>
              <a:buClr>
                <a:schemeClr val="dk1"/>
              </a:buClr>
              <a:buSzPts val="1800"/>
              <a:buChar char="•"/>
              <a:defRPr/>
            </a:lvl2pPr>
            <a:lvl3pPr marL="1371600" lvl="2" indent="-342900" algn="l">
              <a:lnSpc>
                <a:spcPct val="100000"/>
              </a:lnSpc>
              <a:spcBef>
                <a:spcPts val="800"/>
              </a:spcBef>
              <a:spcAft>
                <a:spcPts val="0"/>
              </a:spcAft>
              <a:buClr>
                <a:schemeClr val="dk1"/>
              </a:buClr>
              <a:buSzPts val="1800"/>
              <a:buChar char="•"/>
              <a:defRPr/>
            </a:lvl3pPr>
            <a:lvl4pPr marL="1828800" lvl="3" indent="-342900" algn="l">
              <a:lnSpc>
                <a:spcPct val="100000"/>
              </a:lnSpc>
              <a:spcBef>
                <a:spcPts val="800"/>
              </a:spcBef>
              <a:spcAft>
                <a:spcPts val="0"/>
              </a:spcAft>
              <a:buClr>
                <a:schemeClr val="dk1"/>
              </a:buClr>
              <a:buSzPts val="1800"/>
              <a:buChar char="•"/>
              <a:defRPr/>
            </a:lvl4pPr>
            <a:lvl5pPr marL="2286000" lvl="4" indent="-342900" algn="l">
              <a:lnSpc>
                <a:spcPct val="100000"/>
              </a:lnSpc>
              <a:spcBef>
                <a:spcPts val="800"/>
              </a:spcBef>
              <a:spcAft>
                <a:spcPts val="0"/>
              </a:spcAft>
              <a:buClr>
                <a:schemeClr val="dk1"/>
              </a:buClr>
              <a:buSzPts val="1800"/>
              <a:buChar char="•"/>
              <a:defRPr/>
            </a:lvl5pPr>
            <a:lvl6pPr marL="2743200" lvl="5" indent="-342900" algn="l">
              <a:lnSpc>
                <a:spcPct val="90000"/>
              </a:lnSpc>
              <a:spcBef>
                <a:spcPts val="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7" name="Google Shape;77;p80"/>
          <p:cNvGrpSpPr/>
          <p:nvPr/>
        </p:nvGrpSpPr>
        <p:grpSpPr>
          <a:xfrm>
            <a:off x="518160" y="193628"/>
            <a:ext cx="11155680" cy="453897"/>
            <a:chOff x="518160" y="193628"/>
            <a:chExt cx="11155680" cy="453897"/>
          </a:xfrm>
        </p:grpSpPr>
        <p:cxnSp>
          <p:nvCxnSpPr>
            <p:cNvPr id="78" name="Google Shape;78;p80"/>
            <p:cNvCxnSpPr/>
            <p:nvPr/>
          </p:nvCxnSpPr>
          <p:spPr>
            <a:xfrm>
              <a:off x="518160" y="420576"/>
              <a:ext cx="11155680" cy="0"/>
            </a:xfrm>
            <a:prstGeom prst="straightConnector1">
              <a:avLst/>
            </a:prstGeom>
            <a:noFill/>
            <a:ln w="9525" cap="flat" cmpd="sng">
              <a:solidFill>
                <a:schemeClr val="dk1"/>
              </a:solidFill>
              <a:prstDash val="solid"/>
              <a:miter lim="800000"/>
              <a:headEnd type="none" w="sm" len="sm"/>
              <a:tailEnd type="none" w="sm" len="sm"/>
            </a:ln>
          </p:spPr>
        </p:cxnSp>
        <p:sp>
          <p:nvSpPr>
            <p:cNvPr id="79" name="Google Shape;79;p80"/>
            <p:cNvSpPr/>
            <p:nvPr/>
          </p:nvSpPr>
          <p:spPr>
            <a:xfrm>
              <a:off x="5852094" y="193628"/>
              <a:ext cx="487813" cy="453897"/>
            </a:xfrm>
            <a:prstGeom prst="rect">
              <a:avLst/>
            </a:prstGeom>
            <a:solidFill>
              <a:schemeClr val="dk2"/>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0" name="Google Shape;80;p80"/>
            <p:cNvSpPr/>
            <p:nvPr/>
          </p:nvSpPr>
          <p:spPr>
            <a:xfrm>
              <a:off x="5882857" y="213202"/>
              <a:ext cx="426286" cy="414748"/>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81" name="Google Shape;81;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82"/>
        <p:cNvGrpSpPr/>
        <p:nvPr/>
      </p:nvGrpSpPr>
      <p:grpSpPr>
        <a:xfrm>
          <a:off x="0" y="0"/>
          <a:ext cx="0" cy="0"/>
          <a:chOff x="0" y="0"/>
          <a:chExt cx="0" cy="0"/>
        </a:xfrm>
      </p:grpSpPr>
      <p:sp>
        <p:nvSpPr>
          <p:cNvPr id="83" name="Google Shape;83;p81"/>
          <p:cNvSpPr txBox="1">
            <a:spLocks noGrp="1"/>
          </p:cNvSpPr>
          <p:nvPr>
            <p:ph type="body" idx="1"/>
          </p:nvPr>
        </p:nvSpPr>
        <p:spPr>
          <a:xfrm>
            <a:off x="917239" y="948595"/>
            <a:ext cx="2947280" cy="381215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accent3"/>
              </a:buClr>
              <a:buSzPts val="3400"/>
              <a:buNone/>
              <a:defRPr sz="3400" b="1">
                <a:solidFill>
                  <a:schemeClr val="accent3"/>
                </a:solidFill>
                <a:latin typeface="Arial"/>
                <a:ea typeface="Arial"/>
                <a:cs typeface="Arial"/>
                <a:sym typeface="Arial"/>
              </a:defRPr>
            </a:lvl1pPr>
            <a:lvl2pPr marL="914400" lvl="1" indent="-342900" algn="l">
              <a:lnSpc>
                <a:spcPct val="100000"/>
              </a:lnSpc>
              <a:spcBef>
                <a:spcPts val="800"/>
              </a:spcBef>
              <a:spcAft>
                <a:spcPts val="0"/>
              </a:spcAft>
              <a:buClr>
                <a:schemeClr val="dk1"/>
              </a:buClr>
              <a:buSzPts val="1800"/>
              <a:buChar char="•"/>
              <a:defRPr/>
            </a:lvl2pPr>
            <a:lvl3pPr marL="1371600" lvl="2" indent="-342900" algn="l">
              <a:lnSpc>
                <a:spcPct val="100000"/>
              </a:lnSpc>
              <a:spcBef>
                <a:spcPts val="800"/>
              </a:spcBef>
              <a:spcAft>
                <a:spcPts val="0"/>
              </a:spcAft>
              <a:buClr>
                <a:schemeClr val="dk1"/>
              </a:buClr>
              <a:buSzPts val="1800"/>
              <a:buChar char="•"/>
              <a:defRPr/>
            </a:lvl3pPr>
            <a:lvl4pPr marL="1828800" lvl="3" indent="-342900" algn="l">
              <a:lnSpc>
                <a:spcPct val="100000"/>
              </a:lnSpc>
              <a:spcBef>
                <a:spcPts val="800"/>
              </a:spcBef>
              <a:spcAft>
                <a:spcPts val="0"/>
              </a:spcAft>
              <a:buClr>
                <a:schemeClr val="dk1"/>
              </a:buClr>
              <a:buSzPts val="1800"/>
              <a:buChar char="•"/>
              <a:defRPr/>
            </a:lvl4pPr>
            <a:lvl5pPr marL="2286000" lvl="4" indent="-342900" algn="l">
              <a:lnSpc>
                <a:spcPct val="100000"/>
              </a:lnSpc>
              <a:spcBef>
                <a:spcPts val="800"/>
              </a:spcBef>
              <a:spcAft>
                <a:spcPts val="0"/>
              </a:spcAft>
              <a:buClr>
                <a:schemeClr val="dk1"/>
              </a:buClr>
              <a:buSzPts val="1800"/>
              <a:buChar char="•"/>
              <a:defRPr/>
            </a:lvl5pPr>
            <a:lvl6pPr marL="2743200" lvl="5" indent="-342900" algn="l">
              <a:lnSpc>
                <a:spcPct val="90000"/>
              </a:lnSpc>
              <a:spcBef>
                <a:spcPts val="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4" name="Google Shape;84;p81"/>
          <p:cNvCxnSpPr/>
          <p:nvPr/>
        </p:nvCxnSpPr>
        <p:spPr>
          <a:xfrm rot="10800000">
            <a:off x="4401885" y="-1143001"/>
            <a:ext cx="0" cy="8463973"/>
          </a:xfrm>
          <a:prstGeom prst="straightConnector1">
            <a:avLst/>
          </a:prstGeom>
          <a:noFill/>
          <a:ln w="9525" cap="flat" cmpd="sng">
            <a:solidFill>
              <a:schemeClr val="dk1"/>
            </a:solidFill>
            <a:prstDash val="solid"/>
            <a:miter lim="800000"/>
            <a:headEnd type="none" w="sm" len="sm"/>
            <a:tailEnd type="none" w="sm" len="sm"/>
          </a:ln>
        </p:spPr>
      </p:cxnSp>
      <p:sp>
        <p:nvSpPr>
          <p:cNvPr id="85" name="Google Shape;85;p81"/>
          <p:cNvSpPr txBox="1">
            <a:spLocks noGrp="1"/>
          </p:cNvSpPr>
          <p:nvPr>
            <p:ph type="body" idx="2"/>
          </p:nvPr>
        </p:nvSpPr>
        <p:spPr>
          <a:xfrm>
            <a:off x="4893580" y="948592"/>
            <a:ext cx="6448337" cy="4766416"/>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0"/>
              </a:spcBef>
              <a:spcAft>
                <a:spcPts val="0"/>
              </a:spcAft>
              <a:buClr>
                <a:schemeClr val="dk1"/>
              </a:buClr>
              <a:buSzPts val="2400"/>
              <a:buChar char="•"/>
              <a:defRPr sz="2400">
                <a:latin typeface="Arial"/>
                <a:ea typeface="Arial"/>
                <a:cs typeface="Arial"/>
                <a:sym typeface="Arial"/>
              </a:defRPr>
            </a:lvl1pPr>
            <a:lvl2pPr marL="914400" lvl="1" indent="-228600" algn="l">
              <a:lnSpc>
                <a:spcPct val="100000"/>
              </a:lnSpc>
              <a:spcBef>
                <a:spcPts val="800"/>
              </a:spcBef>
              <a:spcAft>
                <a:spcPts val="0"/>
              </a:spcAft>
              <a:buClr>
                <a:schemeClr val="dk1"/>
              </a:buClr>
              <a:buSzPts val="1800"/>
              <a:buFont typeface="Arial"/>
              <a:buNone/>
              <a:defRPr sz="1800">
                <a:latin typeface="Arial"/>
                <a:ea typeface="Arial"/>
                <a:cs typeface="Arial"/>
                <a:sym typeface="Arial"/>
              </a:defRPr>
            </a:lvl2pPr>
            <a:lvl3pPr marL="1371600" lvl="2" indent="-228600" algn="l">
              <a:lnSpc>
                <a:spcPct val="100000"/>
              </a:lnSpc>
              <a:spcBef>
                <a:spcPts val="800"/>
              </a:spcBef>
              <a:spcAft>
                <a:spcPts val="0"/>
              </a:spcAft>
              <a:buClr>
                <a:schemeClr val="dk1"/>
              </a:buClr>
              <a:buSzPts val="2200"/>
              <a:buFont typeface="Arial"/>
              <a:buNone/>
              <a:defRPr>
                <a:latin typeface="Century Gothic"/>
                <a:ea typeface="Century Gothic"/>
                <a:cs typeface="Century Gothic"/>
                <a:sym typeface="Century Gothic"/>
              </a:defRPr>
            </a:lvl3pPr>
            <a:lvl4pPr marL="1828800" lvl="3" indent="-228600" algn="l">
              <a:lnSpc>
                <a:spcPct val="100000"/>
              </a:lnSpc>
              <a:spcBef>
                <a:spcPts val="800"/>
              </a:spcBef>
              <a:spcAft>
                <a:spcPts val="0"/>
              </a:spcAft>
              <a:buClr>
                <a:schemeClr val="dk1"/>
              </a:buClr>
              <a:buSzPts val="2100"/>
              <a:buFont typeface="Arial"/>
              <a:buNone/>
              <a:defRPr>
                <a:latin typeface="Century Gothic"/>
                <a:ea typeface="Century Gothic"/>
                <a:cs typeface="Century Gothic"/>
                <a:sym typeface="Century Gothic"/>
              </a:defRPr>
            </a:lvl4pPr>
            <a:lvl5pPr marL="2286000" lvl="4" indent="-228600" algn="l">
              <a:lnSpc>
                <a:spcPct val="100000"/>
              </a:lnSpc>
              <a:spcBef>
                <a:spcPts val="800"/>
              </a:spcBef>
              <a:spcAft>
                <a:spcPts val="0"/>
              </a:spcAft>
              <a:buClr>
                <a:schemeClr val="dk1"/>
              </a:buClr>
              <a:buSzPts val="1800"/>
              <a:buFont typeface="Arial"/>
              <a:buNone/>
              <a:defRPr>
                <a:latin typeface="Century Gothic"/>
                <a:ea typeface="Century Gothic"/>
                <a:cs typeface="Century Gothic"/>
                <a:sym typeface="Century Gothic"/>
              </a:defRPr>
            </a:lvl5pPr>
            <a:lvl6pPr marL="2743200" lvl="5" indent="-342900" algn="l">
              <a:lnSpc>
                <a:spcPct val="90000"/>
              </a:lnSpc>
              <a:spcBef>
                <a:spcPts val="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81"/>
          <p:cNvSpPr/>
          <p:nvPr/>
        </p:nvSpPr>
        <p:spPr>
          <a:xfrm rot="-5400000">
            <a:off x="4176118" y="3183911"/>
            <a:ext cx="451535" cy="453897"/>
          </a:xfrm>
          <a:prstGeom prst="rect">
            <a:avLst/>
          </a:prstGeom>
          <a:solidFill>
            <a:schemeClr val="dk2"/>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81"/>
          <p:cNvSpPr/>
          <p:nvPr/>
        </p:nvSpPr>
        <p:spPr>
          <a:xfrm rot="-5400000">
            <a:off x="4204594" y="3203486"/>
            <a:ext cx="394583" cy="414748"/>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8" name="Google Shape;88;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9"/>
        <p:cNvGrpSpPr/>
        <p:nvPr/>
      </p:nvGrpSpPr>
      <p:grpSpPr>
        <a:xfrm>
          <a:off x="0" y="0"/>
          <a:ext cx="0" cy="0"/>
          <a:chOff x="0" y="0"/>
          <a:chExt cx="0" cy="0"/>
        </a:xfrm>
      </p:grpSpPr>
      <p:sp>
        <p:nvSpPr>
          <p:cNvPr id="90" name="Google Shape;90;p82"/>
          <p:cNvSpPr txBox="1">
            <a:spLocks noGrp="1"/>
          </p:cNvSpPr>
          <p:nvPr>
            <p:ph type="title"/>
          </p:nvPr>
        </p:nvSpPr>
        <p:spPr>
          <a:xfrm>
            <a:off x="839788" y="725651"/>
            <a:ext cx="10515600" cy="96504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3"/>
              </a:buClr>
              <a:buSzPts val="3400"/>
              <a:buFont typeface="Arial"/>
              <a:buNone/>
              <a:defRPr sz="3400">
                <a:solidFill>
                  <a:schemeClr val="accent3"/>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82"/>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0"/>
              </a:spcBef>
              <a:spcAft>
                <a:spcPts val="0"/>
              </a:spcAft>
              <a:buClr>
                <a:schemeClr val="accent3"/>
              </a:buClr>
              <a:buSzPts val="2000"/>
              <a:buNone/>
              <a:defRPr sz="2000" b="1">
                <a:solidFill>
                  <a:schemeClr val="accent3"/>
                </a:solidFill>
                <a:latin typeface="Arial"/>
                <a:ea typeface="Arial"/>
                <a:cs typeface="Arial"/>
                <a:sym typeface="Arial"/>
              </a:defRPr>
            </a:lvl1pPr>
            <a:lvl2pPr marL="914400" lvl="1" indent="-228600" algn="l">
              <a:lnSpc>
                <a:spcPct val="100000"/>
              </a:lnSpc>
              <a:spcBef>
                <a:spcPts val="800"/>
              </a:spcBef>
              <a:spcAft>
                <a:spcPts val="0"/>
              </a:spcAft>
              <a:buClr>
                <a:schemeClr val="dk1"/>
              </a:buClr>
              <a:buSzPts val="2000"/>
              <a:buNone/>
              <a:defRPr sz="2000" b="1"/>
            </a:lvl2pPr>
            <a:lvl3pPr marL="1371600" lvl="2" indent="-228600" algn="l">
              <a:lnSpc>
                <a:spcPct val="100000"/>
              </a:lnSpc>
              <a:spcBef>
                <a:spcPts val="800"/>
              </a:spcBef>
              <a:spcAft>
                <a:spcPts val="0"/>
              </a:spcAft>
              <a:buClr>
                <a:schemeClr val="dk1"/>
              </a:buClr>
              <a:buSzPts val="1800"/>
              <a:buNone/>
              <a:defRPr sz="1800" b="1"/>
            </a:lvl3pPr>
            <a:lvl4pPr marL="1828800" lvl="3" indent="-228600" algn="l">
              <a:lnSpc>
                <a:spcPct val="100000"/>
              </a:lnSpc>
              <a:spcBef>
                <a:spcPts val="800"/>
              </a:spcBef>
              <a:spcAft>
                <a:spcPts val="0"/>
              </a:spcAft>
              <a:buClr>
                <a:schemeClr val="dk1"/>
              </a:buClr>
              <a:buSzPts val="1600"/>
              <a:buNone/>
              <a:defRPr sz="1600" b="1"/>
            </a:lvl4pPr>
            <a:lvl5pPr marL="2286000" lvl="4" indent="-228600" algn="l">
              <a:lnSpc>
                <a:spcPct val="100000"/>
              </a:lnSpc>
              <a:spcBef>
                <a:spcPts val="800"/>
              </a:spcBef>
              <a:spcAft>
                <a:spcPts val="0"/>
              </a:spcAft>
              <a:buClr>
                <a:schemeClr val="dk1"/>
              </a:buClr>
              <a:buSzPts val="1600"/>
              <a:buNone/>
              <a:defRPr sz="1600" b="1"/>
            </a:lvl5pPr>
            <a:lvl6pPr marL="2743200" lvl="5" indent="-228600" algn="l">
              <a:lnSpc>
                <a:spcPct val="90000"/>
              </a:lnSpc>
              <a:spcBef>
                <a:spcPts val="8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 name="Google Shape;92;p82"/>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Autofit/>
          </a:bodyPr>
          <a:lstStyle>
            <a:lvl1pPr marL="457200" lvl="0" indent="-393700" algn="l">
              <a:lnSpc>
                <a:spcPct val="100000"/>
              </a:lnSpc>
              <a:spcBef>
                <a:spcPts val="0"/>
              </a:spcBef>
              <a:spcAft>
                <a:spcPts val="0"/>
              </a:spcAft>
              <a:buClr>
                <a:schemeClr val="dk1"/>
              </a:buClr>
              <a:buSzPts val="2600"/>
              <a:buChar char="•"/>
              <a:defRPr>
                <a:latin typeface="Arial"/>
                <a:ea typeface="Arial"/>
                <a:cs typeface="Arial"/>
                <a:sym typeface="Arial"/>
              </a:defRPr>
            </a:lvl1pPr>
            <a:lvl2pPr marL="914400" lvl="1" indent="-387350" algn="l">
              <a:lnSpc>
                <a:spcPct val="100000"/>
              </a:lnSpc>
              <a:spcBef>
                <a:spcPts val="800"/>
              </a:spcBef>
              <a:spcAft>
                <a:spcPts val="0"/>
              </a:spcAft>
              <a:buClr>
                <a:schemeClr val="dk1"/>
              </a:buClr>
              <a:buSzPts val="2500"/>
              <a:buChar char="•"/>
              <a:defRPr>
                <a:latin typeface="Arial"/>
                <a:ea typeface="Arial"/>
                <a:cs typeface="Arial"/>
                <a:sym typeface="Arial"/>
              </a:defRPr>
            </a:lvl2pPr>
            <a:lvl3pPr marL="1371600" lvl="2" indent="-368300" algn="l">
              <a:lnSpc>
                <a:spcPct val="100000"/>
              </a:lnSpc>
              <a:spcBef>
                <a:spcPts val="800"/>
              </a:spcBef>
              <a:spcAft>
                <a:spcPts val="0"/>
              </a:spcAft>
              <a:buClr>
                <a:schemeClr val="dk1"/>
              </a:buClr>
              <a:buSzPts val="2200"/>
              <a:buChar char="•"/>
              <a:defRPr>
                <a:latin typeface="Arial"/>
                <a:ea typeface="Arial"/>
                <a:cs typeface="Arial"/>
                <a:sym typeface="Arial"/>
              </a:defRPr>
            </a:lvl3pPr>
            <a:lvl4pPr marL="1828800" lvl="3" indent="-361950" algn="l">
              <a:lnSpc>
                <a:spcPct val="100000"/>
              </a:lnSpc>
              <a:spcBef>
                <a:spcPts val="800"/>
              </a:spcBef>
              <a:spcAft>
                <a:spcPts val="0"/>
              </a:spcAft>
              <a:buClr>
                <a:schemeClr val="dk1"/>
              </a:buClr>
              <a:buSzPts val="2100"/>
              <a:buChar char="•"/>
              <a:defRPr>
                <a:latin typeface="Arial"/>
                <a:ea typeface="Arial"/>
                <a:cs typeface="Arial"/>
                <a:sym typeface="Arial"/>
              </a:defRPr>
            </a:lvl4pPr>
            <a:lvl5pPr marL="2286000" lvl="4" indent="-342900" algn="l">
              <a:lnSpc>
                <a:spcPct val="100000"/>
              </a:lnSpc>
              <a:spcBef>
                <a:spcPts val="8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82"/>
          <p:cNvSpPr txBox="1">
            <a:spLocks noGrp="1"/>
          </p:cNvSpPr>
          <p:nvPr>
            <p:ph type="body" idx="3"/>
          </p:nvPr>
        </p:nvSpPr>
        <p:spPr>
          <a:xfrm>
            <a:off x="6172202"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0"/>
              </a:spcBef>
              <a:spcAft>
                <a:spcPts val="0"/>
              </a:spcAft>
              <a:buClr>
                <a:schemeClr val="accent3"/>
              </a:buClr>
              <a:buSzPts val="2000"/>
              <a:buNone/>
              <a:defRPr sz="2000" b="1">
                <a:solidFill>
                  <a:schemeClr val="accent3"/>
                </a:solidFill>
                <a:latin typeface="Arial"/>
                <a:ea typeface="Arial"/>
                <a:cs typeface="Arial"/>
                <a:sym typeface="Arial"/>
              </a:defRPr>
            </a:lvl1pPr>
            <a:lvl2pPr marL="914400" lvl="1" indent="-228600" algn="l">
              <a:lnSpc>
                <a:spcPct val="100000"/>
              </a:lnSpc>
              <a:spcBef>
                <a:spcPts val="800"/>
              </a:spcBef>
              <a:spcAft>
                <a:spcPts val="0"/>
              </a:spcAft>
              <a:buClr>
                <a:schemeClr val="dk1"/>
              </a:buClr>
              <a:buSzPts val="2000"/>
              <a:buNone/>
              <a:defRPr sz="2000" b="1"/>
            </a:lvl2pPr>
            <a:lvl3pPr marL="1371600" lvl="2" indent="-228600" algn="l">
              <a:lnSpc>
                <a:spcPct val="100000"/>
              </a:lnSpc>
              <a:spcBef>
                <a:spcPts val="800"/>
              </a:spcBef>
              <a:spcAft>
                <a:spcPts val="0"/>
              </a:spcAft>
              <a:buClr>
                <a:schemeClr val="dk1"/>
              </a:buClr>
              <a:buSzPts val="1800"/>
              <a:buNone/>
              <a:defRPr sz="1800" b="1"/>
            </a:lvl3pPr>
            <a:lvl4pPr marL="1828800" lvl="3" indent="-228600" algn="l">
              <a:lnSpc>
                <a:spcPct val="100000"/>
              </a:lnSpc>
              <a:spcBef>
                <a:spcPts val="800"/>
              </a:spcBef>
              <a:spcAft>
                <a:spcPts val="0"/>
              </a:spcAft>
              <a:buClr>
                <a:schemeClr val="dk1"/>
              </a:buClr>
              <a:buSzPts val="1600"/>
              <a:buNone/>
              <a:defRPr sz="1600" b="1"/>
            </a:lvl4pPr>
            <a:lvl5pPr marL="2286000" lvl="4" indent="-228600" algn="l">
              <a:lnSpc>
                <a:spcPct val="100000"/>
              </a:lnSpc>
              <a:spcBef>
                <a:spcPts val="800"/>
              </a:spcBef>
              <a:spcAft>
                <a:spcPts val="0"/>
              </a:spcAft>
              <a:buClr>
                <a:schemeClr val="dk1"/>
              </a:buClr>
              <a:buSzPts val="1600"/>
              <a:buNone/>
              <a:defRPr sz="1600" b="1"/>
            </a:lvl5pPr>
            <a:lvl6pPr marL="2743200" lvl="5" indent="-228600" algn="l">
              <a:lnSpc>
                <a:spcPct val="90000"/>
              </a:lnSpc>
              <a:spcBef>
                <a:spcPts val="8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 name="Google Shape;94;p82"/>
          <p:cNvSpPr txBox="1">
            <a:spLocks noGrp="1"/>
          </p:cNvSpPr>
          <p:nvPr>
            <p:ph type="body" idx="4"/>
          </p:nvPr>
        </p:nvSpPr>
        <p:spPr>
          <a:xfrm>
            <a:off x="6172202" y="2505075"/>
            <a:ext cx="5183188" cy="3684588"/>
          </a:xfrm>
          <a:prstGeom prst="rect">
            <a:avLst/>
          </a:prstGeom>
          <a:noFill/>
          <a:ln>
            <a:noFill/>
          </a:ln>
        </p:spPr>
        <p:txBody>
          <a:bodyPr spcFirstLastPara="1" wrap="square" lIns="91425" tIns="45700" rIns="91425" bIns="45700" anchor="t" anchorCtr="0">
            <a:noAutofit/>
          </a:bodyPr>
          <a:lstStyle>
            <a:lvl1pPr marL="457200" lvl="0" indent="-393700" algn="l">
              <a:lnSpc>
                <a:spcPct val="100000"/>
              </a:lnSpc>
              <a:spcBef>
                <a:spcPts val="0"/>
              </a:spcBef>
              <a:spcAft>
                <a:spcPts val="0"/>
              </a:spcAft>
              <a:buClr>
                <a:schemeClr val="dk1"/>
              </a:buClr>
              <a:buSzPts val="2600"/>
              <a:buChar char="•"/>
              <a:defRPr>
                <a:latin typeface="Arial"/>
                <a:ea typeface="Arial"/>
                <a:cs typeface="Arial"/>
                <a:sym typeface="Arial"/>
              </a:defRPr>
            </a:lvl1pPr>
            <a:lvl2pPr marL="914400" lvl="1" indent="-387350" algn="l">
              <a:lnSpc>
                <a:spcPct val="100000"/>
              </a:lnSpc>
              <a:spcBef>
                <a:spcPts val="800"/>
              </a:spcBef>
              <a:spcAft>
                <a:spcPts val="0"/>
              </a:spcAft>
              <a:buClr>
                <a:schemeClr val="dk1"/>
              </a:buClr>
              <a:buSzPts val="2500"/>
              <a:buChar char="•"/>
              <a:defRPr>
                <a:latin typeface="Arial"/>
                <a:ea typeface="Arial"/>
                <a:cs typeface="Arial"/>
                <a:sym typeface="Arial"/>
              </a:defRPr>
            </a:lvl2pPr>
            <a:lvl3pPr marL="1371600" lvl="2" indent="-368300" algn="l">
              <a:lnSpc>
                <a:spcPct val="100000"/>
              </a:lnSpc>
              <a:spcBef>
                <a:spcPts val="800"/>
              </a:spcBef>
              <a:spcAft>
                <a:spcPts val="0"/>
              </a:spcAft>
              <a:buClr>
                <a:schemeClr val="dk1"/>
              </a:buClr>
              <a:buSzPts val="2200"/>
              <a:buChar char="•"/>
              <a:defRPr>
                <a:latin typeface="Arial"/>
                <a:ea typeface="Arial"/>
                <a:cs typeface="Arial"/>
                <a:sym typeface="Arial"/>
              </a:defRPr>
            </a:lvl3pPr>
            <a:lvl4pPr marL="1828800" lvl="3" indent="-361950" algn="l">
              <a:lnSpc>
                <a:spcPct val="100000"/>
              </a:lnSpc>
              <a:spcBef>
                <a:spcPts val="800"/>
              </a:spcBef>
              <a:spcAft>
                <a:spcPts val="0"/>
              </a:spcAft>
              <a:buClr>
                <a:schemeClr val="dk1"/>
              </a:buClr>
              <a:buSzPts val="2100"/>
              <a:buChar char="•"/>
              <a:defRPr>
                <a:latin typeface="Arial"/>
                <a:ea typeface="Arial"/>
                <a:cs typeface="Arial"/>
                <a:sym typeface="Arial"/>
              </a:defRPr>
            </a:lvl4pPr>
            <a:lvl5pPr marL="2286000" lvl="4" indent="-342900" algn="l">
              <a:lnSpc>
                <a:spcPct val="100000"/>
              </a:lnSpc>
              <a:spcBef>
                <a:spcPts val="8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5" name="Google Shape;95;p82"/>
          <p:cNvGrpSpPr/>
          <p:nvPr/>
        </p:nvGrpSpPr>
        <p:grpSpPr>
          <a:xfrm>
            <a:off x="518160" y="193628"/>
            <a:ext cx="11155680" cy="453897"/>
            <a:chOff x="518160" y="193628"/>
            <a:chExt cx="11155680" cy="453897"/>
          </a:xfrm>
        </p:grpSpPr>
        <p:cxnSp>
          <p:nvCxnSpPr>
            <p:cNvPr id="96" name="Google Shape;96;p82"/>
            <p:cNvCxnSpPr/>
            <p:nvPr/>
          </p:nvCxnSpPr>
          <p:spPr>
            <a:xfrm>
              <a:off x="518160" y="420576"/>
              <a:ext cx="11155680" cy="0"/>
            </a:xfrm>
            <a:prstGeom prst="straightConnector1">
              <a:avLst/>
            </a:prstGeom>
            <a:noFill/>
            <a:ln w="9525" cap="flat" cmpd="sng">
              <a:solidFill>
                <a:schemeClr val="dk1"/>
              </a:solidFill>
              <a:prstDash val="solid"/>
              <a:miter lim="800000"/>
              <a:headEnd type="none" w="sm" len="sm"/>
              <a:tailEnd type="none" w="sm" len="sm"/>
            </a:ln>
          </p:spPr>
        </p:cxnSp>
        <p:sp>
          <p:nvSpPr>
            <p:cNvPr id="97" name="Google Shape;97;p82"/>
            <p:cNvSpPr/>
            <p:nvPr/>
          </p:nvSpPr>
          <p:spPr>
            <a:xfrm>
              <a:off x="5852094" y="193628"/>
              <a:ext cx="487813" cy="453897"/>
            </a:xfrm>
            <a:prstGeom prst="rect">
              <a:avLst/>
            </a:prstGeom>
            <a:solidFill>
              <a:schemeClr val="dk2"/>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8" name="Google Shape;98;p82"/>
            <p:cNvSpPr/>
            <p:nvPr/>
          </p:nvSpPr>
          <p:spPr>
            <a:xfrm>
              <a:off x="5882857" y="213202"/>
              <a:ext cx="426286" cy="414748"/>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99" name="Google Shape;99;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00"/>
        <p:cNvGrpSpPr/>
        <p:nvPr/>
      </p:nvGrpSpPr>
      <p:grpSpPr>
        <a:xfrm>
          <a:off x="0" y="0"/>
          <a:ext cx="0" cy="0"/>
          <a:chOff x="0" y="0"/>
          <a:chExt cx="0" cy="0"/>
        </a:xfrm>
      </p:grpSpPr>
      <p:sp>
        <p:nvSpPr>
          <p:cNvPr id="101" name="Google Shape;101;p83"/>
          <p:cNvSpPr txBox="1">
            <a:spLocks noGrp="1"/>
          </p:cNvSpPr>
          <p:nvPr>
            <p:ph type="ftr" idx="11"/>
          </p:nvPr>
        </p:nvSpPr>
        <p:spPr>
          <a:xfrm>
            <a:off x="909047" y="6145380"/>
            <a:ext cx="7252981"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rgbClr val="3A383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02" name="Google Shape;102;p83"/>
          <p:cNvSpPr txBox="1"/>
          <p:nvPr/>
        </p:nvSpPr>
        <p:spPr>
          <a:xfrm>
            <a:off x="839788" y="725651"/>
            <a:ext cx="10515600" cy="96504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accent3"/>
              </a:buClr>
              <a:buSzPts val="3400"/>
              <a:buFont typeface="Arial"/>
              <a:buNone/>
            </a:pPr>
            <a:r>
              <a:rPr lang="en-US" sz="3400" b="1" i="0" u="none" strike="noStrike" cap="none">
                <a:solidFill>
                  <a:schemeClr val="accent3"/>
                </a:solidFill>
                <a:latin typeface="Arial"/>
                <a:ea typeface="Arial"/>
                <a:cs typeface="Arial"/>
                <a:sym typeface="Arial"/>
              </a:rPr>
              <a:t>Title goes here</a:t>
            </a:r>
            <a:endParaRPr sz="1400" b="0" i="0" u="none" strike="noStrike" cap="none">
              <a:solidFill>
                <a:srgbClr val="000000"/>
              </a:solidFill>
              <a:latin typeface="Arial"/>
              <a:ea typeface="Arial"/>
              <a:cs typeface="Arial"/>
              <a:sym typeface="Arial"/>
            </a:endParaRPr>
          </a:p>
        </p:txBody>
      </p:sp>
      <p:grpSp>
        <p:nvGrpSpPr>
          <p:cNvPr id="103" name="Google Shape;103;p83"/>
          <p:cNvGrpSpPr/>
          <p:nvPr/>
        </p:nvGrpSpPr>
        <p:grpSpPr>
          <a:xfrm>
            <a:off x="518160" y="193628"/>
            <a:ext cx="11155680" cy="453897"/>
            <a:chOff x="518160" y="193628"/>
            <a:chExt cx="11155680" cy="453897"/>
          </a:xfrm>
        </p:grpSpPr>
        <p:cxnSp>
          <p:nvCxnSpPr>
            <p:cNvPr id="104" name="Google Shape;104;p83"/>
            <p:cNvCxnSpPr/>
            <p:nvPr/>
          </p:nvCxnSpPr>
          <p:spPr>
            <a:xfrm>
              <a:off x="518160" y="420576"/>
              <a:ext cx="11155680" cy="0"/>
            </a:xfrm>
            <a:prstGeom prst="straightConnector1">
              <a:avLst/>
            </a:prstGeom>
            <a:noFill/>
            <a:ln w="9525" cap="flat" cmpd="sng">
              <a:solidFill>
                <a:schemeClr val="dk1"/>
              </a:solidFill>
              <a:prstDash val="solid"/>
              <a:miter lim="800000"/>
              <a:headEnd type="none" w="sm" len="sm"/>
              <a:tailEnd type="none" w="sm" len="sm"/>
            </a:ln>
          </p:spPr>
        </p:cxnSp>
        <p:sp>
          <p:nvSpPr>
            <p:cNvPr id="105" name="Google Shape;105;p83"/>
            <p:cNvSpPr/>
            <p:nvPr/>
          </p:nvSpPr>
          <p:spPr>
            <a:xfrm>
              <a:off x="5852094" y="193628"/>
              <a:ext cx="487813" cy="453897"/>
            </a:xfrm>
            <a:prstGeom prst="rect">
              <a:avLst/>
            </a:prstGeom>
            <a:solidFill>
              <a:schemeClr val="dk2"/>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6" name="Google Shape;106;p83"/>
            <p:cNvSpPr/>
            <p:nvPr/>
          </p:nvSpPr>
          <p:spPr>
            <a:xfrm>
              <a:off x="5882857" y="213202"/>
              <a:ext cx="426286" cy="414748"/>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107" name="Google Shape;107;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08"/>
        <p:cNvGrpSpPr/>
        <p:nvPr/>
      </p:nvGrpSpPr>
      <p:grpSpPr>
        <a:xfrm>
          <a:off x="0" y="0"/>
          <a:ext cx="0" cy="0"/>
          <a:chOff x="0" y="0"/>
          <a:chExt cx="0" cy="0"/>
        </a:xfrm>
      </p:grpSpPr>
      <p:sp>
        <p:nvSpPr>
          <p:cNvPr id="109" name="Google Shape;109;p84"/>
          <p:cNvSpPr txBox="1">
            <a:spLocks noGrp="1"/>
          </p:cNvSpPr>
          <p:nvPr>
            <p:ph type="ftr" idx="11"/>
          </p:nvPr>
        </p:nvSpPr>
        <p:spPr>
          <a:xfrm>
            <a:off x="1202345" y="6172291"/>
            <a:ext cx="7252981"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rgbClr val="595959"/>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10" name="Google Shape;110;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1"/>
        <p:cNvGrpSpPr/>
        <p:nvPr/>
      </p:nvGrpSpPr>
      <p:grpSpPr>
        <a:xfrm>
          <a:off x="0" y="0"/>
          <a:ext cx="0" cy="0"/>
          <a:chOff x="0" y="0"/>
          <a:chExt cx="0" cy="0"/>
        </a:xfrm>
      </p:grpSpPr>
      <p:sp>
        <p:nvSpPr>
          <p:cNvPr id="112" name="Google Shape;112;p8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accent3"/>
              </a:buClr>
              <a:buSzPts val="3400"/>
              <a:buFont typeface="Arial"/>
              <a:buNone/>
              <a:defRPr sz="3400">
                <a:solidFill>
                  <a:schemeClr val="accent3"/>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85"/>
          <p:cNvSpPr>
            <a:spLocks noGrp="1"/>
          </p:cNvSpPr>
          <p:nvPr>
            <p:ph type="pic" idx="2"/>
          </p:nvPr>
        </p:nvSpPr>
        <p:spPr>
          <a:xfrm>
            <a:off x="5183188" y="987429"/>
            <a:ext cx="6172200" cy="4873625"/>
          </a:xfrm>
          <a:prstGeom prst="rect">
            <a:avLst/>
          </a:prstGeom>
          <a:noFill/>
          <a:ln>
            <a:noFill/>
          </a:ln>
        </p:spPr>
      </p:sp>
      <p:sp>
        <p:nvSpPr>
          <p:cNvPr id="114" name="Google Shape;114;p85"/>
          <p:cNvSpPr txBox="1">
            <a:spLocks noGrp="1"/>
          </p:cNvSpPr>
          <p:nvPr>
            <p:ph type="body" idx="1"/>
          </p:nvPr>
        </p:nvSpPr>
        <p:spPr>
          <a:xfrm>
            <a:off x="839788" y="2290194"/>
            <a:ext cx="3932237" cy="357879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000"/>
              <a:buNone/>
              <a:defRPr sz="2000">
                <a:latin typeface="Arial"/>
                <a:ea typeface="Arial"/>
                <a:cs typeface="Arial"/>
                <a:sym typeface="Arial"/>
              </a:defRPr>
            </a:lvl1pPr>
            <a:lvl2pPr marL="914400" lvl="1" indent="-228600" algn="l">
              <a:lnSpc>
                <a:spcPct val="100000"/>
              </a:lnSpc>
              <a:spcBef>
                <a:spcPts val="800"/>
              </a:spcBef>
              <a:spcAft>
                <a:spcPts val="0"/>
              </a:spcAft>
              <a:buClr>
                <a:schemeClr val="dk1"/>
              </a:buClr>
              <a:buSzPts val="1400"/>
              <a:buNone/>
              <a:defRPr sz="1400"/>
            </a:lvl2pPr>
            <a:lvl3pPr marL="1371600" lvl="2" indent="-228600" algn="l">
              <a:lnSpc>
                <a:spcPct val="100000"/>
              </a:lnSpc>
              <a:spcBef>
                <a:spcPts val="800"/>
              </a:spcBef>
              <a:spcAft>
                <a:spcPts val="0"/>
              </a:spcAft>
              <a:buClr>
                <a:schemeClr val="dk1"/>
              </a:buClr>
              <a:buSzPts val="1200"/>
              <a:buNone/>
              <a:defRPr sz="1200"/>
            </a:lvl3pPr>
            <a:lvl4pPr marL="1828800" lvl="3" indent="-228600" algn="l">
              <a:lnSpc>
                <a:spcPct val="100000"/>
              </a:lnSpc>
              <a:spcBef>
                <a:spcPts val="800"/>
              </a:spcBef>
              <a:spcAft>
                <a:spcPts val="0"/>
              </a:spcAft>
              <a:buClr>
                <a:schemeClr val="dk1"/>
              </a:buClr>
              <a:buSzPts val="1000"/>
              <a:buNone/>
              <a:defRPr sz="1000"/>
            </a:lvl4pPr>
            <a:lvl5pPr marL="2286000" lvl="4" indent="-228600" algn="l">
              <a:lnSpc>
                <a:spcPct val="100000"/>
              </a:lnSpc>
              <a:spcBef>
                <a:spcPts val="800"/>
              </a:spcBef>
              <a:spcAft>
                <a:spcPts val="0"/>
              </a:spcAft>
              <a:buClr>
                <a:schemeClr val="dk1"/>
              </a:buClr>
              <a:buSzPts val="1000"/>
              <a:buNone/>
              <a:defRPr sz="1000"/>
            </a:lvl5pPr>
            <a:lvl6pPr marL="2743200" lvl="5" indent="-228600" algn="l">
              <a:lnSpc>
                <a:spcPct val="90000"/>
              </a:lnSpc>
              <a:spcBef>
                <a:spcPts val="8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5" name="Google Shape;115;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16" name="Google Shape;116;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21"/>
        <p:cNvGrpSpPr/>
        <p:nvPr/>
      </p:nvGrpSpPr>
      <p:grpSpPr>
        <a:xfrm>
          <a:off x="0" y="0"/>
          <a:ext cx="0" cy="0"/>
          <a:chOff x="0" y="0"/>
          <a:chExt cx="0" cy="0"/>
        </a:xfrm>
      </p:grpSpPr>
      <p:sp>
        <p:nvSpPr>
          <p:cNvPr id="22" name="Google Shape;22;p72"/>
          <p:cNvSpPr txBox="1">
            <a:spLocks noGrp="1"/>
          </p:cNvSpPr>
          <p:nvPr>
            <p:ph type="title"/>
          </p:nvPr>
        </p:nvSpPr>
        <p:spPr>
          <a:xfrm>
            <a:off x="542533" y="720797"/>
            <a:ext cx="891547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2"/>
          <p:cNvSpPr txBox="1">
            <a:spLocks noGrp="1"/>
          </p:cNvSpPr>
          <p:nvPr>
            <p:ph type="body" idx="1"/>
          </p:nvPr>
        </p:nvSpPr>
        <p:spPr>
          <a:xfrm>
            <a:off x="1133869" y="2058988"/>
            <a:ext cx="10515600" cy="3684588"/>
          </a:xfrm>
          <a:prstGeom prst="rect">
            <a:avLst/>
          </a:prstGeom>
          <a:noFill/>
          <a:ln>
            <a:noFill/>
          </a:ln>
        </p:spPr>
        <p:txBody>
          <a:bodyPr spcFirstLastPara="1" wrap="square" lIns="91425" tIns="45700" rIns="91425" bIns="45700" anchor="t" anchorCtr="0">
            <a:noAutofit/>
          </a:bodyPr>
          <a:lstStyle>
            <a:lvl1pPr marL="457200" lvl="0" indent="-381000" algn="l">
              <a:lnSpc>
                <a:spcPct val="110000"/>
              </a:lnSpc>
              <a:spcBef>
                <a:spcPts val="0"/>
              </a:spcBef>
              <a:spcAft>
                <a:spcPts val="0"/>
              </a:spcAft>
              <a:buClr>
                <a:schemeClr val="dk1"/>
              </a:buClr>
              <a:buSzPts val="2400"/>
              <a:buChar char="•"/>
              <a:defRPr sz="2400">
                <a:latin typeface="Arial"/>
                <a:ea typeface="Arial"/>
                <a:cs typeface="Arial"/>
                <a:sym typeface="Arial"/>
              </a:defRPr>
            </a:lvl1pPr>
            <a:lvl2pPr marL="914400" lvl="1" indent="-361950" algn="l">
              <a:lnSpc>
                <a:spcPct val="110000"/>
              </a:lnSpc>
              <a:spcBef>
                <a:spcPts val="600"/>
              </a:spcBef>
              <a:spcAft>
                <a:spcPts val="0"/>
              </a:spcAft>
              <a:buClr>
                <a:schemeClr val="dk1"/>
              </a:buClr>
              <a:buSzPts val="2100"/>
              <a:buChar char="•"/>
              <a:defRPr sz="2100">
                <a:latin typeface="Arial"/>
                <a:ea typeface="Arial"/>
                <a:cs typeface="Arial"/>
                <a:sym typeface="Arial"/>
              </a:defRPr>
            </a:lvl2pPr>
            <a:lvl3pPr marL="1371600" lvl="2" indent="-342900" algn="l">
              <a:lnSpc>
                <a:spcPct val="110000"/>
              </a:lnSpc>
              <a:spcBef>
                <a:spcPts val="600"/>
              </a:spcBef>
              <a:spcAft>
                <a:spcPts val="0"/>
              </a:spcAft>
              <a:buClr>
                <a:schemeClr val="dk1"/>
              </a:buClr>
              <a:buSzPts val="1800"/>
              <a:buChar char="•"/>
              <a:defRPr sz="1800">
                <a:latin typeface="Arial"/>
                <a:ea typeface="Arial"/>
                <a:cs typeface="Arial"/>
                <a:sym typeface="Arial"/>
              </a:defRPr>
            </a:lvl3pPr>
            <a:lvl4pPr marL="1828800" lvl="3" indent="-330200" algn="l">
              <a:lnSpc>
                <a:spcPct val="110000"/>
              </a:lnSpc>
              <a:spcBef>
                <a:spcPts val="600"/>
              </a:spcBef>
              <a:spcAft>
                <a:spcPts val="0"/>
              </a:spcAft>
              <a:buClr>
                <a:schemeClr val="dk1"/>
              </a:buClr>
              <a:buSzPts val="1600"/>
              <a:buChar char="•"/>
              <a:defRPr sz="1600">
                <a:latin typeface="Arial"/>
                <a:ea typeface="Arial"/>
                <a:cs typeface="Arial"/>
                <a:sym typeface="Arial"/>
              </a:defRPr>
            </a:lvl4pPr>
            <a:lvl5pPr marL="2286000" lvl="4" indent="-317500" algn="l">
              <a:lnSpc>
                <a:spcPct val="110000"/>
              </a:lnSpc>
              <a:spcBef>
                <a:spcPts val="600"/>
              </a:spcBef>
              <a:spcAft>
                <a:spcPts val="0"/>
              </a:spcAft>
              <a:buClr>
                <a:schemeClr val="dk1"/>
              </a:buClr>
              <a:buSzPts val="1400"/>
              <a:buChar char="•"/>
              <a:defRPr sz="1400">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4" name="Google Shape;24;p72"/>
          <p:cNvGrpSpPr/>
          <p:nvPr/>
        </p:nvGrpSpPr>
        <p:grpSpPr>
          <a:xfrm>
            <a:off x="518160" y="193628"/>
            <a:ext cx="11155680" cy="453897"/>
            <a:chOff x="518160" y="193628"/>
            <a:chExt cx="11155680" cy="453897"/>
          </a:xfrm>
        </p:grpSpPr>
        <p:cxnSp>
          <p:nvCxnSpPr>
            <p:cNvPr id="25" name="Google Shape;25;p72"/>
            <p:cNvCxnSpPr/>
            <p:nvPr/>
          </p:nvCxnSpPr>
          <p:spPr>
            <a:xfrm>
              <a:off x="518160" y="420576"/>
              <a:ext cx="11155680" cy="0"/>
            </a:xfrm>
            <a:prstGeom prst="straightConnector1">
              <a:avLst/>
            </a:prstGeom>
            <a:noFill/>
            <a:ln w="9525" cap="flat" cmpd="sng">
              <a:solidFill>
                <a:schemeClr val="dk1"/>
              </a:solidFill>
              <a:prstDash val="solid"/>
              <a:miter lim="800000"/>
              <a:headEnd type="none" w="sm" len="sm"/>
              <a:tailEnd type="none" w="sm" len="sm"/>
            </a:ln>
          </p:spPr>
        </p:cxnSp>
        <p:sp>
          <p:nvSpPr>
            <p:cNvPr id="26" name="Google Shape;26;p72"/>
            <p:cNvSpPr/>
            <p:nvPr/>
          </p:nvSpPr>
          <p:spPr>
            <a:xfrm>
              <a:off x="5852094" y="193628"/>
              <a:ext cx="487813" cy="453897"/>
            </a:xfrm>
            <a:prstGeom prst="rect">
              <a:avLst/>
            </a:prstGeom>
            <a:solidFill>
              <a:schemeClr val="dk2"/>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 name="Google Shape;27;p72"/>
            <p:cNvSpPr/>
            <p:nvPr/>
          </p:nvSpPr>
          <p:spPr>
            <a:xfrm>
              <a:off x="5882857" y="213202"/>
              <a:ext cx="426286" cy="414748"/>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28" name="Google Shape;28;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29" name="Google Shape;29;p72"/>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7F7F7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7F7F7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7F7F7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7F7F7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7F7F7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7F7F7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7F7F7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7F7F7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30"/>
        <p:cNvGrpSpPr/>
        <p:nvPr/>
      </p:nvGrpSpPr>
      <p:grpSpPr>
        <a:xfrm>
          <a:off x="0" y="0"/>
          <a:ext cx="0" cy="0"/>
          <a:chOff x="0" y="0"/>
          <a:chExt cx="0" cy="0"/>
        </a:xfrm>
      </p:grpSpPr>
      <p:sp>
        <p:nvSpPr>
          <p:cNvPr id="31" name="Google Shape;31;p73"/>
          <p:cNvSpPr txBox="1">
            <a:spLocks noGrp="1"/>
          </p:cNvSpPr>
          <p:nvPr>
            <p:ph type="body" idx="1"/>
          </p:nvPr>
        </p:nvSpPr>
        <p:spPr>
          <a:xfrm>
            <a:off x="917240" y="948595"/>
            <a:ext cx="3624003" cy="381215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chemeClr val="accent3"/>
              </a:buClr>
              <a:buSzPts val="3400"/>
              <a:buNone/>
              <a:defRPr sz="3400" b="1">
                <a:solidFill>
                  <a:schemeClr val="accent3"/>
                </a:solidFill>
                <a:latin typeface="Arial"/>
                <a:ea typeface="Arial"/>
                <a:cs typeface="Arial"/>
                <a:sym typeface="Arial"/>
              </a:defRPr>
            </a:lvl1pPr>
            <a:lvl2pPr marL="914400" lvl="1" indent="-342900" algn="l">
              <a:lnSpc>
                <a:spcPct val="100000"/>
              </a:lnSpc>
              <a:spcBef>
                <a:spcPts val="800"/>
              </a:spcBef>
              <a:spcAft>
                <a:spcPts val="0"/>
              </a:spcAft>
              <a:buClr>
                <a:schemeClr val="dk1"/>
              </a:buClr>
              <a:buSzPts val="1800"/>
              <a:buChar char="•"/>
              <a:defRPr/>
            </a:lvl2pPr>
            <a:lvl3pPr marL="1371600" lvl="2" indent="-342900" algn="l">
              <a:lnSpc>
                <a:spcPct val="100000"/>
              </a:lnSpc>
              <a:spcBef>
                <a:spcPts val="800"/>
              </a:spcBef>
              <a:spcAft>
                <a:spcPts val="0"/>
              </a:spcAft>
              <a:buClr>
                <a:schemeClr val="dk1"/>
              </a:buClr>
              <a:buSzPts val="1800"/>
              <a:buChar char="•"/>
              <a:defRPr/>
            </a:lvl3pPr>
            <a:lvl4pPr marL="1828800" lvl="3" indent="-342900" algn="l">
              <a:lnSpc>
                <a:spcPct val="100000"/>
              </a:lnSpc>
              <a:spcBef>
                <a:spcPts val="800"/>
              </a:spcBef>
              <a:spcAft>
                <a:spcPts val="0"/>
              </a:spcAft>
              <a:buClr>
                <a:schemeClr val="dk1"/>
              </a:buClr>
              <a:buSzPts val="1800"/>
              <a:buChar char="•"/>
              <a:defRPr/>
            </a:lvl4pPr>
            <a:lvl5pPr marL="2286000" lvl="4" indent="-342900" algn="l">
              <a:lnSpc>
                <a:spcPct val="100000"/>
              </a:lnSpc>
              <a:spcBef>
                <a:spcPts val="800"/>
              </a:spcBef>
              <a:spcAft>
                <a:spcPts val="0"/>
              </a:spcAft>
              <a:buClr>
                <a:schemeClr val="dk1"/>
              </a:buClr>
              <a:buSzPts val="1800"/>
              <a:buChar char="•"/>
              <a:defRPr/>
            </a:lvl5pPr>
            <a:lvl6pPr marL="2743200" lvl="5" indent="-342900" algn="l">
              <a:lnSpc>
                <a:spcPct val="90000"/>
              </a:lnSpc>
              <a:spcBef>
                <a:spcPts val="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73"/>
          <p:cNvSpPr txBox="1">
            <a:spLocks noGrp="1"/>
          </p:cNvSpPr>
          <p:nvPr>
            <p:ph type="body" idx="2"/>
          </p:nvPr>
        </p:nvSpPr>
        <p:spPr>
          <a:xfrm>
            <a:off x="4893580" y="948592"/>
            <a:ext cx="6448337" cy="4766416"/>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0"/>
              </a:spcBef>
              <a:spcAft>
                <a:spcPts val="0"/>
              </a:spcAft>
              <a:buClr>
                <a:schemeClr val="dk1"/>
              </a:buClr>
              <a:buSzPts val="2400"/>
              <a:buChar char="•"/>
              <a:defRPr sz="2400">
                <a:latin typeface="Arial"/>
                <a:ea typeface="Arial"/>
                <a:cs typeface="Arial"/>
                <a:sym typeface="Arial"/>
              </a:defRPr>
            </a:lvl1pPr>
            <a:lvl2pPr marL="914400" lvl="1" indent="-228600" algn="l">
              <a:lnSpc>
                <a:spcPct val="100000"/>
              </a:lnSpc>
              <a:spcBef>
                <a:spcPts val="800"/>
              </a:spcBef>
              <a:spcAft>
                <a:spcPts val="0"/>
              </a:spcAft>
              <a:buClr>
                <a:schemeClr val="dk1"/>
              </a:buClr>
              <a:buSzPts val="1800"/>
              <a:buFont typeface="Arial"/>
              <a:buNone/>
              <a:defRPr sz="1800">
                <a:latin typeface="Century Gothic"/>
                <a:ea typeface="Century Gothic"/>
                <a:cs typeface="Century Gothic"/>
                <a:sym typeface="Century Gothic"/>
              </a:defRPr>
            </a:lvl2pPr>
            <a:lvl3pPr marL="1371600" lvl="2" indent="-228600" algn="l">
              <a:lnSpc>
                <a:spcPct val="100000"/>
              </a:lnSpc>
              <a:spcBef>
                <a:spcPts val="800"/>
              </a:spcBef>
              <a:spcAft>
                <a:spcPts val="0"/>
              </a:spcAft>
              <a:buClr>
                <a:schemeClr val="dk1"/>
              </a:buClr>
              <a:buSzPts val="2200"/>
              <a:buFont typeface="Arial"/>
              <a:buNone/>
              <a:defRPr>
                <a:latin typeface="Century Gothic"/>
                <a:ea typeface="Century Gothic"/>
                <a:cs typeface="Century Gothic"/>
                <a:sym typeface="Century Gothic"/>
              </a:defRPr>
            </a:lvl3pPr>
            <a:lvl4pPr marL="1828800" lvl="3" indent="-228600" algn="l">
              <a:lnSpc>
                <a:spcPct val="100000"/>
              </a:lnSpc>
              <a:spcBef>
                <a:spcPts val="800"/>
              </a:spcBef>
              <a:spcAft>
                <a:spcPts val="0"/>
              </a:spcAft>
              <a:buClr>
                <a:schemeClr val="dk1"/>
              </a:buClr>
              <a:buSzPts val="2100"/>
              <a:buFont typeface="Arial"/>
              <a:buNone/>
              <a:defRPr>
                <a:latin typeface="Century Gothic"/>
                <a:ea typeface="Century Gothic"/>
                <a:cs typeface="Century Gothic"/>
                <a:sym typeface="Century Gothic"/>
              </a:defRPr>
            </a:lvl4pPr>
            <a:lvl5pPr marL="2286000" lvl="4" indent="-228600" algn="l">
              <a:lnSpc>
                <a:spcPct val="100000"/>
              </a:lnSpc>
              <a:spcBef>
                <a:spcPts val="800"/>
              </a:spcBef>
              <a:spcAft>
                <a:spcPts val="0"/>
              </a:spcAft>
              <a:buClr>
                <a:schemeClr val="dk1"/>
              </a:buClr>
              <a:buSzPts val="1800"/>
              <a:buFont typeface="Arial"/>
              <a:buNone/>
              <a:defRPr>
                <a:latin typeface="Century Gothic"/>
                <a:ea typeface="Century Gothic"/>
                <a:cs typeface="Century Gothic"/>
                <a:sym typeface="Century Gothic"/>
              </a:defRPr>
            </a:lvl5pPr>
            <a:lvl6pPr marL="2743200" lvl="5" indent="-342900" algn="l">
              <a:lnSpc>
                <a:spcPct val="90000"/>
              </a:lnSpc>
              <a:spcBef>
                <a:spcPts val="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3" name="Google Shape;33;p73"/>
          <p:cNvGrpSpPr/>
          <p:nvPr/>
        </p:nvGrpSpPr>
        <p:grpSpPr>
          <a:xfrm>
            <a:off x="518160" y="193628"/>
            <a:ext cx="11155680" cy="453897"/>
            <a:chOff x="518160" y="193628"/>
            <a:chExt cx="11155680" cy="453897"/>
          </a:xfrm>
        </p:grpSpPr>
        <p:cxnSp>
          <p:nvCxnSpPr>
            <p:cNvPr id="34" name="Google Shape;34;p73"/>
            <p:cNvCxnSpPr/>
            <p:nvPr/>
          </p:nvCxnSpPr>
          <p:spPr>
            <a:xfrm>
              <a:off x="518160" y="420576"/>
              <a:ext cx="11155680" cy="0"/>
            </a:xfrm>
            <a:prstGeom prst="straightConnector1">
              <a:avLst/>
            </a:prstGeom>
            <a:noFill/>
            <a:ln w="9525" cap="flat" cmpd="sng">
              <a:solidFill>
                <a:schemeClr val="dk1"/>
              </a:solidFill>
              <a:prstDash val="solid"/>
              <a:miter lim="800000"/>
              <a:headEnd type="none" w="sm" len="sm"/>
              <a:tailEnd type="none" w="sm" len="sm"/>
            </a:ln>
          </p:spPr>
        </p:cxnSp>
        <p:sp>
          <p:nvSpPr>
            <p:cNvPr id="35" name="Google Shape;35;p73"/>
            <p:cNvSpPr/>
            <p:nvPr/>
          </p:nvSpPr>
          <p:spPr>
            <a:xfrm>
              <a:off x="5852094" y="193628"/>
              <a:ext cx="487813" cy="453897"/>
            </a:xfrm>
            <a:prstGeom prst="rect">
              <a:avLst/>
            </a:prstGeom>
            <a:solidFill>
              <a:schemeClr val="dk2"/>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6" name="Google Shape;36;p73"/>
            <p:cNvSpPr/>
            <p:nvPr/>
          </p:nvSpPr>
          <p:spPr>
            <a:xfrm>
              <a:off x="5882857" y="213202"/>
              <a:ext cx="426286" cy="414748"/>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37" name="Google Shape;37;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Two Content">
  <p:cSld name="3_Two Content">
    <p:spTree>
      <p:nvGrpSpPr>
        <p:cNvPr id="1" name="Shape 38"/>
        <p:cNvGrpSpPr/>
        <p:nvPr/>
      </p:nvGrpSpPr>
      <p:grpSpPr>
        <a:xfrm>
          <a:off x="0" y="0"/>
          <a:ext cx="0" cy="0"/>
          <a:chOff x="0" y="0"/>
          <a:chExt cx="0" cy="0"/>
        </a:xfrm>
      </p:grpSpPr>
      <p:sp>
        <p:nvSpPr>
          <p:cNvPr id="39" name="Google Shape;39;p74"/>
          <p:cNvSpPr txBox="1">
            <a:spLocks noGrp="1"/>
          </p:cNvSpPr>
          <p:nvPr>
            <p:ph type="body" idx="1"/>
          </p:nvPr>
        </p:nvSpPr>
        <p:spPr>
          <a:xfrm>
            <a:off x="4435022" y="2675514"/>
            <a:ext cx="5922583" cy="1895276"/>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accent3"/>
              </a:buClr>
              <a:buSzPts val="3400"/>
              <a:buNone/>
              <a:defRPr sz="3400" b="1">
                <a:solidFill>
                  <a:schemeClr val="accent3"/>
                </a:solidFill>
                <a:latin typeface="Arial"/>
                <a:ea typeface="Arial"/>
                <a:cs typeface="Arial"/>
                <a:sym typeface="Arial"/>
              </a:defRPr>
            </a:lvl1pPr>
            <a:lvl2pPr marL="914400" lvl="1" indent="-342900" algn="l">
              <a:lnSpc>
                <a:spcPct val="100000"/>
              </a:lnSpc>
              <a:spcBef>
                <a:spcPts val="800"/>
              </a:spcBef>
              <a:spcAft>
                <a:spcPts val="0"/>
              </a:spcAft>
              <a:buClr>
                <a:schemeClr val="dk1"/>
              </a:buClr>
              <a:buSzPts val="1800"/>
              <a:buChar char="•"/>
              <a:defRPr/>
            </a:lvl2pPr>
            <a:lvl3pPr marL="1371600" lvl="2" indent="-342900" algn="l">
              <a:lnSpc>
                <a:spcPct val="100000"/>
              </a:lnSpc>
              <a:spcBef>
                <a:spcPts val="800"/>
              </a:spcBef>
              <a:spcAft>
                <a:spcPts val="0"/>
              </a:spcAft>
              <a:buClr>
                <a:schemeClr val="dk1"/>
              </a:buClr>
              <a:buSzPts val="1800"/>
              <a:buChar char="•"/>
              <a:defRPr/>
            </a:lvl3pPr>
            <a:lvl4pPr marL="1828800" lvl="3" indent="-342900" algn="l">
              <a:lnSpc>
                <a:spcPct val="100000"/>
              </a:lnSpc>
              <a:spcBef>
                <a:spcPts val="800"/>
              </a:spcBef>
              <a:spcAft>
                <a:spcPts val="0"/>
              </a:spcAft>
              <a:buClr>
                <a:schemeClr val="dk1"/>
              </a:buClr>
              <a:buSzPts val="1800"/>
              <a:buChar char="•"/>
              <a:defRPr/>
            </a:lvl4pPr>
            <a:lvl5pPr marL="2286000" lvl="4" indent="-342900" algn="l">
              <a:lnSpc>
                <a:spcPct val="100000"/>
              </a:lnSpc>
              <a:spcBef>
                <a:spcPts val="800"/>
              </a:spcBef>
              <a:spcAft>
                <a:spcPts val="0"/>
              </a:spcAft>
              <a:buClr>
                <a:schemeClr val="dk1"/>
              </a:buClr>
              <a:buSzPts val="1800"/>
              <a:buChar char="•"/>
              <a:defRPr/>
            </a:lvl5pPr>
            <a:lvl6pPr marL="2743200" lvl="5" indent="-342900" algn="l">
              <a:lnSpc>
                <a:spcPct val="90000"/>
              </a:lnSpc>
              <a:spcBef>
                <a:spcPts val="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 name="Google Shape;40;p74"/>
          <p:cNvCxnSpPr/>
          <p:nvPr/>
        </p:nvCxnSpPr>
        <p:spPr>
          <a:xfrm rot="10800000">
            <a:off x="3429428" y="-1189141"/>
            <a:ext cx="0" cy="8463973"/>
          </a:xfrm>
          <a:prstGeom prst="straightConnector1">
            <a:avLst/>
          </a:prstGeom>
          <a:noFill/>
          <a:ln w="9525" cap="flat" cmpd="sng">
            <a:solidFill>
              <a:schemeClr val="dk1"/>
            </a:solidFill>
            <a:prstDash val="solid"/>
            <a:miter lim="800000"/>
            <a:headEnd type="none" w="sm" len="sm"/>
            <a:tailEnd type="none" w="sm" len="sm"/>
          </a:ln>
        </p:spPr>
      </p:cxnSp>
      <p:sp>
        <p:nvSpPr>
          <p:cNvPr id="41" name="Google Shape;41;p74"/>
          <p:cNvSpPr/>
          <p:nvPr/>
        </p:nvSpPr>
        <p:spPr>
          <a:xfrm rot="-5400000">
            <a:off x="3203661" y="3183911"/>
            <a:ext cx="451535" cy="453897"/>
          </a:xfrm>
          <a:prstGeom prst="rect">
            <a:avLst/>
          </a:prstGeom>
          <a:solidFill>
            <a:schemeClr val="dk2"/>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 name="Google Shape;42;p74"/>
          <p:cNvSpPr/>
          <p:nvPr/>
        </p:nvSpPr>
        <p:spPr>
          <a:xfrm rot="-5400000">
            <a:off x="3232137" y="3203486"/>
            <a:ext cx="394583" cy="414748"/>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 name="Google Shape;43;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Section Header">
  <p:cSld name="3_Section Header">
    <p:spTree>
      <p:nvGrpSpPr>
        <p:cNvPr id="1" name="Shape 44"/>
        <p:cNvGrpSpPr/>
        <p:nvPr/>
      </p:nvGrpSpPr>
      <p:grpSpPr>
        <a:xfrm>
          <a:off x="0" y="0"/>
          <a:ext cx="0" cy="0"/>
          <a:chOff x="0" y="0"/>
          <a:chExt cx="0" cy="0"/>
        </a:xfrm>
      </p:grpSpPr>
      <p:sp>
        <p:nvSpPr>
          <p:cNvPr id="45" name="Google Shape;45;p75"/>
          <p:cNvSpPr txBox="1">
            <a:spLocks noGrp="1"/>
          </p:cNvSpPr>
          <p:nvPr>
            <p:ph type="body" idx="1"/>
          </p:nvPr>
        </p:nvSpPr>
        <p:spPr>
          <a:xfrm>
            <a:off x="648128" y="1712053"/>
            <a:ext cx="9367253" cy="28575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0"/>
              </a:spcBef>
              <a:spcAft>
                <a:spcPts val="0"/>
              </a:spcAft>
              <a:buClr>
                <a:schemeClr val="dk1"/>
              </a:buClr>
              <a:buSzPts val="2800"/>
              <a:buChar char="•"/>
              <a:defRPr sz="2800">
                <a:solidFill>
                  <a:schemeClr val="dk1"/>
                </a:solidFill>
                <a:latin typeface="Arial"/>
                <a:ea typeface="Arial"/>
                <a:cs typeface="Arial"/>
                <a:sym typeface="Arial"/>
              </a:defRPr>
            </a:lvl1pPr>
            <a:lvl2pPr marL="914400" lvl="1" indent="-381000" algn="l">
              <a:lnSpc>
                <a:spcPct val="100000"/>
              </a:lnSpc>
              <a:spcBef>
                <a:spcPts val="800"/>
              </a:spcBef>
              <a:spcAft>
                <a:spcPts val="0"/>
              </a:spcAft>
              <a:buClr>
                <a:schemeClr val="dk1"/>
              </a:buClr>
              <a:buSzPts val="2400"/>
              <a:buFont typeface="Arial"/>
              <a:buChar char="•"/>
              <a:defRPr sz="2400">
                <a:latin typeface="Arial"/>
                <a:ea typeface="Arial"/>
                <a:cs typeface="Arial"/>
                <a:sym typeface="Arial"/>
              </a:defRPr>
            </a:lvl2pPr>
            <a:lvl3pPr marL="1371600" lvl="2" indent="-368300" algn="l">
              <a:lnSpc>
                <a:spcPct val="100000"/>
              </a:lnSpc>
              <a:spcBef>
                <a:spcPts val="800"/>
              </a:spcBef>
              <a:spcAft>
                <a:spcPts val="0"/>
              </a:spcAft>
              <a:buClr>
                <a:schemeClr val="dk1"/>
              </a:buClr>
              <a:buSzPts val="2200"/>
              <a:buFont typeface="Arial"/>
              <a:buChar char="•"/>
              <a:defRPr>
                <a:latin typeface="Arial"/>
                <a:ea typeface="Arial"/>
                <a:cs typeface="Arial"/>
                <a:sym typeface="Arial"/>
              </a:defRPr>
            </a:lvl3pPr>
            <a:lvl4pPr marL="1828800" lvl="3" indent="-342900" algn="l">
              <a:lnSpc>
                <a:spcPct val="100000"/>
              </a:lnSpc>
              <a:spcBef>
                <a:spcPts val="800"/>
              </a:spcBef>
              <a:spcAft>
                <a:spcPts val="0"/>
              </a:spcAft>
              <a:buClr>
                <a:schemeClr val="dk1"/>
              </a:buClr>
              <a:buSzPts val="1800"/>
              <a:buChar char="•"/>
              <a:defRPr/>
            </a:lvl4pPr>
            <a:lvl5pPr marL="2286000" lvl="4" indent="-342900" algn="l">
              <a:lnSpc>
                <a:spcPct val="100000"/>
              </a:lnSpc>
              <a:spcBef>
                <a:spcPts val="800"/>
              </a:spcBef>
              <a:spcAft>
                <a:spcPts val="0"/>
              </a:spcAft>
              <a:buClr>
                <a:schemeClr val="dk1"/>
              </a:buClr>
              <a:buSzPts val="1800"/>
              <a:buChar char="•"/>
              <a:defRPr/>
            </a:lvl5pPr>
            <a:lvl6pPr marL="2743200" lvl="5" indent="-342900" algn="l">
              <a:lnSpc>
                <a:spcPct val="90000"/>
              </a:lnSpc>
              <a:spcBef>
                <a:spcPts val="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75"/>
          <p:cNvSpPr txBox="1">
            <a:spLocks noGrp="1"/>
          </p:cNvSpPr>
          <p:nvPr>
            <p:ph type="body" idx="2"/>
          </p:nvPr>
        </p:nvSpPr>
        <p:spPr>
          <a:xfrm>
            <a:off x="648129" y="784335"/>
            <a:ext cx="9107055" cy="83721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accent3"/>
              </a:buClr>
              <a:buSzPts val="3400"/>
              <a:buNone/>
              <a:defRPr sz="3400" b="1">
                <a:solidFill>
                  <a:schemeClr val="accent3"/>
                </a:solidFill>
                <a:latin typeface="Arial"/>
                <a:ea typeface="Arial"/>
                <a:cs typeface="Arial"/>
                <a:sym typeface="Arial"/>
              </a:defRPr>
            </a:lvl1pPr>
            <a:lvl2pPr marL="914400" lvl="1" indent="-342900" algn="l">
              <a:lnSpc>
                <a:spcPct val="100000"/>
              </a:lnSpc>
              <a:spcBef>
                <a:spcPts val="800"/>
              </a:spcBef>
              <a:spcAft>
                <a:spcPts val="0"/>
              </a:spcAft>
              <a:buClr>
                <a:schemeClr val="dk1"/>
              </a:buClr>
              <a:buSzPts val="1800"/>
              <a:buChar char="•"/>
              <a:defRPr/>
            </a:lvl2pPr>
            <a:lvl3pPr marL="1371600" lvl="2" indent="-342900" algn="l">
              <a:lnSpc>
                <a:spcPct val="100000"/>
              </a:lnSpc>
              <a:spcBef>
                <a:spcPts val="800"/>
              </a:spcBef>
              <a:spcAft>
                <a:spcPts val="0"/>
              </a:spcAft>
              <a:buClr>
                <a:schemeClr val="dk1"/>
              </a:buClr>
              <a:buSzPts val="1800"/>
              <a:buChar char="•"/>
              <a:defRPr/>
            </a:lvl3pPr>
            <a:lvl4pPr marL="1828800" lvl="3" indent="-342900" algn="l">
              <a:lnSpc>
                <a:spcPct val="100000"/>
              </a:lnSpc>
              <a:spcBef>
                <a:spcPts val="800"/>
              </a:spcBef>
              <a:spcAft>
                <a:spcPts val="0"/>
              </a:spcAft>
              <a:buClr>
                <a:schemeClr val="dk1"/>
              </a:buClr>
              <a:buSzPts val="1800"/>
              <a:buChar char="•"/>
              <a:defRPr/>
            </a:lvl4pPr>
            <a:lvl5pPr marL="2286000" lvl="4" indent="-342900" algn="l">
              <a:lnSpc>
                <a:spcPct val="100000"/>
              </a:lnSpc>
              <a:spcBef>
                <a:spcPts val="800"/>
              </a:spcBef>
              <a:spcAft>
                <a:spcPts val="0"/>
              </a:spcAft>
              <a:buClr>
                <a:schemeClr val="dk1"/>
              </a:buClr>
              <a:buSzPts val="1800"/>
              <a:buChar char="•"/>
              <a:defRPr/>
            </a:lvl5pPr>
            <a:lvl6pPr marL="2743200" lvl="5" indent="-342900" algn="l">
              <a:lnSpc>
                <a:spcPct val="90000"/>
              </a:lnSpc>
              <a:spcBef>
                <a:spcPts val="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7" name="Google Shape;47;p75"/>
          <p:cNvGrpSpPr/>
          <p:nvPr/>
        </p:nvGrpSpPr>
        <p:grpSpPr>
          <a:xfrm>
            <a:off x="518160" y="193628"/>
            <a:ext cx="11155680" cy="453897"/>
            <a:chOff x="518160" y="193628"/>
            <a:chExt cx="11155680" cy="453897"/>
          </a:xfrm>
        </p:grpSpPr>
        <p:cxnSp>
          <p:nvCxnSpPr>
            <p:cNvPr id="48" name="Google Shape;48;p75"/>
            <p:cNvCxnSpPr/>
            <p:nvPr/>
          </p:nvCxnSpPr>
          <p:spPr>
            <a:xfrm>
              <a:off x="518160" y="420576"/>
              <a:ext cx="11155680" cy="0"/>
            </a:xfrm>
            <a:prstGeom prst="straightConnector1">
              <a:avLst/>
            </a:prstGeom>
            <a:noFill/>
            <a:ln w="9525" cap="flat" cmpd="sng">
              <a:solidFill>
                <a:schemeClr val="dk1"/>
              </a:solidFill>
              <a:prstDash val="solid"/>
              <a:miter lim="800000"/>
              <a:headEnd type="none" w="sm" len="sm"/>
              <a:tailEnd type="none" w="sm" len="sm"/>
            </a:ln>
          </p:spPr>
        </p:cxnSp>
        <p:sp>
          <p:nvSpPr>
            <p:cNvPr id="49" name="Google Shape;49;p75"/>
            <p:cNvSpPr/>
            <p:nvPr/>
          </p:nvSpPr>
          <p:spPr>
            <a:xfrm>
              <a:off x="5852094" y="193628"/>
              <a:ext cx="487813" cy="453897"/>
            </a:xfrm>
            <a:prstGeom prst="rect">
              <a:avLst/>
            </a:prstGeom>
            <a:solidFill>
              <a:schemeClr val="dk2"/>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0" name="Google Shape;50;p75"/>
            <p:cNvSpPr/>
            <p:nvPr/>
          </p:nvSpPr>
          <p:spPr>
            <a:xfrm>
              <a:off x="5882857" y="213202"/>
              <a:ext cx="426286" cy="414748"/>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51" name="Google Shape;51;p75"/>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Two Content">
  <p:cSld name="4_Two Content">
    <p:spTree>
      <p:nvGrpSpPr>
        <p:cNvPr id="1" name="Shape 52"/>
        <p:cNvGrpSpPr/>
        <p:nvPr/>
      </p:nvGrpSpPr>
      <p:grpSpPr>
        <a:xfrm>
          <a:off x="0" y="0"/>
          <a:ext cx="0" cy="0"/>
          <a:chOff x="0" y="0"/>
          <a:chExt cx="0" cy="0"/>
        </a:xfrm>
      </p:grpSpPr>
      <p:sp>
        <p:nvSpPr>
          <p:cNvPr id="53" name="Google Shape;53;p76"/>
          <p:cNvSpPr/>
          <p:nvPr/>
        </p:nvSpPr>
        <p:spPr>
          <a:xfrm>
            <a:off x="1151468" y="2646029"/>
            <a:ext cx="9719733" cy="2518638"/>
          </a:xfrm>
          <a:prstGeom prst="rect">
            <a:avLst/>
          </a:prstGeom>
          <a:noFill/>
          <a:ln>
            <a:noFill/>
          </a:ln>
        </p:spPr>
        <p:txBody>
          <a:bodyPr spcFirstLastPara="1" wrap="square" lIns="91425" tIns="45700" rIns="91425" bIns="45700" anchor="t" anchorCtr="0">
            <a:noAutofit/>
          </a:bodyPr>
          <a:lstStyle/>
          <a:p>
            <a:pPr marL="127000" marR="0" lvl="0" indent="0" algn="l" rtl="0">
              <a:lnSpc>
                <a:spcPct val="100000"/>
              </a:lnSpc>
              <a:spcBef>
                <a:spcPts val="0"/>
              </a:spcBef>
              <a:spcAft>
                <a:spcPts val="0"/>
              </a:spcAft>
              <a:buClr>
                <a:schemeClr val="dk1"/>
              </a:buClr>
              <a:buSzPts val="1700"/>
              <a:buFont typeface="Arial"/>
              <a:buNone/>
            </a:pPr>
            <a:r>
              <a:rPr lang="en-US" sz="1700" b="0" i="0" u="none" strike="noStrike" cap="none">
                <a:solidFill>
                  <a:schemeClr val="dk1"/>
                </a:solidFill>
                <a:latin typeface="Arial"/>
                <a:ea typeface="Arial"/>
                <a:cs typeface="Arial"/>
                <a:sym typeface="Arial"/>
              </a:rPr>
              <a:t>This presentation was produced with the support of the United States Agency for International Development (USAID) under the terms of the Data for Impact (D4I) associate award 7200AA18LA00008, which is implemented by the Carolina Population Center at the University of North Carolina at Chapel Hill, in partnership with Palladium International, LLC; ICF Macro, Inc.; John Snow, Inc.; and Tulane University. The views expressed in this publication do not necessarily reflect the views of USAID or the United States government.</a:t>
            </a:r>
            <a:endParaRPr sz="1400" b="0" i="0" u="none" strike="noStrike" cap="none">
              <a:solidFill>
                <a:srgbClr val="000000"/>
              </a:solidFill>
              <a:latin typeface="Arial"/>
              <a:ea typeface="Arial"/>
              <a:cs typeface="Arial"/>
              <a:sym typeface="Arial"/>
            </a:endParaRPr>
          </a:p>
          <a:p>
            <a:pPr marL="127000" marR="0" lvl="0" indent="0" algn="l" rtl="0">
              <a:lnSpc>
                <a:spcPct val="111111"/>
              </a:lnSpc>
              <a:spcBef>
                <a:spcPts val="600"/>
              </a:spcBef>
              <a:spcAft>
                <a:spcPts val="0"/>
              </a:spcAft>
              <a:buClr>
                <a:schemeClr val="accent3"/>
              </a:buClr>
              <a:buSzPts val="1800"/>
              <a:buFont typeface="Arial"/>
              <a:buNone/>
            </a:pPr>
            <a:r>
              <a:rPr lang="en-US" sz="1800" b="1" i="0" u="sng" strike="noStrike" cap="none">
                <a:solidFill>
                  <a:schemeClr val="accent3"/>
                </a:solidFill>
                <a:latin typeface="Arial"/>
                <a:ea typeface="Arial"/>
                <a:cs typeface="Arial"/>
                <a:sym typeface="Arial"/>
                <a:hlinkClick r:id="rId2">
                  <a:extLst>
                    <a:ext uri="{A12FA001-AC4F-418D-AE19-62706E023703}">
                      <ahyp:hlinkClr xmlns:ahyp="http://schemas.microsoft.com/office/drawing/2018/hyperlinkcolor" val="tx"/>
                    </a:ext>
                  </a:extLst>
                </a:hlinkClick>
              </a:rPr>
              <a:t>www.data4impactproject.org</a:t>
            </a:r>
            <a:endParaRPr sz="1800" b="1" i="0" u="none" strike="noStrike" cap="none">
              <a:solidFill>
                <a:schemeClr val="accent3"/>
              </a:solidFill>
              <a:latin typeface="Arial"/>
              <a:ea typeface="Arial"/>
              <a:cs typeface="Arial"/>
              <a:sym typeface="Arial"/>
            </a:endParaRPr>
          </a:p>
        </p:txBody>
      </p:sp>
      <p:cxnSp>
        <p:nvCxnSpPr>
          <p:cNvPr id="54" name="Google Shape;54;p76"/>
          <p:cNvCxnSpPr/>
          <p:nvPr/>
        </p:nvCxnSpPr>
        <p:spPr>
          <a:xfrm rot="10800000" flipH="1">
            <a:off x="1655894" y="-8617"/>
            <a:ext cx="5583" cy="1651080"/>
          </a:xfrm>
          <a:prstGeom prst="straightConnector1">
            <a:avLst/>
          </a:prstGeom>
          <a:noFill/>
          <a:ln w="9525" cap="flat" cmpd="sng">
            <a:solidFill>
              <a:schemeClr val="dk1"/>
            </a:solidFill>
            <a:prstDash val="solid"/>
            <a:miter lim="800000"/>
            <a:headEnd type="none" w="sm" len="sm"/>
            <a:tailEnd type="none" w="sm" len="sm"/>
          </a:ln>
        </p:spPr>
      </p:cxnSp>
      <p:sp>
        <p:nvSpPr>
          <p:cNvPr id="55" name="Google Shape;55;p76"/>
          <p:cNvSpPr/>
          <p:nvPr/>
        </p:nvSpPr>
        <p:spPr>
          <a:xfrm rot="-5400000">
            <a:off x="1432918" y="1166426"/>
            <a:ext cx="451535" cy="453897"/>
          </a:xfrm>
          <a:prstGeom prst="rect">
            <a:avLst/>
          </a:prstGeom>
          <a:solidFill>
            <a:schemeClr val="dk2"/>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76"/>
          <p:cNvSpPr/>
          <p:nvPr/>
        </p:nvSpPr>
        <p:spPr>
          <a:xfrm rot="-5400000">
            <a:off x="1461394" y="1186001"/>
            <a:ext cx="394583" cy="414748"/>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7" name="Google Shape;57;p76" descr="Logo, company name&#10;&#10;Description automatically generated"/>
          <p:cNvPicPr preferRelativeResize="0"/>
          <p:nvPr/>
        </p:nvPicPr>
        <p:blipFill rotWithShape="1">
          <a:blip r:embed="rId3">
            <a:alphaModFix/>
          </a:blip>
          <a:srcRect t="15876" b="32353"/>
          <a:stretch/>
        </p:blipFill>
        <p:spPr>
          <a:xfrm>
            <a:off x="8633822" y="5943097"/>
            <a:ext cx="2895600" cy="58514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ody slide">
  <p:cSld name="Body slide">
    <p:spTree>
      <p:nvGrpSpPr>
        <p:cNvPr id="1" name="Shape 58"/>
        <p:cNvGrpSpPr/>
        <p:nvPr/>
      </p:nvGrpSpPr>
      <p:grpSpPr>
        <a:xfrm>
          <a:off x="0" y="0"/>
          <a:ext cx="0" cy="0"/>
          <a:chOff x="0" y="0"/>
          <a:chExt cx="0" cy="0"/>
        </a:xfrm>
      </p:grpSpPr>
      <p:sp>
        <p:nvSpPr>
          <p:cNvPr id="59" name="Google Shape;59;p77"/>
          <p:cNvSpPr txBox="1">
            <a:spLocks noGrp="1"/>
          </p:cNvSpPr>
          <p:nvPr>
            <p:ph type="title"/>
          </p:nvPr>
        </p:nvSpPr>
        <p:spPr>
          <a:xfrm>
            <a:off x="542533" y="236636"/>
            <a:ext cx="891547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3"/>
              </a:buClr>
              <a:buSzPts val="3400"/>
              <a:buFont typeface="Arial"/>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77"/>
          <p:cNvSpPr txBox="1">
            <a:spLocks noGrp="1"/>
          </p:cNvSpPr>
          <p:nvPr>
            <p:ph type="body" idx="1"/>
          </p:nvPr>
        </p:nvSpPr>
        <p:spPr>
          <a:xfrm>
            <a:off x="1133869" y="1443174"/>
            <a:ext cx="10515600" cy="3684588"/>
          </a:xfrm>
          <a:prstGeom prst="rect">
            <a:avLst/>
          </a:prstGeom>
          <a:noFill/>
          <a:ln>
            <a:noFill/>
          </a:ln>
        </p:spPr>
        <p:txBody>
          <a:bodyPr spcFirstLastPara="1" wrap="square" lIns="91425" tIns="45700" rIns="91425" bIns="45700" anchor="t" anchorCtr="0">
            <a:noAutofit/>
          </a:bodyPr>
          <a:lstStyle>
            <a:lvl1pPr marL="457200" lvl="0" indent="-368300" algn="l">
              <a:lnSpc>
                <a:spcPct val="100000"/>
              </a:lnSpc>
              <a:spcBef>
                <a:spcPts val="0"/>
              </a:spcBef>
              <a:spcAft>
                <a:spcPts val="0"/>
              </a:spcAft>
              <a:buClr>
                <a:schemeClr val="dk1"/>
              </a:buClr>
              <a:buSzPts val="2200"/>
              <a:buChar char="•"/>
              <a:defRPr sz="2200">
                <a:latin typeface="Arial"/>
                <a:ea typeface="Arial"/>
                <a:cs typeface="Arial"/>
                <a:sym typeface="Arial"/>
              </a:defRPr>
            </a:lvl1pPr>
            <a:lvl2pPr marL="914400" lvl="1" indent="-355600" algn="l">
              <a:lnSpc>
                <a:spcPct val="100000"/>
              </a:lnSpc>
              <a:spcBef>
                <a:spcPts val="800"/>
              </a:spcBef>
              <a:spcAft>
                <a:spcPts val="0"/>
              </a:spcAft>
              <a:buClr>
                <a:schemeClr val="dk1"/>
              </a:buClr>
              <a:buSzPts val="2000"/>
              <a:buChar char="•"/>
              <a:defRPr sz="2000">
                <a:latin typeface="Arial"/>
                <a:ea typeface="Arial"/>
                <a:cs typeface="Arial"/>
                <a:sym typeface="Arial"/>
              </a:defRPr>
            </a:lvl2pPr>
            <a:lvl3pPr marL="1371600" lvl="2" indent="-342900" algn="l">
              <a:lnSpc>
                <a:spcPct val="100000"/>
              </a:lnSpc>
              <a:spcBef>
                <a:spcPts val="800"/>
              </a:spcBef>
              <a:spcAft>
                <a:spcPts val="0"/>
              </a:spcAft>
              <a:buClr>
                <a:schemeClr val="dk1"/>
              </a:buClr>
              <a:buSzPts val="1800"/>
              <a:buChar char="•"/>
              <a:defRPr sz="1800">
                <a:latin typeface="Arial"/>
                <a:ea typeface="Arial"/>
                <a:cs typeface="Arial"/>
                <a:sym typeface="Arial"/>
              </a:defRPr>
            </a:lvl3pPr>
            <a:lvl4pPr marL="1828800" lvl="3" indent="-330200" algn="l">
              <a:lnSpc>
                <a:spcPct val="100000"/>
              </a:lnSpc>
              <a:spcBef>
                <a:spcPts val="800"/>
              </a:spcBef>
              <a:spcAft>
                <a:spcPts val="0"/>
              </a:spcAft>
              <a:buClr>
                <a:schemeClr val="dk1"/>
              </a:buClr>
              <a:buSzPts val="1600"/>
              <a:buChar char="•"/>
              <a:defRPr sz="1600">
                <a:latin typeface="Arial"/>
                <a:ea typeface="Arial"/>
                <a:cs typeface="Arial"/>
                <a:sym typeface="Arial"/>
              </a:defRPr>
            </a:lvl4pPr>
            <a:lvl5pPr marL="2286000" lvl="4" indent="-317500" algn="l">
              <a:lnSpc>
                <a:spcPct val="100000"/>
              </a:lnSpc>
              <a:spcBef>
                <a:spcPts val="800"/>
              </a:spcBef>
              <a:spcAft>
                <a:spcPts val="0"/>
              </a:spcAft>
              <a:buClr>
                <a:schemeClr val="dk1"/>
              </a:buClr>
              <a:buSzPts val="1400"/>
              <a:buChar char="•"/>
              <a:defRPr sz="1400">
                <a:latin typeface="Arial"/>
                <a:ea typeface="Arial"/>
                <a:cs typeface="Arial"/>
                <a:sym typeface="Arial"/>
              </a:defRPr>
            </a:lvl5pPr>
            <a:lvl6pPr marL="2743200" lvl="5" indent="-342900" algn="l">
              <a:lnSpc>
                <a:spcPct val="90000"/>
              </a:lnSpc>
              <a:spcBef>
                <a:spcPts val="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2" name="Google Shape;62;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with photo">
  <p:cSld name="Title Slide with photo">
    <p:spTree>
      <p:nvGrpSpPr>
        <p:cNvPr id="1" name="Shape 63"/>
        <p:cNvGrpSpPr/>
        <p:nvPr/>
      </p:nvGrpSpPr>
      <p:grpSpPr>
        <a:xfrm>
          <a:off x="0" y="0"/>
          <a:ext cx="0" cy="0"/>
          <a:chOff x="0" y="0"/>
          <a:chExt cx="0" cy="0"/>
        </a:xfrm>
      </p:grpSpPr>
      <p:sp>
        <p:nvSpPr>
          <p:cNvPr id="64" name="Google Shape;64;p78"/>
          <p:cNvSpPr>
            <a:spLocks noGrp="1"/>
          </p:cNvSpPr>
          <p:nvPr>
            <p:ph type="pic" idx="2"/>
          </p:nvPr>
        </p:nvSpPr>
        <p:spPr>
          <a:xfrm>
            <a:off x="0" y="-8050"/>
            <a:ext cx="12197232" cy="4940900"/>
          </a:xfrm>
          <a:prstGeom prst="rect">
            <a:avLst/>
          </a:prstGeom>
          <a:solidFill>
            <a:schemeClr val="lt2"/>
          </a:solidFill>
          <a:ln>
            <a:noFill/>
          </a:ln>
        </p:spPr>
      </p:sp>
      <p:sp>
        <p:nvSpPr>
          <p:cNvPr id="65" name="Google Shape;65;p78"/>
          <p:cNvSpPr txBox="1">
            <a:spLocks noGrp="1"/>
          </p:cNvSpPr>
          <p:nvPr>
            <p:ph type="body" idx="1"/>
          </p:nvPr>
        </p:nvSpPr>
        <p:spPr>
          <a:xfrm>
            <a:off x="764175" y="5729720"/>
            <a:ext cx="7869647" cy="1011899"/>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chemeClr val="dk1"/>
              </a:buClr>
              <a:buSzPts val="1800"/>
              <a:buFont typeface="Arial"/>
              <a:buNone/>
              <a:defRPr sz="1800">
                <a:latin typeface="Arial"/>
                <a:ea typeface="Arial"/>
                <a:cs typeface="Arial"/>
                <a:sym typeface="Arial"/>
              </a:defRPr>
            </a:lvl1pPr>
            <a:lvl2pPr marL="914400" lvl="1" indent="-342900" algn="l">
              <a:lnSpc>
                <a:spcPct val="100000"/>
              </a:lnSpc>
              <a:spcBef>
                <a:spcPts val="0"/>
              </a:spcBef>
              <a:spcAft>
                <a:spcPts val="0"/>
              </a:spcAft>
              <a:buClr>
                <a:schemeClr val="dk1"/>
              </a:buClr>
              <a:buSzPts val="1800"/>
              <a:buFont typeface="Arial"/>
              <a:buChar char="•"/>
              <a:defRPr sz="1800">
                <a:latin typeface="Century Gothic"/>
                <a:ea typeface="Century Gothic"/>
                <a:cs typeface="Century Gothic"/>
                <a:sym typeface="Century Gothic"/>
              </a:defRPr>
            </a:lvl2pPr>
            <a:lvl3pPr marL="1371600" lvl="2" indent="-228600" algn="l">
              <a:lnSpc>
                <a:spcPct val="100000"/>
              </a:lnSpc>
              <a:spcBef>
                <a:spcPts val="800"/>
              </a:spcBef>
              <a:spcAft>
                <a:spcPts val="0"/>
              </a:spcAft>
              <a:buClr>
                <a:schemeClr val="dk1"/>
              </a:buClr>
              <a:buSzPts val="2200"/>
              <a:buFont typeface="Arial"/>
              <a:buNone/>
              <a:defRPr>
                <a:latin typeface="Century Gothic"/>
                <a:ea typeface="Century Gothic"/>
                <a:cs typeface="Century Gothic"/>
                <a:sym typeface="Century Gothic"/>
              </a:defRPr>
            </a:lvl3pPr>
            <a:lvl4pPr marL="1828800" lvl="3" indent="-228600" algn="l">
              <a:lnSpc>
                <a:spcPct val="100000"/>
              </a:lnSpc>
              <a:spcBef>
                <a:spcPts val="800"/>
              </a:spcBef>
              <a:spcAft>
                <a:spcPts val="0"/>
              </a:spcAft>
              <a:buClr>
                <a:schemeClr val="dk1"/>
              </a:buClr>
              <a:buSzPts val="2100"/>
              <a:buFont typeface="Arial"/>
              <a:buNone/>
              <a:defRPr>
                <a:latin typeface="Century Gothic"/>
                <a:ea typeface="Century Gothic"/>
                <a:cs typeface="Century Gothic"/>
                <a:sym typeface="Century Gothic"/>
              </a:defRPr>
            </a:lvl4pPr>
            <a:lvl5pPr marL="2286000" lvl="4" indent="-228600" algn="l">
              <a:lnSpc>
                <a:spcPct val="100000"/>
              </a:lnSpc>
              <a:spcBef>
                <a:spcPts val="800"/>
              </a:spcBef>
              <a:spcAft>
                <a:spcPts val="0"/>
              </a:spcAft>
              <a:buClr>
                <a:schemeClr val="dk1"/>
              </a:buClr>
              <a:buSzPts val="1800"/>
              <a:buFont typeface="Arial"/>
              <a:buNone/>
              <a:defRPr>
                <a:latin typeface="Century Gothic"/>
                <a:ea typeface="Century Gothic"/>
                <a:cs typeface="Century Gothic"/>
                <a:sym typeface="Century Gothic"/>
              </a:defRPr>
            </a:lvl5pPr>
            <a:lvl6pPr marL="2743200" lvl="5" indent="-342900" algn="l">
              <a:lnSpc>
                <a:spcPct val="90000"/>
              </a:lnSpc>
              <a:spcBef>
                <a:spcPts val="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78"/>
          <p:cNvSpPr txBox="1">
            <a:spLocks noGrp="1"/>
          </p:cNvSpPr>
          <p:nvPr>
            <p:ph type="title"/>
          </p:nvPr>
        </p:nvSpPr>
        <p:spPr>
          <a:xfrm>
            <a:off x="764176" y="4651600"/>
            <a:ext cx="891547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67" name="Google Shape;67;p78" descr="Logo, company name&#10;&#10;Description automatically generated"/>
          <p:cNvPicPr preferRelativeResize="0"/>
          <p:nvPr/>
        </p:nvPicPr>
        <p:blipFill rotWithShape="1">
          <a:blip r:embed="rId2">
            <a:alphaModFix/>
          </a:blip>
          <a:srcRect t="15876" b="32353"/>
          <a:stretch/>
        </p:blipFill>
        <p:spPr>
          <a:xfrm>
            <a:off x="8633822" y="5943097"/>
            <a:ext cx="2895600" cy="58514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68"/>
        <p:cNvGrpSpPr/>
        <p:nvPr/>
      </p:nvGrpSpPr>
      <p:grpSpPr>
        <a:xfrm>
          <a:off x="0" y="0"/>
          <a:ext cx="0" cy="0"/>
          <a:chOff x="0" y="0"/>
          <a:chExt cx="0" cy="0"/>
        </a:xfrm>
      </p:grpSpPr>
      <p:sp>
        <p:nvSpPr>
          <p:cNvPr id="69" name="Google Shape;69;p79"/>
          <p:cNvSpPr txBox="1">
            <a:spLocks noGrp="1"/>
          </p:cNvSpPr>
          <p:nvPr>
            <p:ph type="body" idx="1"/>
          </p:nvPr>
        </p:nvSpPr>
        <p:spPr>
          <a:xfrm>
            <a:off x="5491994" y="859872"/>
            <a:ext cx="5503177" cy="85567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chemeClr val="accent3"/>
              </a:buClr>
              <a:buSzPts val="3400"/>
              <a:buNone/>
              <a:defRPr sz="3400" b="1">
                <a:solidFill>
                  <a:schemeClr val="accent3"/>
                </a:solidFill>
                <a:latin typeface="Arial"/>
                <a:ea typeface="Arial"/>
                <a:cs typeface="Arial"/>
                <a:sym typeface="Arial"/>
              </a:defRPr>
            </a:lvl1pPr>
            <a:lvl2pPr marL="914400" lvl="1" indent="-342900" algn="l">
              <a:lnSpc>
                <a:spcPct val="100000"/>
              </a:lnSpc>
              <a:spcBef>
                <a:spcPts val="800"/>
              </a:spcBef>
              <a:spcAft>
                <a:spcPts val="0"/>
              </a:spcAft>
              <a:buClr>
                <a:schemeClr val="dk1"/>
              </a:buClr>
              <a:buSzPts val="1800"/>
              <a:buChar char="•"/>
              <a:defRPr/>
            </a:lvl2pPr>
            <a:lvl3pPr marL="1371600" lvl="2" indent="-342900" algn="l">
              <a:lnSpc>
                <a:spcPct val="100000"/>
              </a:lnSpc>
              <a:spcBef>
                <a:spcPts val="800"/>
              </a:spcBef>
              <a:spcAft>
                <a:spcPts val="0"/>
              </a:spcAft>
              <a:buClr>
                <a:schemeClr val="dk1"/>
              </a:buClr>
              <a:buSzPts val="1800"/>
              <a:buChar char="•"/>
              <a:defRPr/>
            </a:lvl3pPr>
            <a:lvl4pPr marL="1828800" lvl="3" indent="-342900" algn="l">
              <a:lnSpc>
                <a:spcPct val="100000"/>
              </a:lnSpc>
              <a:spcBef>
                <a:spcPts val="800"/>
              </a:spcBef>
              <a:spcAft>
                <a:spcPts val="0"/>
              </a:spcAft>
              <a:buClr>
                <a:schemeClr val="dk1"/>
              </a:buClr>
              <a:buSzPts val="1800"/>
              <a:buChar char="•"/>
              <a:defRPr/>
            </a:lvl4pPr>
            <a:lvl5pPr marL="2286000" lvl="4" indent="-342900" algn="l">
              <a:lnSpc>
                <a:spcPct val="100000"/>
              </a:lnSpc>
              <a:spcBef>
                <a:spcPts val="800"/>
              </a:spcBef>
              <a:spcAft>
                <a:spcPts val="0"/>
              </a:spcAft>
              <a:buClr>
                <a:schemeClr val="dk1"/>
              </a:buClr>
              <a:buSzPts val="1800"/>
              <a:buChar char="•"/>
              <a:defRPr/>
            </a:lvl5pPr>
            <a:lvl6pPr marL="2743200" lvl="5" indent="-342900" algn="l">
              <a:lnSpc>
                <a:spcPct val="90000"/>
              </a:lnSpc>
              <a:spcBef>
                <a:spcPts val="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79"/>
          <p:cNvSpPr txBox="1">
            <a:spLocks noGrp="1"/>
          </p:cNvSpPr>
          <p:nvPr>
            <p:ph type="body" idx="2"/>
          </p:nvPr>
        </p:nvSpPr>
        <p:spPr>
          <a:xfrm>
            <a:off x="5491994" y="1805032"/>
            <a:ext cx="5083729" cy="3287085"/>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0"/>
              </a:spcBef>
              <a:spcAft>
                <a:spcPts val="0"/>
              </a:spcAft>
              <a:buClr>
                <a:schemeClr val="dk1"/>
              </a:buClr>
              <a:buSzPts val="2400"/>
              <a:buChar char="•"/>
              <a:defRPr sz="2400">
                <a:latin typeface="Arial"/>
                <a:ea typeface="Arial"/>
                <a:cs typeface="Arial"/>
                <a:sym typeface="Arial"/>
              </a:defRPr>
            </a:lvl1pPr>
            <a:lvl2pPr marL="914400" lvl="1" indent="-342900" algn="l">
              <a:lnSpc>
                <a:spcPct val="100000"/>
              </a:lnSpc>
              <a:spcBef>
                <a:spcPts val="800"/>
              </a:spcBef>
              <a:spcAft>
                <a:spcPts val="0"/>
              </a:spcAft>
              <a:buClr>
                <a:schemeClr val="dk1"/>
              </a:buClr>
              <a:buSzPts val="1800"/>
              <a:buFont typeface="Arial"/>
              <a:buChar char="•"/>
              <a:defRPr sz="1800">
                <a:latin typeface="Arial"/>
                <a:ea typeface="Arial"/>
                <a:cs typeface="Arial"/>
                <a:sym typeface="Arial"/>
              </a:defRPr>
            </a:lvl2pPr>
            <a:lvl3pPr marL="1371600" lvl="2" indent="-368300" algn="l">
              <a:lnSpc>
                <a:spcPct val="100000"/>
              </a:lnSpc>
              <a:spcBef>
                <a:spcPts val="800"/>
              </a:spcBef>
              <a:spcAft>
                <a:spcPts val="0"/>
              </a:spcAft>
              <a:buClr>
                <a:schemeClr val="dk1"/>
              </a:buClr>
              <a:buSzPts val="2200"/>
              <a:buFont typeface="Arial"/>
              <a:buChar char="•"/>
              <a:defRPr>
                <a:latin typeface="Arial"/>
                <a:ea typeface="Arial"/>
                <a:cs typeface="Arial"/>
                <a:sym typeface="Arial"/>
              </a:defRPr>
            </a:lvl3pPr>
            <a:lvl4pPr marL="1828800" lvl="3" indent="-361950" algn="l">
              <a:lnSpc>
                <a:spcPct val="100000"/>
              </a:lnSpc>
              <a:spcBef>
                <a:spcPts val="800"/>
              </a:spcBef>
              <a:spcAft>
                <a:spcPts val="0"/>
              </a:spcAft>
              <a:buClr>
                <a:schemeClr val="dk1"/>
              </a:buClr>
              <a:buSzPts val="2100"/>
              <a:buFont typeface="Arial"/>
              <a:buChar char="•"/>
              <a:defRPr>
                <a:latin typeface="Arial"/>
                <a:ea typeface="Arial"/>
                <a:cs typeface="Arial"/>
                <a:sym typeface="Arial"/>
              </a:defRPr>
            </a:lvl4pPr>
            <a:lvl5pPr marL="2286000" lvl="4" indent="-342900" algn="l">
              <a:lnSpc>
                <a:spcPct val="100000"/>
              </a:lnSpc>
              <a:spcBef>
                <a:spcPts val="800"/>
              </a:spcBef>
              <a:spcAft>
                <a:spcPts val="0"/>
              </a:spcAft>
              <a:buClr>
                <a:schemeClr val="dk1"/>
              </a:buClr>
              <a:buSzPts val="1800"/>
              <a:buFont typeface="Arial"/>
              <a:buChar char="•"/>
              <a:defRPr>
                <a:latin typeface="Arial"/>
                <a:ea typeface="Arial"/>
                <a:cs typeface="Arial"/>
                <a:sym typeface="Arial"/>
              </a:defRPr>
            </a:lvl5pPr>
            <a:lvl6pPr marL="2743200" lvl="5" indent="-342900" algn="l">
              <a:lnSpc>
                <a:spcPct val="90000"/>
              </a:lnSpc>
              <a:spcBef>
                <a:spcPts val="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79"/>
          <p:cNvSpPr>
            <a:spLocks noGrp="1"/>
          </p:cNvSpPr>
          <p:nvPr>
            <p:ph type="pic" idx="3"/>
          </p:nvPr>
        </p:nvSpPr>
        <p:spPr>
          <a:xfrm>
            <a:off x="-5232" y="0"/>
            <a:ext cx="4742216" cy="6858000"/>
          </a:xfrm>
          <a:prstGeom prst="rect">
            <a:avLst/>
          </a:prstGeom>
          <a:solidFill>
            <a:schemeClr val="lt2"/>
          </a:solidFill>
          <a:ln>
            <a:noFill/>
          </a:ln>
        </p:spPr>
      </p:sp>
      <p:sp>
        <p:nvSpPr>
          <p:cNvPr id="72" name="Google Shape;72;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393700" algn="l" rtl="0">
              <a:lnSpc>
                <a:spcPct val="100000"/>
              </a:lnSpc>
              <a:spcBef>
                <a:spcPts val="0"/>
              </a:spcBef>
              <a:spcAft>
                <a:spcPts val="0"/>
              </a:spcAft>
              <a:buClr>
                <a:schemeClr val="dk1"/>
              </a:buClr>
              <a:buSzPts val="2600"/>
              <a:buFont typeface="Arial"/>
              <a:buChar char="•"/>
              <a:defRPr sz="2600" b="0" i="0" u="none" strike="noStrike" cap="none">
                <a:solidFill>
                  <a:schemeClr val="dk1"/>
                </a:solidFill>
                <a:latin typeface="Arial"/>
                <a:ea typeface="Arial"/>
                <a:cs typeface="Arial"/>
                <a:sym typeface="Arial"/>
              </a:defRPr>
            </a:lvl1pPr>
            <a:lvl2pPr marL="914400" marR="0" lvl="1" indent="-387350" algn="l" rtl="0">
              <a:lnSpc>
                <a:spcPct val="100000"/>
              </a:lnSpc>
              <a:spcBef>
                <a:spcPts val="800"/>
              </a:spcBef>
              <a:spcAft>
                <a:spcPts val="0"/>
              </a:spcAft>
              <a:buClr>
                <a:schemeClr val="dk1"/>
              </a:buClr>
              <a:buSzPts val="2500"/>
              <a:buFont typeface="Arial"/>
              <a:buChar char="•"/>
              <a:defRPr sz="2500" b="0" i="0" u="none" strike="noStrike" cap="none">
                <a:solidFill>
                  <a:schemeClr val="dk1"/>
                </a:solidFill>
                <a:latin typeface="Arial"/>
                <a:ea typeface="Arial"/>
                <a:cs typeface="Arial"/>
                <a:sym typeface="Arial"/>
              </a:defRPr>
            </a:lvl2pPr>
            <a:lvl3pPr marL="1371600" marR="0" lvl="2" indent="-368300" algn="l" rtl="0">
              <a:lnSpc>
                <a:spcPct val="100000"/>
              </a:lnSpc>
              <a:spcBef>
                <a:spcPts val="800"/>
              </a:spcBef>
              <a:spcAft>
                <a:spcPts val="0"/>
              </a:spcAft>
              <a:buClr>
                <a:schemeClr val="dk1"/>
              </a:buClr>
              <a:buSzPts val="2200"/>
              <a:buFont typeface="Arial"/>
              <a:buChar char="•"/>
              <a:defRPr sz="2200" b="0" i="0" u="none" strike="noStrike" cap="none">
                <a:solidFill>
                  <a:schemeClr val="dk1"/>
                </a:solidFill>
                <a:latin typeface="Arial"/>
                <a:ea typeface="Arial"/>
                <a:cs typeface="Arial"/>
                <a:sym typeface="Arial"/>
              </a:defRPr>
            </a:lvl3pPr>
            <a:lvl4pPr marL="1828800" marR="0" lvl="3" indent="-361950" algn="l" rtl="0">
              <a:lnSpc>
                <a:spcPct val="10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4pPr>
            <a:lvl5pPr marL="2286000" marR="0" lvl="4" indent="-342900" algn="l" rtl="0">
              <a:lnSpc>
                <a:spcPct val="100000"/>
              </a:lnSpc>
              <a:spcBef>
                <a:spcPts val="8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 name="Google Shape;11;p70"/>
          <p:cNvSpPr txBox="1">
            <a:spLocks noGrp="1"/>
          </p:cNvSpPr>
          <p:nvPr>
            <p:ph type="title"/>
          </p:nvPr>
        </p:nvSpPr>
        <p:spPr>
          <a:xfrm>
            <a:off x="838200" y="365128"/>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3"/>
              </a:buClr>
              <a:buSzPts val="3400"/>
              <a:buFont typeface="Arial"/>
              <a:buNone/>
              <a:defRPr sz="3400" b="1" i="0" u="none" strike="noStrike" cap="none">
                <a:solidFill>
                  <a:schemeClr val="accent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9.xml"/><Relationship Id="rId1" Type="http://schemas.openxmlformats.org/officeDocument/2006/relationships/slideLayout" Target="../slideLayouts/slideLayout5.xml"/><Relationship Id="rId6" Type="http://schemas.openxmlformats.org/officeDocument/2006/relationships/chart" Target="../charts/chart3.xml"/><Relationship Id="rId5" Type="http://schemas.openxmlformats.org/officeDocument/2006/relationships/image" Target="../media/image3.png"/><Relationship Id="rId4" Type="http://schemas.openxmlformats.org/officeDocument/2006/relationships/chart" Target="../charts/chart2.xml"/></Relationships>
</file>

<file path=ppt/slides/_rels/slide5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0.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1.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chart" Target="../charts/chart6.xml"/></Relationships>
</file>

<file path=ppt/slides/_rels/slide5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2.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chart" Target="../charts/chart8.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
          <p:cNvSpPr txBox="1">
            <a:spLocks noGrp="1"/>
          </p:cNvSpPr>
          <p:nvPr>
            <p:ph type="title"/>
          </p:nvPr>
        </p:nvSpPr>
        <p:spPr>
          <a:xfrm>
            <a:off x="764176" y="4404157"/>
            <a:ext cx="10663649"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2800"/>
              <a:buFont typeface="Arial"/>
              <a:buNone/>
            </a:pPr>
            <a:r>
              <a:rPr lang="en-US" sz="2800" dirty="0"/>
              <a:t>Performance Evaluation for USAID/West Africa/Regional Health Office </a:t>
            </a:r>
            <a:r>
              <a:rPr lang="en-US" sz="2800" dirty="0" err="1"/>
              <a:t>AmplifyPF</a:t>
            </a:r>
            <a:r>
              <a:rPr lang="en-US" sz="2800" dirty="0"/>
              <a:t> Regional Project: Phase 1</a:t>
            </a:r>
            <a:endParaRPr dirty="0"/>
          </a:p>
        </p:txBody>
      </p:sp>
      <p:sp>
        <p:nvSpPr>
          <p:cNvPr id="123" name="Google Shape;123;p1"/>
          <p:cNvSpPr txBox="1">
            <a:spLocks noGrp="1"/>
          </p:cNvSpPr>
          <p:nvPr>
            <p:ph type="body" idx="1"/>
          </p:nvPr>
        </p:nvSpPr>
        <p:spPr>
          <a:xfrm>
            <a:off x="764175" y="5729720"/>
            <a:ext cx="8224377" cy="115463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b="1"/>
              <a:t>December 19, 2022</a:t>
            </a:r>
            <a:endParaRPr/>
          </a:p>
          <a:p>
            <a:pPr marL="0" marR="0" lvl="0" indent="0" algn="l" rtl="0">
              <a:lnSpc>
                <a:spcPct val="100000"/>
              </a:lnSpc>
              <a:spcBef>
                <a:spcPts val="0"/>
              </a:spcBef>
              <a:spcAft>
                <a:spcPts val="0"/>
              </a:spcAft>
              <a:buClr>
                <a:schemeClr val="dk1"/>
              </a:buClr>
              <a:buSzPts val="1700"/>
              <a:buFont typeface="Arial"/>
              <a:buNone/>
            </a:pPr>
            <a:r>
              <a:rPr lang="en-US" sz="1700"/>
              <a:t>Martha Silva and Janna Wisniewski</a:t>
            </a:r>
            <a:endParaRPr/>
          </a:p>
          <a:p>
            <a:pPr marL="0" marR="0" lvl="0" indent="0" algn="l" rtl="0">
              <a:lnSpc>
                <a:spcPct val="100000"/>
              </a:lnSpc>
              <a:spcBef>
                <a:spcPts val="0"/>
              </a:spcBef>
              <a:spcAft>
                <a:spcPts val="0"/>
              </a:spcAft>
              <a:buClr>
                <a:schemeClr val="dk1"/>
              </a:buClr>
              <a:buSzPts val="1700"/>
              <a:buFont typeface="Arial"/>
              <a:buNone/>
            </a:pPr>
            <a:r>
              <a:rPr lang="en-US" sz="1700"/>
              <a:t>With assistance from Abdou Louché Ado (Niger)</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7"/>
          <p:cNvSpPr txBox="1">
            <a:spLocks noGrp="1"/>
          </p:cNvSpPr>
          <p:nvPr>
            <p:ph type="title"/>
          </p:nvPr>
        </p:nvSpPr>
        <p:spPr>
          <a:xfrm>
            <a:off x="542533" y="720797"/>
            <a:ext cx="891547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Methods and data sources</a:t>
            </a:r>
            <a:endParaRPr/>
          </a:p>
        </p:txBody>
      </p:sp>
      <p:sp>
        <p:nvSpPr>
          <p:cNvPr id="190" name="Google Shape;190;p7"/>
          <p:cNvSpPr txBox="1">
            <a:spLocks noGrp="1"/>
          </p:cNvSpPr>
          <p:nvPr>
            <p:ph type="body" idx="1"/>
          </p:nvPr>
        </p:nvSpPr>
        <p:spPr>
          <a:xfrm>
            <a:off x="542533" y="2056634"/>
            <a:ext cx="10515600" cy="3684588"/>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dk1"/>
              </a:buClr>
              <a:buSzPts val="2800"/>
              <a:buNone/>
            </a:pPr>
            <a:r>
              <a:rPr lang="en-US" sz="2800" b="1"/>
              <a:t>Desk review</a:t>
            </a:r>
            <a:endParaRPr/>
          </a:p>
          <a:p>
            <a:pPr marL="228600" lvl="0" indent="-228600" algn="l" rtl="0">
              <a:lnSpc>
                <a:spcPct val="110000"/>
              </a:lnSpc>
              <a:spcBef>
                <a:spcPts val="600"/>
              </a:spcBef>
              <a:spcAft>
                <a:spcPts val="0"/>
              </a:spcAft>
              <a:buClr>
                <a:schemeClr val="dk1"/>
              </a:buClr>
              <a:buSzPts val="2400"/>
              <a:buChar char="•"/>
            </a:pPr>
            <a:r>
              <a:rPr lang="en-US"/>
              <a:t>AmplifyPF baseline data</a:t>
            </a:r>
            <a:endParaRPr/>
          </a:p>
          <a:p>
            <a:pPr marL="228600" lvl="0" indent="-228600" algn="l" rtl="0">
              <a:lnSpc>
                <a:spcPct val="110000"/>
              </a:lnSpc>
              <a:spcBef>
                <a:spcPts val="600"/>
              </a:spcBef>
              <a:spcAft>
                <a:spcPts val="0"/>
              </a:spcAft>
              <a:buClr>
                <a:schemeClr val="dk1"/>
              </a:buClr>
              <a:buSzPts val="2400"/>
              <a:buChar char="•"/>
            </a:pPr>
            <a:r>
              <a:rPr lang="en-US"/>
              <a:t>AmplifyPF performance management plan</a:t>
            </a:r>
            <a:endParaRPr/>
          </a:p>
          <a:p>
            <a:pPr marL="228600" lvl="0" indent="-228600" algn="l" rtl="0">
              <a:lnSpc>
                <a:spcPct val="110000"/>
              </a:lnSpc>
              <a:spcBef>
                <a:spcPts val="600"/>
              </a:spcBef>
              <a:spcAft>
                <a:spcPts val="0"/>
              </a:spcAft>
              <a:buClr>
                <a:schemeClr val="dk1"/>
              </a:buClr>
              <a:buSzPts val="2400"/>
              <a:buChar char="•"/>
            </a:pPr>
            <a:r>
              <a:rPr lang="en-US"/>
              <a:t>AmplifyPF midpoint review</a:t>
            </a:r>
            <a:endParaRPr/>
          </a:p>
          <a:p>
            <a:pPr marL="228600" lvl="0" indent="-228600" algn="l" rtl="0">
              <a:lnSpc>
                <a:spcPct val="110000"/>
              </a:lnSpc>
              <a:spcBef>
                <a:spcPts val="600"/>
              </a:spcBef>
              <a:spcAft>
                <a:spcPts val="0"/>
              </a:spcAft>
              <a:buClr>
                <a:schemeClr val="dk1"/>
              </a:buClr>
              <a:buSzPts val="2400"/>
              <a:buChar char="•"/>
            </a:pPr>
            <a:r>
              <a:rPr lang="en-US"/>
              <a:t>AmplifyPF quarterly, annual, and COVID reports</a:t>
            </a:r>
            <a:endParaRPr/>
          </a:p>
          <a:p>
            <a:pPr marL="228600" lvl="0" indent="-228600" algn="l" rtl="0">
              <a:lnSpc>
                <a:spcPct val="110000"/>
              </a:lnSpc>
              <a:spcBef>
                <a:spcPts val="600"/>
              </a:spcBef>
              <a:spcAft>
                <a:spcPts val="0"/>
              </a:spcAft>
              <a:buClr>
                <a:schemeClr val="dk1"/>
              </a:buClr>
              <a:buSzPts val="2400"/>
              <a:buChar char="•"/>
            </a:pPr>
            <a:r>
              <a:rPr lang="en-US"/>
              <a:t>Demographic and health surveys </a:t>
            </a:r>
            <a:endParaRPr/>
          </a:p>
          <a:p>
            <a:pPr marL="228600" lvl="0" indent="-228600" algn="l" rtl="0">
              <a:lnSpc>
                <a:spcPct val="110000"/>
              </a:lnSpc>
              <a:spcBef>
                <a:spcPts val="600"/>
              </a:spcBef>
              <a:spcAft>
                <a:spcPts val="0"/>
              </a:spcAft>
              <a:buClr>
                <a:schemeClr val="dk1"/>
              </a:buClr>
              <a:buSzPts val="2400"/>
              <a:buChar char="•"/>
            </a:pPr>
            <a:r>
              <a:rPr lang="en-US"/>
              <a:t>Performance Monitoring for Action surveys </a:t>
            </a:r>
            <a:endParaRPr/>
          </a:p>
          <a:p>
            <a:pPr marL="228600" lvl="0" indent="-228600" algn="l" rtl="0">
              <a:lnSpc>
                <a:spcPct val="110000"/>
              </a:lnSpc>
              <a:spcBef>
                <a:spcPts val="600"/>
              </a:spcBef>
              <a:spcAft>
                <a:spcPts val="0"/>
              </a:spcAft>
              <a:buClr>
                <a:schemeClr val="dk1"/>
              </a:buClr>
              <a:buSzPts val="2400"/>
              <a:buChar char="•"/>
            </a:pPr>
            <a:r>
              <a:rPr lang="en-US"/>
              <a:t>FP2030 report from Track20 </a:t>
            </a:r>
            <a:endParaRPr/>
          </a:p>
          <a:p>
            <a:pPr marL="228600" lvl="0" indent="-228600" algn="l" rtl="0">
              <a:lnSpc>
                <a:spcPct val="110000"/>
              </a:lnSpc>
              <a:spcBef>
                <a:spcPts val="600"/>
              </a:spcBef>
              <a:spcAft>
                <a:spcPts val="0"/>
              </a:spcAft>
              <a:buClr>
                <a:schemeClr val="dk1"/>
              </a:buClr>
              <a:buSzPts val="2400"/>
              <a:buChar char="•"/>
            </a:pPr>
            <a:r>
              <a:rPr lang="en-US"/>
              <a:t>Other partners’ reports (e.g., Breakthrough RESEARCH)</a:t>
            </a:r>
            <a:endParaRPr/>
          </a:p>
          <a:p>
            <a:pPr marL="685800" lvl="1" indent="-50800" algn="l" rtl="0">
              <a:lnSpc>
                <a:spcPct val="110000"/>
              </a:lnSpc>
              <a:spcBef>
                <a:spcPts val="600"/>
              </a:spcBef>
              <a:spcAft>
                <a:spcPts val="0"/>
              </a:spcAft>
              <a:buClr>
                <a:schemeClr val="dk1"/>
              </a:buClr>
              <a:buSzPts val="2800"/>
              <a:buNone/>
            </a:pPr>
            <a:endParaRPr sz="2800"/>
          </a:p>
        </p:txBody>
      </p:sp>
      <p:sp>
        <p:nvSpPr>
          <p:cNvPr id="191" name="Google Shape;191;p7"/>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8"/>
          <p:cNvSpPr txBox="1">
            <a:spLocks noGrp="1"/>
          </p:cNvSpPr>
          <p:nvPr>
            <p:ph type="body" idx="1"/>
          </p:nvPr>
        </p:nvSpPr>
        <p:spPr>
          <a:xfrm>
            <a:off x="4447548" y="1533724"/>
            <a:ext cx="5922583" cy="458767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400"/>
              <a:buNone/>
            </a:pPr>
            <a:r>
              <a:rPr lang="en-US"/>
              <a:t>1. What cross-cutting contextual factors positively or negatively influenced family planning programming, implementation and achievement of results across the four countries? </a:t>
            </a:r>
            <a:endParaRPr/>
          </a:p>
        </p:txBody>
      </p:sp>
      <p:sp>
        <p:nvSpPr>
          <p:cNvPr id="198" name="Google Shape;19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9"/>
          <p:cNvSpPr txBox="1">
            <a:spLocks noGrp="1"/>
          </p:cNvSpPr>
          <p:nvPr>
            <p:ph type="body" idx="1"/>
          </p:nvPr>
        </p:nvSpPr>
        <p:spPr>
          <a:xfrm>
            <a:off x="648129" y="1621548"/>
            <a:ext cx="10705035" cy="4809525"/>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00000"/>
              </a:lnSpc>
              <a:spcBef>
                <a:spcPts val="0"/>
              </a:spcBef>
              <a:spcAft>
                <a:spcPts val="0"/>
              </a:spcAft>
              <a:buClr>
                <a:schemeClr val="dk1"/>
              </a:buClr>
              <a:buSzPts val="2800"/>
              <a:buChar char="•"/>
            </a:pPr>
            <a:r>
              <a:rPr lang="en-US" b="1" dirty="0"/>
              <a:t>Flexibility</a:t>
            </a:r>
            <a:br>
              <a:rPr lang="en-US" b="1" dirty="0"/>
            </a:br>
            <a:r>
              <a:rPr lang="en-US" sz="2400" dirty="0"/>
              <a:t>The ability to pivot as a cooperative agreement</a:t>
            </a:r>
            <a:endParaRPr dirty="0"/>
          </a:p>
          <a:p>
            <a:pPr marL="800100" lvl="1" indent="-342900" algn="l" rtl="0">
              <a:lnSpc>
                <a:spcPct val="100000"/>
              </a:lnSpc>
              <a:spcBef>
                <a:spcPts val="800"/>
              </a:spcBef>
              <a:spcAft>
                <a:spcPts val="0"/>
              </a:spcAft>
              <a:buClr>
                <a:schemeClr val="dk1"/>
              </a:buClr>
              <a:buSzPts val="2400"/>
              <a:buChar char="•"/>
            </a:pPr>
            <a:r>
              <a:rPr lang="en-US" dirty="0"/>
              <a:t>Shift in perspective from coordination project to service delivery project</a:t>
            </a:r>
            <a:endParaRPr dirty="0"/>
          </a:p>
          <a:p>
            <a:pPr marL="800100" lvl="1" indent="-342900" algn="l" rtl="0">
              <a:lnSpc>
                <a:spcPct val="100000"/>
              </a:lnSpc>
              <a:spcBef>
                <a:spcPts val="800"/>
              </a:spcBef>
              <a:spcAft>
                <a:spcPts val="0"/>
              </a:spcAft>
              <a:buClr>
                <a:schemeClr val="dk1"/>
              </a:buClr>
              <a:buSzPts val="2400"/>
              <a:buChar char="•"/>
            </a:pPr>
            <a:r>
              <a:rPr lang="en-US" dirty="0"/>
              <a:t>ILN accreditation changed to facility accreditation</a:t>
            </a:r>
            <a:endParaRPr dirty="0"/>
          </a:p>
          <a:p>
            <a:pPr marL="800100" lvl="1" indent="-342900" algn="l" rtl="0">
              <a:lnSpc>
                <a:spcPct val="100000"/>
              </a:lnSpc>
              <a:spcBef>
                <a:spcPts val="800"/>
              </a:spcBef>
              <a:spcAft>
                <a:spcPts val="0"/>
              </a:spcAft>
              <a:buClr>
                <a:schemeClr val="dk1"/>
              </a:buClr>
              <a:buSzPts val="2400"/>
              <a:buChar char="•"/>
            </a:pPr>
            <a:r>
              <a:rPr lang="en-US" dirty="0"/>
              <a:t>The project pivoted to equipping facilities once they realized that basic equipment was missing </a:t>
            </a:r>
            <a:endParaRPr dirty="0"/>
          </a:p>
          <a:p>
            <a:pPr marL="800100" lvl="1" indent="-342900" algn="l" rtl="0">
              <a:lnSpc>
                <a:spcPct val="100000"/>
              </a:lnSpc>
              <a:spcBef>
                <a:spcPts val="800"/>
              </a:spcBef>
              <a:spcAft>
                <a:spcPts val="0"/>
              </a:spcAft>
              <a:buClr>
                <a:schemeClr val="dk1"/>
              </a:buClr>
              <a:buSzPts val="2400"/>
              <a:buChar char="•"/>
            </a:pPr>
            <a:r>
              <a:rPr lang="en-US" dirty="0"/>
              <a:t>Offering a core package of service quality intervention while retaining focus on the ILN</a:t>
            </a:r>
            <a:endParaRPr dirty="0"/>
          </a:p>
          <a:p>
            <a:pPr marL="228600" lvl="0" indent="-228600" algn="l" rtl="0">
              <a:lnSpc>
                <a:spcPct val="100000"/>
              </a:lnSpc>
              <a:spcBef>
                <a:spcPts val="800"/>
              </a:spcBef>
              <a:spcAft>
                <a:spcPts val="0"/>
              </a:spcAft>
              <a:buClr>
                <a:schemeClr val="dk1"/>
              </a:buClr>
              <a:buSzPts val="2800"/>
              <a:buChar char="•"/>
            </a:pPr>
            <a:r>
              <a:rPr lang="en-US" b="1" dirty="0"/>
              <a:t>Data Quality Assurance</a:t>
            </a:r>
            <a:br>
              <a:rPr lang="en-US" b="1" dirty="0"/>
            </a:br>
            <a:r>
              <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Although DQA was extremely challenging (from gaining access to DHIS2 data, to aligning indicator definitions across countries,</a:t>
            </a:r>
            <a:r>
              <a:rPr lang="es-419"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a:t>
            </a:r>
            <a:r>
              <a:rPr lang="es-419" sz="2400"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to</a:t>
            </a:r>
            <a:r>
              <a:rPr lang="es-419"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a:t>
            </a:r>
            <a:r>
              <a:rPr lang="es-419" sz="2400"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improving</a:t>
            </a:r>
            <a:r>
              <a:rPr lang="es-419"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timelines and </a:t>
            </a:r>
            <a:r>
              <a:rPr lang="es-419" sz="2400"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completion</a:t>
            </a:r>
            <a:r>
              <a:rPr lang="es-419"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of data</a:t>
            </a:r>
            <a:r>
              <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a:t>
            </a:r>
            <a:r>
              <a:rPr lang="en-US" sz="2400" dirty="0"/>
              <a:t> improvements in DQA in intervention districts have been equally extremely motivating </a:t>
            </a:r>
            <a:endParaRPr dirty="0"/>
          </a:p>
        </p:txBody>
      </p:sp>
      <p:sp>
        <p:nvSpPr>
          <p:cNvPr id="205" name="Google Shape;205;p9"/>
          <p:cNvSpPr txBox="1">
            <a:spLocks noGrp="1"/>
          </p:cNvSpPr>
          <p:nvPr>
            <p:ph type="body" idx="2"/>
          </p:nvPr>
        </p:nvSpPr>
        <p:spPr>
          <a:xfrm>
            <a:off x="648129" y="784335"/>
            <a:ext cx="10705035"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000"/>
              <a:buNone/>
            </a:pPr>
            <a:r>
              <a:rPr lang="en-US" sz="3000"/>
              <a:t>Positive influences on programming and implementation</a:t>
            </a:r>
            <a:endParaRPr/>
          </a:p>
        </p:txBody>
      </p:sp>
      <p:sp>
        <p:nvSpPr>
          <p:cNvPr id="206" name="Google Shape;206;p9"/>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12</a:t>
            </a:fld>
            <a:endParaRPr/>
          </a:p>
        </p:txBody>
      </p:sp>
      <p:pic>
        <p:nvPicPr>
          <p:cNvPr id="207" name="Google Shape;207;p9"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0"/>
          <p:cNvSpPr txBox="1">
            <a:spLocks noGrp="1"/>
          </p:cNvSpPr>
          <p:nvPr>
            <p:ph type="body" idx="1"/>
          </p:nvPr>
        </p:nvSpPr>
        <p:spPr>
          <a:xfrm>
            <a:off x="648129" y="1841501"/>
            <a:ext cx="10438542" cy="1409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800"/>
              <a:buNone/>
            </a:pPr>
            <a:r>
              <a:rPr lang="en-US" b="1" dirty="0"/>
              <a:t>Close collaboration</a:t>
            </a:r>
            <a:r>
              <a:rPr lang="en-US" dirty="0"/>
              <a:t> at multiple levels (regional partners [notably West African Breakthrough Action], national, district, and health facility)</a:t>
            </a:r>
            <a:endParaRPr dirty="0"/>
          </a:p>
          <a:p>
            <a:pPr marL="800100" lvl="1" indent="-342900" algn="l" rtl="0">
              <a:lnSpc>
                <a:spcPct val="100000"/>
              </a:lnSpc>
              <a:spcBef>
                <a:spcPts val="800"/>
              </a:spcBef>
              <a:spcAft>
                <a:spcPts val="0"/>
              </a:spcAft>
              <a:buClr>
                <a:schemeClr val="dk1"/>
              </a:buClr>
              <a:buSzPts val="2400"/>
              <a:buChar char="•"/>
            </a:pPr>
            <a:r>
              <a:rPr lang="en-US" dirty="0"/>
              <a:t>Coordination mechanisms with regional and national USAID implementing partners, with </a:t>
            </a:r>
            <a:r>
              <a:rPr lang="en-US" dirty="0" err="1"/>
              <a:t>AmplifyFP</a:t>
            </a:r>
            <a:r>
              <a:rPr lang="en-US" dirty="0"/>
              <a:t> as secretariat</a:t>
            </a:r>
            <a:endParaRPr dirty="0"/>
          </a:p>
          <a:p>
            <a:pPr marL="800100" lvl="1" indent="-342900" algn="l" rtl="0">
              <a:lnSpc>
                <a:spcPct val="100000"/>
              </a:lnSpc>
              <a:spcBef>
                <a:spcPts val="800"/>
              </a:spcBef>
              <a:spcAft>
                <a:spcPts val="0"/>
              </a:spcAft>
              <a:buClr>
                <a:schemeClr val="dk1"/>
              </a:buClr>
              <a:buSzPts val="2400"/>
              <a:buChar char="•"/>
            </a:pPr>
            <a:r>
              <a:rPr lang="en-US" dirty="0"/>
              <a:t>Integration of </a:t>
            </a:r>
            <a:r>
              <a:rPr lang="en-US" dirty="0" err="1"/>
              <a:t>AmplifyFP</a:t>
            </a:r>
            <a:r>
              <a:rPr lang="en-US" dirty="0"/>
              <a:t> into local implementation plans (Niger)</a:t>
            </a:r>
            <a:endParaRPr dirty="0"/>
          </a:p>
          <a:p>
            <a:pPr marL="800100" lvl="1" indent="-342900" algn="l" rtl="0">
              <a:lnSpc>
                <a:spcPct val="100000"/>
              </a:lnSpc>
              <a:spcBef>
                <a:spcPts val="800"/>
              </a:spcBef>
              <a:spcAft>
                <a:spcPts val="0"/>
              </a:spcAft>
              <a:buClr>
                <a:schemeClr val="dk1"/>
              </a:buClr>
              <a:buSzPts val="2400"/>
              <a:buChar char="•"/>
            </a:pPr>
            <a:r>
              <a:rPr lang="en-US" dirty="0" err="1"/>
              <a:t>Comité</a:t>
            </a:r>
            <a:r>
              <a:rPr lang="en-US" dirty="0"/>
              <a:t> Technique </a:t>
            </a:r>
            <a:r>
              <a:rPr lang="en-US" dirty="0" err="1"/>
              <a:t>d'Appui</a:t>
            </a:r>
            <a:r>
              <a:rPr lang="en-US" dirty="0"/>
              <a:t> aux RIA (CTAR) as an innovation— importance of identifying the right people to be part of CTAR</a:t>
            </a:r>
            <a:endParaRPr dirty="0"/>
          </a:p>
          <a:p>
            <a:pPr marL="800100" lvl="1" indent="-342900" algn="l" rtl="0">
              <a:lnSpc>
                <a:spcPct val="100000"/>
              </a:lnSpc>
              <a:spcBef>
                <a:spcPts val="800"/>
              </a:spcBef>
              <a:spcAft>
                <a:spcPts val="0"/>
              </a:spcAft>
              <a:buClr>
                <a:schemeClr val="dk1"/>
              </a:buClr>
              <a:buSzPts val="2400"/>
              <a:buChar char="•"/>
            </a:pPr>
            <a:r>
              <a:rPr lang="en-US" dirty="0"/>
              <a:t>Site walkthroughs increased engagement and problem solving</a:t>
            </a:r>
            <a:endParaRPr dirty="0"/>
          </a:p>
        </p:txBody>
      </p:sp>
      <p:sp>
        <p:nvSpPr>
          <p:cNvPr id="214" name="Google Shape;214;p10"/>
          <p:cNvSpPr txBox="1">
            <a:spLocks noGrp="1"/>
          </p:cNvSpPr>
          <p:nvPr>
            <p:ph type="body" idx="2"/>
          </p:nvPr>
        </p:nvSpPr>
        <p:spPr>
          <a:xfrm>
            <a:off x="648129" y="784335"/>
            <a:ext cx="11119326"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000"/>
              <a:buNone/>
            </a:pPr>
            <a:r>
              <a:rPr lang="en-US" sz="3000"/>
              <a:t>Positive influences on programming and implementation (2)</a:t>
            </a:r>
            <a:endParaRPr/>
          </a:p>
        </p:txBody>
      </p:sp>
      <p:sp>
        <p:nvSpPr>
          <p:cNvPr id="215" name="Google Shape;215;p10"/>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13</a:t>
            </a:fld>
            <a:endParaRPr/>
          </a:p>
        </p:txBody>
      </p:sp>
      <p:pic>
        <p:nvPicPr>
          <p:cNvPr id="216" name="Google Shape;216;p10"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1"/>
          <p:cNvSpPr txBox="1">
            <a:spLocks noGrp="1"/>
          </p:cNvSpPr>
          <p:nvPr>
            <p:ph type="title"/>
          </p:nvPr>
        </p:nvSpPr>
        <p:spPr>
          <a:xfrm>
            <a:off x="542533" y="720797"/>
            <a:ext cx="891547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400"/>
              <a:buFont typeface="Arial"/>
              <a:buNone/>
            </a:pPr>
            <a:r>
              <a:rPr lang="en-US"/>
              <a:t>Ongoing challenges identified</a:t>
            </a:r>
            <a:endParaRPr/>
          </a:p>
        </p:txBody>
      </p:sp>
      <p:sp>
        <p:nvSpPr>
          <p:cNvPr id="223" name="Google Shape;223;p11"/>
          <p:cNvSpPr txBox="1">
            <a:spLocks noGrp="1"/>
          </p:cNvSpPr>
          <p:nvPr>
            <p:ph type="body" idx="1"/>
          </p:nvPr>
        </p:nvSpPr>
        <p:spPr>
          <a:xfrm>
            <a:off x="611355" y="1899936"/>
            <a:ext cx="11267136" cy="4472441"/>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100"/>
              <a:buChar char="•"/>
            </a:pPr>
            <a:r>
              <a:rPr lang="en-US" sz="21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Lack of a clear long term sustainability strategy for some aspects of the project, particularly upstream human resource preparedness for HIPs</a:t>
            </a:r>
            <a:endParaRPr dirty="0"/>
          </a:p>
          <a:p>
            <a:pPr marL="228600" lvl="0" indent="-228600" algn="l" rtl="0">
              <a:lnSpc>
                <a:spcPct val="100000"/>
              </a:lnSpc>
              <a:spcBef>
                <a:spcPts val="600"/>
              </a:spcBef>
              <a:spcAft>
                <a:spcPts val="0"/>
              </a:spcAft>
              <a:buClr>
                <a:schemeClr val="dk1"/>
              </a:buClr>
              <a:buSzPts val="2100"/>
              <a:buChar char="•"/>
            </a:pPr>
            <a:r>
              <a:rPr lang="en-US" sz="2100" dirty="0"/>
              <a:t>Commodity stockouts at the health facility level</a:t>
            </a:r>
            <a:endParaRPr dirty="0"/>
          </a:p>
          <a:p>
            <a:pPr marL="228600" lvl="0" indent="-228600" algn="l" rtl="0">
              <a:lnSpc>
                <a:spcPct val="100000"/>
              </a:lnSpc>
              <a:spcBef>
                <a:spcPts val="600"/>
              </a:spcBef>
              <a:spcAft>
                <a:spcPts val="0"/>
              </a:spcAft>
              <a:buClr>
                <a:schemeClr val="dk1"/>
              </a:buClr>
              <a:buSzPts val="2100"/>
              <a:buChar char="•"/>
            </a:pPr>
            <a:r>
              <a:rPr lang="en-US" sz="2100" dirty="0"/>
              <a:t>High MoH staff turnover and other human resource shortages</a:t>
            </a:r>
            <a:endParaRPr dirty="0"/>
          </a:p>
          <a:p>
            <a:pPr marL="228600" lvl="0" indent="-228600" algn="l" rtl="0">
              <a:lnSpc>
                <a:spcPct val="100000"/>
              </a:lnSpc>
              <a:spcBef>
                <a:spcPts val="600"/>
              </a:spcBef>
              <a:spcAft>
                <a:spcPts val="0"/>
              </a:spcAft>
              <a:buClr>
                <a:schemeClr val="dk1"/>
              </a:buClr>
              <a:buSzPts val="2100"/>
              <a:buChar char="•"/>
            </a:pPr>
            <a:r>
              <a:rPr lang="en-US" sz="2100" dirty="0"/>
              <a:t>Loaded workplans threatening the accomplishment of project activities in timely fashion</a:t>
            </a:r>
            <a:endParaRPr dirty="0"/>
          </a:p>
          <a:p>
            <a:pPr marL="228600" lvl="0" indent="-228600" algn="l" rtl="0">
              <a:lnSpc>
                <a:spcPct val="100000"/>
              </a:lnSpc>
              <a:spcBef>
                <a:spcPts val="600"/>
              </a:spcBef>
              <a:spcAft>
                <a:spcPts val="0"/>
              </a:spcAft>
              <a:buClr>
                <a:schemeClr val="dk1"/>
              </a:buClr>
              <a:buSzPts val="2100"/>
              <a:buChar char="•"/>
            </a:pPr>
            <a:r>
              <a:rPr lang="en-US" sz="2100" dirty="0"/>
              <a:t>Intensification of project activities</a:t>
            </a:r>
            <a:endParaRPr dirty="0"/>
          </a:p>
          <a:p>
            <a:pPr marL="228600" lvl="0" indent="-228600" algn="l" rtl="0">
              <a:lnSpc>
                <a:spcPct val="100000"/>
              </a:lnSpc>
              <a:spcBef>
                <a:spcPts val="600"/>
              </a:spcBef>
              <a:spcAft>
                <a:spcPts val="0"/>
              </a:spcAft>
              <a:buClr>
                <a:schemeClr val="dk1"/>
              </a:buClr>
              <a:buSzPts val="2100"/>
              <a:buChar char="•"/>
            </a:pPr>
            <a:r>
              <a:rPr lang="en-US" sz="2100" dirty="0"/>
              <a:t>Completing the process of providing medical and technical equipment to health facilities</a:t>
            </a:r>
            <a:endParaRPr dirty="0"/>
          </a:p>
          <a:p>
            <a:pPr marL="228600" lvl="0" indent="-228600" algn="l" rtl="0">
              <a:lnSpc>
                <a:spcPct val="100000"/>
              </a:lnSpc>
              <a:spcBef>
                <a:spcPts val="600"/>
              </a:spcBef>
              <a:spcAft>
                <a:spcPts val="0"/>
              </a:spcAft>
              <a:buClr>
                <a:schemeClr val="dk1"/>
              </a:buClr>
              <a:buSzPts val="2100"/>
              <a:buChar char="•"/>
            </a:pPr>
            <a:r>
              <a:rPr lang="en-US" sz="2100" dirty="0"/>
              <a:t>Rapid setting up phase of new activities in </a:t>
            </a:r>
            <a:r>
              <a:rPr lang="en-US" sz="2100" dirty="0" err="1"/>
              <a:t>AmplifyPF’s</a:t>
            </a:r>
            <a:r>
              <a:rPr lang="en-US" sz="2100" dirty="0"/>
              <a:t> portfolio following an increase in project funding’s envelope</a:t>
            </a:r>
            <a:endParaRPr dirty="0"/>
          </a:p>
          <a:p>
            <a:pPr marL="685800" lvl="1" indent="-114300" algn="l" rtl="0">
              <a:lnSpc>
                <a:spcPct val="100000"/>
              </a:lnSpc>
              <a:spcBef>
                <a:spcPts val="600"/>
              </a:spcBef>
              <a:spcAft>
                <a:spcPts val="0"/>
              </a:spcAft>
              <a:buClr>
                <a:schemeClr val="dk1"/>
              </a:buClr>
              <a:buSzPts val="1800"/>
              <a:buNone/>
            </a:pPr>
            <a:endParaRPr sz="1800" dirty="0"/>
          </a:p>
          <a:p>
            <a:pPr marL="228600" lvl="0" indent="-114300" algn="l" rtl="0">
              <a:lnSpc>
                <a:spcPct val="100000"/>
              </a:lnSpc>
              <a:spcBef>
                <a:spcPts val="600"/>
              </a:spcBef>
              <a:spcAft>
                <a:spcPts val="0"/>
              </a:spcAft>
              <a:buClr>
                <a:schemeClr val="dk1"/>
              </a:buClr>
              <a:buSzPts val="1800"/>
              <a:buNone/>
            </a:pPr>
            <a:endParaRPr sz="1800" dirty="0"/>
          </a:p>
        </p:txBody>
      </p:sp>
      <p:sp>
        <p:nvSpPr>
          <p:cNvPr id="224" name="Google Shape;224;p11"/>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rmAutofit/>
          </a:bodyPr>
          <a:lstStyle/>
          <a:p>
            <a:pPr marL="0" marR="0" lvl="0" indent="0" algn="r" rtl="0">
              <a:lnSpc>
                <a:spcPct val="100000"/>
              </a:lnSpc>
              <a:spcBef>
                <a:spcPts val="0"/>
              </a:spcBef>
              <a:spcAft>
                <a:spcPts val="0"/>
              </a:spcAft>
              <a:buClr>
                <a:srgbClr val="7F7F7F"/>
              </a:buClr>
              <a:buSzPts val="1000"/>
              <a:buFont typeface="Arial"/>
              <a:buNone/>
            </a:pPr>
            <a:fld id="{00000000-1234-1234-1234-123412341234}" type="slidenum">
              <a:rPr lang="en-US" sz="1000" b="0" i="0" u="none" strike="noStrike" cap="none">
                <a:solidFill>
                  <a:srgbClr val="7F7F7F"/>
                </a:solidFill>
                <a:latin typeface="Arial"/>
                <a:ea typeface="Arial"/>
                <a:cs typeface="Arial"/>
                <a:sym typeface="Arial"/>
              </a:rPr>
              <a:t>14</a:t>
            </a:fld>
            <a:endParaRPr sz="1000" b="0" i="0" u="none" strike="noStrike" cap="none">
              <a:solidFill>
                <a:srgbClr val="7F7F7F"/>
              </a:solidFill>
              <a:latin typeface="Arial"/>
              <a:ea typeface="Arial"/>
              <a:cs typeface="Arial"/>
              <a:sym typeface="Arial"/>
            </a:endParaRPr>
          </a:p>
        </p:txBody>
      </p:sp>
      <p:pic>
        <p:nvPicPr>
          <p:cNvPr id="225" name="Google Shape;225;p11" descr="Books with solid fill"/>
          <p:cNvPicPr preferRelativeResize="0"/>
          <p:nvPr/>
        </p:nvPicPr>
        <p:blipFill rotWithShape="1">
          <a:blip r:embed="rId3">
            <a:alphaModFix/>
          </a:blip>
          <a:srcRect/>
          <a:stretch/>
        </p:blipFill>
        <p:spPr>
          <a:xfrm>
            <a:off x="10759440" y="28423"/>
            <a:ext cx="914400" cy="914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2"/>
          <p:cNvSpPr txBox="1">
            <a:spLocks noGrp="1"/>
          </p:cNvSpPr>
          <p:nvPr>
            <p:ph type="body" idx="1"/>
          </p:nvPr>
        </p:nvSpPr>
        <p:spPr>
          <a:xfrm>
            <a:off x="648128" y="1712053"/>
            <a:ext cx="10212079" cy="515178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800"/>
              <a:buChar char="•"/>
            </a:pPr>
            <a:r>
              <a:rPr lang="en-US"/>
              <a:t>USAID's internal structure, communication, and staff turnover</a:t>
            </a:r>
            <a:endParaRPr/>
          </a:p>
          <a:p>
            <a:pPr marL="800100" lvl="1" indent="-342900" algn="l" rtl="0">
              <a:lnSpc>
                <a:spcPct val="100000"/>
              </a:lnSpc>
              <a:spcBef>
                <a:spcPts val="800"/>
              </a:spcBef>
              <a:spcAft>
                <a:spcPts val="0"/>
              </a:spcAft>
              <a:buClr>
                <a:schemeClr val="dk1"/>
              </a:buClr>
              <a:buSzPts val="2400"/>
              <a:buChar char="•"/>
            </a:pPr>
            <a:r>
              <a:rPr lang="en-US"/>
              <a:t>Coordination and communication between regional office and country mission was insufficient, leaving the IP to mediate</a:t>
            </a:r>
            <a:endParaRPr sz="2000" i="1">
              <a:solidFill>
                <a:schemeClr val="accent3"/>
              </a:solidFill>
            </a:endParaRPr>
          </a:p>
          <a:p>
            <a:pPr marL="914400" lvl="2" indent="0" algn="l" rtl="0">
              <a:lnSpc>
                <a:spcPct val="100000"/>
              </a:lnSpc>
              <a:spcBef>
                <a:spcPts val="800"/>
              </a:spcBef>
              <a:spcAft>
                <a:spcPts val="0"/>
              </a:spcAft>
              <a:buClr>
                <a:schemeClr val="accent3"/>
              </a:buClr>
              <a:buSzPts val="2000"/>
              <a:buNone/>
            </a:pPr>
            <a:r>
              <a:rPr lang="en-US" sz="2000" i="1">
                <a:solidFill>
                  <a:schemeClr val="accent3"/>
                </a:solidFill>
              </a:rPr>
              <a:t>We are asked to present a project in a country…and we find ourselves in a conflict situation...with the USAID health team. You see that's not comfortable, and we've been through that. (Amplify 3)</a:t>
            </a:r>
            <a:endParaRPr sz="2000" i="1">
              <a:solidFill>
                <a:schemeClr val="accent3"/>
              </a:solidFill>
            </a:endParaRPr>
          </a:p>
          <a:p>
            <a:pPr marL="914400" lvl="2" indent="0" algn="l" rtl="0">
              <a:lnSpc>
                <a:spcPct val="100000"/>
              </a:lnSpc>
              <a:spcBef>
                <a:spcPts val="800"/>
              </a:spcBef>
              <a:spcAft>
                <a:spcPts val="0"/>
              </a:spcAft>
              <a:buClr>
                <a:schemeClr val="accent3"/>
              </a:buClr>
              <a:buSzPts val="2000"/>
              <a:buNone/>
            </a:pPr>
            <a:r>
              <a:rPr lang="en-US" sz="2000" i="1">
                <a:solidFill>
                  <a:schemeClr val="accent3"/>
                </a:solidFill>
              </a:rPr>
              <a:t>[AmplifyPF] do the work planning without our involvement that much…sometimes they share the work plan with us for our review. But I think that we should frankly, we should be more involved." (USAID Country)</a:t>
            </a:r>
            <a:endParaRPr/>
          </a:p>
          <a:p>
            <a:pPr marL="800100" lvl="1" indent="-342900" algn="l" rtl="0">
              <a:lnSpc>
                <a:spcPct val="100000"/>
              </a:lnSpc>
              <a:spcBef>
                <a:spcPts val="800"/>
              </a:spcBef>
              <a:spcAft>
                <a:spcPts val="0"/>
              </a:spcAft>
              <a:buClr>
                <a:schemeClr val="dk1"/>
              </a:buClr>
              <a:buSzPts val="2400"/>
              <a:buChar char="•"/>
            </a:pPr>
            <a:r>
              <a:rPr lang="en-US"/>
              <a:t>Change of regional team—one team designed the project with one vision in mind, another arrived with a different vision</a:t>
            </a:r>
            <a:endParaRPr/>
          </a:p>
        </p:txBody>
      </p:sp>
      <p:sp>
        <p:nvSpPr>
          <p:cNvPr id="232" name="Google Shape;232;p12"/>
          <p:cNvSpPr txBox="1">
            <a:spLocks noGrp="1"/>
          </p:cNvSpPr>
          <p:nvPr>
            <p:ph type="body" idx="2"/>
          </p:nvPr>
        </p:nvSpPr>
        <p:spPr>
          <a:xfrm>
            <a:off x="648129" y="784335"/>
            <a:ext cx="11385656"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000"/>
              <a:buNone/>
            </a:pPr>
            <a:r>
              <a:rPr lang="en-US" sz="3000">
                <a:latin typeface="Arial"/>
                <a:ea typeface="Arial"/>
                <a:cs typeface="Arial"/>
                <a:sym typeface="Arial"/>
              </a:rPr>
              <a:t>Negative influences on programming and implementation (1)</a:t>
            </a:r>
            <a:endParaRPr sz="3000" b="0">
              <a:latin typeface="Arial"/>
              <a:ea typeface="Arial"/>
              <a:cs typeface="Arial"/>
              <a:sym typeface="Arial"/>
            </a:endParaRPr>
          </a:p>
          <a:p>
            <a:pPr marL="0" lvl="0" indent="0" algn="l" rtl="0">
              <a:lnSpc>
                <a:spcPct val="100000"/>
              </a:lnSpc>
              <a:spcBef>
                <a:spcPts val="800"/>
              </a:spcBef>
              <a:spcAft>
                <a:spcPts val="0"/>
              </a:spcAft>
              <a:buClr>
                <a:schemeClr val="accent3"/>
              </a:buClr>
              <a:buSzPts val="3000"/>
              <a:buNone/>
            </a:pPr>
            <a:endParaRPr sz="3000"/>
          </a:p>
        </p:txBody>
      </p:sp>
      <p:sp>
        <p:nvSpPr>
          <p:cNvPr id="233" name="Google Shape;233;p12"/>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15</a:t>
            </a:fld>
            <a:endParaRPr/>
          </a:p>
        </p:txBody>
      </p:sp>
      <p:pic>
        <p:nvPicPr>
          <p:cNvPr id="234" name="Google Shape;234;p12"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3"/>
          <p:cNvSpPr txBox="1">
            <a:spLocks noGrp="1"/>
          </p:cNvSpPr>
          <p:nvPr>
            <p:ph type="body" idx="1"/>
          </p:nvPr>
        </p:nvSpPr>
        <p:spPr>
          <a:xfrm>
            <a:off x="648128" y="1712053"/>
            <a:ext cx="10212079" cy="515178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400"/>
              <a:buChar char="•"/>
            </a:pPr>
            <a:r>
              <a:rPr lang="en-US" sz="2400"/>
              <a:t>Perceptions of a top-down approach within country-level planning and lack of flexibility when developing workplans</a:t>
            </a:r>
            <a:endParaRPr/>
          </a:p>
          <a:p>
            <a:pPr marL="457200" lvl="1" indent="0" algn="l" rtl="0">
              <a:lnSpc>
                <a:spcPct val="100000"/>
              </a:lnSpc>
              <a:spcBef>
                <a:spcPts val="1200"/>
              </a:spcBef>
              <a:spcAft>
                <a:spcPts val="0"/>
              </a:spcAft>
              <a:buClr>
                <a:schemeClr val="accent3"/>
              </a:buClr>
              <a:buSzPts val="2000"/>
              <a:buNone/>
            </a:pPr>
            <a:r>
              <a:rPr lang="en-US" sz="2000" i="1">
                <a:solidFill>
                  <a:schemeClr val="accent3"/>
                </a:solidFill>
              </a:rPr>
              <a:t>But the project comes with the ToR. It's true that there is a sharing of ToR, either in hard (copy). That's what's been happening lately. At the beginning, it was by mail... and I can give my amendment, I can say no, that I propose that we put such amount, etc. But [now] it comes with an approved ToR which must be executed. That is a point that needs to be improved, I think. (Niamey district head)</a:t>
            </a:r>
            <a:endParaRPr i="1">
              <a:solidFill>
                <a:schemeClr val="accent3"/>
              </a:solidFill>
            </a:endParaRPr>
          </a:p>
        </p:txBody>
      </p:sp>
      <p:sp>
        <p:nvSpPr>
          <p:cNvPr id="241" name="Google Shape;241;p13"/>
          <p:cNvSpPr txBox="1">
            <a:spLocks noGrp="1"/>
          </p:cNvSpPr>
          <p:nvPr>
            <p:ph type="body" idx="2"/>
          </p:nvPr>
        </p:nvSpPr>
        <p:spPr>
          <a:xfrm>
            <a:off x="648129" y="784335"/>
            <a:ext cx="11385656"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000"/>
              <a:buNone/>
            </a:pPr>
            <a:r>
              <a:rPr lang="en-US" sz="3000">
                <a:latin typeface="Arial"/>
                <a:ea typeface="Arial"/>
                <a:cs typeface="Arial"/>
                <a:sym typeface="Arial"/>
              </a:rPr>
              <a:t>Negative influences on programming and implementation (2)</a:t>
            </a:r>
            <a:endParaRPr sz="3000" b="0">
              <a:latin typeface="Arial"/>
              <a:ea typeface="Arial"/>
              <a:cs typeface="Arial"/>
              <a:sym typeface="Arial"/>
            </a:endParaRPr>
          </a:p>
          <a:p>
            <a:pPr marL="0" lvl="0" indent="0" algn="l" rtl="0">
              <a:lnSpc>
                <a:spcPct val="100000"/>
              </a:lnSpc>
              <a:spcBef>
                <a:spcPts val="800"/>
              </a:spcBef>
              <a:spcAft>
                <a:spcPts val="0"/>
              </a:spcAft>
              <a:buClr>
                <a:schemeClr val="accent3"/>
              </a:buClr>
              <a:buSzPts val="3000"/>
              <a:buNone/>
            </a:pPr>
            <a:endParaRPr sz="3000"/>
          </a:p>
        </p:txBody>
      </p:sp>
      <p:sp>
        <p:nvSpPr>
          <p:cNvPr id="242" name="Google Shape;242;p13"/>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16</a:t>
            </a:fld>
            <a:endParaRPr/>
          </a:p>
        </p:txBody>
      </p:sp>
      <p:pic>
        <p:nvPicPr>
          <p:cNvPr id="243" name="Google Shape;243;p13"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4"/>
          <p:cNvSpPr txBox="1">
            <a:spLocks noGrp="1"/>
          </p:cNvSpPr>
          <p:nvPr>
            <p:ph type="body" idx="1"/>
          </p:nvPr>
        </p:nvSpPr>
        <p:spPr>
          <a:xfrm>
            <a:off x="648128" y="1712053"/>
            <a:ext cx="9367253" cy="4986698"/>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400"/>
              <a:buChar char="•"/>
            </a:pPr>
            <a:r>
              <a:rPr lang="en-US" sz="2400" dirty="0"/>
              <a:t>CTAR membership and district staff turnover</a:t>
            </a:r>
            <a:endParaRPr dirty="0"/>
          </a:p>
          <a:p>
            <a:pPr marL="228600" lvl="0" indent="-228600" algn="l" rtl="0">
              <a:lnSpc>
                <a:spcPct val="100000"/>
              </a:lnSpc>
              <a:spcBef>
                <a:spcPts val="800"/>
              </a:spcBef>
              <a:spcAft>
                <a:spcPts val="0"/>
              </a:spcAft>
              <a:buClr>
                <a:schemeClr val="dk1"/>
              </a:buClr>
              <a:buSzPts val="2400"/>
              <a:buChar char="•"/>
            </a:pPr>
            <a:r>
              <a:rPr lang="en-US" sz="2400" dirty="0"/>
              <a:t>Côte d'Ivoire: Less historical focus/investment in FP, and not having a full Mission meant that the necessary staff/experience was not there from the beginning</a:t>
            </a:r>
            <a:endParaRPr dirty="0"/>
          </a:p>
          <a:p>
            <a:pPr marL="228600" lvl="0" indent="-50800" algn="l" rtl="0">
              <a:lnSpc>
                <a:spcPct val="100000"/>
              </a:lnSpc>
              <a:spcBef>
                <a:spcPts val="800"/>
              </a:spcBef>
              <a:spcAft>
                <a:spcPts val="0"/>
              </a:spcAft>
              <a:buClr>
                <a:schemeClr val="dk1"/>
              </a:buClr>
              <a:buSzPts val="2800"/>
              <a:buNone/>
            </a:pPr>
            <a:endParaRPr dirty="0"/>
          </a:p>
        </p:txBody>
      </p:sp>
      <p:sp>
        <p:nvSpPr>
          <p:cNvPr id="250" name="Google Shape;250;p14"/>
          <p:cNvSpPr txBox="1">
            <a:spLocks noGrp="1"/>
          </p:cNvSpPr>
          <p:nvPr>
            <p:ph type="body" idx="2"/>
          </p:nvPr>
        </p:nvSpPr>
        <p:spPr>
          <a:xfrm>
            <a:off x="648129" y="784335"/>
            <a:ext cx="11249345"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000"/>
              <a:buNone/>
            </a:pPr>
            <a:r>
              <a:rPr lang="en-US" sz="3000">
                <a:latin typeface="Arial"/>
                <a:ea typeface="Arial"/>
                <a:cs typeface="Arial"/>
                <a:sym typeface="Arial"/>
              </a:rPr>
              <a:t>Negative influences on programming and implementation (4)</a:t>
            </a:r>
            <a:endParaRPr/>
          </a:p>
          <a:p>
            <a:pPr marL="0" lvl="0" indent="0" algn="l" rtl="0">
              <a:lnSpc>
                <a:spcPct val="100000"/>
              </a:lnSpc>
              <a:spcBef>
                <a:spcPts val="800"/>
              </a:spcBef>
              <a:spcAft>
                <a:spcPts val="0"/>
              </a:spcAft>
              <a:buClr>
                <a:schemeClr val="accent3"/>
              </a:buClr>
              <a:buSzPts val="3000"/>
              <a:buNone/>
            </a:pPr>
            <a:endParaRPr sz="3000"/>
          </a:p>
        </p:txBody>
      </p:sp>
      <p:sp>
        <p:nvSpPr>
          <p:cNvPr id="251" name="Google Shape;251;p14"/>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17</a:t>
            </a:fld>
            <a:endParaRPr/>
          </a:p>
        </p:txBody>
      </p:sp>
      <p:pic>
        <p:nvPicPr>
          <p:cNvPr id="252" name="Google Shape;252;p14"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5"/>
          <p:cNvSpPr txBox="1">
            <a:spLocks noGrp="1"/>
          </p:cNvSpPr>
          <p:nvPr>
            <p:ph type="body" idx="1"/>
          </p:nvPr>
        </p:nvSpPr>
        <p:spPr>
          <a:xfrm>
            <a:off x="648128" y="1712053"/>
            <a:ext cx="10589848" cy="28575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400"/>
              <a:buChar char="•"/>
            </a:pPr>
            <a:r>
              <a:rPr lang="en-US" sz="2400" dirty="0"/>
              <a:t>COVID-19 pandemic. No USAID mechanism to procure PPE, which was at odds with </a:t>
            </a:r>
            <a:r>
              <a:rPr lang="en-US" sz="2400" dirty="0" err="1"/>
              <a:t>AmplifyPF's</a:t>
            </a:r>
            <a:r>
              <a:rPr lang="en-US" sz="2400" dirty="0"/>
              <a:t> request and advocacy that health services remain open</a:t>
            </a:r>
            <a:endParaRPr dirty="0"/>
          </a:p>
          <a:p>
            <a:pPr marL="228600" lvl="0" indent="-228600" algn="l" rtl="0">
              <a:lnSpc>
                <a:spcPct val="100000"/>
              </a:lnSpc>
              <a:spcBef>
                <a:spcPts val="800"/>
              </a:spcBef>
              <a:spcAft>
                <a:spcPts val="0"/>
              </a:spcAft>
              <a:buClr>
                <a:schemeClr val="dk1"/>
              </a:buClr>
              <a:buSzPts val="2400"/>
              <a:buChar char="•"/>
            </a:pPr>
            <a:r>
              <a:rPr lang="en-US" sz="2400" dirty="0"/>
              <a:t>The coup d'état and insecurity in Burkina Faso meant that the project had to shift to working only with the private sector in that country</a:t>
            </a:r>
            <a:endParaRPr dirty="0"/>
          </a:p>
          <a:p>
            <a:pPr marL="228600" lvl="0" indent="-228600" algn="l" rtl="0">
              <a:lnSpc>
                <a:spcPct val="100000"/>
              </a:lnSpc>
              <a:spcBef>
                <a:spcPts val="800"/>
              </a:spcBef>
              <a:spcAft>
                <a:spcPts val="0"/>
              </a:spcAft>
              <a:buClr>
                <a:schemeClr val="dk1"/>
              </a:buClr>
              <a:buSzPts val="2400"/>
              <a:buChar char="•"/>
            </a:pPr>
            <a:r>
              <a:rPr lang="en-US" sz="2400" dirty="0"/>
              <a:t>However, both COVID-19 and insecurity led to innovations:</a:t>
            </a:r>
            <a:endParaRPr dirty="0"/>
          </a:p>
          <a:p>
            <a:pPr marL="571500" lvl="1" indent="0" algn="l" rtl="0">
              <a:lnSpc>
                <a:spcPct val="100000"/>
              </a:lnSpc>
              <a:spcBef>
                <a:spcPts val="800"/>
              </a:spcBef>
              <a:spcAft>
                <a:spcPts val="0"/>
              </a:spcAft>
              <a:buClr>
                <a:schemeClr val="accent3"/>
              </a:buClr>
              <a:buSzPts val="1800"/>
              <a:buNone/>
            </a:pPr>
            <a:r>
              <a:rPr lang="en-US" sz="1800" i="1" dirty="0">
                <a:solidFill>
                  <a:schemeClr val="accent3"/>
                </a:solidFill>
              </a:rPr>
              <a:t>With this insecurity they developed virtual monitoring, and we really love that because we can use that for the other project that we are supporting, where they go with the camera, even with COVID, because with COVID sometimes you cannot travel. So, the plan is a virtual monitoring we did with the healthcare facilities. And then they go there with the camera. We see they interview, you know, the nurse, the interview, the one taking care of the drugs. And they can show all the drugs that are in the room. We can see that in the camera, and we can do some monitoring like this." (Burkina Mission)</a:t>
            </a:r>
            <a:endParaRPr dirty="0"/>
          </a:p>
        </p:txBody>
      </p:sp>
      <p:sp>
        <p:nvSpPr>
          <p:cNvPr id="259" name="Google Shape;259;p15"/>
          <p:cNvSpPr txBox="1">
            <a:spLocks noGrp="1"/>
          </p:cNvSpPr>
          <p:nvPr>
            <p:ph type="body" idx="2"/>
          </p:nvPr>
        </p:nvSpPr>
        <p:spPr>
          <a:xfrm>
            <a:off x="648129" y="784335"/>
            <a:ext cx="11303079"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000"/>
              <a:buNone/>
            </a:pPr>
            <a:r>
              <a:rPr lang="en-US" sz="3000"/>
              <a:t>Negative influences on programming and implementation (3)</a:t>
            </a:r>
            <a:endParaRPr/>
          </a:p>
        </p:txBody>
      </p:sp>
      <p:sp>
        <p:nvSpPr>
          <p:cNvPr id="260" name="Google Shape;260;p15"/>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18</a:t>
            </a:fld>
            <a:endParaRPr/>
          </a:p>
        </p:txBody>
      </p:sp>
      <p:pic>
        <p:nvPicPr>
          <p:cNvPr id="261" name="Google Shape;261;p15"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16"/>
          <p:cNvSpPr txBox="1">
            <a:spLocks noGrp="1"/>
          </p:cNvSpPr>
          <p:nvPr>
            <p:ph type="body" idx="1"/>
          </p:nvPr>
        </p:nvSpPr>
        <p:spPr>
          <a:xfrm>
            <a:off x="4435021" y="1533724"/>
            <a:ext cx="5922583" cy="189527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400"/>
              <a:buNone/>
            </a:pPr>
            <a:r>
              <a:rPr lang="en-US"/>
              <a:t>2. How effective was AmplifyPF in addressing the gaps in sexual and reproductive health knowledge, behaviors, access to and uptake of services among youth?</a:t>
            </a:r>
            <a:endParaRPr/>
          </a:p>
        </p:txBody>
      </p:sp>
      <p:sp>
        <p:nvSpPr>
          <p:cNvPr id="268" name="Google Shape;268;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
          <p:cNvSpPr txBox="1">
            <a:spLocks noGrp="1"/>
          </p:cNvSpPr>
          <p:nvPr>
            <p:ph type="title"/>
          </p:nvPr>
        </p:nvSpPr>
        <p:spPr>
          <a:xfrm>
            <a:off x="542533" y="720797"/>
            <a:ext cx="891547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Session agenda</a:t>
            </a:r>
            <a:endParaRPr/>
          </a:p>
        </p:txBody>
      </p:sp>
      <p:sp>
        <p:nvSpPr>
          <p:cNvPr id="130" name="Google Shape;130;p2"/>
          <p:cNvSpPr txBox="1">
            <a:spLocks noGrp="1"/>
          </p:cNvSpPr>
          <p:nvPr>
            <p:ph type="body" idx="1"/>
          </p:nvPr>
        </p:nvSpPr>
        <p:spPr>
          <a:xfrm>
            <a:off x="542533" y="2046360"/>
            <a:ext cx="10515600" cy="3684588"/>
          </a:xfrm>
          <a:prstGeom prst="rect">
            <a:avLst/>
          </a:prstGeom>
          <a:noFill/>
          <a:ln>
            <a:noFill/>
          </a:ln>
        </p:spPr>
        <p:txBody>
          <a:bodyPr spcFirstLastPara="1" wrap="square" lIns="91425" tIns="45700" rIns="91425" bIns="45700" anchor="t" anchorCtr="0">
            <a:noAutofit/>
          </a:bodyPr>
          <a:lstStyle/>
          <a:p>
            <a:pPr marL="457200" lvl="0" indent="-457200" algn="l" rtl="0">
              <a:lnSpc>
                <a:spcPct val="110000"/>
              </a:lnSpc>
              <a:spcBef>
                <a:spcPts val="0"/>
              </a:spcBef>
              <a:spcAft>
                <a:spcPts val="0"/>
              </a:spcAft>
              <a:buClr>
                <a:schemeClr val="dk1"/>
              </a:buClr>
              <a:buSzPts val="2800"/>
              <a:buFont typeface="Arial"/>
              <a:buAutoNum type="arabicPeriod"/>
            </a:pPr>
            <a:r>
              <a:rPr lang="en-US" sz="28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Overview of Evaluation Phase 1</a:t>
            </a:r>
            <a:endParaRPr/>
          </a:p>
          <a:p>
            <a:pPr marL="457200" lvl="0" indent="-457200" algn="l" rtl="0">
              <a:lnSpc>
                <a:spcPct val="110000"/>
              </a:lnSpc>
              <a:spcBef>
                <a:spcPts val="600"/>
              </a:spcBef>
              <a:spcAft>
                <a:spcPts val="0"/>
              </a:spcAft>
              <a:buClr>
                <a:schemeClr val="dk1"/>
              </a:buClr>
              <a:buSzPts val="2800"/>
              <a:buFont typeface="Arial"/>
              <a:buAutoNum type="arabicPeriod"/>
            </a:pPr>
            <a:r>
              <a:rPr lang="en-US" sz="2800"/>
              <a:t>Findings by research question</a:t>
            </a:r>
            <a:endParaRPr/>
          </a:p>
          <a:p>
            <a:pPr marL="914400" lvl="1" indent="-457200" algn="l" rtl="0">
              <a:lnSpc>
                <a:spcPct val="110000"/>
              </a:lnSpc>
              <a:spcBef>
                <a:spcPts val="600"/>
              </a:spcBef>
              <a:spcAft>
                <a:spcPts val="0"/>
              </a:spcAft>
              <a:buClr>
                <a:schemeClr val="dk1"/>
              </a:buClr>
              <a:buSzPts val="2500"/>
              <a:buFont typeface="Arial"/>
              <a:buAutoNum type="alphaLcPeriod"/>
            </a:pPr>
            <a:r>
              <a:rPr lang="en-US" sz="2500"/>
              <a:t>Qualitative data</a:t>
            </a:r>
            <a:endParaRPr/>
          </a:p>
          <a:p>
            <a:pPr marL="914400" lvl="1" indent="-457200" algn="l" rtl="0">
              <a:lnSpc>
                <a:spcPct val="110000"/>
              </a:lnSpc>
              <a:spcBef>
                <a:spcPts val="600"/>
              </a:spcBef>
              <a:spcAft>
                <a:spcPts val="0"/>
              </a:spcAft>
              <a:buClr>
                <a:schemeClr val="dk1"/>
              </a:buClr>
              <a:buSzPts val="2500"/>
              <a:buFont typeface="Arial"/>
              <a:buAutoNum type="alphaLcPeriod"/>
            </a:pPr>
            <a:r>
              <a:rPr lang="en-US" sz="2500"/>
              <a:t>Desk review</a:t>
            </a:r>
            <a:endParaRPr/>
          </a:p>
          <a:p>
            <a:pPr marL="457200" lvl="0" indent="-457200" algn="l" rtl="0">
              <a:lnSpc>
                <a:spcPct val="110000"/>
              </a:lnSpc>
              <a:spcBef>
                <a:spcPts val="600"/>
              </a:spcBef>
              <a:spcAft>
                <a:spcPts val="0"/>
              </a:spcAft>
              <a:buClr>
                <a:schemeClr val="dk1"/>
              </a:buClr>
              <a:buSzPts val="2800"/>
              <a:buFont typeface="Arial"/>
              <a:buAutoNum type="arabicPeriod"/>
            </a:pPr>
            <a:r>
              <a:rPr lang="en-US" sz="2800"/>
              <a:t>Implications for Evaluation Phase 2</a:t>
            </a:r>
            <a:endParaRPr/>
          </a:p>
          <a:p>
            <a:pPr marL="457200" lvl="0" indent="-279400" algn="l" rtl="0">
              <a:lnSpc>
                <a:spcPct val="110000"/>
              </a:lnSpc>
              <a:spcBef>
                <a:spcPts val="600"/>
              </a:spcBef>
              <a:spcAft>
                <a:spcPts val="0"/>
              </a:spcAft>
              <a:buClr>
                <a:schemeClr val="dk1"/>
              </a:buClr>
              <a:buSzPts val="2800"/>
              <a:buFont typeface="Arial"/>
              <a:buNone/>
            </a:pPr>
            <a:endParaRPr sz="2800"/>
          </a:p>
        </p:txBody>
      </p:sp>
      <p:sp>
        <p:nvSpPr>
          <p:cNvPr id="131" name="Google Shape;131;p2"/>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a:t>
            </a:fld>
            <a:endParaRPr/>
          </a:p>
        </p:txBody>
      </p:sp>
      <p:pic>
        <p:nvPicPr>
          <p:cNvPr id="132" name="Google Shape;132;p2" descr="Chat with solid fill"/>
          <p:cNvPicPr preferRelativeResize="0"/>
          <p:nvPr/>
        </p:nvPicPr>
        <p:blipFill rotWithShape="1">
          <a:blip r:embed="rId3">
            <a:alphaModFix/>
          </a:blip>
          <a:srcRect/>
          <a:stretch/>
        </p:blipFill>
        <p:spPr>
          <a:xfrm>
            <a:off x="3837490" y="3049174"/>
            <a:ext cx="645497" cy="645497"/>
          </a:xfrm>
          <a:prstGeom prst="rect">
            <a:avLst/>
          </a:prstGeom>
          <a:noFill/>
          <a:ln>
            <a:noFill/>
          </a:ln>
        </p:spPr>
      </p:pic>
      <p:pic>
        <p:nvPicPr>
          <p:cNvPr id="133" name="Google Shape;133;p2" descr="Books with solid fill"/>
          <p:cNvPicPr preferRelativeResize="0"/>
          <p:nvPr/>
        </p:nvPicPr>
        <p:blipFill rotWithShape="1">
          <a:blip r:embed="rId4">
            <a:alphaModFix/>
          </a:blip>
          <a:srcRect/>
          <a:stretch/>
        </p:blipFill>
        <p:spPr>
          <a:xfrm>
            <a:off x="3377443" y="3658630"/>
            <a:ext cx="460047" cy="46004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7"/>
          <p:cNvSpPr txBox="1">
            <a:spLocks noGrp="1"/>
          </p:cNvSpPr>
          <p:nvPr>
            <p:ph type="body" idx="1"/>
          </p:nvPr>
        </p:nvSpPr>
        <p:spPr>
          <a:xfrm>
            <a:off x="648129" y="1712052"/>
            <a:ext cx="10547955" cy="4719021"/>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600"/>
              <a:buChar char="•"/>
            </a:pPr>
            <a:r>
              <a:rPr lang="en-US" sz="2600" dirty="0"/>
              <a:t>Respondents agree that the Youth Champion approach has been very successful; project targets have been exceeded (&gt;200%)</a:t>
            </a:r>
            <a:endParaRPr dirty="0"/>
          </a:p>
          <a:p>
            <a:pPr marL="228600" lvl="0" indent="-228600" algn="l" rtl="0">
              <a:lnSpc>
                <a:spcPct val="100000"/>
              </a:lnSpc>
              <a:spcBef>
                <a:spcPts val="800"/>
              </a:spcBef>
              <a:spcAft>
                <a:spcPts val="0"/>
              </a:spcAft>
              <a:buClr>
                <a:schemeClr val="dk1"/>
              </a:buClr>
              <a:buSzPts val="2600"/>
              <a:buChar char="•"/>
            </a:pPr>
            <a:r>
              <a:rPr lang="en-US" sz="2600" dirty="0"/>
              <a:t>The approach is viewed as empowering to youth rather than something designed by adults and handed to them</a:t>
            </a:r>
            <a:endParaRPr dirty="0"/>
          </a:p>
          <a:p>
            <a:pPr marL="228600" lvl="0" indent="-228600" algn="l" rtl="0">
              <a:lnSpc>
                <a:spcPct val="100000"/>
              </a:lnSpc>
              <a:spcBef>
                <a:spcPts val="800"/>
              </a:spcBef>
              <a:spcAft>
                <a:spcPts val="0"/>
              </a:spcAft>
              <a:buClr>
                <a:schemeClr val="dk1"/>
              </a:buClr>
              <a:buSzPts val="2600"/>
              <a:buChar char="•"/>
            </a:pPr>
            <a:r>
              <a:rPr lang="en-US" sz="2600" dirty="0"/>
              <a:t>Youth benefit from practical, engaging training</a:t>
            </a:r>
            <a:endParaRPr dirty="0"/>
          </a:p>
          <a:p>
            <a:pPr marL="228600" lvl="0" indent="-228600" algn="l" rtl="0">
              <a:lnSpc>
                <a:spcPct val="100000"/>
              </a:lnSpc>
              <a:spcBef>
                <a:spcPts val="800"/>
              </a:spcBef>
              <a:spcAft>
                <a:spcPts val="0"/>
              </a:spcAft>
              <a:buClr>
                <a:schemeClr val="dk1"/>
              </a:buClr>
              <a:buSzPts val="2600"/>
              <a:buChar char="•"/>
            </a:pPr>
            <a:r>
              <a:rPr lang="en-US" sz="2600" dirty="0"/>
              <a:t>In Togo, youth contributed to implementing activities in PAB (plan </a:t>
            </a:r>
            <a:r>
              <a:rPr lang="en-US" sz="2600" dirty="0" err="1"/>
              <a:t>d’action</a:t>
            </a:r>
            <a:r>
              <a:rPr lang="en-US" sz="2600" dirty="0"/>
              <a:t> </a:t>
            </a:r>
            <a:r>
              <a:rPr lang="en-US" sz="2600" dirty="0" err="1"/>
              <a:t>budgetisé</a:t>
            </a:r>
            <a:r>
              <a:rPr lang="en-US" sz="2600" dirty="0"/>
              <a:t>)</a:t>
            </a:r>
            <a:endParaRPr dirty="0"/>
          </a:p>
          <a:p>
            <a:pPr marL="571500" lvl="1" indent="0" algn="l" rtl="0">
              <a:lnSpc>
                <a:spcPct val="100000"/>
              </a:lnSpc>
              <a:spcBef>
                <a:spcPts val="1200"/>
              </a:spcBef>
              <a:spcAft>
                <a:spcPts val="0"/>
              </a:spcAft>
              <a:buClr>
                <a:schemeClr val="accent3"/>
              </a:buClr>
              <a:buSzPts val="2000"/>
              <a:buNone/>
            </a:pPr>
            <a:r>
              <a:rPr lang="en-US" sz="2000" i="1" dirty="0">
                <a:solidFill>
                  <a:schemeClr val="accent3"/>
                </a:solidFill>
              </a:rPr>
              <a:t>The primary objective of this project for young people is to strengthen their leadership and their visibility. (Youth 2 – Burkina Faso) </a:t>
            </a:r>
            <a:endParaRPr sz="2000" i="1" dirty="0">
              <a:solidFill>
                <a:schemeClr val="accent3"/>
              </a:solidFill>
            </a:endParaRPr>
          </a:p>
        </p:txBody>
      </p:sp>
      <p:sp>
        <p:nvSpPr>
          <p:cNvPr id="275" name="Google Shape;275;p17"/>
          <p:cNvSpPr txBox="1">
            <a:spLocks noGrp="1"/>
          </p:cNvSpPr>
          <p:nvPr>
            <p:ph type="body" idx="2"/>
          </p:nvPr>
        </p:nvSpPr>
        <p:spPr>
          <a:xfrm>
            <a:off x="648129" y="784335"/>
            <a:ext cx="9107055"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400"/>
              <a:buNone/>
            </a:pPr>
            <a:r>
              <a:rPr lang="en-US"/>
              <a:t>Positive aspects of youth approach (1)</a:t>
            </a:r>
            <a:endParaRPr/>
          </a:p>
        </p:txBody>
      </p:sp>
      <p:sp>
        <p:nvSpPr>
          <p:cNvPr id="276" name="Google Shape;276;p17"/>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20</a:t>
            </a:fld>
            <a:endParaRPr/>
          </a:p>
        </p:txBody>
      </p:sp>
      <p:pic>
        <p:nvPicPr>
          <p:cNvPr id="277" name="Google Shape;277;p17"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8"/>
          <p:cNvSpPr txBox="1">
            <a:spLocks noGrp="1"/>
          </p:cNvSpPr>
          <p:nvPr>
            <p:ph type="body" idx="1"/>
          </p:nvPr>
        </p:nvSpPr>
        <p:spPr>
          <a:xfrm>
            <a:off x="648129" y="1712053"/>
            <a:ext cx="10547955" cy="28575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800"/>
              <a:buChar char="•"/>
            </a:pPr>
            <a:r>
              <a:rPr lang="en-US"/>
              <a:t>Both males and females are Young Champions</a:t>
            </a:r>
            <a:endParaRPr/>
          </a:p>
          <a:p>
            <a:pPr marL="228600" lvl="0" indent="-228600" algn="l" rtl="0">
              <a:lnSpc>
                <a:spcPct val="100000"/>
              </a:lnSpc>
              <a:spcBef>
                <a:spcPts val="800"/>
              </a:spcBef>
              <a:spcAft>
                <a:spcPts val="0"/>
              </a:spcAft>
              <a:buClr>
                <a:schemeClr val="dk1"/>
              </a:buClr>
              <a:buSzPts val="2800"/>
              <a:buChar char="•"/>
            </a:pPr>
            <a:r>
              <a:rPr lang="en-US"/>
              <a:t>Youth use creative approaches for demand creation</a:t>
            </a:r>
            <a:endParaRPr/>
          </a:p>
          <a:p>
            <a:pPr marL="800100" lvl="1" indent="-342900" algn="l" rtl="0">
              <a:lnSpc>
                <a:spcPct val="100000"/>
              </a:lnSpc>
              <a:spcBef>
                <a:spcPts val="800"/>
              </a:spcBef>
              <a:spcAft>
                <a:spcPts val="0"/>
              </a:spcAft>
              <a:buClr>
                <a:schemeClr val="dk1"/>
              </a:buClr>
              <a:buSzPts val="2400"/>
              <a:buChar char="•"/>
            </a:pPr>
            <a:r>
              <a:rPr lang="en-US"/>
              <a:t>Social media literacy classes</a:t>
            </a:r>
            <a:endParaRPr/>
          </a:p>
          <a:p>
            <a:pPr marL="800100" lvl="1" indent="-342900" algn="l" rtl="0">
              <a:lnSpc>
                <a:spcPct val="100000"/>
              </a:lnSpc>
              <a:spcBef>
                <a:spcPts val="800"/>
              </a:spcBef>
              <a:spcAft>
                <a:spcPts val="0"/>
              </a:spcAft>
              <a:buClr>
                <a:schemeClr val="dk1"/>
              </a:buClr>
              <a:buSzPts val="2400"/>
              <a:buChar char="•"/>
            </a:pPr>
            <a:r>
              <a:rPr lang="en-US"/>
              <a:t>Produce content on multiple social media channels</a:t>
            </a:r>
            <a:endParaRPr/>
          </a:p>
          <a:p>
            <a:pPr marL="800100" lvl="1" indent="-342900" algn="l" rtl="0">
              <a:lnSpc>
                <a:spcPct val="100000"/>
              </a:lnSpc>
              <a:spcBef>
                <a:spcPts val="800"/>
              </a:spcBef>
              <a:spcAft>
                <a:spcPts val="0"/>
              </a:spcAft>
              <a:buClr>
                <a:schemeClr val="dk1"/>
              </a:buClr>
              <a:buSzPts val="2400"/>
              <a:buChar char="•"/>
            </a:pPr>
            <a:r>
              <a:rPr lang="en-US"/>
              <a:t>Referral coupons with follow-up</a:t>
            </a:r>
            <a:endParaRPr/>
          </a:p>
          <a:p>
            <a:pPr marL="800100" lvl="1" indent="-342900" algn="l" rtl="0">
              <a:lnSpc>
                <a:spcPct val="100000"/>
              </a:lnSpc>
              <a:spcBef>
                <a:spcPts val="800"/>
              </a:spcBef>
              <a:spcAft>
                <a:spcPts val="0"/>
              </a:spcAft>
              <a:buClr>
                <a:schemeClr val="dk1"/>
              </a:buClr>
              <a:buSzPts val="2400"/>
              <a:buChar char="•"/>
            </a:pPr>
            <a:r>
              <a:rPr lang="en-US"/>
              <a:t>Film showings and discussions</a:t>
            </a:r>
            <a:endParaRPr/>
          </a:p>
          <a:p>
            <a:pPr marL="800100" lvl="1" indent="-342900" algn="l" rtl="0">
              <a:lnSpc>
                <a:spcPct val="100000"/>
              </a:lnSpc>
              <a:spcBef>
                <a:spcPts val="800"/>
              </a:spcBef>
              <a:spcAft>
                <a:spcPts val="0"/>
              </a:spcAft>
              <a:buClr>
                <a:schemeClr val="dk1"/>
              </a:buClr>
              <a:buSzPts val="2400"/>
              <a:buChar char="•"/>
            </a:pPr>
            <a:r>
              <a:rPr lang="en-US"/>
              <a:t>Parental engagement </a:t>
            </a:r>
            <a:endParaRPr/>
          </a:p>
          <a:p>
            <a:pPr marL="228600" lvl="0" indent="-228600" algn="l" rtl="0">
              <a:lnSpc>
                <a:spcPct val="100000"/>
              </a:lnSpc>
              <a:spcBef>
                <a:spcPts val="800"/>
              </a:spcBef>
              <a:spcAft>
                <a:spcPts val="0"/>
              </a:spcAft>
              <a:buClr>
                <a:schemeClr val="dk1"/>
              </a:buClr>
              <a:buSzPts val="2800"/>
              <a:buChar char="•"/>
            </a:pPr>
            <a:r>
              <a:rPr lang="en-US"/>
              <a:t>Young Champions conduct their own evaluations of their activities and report close collaboration with AmplifyPF staff</a:t>
            </a:r>
            <a:endParaRPr/>
          </a:p>
        </p:txBody>
      </p:sp>
      <p:sp>
        <p:nvSpPr>
          <p:cNvPr id="284" name="Google Shape;284;p18"/>
          <p:cNvSpPr txBox="1">
            <a:spLocks noGrp="1"/>
          </p:cNvSpPr>
          <p:nvPr>
            <p:ph type="body" idx="2"/>
          </p:nvPr>
        </p:nvSpPr>
        <p:spPr>
          <a:xfrm>
            <a:off x="648129" y="784335"/>
            <a:ext cx="9107055"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400"/>
              <a:buNone/>
            </a:pPr>
            <a:r>
              <a:rPr lang="en-US"/>
              <a:t>Positive aspects of youth approach (2)</a:t>
            </a:r>
            <a:endParaRPr/>
          </a:p>
        </p:txBody>
      </p:sp>
      <p:sp>
        <p:nvSpPr>
          <p:cNvPr id="285" name="Google Shape;285;p18"/>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21</a:t>
            </a:fld>
            <a:endParaRPr/>
          </a:p>
        </p:txBody>
      </p:sp>
      <p:pic>
        <p:nvPicPr>
          <p:cNvPr id="286" name="Google Shape;286;p18"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19"/>
          <p:cNvSpPr txBox="1">
            <a:spLocks noGrp="1"/>
          </p:cNvSpPr>
          <p:nvPr>
            <p:ph type="body" idx="1"/>
          </p:nvPr>
        </p:nvSpPr>
        <p:spPr>
          <a:xfrm>
            <a:off x="648129" y="1712053"/>
            <a:ext cx="10547955" cy="436161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800"/>
              <a:buChar char="•"/>
            </a:pPr>
            <a:r>
              <a:rPr lang="en-US"/>
              <a:t>Coordination among youth groups needs to improve</a:t>
            </a:r>
            <a:endParaRPr/>
          </a:p>
          <a:p>
            <a:pPr marL="228600" lvl="0" indent="-228600" algn="l" rtl="0">
              <a:lnSpc>
                <a:spcPct val="100000"/>
              </a:lnSpc>
              <a:spcBef>
                <a:spcPts val="800"/>
              </a:spcBef>
              <a:spcAft>
                <a:spcPts val="0"/>
              </a:spcAft>
              <a:buClr>
                <a:schemeClr val="dk1"/>
              </a:buClr>
              <a:buSzPts val="2800"/>
              <a:buChar char="•"/>
            </a:pPr>
            <a:r>
              <a:rPr lang="en-US"/>
              <a:t>Difficulty managing the action plan </a:t>
            </a:r>
            <a:endParaRPr/>
          </a:p>
          <a:p>
            <a:pPr marL="228600" lvl="0" indent="-228600" algn="l" rtl="0">
              <a:lnSpc>
                <a:spcPct val="100000"/>
              </a:lnSpc>
              <a:spcBef>
                <a:spcPts val="800"/>
              </a:spcBef>
              <a:spcAft>
                <a:spcPts val="0"/>
              </a:spcAft>
              <a:buClr>
                <a:schemeClr val="dk1"/>
              </a:buClr>
              <a:buSzPts val="2800"/>
              <a:buChar char="•"/>
            </a:pPr>
            <a:r>
              <a:rPr lang="en-US"/>
              <a:t>Implementation budget is necessary to gain legitimacy</a:t>
            </a:r>
            <a:endParaRPr/>
          </a:p>
          <a:p>
            <a:pPr marL="228600" lvl="0" indent="-228600" algn="l" rtl="0">
              <a:lnSpc>
                <a:spcPct val="100000"/>
              </a:lnSpc>
              <a:spcBef>
                <a:spcPts val="800"/>
              </a:spcBef>
              <a:spcAft>
                <a:spcPts val="0"/>
              </a:spcAft>
              <a:buClr>
                <a:schemeClr val="dk1"/>
              </a:buClr>
              <a:buSzPts val="2800"/>
              <a:buChar char="•"/>
            </a:pPr>
            <a:r>
              <a:rPr lang="en-US"/>
              <a:t>Youth informants were concerned that program coverage was not more extensive; youth were being missed</a:t>
            </a:r>
            <a:endParaRPr/>
          </a:p>
          <a:p>
            <a:pPr marL="228600" lvl="0" indent="-228600" algn="l" rtl="0">
              <a:lnSpc>
                <a:spcPct val="100000"/>
              </a:lnSpc>
              <a:spcBef>
                <a:spcPts val="800"/>
              </a:spcBef>
              <a:spcAft>
                <a:spcPts val="0"/>
              </a:spcAft>
              <a:buClr>
                <a:schemeClr val="dk1"/>
              </a:buClr>
              <a:buSzPts val="2800"/>
              <a:buChar char="•"/>
            </a:pPr>
            <a:r>
              <a:rPr lang="en-US"/>
              <a:t>In Togo, services are still not set up to serve young people well</a:t>
            </a:r>
            <a:endParaRPr/>
          </a:p>
          <a:p>
            <a:pPr marL="800100" lvl="1" indent="-342900" algn="l" rtl="0">
              <a:lnSpc>
                <a:spcPct val="100000"/>
              </a:lnSpc>
              <a:spcBef>
                <a:spcPts val="800"/>
              </a:spcBef>
              <a:spcAft>
                <a:spcPts val="0"/>
              </a:spcAft>
              <a:buClr>
                <a:schemeClr val="dk1"/>
              </a:buClr>
              <a:buSzPts val="2400"/>
              <a:buChar char="•"/>
            </a:pPr>
            <a:r>
              <a:rPr lang="en-US"/>
              <a:t>Opening hours not set outside of school hours</a:t>
            </a:r>
            <a:endParaRPr/>
          </a:p>
          <a:p>
            <a:pPr marL="800100" lvl="1" indent="-342900" algn="l" rtl="0">
              <a:lnSpc>
                <a:spcPct val="100000"/>
              </a:lnSpc>
              <a:spcBef>
                <a:spcPts val="800"/>
              </a:spcBef>
              <a:spcAft>
                <a:spcPts val="0"/>
              </a:spcAft>
              <a:buClr>
                <a:schemeClr val="dk1"/>
              </a:buClr>
              <a:buSzPts val="2400"/>
              <a:buChar char="•"/>
            </a:pPr>
            <a:r>
              <a:rPr lang="en-US"/>
              <a:t>Youth are not well-received</a:t>
            </a:r>
            <a:endParaRPr/>
          </a:p>
        </p:txBody>
      </p:sp>
      <p:sp>
        <p:nvSpPr>
          <p:cNvPr id="293" name="Google Shape;293;p19"/>
          <p:cNvSpPr txBox="1">
            <a:spLocks noGrp="1"/>
          </p:cNvSpPr>
          <p:nvPr>
            <p:ph type="body" idx="2"/>
          </p:nvPr>
        </p:nvSpPr>
        <p:spPr>
          <a:xfrm>
            <a:off x="648129" y="784335"/>
            <a:ext cx="11132745"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400"/>
              <a:buNone/>
            </a:pPr>
            <a:r>
              <a:rPr lang="en-US"/>
              <a:t>Challenges in implementing the youth approach</a:t>
            </a:r>
            <a:endParaRPr/>
          </a:p>
        </p:txBody>
      </p:sp>
      <p:sp>
        <p:nvSpPr>
          <p:cNvPr id="294" name="Google Shape;294;p19"/>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22</a:t>
            </a:fld>
            <a:endParaRPr/>
          </a:p>
        </p:txBody>
      </p:sp>
      <p:pic>
        <p:nvPicPr>
          <p:cNvPr id="295" name="Google Shape;295;p19"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20"/>
          <p:cNvSpPr txBox="1">
            <a:spLocks noGrp="1"/>
          </p:cNvSpPr>
          <p:nvPr>
            <p:ph type="body" idx="1"/>
          </p:nvPr>
        </p:nvSpPr>
        <p:spPr>
          <a:xfrm>
            <a:off x="4435021" y="1959608"/>
            <a:ext cx="6563179" cy="234569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400"/>
              <a:buNone/>
            </a:pPr>
            <a:r>
              <a:rPr lang="en-US"/>
              <a:t>3. How and to what extent have AmplifyPF’s interventions been institutionalized at national, district, and community levels? </a:t>
            </a:r>
            <a:endParaRPr/>
          </a:p>
        </p:txBody>
      </p:sp>
      <p:sp>
        <p:nvSpPr>
          <p:cNvPr id="302" name="Google Shape;302;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21"/>
          <p:cNvSpPr txBox="1">
            <a:spLocks noGrp="1"/>
          </p:cNvSpPr>
          <p:nvPr>
            <p:ph type="title"/>
          </p:nvPr>
        </p:nvSpPr>
        <p:spPr>
          <a:xfrm>
            <a:off x="542533" y="720797"/>
            <a:ext cx="1137771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Sustainable district-level interventions (project-wide)</a:t>
            </a:r>
            <a:endParaRPr/>
          </a:p>
        </p:txBody>
      </p:sp>
      <p:sp>
        <p:nvSpPr>
          <p:cNvPr id="309" name="Google Shape;309;p21"/>
          <p:cNvSpPr txBox="1">
            <a:spLocks noGrp="1"/>
          </p:cNvSpPr>
          <p:nvPr>
            <p:ph type="body" idx="1"/>
          </p:nvPr>
        </p:nvSpPr>
        <p:spPr>
          <a:xfrm>
            <a:off x="1133869" y="2058988"/>
            <a:ext cx="10515600" cy="3684588"/>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dk1"/>
              </a:buClr>
              <a:buSzPts val="2400"/>
              <a:buChar char="•"/>
            </a:pPr>
            <a:r>
              <a:rPr lang="en-US" i="1" dirty="0"/>
              <a:t>Identification </a:t>
            </a:r>
            <a:r>
              <a:rPr lang="en-US" i="1" dirty="0" err="1"/>
              <a:t>Systématique</a:t>
            </a:r>
            <a:r>
              <a:rPr lang="en-US" i="1" dirty="0"/>
              <a:t> des </a:t>
            </a:r>
            <a:r>
              <a:rPr lang="en-US" i="1" dirty="0" err="1"/>
              <a:t>Besoins</a:t>
            </a:r>
            <a:r>
              <a:rPr lang="en-US" i="1" dirty="0"/>
              <a:t> des Clients</a:t>
            </a:r>
            <a:r>
              <a:rPr lang="en-US" dirty="0"/>
              <a:t> (ISBC) - strong agreement that this is simple, low-cost, and successful enough to be scaled up and sustained</a:t>
            </a:r>
            <a:endParaRPr dirty="0"/>
          </a:p>
          <a:p>
            <a:pPr marL="228600" lvl="0" indent="-228600" algn="l" rtl="0">
              <a:lnSpc>
                <a:spcPct val="110000"/>
              </a:lnSpc>
              <a:spcBef>
                <a:spcPts val="600"/>
              </a:spcBef>
              <a:spcAft>
                <a:spcPts val="0"/>
              </a:spcAft>
              <a:buClr>
                <a:schemeClr val="dk1"/>
              </a:buClr>
              <a:buSzPts val="2400"/>
              <a:buChar char="•"/>
            </a:pPr>
            <a:r>
              <a:rPr lang="en-US" dirty="0"/>
              <a:t>CTAR: Varied perspectives on potential for sustainability, dependent on local context</a:t>
            </a:r>
            <a:endParaRPr dirty="0"/>
          </a:p>
          <a:p>
            <a:pPr marL="228600" lvl="0" indent="-228600" algn="l" rtl="0">
              <a:lnSpc>
                <a:spcPct val="110000"/>
              </a:lnSpc>
              <a:spcBef>
                <a:spcPts val="600"/>
              </a:spcBef>
              <a:spcAft>
                <a:spcPts val="0"/>
              </a:spcAft>
              <a:buClr>
                <a:schemeClr val="dk1"/>
              </a:buClr>
              <a:buSzPts val="2400"/>
              <a:buChar char="•"/>
            </a:pPr>
            <a:r>
              <a:rPr lang="en-US" dirty="0"/>
              <a:t>Youth Champion initiative: Young people are excited and invested </a:t>
            </a:r>
            <a:endParaRPr dirty="0"/>
          </a:p>
          <a:p>
            <a:pPr marL="228600" lvl="0" indent="-228600" algn="l" rtl="0">
              <a:lnSpc>
                <a:spcPct val="110000"/>
              </a:lnSpc>
              <a:spcBef>
                <a:spcPts val="600"/>
              </a:spcBef>
              <a:spcAft>
                <a:spcPts val="0"/>
              </a:spcAft>
              <a:buClr>
                <a:schemeClr val="dk1"/>
              </a:buClr>
              <a:buSzPts val="2400"/>
              <a:buChar char="•"/>
            </a:pPr>
            <a:r>
              <a:rPr lang="en-US" dirty="0"/>
              <a:t>Community engagement/Site walkthroughs: Respondents felt well-prepared to continue</a:t>
            </a:r>
            <a:endParaRPr dirty="0"/>
          </a:p>
          <a:p>
            <a:pPr marL="228600" lvl="0" indent="-76200" algn="l" rtl="0">
              <a:lnSpc>
                <a:spcPct val="110000"/>
              </a:lnSpc>
              <a:spcBef>
                <a:spcPts val="600"/>
              </a:spcBef>
              <a:spcAft>
                <a:spcPts val="0"/>
              </a:spcAft>
              <a:buClr>
                <a:schemeClr val="dk1"/>
              </a:buClr>
              <a:buSzPts val="2400"/>
              <a:buNone/>
            </a:pPr>
            <a:endParaRPr dirty="0"/>
          </a:p>
        </p:txBody>
      </p:sp>
      <p:sp>
        <p:nvSpPr>
          <p:cNvPr id="310" name="Google Shape;310;p21"/>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24</a:t>
            </a:fld>
            <a:endParaRPr/>
          </a:p>
        </p:txBody>
      </p:sp>
      <p:pic>
        <p:nvPicPr>
          <p:cNvPr id="311" name="Google Shape;311;p21"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22"/>
          <p:cNvSpPr txBox="1">
            <a:spLocks noGrp="1"/>
          </p:cNvSpPr>
          <p:nvPr>
            <p:ph type="title"/>
          </p:nvPr>
        </p:nvSpPr>
        <p:spPr>
          <a:xfrm>
            <a:off x="542533" y="720797"/>
            <a:ext cx="891547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latin typeface="Arial"/>
                <a:ea typeface="Arial"/>
                <a:cs typeface="Arial"/>
                <a:sym typeface="Arial"/>
              </a:rPr>
              <a:t>Cross-cutting issues for sustainability (1)</a:t>
            </a:r>
            <a:endParaRPr/>
          </a:p>
        </p:txBody>
      </p:sp>
      <p:sp>
        <p:nvSpPr>
          <p:cNvPr id="318" name="Google Shape;318;p22"/>
          <p:cNvSpPr txBox="1">
            <a:spLocks noGrp="1"/>
          </p:cNvSpPr>
          <p:nvPr>
            <p:ph type="body" idx="1"/>
          </p:nvPr>
        </p:nvSpPr>
        <p:spPr>
          <a:xfrm>
            <a:off x="1133869" y="2058988"/>
            <a:ext cx="10515600" cy="3684588"/>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dk1"/>
              </a:buClr>
              <a:buSzPts val="2300"/>
              <a:buChar char="•"/>
            </a:pPr>
            <a:r>
              <a:rPr lang="en-US" sz="2300"/>
              <a:t>Incorporating activities within the MoH budget is key to sustainability but has yet to be broadly achieved</a:t>
            </a:r>
            <a:endParaRPr/>
          </a:p>
          <a:p>
            <a:pPr marL="228600" lvl="0" indent="-228600" algn="l" rtl="0">
              <a:lnSpc>
                <a:spcPct val="110000"/>
              </a:lnSpc>
              <a:spcBef>
                <a:spcPts val="600"/>
              </a:spcBef>
              <a:spcAft>
                <a:spcPts val="0"/>
              </a:spcAft>
              <a:buClr>
                <a:schemeClr val="dk1"/>
              </a:buClr>
              <a:buSzPts val="2300"/>
              <a:buChar char="•"/>
            </a:pPr>
            <a:r>
              <a:rPr lang="en-US" sz="2300"/>
              <a:t>Sustainability of basic equipment and infrastructure in question </a:t>
            </a:r>
            <a:endParaRPr/>
          </a:p>
          <a:p>
            <a:pPr marL="457200" lvl="1" indent="0" algn="l" rtl="0">
              <a:lnSpc>
                <a:spcPct val="110000"/>
              </a:lnSpc>
              <a:spcBef>
                <a:spcPts val="600"/>
              </a:spcBef>
              <a:spcAft>
                <a:spcPts val="0"/>
              </a:spcAft>
              <a:buClr>
                <a:schemeClr val="accent3"/>
              </a:buClr>
              <a:buSzPts val="1800"/>
              <a:buNone/>
            </a:pPr>
            <a:r>
              <a:rPr lang="en-US" sz="1800" i="1">
                <a:solidFill>
                  <a:schemeClr val="accent3"/>
                </a:solidFill>
              </a:rPr>
              <a:t>What happens when the equipment Amplify has provided breaks or goes missing? (Amplify3)</a:t>
            </a:r>
            <a:endParaRPr sz="1800">
              <a:solidFill>
                <a:schemeClr val="accent3"/>
              </a:solidFill>
            </a:endParaRPr>
          </a:p>
          <a:p>
            <a:pPr marL="228600" lvl="0" indent="-228600" algn="l" rtl="0">
              <a:lnSpc>
                <a:spcPct val="110000"/>
              </a:lnSpc>
              <a:spcBef>
                <a:spcPts val="600"/>
              </a:spcBef>
              <a:spcAft>
                <a:spcPts val="0"/>
              </a:spcAft>
              <a:buClr>
                <a:schemeClr val="dk1"/>
              </a:buClr>
              <a:buSzPts val="2300"/>
              <a:buChar char="•"/>
            </a:pPr>
            <a:r>
              <a:rPr lang="en-US" sz="2300"/>
              <a:t>Lack of buy-in from the state to invest, when even basic equipment is missing. Rather, facilities wait for the project to fund equipment</a:t>
            </a:r>
            <a:endParaRPr/>
          </a:p>
          <a:p>
            <a:pPr marL="457200" lvl="1" indent="0" algn="l" rtl="0">
              <a:lnSpc>
                <a:spcPct val="110000"/>
              </a:lnSpc>
              <a:spcBef>
                <a:spcPts val="600"/>
              </a:spcBef>
              <a:spcAft>
                <a:spcPts val="0"/>
              </a:spcAft>
              <a:buClr>
                <a:schemeClr val="accent3"/>
              </a:buClr>
              <a:buSzPts val="1800"/>
              <a:buNone/>
            </a:pPr>
            <a:r>
              <a:rPr lang="en-US" sz="1800" i="1">
                <a:solidFill>
                  <a:schemeClr val="accent3"/>
                </a:solidFill>
                <a:latin typeface="Arial"/>
                <a:ea typeface="Arial"/>
                <a:cs typeface="Arial"/>
                <a:sym typeface="Arial"/>
              </a:rPr>
              <a:t>So when we talk about sustainability...  So, people know what to do, they know how to do it. They can even organize themselves to do so. But do states work in the sense that they are interested in sustainability? I do not believe. (Amplify3)</a:t>
            </a:r>
            <a:endParaRPr sz="1800" i="1">
              <a:solidFill>
                <a:schemeClr val="accent3"/>
              </a:solidFill>
              <a:latin typeface="Arial"/>
              <a:ea typeface="Arial"/>
              <a:cs typeface="Arial"/>
              <a:sym typeface="Arial"/>
            </a:endParaRPr>
          </a:p>
          <a:p>
            <a:pPr marL="228600" lvl="0" indent="-228600" algn="l" rtl="0">
              <a:lnSpc>
                <a:spcPct val="110000"/>
              </a:lnSpc>
              <a:spcBef>
                <a:spcPts val="600"/>
              </a:spcBef>
              <a:spcAft>
                <a:spcPts val="0"/>
              </a:spcAft>
              <a:buClr>
                <a:srgbClr val="000000"/>
              </a:buClr>
              <a:buSzPts val="2100"/>
              <a:buChar char="•"/>
            </a:pPr>
            <a:r>
              <a:rPr lang="en-US" sz="2100">
                <a:solidFill>
                  <a:srgbClr val="000000"/>
                </a:solidFill>
                <a:latin typeface="Arial"/>
                <a:ea typeface="Arial"/>
                <a:cs typeface="Arial"/>
                <a:sym typeface="Arial"/>
              </a:rPr>
              <a:t>Important to note that one informant stated that cost-sharing has been strong in Year 4.</a:t>
            </a:r>
            <a:endParaRPr sz="2100">
              <a:solidFill>
                <a:srgbClr val="000000"/>
              </a:solidFill>
              <a:latin typeface="Arial"/>
              <a:ea typeface="Arial"/>
              <a:cs typeface="Arial"/>
              <a:sym typeface="Arial"/>
            </a:endParaRPr>
          </a:p>
        </p:txBody>
      </p:sp>
      <p:sp>
        <p:nvSpPr>
          <p:cNvPr id="319" name="Google Shape;319;p22"/>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25</a:t>
            </a:fld>
            <a:endParaRPr/>
          </a:p>
        </p:txBody>
      </p:sp>
      <p:pic>
        <p:nvPicPr>
          <p:cNvPr id="320" name="Google Shape;320;p22"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23"/>
          <p:cNvSpPr txBox="1">
            <a:spLocks noGrp="1"/>
          </p:cNvSpPr>
          <p:nvPr>
            <p:ph type="title"/>
          </p:nvPr>
        </p:nvSpPr>
        <p:spPr>
          <a:xfrm>
            <a:off x="542533" y="720797"/>
            <a:ext cx="891547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Cross-cutting issues for sustainability (2)</a:t>
            </a:r>
            <a:endParaRPr/>
          </a:p>
        </p:txBody>
      </p:sp>
      <p:sp>
        <p:nvSpPr>
          <p:cNvPr id="327" name="Google Shape;327;p23"/>
          <p:cNvSpPr txBox="1">
            <a:spLocks noGrp="1"/>
          </p:cNvSpPr>
          <p:nvPr>
            <p:ph type="body" idx="1"/>
          </p:nvPr>
        </p:nvSpPr>
        <p:spPr>
          <a:xfrm>
            <a:off x="1133869" y="2058988"/>
            <a:ext cx="10515600" cy="3684588"/>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dk1"/>
              </a:buClr>
              <a:buSzPts val="2400"/>
              <a:buChar char="•"/>
            </a:pPr>
            <a:r>
              <a:rPr lang="en-US" dirty="0"/>
              <a:t>Data quality assurance: development of SOPs </a:t>
            </a:r>
            <a:endParaRPr dirty="0"/>
          </a:p>
          <a:p>
            <a:pPr marL="685800" lvl="1" indent="-228600" algn="l" rtl="0">
              <a:lnSpc>
                <a:spcPct val="110000"/>
              </a:lnSpc>
              <a:spcBef>
                <a:spcPts val="600"/>
              </a:spcBef>
              <a:spcAft>
                <a:spcPts val="0"/>
              </a:spcAft>
              <a:buClr>
                <a:schemeClr val="dk1"/>
              </a:buClr>
              <a:buSzPts val="2100"/>
              <a:buChar char="•"/>
            </a:pPr>
            <a:r>
              <a:rPr lang="en-US" dirty="0"/>
              <a:t>In Niamey, the district head feels she is not ready to continue the data quality assurance without </a:t>
            </a:r>
            <a:r>
              <a:rPr lang="en-US" dirty="0" err="1"/>
              <a:t>AmplifyPF</a:t>
            </a:r>
            <a:endParaRPr dirty="0"/>
          </a:p>
          <a:p>
            <a:pPr marL="0" lvl="0" indent="0" algn="l" rtl="0">
              <a:lnSpc>
                <a:spcPct val="110000"/>
              </a:lnSpc>
              <a:spcBef>
                <a:spcPts val="600"/>
              </a:spcBef>
              <a:spcAft>
                <a:spcPts val="0"/>
              </a:spcAft>
              <a:buClr>
                <a:schemeClr val="dk1"/>
              </a:buClr>
              <a:buSzPts val="2400"/>
              <a:buNone/>
            </a:pPr>
            <a:r>
              <a:rPr lang="en-US" dirty="0"/>
              <a:t>	</a:t>
            </a:r>
            <a:endParaRPr dirty="0"/>
          </a:p>
          <a:p>
            <a:pPr marL="228600" lvl="0" indent="-76200" algn="l" rtl="0">
              <a:lnSpc>
                <a:spcPct val="110000"/>
              </a:lnSpc>
              <a:spcBef>
                <a:spcPts val="600"/>
              </a:spcBef>
              <a:spcAft>
                <a:spcPts val="0"/>
              </a:spcAft>
              <a:buClr>
                <a:schemeClr val="dk1"/>
              </a:buClr>
              <a:buSzPts val="2400"/>
              <a:buNone/>
            </a:pPr>
            <a:endParaRPr dirty="0"/>
          </a:p>
        </p:txBody>
      </p:sp>
      <p:sp>
        <p:nvSpPr>
          <p:cNvPr id="328" name="Google Shape;328;p23"/>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26</a:t>
            </a:fld>
            <a:endParaRPr/>
          </a:p>
        </p:txBody>
      </p:sp>
      <p:pic>
        <p:nvPicPr>
          <p:cNvPr id="329" name="Google Shape;329;p23"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24"/>
          <p:cNvSpPr txBox="1">
            <a:spLocks noGrp="1"/>
          </p:cNvSpPr>
          <p:nvPr>
            <p:ph type="title"/>
          </p:nvPr>
        </p:nvSpPr>
        <p:spPr>
          <a:xfrm>
            <a:off x="542533" y="720797"/>
            <a:ext cx="1137771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Burkina Faso (1)</a:t>
            </a:r>
            <a:endParaRPr/>
          </a:p>
        </p:txBody>
      </p:sp>
      <p:sp>
        <p:nvSpPr>
          <p:cNvPr id="336" name="Google Shape;336;p24"/>
          <p:cNvSpPr txBox="1">
            <a:spLocks noGrp="1"/>
          </p:cNvSpPr>
          <p:nvPr>
            <p:ph type="body" idx="1"/>
          </p:nvPr>
        </p:nvSpPr>
        <p:spPr>
          <a:xfrm>
            <a:off x="1133869" y="2058988"/>
            <a:ext cx="10515600" cy="3684588"/>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dk1"/>
              </a:buClr>
              <a:buSzPts val="2400"/>
              <a:buChar char="•"/>
            </a:pPr>
            <a:r>
              <a:rPr lang="en-US"/>
              <a:t>Task-sharing</a:t>
            </a:r>
            <a:endParaRPr/>
          </a:p>
          <a:p>
            <a:pPr marL="685800" lvl="1" indent="-228600" algn="l" rtl="0">
              <a:lnSpc>
                <a:spcPct val="110000"/>
              </a:lnSpc>
              <a:spcBef>
                <a:spcPts val="600"/>
              </a:spcBef>
              <a:spcAft>
                <a:spcPts val="0"/>
              </a:spcAft>
              <a:buClr>
                <a:schemeClr val="dk1"/>
              </a:buClr>
              <a:buSzPts val="2000"/>
              <a:buChar char="•"/>
            </a:pPr>
            <a:r>
              <a:rPr lang="en-US" sz="2000"/>
              <a:t>Guidelines have been developed to train CHWs to provide FP services</a:t>
            </a:r>
            <a:endParaRPr/>
          </a:p>
          <a:p>
            <a:pPr marL="685800" lvl="1" indent="-228600" algn="l" rtl="0">
              <a:lnSpc>
                <a:spcPct val="110000"/>
              </a:lnSpc>
              <a:spcBef>
                <a:spcPts val="600"/>
              </a:spcBef>
              <a:spcAft>
                <a:spcPts val="0"/>
              </a:spcAft>
              <a:buClr>
                <a:schemeClr val="dk1"/>
              </a:buClr>
              <a:buSzPts val="2000"/>
              <a:buChar char="•"/>
            </a:pPr>
            <a:r>
              <a:rPr lang="en-US" sz="2000"/>
              <a:t>Plans for continued training of new CHW (yet untested)</a:t>
            </a:r>
            <a:endParaRPr/>
          </a:p>
          <a:p>
            <a:pPr marL="685800" lvl="1" indent="-228600" algn="l" rtl="0">
              <a:lnSpc>
                <a:spcPct val="110000"/>
              </a:lnSpc>
              <a:spcBef>
                <a:spcPts val="600"/>
              </a:spcBef>
              <a:spcAft>
                <a:spcPts val="0"/>
              </a:spcAft>
              <a:buClr>
                <a:schemeClr val="dk1"/>
              </a:buClr>
              <a:buSzPts val="2000"/>
              <a:buChar char="•"/>
            </a:pPr>
            <a:r>
              <a:rPr lang="en-US" sz="2000"/>
              <a:t>Insufficient capacity for supervision</a:t>
            </a:r>
            <a:endParaRPr/>
          </a:p>
          <a:p>
            <a:pPr marL="685800" lvl="1" indent="-228600" algn="l" rtl="0">
              <a:lnSpc>
                <a:spcPct val="110000"/>
              </a:lnSpc>
              <a:spcBef>
                <a:spcPts val="600"/>
              </a:spcBef>
              <a:spcAft>
                <a:spcPts val="0"/>
              </a:spcAft>
              <a:buClr>
                <a:schemeClr val="dk1"/>
              </a:buClr>
              <a:buSzPts val="2000"/>
              <a:buChar char="•"/>
            </a:pPr>
            <a:r>
              <a:rPr lang="en-US" sz="2000"/>
              <a:t>There is substantial resistance for task sharing among clinicians. Informants expressed a need to show that it is safe and advocate for evidence-based programming.</a:t>
            </a:r>
            <a:endParaRPr sz="2000">
              <a:solidFill>
                <a:schemeClr val="accent3"/>
              </a:solidFill>
            </a:endParaRPr>
          </a:p>
          <a:p>
            <a:pPr marL="228600" lvl="0" indent="-76200" algn="l" rtl="0">
              <a:lnSpc>
                <a:spcPct val="110000"/>
              </a:lnSpc>
              <a:spcBef>
                <a:spcPts val="600"/>
              </a:spcBef>
              <a:spcAft>
                <a:spcPts val="0"/>
              </a:spcAft>
              <a:buClr>
                <a:schemeClr val="dk1"/>
              </a:buClr>
              <a:buSzPts val="2400"/>
              <a:buNone/>
            </a:pPr>
            <a:endParaRPr/>
          </a:p>
        </p:txBody>
      </p:sp>
      <p:sp>
        <p:nvSpPr>
          <p:cNvPr id="337" name="Google Shape;337;p24"/>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27</a:t>
            </a:fld>
            <a:endParaRPr/>
          </a:p>
        </p:txBody>
      </p:sp>
      <p:pic>
        <p:nvPicPr>
          <p:cNvPr id="338" name="Google Shape;338;p24"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25"/>
          <p:cNvSpPr txBox="1">
            <a:spLocks noGrp="1"/>
          </p:cNvSpPr>
          <p:nvPr>
            <p:ph type="title"/>
          </p:nvPr>
        </p:nvSpPr>
        <p:spPr>
          <a:xfrm>
            <a:off x="542533" y="720797"/>
            <a:ext cx="1137771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Burkina Faso (2)</a:t>
            </a:r>
            <a:endParaRPr/>
          </a:p>
        </p:txBody>
      </p:sp>
      <p:sp>
        <p:nvSpPr>
          <p:cNvPr id="345" name="Google Shape;345;p25"/>
          <p:cNvSpPr txBox="1">
            <a:spLocks noGrp="1"/>
          </p:cNvSpPr>
          <p:nvPr>
            <p:ph type="body" idx="1"/>
          </p:nvPr>
        </p:nvSpPr>
        <p:spPr>
          <a:xfrm>
            <a:off x="1133869" y="2058988"/>
            <a:ext cx="10515600" cy="3684588"/>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dk1"/>
              </a:buClr>
              <a:buSzPts val="2400"/>
              <a:buChar char="•"/>
            </a:pPr>
            <a:r>
              <a:rPr lang="en-US"/>
              <a:t>Post-partum family planning</a:t>
            </a:r>
            <a:endParaRPr/>
          </a:p>
          <a:p>
            <a:pPr marL="685800" lvl="1" indent="-228600" algn="l" rtl="0">
              <a:lnSpc>
                <a:spcPct val="110000"/>
              </a:lnSpc>
              <a:spcBef>
                <a:spcPts val="600"/>
              </a:spcBef>
              <a:spcAft>
                <a:spcPts val="0"/>
              </a:spcAft>
              <a:buClr>
                <a:schemeClr val="dk1"/>
              </a:buClr>
              <a:buSzPts val="2000"/>
              <a:buChar char="•"/>
            </a:pPr>
            <a:r>
              <a:rPr lang="en-US" sz="2000"/>
              <a:t>Less progress than that seen in task-sharing. There is a need for greater emphasis on provider behavior change (e.g., respectful care).</a:t>
            </a:r>
            <a:endParaRPr/>
          </a:p>
          <a:p>
            <a:pPr marL="457200" lvl="1" indent="0" algn="l" rtl="0">
              <a:lnSpc>
                <a:spcPct val="110000"/>
              </a:lnSpc>
              <a:spcBef>
                <a:spcPts val="600"/>
              </a:spcBef>
              <a:spcAft>
                <a:spcPts val="0"/>
              </a:spcAft>
              <a:buClr>
                <a:schemeClr val="dk1"/>
              </a:buClr>
              <a:buSzPts val="2000"/>
              <a:buNone/>
            </a:pPr>
            <a:endParaRPr sz="2000" i="1">
              <a:solidFill>
                <a:schemeClr val="accent3"/>
              </a:solidFill>
            </a:endParaRPr>
          </a:p>
          <a:p>
            <a:pPr marL="457200" lvl="1" indent="0" algn="l" rtl="0">
              <a:lnSpc>
                <a:spcPct val="110000"/>
              </a:lnSpc>
              <a:spcBef>
                <a:spcPts val="600"/>
              </a:spcBef>
              <a:spcAft>
                <a:spcPts val="0"/>
              </a:spcAft>
              <a:buClr>
                <a:schemeClr val="accent3"/>
              </a:buClr>
              <a:buSzPts val="2000"/>
              <a:buNone/>
            </a:pPr>
            <a:r>
              <a:rPr lang="en-US" sz="2000" i="1">
                <a:solidFill>
                  <a:schemeClr val="accent3"/>
                </a:solidFill>
              </a:rPr>
              <a:t>Postpartum family planning. There is a long way to go. Postpartum, post-abortion. There's a long way to go. I don't think the project is doing that much like they are doing in the task shifting (Burkina Mission)</a:t>
            </a:r>
            <a:endParaRPr>
              <a:solidFill>
                <a:schemeClr val="accent3"/>
              </a:solidFill>
            </a:endParaRPr>
          </a:p>
          <a:p>
            <a:pPr marL="228600" lvl="0" indent="-76200" algn="l" rtl="0">
              <a:lnSpc>
                <a:spcPct val="110000"/>
              </a:lnSpc>
              <a:spcBef>
                <a:spcPts val="600"/>
              </a:spcBef>
              <a:spcAft>
                <a:spcPts val="0"/>
              </a:spcAft>
              <a:buClr>
                <a:schemeClr val="dk1"/>
              </a:buClr>
              <a:buSzPts val="2400"/>
              <a:buNone/>
            </a:pPr>
            <a:endParaRPr/>
          </a:p>
        </p:txBody>
      </p:sp>
      <p:sp>
        <p:nvSpPr>
          <p:cNvPr id="346" name="Google Shape;346;p25"/>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28</a:t>
            </a:fld>
            <a:endParaRPr/>
          </a:p>
        </p:txBody>
      </p:sp>
      <p:pic>
        <p:nvPicPr>
          <p:cNvPr id="347" name="Google Shape;347;p25"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26"/>
          <p:cNvSpPr txBox="1">
            <a:spLocks noGrp="1"/>
          </p:cNvSpPr>
          <p:nvPr>
            <p:ph type="title"/>
          </p:nvPr>
        </p:nvSpPr>
        <p:spPr>
          <a:xfrm>
            <a:off x="542533" y="720797"/>
            <a:ext cx="1137771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Côte d'Ivoire</a:t>
            </a:r>
            <a:endParaRPr/>
          </a:p>
        </p:txBody>
      </p:sp>
      <p:sp>
        <p:nvSpPr>
          <p:cNvPr id="354" name="Google Shape;354;p26"/>
          <p:cNvSpPr txBox="1">
            <a:spLocks noGrp="1"/>
          </p:cNvSpPr>
          <p:nvPr>
            <p:ph type="body" idx="1"/>
          </p:nvPr>
        </p:nvSpPr>
        <p:spPr>
          <a:xfrm>
            <a:off x="1133869" y="2058988"/>
            <a:ext cx="10515600" cy="3684588"/>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dk1"/>
              </a:buClr>
              <a:buSzPts val="2400"/>
              <a:buChar char="•"/>
            </a:pPr>
            <a:r>
              <a:rPr lang="en-US"/>
              <a:t>Task-sharing</a:t>
            </a:r>
            <a:endParaRPr/>
          </a:p>
          <a:p>
            <a:pPr marL="685800" lvl="1" indent="-228600" algn="l" rtl="0">
              <a:lnSpc>
                <a:spcPct val="110000"/>
              </a:lnSpc>
              <a:spcBef>
                <a:spcPts val="600"/>
              </a:spcBef>
              <a:spcAft>
                <a:spcPts val="0"/>
              </a:spcAft>
              <a:buClr>
                <a:schemeClr val="dk1"/>
              </a:buClr>
              <a:buSzPts val="2100"/>
              <a:buChar char="•"/>
            </a:pPr>
            <a:r>
              <a:rPr lang="en-US"/>
              <a:t>Although policies are in place, behavior change is slow due to the medicalized nature of the health care system</a:t>
            </a:r>
            <a:endParaRPr/>
          </a:p>
          <a:p>
            <a:pPr marL="228600" lvl="0" indent="-228600" algn="l" rtl="0">
              <a:lnSpc>
                <a:spcPct val="110000"/>
              </a:lnSpc>
              <a:spcBef>
                <a:spcPts val="600"/>
              </a:spcBef>
              <a:spcAft>
                <a:spcPts val="0"/>
              </a:spcAft>
              <a:buClr>
                <a:schemeClr val="dk1"/>
              </a:buClr>
              <a:buSzPts val="2400"/>
              <a:buChar char="•"/>
            </a:pPr>
            <a:r>
              <a:rPr lang="en-US"/>
              <a:t>Historical under-investment in family planning thought to have slowed institutionalization of HIPs</a:t>
            </a:r>
            <a:endParaRPr/>
          </a:p>
        </p:txBody>
      </p:sp>
      <p:sp>
        <p:nvSpPr>
          <p:cNvPr id="355" name="Google Shape;355;p26"/>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29</a:t>
            </a:fld>
            <a:endParaRPr/>
          </a:p>
        </p:txBody>
      </p:sp>
      <p:pic>
        <p:nvPicPr>
          <p:cNvPr id="356" name="Google Shape;356;p26"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1D176-CDA0-4A59-0C06-8FFC49CB3E29}"/>
              </a:ext>
            </a:extLst>
          </p:cNvPr>
          <p:cNvSpPr>
            <a:spLocks noGrp="1"/>
          </p:cNvSpPr>
          <p:nvPr>
            <p:ph type="title"/>
          </p:nvPr>
        </p:nvSpPr>
        <p:spPr/>
        <p:txBody>
          <a:bodyPr/>
          <a:lstStyle/>
          <a:p>
            <a:r>
              <a:rPr lang="en-US"/>
              <a:t>Executive summary</a:t>
            </a:r>
            <a:endParaRPr lang="en-US" dirty="0"/>
          </a:p>
        </p:txBody>
      </p:sp>
      <p:sp>
        <p:nvSpPr>
          <p:cNvPr id="3" name="Text Placeholder 2">
            <a:extLst>
              <a:ext uri="{FF2B5EF4-FFF2-40B4-BE49-F238E27FC236}">
                <a16:creationId xmlns:a16="http://schemas.microsoft.com/office/drawing/2014/main" id="{0CE2095D-BF5A-534C-D8EA-5D1236BF63AE}"/>
              </a:ext>
            </a:extLst>
          </p:cNvPr>
          <p:cNvSpPr>
            <a:spLocks noGrp="1"/>
          </p:cNvSpPr>
          <p:nvPr>
            <p:ph type="body" idx="1"/>
          </p:nvPr>
        </p:nvSpPr>
        <p:spPr>
          <a:xfrm>
            <a:off x="655782" y="2058988"/>
            <a:ext cx="10993687" cy="3684588"/>
          </a:xfrm>
        </p:spPr>
        <p:txBody>
          <a:bodyPr/>
          <a:lstStyle/>
          <a:p>
            <a:r>
              <a:rPr lang="en-US" dirty="0"/>
              <a:t>The purpose of Phase 1 was to collect preliminary data and develop learning to inform the extent and methodology of the second phase of the evaluation.</a:t>
            </a:r>
          </a:p>
          <a:p>
            <a:r>
              <a:rPr lang="en-US" dirty="0"/>
              <a:t>Interviews and a desk review of project documents and data were conducted.</a:t>
            </a:r>
          </a:p>
          <a:p>
            <a:r>
              <a:rPr lang="en-US" dirty="0"/>
              <a:t>Findings related to cross-cutting contextual factors, the youth approach, institutionalization, partnerships between USAID and MOHs, the added value of the project, and the degree to which </a:t>
            </a:r>
            <a:r>
              <a:rPr lang="en-US" dirty="0" err="1"/>
              <a:t>AmplifyPF</a:t>
            </a:r>
            <a:r>
              <a:rPr lang="en-US" dirty="0"/>
              <a:t> met its objectives were presented.</a:t>
            </a:r>
          </a:p>
          <a:p>
            <a:r>
              <a:rPr lang="en-US" dirty="0"/>
              <a:t>The evaluation team suggested focal areas of Phase 2 of the evaluation.</a:t>
            </a:r>
          </a:p>
          <a:p>
            <a:endParaRPr lang="en-US" dirty="0"/>
          </a:p>
          <a:p>
            <a:endParaRPr lang="en-US" dirty="0"/>
          </a:p>
        </p:txBody>
      </p:sp>
      <p:sp>
        <p:nvSpPr>
          <p:cNvPr id="4" name="Slide Number Placeholder 3">
            <a:extLst>
              <a:ext uri="{FF2B5EF4-FFF2-40B4-BE49-F238E27FC236}">
                <a16:creationId xmlns:a16="http://schemas.microsoft.com/office/drawing/2014/main" id="{5148F53D-F162-F6A0-BE44-9BC706B484B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Tree>
    <p:extLst>
      <p:ext uri="{BB962C8B-B14F-4D97-AF65-F5344CB8AC3E}">
        <p14:creationId xmlns:p14="http://schemas.microsoft.com/office/powerpoint/2010/main" val="40726521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27"/>
          <p:cNvSpPr txBox="1">
            <a:spLocks noGrp="1"/>
          </p:cNvSpPr>
          <p:nvPr>
            <p:ph type="title"/>
          </p:nvPr>
        </p:nvSpPr>
        <p:spPr>
          <a:xfrm>
            <a:off x="542533" y="720797"/>
            <a:ext cx="1137771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Niger</a:t>
            </a:r>
            <a:endParaRPr/>
          </a:p>
        </p:txBody>
      </p:sp>
      <p:sp>
        <p:nvSpPr>
          <p:cNvPr id="363" name="Google Shape;363;p27"/>
          <p:cNvSpPr txBox="1">
            <a:spLocks noGrp="1"/>
          </p:cNvSpPr>
          <p:nvPr>
            <p:ph type="body" idx="1"/>
          </p:nvPr>
        </p:nvSpPr>
        <p:spPr>
          <a:xfrm>
            <a:off x="1133869" y="2058988"/>
            <a:ext cx="10515600" cy="3684588"/>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dk1"/>
              </a:buClr>
              <a:buSzPts val="2400"/>
              <a:buChar char="•"/>
            </a:pPr>
            <a:r>
              <a:rPr lang="en-US"/>
              <a:t>Task-sharing</a:t>
            </a:r>
            <a:endParaRPr/>
          </a:p>
          <a:p>
            <a:pPr marL="685800" lvl="1" indent="-228600" algn="l" rtl="0">
              <a:lnSpc>
                <a:spcPct val="110000"/>
              </a:lnSpc>
              <a:spcBef>
                <a:spcPts val="600"/>
              </a:spcBef>
              <a:spcAft>
                <a:spcPts val="0"/>
              </a:spcAft>
              <a:buClr>
                <a:schemeClr val="dk1"/>
              </a:buClr>
              <a:buSzPts val="2100"/>
              <a:buChar char="•"/>
            </a:pPr>
            <a:r>
              <a:rPr lang="en-US"/>
              <a:t>Perception of lower effort and lower performance compared to PPFP</a:t>
            </a:r>
            <a:endParaRPr/>
          </a:p>
          <a:p>
            <a:pPr marL="685800" lvl="1" indent="-228600" algn="l" rtl="0">
              <a:lnSpc>
                <a:spcPct val="110000"/>
              </a:lnSpc>
              <a:spcBef>
                <a:spcPts val="600"/>
              </a:spcBef>
              <a:spcAft>
                <a:spcPts val="0"/>
              </a:spcAft>
              <a:buClr>
                <a:schemeClr val="dk1"/>
              </a:buClr>
              <a:buSzPts val="2100"/>
              <a:buChar char="•"/>
            </a:pPr>
            <a:r>
              <a:rPr lang="en-US"/>
              <a:t>A major challenge is that Niamey district does not hire midwives, rather they are unpaid volunteers </a:t>
            </a:r>
            <a:endParaRPr/>
          </a:p>
          <a:p>
            <a:pPr marL="228600" lvl="0" indent="-228600" algn="l" rtl="0">
              <a:lnSpc>
                <a:spcPct val="110000"/>
              </a:lnSpc>
              <a:spcBef>
                <a:spcPts val="600"/>
              </a:spcBef>
              <a:spcAft>
                <a:spcPts val="0"/>
              </a:spcAft>
              <a:buClr>
                <a:schemeClr val="dk1"/>
              </a:buClr>
              <a:buSzPts val="2400"/>
              <a:buChar char="•"/>
            </a:pPr>
            <a:r>
              <a:rPr lang="en-US"/>
              <a:t>Post-partum family planning</a:t>
            </a:r>
            <a:endParaRPr/>
          </a:p>
          <a:p>
            <a:pPr marL="685800" lvl="1" indent="-228600" algn="l" rtl="0">
              <a:lnSpc>
                <a:spcPct val="110000"/>
              </a:lnSpc>
              <a:spcBef>
                <a:spcPts val="600"/>
              </a:spcBef>
              <a:spcAft>
                <a:spcPts val="0"/>
              </a:spcAft>
              <a:buClr>
                <a:schemeClr val="dk1"/>
              </a:buClr>
              <a:buSzPts val="2100"/>
              <a:buChar char="•"/>
            </a:pPr>
            <a:r>
              <a:rPr lang="en-US" i="1"/>
              <a:t>Identification Systématique des Besoins des Clients </a:t>
            </a:r>
            <a:r>
              <a:rPr lang="en-US"/>
              <a:t>(ISBC) has revolutionized their practice and is sustainable due to its simplicity</a:t>
            </a:r>
            <a:endParaRPr/>
          </a:p>
          <a:p>
            <a:pPr marL="685800" lvl="1" indent="-95250" algn="l" rtl="0">
              <a:lnSpc>
                <a:spcPct val="110000"/>
              </a:lnSpc>
              <a:spcBef>
                <a:spcPts val="600"/>
              </a:spcBef>
              <a:spcAft>
                <a:spcPts val="0"/>
              </a:spcAft>
              <a:buClr>
                <a:schemeClr val="dk1"/>
              </a:buClr>
              <a:buSzPts val="2100"/>
              <a:buNone/>
            </a:pPr>
            <a:endParaRPr/>
          </a:p>
          <a:p>
            <a:pPr marL="685800" lvl="1" indent="-95250" algn="l" rtl="0">
              <a:lnSpc>
                <a:spcPct val="110000"/>
              </a:lnSpc>
              <a:spcBef>
                <a:spcPts val="600"/>
              </a:spcBef>
              <a:spcAft>
                <a:spcPts val="0"/>
              </a:spcAft>
              <a:buClr>
                <a:schemeClr val="dk1"/>
              </a:buClr>
              <a:buSzPts val="2100"/>
              <a:buNone/>
            </a:pPr>
            <a:endParaRPr/>
          </a:p>
        </p:txBody>
      </p:sp>
      <p:sp>
        <p:nvSpPr>
          <p:cNvPr id="364" name="Google Shape;364;p27"/>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30</a:t>
            </a:fld>
            <a:endParaRPr/>
          </a:p>
        </p:txBody>
      </p:sp>
      <p:pic>
        <p:nvPicPr>
          <p:cNvPr id="365" name="Google Shape;365;p27"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28"/>
          <p:cNvSpPr txBox="1">
            <a:spLocks noGrp="1"/>
          </p:cNvSpPr>
          <p:nvPr>
            <p:ph type="title"/>
          </p:nvPr>
        </p:nvSpPr>
        <p:spPr>
          <a:xfrm>
            <a:off x="542533" y="720797"/>
            <a:ext cx="1137771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Togo (1)</a:t>
            </a:r>
            <a:endParaRPr/>
          </a:p>
        </p:txBody>
      </p:sp>
      <p:sp>
        <p:nvSpPr>
          <p:cNvPr id="372" name="Google Shape;372;p28"/>
          <p:cNvSpPr txBox="1">
            <a:spLocks noGrp="1"/>
          </p:cNvSpPr>
          <p:nvPr>
            <p:ph type="body" idx="1"/>
          </p:nvPr>
        </p:nvSpPr>
        <p:spPr>
          <a:xfrm>
            <a:off x="1133869" y="2058988"/>
            <a:ext cx="10515600" cy="3684588"/>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dk1"/>
              </a:buClr>
              <a:buSzPts val="2700"/>
              <a:buChar char="•"/>
            </a:pPr>
            <a:r>
              <a:rPr lang="en-US" sz="2700"/>
              <a:t>Task-sharing</a:t>
            </a:r>
            <a:endParaRPr/>
          </a:p>
          <a:p>
            <a:pPr marL="685800" lvl="1" indent="-228600" algn="l" rtl="0">
              <a:lnSpc>
                <a:spcPct val="110000"/>
              </a:lnSpc>
              <a:spcBef>
                <a:spcPts val="600"/>
              </a:spcBef>
              <a:spcAft>
                <a:spcPts val="0"/>
              </a:spcAft>
              <a:buClr>
                <a:schemeClr val="dk1"/>
              </a:buClr>
              <a:buSzPts val="2400"/>
              <a:buChar char="•"/>
            </a:pPr>
            <a:r>
              <a:rPr lang="en-US" sz="2400"/>
              <a:t>Documented SoPs and regulations provide clarity for roles and responsibilities</a:t>
            </a:r>
            <a:endParaRPr/>
          </a:p>
          <a:p>
            <a:pPr marL="685800" lvl="1" indent="-228600" algn="l" rtl="0">
              <a:lnSpc>
                <a:spcPct val="110000"/>
              </a:lnSpc>
              <a:spcBef>
                <a:spcPts val="600"/>
              </a:spcBef>
              <a:spcAft>
                <a:spcPts val="0"/>
              </a:spcAft>
              <a:buClr>
                <a:schemeClr val="dk1"/>
              </a:buClr>
              <a:buSzPts val="2400"/>
              <a:buChar char="•"/>
            </a:pPr>
            <a:r>
              <a:rPr lang="en-US" sz="2400"/>
              <a:t>Sustained pre-clinical and clinical training is harder to solve but the structure to supervise (once per quarter) already exists, with or without external support</a:t>
            </a:r>
            <a:endParaRPr/>
          </a:p>
          <a:p>
            <a:pPr marL="685800" lvl="1" indent="-228600" algn="l" rtl="0">
              <a:lnSpc>
                <a:spcPct val="110000"/>
              </a:lnSpc>
              <a:spcBef>
                <a:spcPts val="600"/>
              </a:spcBef>
              <a:spcAft>
                <a:spcPts val="0"/>
              </a:spcAft>
              <a:buClr>
                <a:schemeClr val="dk1"/>
              </a:buClr>
              <a:buSzPts val="2400"/>
              <a:buChar char="•"/>
            </a:pPr>
            <a:r>
              <a:rPr lang="en-US" sz="2400"/>
              <a:t>There is substantial resistance to task sharing among clinicians. Informants expressed a need to show that it's safe and advocate for evidence-based programming</a:t>
            </a:r>
            <a:endParaRPr/>
          </a:p>
          <a:p>
            <a:pPr marL="228600" lvl="0" indent="-76200" algn="l" rtl="0">
              <a:lnSpc>
                <a:spcPct val="110000"/>
              </a:lnSpc>
              <a:spcBef>
                <a:spcPts val="600"/>
              </a:spcBef>
              <a:spcAft>
                <a:spcPts val="0"/>
              </a:spcAft>
              <a:buClr>
                <a:schemeClr val="dk1"/>
              </a:buClr>
              <a:buSzPts val="2400"/>
              <a:buNone/>
            </a:pPr>
            <a:endParaRPr/>
          </a:p>
        </p:txBody>
      </p:sp>
      <p:sp>
        <p:nvSpPr>
          <p:cNvPr id="373" name="Google Shape;373;p28"/>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31</a:t>
            </a:fld>
            <a:endParaRPr/>
          </a:p>
        </p:txBody>
      </p:sp>
      <p:pic>
        <p:nvPicPr>
          <p:cNvPr id="374" name="Google Shape;374;p28"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9"/>
          <p:cNvSpPr txBox="1">
            <a:spLocks noGrp="1"/>
          </p:cNvSpPr>
          <p:nvPr>
            <p:ph type="title"/>
          </p:nvPr>
        </p:nvSpPr>
        <p:spPr>
          <a:xfrm>
            <a:off x="542533" y="720797"/>
            <a:ext cx="1137771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Togo (2)</a:t>
            </a:r>
            <a:endParaRPr/>
          </a:p>
        </p:txBody>
      </p:sp>
      <p:sp>
        <p:nvSpPr>
          <p:cNvPr id="381" name="Google Shape;381;p29"/>
          <p:cNvSpPr txBox="1">
            <a:spLocks noGrp="1"/>
          </p:cNvSpPr>
          <p:nvPr>
            <p:ph type="body" idx="1"/>
          </p:nvPr>
        </p:nvSpPr>
        <p:spPr>
          <a:xfrm>
            <a:off x="1133869" y="2058988"/>
            <a:ext cx="10515600" cy="3684588"/>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dk1"/>
              </a:buClr>
              <a:buSzPts val="2700"/>
              <a:buChar char="•"/>
            </a:pPr>
            <a:r>
              <a:rPr lang="en-US" sz="2700"/>
              <a:t>Post-partum family planning</a:t>
            </a:r>
            <a:endParaRPr/>
          </a:p>
          <a:p>
            <a:pPr marL="457200" lvl="1" indent="0" algn="l" rtl="0">
              <a:lnSpc>
                <a:spcPct val="110000"/>
              </a:lnSpc>
              <a:spcBef>
                <a:spcPts val="600"/>
              </a:spcBef>
              <a:spcAft>
                <a:spcPts val="0"/>
              </a:spcAft>
              <a:buClr>
                <a:schemeClr val="accent3"/>
              </a:buClr>
              <a:buSzPts val="2800"/>
              <a:buNone/>
            </a:pPr>
            <a:r>
              <a:rPr lang="en-US" sz="2800" i="1">
                <a:solidFill>
                  <a:schemeClr val="accent3"/>
                </a:solidFill>
              </a:rPr>
              <a:t>It’s clear and there is no turning back (Togo MoH) </a:t>
            </a:r>
            <a:endParaRPr/>
          </a:p>
          <a:p>
            <a:pPr marL="685800" lvl="1" indent="-228600" algn="l" rtl="0">
              <a:lnSpc>
                <a:spcPct val="110000"/>
              </a:lnSpc>
              <a:spcBef>
                <a:spcPts val="600"/>
              </a:spcBef>
              <a:spcAft>
                <a:spcPts val="0"/>
              </a:spcAft>
              <a:buClr>
                <a:schemeClr val="dk1"/>
              </a:buClr>
              <a:buSzPts val="2800"/>
              <a:buChar char="•"/>
            </a:pPr>
            <a:r>
              <a:rPr lang="en-US" sz="2800"/>
              <a:t>But there are several challenges, including continued training and supervision</a:t>
            </a:r>
            <a:endParaRPr/>
          </a:p>
          <a:p>
            <a:pPr marL="685800" lvl="1" indent="-228600" algn="l" rtl="0">
              <a:lnSpc>
                <a:spcPct val="110000"/>
              </a:lnSpc>
              <a:spcBef>
                <a:spcPts val="600"/>
              </a:spcBef>
              <a:spcAft>
                <a:spcPts val="0"/>
              </a:spcAft>
              <a:buClr>
                <a:schemeClr val="dk1"/>
              </a:buClr>
              <a:buSzPts val="2800"/>
              <a:buChar char="•"/>
            </a:pPr>
            <a:r>
              <a:rPr lang="en-US" sz="2800"/>
              <a:t>Pre-service training in PPFP is not yet widespread</a:t>
            </a:r>
            <a:endParaRPr sz="2800"/>
          </a:p>
          <a:p>
            <a:pPr marL="228600" lvl="0" indent="-76200" algn="l" rtl="0">
              <a:lnSpc>
                <a:spcPct val="110000"/>
              </a:lnSpc>
              <a:spcBef>
                <a:spcPts val="600"/>
              </a:spcBef>
              <a:spcAft>
                <a:spcPts val="0"/>
              </a:spcAft>
              <a:buClr>
                <a:schemeClr val="dk1"/>
              </a:buClr>
              <a:buSzPts val="2400"/>
              <a:buNone/>
            </a:pPr>
            <a:endParaRPr/>
          </a:p>
        </p:txBody>
      </p:sp>
      <p:sp>
        <p:nvSpPr>
          <p:cNvPr id="382" name="Google Shape;382;p29"/>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32</a:t>
            </a:fld>
            <a:endParaRPr/>
          </a:p>
        </p:txBody>
      </p:sp>
      <p:pic>
        <p:nvPicPr>
          <p:cNvPr id="383" name="Google Shape;383;p29"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30"/>
          <p:cNvSpPr txBox="1">
            <a:spLocks noGrp="1"/>
          </p:cNvSpPr>
          <p:nvPr>
            <p:ph type="body" idx="1"/>
          </p:nvPr>
        </p:nvSpPr>
        <p:spPr>
          <a:xfrm>
            <a:off x="4309761" y="2034766"/>
            <a:ext cx="5922583" cy="189527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200"/>
              <a:buNone/>
            </a:pPr>
            <a:r>
              <a:rPr lang="en-US" sz="3200"/>
              <a:t>4. What were the successes and challenges of the partnership between AmplifyPF and the USAID Missions and Ministries of Health?</a:t>
            </a:r>
            <a:endParaRPr/>
          </a:p>
          <a:p>
            <a:pPr marL="0" lvl="0" indent="0" algn="l" rtl="0">
              <a:lnSpc>
                <a:spcPct val="100000"/>
              </a:lnSpc>
              <a:spcBef>
                <a:spcPts val="800"/>
              </a:spcBef>
              <a:spcAft>
                <a:spcPts val="0"/>
              </a:spcAft>
              <a:buClr>
                <a:schemeClr val="accent3"/>
              </a:buClr>
              <a:buSzPts val="3200"/>
              <a:buNone/>
            </a:pPr>
            <a:endParaRPr sz="3200"/>
          </a:p>
        </p:txBody>
      </p:sp>
      <p:sp>
        <p:nvSpPr>
          <p:cNvPr id="390" name="Google Shape;390;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31"/>
          <p:cNvSpPr txBox="1">
            <a:spLocks noGrp="1"/>
          </p:cNvSpPr>
          <p:nvPr>
            <p:ph type="body" idx="1"/>
          </p:nvPr>
        </p:nvSpPr>
        <p:spPr>
          <a:xfrm>
            <a:off x="648128" y="1712053"/>
            <a:ext cx="10760607" cy="28575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800"/>
              <a:buChar char="•"/>
            </a:pPr>
            <a:r>
              <a:rPr lang="en-US"/>
              <a:t>AmplifyPF came in with an innovative approach that required working towards buy-in, and MoHs have embraced and adopted </a:t>
            </a:r>
            <a:endParaRPr/>
          </a:p>
          <a:p>
            <a:pPr marL="228600" lvl="0" indent="-228600" algn="l" rtl="0">
              <a:lnSpc>
                <a:spcPct val="100000"/>
              </a:lnSpc>
              <a:spcBef>
                <a:spcPts val="800"/>
              </a:spcBef>
              <a:spcAft>
                <a:spcPts val="0"/>
              </a:spcAft>
              <a:buClr>
                <a:schemeClr val="dk1"/>
              </a:buClr>
              <a:buSzPts val="2800"/>
              <a:buChar char="•"/>
            </a:pPr>
            <a:r>
              <a:rPr lang="en-US"/>
              <a:t>In Togo, long-standing relationships are leveraged and parties understand each other well (Amplify and MoH)</a:t>
            </a:r>
            <a:endParaRPr/>
          </a:p>
          <a:p>
            <a:pPr marL="457200" lvl="1" indent="0" algn="l" rtl="0">
              <a:lnSpc>
                <a:spcPct val="100000"/>
              </a:lnSpc>
              <a:spcBef>
                <a:spcPts val="800"/>
              </a:spcBef>
              <a:spcAft>
                <a:spcPts val="0"/>
              </a:spcAft>
              <a:buClr>
                <a:schemeClr val="accent3"/>
              </a:buClr>
              <a:buSzPts val="2000"/>
              <a:buNone/>
            </a:pPr>
            <a:r>
              <a:rPr lang="en-US" sz="2000" b="0" i="1" u="none" strike="noStrike">
                <a:solidFill>
                  <a:schemeClr val="accent3"/>
                </a:solidFill>
                <a:latin typeface="Arial"/>
                <a:ea typeface="Arial"/>
                <a:cs typeface="Arial"/>
                <a:sym typeface="Arial"/>
              </a:rPr>
              <a:t>I consider that all the partners who are in the country, they are there to support us in implementing our action plans, that we call on to solve our problems. And the minimum that we can do is to be available to work with them and their partners together, to pose our problems clearly. Say what is available, what is left, what we expect from them, and it is also up to them to tell us the conditions under which they can support us. (Togo MoH)</a:t>
            </a:r>
            <a:endParaRPr/>
          </a:p>
        </p:txBody>
      </p:sp>
      <p:sp>
        <p:nvSpPr>
          <p:cNvPr id="397" name="Google Shape;397;p31"/>
          <p:cNvSpPr txBox="1">
            <a:spLocks noGrp="1"/>
          </p:cNvSpPr>
          <p:nvPr>
            <p:ph type="body" idx="2"/>
          </p:nvPr>
        </p:nvSpPr>
        <p:spPr>
          <a:xfrm>
            <a:off x="648129" y="784335"/>
            <a:ext cx="9107055"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400"/>
              <a:buNone/>
            </a:pPr>
            <a:r>
              <a:rPr lang="en-US"/>
              <a:t>Successes in partnerships</a:t>
            </a:r>
            <a:endParaRPr/>
          </a:p>
        </p:txBody>
      </p:sp>
      <p:sp>
        <p:nvSpPr>
          <p:cNvPr id="398" name="Google Shape;398;p31"/>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34</a:t>
            </a:fld>
            <a:endParaRPr/>
          </a:p>
        </p:txBody>
      </p:sp>
      <p:pic>
        <p:nvPicPr>
          <p:cNvPr id="399" name="Google Shape;399;p31"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32"/>
          <p:cNvSpPr txBox="1">
            <a:spLocks noGrp="1"/>
          </p:cNvSpPr>
          <p:nvPr>
            <p:ph type="body" idx="1"/>
          </p:nvPr>
        </p:nvSpPr>
        <p:spPr>
          <a:xfrm>
            <a:off x="648128" y="1712053"/>
            <a:ext cx="10108772" cy="28575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800"/>
              <a:buChar char="•"/>
            </a:pPr>
            <a:r>
              <a:rPr lang="en-US"/>
              <a:t>Overall, very positive feedback in partnership, despite "growing pains" in early engagement </a:t>
            </a:r>
            <a:endParaRPr/>
          </a:p>
          <a:p>
            <a:pPr marL="228600" lvl="0" indent="-228600" algn="l" rtl="0">
              <a:lnSpc>
                <a:spcPct val="100000"/>
              </a:lnSpc>
              <a:spcBef>
                <a:spcPts val="800"/>
              </a:spcBef>
              <a:spcAft>
                <a:spcPts val="0"/>
              </a:spcAft>
              <a:buClr>
                <a:schemeClr val="dk1"/>
              </a:buClr>
              <a:buSzPts val="2800"/>
              <a:buChar char="•"/>
            </a:pPr>
            <a:r>
              <a:rPr lang="en-US"/>
              <a:t>Niger: Discomfort expressed about changes in reference and workplans with less opportunity than expected to influence these changes</a:t>
            </a:r>
            <a:endParaRPr/>
          </a:p>
          <a:p>
            <a:pPr marL="228600" lvl="0" indent="-228600" algn="l" rtl="0">
              <a:lnSpc>
                <a:spcPct val="100000"/>
              </a:lnSpc>
              <a:spcBef>
                <a:spcPts val="800"/>
              </a:spcBef>
              <a:spcAft>
                <a:spcPts val="0"/>
              </a:spcAft>
              <a:buClr>
                <a:schemeClr val="dk1"/>
              </a:buClr>
              <a:buSzPts val="2800"/>
              <a:buChar char="•"/>
            </a:pPr>
            <a:r>
              <a:rPr lang="en-US"/>
              <a:t>Burkina Faso: Staffing challenges made it difficult to be as engaged as they would have liked</a:t>
            </a:r>
            <a:endParaRPr/>
          </a:p>
        </p:txBody>
      </p:sp>
      <p:sp>
        <p:nvSpPr>
          <p:cNvPr id="405" name="Google Shape;405;p32"/>
          <p:cNvSpPr txBox="1">
            <a:spLocks noGrp="1"/>
          </p:cNvSpPr>
          <p:nvPr>
            <p:ph type="body" idx="2"/>
          </p:nvPr>
        </p:nvSpPr>
        <p:spPr>
          <a:xfrm>
            <a:off x="648129" y="784335"/>
            <a:ext cx="9107055"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400"/>
              <a:buNone/>
            </a:pPr>
            <a:r>
              <a:rPr lang="en-US"/>
              <a:t>Challenges in partnerships</a:t>
            </a:r>
            <a:endParaRPr/>
          </a:p>
          <a:p>
            <a:pPr marL="0" lvl="0" indent="0" algn="l" rtl="0">
              <a:lnSpc>
                <a:spcPct val="100000"/>
              </a:lnSpc>
              <a:spcBef>
                <a:spcPts val="800"/>
              </a:spcBef>
              <a:spcAft>
                <a:spcPts val="0"/>
              </a:spcAft>
              <a:buClr>
                <a:schemeClr val="accent3"/>
              </a:buClr>
              <a:buSzPts val="3400"/>
              <a:buNone/>
            </a:pPr>
            <a:endParaRPr/>
          </a:p>
        </p:txBody>
      </p:sp>
      <p:sp>
        <p:nvSpPr>
          <p:cNvPr id="406" name="Google Shape;406;p32"/>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35</a:t>
            </a:fld>
            <a:endParaRPr/>
          </a:p>
        </p:txBody>
      </p:sp>
      <p:pic>
        <p:nvPicPr>
          <p:cNvPr id="407" name="Google Shape;407;p32"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33"/>
          <p:cNvSpPr txBox="1">
            <a:spLocks noGrp="1"/>
          </p:cNvSpPr>
          <p:nvPr>
            <p:ph type="body" idx="1"/>
          </p:nvPr>
        </p:nvSpPr>
        <p:spPr>
          <a:xfrm>
            <a:off x="4184501" y="2481362"/>
            <a:ext cx="5922583" cy="189527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200"/>
              <a:buNone/>
            </a:pPr>
            <a:r>
              <a:rPr lang="en-US" sz="3200"/>
              <a:t>5. What was AmplifyPF’s added value to the USAID Missions and government stakeholders in health programming? </a:t>
            </a:r>
            <a:endParaRPr/>
          </a:p>
        </p:txBody>
      </p:sp>
      <p:sp>
        <p:nvSpPr>
          <p:cNvPr id="414" name="Google Shape;41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34"/>
          <p:cNvSpPr txBox="1">
            <a:spLocks noGrp="1"/>
          </p:cNvSpPr>
          <p:nvPr>
            <p:ph type="body" idx="1"/>
          </p:nvPr>
        </p:nvSpPr>
        <p:spPr>
          <a:xfrm>
            <a:off x="648128" y="1712053"/>
            <a:ext cx="9367253" cy="28575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800"/>
              <a:buChar char="•"/>
            </a:pPr>
            <a:r>
              <a:rPr lang="en-US" dirty="0"/>
              <a:t>Improved district level performance—districts gained notoriety / recognition  </a:t>
            </a:r>
            <a:endParaRPr dirty="0"/>
          </a:p>
          <a:p>
            <a:pPr marL="228600" lvl="0" indent="-228600" algn="l" rtl="0">
              <a:lnSpc>
                <a:spcPct val="100000"/>
              </a:lnSpc>
              <a:spcBef>
                <a:spcPts val="800"/>
              </a:spcBef>
              <a:spcAft>
                <a:spcPts val="0"/>
              </a:spcAft>
              <a:buClr>
                <a:schemeClr val="dk1"/>
              </a:buClr>
              <a:buSzPts val="2800"/>
              <a:buChar char="•"/>
            </a:pPr>
            <a:r>
              <a:rPr lang="en-US" dirty="0"/>
              <a:t>ILN approach mobilizing funding for health facilities is innovative and making a difference (Burkina Mission)</a:t>
            </a:r>
            <a:endParaRPr dirty="0"/>
          </a:p>
          <a:p>
            <a:pPr marL="228600" lvl="0" indent="-228600" algn="l" rtl="0">
              <a:lnSpc>
                <a:spcPct val="100000"/>
              </a:lnSpc>
              <a:spcBef>
                <a:spcPts val="800"/>
              </a:spcBef>
              <a:spcAft>
                <a:spcPts val="0"/>
              </a:spcAft>
              <a:buClr>
                <a:schemeClr val="dk1"/>
              </a:buClr>
              <a:buSzPts val="2800"/>
              <a:buChar char="•"/>
            </a:pPr>
            <a:r>
              <a:rPr lang="en-US" dirty="0"/>
              <a:t>Site walkthrough activity building capacity of the communities and staff to sustain engagement (Burkina Mission)</a:t>
            </a:r>
            <a:endParaRPr dirty="0"/>
          </a:p>
          <a:p>
            <a:pPr marL="457200" lvl="1" indent="0" algn="l" rtl="0">
              <a:lnSpc>
                <a:spcPct val="100000"/>
              </a:lnSpc>
              <a:spcBef>
                <a:spcPts val="800"/>
              </a:spcBef>
              <a:spcAft>
                <a:spcPts val="0"/>
              </a:spcAft>
              <a:buClr>
                <a:schemeClr val="accent3"/>
              </a:buClr>
              <a:buSzPts val="2400"/>
              <a:buNone/>
            </a:pPr>
            <a:r>
              <a:rPr lang="en-US" i="1" dirty="0">
                <a:solidFill>
                  <a:schemeClr val="accent3"/>
                </a:solidFill>
              </a:rPr>
              <a:t>…and there are some who have never visited a peripheral structure, and seeing what they saw, they put their hand in their pocket and they filled some gaps (Niger district head)</a:t>
            </a:r>
            <a:endParaRPr dirty="0">
              <a:solidFill>
                <a:schemeClr val="accent3"/>
              </a:solidFill>
            </a:endParaRPr>
          </a:p>
        </p:txBody>
      </p:sp>
      <p:sp>
        <p:nvSpPr>
          <p:cNvPr id="421" name="Google Shape;421;p34"/>
          <p:cNvSpPr txBox="1">
            <a:spLocks noGrp="1"/>
          </p:cNvSpPr>
          <p:nvPr>
            <p:ph type="body" idx="2"/>
          </p:nvPr>
        </p:nvSpPr>
        <p:spPr>
          <a:xfrm>
            <a:off x="648129" y="784335"/>
            <a:ext cx="9107055"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400"/>
              <a:buNone/>
            </a:pPr>
            <a:r>
              <a:rPr lang="en-US">
                <a:latin typeface="Arial"/>
                <a:ea typeface="Arial"/>
                <a:cs typeface="Arial"/>
                <a:sym typeface="Arial"/>
              </a:rPr>
              <a:t>Added value to districts</a:t>
            </a:r>
            <a:endParaRPr/>
          </a:p>
        </p:txBody>
      </p:sp>
      <p:sp>
        <p:nvSpPr>
          <p:cNvPr id="422" name="Google Shape;422;p34"/>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37</a:t>
            </a:fld>
            <a:endParaRPr/>
          </a:p>
        </p:txBody>
      </p:sp>
      <p:pic>
        <p:nvPicPr>
          <p:cNvPr id="423" name="Google Shape;423;p34"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35"/>
          <p:cNvSpPr txBox="1">
            <a:spLocks noGrp="1"/>
          </p:cNvSpPr>
          <p:nvPr>
            <p:ph type="body" idx="1"/>
          </p:nvPr>
        </p:nvSpPr>
        <p:spPr>
          <a:xfrm>
            <a:off x="648128" y="1712053"/>
            <a:ext cx="9367253" cy="28575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800"/>
              <a:buChar char="•"/>
            </a:pPr>
            <a:r>
              <a:rPr lang="en-US"/>
              <a:t>Harmonized indicator definitions </a:t>
            </a:r>
            <a:endParaRPr/>
          </a:p>
          <a:p>
            <a:pPr marL="228600" lvl="0" indent="-228600" algn="l" rtl="0">
              <a:lnSpc>
                <a:spcPct val="100000"/>
              </a:lnSpc>
              <a:spcBef>
                <a:spcPts val="800"/>
              </a:spcBef>
              <a:spcAft>
                <a:spcPts val="0"/>
              </a:spcAft>
              <a:buClr>
                <a:schemeClr val="dk1"/>
              </a:buClr>
              <a:buSzPts val="2800"/>
              <a:buChar char="•"/>
            </a:pPr>
            <a:r>
              <a:rPr lang="en-US"/>
              <a:t>Improved data availability and quality</a:t>
            </a:r>
            <a:endParaRPr/>
          </a:p>
        </p:txBody>
      </p:sp>
      <p:sp>
        <p:nvSpPr>
          <p:cNvPr id="430" name="Google Shape;430;p35"/>
          <p:cNvSpPr txBox="1">
            <a:spLocks noGrp="1"/>
          </p:cNvSpPr>
          <p:nvPr>
            <p:ph type="body" idx="2"/>
          </p:nvPr>
        </p:nvSpPr>
        <p:spPr>
          <a:xfrm>
            <a:off x="648129" y="784335"/>
            <a:ext cx="9107055"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400"/>
              <a:buNone/>
            </a:pPr>
            <a:r>
              <a:rPr lang="en-US">
                <a:latin typeface="Arial"/>
                <a:ea typeface="Arial"/>
                <a:cs typeface="Arial"/>
                <a:sym typeface="Arial"/>
              </a:rPr>
              <a:t>Added value to countries</a:t>
            </a:r>
            <a:endParaRPr/>
          </a:p>
        </p:txBody>
      </p:sp>
      <p:sp>
        <p:nvSpPr>
          <p:cNvPr id="431" name="Google Shape;431;p35"/>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38</a:t>
            </a:fld>
            <a:endParaRPr/>
          </a:p>
        </p:txBody>
      </p:sp>
      <p:pic>
        <p:nvPicPr>
          <p:cNvPr id="432" name="Google Shape;432;p35"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36"/>
          <p:cNvSpPr txBox="1">
            <a:spLocks noGrp="1"/>
          </p:cNvSpPr>
          <p:nvPr>
            <p:ph type="body" idx="1"/>
          </p:nvPr>
        </p:nvSpPr>
        <p:spPr>
          <a:xfrm>
            <a:off x="4322287" y="2481362"/>
            <a:ext cx="5922583" cy="189527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200"/>
              <a:buNone/>
            </a:pPr>
            <a:r>
              <a:rPr lang="en-US" sz="3200"/>
              <a:t>6. How do Missions and Ministries of Health want to be engaged in the future, based on lessons from the partnership?</a:t>
            </a:r>
            <a:endParaRPr/>
          </a:p>
        </p:txBody>
      </p:sp>
      <p:sp>
        <p:nvSpPr>
          <p:cNvPr id="439" name="Google Shape;439;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204fbfc9588_1_0"/>
          <p:cNvSpPr txBox="1">
            <a:spLocks noGrp="1"/>
          </p:cNvSpPr>
          <p:nvPr>
            <p:ph type="title"/>
          </p:nvPr>
        </p:nvSpPr>
        <p:spPr>
          <a:xfrm>
            <a:off x="542533" y="720797"/>
            <a:ext cx="89154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Acronyms</a:t>
            </a:r>
            <a:endParaRPr/>
          </a:p>
        </p:txBody>
      </p:sp>
      <p:sp>
        <p:nvSpPr>
          <p:cNvPr id="140" name="Google Shape;140;g204fbfc9588_1_0"/>
          <p:cNvSpPr txBox="1">
            <a:spLocks noGrp="1"/>
          </p:cNvSpPr>
          <p:nvPr>
            <p:ph type="body" idx="1"/>
          </p:nvPr>
        </p:nvSpPr>
        <p:spPr>
          <a:xfrm>
            <a:off x="542525" y="1893949"/>
            <a:ext cx="10515600" cy="37941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600"/>
              </a:spcBef>
              <a:spcAft>
                <a:spcPts val="0"/>
              </a:spcAft>
              <a:buSzPts val="2400"/>
              <a:buNone/>
            </a:pPr>
            <a:r>
              <a:rPr lang="en-US" sz="1700" dirty="0"/>
              <a:t>AMPLIFYPF - Amplify Family Planning and Sexual and Reproductive Health project</a:t>
            </a:r>
            <a:endParaRPr sz="1700" dirty="0"/>
          </a:p>
          <a:p>
            <a:pPr marL="0" lvl="0" indent="0" algn="l" rtl="0">
              <a:lnSpc>
                <a:spcPct val="110000"/>
              </a:lnSpc>
              <a:spcBef>
                <a:spcPts val="600"/>
              </a:spcBef>
              <a:spcAft>
                <a:spcPts val="0"/>
              </a:spcAft>
              <a:buSzPts val="2400"/>
              <a:buNone/>
            </a:pPr>
            <a:r>
              <a:rPr lang="en-US" sz="1700" dirty="0"/>
              <a:t>CHW - Community Health Worker</a:t>
            </a:r>
            <a:endParaRPr sz="1700" dirty="0"/>
          </a:p>
          <a:p>
            <a:pPr marL="0" lvl="0" indent="0" algn="l" rtl="0">
              <a:lnSpc>
                <a:spcPct val="110000"/>
              </a:lnSpc>
              <a:spcBef>
                <a:spcPts val="600"/>
              </a:spcBef>
              <a:spcAft>
                <a:spcPts val="0"/>
              </a:spcAft>
              <a:buSzPts val="2400"/>
              <a:buNone/>
            </a:pPr>
            <a:r>
              <a:rPr lang="en-US" sz="1700" dirty="0"/>
              <a:t>CTAR - </a:t>
            </a:r>
            <a:r>
              <a:rPr lang="en-US" sz="1700" dirty="0" err="1"/>
              <a:t>Comité</a:t>
            </a:r>
            <a:r>
              <a:rPr lang="en-US" sz="1700" dirty="0"/>
              <a:t> Technique </a:t>
            </a:r>
            <a:r>
              <a:rPr lang="en-US" sz="1700" dirty="0" err="1"/>
              <a:t>d’Appui</a:t>
            </a:r>
            <a:r>
              <a:rPr lang="en-US" sz="1700" dirty="0"/>
              <a:t> au RIA (Technical Support Committee)</a:t>
            </a:r>
            <a:endParaRPr sz="1700" dirty="0"/>
          </a:p>
          <a:p>
            <a:pPr marL="0" lvl="0" indent="0" algn="l" rtl="0">
              <a:lnSpc>
                <a:spcPct val="110000"/>
              </a:lnSpc>
              <a:spcBef>
                <a:spcPts val="600"/>
              </a:spcBef>
              <a:spcAft>
                <a:spcPts val="0"/>
              </a:spcAft>
              <a:buClr>
                <a:schemeClr val="dk1"/>
              </a:buClr>
              <a:buSzPts val="1100"/>
              <a:buFont typeface="Arial"/>
              <a:buNone/>
            </a:pPr>
            <a:r>
              <a:rPr lang="en-US" sz="1700" dirty="0"/>
              <a:t>CYP - Couple-Years Protection</a:t>
            </a:r>
            <a:endParaRPr sz="1700" dirty="0"/>
          </a:p>
          <a:p>
            <a:pPr marL="0" lvl="0" indent="0" algn="l" rtl="0">
              <a:lnSpc>
                <a:spcPct val="110000"/>
              </a:lnSpc>
              <a:spcBef>
                <a:spcPts val="600"/>
              </a:spcBef>
              <a:spcAft>
                <a:spcPts val="0"/>
              </a:spcAft>
              <a:buClr>
                <a:schemeClr val="dk1"/>
              </a:buClr>
              <a:buSzPts val="1100"/>
              <a:buFont typeface="Arial"/>
              <a:buNone/>
            </a:pPr>
            <a:r>
              <a:rPr lang="en-US" sz="1700" dirty="0"/>
              <a:t>FP - Family Planning</a:t>
            </a:r>
            <a:endParaRPr sz="1700" dirty="0"/>
          </a:p>
          <a:p>
            <a:pPr marL="0" lvl="0" indent="0" algn="l" rtl="0">
              <a:lnSpc>
                <a:spcPct val="110000"/>
              </a:lnSpc>
              <a:spcBef>
                <a:spcPts val="600"/>
              </a:spcBef>
              <a:spcAft>
                <a:spcPts val="0"/>
              </a:spcAft>
              <a:buSzPts val="2400"/>
              <a:buNone/>
            </a:pPr>
            <a:r>
              <a:rPr lang="en-US" sz="1700" dirty="0"/>
              <a:t>DHIS2 - District Health Information Software 2</a:t>
            </a:r>
            <a:endParaRPr sz="1700" dirty="0"/>
          </a:p>
          <a:p>
            <a:pPr marL="0" lvl="0" indent="0" algn="l" rtl="0">
              <a:lnSpc>
                <a:spcPct val="110000"/>
              </a:lnSpc>
              <a:spcBef>
                <a:spcPts val="600"/>
              </a:spcBef>
              <a:spcAft>
                <a:spcPts val="0"/>
              </a:spcAft>
              <a:buClr>
                <a:schemeClr val="dk1"/>
              </a:buClr>
              <a:buSzPts val="1100"/>
              <a:buFont typeface="Arial"/>
              <a:buNone/>
            </a:pPr>
            <a:r>
              <a:rPr lang="en-US" sz="1700" dirty="0"/>
              <a:t>DQA - Data Quality Assessment</a:t>
            </a:r>
            <a:endParaRPr sz="1700" dirty="0"/>
          </a:p>
          <a:p>
            <a:pPr marL="0" lvl="0" indent="0" algn="l" rtl="0">
              <a:lnSpc>
                <a:spcPct val="110000"/>
              </a:lnSpc>
              <a:spcBef>
                <a:spcPts val="600"/>
              </a:spcBef>
              <a:spcAft>
                <a:spcPts val="0"/>
              </a:spcAft>
              <a:buSzPts val="2400"/>
              <a:buNone/>
            </a:pPr>
            <a:r>
              <a:rPr lang="en-US" sz="1700" dirty="0"/>
              <a:t>HIP - High Impact Practice</a:t>
            </a:r>
            <a:endParaRPr sz="1700" dirty="0"/>
          </a:p>
          <a:p>
            <a:pPr marL="0" lvl="0" indent="0" algn="l" rtl="0">
              <a:lnSpc>
                <a:spcPct val="110000"/>
              </a:lnSpc>
              <a:spcBef>
                <a:spcPts val="600"/>
              </a:spcBef>
              <a:spcAft>
                <a:spcPts val="0"/>
              </a:spcAft>
              <a:buSzPts val="2400"/>
              <a:buNone/>
            </a:pPr>
            <a:r>
              <a:rPr lang="en-US" sz="1700" dirty="0"/>
              <a:t>ILN - Integrated Learning Network</a:t>
            </a:r>
            <a:endParaRPr sz="1700" dirty="0"/>
          </a:p>
        </p:txBody>
      </p:sp>
      <p:sp>
        <p:nvSpPr>
          <p:cNvPr id="141" name="Google Shape;141;g204fbfc9588_1_0"/>
          <p:cNvSpPr txBox="1">
            <a:spLocks noGrp="1"/>
          </p:cNvSpPr>
          <p:nvPr>
            <p:ph type="sldNum" idx="12"/>
          </p:nvPr>
        </p:nvSpPr>
        <p:spPr>
          <a:xfrm>
            <a:off x="8930640" y="634640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37"/>
          <p:cNvSpPr txBox="1">
            <a:spLocks noGrp="1"/>
          </p:cNvSpPr>
          <p:nvPr>
            <p:ph type="body" idx="1"/>
          </p:nvPr>
        </p:nvSpPr>
        <p:spPr>
          <a:xfrm>
            <a:off x="648128" y="1712052"/>
            <a:ext cx="10642172" cy="4719021"/>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400"/>
              <a:buChar char="•"/>
            </a:pPr>
            <a:r>
              <a:rPr lang="en-US" sz="2400" dirty="0"/>
              <a:t>Mission involvement in regional project development</a:t>
            </a:r>
            <a:endParaRPr lang="en-US" dirty="0"/>
          </a:p>
          <a:p>
            <a:pPr marL="800100" lvl="1" indent="-342900" algn="l" rtl="0">
              <a:lnSpc>
                <a:spcPct val="100000"/>
              </a:lnSpc>
              <a:spcBef>
                <a:spcPts val="800"/>
              </a:spcBef>
              <a:spcAft>
                <a:spcPts val="0"/>
              </a:spcAft>
              <a:buClr>
                <a:schemeClr val="dk1"/>
              </a:buClr>
              <a:buSzPts val="2000"/>
              <a:buChar char="•"/>
            </a:pPr>
            <a:r>
              <a:rPr lang="en-US" sz="2000" dirty="0"/>
              <a:t>Who should lead? Should they come from where the money originates or where the project is implemented?</a:t>
            </a:r>
            <a:endParaRPr lang="en-US" dirty="0"/>
          </a:p>
          <a:p>
            <a:pPr marL="914400" lvl="0" indent="0" algn="l" rtl="0">
              <a:lnSpc>
                <a:spcPct val="100000"/>
              </a:lnSpc>
              <a:spcBef>
                <a:spcPts val="800"/>
              </a:spcBef>
              <a:spcAft>
                <a:spcPts val="0"/>
              </a:spcAft>
              <a:buClr>
                <a:schemeClr val="accent3"/>
              </a:buClr>
              <a:buSzPts val="1600"/>
              <a:buNone/>
            </a:pPr>
            <a:r>
              <a:rPr lang="en-US" sz="1600" i="1" dirty="0">
                <a:solidFill>
                  <a:schemeClr val="accent3"/>
                </a:solidFill>
              </a:rPr>
              <a:t>We are the one leading and then they have the input because it is in the country. We know the context, We know the background. We have much knowledge of the country more than the other people, I would say. (USAID Country)</a:t>
            </a:r>
            <a:endParaRPr sz="1600" i="1" dirty="0">
              <a:solidFill>
                <a:schemeClr val="accent3"/>
              </a:solidFill>
            </a:endParaRPr>
          </a:p>
          <a:p>
            <a:pPr marL="228600" lvl="0" indent="-228600" algn="l" rtl="0">
              <a:lnSpc>
                <a:spcPct val="100000"/>
              </a:lnSpc>
              <a:spcBef>
                <a:spcPts val="800"/>
              </a:spcBef>
              <a:spcAft>
                <a:spcPts val="0"/>
              </a:spcAft>
              <a:buClr>
                <a:schemeClr val="dk1"/>
              </a:buClr>
              <a:buSzPts val="2400"/>
              <a:buChar char="•"/>
            </a:pPr>
            <a:r>
              <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Several informants urged engagement with MoH so they do not feel that a project is being imposed upon them</a:t>
            </a:r>
            <a:endParaRPr dirty="0"/>
          </a:p>
          <a:p>
            <a:pPr marL="228600" lvl="0" indent="-228600" algn="l" rtl="0">
              <a:lnSpc>
                <a:spcPct val="100000"/>
              </a:lnSpc>
              <a:spcBef>
                <a:spcPts val="800"/>
              </a:spcBef>
              <a:spcAft>
                <a:spcPts val="0"/>
              </a:spcAft>
              <a:buClr>
                <a:schemeClr val="dk1"/>
              </a:buClr>
              <a:buSzPts val="2400"/>
              <a:buChar char="•"/>
            </a:pPr>
            <a:r>
              <a:rPr lang="en-US" sz="2400" dirty="0"/>
              <a:t>More support for implementing partner in advocating for changes/inclusions in DHIS2 (Amplify2 requested that USAID be more involved)</a:t>
            </a:r>
            <a:endParaRPr dirty="0"/>
          </a:p>
        </p:txBody>
      </p:sp>
      <p:sp>
        <p:nvSpPr>
          <p:cNvPr id="446" name="Google Shape;446;p37"/>
          <p:cNvSpPr txBox="1">
            <a:spLocks noGrp="1"/>
          </p:cNvSpPr>
          <p:nvPr>
            <p:ph type="body" idx="2"/>
          </p:nvPr>
        </p:nvSpPr>
        <p:spPr>
          <a:xfrm>
            <a:off x="648129" y="784335"/>
            <a:ext cx="9107055"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400"/>
              <a:buNone/>
            </a:pPr>
            <a:r>
              <a:rPr lang="en-US">
                <a:latin typeface="Arial"/>
                <a:ea typeface="Arial"/>
                <a:cs typeface="Arial"/>
                <a:sym typeface="Arial"/>
              </a:rPr>
              <a:t>Stakeholder recommendations (1)</a:t>
            </a:r>
            <a:endParaRPr/>
          </a:p>
        </p:txBody>
      </p:sp>
      <p:sp>
        <p:nvSpPr>
          <p:cNvPr id="447" name="Google Shape;447;p37"/>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38"/>
          <p:cNvSpPr txBox="1">
            <a:spLocks noGrp="1"/>
          </p:cNvSpPr>
          <p:nvPr>
            <p:ph type="title"/>
          </p:nvPr>
        </p:nvSpPr>
        <p:spPr>
          <a:xfrm>
            <a:off x="542533" y="720797"/>
            <a:ext cx="891547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latin typeface="Arial"/>
                <a:ea typeface="Arial"/>
                <a:cs typeface="Arial"/>
                <a:sym typeface="Arial"/>
              </a:rPr>
              <a:t>Stakeholder recommendations (2)</a:t>
            </a:r>
            <a:endParaRPr/>
          </a:p>
        </p:txBody>
      </p:sp>
      <p:sp>
        <p:nvSpPr>
          <p:cNvPr id="454" name="Google Shape;454;p38"/>
          <p:cNvSpPr txBox="1">
            <a:spLocks noGrp="1"/>
          </p:cNvSpPr>
          <p:nvPr>
            <p:ph type="body" idx="1"/>
          </p:nvPr>
        </p:nvSpPr>
        <p:spPr>
          <a:xfrm>
            <a:off x="1133869" y="2058988"/>
            <a:ext cx="10522998" cy="4380005"/>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dk1"/>
              </a:buClr>
              <a:buSzPts val="2400"/>
              <a:buChar char="•"/>
            </a:pPr>
            <a:r>
              <a:rPr lang="en-US" dirty="0"/>
              <a:t>Engage with district leaders during development stage, not just when plans are finalized</a:t>
            </a:r>
            <a:endParaRPr dirty="0"/>
          </a:p>
          <a:p>
            <a:pPr marL="228600" lvl="0" indent="-228600" algn="l" rtl="0">
              <a:lnSpc>
                <a:spcPct val="110000"/>
              </a:lnSpc>
              <a:spcBef>
                <a:spcPts val="600"/>
              </a:spcBef>
              <a:spcAft>
                <a:spcPts val="0"/>
              </a:spcAft>
              <a:buClr>
                <a:schemeClr val="dk1"/>
              </a:buClr>
              <a:buSzPts val="2400"/>
              <a:buChar char="•"/>
            </a:pPr>
            <a:r>
              <a:rPr lang="en-US" dirty="0"/>
              <a:t>Engage political leaders </a:t>
            </a:r>
            <a:endParaRPr dirty="0"/>
          </a:p>
          <a:p>
            <a:pPr marL="457200" lvl="1" indent="0" algn="l" rtl="0">
              <a:lnSpc>
                <a:spcPct val="110000"/>
              </a:lnSpc>
              <a:spcBef>
                <a:spcPts val="600"/>
              </a:spcBef>
              <a:spcAft>
                <a:spcPts val="0"/>
              </a:spcAft>
              <a:buClr>
                <a:schemeClr val="accent3"/>
              </a:buClr>
              <a:buSzPts val="1600"/>
              <a:buNone/>
            </a:pPr>
            <a:r>
              <a:rPr lang="en-US" sz="1600" i="1" dirty="0">
                <a:solidFill>
                  <a:schemeClr val="accent3"/>
                </a:solidFill>
              </a:rPr>
              <a:t>There must, therefore, be in the first place this commitment there that we see from our political leaders who are very, very listened to. There has to be direction. Maybe they need to be oriented, they need to engage. Not only spoken commitment, but, and they can build the health centers. (Niamey district head)</a:t>
            </a:r>
            <a:endParaRPr sz="2000" dirty="0"/>
          </a:p>
          <a:p>
            <a:pPr marL="228600" lvl="0" indent="-228600" algn="l" rtl="0">
              <a:lnSpc>
                <a:spcPct val="110000"/>
              </a:lnSpc>
              <a:spcBef>
                <a:spcPts val="600"/>
              </a:spcBef>
              <a:spcAft>
                <a:spcPts val="0"/>
              </a:spcAft>
              <a:buClr>
                <a:schemeClr val="dk1"/>
              </a:buClr>
              <a:buSzPts val="2400"/>
              <a:buChar char="•"/>
            </a:pPr>
            <a:r>
              <a:rPr lang="en-US" dirty="0"/>
              <a:t>Agree to cover entire districts/entire regions</a:t>
            </a:r>
            <a:endParaRPr dirty="0"/>
          </a:p>
          <a:p>
            <a:pPr marL="228600" lvl="0" indent="-228600" algn="l" rtl="0">
              <a:lnSpc>
                <a:spcPct val="110000"/>
              </a:lnSpc>
              <a:spcBef>
                <a:spcPts val="600"/>
              </a:spcBef>
              <a:spcAft>
                <a:spcPts val="0"/>
              </a:spcAft>
              <a:buClr>
                <a:schemeClr val="dk1"/>
              </a:buClr>
              <a:buSzPts val="2400"/>
              <a:buChar char="•"/>
            </a:pPr>
            <a:r>
              <a:rPr lang="en-US" dirty="0"/>
              <a:t>Increase investment in PBC—infrastructure and training are not enough</a:t>
            </a:r>
            <a:endParaRPr dirty="0"/>
          </a:p>
          <a:p>
            <a:pPr marL="228600" lvl="0" indent="-228600" algn="l" rtl="0">
              <a:lnSpc>
                <a:spcPct val="110000"/>
              </a:lnSpc>
              <a:spcBef>
                <a:spcPts val="600"/>
              </a:spcBef>
              <a:spcAft>
                <a:spcPts val="0"/>
              </a:spcAft>
              <a:buClr>
                <a:schemeClr val="dk1"/>
              </a:buClr>
              <a:buSzPts val="2400"/>
              <a:buChar char="•"/>
            </a:pPr>
            <a:r>
              <a:rPr lang="en-US" dirty="0"/>
              <a:t>Increase transparency when communicating decisions about what is retained and excluded from the work plan (Togo).</a:t>
            </a:r>
            <a:endParaRPr dirty="0"/>
          </a:p>
        </p:txBody>
      </p:sp>
      <p:sp>
        <p:nvSpPr>
          <p:cNvPr id="455" name="Google Shape;455;p38"/>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39"/>
          <p:cNvSpPr txBox="1">
            <a:spLocks noGrp="1"/>
          </p:cNvSpPr>
          <p:nvPr>
            <p:ph type="title"/>
          </p:nvPr>
        </p:nvSpPr>
        <p:spPr>
          <a:xfrm>
            <a:off x="542533" y="720797"/>
            <a:ext cx="891547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latin typeface="Arial"/>
                <a:ea typeface="Arial"/>
                <a:cs typeface="Arial"/>
                <a:sym typeface="Arial"/>
              </a:rPr>
              <a:t>Stakeholder recommendations (3)</a:t>
            </a:r>
            <a:endParaRPr/>
          </a:p>
        </p:txBody>
      </p:sp>
      <p:sp>
        <p:nvSpPr>
          <p:cNvPr id="462" name="Google Shape;462;p39"/>
          <p:cNvSpPr txBox="1">
            <a:spLocks noGrp="1"/>
          </p:cNvSpPr>
          <p:nvPr>
            <p:ph type="body" idx="1"/>
          </p:nvPr>
        </p:nvSpPr>
        <p:spPr>
          <a:xfrm>
            <a:off x="1133869" y="2058988"/>
            <a:ext cx="10242343" cy="3684588"/>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rgbClr val="000000"/>
              </a:buClr>
              <a:buSzPts val="2200"/>
              <a:buChar char="•"/>
            </a:pPr>
            <a:r>
              <a:rPr lang="en-US" sz="2200" b="0" i="0" u="none" strike="noStrike" dirty="0">
                <a:solidFill>
                  <a:srgbClr val="000000"/>
                </a:solidFill>
                <a:latin typeface="Arial"/>
                <a:ea typeface="Arial"/>
                <a:cs typeface="Arial"/>
                <a:sym typeface="Arial"/>
              </a:rPr>
              <a:t>Integrate Youth Champions into </a:t>
            </a:r>
            <a:r>
              <a:rPr lang="en-US" sz="2200" dirty="0">
                <a:solidFill>
                  <a:srgbClr val="000000"/>
                </a:solidFill>
                <a:latin typeface="Arial"/>
                <a:ea typeface="Arial"/>
                <a:cs typeface="Arial"/>
                <a:sym typeface="Arial"/>
              </a:rPr>
              <a:t>MoH strategy</a:t>
            </a:r>
            <a:r>
              <a:rPr lang="en-US" sz="2200" b="0" i="0" u="none" strike="noStrike" dirty="0">
                <a:solidFill>
                  <a:srgbClr val="000000"/>
                </a:solidFill>
                <a:latin typeface="Arial"/>
                <a:ea typeface="Arial"/>
                <a:cs typeface="Arial"/>
                <a:sym typeface="Arial"/>
              </a:rPr>
              <a:t> and formalize their </a:t>
            </a:r>
            <a:r>
              <a:rPr lang="en-US" sz="2200" dirty="0">
                <a:solidFill>
                  <a:srgbClr val="000000"/>
                </a:solidFill>
                <a:latin typeface="Arial"/>
                <a:ea typeface="Arial"/>
                <a:cs typeface="Arial"/>
                <a:sym typeface="Arial"/>
              </a:rPr>
              <a:t>roles</a:t>
            </a:r>
            <a:r>
              <a:rPr lang="en-US" sz="2200" b="0" i="0" u="none" strike="noStrike" dirty="0">
                <a:solidFill>
                  <a:srgbClr val="000000"/>
                </a:solidFill>
                <a:latin typeface="Arial"/>
                <a:ea typeface="Arial"/>
                <a:cs typeface="Arial"/>
                <a:sym typeface="Arial"/>
              </a:rPr>
              <a:t> (much like </a:t>
            </a:r>
            <a:r>
              <a:rPr lang="en-US" sz="2200" dirty="0">
                <a:solidFill>
                  <a:srgbClr val="000000"/>
                </a:solidFill>
                <a:latin typeface="Arial"/>
                <a:ea typeface="Arial"/>
                <a:cs typeface="Arial"/>
                <a:sym typeface="Arial"/>
              </a:rPr>
              <a:t>CHWs)</a:t>
            </a:r>
            <a:endParaRPr dirty="0"/>
          </a:p>
          <a:p>
            <a:pPr marL="457200" lvl="1" indent="0" algn="l" rtl="0">
              <a:lnSpc>
                <a:spcPct val="110000"/>
              </a:lnSpc>
              <a:spcBef>
                <a:spcPts val="600"/>
              </a:spcBef>
              <a:spcAft>
                <a:spcPts val="0"/>
              </a:spcAft>
              <a:buClr>
                <a:srgbClr val="264E59"/>
              </a:buClr>
              <a:buSzPts val="1600"/>
              <a:buNone/>
            </a:pPr>
            <a:r>
              <a:rPr lang="en-US" sz="1600" i="1" dirty="0">
                <a:solidFill>
                  <a:srgbClr val="264E59"/>
                </a:solidFill>
                <a:latin typeface="Arial"/>
                <a:ea typeface="Arial"/>
                <a:cs typeface="Arial"/>
                <a:sym typeface="Arial"/>
              </a:rPr>
              <a:t>We have community workers who are personnel who are directly attached to the Ministry of Health. If we can also do the same thing with the Young Champions, I think it would be a very good thing because for the moment, they are solely dependent on the project. So, if there was a possibility of also being able to institutionalize this step for young people who are directly attached to the Ministry, a bit like community workers, that could be a very good thing. </a:t>
            </a:r>
            <a:r>
              <a:rPr lang="en-US" sz="1600" dirty="0">
                <a:solidFill>
                  <a:srgbClr val="264E59"/>
                </a:solidFill>
                <a:latin typeface="Arial"/>
                <a:ea typeface="Arial"/>
                <a:cs typeface="Arial"/>
                <a:sym typeface="Arial"/>
              </a:rPr>
              <a:t>(Amplify2)</a:t>
            </a:r>
            <a:endParaRPr dirty="0"/>
          </a:p>
          <a:p>
            <a:pPr marL="228600" lvl="0" indent="-228600" algn="l" rtl="0">
              <a:lnSpc>
                <a:spcPct val="110000"/>
              </a:lnSpc>
              <a:spcBef>
                <a:spcPts val="600"/>
              </a:spcBef>
              <a:spcAft>
                <a:spcPts val="0"/>
              </a:spcAft>
              <a:buClr>
                <a:srgbClr val="000000"/>
              </a:buClr>
              <a:buSzPts val="2200"/>
              <a:buChar char="•"/>
            </a:pPr>
            <a:r>
              <a:rPr lang="en-US" sz="2200" dirty="0">
                <a:solidFill>
                  <a:srgbClr val="000000"/>
                </a:solidFill>
                <a:latin typeface="Arial"/>
                <a:ea typeface="Arial"/>
                <a:cs typeface="Arial"/>
                <a:sym typeface="Arial"/>
              </a:rPr>
              <a:t>Continue integration of service delivery and social and behavior change </a:t>
            </a:r>
            <a:r>
              <a:rPr lang="en-US" sz="2200" b="0" i="0" u="none" strike="noStrike" dirty="0">
                <a:solidFill>
                  <a:srgbClr val="000000"/>
                </a:solidFill>
                <a:latin typeface="Arial"/>
                <a:ea typeface="Arial"/>
                <a:cs typeface="Arial"/>
                <a:sym typeface="Arial"/>
              </a:rPr>
              <a:t>funded partners such as </a:t>
            </a:r>
            <a:r>
              <a:rPr lang="en-US" sz="2200" dirty="0" err="1">
                <a:solidFill>
                  <a:srgbClr val="000000"/>
                </a:solidFill>
                <a:latin typeface="Arial"/>
                <a:ea typeface="Arial"/>
                <a:cs typeface="Arial"/>
                <a:sym typeface="Arial"/>
              </a:rPr>
              <a:t>AmplifyPF</a:t>
            </a:r>
            <a:r>
              <a:rPr lang="en-US" sz="2200" b="0" i="0" u="none" strike="noStrike" dirty="0">
                <a:solidFill>
                  <a:srgbClr val="000000"/>
                </a:solidFill>
                <a:latin typeface="Arial"/>
                <a:ea typeface="Arial"/>
                <a:cs typeface="Arial"/>
                <a:sym typeface="Arial"/>
              </a:rPr>
              <a:t> and WABA</a:t>
            </a:r>
            <a:endParaRPr sz="2200" dirty="0"/>
          </a:p>
          <a:p>
            <a:pPr marL="228600" lvl="0" indent="-228600" algn="l" rtl="0">
              <a:lnSpc>
                <a:spcPct val="110000"/>
              </a:lnSpc>
              <a:spcBef>
                <a:spcPts val="600"/>
              </a:spcBef>
              <a:spcAft>
                <a:spcPts val="0"/>
              </a:spcAft>
              <a:buClr>
                <a:schemeClr val="dk1"/>
              </a:buClr>
              <a:buSzPts val="2200"/>
              <a:buChar char="•"/>
            </a:pPr>
            <a:r>
              <a:rPr lang="en-US" sz="2200" dirty="0"/>
              <a:t>Multiple community stakeholders and donors expect to see the results of their investments. Create social/community accountability scoreboards to help visualize their investments in aggregate.</a:t>
            </a:r>
            <a:endParaRPr sz="2200" dirty="0"/>
          </a:p>
        </p:txBody>
      </p:sp>
      <p:sp>
        <p:nvSpPr>
          <p:cNvPr id="463" name="Google Shape;463;p39"/>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40"/>
          <p:cNvSpPr txBox="1">
            <a:spLocks noGrp="1"/>
          </p:cNvSpPr>
          <p:nvPr>
            <p:ph type="body" idx="1"/>
          </p:nvPr>
        </p:nvSpPr>
        <p:spPr>
          <a:xfrm>
            <a:off x="4322287" y="2481362"/>
            <a:ext cx="5922583" cy="189527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3200"/>
              <a:buNone/>
            </a:pPr>
            <a:r>
              <a:rPr lang="en-US" sz="3200"/>
              <a:t>7. To what extent did the project achieve its overall objectives in delivering desired/planned results? </a:t>
            </a:r>
            <a:endParaRPr/>
          </a:p>
        </p:txBody>
      </p:sp>
      <p:sp>
        <p:nvSpPr>
          <p:cNvPr id="470" name="Google Shape;470;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1"/>
          <p:cNvSpPr txBox="1">
            <a:spLocks noGrp="1"/>
          </p:cNvSpPr>
          <p:nvPr>
            <p:ph type="body" idx="2"/>
          </p:nvPr>
        </p:nvSpPr>
        <p:spPr>
          <a:xfrm>
            <a:off x="648129" y="784335"/>
            <a:ext cx="10712978"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Goal: Mobilize partners to expand access to and utilization of quality FP services in four selected West </a:t>
            </a:r>
            <a:r>
              <a:rPr lang="en-US" sz="28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African</a:t>
            </a:r>
            <a:r>
              <a:rPr lang="en-US" sz="2800"/>
              <a:t> countries</a:t>
            </a:r>
            <a:endParaRPr/>
          </a:p>
        </p:txBody>
      </p:sp>
      <p:sp>
        <p:nvSpPr>
          <p:cNvPr id="477" name="Google Shape;477;p41"/>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44</a:t>
            </a:fld>
            <a:endParaRPr sz="1000" b="0" i="0" u="none" strike="noStrike" cap="none" dirty="0">
              <a:solidFill>
                <a:srgbClr val="000000"/>
              </a:solidFill>
              <a:latin typeface="Arial"/>
              <a:ea typeface="Arial"/>
              <a:cs typeface="Arial"/>
              <a:sym typeface="Arial"/>
            </a:endParaRPr>
          </a:p>
        </p:txBody>
      </p:sp>
      <p:graphicFrame>
        <p:nvGraphicFramePr>
          <p:cNvPr id="478" name="Google Shape;478;p41"/>
          <p:cNvGraphicFramePr/>
          <p:nvPr>
            <p:extLst>
              <p:ext uri="{D42A27DB-BD31-4B8C-83A1-F6EECF244321}">
                <p14:modId xmlns:p14="http://schemas.microsoft.com/office/powerpoint/2010/main" val="2081045763"/>
              </p:ext>
            </p:extLst>
          </p:nvPr>
        </p:nvGraphicFramePr>
        <p:xfrm>
          <a:off x="736780" y="1818119"/>
          <a:ext cx="11058457" cy="4262495"/>
        </p:xfrm>
        <a:graphic>
          <a:graphicData uri="http://schemas.openxmlformats.org/drawingml/2006/table">
            <a:tbl>
              <a:tblPr>
                <a:noFill/>
                <a:tableStyleId>{F6F1CA13-1D8E-4C32-AEE9-8FF1A54453F5}</a:tableStyleId>
              </a:tblPr>
              <a:tblGrid>
                <a:gridCol w="5178530">
                  <a:extLst>
                    <a:ext uri="{9D8B030D-6E8A-4147-A177-3AD203B41FA5}">
                      <a16:colId xmlns:a16="http://schemas.microsoft.com/office/drawing/2014/main" val="20000"/>
                    </a:ext>
                  </a:extLst>
                </a:gridCol>
                <a:gridCol w="1050218">
                  <a:extLst>
                    <a:ext uri="{9D8B030D-6E8A-4147-A177-3AD203B41FA5}">
                      <a16:colId xmlns:a16="http://schemas.microsoft.com/office/drawing/2014/main" val="2921487054"/>
                    </a:ext>
                  </a:extLst>
                </a:gridCol>
                <a:gridCol w="967897">
                  <a:extLst>
                    <a:ext uri="{9D8B030D-6E8A-4147-A177-3AD203B41FA5}">
                      <a16:colId xmlns:a16="http://schemas.microsoft.com/office/drawing/2014/main" val="20001"/>
                    </a:ext>
                  </a:extLst>
                </a:gridCol>
                <a:gridCol w="967897">
                  <a:extLst>
                    <a:ext uri="{9D8B030D-6E8A-4147-A177-3AD203B41FA5}">
                      <a16:colId xmlns:a16="http://schemas.microsoft.com/office/drawing/2014/main" val="20002"/>
                    </a:ext>
                  </a:extLst>
                </a:gridCol>
                <a:gridCol w="967897">
                  <a:extLst>
                    <a:ext uri="{9D8B030D-6E8A-4147-A177-3AD203B41FA5}">
                      <a16:colId xmlns:a16="http://schemas.microsoft.com/office/drawing/2014/main" val="20003"/>
                    </a:ext>
                  </a:extLst>
                </a:gridCol>
                <a:gridCol w="963009">
                  <a:extLst>
                    <a:ext uri="{9D8B030D-6E8A-4147-A177-3AD203B41FA5}">
                      <a16:colId xmlns:a16="http://schemas.microsoft.com/office/drawing/2014/main" val="20004"/>
                    </a:ext>
                  </a:extLst>
                </a:gridCol>
                <a:gridCol w="963009">
                  <a:extLst>
                    <a:ext uri="{9D8B030D-6E8A-4147-A177-3AD203B41FA5}">
                      <a16:colId xmlns:a16="http://schemas.microsoft.com/office/drawing/2014/main" val="2259087300"/>
                    </a:ext>
                  </a:extLst>
                </a:gridCol>
              </a:tblGrid>
              <a:tr h="273875">
                <a:tc rowSpan="2">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dirty="0">
                          <a:solidFill>
                            <a:srgbClr val="000000"/>
                          </a:solidFill>
                          <a:latin typeface="Arial"/>
                          <a:ea typeface="Arial"/>
                          <a:cs typeface="Arial"/>
                          <a:sym typeface="Arial"/>
                        </a:rPr>
                        <a:t> </a:t>
                      </a:r>
                    </a:p>
                    <a:p>
                      <a:pPr marL="8890" marR="0" lvl="0" indent="-8890" algn="l" rtl="0">
                        <a:lnSpc>
                          <a:spcPct val="115000"/>
                        </a:lnSpc>
                        <a:spcBef>
                          <a:spcPts val="0"/>
                        </a:spcBef>
                        <a:spcAft>
                          <a:spcPts val="0"/>
                        </a:spcAft>
                        <a:buClr>
                          <a:srgbClr val="000000"/>
                        </a:buClr>
                        <a:buSzPts val="1600"/>
                        <a:buFont typeface="Arial"/>
                        <a:buNone/>
                      </a:pPr>
                      <a:r>
                        <a:rPr lang="en-US" sz="1600" u="none" strike="noStrike" cap="none" dirty="0">
                          <a:solidFill>
                            <a:srgbClr val="000000"/>
                          </a:solidFill>
                          <a:latin typeface="Arial"/>
                          <a:cs typeface="Arial"/>
                          <a:sym typeface="Arial"/>
                        </a:rPr>
                        <a:t> </a:t>
                      </a:r>
                      <a:endParaRPr sz="1200" u="none" strike="noStrike" cap="none" dirty="0">
                        <a:solidFill>
                          <a:srgbClr val="000000"/>
                        </a:solidFill>
                        <a:latin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rowSpan="2">
                  <a:txBody>
                    <a:bodyPr/>
                    <a:lstStyle/>
                    <a:p>
                      <a:pPr marL="0" marR="0" lvl="0" indent="0" algn="ctr" rtl="0">
                        <a:lnSpc>
                          <a:spcPct val="115000"/>
                        </a:lnSpc>
                        <a:spcBef>
                          <a:spcPts val="0"/>
                        </a:spcBef>
                        <a:spcAft>
                          <a:spcPts val="0"/>
                        </a:spcAft>
                        <a:buClr>
                          <a:srgbClr val="000000"/>
                        </a:buClr>
                        <a:buSzPts val="1600"/>
                        <a:buFont typeface="Arial"/>
                        <a:buNone/>
                      </a:pPr>
                      <a:r>
                        <a:rPr lang="en-US" sz="1600" b="1" i="0" u="none" strike="noStrike" cap="none" dirty="0">
                          <a:solidFill>
                            <a:srgbClr val="000000"/>
                          </a:solidFill>
                          <a:latin typeface="Arial"/>
                          <a:cs typeface="Arial"/>
                          <a:sym typeface="Arial"/>
                        </a:rPr>
                        <a:t>Baseline (n)</a:t>
                      </a:r>
                      <a:endParaRPr sz="1600" b="1" i="0" u="none" strike="noStrike" cap="none" dirty="0">
                        <a:solidFill>
                          <a:srgbClr val="000000"/>
                        </a:solidFill>
                        <a:latin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gridSpan="4">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Percentage of target achieved</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ctr" rtl="0">
                        <a:lnSpc>
                          <a:spcPct val="115000"/>
                        </a:lnSpc>
                        <a:spcBef>
                          <a:spcPts val="0"/>
                        </a:spcBef>
                        <a:spcAft>
                          <a:spcPts val="0"/>
                        </a:spcAft>
                        <a:buClr>
                          <a:srgbClr val="000000"/>
                        </a:buClr>
                        <a:buSzPts val="1600"/>
                        <a:buFont typeface="Arial"/>
                        <a:buNone/>
                      </a:pPr>
                      <a:r>
                        <a:rPr lang="en-US" sz="1200" b="1" i="0" u="none" strike="noStrike" cap="none" dirty="0">
                          <a:solidFill>
                            <a:srgbClr val="000000"/>
                          </a:solidFill>
                          <a:latin typeface="Arial"/>
                          <a:cs typeface="Arial"/>
                          <a:sym typeface="Arial"/>
                        </a:rPr>
                        <a:t>% LOP target achieved</a:t>
                      </a:r>
                      <a:endParaRPr sz="1200" b="1" i="0" u="none" strike="noStrike" cap="none" dirty="0">
                        <a:solidFill>
                          <a:srgbClr val="000000"/>
                        </a:solidFill>
                        <a:latin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73875">
                <a:tc vMerge="1">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dirty="0">
                          <a:solidFill>
                            <a:srgbClr val="000000"/>
                          </a:solidFill>
                          <a:latin typeface="Arial"/>
                          <a:ea typeface="Arial"/>
                          <a:cs typeface="Arial"/>
                          <a:sym typeface="Arial"/>
                        </a:rPr>
                        <a:t> </a:t>
                      </a:r>
                      <a:endParaRPr sz="120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vMerge="1">
                  <a:txBody>
                    <a:bodyPr/>
                    <a:lstStyle/>
                    <a:p>
                      <a:pPr marL="0" marR="0" lvl="0" indent="0" algn="ctr" rtl="0">
                        <a:lnSpc>
                          <a:spcPct val="115000"/>
                        </a:lnSpc>
                        <a:spcBef>
                          <a:spcPts val="0"/>
                        </a:spcBef>
                        <a:spcAft>
                          <a:spcPts val="0"/>
                        </a:spcAft>
                        <a:buClr>
                          <a:srgbClr val="000000"/>
                        </a:buClr>
                        <a:buSzPts val="1600"/>
                        <a:buFont typeface="Arial"/>
                        <a:buNone/>
                      </a:pPr>
                      <a:r>
                        <a:rPr lang="en-US" sz="1600" b="1" i="0" u="none" strike="noStrike" cap="none" dirty="0">
                          <a:solidFill>
                            <a:srgbClr val="000000"/>
                          </a:solidFill>
                          <a:latin typeface="Arial"/>
                          <a:ea typeface="Arial"/>
                          <a:cs typeface="Arial"/>
                          <a:sym typeface="Arial"/>
                        </a:rPr>
                        <a:t>Baseline</a:t>
                      </a:r>
                      <a:endParaRPr sz="1600" b="1" i="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dirty="0">
                          <a:solidFill>
                            <a:srgbClr val="000000"/>
                          </a:solidFill>
                          <a:latin typeface="Arial"/>
                          <a:ea typeface="Arial"/>
                          <a:cs typeface="Arial"/>
                          <a:sym typeface="Arial"/>
                        </a:rPr>
                        <a:t>Y1</a:t>
                      </a:r>
                      <a:endParaRPr sz="120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Y2</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Y3</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dirty="0">
                          <a:solidFill>
                            <a:srgbClr val="000000"/>
                          </a:solidFill>
                          <a:latin typeface="Arial"/>
                          <a:ea typeface="Arial"/>
                          <a:cs typeface="Arial"/>
                          <a:sym typeface="Arial"/>
                        </a:rPr>
                        <a:t>Y4</a:t>
                      </a:r>
                      <a:endParaRPr sz="120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vMerge="1">
                  <a:txBody>
                    <a:bodyPr/>
                    <a:lstStyle/>
                    <a:p>
                      <a:pPr marL="0" marR="0" lvl="0" indent="0" algn="ctr" rtl="0">
                        <a:lnSpc>
                          <a:spcPct val="115000"/>
                        </a:lnSpc>
                        <a:spcBef>
                          <a:spcPts val="0"/>
                        </a:spcBef>
                        <a:spcAft>
                          <a:spcPts val="0"/>
                        </a:spcAft>
                        <a:buClr>
                          <a:srgbClr val="000000"/>
                        </a:buClr>
                        <a:buSzPts val="1600"/>
                        <a:buFont typeface="Arial"/>
                        <a:buNone/>
                      </a:pPr>
                      <a:r>
                        <a:rPr lang="en-US" sz="1200" u="none" strike="noStrike" cap="none" dirty="0">
                          <a:solidFill>
                            <a:srgbClr val="000000"/>
                          </a:solidFill>
                          <a:latin typeface="Arial"/>
                          <a:ea typeface="Arial"/>
                          <a:cs typeface="Arial"/>
                          <a:sym typeface="Arial"/>
                        </a:rPr>
                        <a:t>LOP target</a:t>
                      </a:r>
                      <a:endParaRPr sz="120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7062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Number of Couple-Years Protection (CYP) achieved in AmplifyPF intervention districts</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rPr>
                        <a:t>129,268</a:t>
                      </a:r>
                    </a:p>
                    <a:p>
                      <a:pPr marL="0" marR="0" lvl="0" indent="0" algn="ctr" rtl="0">
                        <a:lnSpc>
                          <a:spcPct val="115000"/>
                        </a:lnSpc>
                        <a:spcBef>
                          <a:spcPts val="0"/>
                        </a:spcBef>
                        <a:spcAft>
                          <a:spcPts val="0"/>
                        </a:spcAft>
                        <a:buClr>
                          <a:srgbClr val="000000"/>
                        </a:buClr>
                        <a:buSzPts val="1600"/>
                        <a:buFont typeface="Arial"/>
                        <a:buNone/>
                      </a:pPr>
                      <a:endParaRPr sz="1600" b="0" i="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53.0</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102.0</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130.0</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dirty="0">
                          <a:solidFill>
                            <a:srgbClr val="000000"/>
                          </a:solidFill>
                          <a:latin typeface="Arial"/>
                          <a:ea typeface="Arial"/>
                          <a:cs typeface="Arial"/>
                          <a:sym typeface="Arial"/>
                        </a:rPr>
                        <a:t>128.4 </a:t>
                      </a:r>
                      <a:endParaRPr sz="120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rPr>
                        <a:t>91.8</a:t>
                      </a:r>
                    </a:p>
                    <a:p>
                      <a:pPr marL="0" marR="0" lvl="0" indent="0" algn="ctr" rtl="0">
                        <a:lnSpc>
                          <a:spcPct val="115000"/>
                        </a:lnSpc>
                        <a:spcBef>
                          <a:spcPts val="0"/>
                        </a:spcBef>
                        <a:spcAft>
                          <a:spcPts val="0"/>
                        </a:spcAft>
                        <a:buClr>
                          <a:srgbClr val="000000"/>
                        </a:buClr>
                        <a:buSzPts val="1600"/>
                        <a:buFont typeface="Arial"/>
                        <a:buNone/>
                      </a:pPr>
                      <a:endParaRPr sz="1600" b="0" i="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FFF2CC"/>
                    </a:solidFill>
                  </a:tcPr>
                </a:tc>
                <a:extLst>
                  <a:ext uri="{0D108BD9-81ED-4DB2-BD59-A6C34878D82A}">
                    <a16:rowId xmlns:a16="http://schemas.microsoft.com/office/drawing/2014/main" val="10002"/>
                  </a:ext>
                </a:extLst>
              </a:tr>
              <a:tr h="57062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Number of new users of modern FP methods in AmplifyPF intervention districts</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rPr>
                        <a:t>36,946</a:t>
                      </a:r>
                    </a:p>
                    <a:p>
                      <a:pPr marL="0" marR="0" lvl="0" indent="0" algn="ctr" rtl="0">
                        <a:lnSpc>
                          <a:spcPct val="115000"/>
                        </a:lnSpc>
                        <a:spcBef>
                          <a:spcPts val="0"/>
                        </a:spcBef>
                        <a:spcAft>
                          <a:spcPts val="0"/>
                        </a:spcAft>
                        <a:buClr>
                          <a:srgbClr val="000000"/>
                        </a:buClr>
                        <a:buSzPts val="1600"/>
                        <a:buFont typeface="Arial"/>
                        <a:buNone/>
                      </a:pPr>
                      <a:endParaRPr sz="1600" b="0" i="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45.9</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91.5</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96.8</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dirty="0">
                          <a:solidFill>
                            <a:srgbClr val="000000"/>
                          </a:solidFill>
                          <a:latin typeface="Arial"/>
                          <a:ea typeface="Arial"/>
                          <a:cs typeface="Arial"/>
                          <a:sym typeface="Arial"/>
                        </a:rPr>
                        <a:t>98.7 </a:t>
                      </a:r>
                      <a:endParaRPr sz="120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rPr>
                        <a:t>71.5</a:t>
                      </a:r>
                      <a:endParaRPr sz="1600" b="0" i="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F9D9D7"/>
                    </a:solidFill>
                  </a:tcPr>
                </a:tc>
                <a:extLst>
                  <a:ext uri="{0D108BD9-81ED-4DB2-BD59-A6C34878D82A}">
                    <a16:rowId xmlns:a16="http://schemas.microsoft.com/office/drawing/2014/main" val="10003"/>
                  </a:ext>
                </a:extLst>
              </a:tr>
              <a:tr h="590750">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Number of clients’ who received an FP method from the ILNs facilities during the reporting period (new and continuing)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rPr>
                        <a:t>241,367</a:t>
                      </a:r>
                    </a:p>
                    <a:p>
                      <a:pPr marL="0" marR="0" lvl="0" indent="0" algn="ctr" rtl="0">
                        <a:lnSpc>
                          <a:spcPct val="115000"/>
                        </a:lnSpc>
                        <a:spcBef>
                          <a:spcPts val="0"/>
                        </a:spcBef>
                        <a:spcAft>
                          <a:spcPts val="0"/>
                        </a:spcAft>
                        <a:buClr>
                          <a:srgbClr val="000000"/>
                        </a:buClr>
                        <a:buSzPts val="1600"/>
                        <a:buFont typeface="Arial"/>
                        <a:buNone/>
                      </a:pPr>
                      <a:endParaRPr sz="1600" b="0" i="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dirty="0">
                          <a:solidFill>
                            <a:srgbClr val="000000"/>
                          </a:solidFill>
                          <a:latin typeface="Arial"/>
                          <a:ea typeface="Arial"/>
                          <a:cs typeface="Arial"/>
                          <a:sym typeface="Arial"/>
                        </a:rPr>
                        <a:t>43.6</a:t>
                      </a:r>
                      <a:endParaRPr sz="120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dirty="0">
                          <a:solidFill>
                            <a:srgbClr val="000000"/>
                          </a:solidFill>
                          <a:latin typeface="Arial"/>
                          <a:ea typeface="Arial"/>
                          <a:cs typeface="Arial"/>
                          <a:sym typeface="Arial"/>
                        </a:rPr>
                        <a:t>76.7</a:t>
                      </a:r>
                      <a:endParaRPr sz="120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96.6</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100.6 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rPr>
                        <a:t>69.2</a:t>
                      </a:r>
                      <a:endParaRPr sz="1600" b="0" i="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F9D9D7"/>
                    </a:solidFill>
                  </a:tcPr>
                </a:tc>
                <a:extLst>
                  <a:ext uri="{0D108BD9-81ED-4DB2-BD59-A6C34878D82A}">
                    <a16:rowId xmlns:a16="http://schemas.microsoft.com/office/drawing/2014/main" val="10004"/>
                  </a:ext>
                </a:extLst>
              </a:tr>
              <a:tr h="8673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Percent of women who deliver in a facility and initiate or leave with a modern contraceptive method prior to discharge (Immediate Post-Partum FP)</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200" u="none" strike="noStrike" cap="none" dirty="0">
                          <a:solidFill>
                            <a:srgbClr val="000000"/>
                          </a:solidFill>
                          <a:latin typeface="Arial"/>
                          <a:ea typeface="Arial"/>
                          <a:cs typeface="Arial"/>
                          <a:sym typeface="Arial"/>
                        </a:rPr>
                        <a:t>Unavailable at project level</a:t>
                      </a:r>
                      <a:endParaRPr sz="120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144.6</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76.2</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144.6</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161.6 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200" u="none" strike="noStrike" cap="none" dirty="0">
                          <a:solidFill>
                            <a:srgbClr val="000000"/>
                          </a:solidFill>
                          <a:latin typeface="Arial"/>
                          <a:ea typeface="Arial"/>
                          <a:cs typeface="Arial"/>
                          <a:sym typeface="Arial"/>
                        </a:rPr>
                        <a:t>Unavailable at project level</a:t>
                      </a: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extLst>
                  <a:ext uri="{0D108BD9-81ED-4DB2-BD59-A6C34878D82A}">
                    <a16:rowId xmlns:a16="http://schemas.microsoft.com/office/drawing/2014/main" val="10005"/>
                  </a:ext>
                </a:extLst>
              </a:tr>
              <a:tr h="57062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Percent of postabortion care clients who left the facility with a contraceptive method</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115000"/>
                        </a:lnSpc>
                        <a:spcBef>
                          <a:spcPts val="0"/>
                        </a:spcBef>
                        <a:spcAft>
                          <a:spcPts val="0"/>
                        </a:spcAft>
                        <a:buClr>
                          <a:srgbClr val="000000"/>
                        </a:buClr>
                        <a:buSzPts val="1600"/>
                        <a:buFont typeface="Arial"/>
                        <a:buNone/>
                        <a:tabLst/>
                        <a:defRPr/>
                      </a:pPr>
                      <a:r>
                        <a:rPr lang="en-US" sz="1200" u="none" strike="noStrike" cap="none" dirty="0">
                          <a:solidFill>
                            <a:srgbClr val="000000"/>
                          </a:solidFill>
                          <a:latin typeface="Arial"/>
                          <a:ea typeface="Arial"/>
                          <a:cs typeface="Arial"/>
                          <a:sym typeface="Arial"/>
                        </a:rPr>
                        <a:t>Unavailable at project level</a:t>
                      </a:r>
                    </a:p>
                    <a:p>
                      <a:pPr marL="0" marR="0" lvl="0" indent="0" algn="ctr" rtl="0">
                        <a:lnSpc>
                          <a:spcPct val="115000"/>
                        </a:lnSpc>
                        <a:spcBef>
                          <a:spcPts val="0"/>
                        </a:spcBef>
                        <a:spcAft>
                          <a:spcPts val="0"/>
                        </a:spcAft>
                        <a:buClr>
                          <a:srgbClr val="000000"/>
                        </a:buClr>
                        <a:buSzPts val="1600"/>
                        <a:buFont typeface="Arial"/>
                        <a:buNone/>
                      </a:pPr>
                      <a:endParaRPr sz="120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64.3</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115.3</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144.1</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dirty="0">
                          <a:solidFill>
                            <a:srgbClr val="000000"/>
                          </a:solidFill>
                          <a:latin typeface="Arial"/>
                          <a:ea typeface="Arial"/>
                          <a:cs typeface="Arial"/>
                          <a:sym typeface="Arial"/>
                        </a:rPr>
                        <a:t> 104.7</a:t>
                      </a:r>
                      <a:endParaRPr sz="120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defTabSz="914400" rtl="0" eaLnBrk="1" fontAlgn="auto" latinLnBrk="0" hangingPunct="1">
                        <a:lnSpc>
                          <a:spcPct val="115000"/>
                        </a:lnSpc>
                        <a:spcBef>
                          <a:spcPts val="0"/>
                        </a:spcBef>
                        <a:spcAft>
                          <a:spcPts val="0"/>
                        </a:spcAft>
                        <a:buClr>
                          <a:srgbClr val="000000"/>
                        </a:buClr>
                        <a:buSzPts val="1600"/>
                        <a:buFont typeface="Arial"/>
                        <a:buNone/>
                        <a:tabLst/>
                        <a:defRPr/>
                      </a:pPr>
                      <a:r>
                        <a:rPr lang="en-US" sz="1200" u="none" strike="noStrike" cap="none" dirty="0">
                          <a:solidFill>
                            <a:srgbClr val="000000"/>
                          </a:solidFill>
                          <a:latin typeface="Arial"/>
                          <a:ea typeface="Arial"/>
                          <a:cs typeface="Arial"/>
                          <a:sym typeface="Arial"/>
                        </a:rPr>
                        <a:t>Unavailable at project level</a:t>
                      </a:r>
                    </a:p>
                    <a:p>
                      <a:pPr marL="0" marR="0" lvl="0" indent="0" algn="ctr" rtl="0">
                        <a:lnSpc>
                          <a:spcPct val="115000"/>
                        </a:lnSpc>
                        <a:spcBef>
                          <a:spcPts val="0"/>
                        </a:spcBef>
                        <a:spcAft>
                          <a:spcPts val="0"/>
                        </a:spcAft>
                        <a:buClr>
                          <a:srgbClr val="000000"/>
                        </a:buClr>
                        <a:buSzPts val="1600"/>
                        <a:buFont typeface="Arial"/>
                        <a:buNone/>
                      </a:pPr>
                      <a:endParaRPr sz="1200" u="none" strike="noStrike" cap="none" dirty="0">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6"/>
                  </a:ext>
                </a:extLst>
              </a:tr>
            </a:tbl>
          </a:graphicData>
        </a:graphic>
      </p:graphicFrame>
      <p:sp>
        <p:nvSpPr>
          <p:cNvPr id="479" name="Google Shape;479;p41"/>
          <p:cNvSpPr txBox="1"/>
          <p:nvPr/>
        </p:nvSpPr>
        <p:spPr>
          <a:xfrm>
            <a:off x="736779" y="6169004"/>
            <a:ext cx="10624327"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dirty="0">
                <a:solidFill>
                  <a:srgbClr val="000000"/>
                </a:solidFill>
                <a:latin typeface="Arial"/>
                <a:ea typeface="Arial"/>
                <a:cs typeface="Arial"/>
                <a:sym typeface="Arial"/>
              </a:rPr>
              <a:t>Source: </a:t>
            </a:r>
            <a:r>
              <a:rPr lang="en-US" sz="1200" b="0" i="0" u="none" strike="noStrike" cap="none" dirty="0" err="1">
                <a:solidFill>
                  <a:srgbClr val="000000"/>
                </a:solidFill>
                <a:latin typeface="Arial"/>
                <a:ea typeface="Arial"/>
                <a:cs typeface="Arial"/>
                <a:sym typeface="Arial"/>
              </a:rPr>
              <a:t>AmplifyPF</a:t>
            </a:r>
            <a:r>
              <a:rPr lang="en-US" sz="1200" b="0" i="0" u="none" strike="noStrike" cap="none" dirty="0">
                <a:solidFill>
                  <a:srgbClr val="000000"/>
                </a:solidFill>
                <a:latin typeface="Arial"/>
                <a:ea typeface="Arial"/>
                <a:cs typeface="Arial"/>
                <a:sym typeface="Arial"/>
              </a:rPr>
              <a:t> routine data</a:t>
            </a:r>
          </a:p>
          <a:p>
            <a:pPr marL="0" marR="0" lvl="0" indent="0" algn="l" rtl="0">
              <a:lnSpc>
                <a:spcPct val="100000"/>
              </a:lnSpc>
              <a:spcBef>
                <a:spcPts val="0"/>
              </a:spcBef>
              <a:spcAft>
                <a:spcPts val="0"/>
              </a:spcAft>
              <a:buClr>
                <a:srgbClr val="000000"/>
              </a:buClr>
              <a:buSzPts val="1200"/>
              <a:buFont typeface="Arial"/>
              <a:buNone/>
            </a:pPr>
            <a:r>
              <a:rPr lang="en-US" sz="1200" dirty="0"/>
              <a:t>Notes: </a:t>
            </a:r>
            <a:r>
              <a:rPr lang="en-US" sz="1200" b="0" i="0" u="none" strike="noStrike" cap="none" dirty="0">
                <a:solidFill>
                  <a:srgbClr val="000000"/>
                </a:solidFill>
                <a:latin typeface="Arial"/>
                <a:ea typeface="Arial"/>
                <a:cs typeface="Arial"/>
                <a:sym typeface="Arial"/>
              </a:rPr>
              <a:t>Baseline data represents the initial eight ILNs. Percentag</a:t>
            </a:r>
            <a:r>
              <a:rPr lang="en-US" sz="1200" dirty="0"/>
              <a:t>e of Length of Project (LOP) achieved shows progress as of September 2022.</a:t>
            </a:r>
          </a:p>
          <a:p>
            <a:pPr marL="0" marR="0" lvl="0" indent="0" algn="l" rtl="0">
              <a:lnSpc>
                <a:spcPct val="100000"/>
              </a:lnSpc>
              <a:spcBef>
                <a:spcPts val="0"/>
              </a:spcBef>
              <a:spcAft>
                <a:spcPts val="0"/>
              </a:spcAft>
              <a:buClr>
                <a:srgbClr val="000000"/>
              </a:buClr>
              <a:buSzPts val="1200"/>
              <a:buFont typeface="Arial"/>
              <a:buNone/>
            </a:pPr>
            <a:r>
              <a:rPr lang="en-US" sz="1200" dirty="0"/>
              <a:t>Colors: Green (100% or above); Orange (90.0%- 99.9%); Pink: (less than 90.0%)  </a:t>
            </a:r>
            <a:endParaRPr sz="1400" b="0" i="0" u="none" strike="noStrike" cap="none" dirty="0">
              <a:solidFill>
                <a:srgbClr val="000000"/>
              </a:solidFill>
              <a:latin typeface="Arial"/>
              <a:ea typeface="Arial"/>
              <a:cs typeface="Arial"/>
              <a:sym typeface="Arial"/>
            </a:endParaRPr>
          </a:p>
        </p:txBody>
      </p:sp>
      <p:pic>
        <p:nvPicPr>
          <p:cNvPr id="480" name="Google Shape;480;p41" descr="Books with solid fill"/>
          <p:cNvPicPr preferRelativeResize="0"/>
          <p:nvPr/>
        </p:nvPicPr>
        <p:blipFill rotWithShape="1">
          <a:blip r:embed="rId3">
            <a:alphaModFix/>
          </a:blip>
          <a:srcRect/>
          <a:stretch/>
        </p:blipFill>
        <p:spPr>
          <a:xfrm>
            <a:off x="11086671" y="-8263"/>
            <a:ext cx="914400" cy="9144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42"/>
          <p:cNvSpPr txBox="1">
            <a:spLocks noGrp="1"/>
          </p:cNvSpPr>
          <p:nvPr>
            <p:ph type="title"/>
          </p:nvPr>
        </p:nvSpPr>
        <p:spPr>
          <a:xfrm>
            <a:off x="542533" y="720797"/>
            <a:ext cx="891547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latin typeface="Arial"/>
                <a:ea typeface="Arial"/>
                <a:cs typeface="Arial"/>
                <a:sym typeface="Arial"/>
              </a:rPr>
              <a:t>Stakeholder perspectives (1) </a:t>
            </a:r>
            <a:endParaRPr/>
          </a:p>
        </p:txBody>
      </p:sp>
      <p:sp>
        <p:nvSpPr>
          <p:cNvPr id="487" name="Google Shape;487;p42"/>
          <p:cNvSpPr txBox="1">
            <a:spLocks noGrp="1"/>
          </p:cNvSpPr>
          <p:nvPr>
            <p:ph type="body" idx="1"/>
          </p:nvPr>
        </p:nvSpPr>
        <p:spPr>
          <a:xfrm>
            <a:off x="1133869" y="2058988"/>
            <a:ext cx="10515600" cy="3684588"/>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dk1"/>
              </a:buClr>
              <a:buSzPts val="2400"/>
              <a:buChar char="•"/>
            </a:pPr>
            <a:r>
              <a:rPr lang="en-US" sz="2400" dirty="0">
                <a:latin typeface="Arial"/>
                <a:ea typeface="Arial"/>
                <a:cs typeface="Arial"/>
                <a:sym typeface="Arial"/>
              </a:rPr>
              <a:t>CYP and CPR improvements were attributed to </a:t>
            </a:r>
            <a:r>
              <a:rPr lang="en-US" sz="2400" dirty="0" err="1">
                <a:latin typeface="Arial"/>
                <a:ea typeface="Arial"/>
                <a:cs typeface="Arial"/>
                <a:sym typeface="Arial"/>
              </a:rPr>
              <a:t>AmplifyPF</a:t>
            </a:r>
            <a:r>
              <a:rPr lang="en-US" sz="2400" dirty="0">
                <a:latin typeface="Arial"/>
                <a:ea typeface="Arial"/>
                <a:cs typeface="Arial"/>
                <a:sym typeface="Arial"/>
              </a:rPr>
              <a:t> by national and district stakeholders</a:t>
            </a:r>
            <a:endParaRPr dirty="0"/>
          </a:p>
          <a:p>
            <a:pPr marL="228600" lvl="0" indent="-228600" algn="l" rtl="0">
              <a:lnSpc>
                <a:spcPct val="110000"/>
              </a:lnSpc>
              <a:spcBef>
                <a:spcPts val="600"/>
              </a:spcBef>
              <a:spcAft>
                <a:spcPts val="0"/>
              </a:spcAft>
              <a:buClr>
                <a:schemeClr val="dk1"/>
              </a:buClr>
              <a:buSzPts val="2400"/>
              <a:buChar char="•"/>
            </a:pPr>
            <a:r>
              <a:rPr lang="en-US" sz="2400" dirty="0">
                <a:latin typeface="Arial"/>
                <a:ea typeface="Arial"/>
                <a:cs typeface="Arial"/>
                <a:sym typeface="Arial"/>
              </a:rPr>
              <a:t>Improved functionality of CTAR—coordination groups existed in Togo but were not functional </a:t>
            </a:r>
            <a:endParaRPr dirty="0"/>
          </a:p>
          <a:p>
            <a:pPr marL="228600" lvl="0" indent="-228600" algn="l" rtl="0">
              <a:lnSpc>
                <a:spcPct val="110000"/>
              </a:lnSpc>
              <a:spcBef>
                <a:spcPts val="600"/>
              </a:spcBef>
              <a:spcAft>
                <a:spcPts val="0"/>
              </a:spcAft>
              <a:buClr>
                <a:schemeClr val="dk1"/>
              </a:buClr>
              <a:buSzPts val="2400"/>
              <a:buChar char="•"/>
            </a:pPr>
            <a:r>
              <a:rPr lang="en-US" sz="2400" dirty="0">
                <a:latin typeface="Arial"/>
                <a:ea typeface="Arial"/>
                <a:cs typeface="Arial"/>
                <a:sym typeface="Arial"/>
              </a:rPr>
              <a:t>Data quality</a:t>
            </a:r>
            <a:endParaRPr sz="2400" dirty="0">
              <a:latin typeface="Arial"/>
              <a:ea typeface="Arial"/>
              <a:cs typeface="Arial"/>
              <a:sym typeface="Arial"/>
            </a:endParaRPr>
          </a:p>
          <a:p>
            <a:pPr marL="457200" lvl="1" indent="0" algn="l" rtl="0">
              <a:lnSpc>
                <a:spcPct val="110000"/>
              </a:lnSpc>
              <a:spcBef>
                <a:spcPts val="600"/>
              </a:spcBef>
              <a:spcAft>
                <a:spcPts val="0"/>
              </a:spcAft>
              <a:buClr>
                <a:schemeClr val="accent3"/>
              </a:buClr>
              <a:buSzPts val="2000"/>
              <a:buNone/>
            </a:pPr>
            <a:r>
              <a:rPr lang="en-US" sz="2000" i="1" dirty="0">
                <a:solidFill>
                  <a:schemeClr val="accent3"/>
                </a:solidFill>
                <a:latin typeface="Arial"/>
                <a:ea typeface="Arial"/>
                <a:cs typeface="Arial"/>
                <a:sym typeface="Arial"/>
              </a:rPr>
              <a:t>Today, if you compare the quality of data in the districts covered by Amplify to other health districts that do not have this possibility, you will see the difference (Amplify3)</a:t>
            </a:r>
            <a:endParaRPr dirty="0"/>
          </a:p>
          <a:p>
            <a:pPr marL="457200" lvl="1" indent="0" algn="l" rtl="0">
              <a:lnSpc>
                <a:spcPct val="110000"/>
              </a:lnSpc>
              <a:spcBef>
                <a:spcPts val="600"/>
              </a:spcBef>
              <a:spcAft>
                <a:spcPts val="0"/>
              </a:spcAft>
              <a:buClr>
                <a:schemeClr val="dk1"/>
              </a:buClr>
              <a:buSzPts val="2000"/>
              <a:buNone/>
            </a:pPr>
            <a:endParaRPr sz="2000" i="1" dirty="0">
              <a:solidFill>
                <a:schemeClr val="accent3"/>
              </a:solidFill>
              <a:latin typeface="Arial"/>
              <a:ea typeface="Arial"/>
              <a:cs typeface="Arial"/>
              <a:sym typeface="Arial"/>
            </a:endParaRPr>
          </a:p>
          <a:p>
            <a:pPr marL="457200" lvl="1" indent="0" algn="l" rtl="0">
              <a:lnSpc>
                <a:spcPct val="110000"/>
              </a:lnSpc>
              <a:spcBef>
                <a:spcPts val="600"/>
              </a:spcBef>
              <a:spcAft>
                <a:spcPts val="0"/>
              </a:spcAft>
              <a:buClr>
                <a:schemeClr val="accent3"/>
              </a:buClr>
              <a:buSzPts val="2000"/>
              <a:buNone/>
            </a:pPr>
            <a:r>
              <a:rPr lang="en-US" sz="2000" i="1" dirty="0">
                <a:solidFill>
                  <a:schemeClr val="accent3"/>
                </a:solidFill>
                <a:latin typeface="Arial"/>
                <a:ea typeface="Arial"/>
                <a:cs typeface="Arial"/>
                <a:sym typeface="Arial"/>
              </a:rPr>
              <a:t>Niger has requested data quality assurance technical assistance in non-implementation districts. (Amplify 2)</a:t>
            </a:r>
            <a:endParaRPr sz="2400" i="1" dirty="0">
              <a:solidFill>
                <a:schemeClr val="accent3"/>
              </a:solidFill>
              <a:latin typeface="Arial"/>
              <a:ea typeface="Arial"/>
              <a:cs typeface="Arial"/>
              <a:sym typeface="Arial"/>
            </a:endParaRPr>
          </a:p>
        </p:txBody>
      </p:sp>
      <p:pic>
        <p:nvPicPr>
          <p:cNvPr id="488" name="Google Shape;488;p42"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43"/>
          <p:cNvSpPr txBox="1">
            <a:spLocks noGrp="1"/>
          </p:cNvSpPr>
          <p:nvPr>
            <p:ph type="title"/>
          </p:nvPr>
        </p:nvSpPr>
        <p:spPr>
          <a:xfrm>
            <a:off x="542533" y="720797"/>
            <a:ext cx="891547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Stakeholder perspectives (2)</a:t>
            </a:r>
            <a:endParaRPr/>
          </a:p>
        </p:txBody>
      </p:sp>
      <p:sp>
        <p:nvSpPr>
          <p:cNvPr id="495" name="Google Shape;495;p43"/>
          <p:cNvSpPr txBox="1">
            <a:spLocks noGrp="1"/>
          </p:cNvSpPr>
          <p:nvPr>
            <p:ph type="body" idx="1"/>
          </p:nvPr>
        </p:nvSpPr>
        <p:spPr>
          <a:xfrm>
            <a:off x="676669" y="1757236"/>
            <a:ext cx="10515600" cy="3684588"/>
          </a:xfrm>
          <a:prstGeom prst="rect">
            <a:avLst/>
          </a:prstGeom>
          <a:noFill/>
          <a:ln>
            <a:noFill/>
          </a:ln>
        </p:spPr>
        <p:txBody>
          <a:bodyPr spcFirstLastPara="1" wrap="square" lIns="91425" tIns="45700" rIns="91425" bIns="45700" anchor="t" anchorCtr="0">
            <a:noAutofit/>
          </a:bodyPr>
          <a:lstStyle/>
          <a:p>
            <a:pPr marL="457200" lvl="1" indent="0" algn="l" rtl="0">
              <a:lnSpc>
                <a:spcPct val="100000"/>
              </a:lnSpc>
              <a:spcBef>
                <a:spcPts val="0"/>
              </a:spcBef>
              <a:spcAft>
                <a:spcPts val="0"/>
              </a:spcAft>
              <a:buClr>
                <a:schemeClr val="accent3"/>
              </a:buClr>
              <a:buSzPts val="2000"/>
              <a:buNone/>
            </a:pPr>
            <a:r>
              <a:rPr lang="en-US" sz="2000" i="1">
                <a:solidFill>
                  <a:schemeClr val="accent3"/>
                </a:solidFill>
                <a:latin typeface="Arial"/>
                <a:ea typeface="Arial"/>
                <a:cs typeface="Arial"/>
                <a:sym typeface="Arial"/>
              </a:rPr>
              <a:t>Several districts that are not part of FP partners are asking us to share with them our various indicators, how did we get there? (Niger district head)</a:t>
            </a:r>
            <a:endParaRPr/>
          </a:p>
          <a:p>
            <a:pPr marL="457200" lvl="1" indent="0" algn="l" rtl="0">
              <a:lnSpc>
                <a:spcPct val="100000"/>
              </a:lnSpc>
              <a:spcBef>
                <a:spcPts val="800"/>
              </a:spcBef>
              <a:spcAft>
                <a:spcPts val="0"/>
              </a:spcAft>
              <a:buClr>
                <a:schemeClr val="dk1"/>
              </a:buClr>
              <a:buSzPts val="2000"/>
              <a:buNone/>
            </a:pPr>
            <a:endParaRPr sz="2000" i="1">
              <a:solidFill>
                <a:schemeClr val="accent3"/>
              </a:solidFill>
              <a:latin typeface="Arial"/>
              <a:ea typeface="Arial"/>
              <a:cs typeface="Arial"/>
              <a:sym typeface="Arial"/>
            </a:endParaRPr>
          </a:p>
          <a:p>
            <a:pPr marL="457200" lvl="1" indent="0" algn="l" rtl="0">
              <a:lnSpc>
                <a:spcPct val="100000"/>
              </a:lnSpc>
              <a:spcBef>
                <a:spcPts val="800"/>
              </a:spcBef>
              <a:spcAft>
                <a:spcPts val="0"/>
              </a:spcAft>
              <a:buClr>
                <a:schemeClr val="accent3"/>
              </a:buClr>
              <a:buSzPts val="2000"/>
              <a:buNone/>
            </a:pPr>
            <a:r>
              <a:rPr lang="en-US" sz="2000" i="1">
                <a:solidFill>
                  <a:schemeClr val="accent3"/>
                </a:solidFill>
                <a:latin typeface="Arial"/>
                <a:ea typeface="Arial"/>
                <a:cs typeface="Arial"/>
                <a:sym typeface="Arial"/>
              </a:rPr>
              <a:t>We have been able to advocate with other projects who have seen that this practice actually, This approach is really promising. And so, these projects are committed to replicating that. (Amplify3)</a:t>
            </a:r>
            <a:endParaRPr/>
          </a:p>
          <a:p>
            <a:pPr marL="457200" lvl="1" indent="0" algn="l" rtl="0">
              <a:lnSpc>
                <a:spcPct val="100000"/>
              </a:lnSpc>
              <a:spcBef>
                <a:spcPts val="800"/>
              </a:spcBef>
              <a:spcAft>
                <a:spcPts val="0"/>
              </a:spcAft>
              <a:buClr>
                <a:schemeClr val="dk1"/>
              </a:buClr>
              <a:buSzPts val="2000"/>
              <a:buNone/>
            </a:pPr>
            <a:endParaRPr sz="2000" i="1">
              <a:solidFill>
                <a:schemeClr val="accent3"/>
              </a:solidFill>
              <a:latin typeface="Arial"/>
              <a:ea typeface="Arial"/>
              <a:cs typeface="Arial"/>
              <a:sym typeface="Arial"/>
            </a:endParaRPr>
          </a:p>
          <a:p>
            <a:pPr marL="457200" lvl="1" indent="0" algn="l" rtl="0">
              <a:lnSpc>
                <a:spcPct val="100000"/>
              </a:lnSpc>
              <a:spcBef>
                <a:spcPts val="800"/>
              </a:spcBef>
              <a:spcAft>
                <a:spcPts val="0"/>
              </a:spcAft>
              <a:buClr>
                <a:schemeClr val="accent3"/>
              </a:buClr>
              <a:buSzPts val="2000"/>
              <a:buNone/>
            </a:pPr>
            <a:r>
              <a:rPr lang="en-US" sz="2000" i="1">
                <a:solidFill>
                  <a:schemeClr val="accent3"/>
                </a:solidFill>
                <a:latin typeface="Arial"/>
                <a:ea typeface="Arial"/>
                <a:cs typeface="Arial"/>
                <a:sym typeface="Arial"/>
              </a:rPr>
              <a:t>When they really do comparisons between districts, they realize that districts covered by Amplify really are different from other districts. I think it's a very good testimonial that really demonstrates that our passage was really able to create an impact that is quite visible. (Amplify2)</a:t>
            </a:r>
            <a:endParaRPr>
              <a:solidFill>
                <a:schemeClr val="accent3"/>
              </a:solidFill>
            </a:endParaRPr>
          </a:p>
        </p:txBody>
      </p:sp>
      <p:sp>
        <p:nvSpPr>
          <p:cNvPr id="496" name="Google Shape;496;p43"/>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F7F7F"/>
              </a:buClr>
              <a:buSzPts val="1000"/>
              <a:buFont typeface="Arial"/>
              <a:buNone/>
            </a:pPr>
            <a:fld id="{00000000-1234-1234-1234-123412341234}" type="slidenum">
              <a:rPr lang="en-US" sz="1000" b="0" i="0" u="none" strike="noStrike" cap="none">
                <a:solidFill>
                  <a:srgbClr val="7F7F7F"/>
                </a:solidFill>
                <a:latin typeface="Arial"/>
                <a:ea typeface="Arial"/>
                <a:cs typeface="Arial"/>
                <a:sym typeface="Arial"/>
              </a:rPr>
              <a:t>46</a:t>
            </a:fld>
            <a:endParaRPr sz="1000" b="0" i="0" u="none" strike="noStrike" cap="none">
              <a:solidFill>
                <a:srgbClr val="7F7F7F"/>
              </a:solidFill>
              <a:latin typeface="Arial"/>
              <a:ea typeface="Arial"/>
              <a:cs typeface="Arial"/>
              <a:sym typeface="Arial"/>
            </a:endParaRPr>
          </a:p>
        </p:txBody>
      </p:sp>
      <p:pic>
        <p:nvPicPr>
          <p:cNvPr id="497" name="Google Shape;497;p43" descr="Chat with solid fill"/>
          <p:cNvPicPr preferRelativeResize="0"/>
          <p:nvPr/>
        </p:nvPicPr>
        <p:blipFill rotWithShape="1">
          <a:blip r:embed="rId3">
            <a:alphaModFix/>
          </a:blip>
          <a:srcRect/>
          <a:stretch/>
        </p:blipFill>
        <p:spPr>
          <a:xfrm>
            <a:off x="11086671" y="-53015"/>
            <a:ext cx="914400" cy="9144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44"/>
          <p:cNvSpPr txBox="1">
            <a:spLocks noGrp="1"/>
          </p:cNvSpPr>
          <p:nvPr>
            <p:ph type="title"/>
          </p:nvPr>
        </p:nvSpPr>
        <p:spPr>
          <a:xfrm>
            <a:off x="542533" y="720797"/>
            <a:ext cx="891547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Attribution of impact </a:t>
            </a:r>
            <a:endParaRPr/>
          </a:p>
        </p:txBody>
      </p:sp>
      <p:sp>
        <p:nvSpPr>
          <p:cNvPr id="504" name="Google Shape;504;p44"/>
          <p:cNvSpPr txBox="1">
            <a:spLocks noGrp="1"/>
          </p:cNvSpPr>
          <p:nvPr>
            <p:ph type="body" idx="1"/>
          </p:nvPr>
        </p:nvSpPr>
        <p:spPr>
          <a:xfrm>
            <a:off x="1133869" y="2058988"/>
            <a:ext cx="10515600" cy="3684588"/>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dk1"/>
              </a:buClr>
              <a:buSzPts val="2400"/>
              <a:buChar char="•"/>
            </a:pPr>
            <a:r>
              <a:rPr lang="en-US"/>
              <a:t>DHIS2 data: Longitudinal data is not publicly available</a:t>
            </a:r>
            <a:endParaRPr/>
          </a:p>
          <a:p>
            <a:pPr marL="228600" lvl="0" indent="-228600" algn="l" rtl="0">
              <a:lnSpc>
                <a:spcPct val="110000"/>
              </a:lnSpc>
              <a:spcBef>
                <a:spcPts val="600"/>
              </a:spcBef>
              <a:spcAft>
                <a:spcPts val="0"/>
              </a:spcAft>
              <a:buClr>
                <a:schemeClr val="dk1"/>
              </a:buClr>
              <a:buSzPts val="2400"/>
              <a:buChar char="•"/>
            </a:pPr>
            <a:r>
              <a:rPr lang="en-US"/>
              <a:t>Demographic and Health Survey data: Too infrequent</a:t>
            </a:r>
            <a:endParaRPr/>
          </a:p>
          <a:p>
            <a:pPr marL="228600" lvl="0" indent="-228600" algn="l" rtl="0">
              <a:lnSpc>
                <a:spcPct val="110000"/>
              </a:lnSpc>
              <a:spcBef>
                <a:spcPts val="600"/>
              </a:spcBef>
              <a:spcAft>
                <a:spcPts val="0"/>
              </a:spcAft>
              <a:buClr>
                <a:schemeClr val="dk1"/>
              </a:buClr>
              <a:buSzPts val="2400"/>
              <a:buChar char="•"/>
            </a:pPr>
            <a:r>
              <a:rPr lang="en-US"/>
              <a:t>PMA2020: Too infrequent; recent years not yet available</a:t>
            </a:r>
            <a:endParaRPr/>
          </a:p>
          <a:p>
            <a:pPr marL="228600" lvl="0" indent="-228600" algn="l" rtl="0">
              <a:lnSpc>
                <a:spcPct val="110000"/>
              </a:lnSpc>
              <a:spcBef>
                <a:spcPts val="600"/>
              </a:spcBef>
              <a:spcAft>
                <a:spcPts val="0"/>
              </a:spcAft>
              <a:buClr>
                <a:schemeClr val="dk1"/>
              </a:buClr>
              <a:buSzPts val="2400"/>
              <a:buChar char="•"/>
            </a:pPr>
            <a:r>
              <a:rPr lang="en-US"/>
              <a:t>FP2030 by Track20: Annual, but not disaggregated by district</a:t>
            </a:r>
            <a:endParaRPr/>
          </a:p>
          <a:p>
            <a:pPr marL="228600" lvl="0" indent="-228600" algn="l" rtl="0">
              <a:lnSpc>
                <a:spcPct val="110000"/>
              </a:lnSpc>
              <a:spcBef>
                <a:spcPts val="600"/>
              </a:spcBef>
              <a:spcAft>
                <a:spcPts val="0"/>
              </a:spcAft>
              <a:buClr>
                <a:schemeClr val="dk1"/>
              </a:buClr>
              <a:buSzPts val="2400"/>
              <a:buChar char="•"/>
            </a:pPr>
            <a:r>
              <a:rPr lang="en-US"/>
              <a:t>Project-specific data sets: Very targeted but often several years old</a:t>
            </a:r>
            <a:endParaRPr/>
          </a:p>
        </p:txBody>
      </p:sp>
      <p:sp>
        <p:nvSpPr>
          <p:cNvPr id="505" name="Google Shape;505;p44"/>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47</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49"/>
          <p:cNvSpPr txBox="1">
            <a:spLocks noGrp="1"/>
          </p:cNvSpPr>
          <p:nvPr>
            <p:ph type="body" idx="2"/>
          </p:nvPr>
        </p:nvSpPr>
        <p:spPr>
          <a:xfrm>
            <a:off x="648129" y="784335"/>
            <a:ext cx="11203445"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Goal: Mobilize partners to expand access to and utilization of quality FP services in four selected West African countries</a:t>
            </a:r>
            <a:endParaRPr/>
          </a:p>
          <a:p>
            <a:pPr marL="0" lvl="0" indent="0" algn="l" rtl="0">
              <a:lnSpc>
                <a:spcPct val="100000"/>
              </a:lnSpc>
              <a:spcBef>
                <a:spcPts val="800"/>
              </a:spcBef>
              <a:spcAft>
                <a:spcPts val="0"/>
              </a:spcAft>
              <a:buClr>
                <a:schemeClr val="accent3"/>
              </a:buClr>
              <a:buSzPts val="3400"/>
              <a:buNone/>
            </a:pPr>
            <a:endParaRPr/>
          </a:p>
        </p:txBody>
      </p:sp>
      <p:sp>
        <p:nvSpPr>
          <p:cNvPr id="539" name="Google Shape;539;p49"/>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49</a:t>
            </a:fld>
            <a:endParaRPr sz="1000" b="0" i="0" u="none" strike="noStrike" cap="none">
              <a:solidFill>
                <a:srgbClr val="000000"/>
              </a:solidFill>
              <a:latin typeface="Arial"/>
              <a:ea typeface="Arial"/>
              <a:cs typeface="Arial"/>
              <a:sym typeface="Arial"/>
            </a:endParaRPr>
          </a:p>
        </p:txBody>
      </p:sp>
      <p:sp>
        <p:nvSpPr>
          <p:cNvPr id="540" name="Google Shape;540;p49"/>
          <p:cNvSpPr txBox="1"/>
          <p:nvPr/>
        </p:nvSpPr>
        <p:spPr>
          <a:xfrm>
            <a:off x="736780" y="6277185"/>
            <a:ext cx="7546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Demographic and Health Surveys and Malaria Indicator Cluster Surveys</a:t>
            </a:r>
            <a:endParaRPr sz="1400" b="0" i="0" u="none" strike="noStrike" cap="none">
              <a:solidFill>
                <a:srgbClr val="000000"/>
              </a:solidFill>
              <a:latin typeface="Arial"/>
              <a:ea typeface="Arial"/>
              <a:cs typeface="Arial"/>
              <a:sym typeface="Arial"/>
            </a:endParaRPr>
          </a:p>
        </p:txBody>
      </p:sp>
      <p:graphicFrame>
        <p:nvGraphicFramePr>
          <p:cNvPr id="541" name="Google Shape;541;p49"/>
          <p:cNvGraphicFramePr/>
          <p:nvPr/>
        </p:nvGraphicFramePr>
        <p:xfrm>
          <a:off x="736780" y="2089218"/>
          <a:ext cx="5925250" cy="1333500"/>
        </p:xfrm>
        <a:graphic>
          <a:graphicData uri="http://schemas.openxmlformats.org/drawingml/2006/table">
            <a:tbl>
              <a:tblPr>
                <a:noFill/>
                <a:tableStyleId>{38A7DF41-88D3-47FD-977B-88C0FFD68C92}</a:tableStyleId>
              </a:tblPr>
              <a:tblGrid>
                <a:gridCol w="3392950">
                  <a:extLst>
                    <a:ext uri="{9D8B030D-6E8A-4147-A177-3AD203B41FA5}">
                      <a16:colId xmlns:a16="http://schemas.microsoft.com/office/drawing/2014/main" val="20000"/>
                    </a:ext>
                  </a:extLst>
                </a:gridCol>
                <a:gridCol w="633075">
                  <a:extLst>
                    <a:ext uri="{9D8B030D-6E8A-4147-A177-3AD203B41FA5}">
                      <a16:colId xmlns:a16="http://schemas.microsoft.com/office/drawing/2014/main" val="20001"/>
                    </a:ext>
                  </a:extLst>
                </a:gridCol>
                <a:gridCol w="633075">
                  <a:extLst>
                    <a:ext uri="{9D8B030D-6E8A-4147-A177-3AD203B41FA5}">
                      <a16:colId xmlns:a16="http://schemas.microsoft.com/office/drawing/2014/main" val="20002"/>
                    </a:ext>
                  </a:extLst>
                </a:gridCol>
                <a:gridCol w="633075">
                  <a:extLst>
                    <a:ext uri="{9D8B030D-6E8A-4147-A177-3AD203B41FA5}">
                      <a16:colId xmlns:a16="http://schemas.microsoft.com/office/drawing/2014/main" val="20003"/>
                    </a:ext>
                  </a:extLst>
                </a:gridCol>
                <a:gridCol w="633075">
                  <a:extLst>
                    <a:ext uri="{9D8B030D-6E8A-4147-A177-3AD203B41FA5}">
                      <a16:colId xmlns:a16="http://schemas.microsoft.com/office/drawing/2014/main" val="20004"/>
                    </a:ext>
                  </a:extLst>
                </a:gridCol>
              </a:tblGrid>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Burkina Faso</a:t>
                      </a:r>
                      <a:endParaRPr sz="1100" b="1"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2010</a:t>
                      </a:r>
                      <a:endParaRPr sz="1100" b="1"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2014</a:t>
                      </a:r>
                      <a:endParaRPr sz="1100" b="1"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2018</a:t>
                      </a:r>
                      <a:endParaRPr sz="1100" b="1"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2021</a:t>
                      </a:r>
                      <a:endParaRPr sz="1100" b="1"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Total fertility rate</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6.0</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5.5</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5.2</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4.4</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1"/>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Women aged 15-19 who have ever been pregnant</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a:t>
                      </a:r>
                      <a:endParaRPr sz="1400" u="none" strike="noStrike" cap="none"/>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a:t>
                      </a:r>
                      <a:endParaRPr sz="1400" u="none" strike="noStrike" cap="none"/>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a:t>
                      </a:r>
                      <a:endParaRPr sz="1400" u="none" strike="noStrike" cap="none"/>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20.1</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2"/>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Modern method (married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15.0</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a:t>
                      </a:r>
                      <a:endParaRPr sz="1400" u="none" strike="noStrike" cap="none"/>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a:t>
                      </a:r>
                      <a:endParaRPr sz="1400" u="none" strike="noStrike" cap="none"/>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31.5</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3"/>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Modern method (unmarried, SA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58.7</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a:t>
                      </a:r>
                      <a:endParaRPr sz="1400" u="none" strike="noStrike" cap="none"/>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a:t>
                      </a:r>
                      <a:endParaRPr sz="1400" u="none" strike="noStrike" cap="none"/>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59.4</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4"/>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Unmet need for family planning (married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37.2</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a:t>
                      </a:r>
                      <a:endParaRPr sz="1400" u="none" strike="noStrike" cap="none"/>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a:t>
                      </a:r>
                      <a:endParaRPr sz="1400" u="none" strike="noStrike" cap="none"/>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15.5</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5"/>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Unmet need for family planning (unmarried SA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a:t>
                      </a:r>
                      <a:endParaRPr sz="1400" u="none" strike="noStrike" cap="none"/>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a:t>
                      </a:r>
                      <a:endParaRPr sz="1400" u="none" strike="noStrike" cap="none"/>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a:t>
                      </a:r>
                      <a:endParaRPr sz="1400" u="none" strike="noStrike" cap="none"/>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30.0</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6"/>
                  </a:ext>
                </a:extLst>
              </a:tr>
            </a:tbl>
          </a:graphicData>
        </a:graphic>
      </p:graphicFrame>
      <p:graphicFrame>
        <p:nvGraphicFramePr>
          <p:cNvPr id="542" name="Google Shape;542;p49"/>
          <p:cNvGraphicFramePr/>
          <p:nvPr/>
        </p:nvGraphicFramePr>
        <p:xfrm>
          <a:off x="736780" y="3890387"/>
          <a:ext cx="4732225" cy="1333500"/>
        </p:xfrm>
        <a:graphic>
          <a:graphicData uri="http://schemas.openxmlformats.org/drawingml/2006/table">
            <a:tbl>
              <a:tblPr>
                <a:noFill/>
                <a:tableStyleId>{38A7DF41-88D3-47FD-977B-88C0FFD68C92}</a:tableStyleId>
              </a:tblPr>
              <a:tblGrid>
                <a:gridCol w="3446175">
                  <a:extLst>
                    <a:ext uri="{9D8B030D-6E8A-4147-A177-3AD203B41FA5}">
                      <a16:colId xmlns:a16="http://schemas.microsoft.com/office/drawing/2014/main" val="20000"/>
                    </a:ext>
                  </a:extLst>
                </a:gridCol>
                <a:gridCol w="643025">
                  <a:extLst>
                    <a:ext uri="{9D8B030D-6E8A-4147-A177-3AD203B41FA5}">
                      <a16:colId xmlns:a16="http://schemas.microsoft.com/office/drawing/2014/main" val="20001"/>
                    </a:ext>
                  </a:extLst>
                </a:gridCol>
                <a:gridCol w="643025">
                  <a:extLst>
                    <a:ext uri="{9D8B030D-6E8A-4147-A177-3AD203B41FA5}">
                      <a16:colId xmlns:a16="http://schemas.microsoft.com/office/drawing/2014/main" val="20002"/>
                    </a:ext>
                  </a:extLst>
                </a:gridCol>
              </a:tblGrid>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Côte d'Ivoire</a:t>
                      </a:r>
                      <a:endParaRPr sz="1100" b="1"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2012</a:t>
                      </a:r>
                      <a:endParaRPr sz="1100" b="1"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2021</a:t>
                      </a:r>
                      <a:endParaRPr sz="1100" b="1"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Total fertility rate</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5.0</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4.3</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1"/>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Women aged 15-19 who have ever been pregnant</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29.6</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22.7</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2"/>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Modern method (married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12.5</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17.9</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3"/>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Modern method (unmarried, SA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30.2</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42.6</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4"/>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Unmet need for family planning (married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13.7</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22.3</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5"/>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Unmet need for family planning (unmarried SA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22.2</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32.6</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6"/>
                  </a:ext>
                </a:extLst>
              </a:tr>
            </a:tbl>
          </a:graphicData>
        </a:graphic>
      </p:graphicFrame>
      <p:graphicFrame>
        <p:nvGraphicFramePr>
          <p:cNvPr id="543" name="Google Shape;543;p49"/>
          <p:cNvGraphicFramePr/>
          <p:nvPr/>
        </p:nvGraphicFramePr>
        <p:xfrm>
          <a:off x="7123610" y="2089218"/>
          <a:ext cx="3971100" cy="1333500"/>
        </p:xfrm>
        <a:graphic>
          <a:graphicData uri="http://schemas.openxmlformats.org/drawingml/2006/table">
            <a:tbl>
              <a:tblPr>
                <a:noFill/>
                <a:tableStyleId>{38A7DF41-88D3-47FD-977B-88C0FFD68C92}</a:tableStyleId>
              </a:tblPr>
              <a:tblGrid>
                <a:gridCol w="3346650">
                  <a:extLst>
                    <a:ext uri="{9D8B030D-6E8A-4147-A177-3AD203B41FA5}">
                      <a16:colId xmlns:a16="http://schemas.microsoft.com/office/drawing/2014/main" val="20000"/>
                    </a:ext>
                  </a:extLst>
                </a:gridCol>
                <a:gridCol w="624450">
                  <a:extLst>
                    <a:ext uri="{9D8B030D-6E8A-4147-A177-3AD203B41FA5}">
                      <a16:colId xmlns:a16="http://schemas.microsoft.com/office/drawing/2014/main" val="20001"/>
                    </a:ext>
                  </a:extLst>
                </a:gridCol>
              </a:tblGrid>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Niger</a:t>
                      </a:r>
                      <a:endParaRPr sz="1100" b="1"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2012</a:t>
                      </a:r>
                      <a:endParaRPr sz="1100" b="1"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Total fertility rate</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7.6</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1"/>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Women aged 15-19 who have ever been pregnant</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40.4</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2"/>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Modern method (married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12.2</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3"/>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Modern method (unmarried, SA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39.9</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4"/>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Unmet need for family planning (married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16</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5"/>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Unmet need for family planning (unmarried SA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6"/>
                  </a:ext>
                </a:extLst>
              </a:tr>
            </a:tbl>
          </a:graphicData>
        </a:graphic>
      </p:graphicFrame>
      <p:graphicFrame>
        <p:nvGraphicFramePr>
          <p:cNvPr id="544" name="Google Shape;544;p49"/>
          <p:cNvGraphicFramePr/>
          <p:nvPr/>
        </p:nvGraphicFramePr>
        <p:xfrm>
          <a:off x="7123611" y="3886002"/>
          <a:ext cx="4550250" cy="1333500"/>
        </p:xfrm>
        <a:graphic>
          <a:graphicData uri="http://schemas.openxmlformats.org/drawingml/2006/table">
            <a:tbl>
              <a:tblPr>
                <a:noFill/>
                <a:tableStyleId>{38A7DF41-88D3-47FD-977B-88C0FFD68C92}</a:tableStyleId>
              </a:tblPr>
              <a:tblGrid>
                <a:gridCol w="3313650">
                  <a:extLst>
                    <a:ext uri="{9D8B030D-6E8A-4147-A177-3AD203B41FA5}">
                      <a16:colId xmlns:a16="http://schemas.microsoft.com/office/drawing/2014/main" val="20000"/>
                    </a:ext>
                  </a:extLst>
                </a:gridCol>
                <a:gridCol w="618300">
                  <a:extLst>
                    <a:ext uri="{9D8B030D-6E8A-4147-A177-3AD203B41FA5}">
                      <a16:colId xmlns:a16="http://schemas.microsoft.com/office/drawing/2014/main" val="20001"/>
                    </a:ext>
                  </a:extLst>
                </a:gridCol>
                <a:gridCol w="618300">
                  <a:extLst>
                    <a:ext uri="{9D8B030D-6E8A-4147-A177-3AD203B41FA5}">
                      <a16:colId xmlns:a16="http://schemas.microsoft.com/office/drawing/2014/main" val="20002"/>
                    </a:ext>
                  </a:extLst>
                </a:gridCol>
              </a:tblGrid>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Togo</a:t>
                      </a:r>
                      <a:endParaRPr sz="1100" b="1"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2014</a:t>
                      </a:r>
                      <a:endParaRPr sz="1100" b="1"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2017</a:t>
                      </a:r>
                      <a:endParaRPr sz="1100" b="1"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Total fertility rate</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4.8</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4.4</a:t>
                      </a: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1"/>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Women aged 15-19 who have ever been pregnant</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16.5</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2"/>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Modern method (married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17.3</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3"/>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Modern method (unmarried, SA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38.4</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4"/>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Unmet need for family planning (married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33.6</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5"/>
                  </a:ext>
                </a:extLst>
              </a:tr>
              <a:tr h="19050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Unmet need for family planning (unmarried SA WRA)</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u="none" strike="noStrike" cap="none"/>
                        <a:t>-</a:t>
                      </a:r>
                      <a:endParaRPr sz="1100" b="0" i="0" u="none" strike="noStrike" cap="none">
                        <a:solidFill>
                          <a:srgbClr val="000000"/>
                        </a:solidFill>
                        <a:latin typeface="Calibri"/>
                        <a:ea typeface="Calibri"/>
                        <a:cs typeface="Calibri"/>
                        <a:sym typeface="Calibri"/>
                      </a:endParaRPr>
                    </a:p>
                  </a:txBody>
                  <a:tcPr marL="9525" marR="9525" marT="9525" marB="0" anchor="b"/>
                </a:tc>
                <a:tc>
                  <a:txBody>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Calibri"/>
                        <a:ea typeface="Calibri"/>
                        <a:cs typeface="Calibri"/>
                        <a:sym typeface="Calibri"/>
                      </a:endParaRPr>
                    </a:p>
                  </a:txBody>
                  <a:tcPr marL="9525" marR="9525" marT="9525" marB="0" anchor="b"/>
                </a:tc>
                <a:extLst>
                  <a:ext uri="{0D108BD9-81ED-4DB2-BD59-A6C34878D82A}">
                    <a16:rowId xmlns:a16="http://schemas.microsoft.com/office/drawing/2014/main" val="10006"/>
                  </a:ext>
                </a:extLst>
              </a:tr>
            </a:tbl>
          </a:graphicData>
        </a:graphic>
      </p:graphicFrame>
      <p:pic>
        <p:nvPicPr>
          <p:cNvPr id="545" name="Google Shape;545;p49" descr="Books with solid fill"/>
          <p:cNvPicPr preferRelativeResize="0"/>
          <p:nvPr/>
        </p:nvPicPr>
        <p:blipFill rotWithShape="1">
          <a:blip r:embed="rId3">
            <a:alphaModFix/>
          </a:blip>
          <a:srcRect/>
          <a:stretch/>
        </p:blipFill>
        <p:spPr>
          <a:xfrm>
            <a:off x="11086671" y="-8263"/>
            <a:ext cx="914400" cy="914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g204fbfc9588_1_10"/>
          <p:cNvSpPr txBox="1">
            <a:spLocks noGrp="1"/>
          </p:cNvSpPr>
          <p:nvPr>
            <p:ph type="title"/>
          </p:nvPr>
        </p:nvSpPr>
        <p:spPr>
          <a:xfrm>
            <a:off x="542533" y="720797"/>
            <a:ext cx="89154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Acronyms</a:t>
            </a:r>
            <a:endParaRPr/>
          </a:p>
        </p:txBody>
      </p:sp>
      <p:sp>
        <p:nvSpPr>
          <p:cNvPr id="148" name="Google Shape;148;g204fbfc9588_1_10"/>
          <p:cNvSpPr txBox="1">
            <a:spLocks noGrp="1"/>
          </p:cNvSpPr>
          <p:nvPr>
            <p:ph type="body" idx="1"/>
          </p:nvPr>
        </p:nvSpPr>
        <p:spPr>
          <a:xfrm>
            <a:off x="542525" y="1893949"/>
            <a:ext cx="10515600" cy="37251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600"/>
              </a:spcBef>
              <a:spcAft>
                <a:spcPts val="0"/>
              </a:spcAft>
              <a:buClr>
                <a:schemeClr val="dk1"/>
              </a:buClr>
              <a:buSzPts val="1100"/>
              <a:buFont typeface="Arial"/>
              <a:buNone/>
            </a:pPr>
            <a:r>
              <a:rPr lang="en-US" sz="1700" dirty="0"/>
              <a:t>IP - Implementing Partner</a:t>
            </a:r>
            <a:endParaRPr sz="1700" dirty="0"/>
          </a:p>
          <a:p>
            <a:pPr marL="0" lvl="0" indent="0" algn="l" rtl="0">
              <a:lnSpc>
                <a:spcPct val="110000"/>
              </a:lnSpc>
              <a:spcBef>
                <a:spcPts val="600"/>
              </a:spcBef>
              <a:spcAft>
                <a:spcPts val="0"/>
              </a:spcAft>
              <a:buClr>
                <a:schemeClr val="dk1"/>
              </a:buClr>
              <a:buSzPts val="1100"/>
              <a:buFont typeface="Arial"/>
              <a:buNone/>
            </a:pPr>
            <a:r>
              <a:rPr lang="en-US" sz="1700" dirty="0"/>
              <a:t>ISBC - Identification </a:t>
            </a:r>
            <a:r>
              <a:rPr lang="en-US" sz="1700" dirty="0" err="1"/>
              <a:t>Systématique</a:t>
            </a:r>
            <a:r>
              <a:rPr lang="en-US" sz="1700" dirty="0"/>
              <a:t> des </a:t>
            </a:r>
            <a:r>
              <a:rPr lang="en-US" sz="1700" dirty="0" err="1"/>
              <a:t>Besoins</a:t>
            </a:r>
            <a:r>
              <a:rPr lang="en-US" sz="1700" dirty="0"/>
              <a:t> des Clients</a:t>
            </a:r>
            <a:endParaRPr sz="1700" dirty="0"/>
          </a:p>
          <a:p>
            <a:pPr marL="0" lvl="0" indent="0" algn="l" rtl="0">
              <a:lnSpc>
                <a:spcPct val="110000"/>
              </a:lnSpc>
              <a:spcBef>
                <a:spcPts val="600"/>
              </a:spcBef>
              <a:spcAft>
                <a:spcPts val="0"/>
              </a:spcAft>
              <a:buClr>
                <a:schemeClr val="dk1"/>
              </a:buClr>
              <a:buSzPts val="1100"/>
              <a:buFont typeface="Arial"/>
              <a:buNone/>
            </a:pPr>
            <a:r>
              <a:rPr lang="en-US" sz="1700" dirty="0"/>
              <a:t>LOP- Length of Project (target)</a:t>
            </a:r>
          </a:p>
          <a:p>
            <a:pPr marL="0" lvl="0" indent="0" algn="l" rtl="0">
              <a:lnSpc>
                <a:spcPct val="110000"/>
              </a:lnSpc>
              <a:spcBef>
                <a:spcPts val="600"/>
              </a:spcBef>
              <a:spcAft>
                <a:spcPts val="0"/>
              </a:spcAft>
              <a:buClr>
                <a:schemeClr val="dk1"/>
              </a:buClr>
              <a:buSzPts val="1100"/>
              <a:buFont typeface="Arial"/>
              <a:buNone/>
            </a:pPr>
            <a:r>
              <a:rPr lang="en-US" sz="1700" dirty="0"/>
              <a:t>MoH - Ministry of Health</a:t>
            </a:r>
            <a:endParaRPr sz="1700" dirty="0"/>
          </a:p>
          <a:p>
            <a:pPr marL="0" lvl="0" indent="0" algn="l" rtl="0">
              <a:lnSpc>
                <a:spcPct val="110000"/>
              </a:lnSpc>
              <a:spcBef>
                <a:spcPts val="600"/>
              </a:spcBef>
              <a:spcAft>
                <a:spcPts val="0"/>
              </a:spcAft>
              <a:buClr>
                <a:schemeClr val="dk1"/>
              </a:buClr>
              <a:buSzPts val="1100"/>
              <a:buFont typeface="Arial"/>
              <a:buNone/>
            </a:pPr>
            <a:r>
              <a:rPr lang="en-US" sz="1700" dirty="0"/>
              <a:t>PAB - Plan </a:t>
            </a:r>
            <a:r>
              <a:rPr lang="en-US" sz="1700" dirty="0" err="1"/>
              <a:t>d’Action</a:t>
            </a:r>
            <a:r>
              <a:rPr lang="en-US" sz="1700" dirty="0"/>
              <a:t> </a:t>
            </a:r>
            <a:r>
              <a:rPr lang="en-US" sz="1700" dirty="0" err="1"/>
              <a:t>Budgetisé</a:t>
            </a:r>
            <a:endParaRPr sz="1700" dirty="0"/>
          </a:p>
          <a:p>
            <a:pPr marL="0" lvl="0" indent="0" algn="l" rtl="0">
              <a:lnSpc>
                <a:spcPct val="110000"/>
              </a:lnSpc>
              <a:spcBef>
                <a:spcPts val="600"/>
              </a:spcBef>
              <a:spcAft>
                <a:spcPts val="0"/>
              </a:spcAft>
              <a:buClr>
                <a:schemeClr val="dk1"/>
              </a:buClr>
              <a:buSzPts val="1100"/>
              <a:buFont typeface="Arial"/>
              <a:buNone/>
            </a:pPr>
            <a:r>
              <a:rPr lang="en-US" sz="1700" dirty="0"/>
              <a:t>PPE - Personal Protective Equipment</a:t>
            </a:r>
            <a:endParaRPr sz="1700" dirty="0"/>
          </a:p>
          <a:p>
            <a:pPr marL="0" lvl="0" indent="0" algn="l" rtl="0">
              <a:lnSpc>
                <a:spcPct val="110000"/>
              </a:lnSpc>
              <a:spcBef>
                <a:spcPts val="600"/>
              </a:spcBef>
              <a:spcAft>
                <a:spcPts val="0"/>
              </a:spcAft>
              <a:buClr>
                <a:schemeClr val="dk1"/>
              </a:buClr>
              <a:buSzPts val="1100"/>
              <a:buFont typeface="Arial"/>
              <a:buNone/>
            </a:pPr>
            <a:r>
              <a:rPr lang="en-US" sz="1700" dirty="0"/>
              <a:t>PPFP - Post-Partum Family Planning</a:t>
            </a:r>
            <a:endParaRPr sz="1700" dirty="0"/>
          </a:p>
          <a:p>
            <a:pPr marL="0" lvl="0" indent="0" algn="l" rtl="0">
              <a:lnSpc>
                <a:spcPct val="110000"/>
              </a:lnSpc>
              <a:spcBef>
                <a:spcPts val="600"/>
              </a:spcBef>
              <a:spcAft>
                <a:spcPts val="0"/>
              </a:spcAft>
              <a:buClr>
                <a:schemeClr val="dk1"/>
              </a:buClr>
              <a:buSzPts val="1100"/>
              <a:buFont typeface="Arial"/>
              <a:buNone/>
            </a:pPr>
            <a:r>
              <a:rPr lang="en-US" sz="1700" dirty="0"/>
              <a:t>TOR - Terms of Reference</a:t>
            </a:r>
            <a:endParaRPr sz="1700" dirty="0"/>
          </a:p>
          <a:p>
            <a:pPr marL="0" lvl="0" indent="0" algn="l" rtl="0">
              <a:lnSpc>
                <a:spcPct val="110000"/>
              </a:lnSpc>
              <a:spcBef>
                <a:spcPts val="600"/>
              </a:spcBef>
              <a:spcAft>
                <a:spcPts val="0"/>
              </a:spcAft>
              <a:buClr>
                <a:schemeClr val="dk1"/>
              </a:buClr>
              <a:buSzPts val="1100"/>
              <a:buFont typeface="Arial"/>
              <a:buNone/>
            </a:pPr>
            <a:r>
              <a:rPr lang="en-US" sz="1700" dirty="0"/>
              <a:t>WABA - West Africa Breakthrough Action</a:t>
            </a:r>
            <a:endParaRPr sz="1700" dirty="0"/>
          </a:p>
        </p:txBody>
      </p:sp>
      <p:sp>
        <p:nvSpPr>
          <p:cNvPr id="149" name="Google Shape;149;g204fbfc9588_1_10"/>
          <p:cNvSpPr txBox="1">
            <a:spLocks noGrp="1"/>
          </p:cNvSpPr>
          <p:nvPr>
            <p:ph type="sldNum" idx="12"/>
          </p:nvPr>
        </p:nvSpPr>
        <p:spPr>
          <a:xfrm>
            <a:off x="8930640" y="634640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50"/>
          <p:cNvSpPr txBox="1">
            <a:spLocks noGrp="1"/>
          </p:cNvSpPr>
          <p:nvPr>
            <p:ph type="body" idx="2"/>
          </p:nvPr>
        </p:nvSpPr>
        <p:spPr>
          <a:xfrm>
            <a:off x="648129" y="784335"/>
            <a:ext cx="11108442"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Goal: Mobilize partners to expand access to and utilization of quality FP services in four selected West African countries</a:t>
            </a:r>
            <a:endParaRPr/>
          </a:p>
          <a:p>
            <a:pPr marL="0" lvl="0" indent="0" algn="l" rtl="0">
              <a:lnSpc>
                <a:spcPct val="100000"/>
              </a:lnSpc>
              <a:spcBef>
                <a:spcPts val="800"/>
              </a:spcBef>
              <a:spcAft>
                <a:spcPts val="0"/>
              </a:spcAft>
              <a:buClr>
                <a:schemeClr val="accent3"/>
              </a:buClr>
              <a:buSzPts val="3400"/>
              <a:buNone/>
            </a:pPr>
            <a:endParaRPr/>
          </a:p>
        </p:txBody>
      </p:sp>
      <p:sp>
        <p:nvSpPr>
          <p:cNvPr id="552" name="Google Shape;552;p50"/>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50</a:t>
            </a:fld>
            <a:endParaRPr sz="1000" b="0" i="0" u="none" strike="noStrike" cap="none">
              <a:solidFill>
                <a:srgbClr val="000000"/>
              </a:solidFill>
              <a:latin typeface="Arial"/>
              <a:ea typeface="Arial"/>
              <a:cs typeface="Arial"/>
              <a:sym typeface="Arial"/>
            </a:endParaRPr>
          </a:p>
        </p:txBody>
      </p:sp>
      <p:graphicFrame>
        <p:nvGraphicFramePr>
          <p:cNvPr id="553" name="Google Shape;553;p50"/>
          <p:cNvGraphicFramePr/>
          <p:nvPr/>
        </p:nvGraphicFramePr>
        <p:xfrm>
          <a:off x="435429" y="1908050"/>
          <a:ext cx="3602746" cy="42365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54" name="Google Shape;554;p50"/>
          <p:cNvGraphicFramePr/>
          <p:nvPr/>
        </p:nvGraphicFramePr>
        <p:xfrm>
          <a:off x="4294626" y="1908050"/>
          <a:ext cx="3602747" cy="4236522"/>
        </p:xfrm>
        <a:graphic>
          <a:graphicData uri="http://schemas.openxmlformats.org/drawingml/2006/chart">
            <c:chart xmlns:c="http://schemas.openxmlformats.org/drawingml/2006/chart" xmlns:r="http://schemas.openxmlformats.org/officeDocument/2006/relationships" r:id="rId4"/>
          </a:graphicData>
        </a:graphic>
      </p:graphicFrame>
      <p:sp>
        <p:nvSpPr>
          <p:cNvPr id="555" name="Google Shape;555;p50"/>
          <p:cNvSpPr txBox="1"/>
          <p:nvPr/>
        </p:nvSpPr>
        <p:spPr>
          <a:xfrm>
            <a:off x="648129" y="6305859"/>
            <a:ext cx="958734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PMA2020. Data are from all women of reproductive age. </a:t>
            </a:r>
            <a:endParaRPr sz="1400" b="0" i="0" u="none" strike="noStrike" cap="none">
              <a:solidFill>
                <a:srgbClr val="000000"/>
              </a:solidFill>
              <a:latin typeface="Arial"/>
              <a:ea typeface="Arial"/>
              <a:cs typeface="Arial"/>
              <a:sym typeface="Arial"/>
            </a:endParaRPr>
          </a:p>
        </p:txBody>
      </p:sp>
      <p:pic>
        <p:nvPicPr>
          <p:cNvPr id="556" name="Google Shape;556;p50" descr="Books with solid fill"/>
          <p:cNvPicPr preferRelativeResize="0"/>
          <p:nvPr/>
        </p:nvPicPr>
        <p:blipFill rotWithShape="1">
          <a:blip r:embed="rId5">
            <a:alphaModFix/>
          </a:blip>
          <a:srcRect/>
          <a:stretch/>
        </p:blipFill>
        <p:spPr>
          <a:xfrm>
            <a:off x="11086671" y="-8263"/>
            <a:ext cx="914400" cy="914400"/>
          </a:xfrm>
          <a:prstGeom prst="rect">
            <a:avLst/>
          </a:prstGeom>
          <a:noFill/>
          <a:ln>
            <a:noFill/>
          </a:ln>
        </p:spPr>
      </p:pic>
      <p:graphicFrame>
        <p:nvGraphicFramePr>
          <p:cNvPr id="557" name="Google Shape;557;p50"/>
          <p:cNvGraphicFramePr/>
          <p:nvPr/>
        </p:nvGraphicFramePr>
        <p:xfrm>
          <a:off x="8171319" y="1912214"/>
          <a:ext cx="3602748" cy="4232357"/>
        </p:xfrm>
        <a:graphic>
          <a:graphicData uri="http://schemas.openxmlformats.org/drawingml/2006/chart">
            <c:chart xmlns:c="http://schemas.openxmlformats.org/drawingml/2006/chart" xmlns:r="http://schemas.openxmlformats.org/officeDocument/2006/relationships" r:id="rId6"/>
          </a:graphicData>
        </a:graphic>
      </p:graphicFrame>
      <p:sp>
        <p:nvSpPr>
          <p:cNvPr id="558" name="Google Shape;558;p50"/>
          <p:cNvSpPr txBox="1"/>
          <p:nvPr/>
        </p:nvSpPr>
        <p:spPr>
          <a:xfrm>
            <a:off x="13616848" y="5056742"/>
            <a:ext cx="45719" cy="457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51"/>
          <p:cNvSpPr txBox="1">
            <a:spLocks noGrp="1"/>
          </p:cNvSpPr>
          <p:nvPr>
            <p:ph type="body" idx="2"/>
          </p:nvPr>
        </p:nvSpPr>
        <p:spPr>
          <a:xfrm>
            <a:off x="648129" y="784335"/>
            <a:ext cx="11108442"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Goal: Mobilize partners to expand access to and utilization of quality FP services in four selected West African countries</a:t>
            </a:r>
            <a:endParaRPr/>
          </a:p>
          <a:p>
            <a:pPr marL="0" lvl="0" indent="0" algn="l" rtl="0">
              <a:lnSpc>
                <a:spcPct val="100000"/>
              </a:lnSpc>
              <a:spcBef>
                <a:spcPts val="800"/>
              </a:spcBef>
              <a:spcAft>
                <a:spcPts val="0"/>
              </a:spcAft>
              <a:buClr>
                <a:schemeClr val="accent3"/>
              </a:buClr>
              <a:buSzPts val="3400"/>
              <a:buNone/>
            </a:pPr>
            <a:endParaRPr/>
          </a:p>
        </p:txBody>
      </p:sp>
      <p:sp>
        <p:nvSpPr>
          <p:cNvPr id="565" name="Google Shape;565;p51"/>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51</a:t>
            </a:fld>
            <a:endParaRPr sz="1000" b="0" i="0" u="none" strike="noStrike" cap="none">
              <a:solidFill>
                <a:srgbClr val="000000"/>
              </a:solidFill>
              <a:latin typeface="Arial"/>
              <a:ea typeface="Arial"/>
              <a:cs typeface="Arial"/>
              <a:sym typeface="Arial"/>
            </a:endParaRPr>
          </a:p>
        </p:txBody>
      </p:sp>
      <p:sp>
        <p:nvSpPr>
          <p:cNvPr id="566" name="Google Shape;566;p51"/>
          <p:cNvSpPr txBox="1"/>
          <p:nvPr/>
        </p:nvSpPr>
        <p:spPr>
          <a:xfrm>
            <a:off x="648129" y="6305859"/>
            <a:ext cx="958734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PMA2020. Data are from all women of reproductive age. </a:t>
            </a:r>
            <a:endParaRPr sz="1400" b="0" i="0" u="none" strike="noStrike" cap="none">
              <a:solidFill>
                <a:srgbClr val="000000"/>
              </a:solidFill>
              <a:latin typeface="Arial"/>
              <a:ea typeface="Arial"/>
              <a:cs typeface="Arial"/>
              <a:sym typeface="Arial"/>
            </a:endParaRPr>
          </a:p>
        </p:txBody>
      </p:sp>
      <p:graphicFrame>
        <p:nvGraphicFramePr>
          <p:cNvPr id="567" name="Google Shape;567;p51"/>
          <p:cNvGraphicFramePr/>
          <p:nvPr/>
        </p:nvGraphicFramePr>
        <p:xfrm>
          <a:off x="2728287" y="2219460"/>
          <a:ext cx="6948126" cy="3737202"/>
        </p:xfrm>
        <a:graphic>
          <a:graphicData uri="http://schemas.openxmlformats.org/drawingml/2006/chart">
            <c:chart xmlns:c="http://schemas.openxmlformats.org/drawingml/2006/chart" xmlns:r="http://schemas.openxmlformats.org/officeDocument/2006/relationships" r:id="rId3"/>
          </a:graphicData>
        </a:graphic>
      </p:graphicFrame>
      <p:pic>
        <p:nvPicPr>
          <p:cNvPr id="568" name="Google Shape;568;p51" descr="Books with solid fill"/>
          <p:cNvPicPr preferRelativeResize="0"/>
          <p:nvPr/>
        </p:nvPicPr>
        <p:blipFill rotWithShape="1">
          <a:blip r:embed="rId4">
            <a:alphaModFix/>
          </a:blip>
          <a:srcRect/>
          <a:stretch/>
        </p:blipFill>
        <p:spPr>
          <a:xfrm>
            <a:off x="11086671" y="-8263"/>
            <a:ext cx="914400" cy="9144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52"/>
          <p:cNvSpPr txBox="1">
            <a:spLocks noGrp="1"/>
          </p:cNvSpPr>
          <p:nvPr>
            <p:ph type="body" idx="2"/>
          </p:nvPr>
        </p:nvSpPr>
        <p:spPr>
          <a:xfrm>
            <a:off x="648129" y="784335"/>
            <a:ext cx="11203445"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Goal: Mobilize partners to expand access to and utilization of quality FP services in four selected West African countries</a:t>
            </a:r>
            <a:endParaRPr/>
          </a:p>
          <a:p>
            <a:pPr marL="0" lvl="0" indent="0" algn="l" rtl="0">
              <a:lnSpc>
                <a:spcPct val="100000"/>
              </a:lnSpc>
              <a:spcBef>
                <a:spcPts val="800"/>
              </a:spcBef>
              <a:spcAft>
                <a:spcPts val="0"/>
              </a:spcAft>
              <a:buClr>
                <a:schemeClr val="accent3"/>
              </a:buClr>
              <a:buSzPts val="3400"/>
              <a:buNone/>
            </a:pPr>
            <a:endParaRPr/>
          </a:p>
        </p:txBody>
      </p:sp>
      <p:sp>
        <p:nvSpPr>
          <p:cNvPr id="575" name="Google Shape;575;p52"/>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52</a:t>
            </a:fld>
            <a:endParaRPr sz="1000" b="0" i="0" u="none" strike="noStrike" cap="none">
              <a:solidFill>
                <a:srgbClr val="000000"/>
              </a:solidFill>
              <a:latin typeface="Arial"/>
              <a:ea typeface="Arial"/>
              <a:cs typeface="Arial"/>
              <a:sym typeface="Arial"/>
            </a:endParaRPr>
          </a:p>
        </p:txBody>
      </p:sp>
      <p:graphicFrame>
        <p:nvGraphicFramePr>
          <p:cNvPr id="576" name="Google Shape;576;p52"/>
          <p:cNvGraphicFramePr/>
          <p:nvPr/>
        </p:nvGraphicFramePr>
        <p:xfrm>
          <a:off x="351774" y="1976847"/>
          <a:ext cx="5590376" cy="41254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77" name="Google Shape;577;p52"/>
          <p:cNvGraphicFramePr/>
          <p:nvPr/>
        </p:nvGraphicFramePr>
        <p:xfrm>
          <a:off x="6249850" y="1976847"/>
          <a:ext cx="5423990" cy="4125420"/>
        </p:xfrm>
        <a:graphic>
          <a:graphicData uri="http://schemas.openxmlformats.org/drawingml/2006/chart">
            <c:chart xmlns:c="http://schemas.openxmlformats.org/drawingml/2006/chart" xmlns:r="http://schemas.openxmlformats.org/officeDocument/2006/relationships" r:id="rId4"/>
          </a:graphicData>
        </a:graphic>
      </p:graphicFrame>
      <p:sp>
        <p:nvSpPr>
          <p:cNvPr id="578" name="Google Shape;578;p52"/>
          <p:cNvSpPr/>
          <p:nvPr/>
        </p:nvSpPr>
        <p:spPr>
          <a:xfrm rot="5400000">
            <a:off x="4702364" y="2022861"/>
            <a:ext cx="374074" cy="1643674"/>
          </a:xfrm>
          <a:prstGeom prst="leftBrace">
            <a:avLst>
              <a:gd name="adj1" fmla="val 8333"/>
              <a:gd name="adj2" fmla="val 50000"/>
            </a:avLst>
          </a:prstGeom>
          <a:no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79" name="Google Shape;579;p52"/>
          <p:cNvSpPr txBox="1"/>
          <p:nvPr/>
        </p:nvSpPr>
        <p:spPr>
          <a:xfrm>
            <a:off x="4498897" y="2434111"/>
            <a:ext cx="1520041"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E5209"/>
              </a:buClr>
              <a:buSzPts val="1100"/>
              <a:buFont typeface="Arial"/>
              <a:buNone/>
            </a:pPr>
            <a:r>
              <a:rPr lang="en-US" sz="1100" b="0" i="0" u="none" strike="noStrike" cap="none">
                <a:solidFill>
                  <a:srgbClr val="8E5209"/>
                </a:solidFill>
                <a:latin typeface="Arial"/>
                <a:ea typeface="Arial"/>
                <a:cs typeface="Arial"/>
                <a:sym typeface="Arial"/>
              </a:rPr>
              <a:t>AmplifyPF</a:t>
            </a:r>
            <a:endParaRPr sz="1400" b="0" i="0" u="none" strike="noStrike" cap="none">
              <a:solidFill>
                <a:srgbClr val="000000"/>
              </a:solidFill>
              <a:latin typeface="Arial"/>
              <a:ea typeface="Arial"/>
              <a:cs typeface="Arial"/>
              <a:sym typeface="Arial"/>
            </a:endParaRPr>
          </a:p>
        </p:txBody>
      </p:sp>
      <p:sp>
        <p:nvSpPr>
          <p:cNvPr id="580" name="Google Shape;580;p52"/>
          <p:cNvSpPr/>
          <p:nvPr/>
        </p:nvSpPr>
        <p:spPr>
          <a:xfrm rot="5400000">
            <a:off x="10415157" y="2041557"/>
            <a:ext cx="374074" cy="1643674"/>
          </a:xfrm>
          <a:prstGeom prst="leftBrace">
            <a:avLst>
              <a:gd name="adj1" fmla="val 8333"/>
              <a:gd name="adj2" fmla="val 50000"/>
            </a:avLst>
          </a:prstGeom>
          <a:no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81" name="Google Shape;581;p52"/>
          <p:cNvSpPr txBox="1"/>
          <p:nvPr/>
        </p:nvSpPr>
        <p:spPr>
          <a:xfrm>
            <a:off x="10166061" y="2433523"/>
            <a:ext cx="1520041"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E5209"/>
              </a:buClr>
              <a:buSzPts val="1100"/>
              <a:buFont typeface="Arial"/>
              <a:buNone/>
            </a:pPr>
            <a:r>
              <a:rPr lang="en-US" sz="1100" b="0" i="0" u="none" strike="noStrike" cap="none">
                <a:solidFill>
                  <a:srgbClr val="8E5209"/>
                </a:solidFill>
                <a:latin typeface="Arial"/>
                <a:ea typeface="Arial"/>
                <a:cs typeface="Arial"/>
                <a:sym typeface="Arial"/>
              </a:rPr>
              <a:t>AmplifyPF</a:t>
            </a:r>
            <a:endParaRPr sz="1400" b="0" i="0" u="none" strike="noStrike" cap="none">
              <a:solidFill>
                <a:srgbClr val="000000"/>
              </a:solidFill>
              <a:latin typeface="Arial"/>
              <a:ea typeface="Arial"/>
              <a:cs typeface="Arial"/>
              <a:sym typeface="Arial"/>
            </a:endParaRPr>
          </a:p>
        </p:txBody>
      </p:sp>
      <p:sp>
        <p:nvSpPr>
          <p:cNvPr id="582" name="Google Shape;582;p52"/>
          <p:cNvSpPr txBox="1"/>
          <p:nvPr/>
        </p:nvSpPr>
        <p:spPr>
          <a:xfrm>
            <a:off x="351774" y="6246408"/>
            <a:ext cx="6096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FP2030 by Track20 </a:t>
            </a:r>
            <a:endParaRPr sz="1400" b="0" i="0" u="none" strike="noStrike" cap="none">
              <a:solidFill>
                <a:srgbClr val="000000"/>
              </a:solidFill>
              <a:latin typeface="Arial"/>
              <a:ea typeface="Arial"/>
              <a:cs typeface="Arial"/>
              <a:sym typeface="Arial"/>
            </a:endParaRPr>
          </a:p>
        </p:txBody>
      </p:sp>
      <p:pic>
        <p:nvPicPr>
          <p:cNvPr id="583" name="Google Shape;583;p52" descr="Books with solid fill"/>
          <p:cNvPicPr preferRelativeResize="0"/>
          <p:nvPr/>
        </p:nvPicPr>
        <p:blipFill rotWithShape="1">
          <a:blip r:embed="rId5">
            <a:alphaModFix/>
          </a:blip>
          <a:srcRect/>
          <a:stretch/>
        </p:blipFill>
        <p:spPr>
          <a:xfrm>
            <a:off x="11086671" y="-8263"/>
            <a:ext cx="914400" cy="9144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53"/>
          <p:cNvSpPr txBox="1">
            <a:spLocks noGrp="1"/>
          </p:cNvSpPr>
          <p:nvPr>
            <p:ph type="body" idx="2"/>
          </p:nvPr>
        </p:nvSpPr>
        <p:spPr>
          <a:xfrm>
            <a:off x="648129" y="784335"/>
            <a:ext cx="11203445"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Goal: Mobilize partners to expand access to and utilization of quality FP services in four selected West African countries</a:t>
            </a:r>
            <a:endParaRPr/>
          </a:p>
          <a:p>
            <a:pPr marL="0" lvl="0" indent="0" algn="l" rtl="0">
              <a:lnSpc>
                <a:spcPct val="100000"/>
              </a:lnSpc>
              <a:spcBef>
                <a:spcPts val="800"/>
              </a:spcBef>
              <a:spcAft>
                <a:spcPts val="0"/>
              </a:spcAft>
              <a:buClr>
                <a:schemeClr val="accent3"/>
              </a:buClr>
              <a:buSzPts val="3400"/>
              <a:buNone/>
            </a:pPr>
            <a:endParaRPr/>
          </a:p>
        </p:txBody>
      </p:sp>
      <p:sp>
        <p:nvSpPr>
          <p:cNvPr id="590" name="Google Shape;590;p53"/>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53</a:t>
            </a:fld>
            <a:endParaRPr sz="1000" b="0" i="0" u="none" strike="noStrike" cap="none">
              <a:solidFill>
                <a:srgbClr val="000000"/>
              </a:solidFill>
              <a:latin typeface="Arial"/>
              <a:ea typeface="Arial"/>
              <a:cs typeface="Arial"/>
              <a:sym typeface="Arial"/>
            </a:endParaRPr>
          </a:p>
        </p:txBody>
      </p:sp>
      <p:graphicFrame>
        <p:nvGraphicFramePr>
          <p:cNvPr id="591" name="Google Shape;591;p53"/>
          <p:cNvGraphicFramePr/>
          <p:nvPr/>
        </p:nvGraphicFramePr>
        <p:xfrm>
          <a:off x="351774" y="1994263"/>
          <a:ext cx="5590377" cy="4123101"/>
        </p:xfrm>
        <a:graphic>
          <a:graphicData uri="http://schemas.openxmlformats.org/drawingml/2006/chart">
            <c:chart xmlns:c="http://schemas.openxmlformats.org/drawingml/2006/chart" xmlns:r="http://schemas.openxmlformats.org/officeDocument/2006/relationships" r:id="rId3"/>
          </a:graphicData>
        </a:graphic>
      </p:graphicFrame>
      <p:sp>
        <p:nvSpPr>
          <p:cNvPr id="592" name="Google Shape;592;p53"/>
          <p:cNvSpPr/>
          <p:nvPr/>
        </p:nvSpPr>
        <p:spPr>
          <a:xfrm rot="5400000">
            <a:off x="4684918" y="2670313"/>
            <a:ext cx="374074" cy="1643674"/>
          </a:xfrm>
          <a:prstGeom prst="leftBrace">
            <a:avLst>
              <a:gd name="adj1" fmla="val 8333"/>
              <a:gd name="adj2" fmla="val 50000"/>
            </a:avLst>
          </a:prstGeom>
          <a:no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93" name="Google Shape;593;p53"/>
          <p:cNvSpPr txBox="1"/>
          <p:nvPr/>
        </p:nvSpPr>
        <p:spPr>
          <a:xfrm>
            <a:off x="4467856" y="3040943"/>
            <a:ext cx="1520041"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E5209"/>
              </a:buClr>
              <a:buSzPts val="1100"/>
              <a:buFont typeface="Arial"/>
              <a:buNone/>
            </a:pPr>
            <a:r>
              <a:rPr lang="en-US" sz="1100" b="0" i="0" u="none" strike="noStrike" cap="none">
                <a:solidFill>
                  <a:srgbClr val="8E5209"/>
                </a:solidFill>
                <a:latin typeface="Arial"/>
                <a:ea typeface="Arial"/>
                <a:cs typeface="Arial"/>
                <a:sym typeface="Arial"/>
              </a:rPr>
              <a:t>AmplifyPF</a:t>
            </a:r>
            <a:endParaRPr sz="1400" b="0" i="0" u="none" strike="noStrike" cap="none">
              <a:solidFill>
                <a:srgbClr val="000000"/>
              </a:solidFill>
              <a:latin typeface="Arial"/>
              <a:ea typeface="Arial"/>
              <a:cs typeface="Arial"/>
              <a:sym typeface="Arial"/>
            </a:endParaRPr>
          </a:p>
        </p:txBody>
      </p:sp>
      <p:graphicFrame>
        <p:nvGraphicFramePr>
          <p:cNvPr id="594" name="Google Shape;594;p53"/>
          <p:cNvGraphicFramePr/>
          <p:nvPr/>
        </p:nvGraphicFramePr>
        <p:xfrm>
          <a:off x="6249851" y="1994263"/>
          <a:ext cx="5423989" cy="4123101"/>
        </p:xfrm>
        <a:graphic>
          <a:graphicData uri="http://schemas.openxmlformats.org/drawingml/2006/chart">
            <c:chart xmlns:c="http://schemas.openxmlformats.org/drawingml/2006/chart" xmlns:r="http://schemas.openxmlformats.org/officeDocument/2006/relationships" r:id="rId4"/>
          </a:graphicData>
        </a:graphic>
      </p:graphicFrame>
      <p:sp>
        <p:nvSpPr>
          <p:cNvPr id="595" name="Google Shape;595;p53"/>
          <p:cNvSpPr txBox="1"/>
          <p:nvPr/>
        </p:nvSpPr>
        <p:spPr>
          <a:xfrm>
            <a:off x="10194159" y="2400457"/>
            <a:ext cx="1520041"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E5209"/>
              </a:buClr>
              <a:buSzPts val="1100"/>
              <a:buFont typeface="Arial"/>
              <a:buNone/>
            </a:pPr>
            <a:r>
              <a:rPr lang="en-US" sz="1100" b="0" i="0" u="none" strike="noStrike" cap="none">
                <a:solidFill>
                  <a:srgbClr val="8E5209"/>
                </a:solidFill>
                <a:latin typeface="Arial"/>
                <a:ea typeface="Arial"/>
                <a:cs typeface="Arial"/>
                <a:sym typeface="Arial"/>
              </a:rPr>
              <a:t>AmplifyPF</a:t>
            </a:r>
            <a:endParaRPr sz="1400" b="0" i="0" u="none" strike="noStrike" cap="none">
              <a:solidFill>
                <a:srgbClr val="000000"/>
              </a:solidFill>
              <a:latin typeface="Arial"/>
              <a:ea typeface="Arial"/>
              <a:cs typeface="Arial"/>
              <a:sym typeface="Arial"/>
            </a:endParaRPr>
          </a:p>
        </p:txBody>
      </p:sp>
      <p:sp>
        <p:nvSpPr>
          <p:cNvPr id="596" name="Google Shape;596;p53"/>
          <p:cNvSpPr/>
          <p:nvPr/>
        </p:nvSpPr>
        <p:spPr>
          <a:xfrm rot="5400000">
            <a:off x="10393385" y="2027267"/>
            <a:ext cx="374074" cy="1643674"/>
          </a:xfrm>
          <a:prstGeom prst="leftBrace">
            <a:avLst>
              <a:gd name="adj1" fmla="val 8333"/>
              <a:gd name="adj2" fmla="val 50000"/>
            </a:avLst>
          </a:prstGeom>
          <a:no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97" name="Google Shape;597;p53"/>
          <p:cNvSpPr txBox="1"/>
          <p:nvPr/>
        </p:nvSpPr>
        <p:spPr>
          <a:xfrm>
            <a:off x="351774" y="6277185"/>
            <a:ext cx="6096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FP2030 by Track20 </a:t>
            </a:r>
            <a:endParaRPr sz="1400" b="0" i="0" u="none" strike="noStrike" cap="none">
              <a:solidFill>
                <a:srgbClr val="000000"/>
              </a:solidFill>
              <a:latin typeface="Arial"/>
              <a:ea typeface="Arial"/>
              <a:cs typeface="Arial"/>
              <a:sym typeface="Arial"/>
            </a:endParaRPr>
          </a:p>
        </p:txBody>
      </p:sp>
      <p:pic>
        <p:nvPicPr>
          <p:cNvPr id="598" name="Google Shape;598;p53" descr="Books with solid fill"/>
          <p:cNvPicPr preferRelativeResize="0"/>
          <p:nvPr/>
        </p:nvPicPr>
        <p:blipFill rotWithShape="1">
          <a:blip r:embed="rId5">
            <a:alphaModFix/>
          </a:blip>
          <a:srcRect/>
          <a:stretch/>
        </p:blipFill>
        <p:spPr>
          <a:xfrm>
            <a:off x="11086671" y="-8263"/>
            <a:ext cx="914400" cy="9144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54"/>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54</a:t>
            </a:fld>
            <a:endParaRPr/>
          </a:p>
        </p:txBody>
      </p:sp>
      <p:pic>
        <p:nvPicPr>
          <p:cNvPr id="605" name="Google Shape;605;p54"/>
          <p:cNvPicPr preferRelativeResize="0"/>
          <p:nvPr/>
        </p:nvPicPr>
        <p:blipFill rotWithShape="1">
          <a:blip r:embed="rId3">
            <a:alphaModFix/>
          </a:blip>
          <a:srcRect/>
          <a:stretch/>
        </p:blipFill>
        <p:spPr>
          <a:xfrm>
            <a:off x="1769787" y="653873"/>
            <a:ext cx="3915177" cy="5080715"/>
          </a:xfrm>
          <a:prstGeom prst="rect">
            <a:avLst/>
          </a:prstGeom>
          <a:noFill/>
          <a:ln>
            <a:noFill/>
          </a:ln>
        </p:spPr>
      </p:pic>
      <p:pic>
        <p:nvPicPr>
          <p:cNvPr id="606" name="Google Shape;606;p54"/>
          <p:cNvPicPr preferRelativeResize="0"/>
          <p:nvPr/>
        </p:nvPicPr>
        <p:blipFill rotWithShape="1">
          <a:blip r:embed="rId4">
            <a:alphaModFix/>
          </a:blip>
          <a:srcRect/>
          <a:stretch/>
        </p:blipFill>
        <p:spPr>
          <a:xfrm>
            <a:off x="6595173" y="653873"/>
            <a:ext cx="3915177" cy="5151549"/>
          </a:xfrm>
          <a:prstGeom prst="rect">
            <a:avLst/>
          </a:prstGeom>
          <a:noFill/>
          <a:ln>
            <a:noFill/>
          </a:ln>
        </p:spPr>
      </p:pic>
      <p:sp>
        <p:nvSpPr>
          <p:cNvPr id="607" name="Google Shape;607;p54"/>
          <p:cNvSpPr txBox="1"/>
          <p:nvPr/>
        </p:nvSpPr>
        <p:spPr>
          <a:xfrm>
            <a:off x="351774" y="6277185"/>
            <a:ext cx="6096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FP2030 by Track20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55"/>
          <p:cNvSpPr txBox="1">
            <a:spLocks noGrp="1"/>
          </p:cNvSpPr>
          <p:nvPr>
            <p:ph type="body" idx="1"/>
          </p:nvPr>
        </p:nvSpPr>
        <p:spPr>
          <a:xfrm>
            <a:off x="648129" y="2213094"/>
            <a:ext cx="10850764" cy="285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US" sz="2400"/>
              <a:t>IR 1.1: Integrated Learning Centers (ILNs) established in four target countries</a:t>
            </a:r>
            <a:endParaRPr/>
          </a:p>
        </p:txBody>
      </p:sp>
      <p:sp>
        <p:nvSpPr>
          <p:cNvPr id="613" name="Google Shape;613;p55"/>
          <p:cNvSpPr txBox="1">
            <a:spLocks noGrp="1"/>
          </p:cNvSpPr>
          <p:nvPr>
            <p:ph type="body" idx="2"/>
          </p:nvPr>
        </p:nvSpPr>
        <p:spPr>
          <a:xfrm>
            <a:off x="648129" y="784335"/>
            <a:ext cx="11025711"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Objective 1: Strengthen and institutionalize a system for adaptation and replication of key family planning high impact practices</a:t>
            </a:r>
            <a:endParaRPr/>
          </a:p>
        </p:txBody>
      </p:sp>
      <p:sp>
        <p:nvSpPr>
          <p:cNvPr id="614" name="Google Shape;614;p55"/>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55</a:t>
            </a:fld>
            <a:endParaRPr sz="1000" b="0" i="0" u="none" strike="noStrike" cap="none">
              <a:solidFill>
                <a:srgbClr val="000000"/>
              </a:solidFill>
              <a:latin typeface="Arial"/>
              <a:ea typeface="Arial"/>
              <a:cs typeface="Arial"/>
              <a:sym typeface="Arial"/>
            </a:endParaRPr>
          </a:p>
        </p:txBody>
      </p:sp>
      <p:graphicFrame>
        <p:nvGraphicFramePr>
          <p:cNvPr id="615" name="Google Shape;615;p55"/>
          <p:cNvGraphicFramePr/>
          <p:nvPr/>
        </p:nvGraphicFramePr>
        <p:xfrm>
          <a:off x="693107" y="2907941"/>
          <a:ext cx="10597050" cy="1118375"/>
        </p:xfrm>
        <a:graphic>
          <a:graphicData uri="http://schemas.openxmlformats.org/drawingml/2006/table">
            <a:tbl>
              <a:tblPr>
                <a:noFill/>
                <a:tableStyleId>{F6F1CA13-1D8E-4C32-AEE9-8FF1A54453F5}</a:tableStyleId>
              </a:tblPr>
              <a:tblGrid>
                <a:gridCol w="6107825">
                  <a:extLst>
                    <a:ext uri="{9D8B030D-6E8A-4147-A177-3AD203B41FA5}">
                      <a16:colId xmlns:a16="http://schemas.microsoft.com/office/drawing/2014/main" val="20000"/>
                    </a:ext>
                  </a:extLst>
                </a:gridCol>
                <a:gridCol w="1123725">
                  <a:extLst>
                    <a:ext uri="{9D8B030D-6E8A-4147-A177-3AD203B41FA5}">
                      <a16:colId xmlns:a16="http://schemas.microsoft.com/office/drawing/2014/main" val="20001"/>
                    </a:ext>
                  </a:extLst>
                </a:gridCol>
                <a:gridCol w="1123725">
                  <a:extLst>
                    <a:ext uri="{9D8B030D-6E8A-4147-A177-3AD203B41FA5}">
                      <a16:colId xmlns:a16="http://schemas.microsoft.com/office/drawing/2014/main" val="20002"/>
                    </a:ext>
                  </a:extLst>
                </a:gridCol>
                <a:gridCol w="1123725">
                  <a:extLst>
                    <a:ext uri="{9D8B030D-6E8A-4147-A177-3AD203B41FA5}">
                      <a16:colId xmlns:a16="http://schemas.microsoft.com/office/drawing/2014/main" val="20003"/>
                    </a:ext>
                  </a:extLst>
                </a:gridCol>
                <a:gridCol w="1118050">
                  <a:extLst>
                    <a:ext uri="{9D8B030D-6E8A-4147-A177-3AD203B41FA5}">
                      <a16:colId xmlns:a16="http://schemas.microsoft.com/office/drawing/2014/main" val="20004"/>
                    </a:ext>
                  </a:extLst>
                </a:gridCol>
              </a:tblGrid>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4">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Percentage of target achieved</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Y1</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Y2</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Y3</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Y4</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7062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Number of functioning ILNs in target countries (direct)</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62.5</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100.0</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100.0</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100.0 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extLst>
                  <a:ext uri="{0D108BD9-81ED-4DB2-BD59-A6C34878D82A}">
                    <a16:rowId xmlns:a16="http://schemas.microsoft.com/office/drawing/2014/main" val="10002"/>
                  </a:ext>
                </a:extLst>
              </a:tr>
            </a:tbl>
          </a:graphicData>
        </a:graphic>
      </p:graphicFrame>
      <p:sp>
        <p:nvSpPr>
          <p:cNvPr id="616" name="Google Shape;616;p55"/>
          <p:cNvSpPr txBox="1"/>
          <p:nvPr/>
        </p:nvSpPr>
        <p:spPr>
          <a:xfrm>
            <a:off x="736780" y="6277185"/>
            <a:ext cx="7546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AmplifyPF routine data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56"/>
          <p:cNvSpPr txBox="1">
            <a:spLocks noGrp="1"/>
          </p:cNvSpPr>
          <p:nvPr>
            <p:ph type="body" idx="1"/>
          </p:nvPr>
        </p:nvSpPr>
        <p:spPr>
          <a:xfrm>
            <a:off x="648129" y="2213094"/>
            <a:ext cx="10850764" cy="285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US" sz="2400"/>
              <a:t>IR 1.2: ILNs serve as adaptive learning incubators for implementing HIPs</a:t>
            </a:r>
            <a:endParaRPr/>
          </a:p>
        </p:txBody>
      </p:sp>
      <p:sp>
        <p:nvSpPr>
          <p:cNvPr id="623" name="Google Shape;623;p56"/>
          <p:cNvSpPr txBox="1">
            <a:spLocks noGrp="1"/>
          </p:cNvSpPr>
          <p:nvPr>
            <p:ph type="body" idx="2"/>
          </p:nvPr>
        </p:nvSpPr>
        <p:spPr>
          <a:xfrm>
            <a:off x="648129" y="784335"/>
            <a:ext cx="11025711"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Objective 1: Strengthen and institutionalize a system for adaptation and replication of key family planning high impact practices</a:t>
            </a:r>
            <a:endParaRPr/>
          </a:p>
        </p:txBody>
      </p:sp>
      <p:sp>
        <p:nvSpPr>
          <p:cNvPr id="624" name="Google Shape;624;p56"/>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56</a:t>
            </a:fld>
            <a:endParaRPr sz="1000" b="0" i="0" u="none" strike="noStrike" cap="none">
              <a:solidFill>
                <a:srgbClr val="000000"/>
              </a:solidFill>
              <a:latin typeface="Arial"/>
              <a:ea typeface="Arial"/>
              <a:cs typeface="Arial"/>
              <a:sym typeface="Arial"/>
            </a:endParaRPr>
          </a:p>
        </p:txBody>
      </p:sp>
      <p:graphicFrame>
        <p:nvGraphicFramePr>
          <p:cNvPr id="625" name="Google Shape;625;p56"/>
          <p:cNvGraphicFramePr/>
          <p:nvPr/>
        </p:nvGraphicFramePr>
        <p:xfrm>
          <a:off x="775001" y="2651561"/>
          <a:ext cx="10688200" cy="3894369"/>
        </p:xfrm>
        <a:graphic>
          <a:graphicData uri="http://schemas.openxmlformats.org/drawingml/2006/table">
            <a:tbl>
              <a:tblPr>
                <a:noFill/>
                <a:tableStyleId>{F6F1CA13-1D8E-4C32-AEE9-8FF1A54453F5}</a:tableStyleId>
              </a:tblPr>
              <a:tblGrid>
                <a:gridCol w="6107825">
                  <a:extLst>
                    <a:ext uri="{9D8B030D-6E8A-4147-A177-3AD203B41FA5}">
                      <a16:colId xmlns:a16="http://schemas.microsoft.com/office/drawing/2014/main" val="20000"/>
                    </a:ext>
                  </a:extLst>
                </a:gridCol>
                <a:gridCol w="1123725">
                  <a:extLst>
                    <a:ext uri="{9D8B030D-6E8A-4147-A177-3AD203B41FA5}">
                      <a16:colId xmlns:a16="http://schemas.microsoft.com/office/drawing/2014/main" val="20001"/>
                    </a:ext>
                  </a:extLst>
                </a:gridCol>
                <a:gridCol w="1214875">
                  <a:extLst>
                    <a:ext uri="{9D8B030D-6E8A-4147-A177-3AD203B41FA5}">
                      <a16:colId xmlns:a16="http://schemas.microsoft.com/office/drawing/2014/main" val="20002"/>
                    </a:ext>
                  </a:extLst>
                </a:gridCol>
                <a:gridCol w="1123725">
                  <a:extLst>
                    <a:ext uri="{9D8B030D-6E8A-4147-A177-3AD203B41FA5}">
                      <a16:colId xmlns:a16="http://schemas.microsoft.com/office/drawing/2014/main" val="20003"/>
                    </a:ext>
                  </a:extLst>
                </a:gridCol>
                <a:gridCol w="1118050">
                  <a:extLst>
                    <a:ext uri="{9D8B030D-6E8A-4147-A177-3AD203B41FA5}">
                      <a16:colId xmlns:a16="http://schemas.microsoft.com/office/drawing/2014/main" val="20004"/>
                    </a:ext>
                  </a:extLst>
                </a:gridCol>
              </a:tblGrid>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4">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Percentage of target achieved</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Y1</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Y2</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Y3</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Y4</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7062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Percent of USG-assisted service delivery sites providing family planning counseling and/or services</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100.0</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102.7</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100.0</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400.0 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extLst>
                  <a:ext uri="{0D108BD9-81ED-4DB2-BD59-A6C34878D82A}">
                    <a16:rowId xmlns:a16="http://schemas.microsoft.com/office/drawing/2014/main" val="10002"/>
                  </a:ext>
                </a:extLst>
              </a:tr>
              <a:tr h="57062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Number of USG-assisted CHWs providing FP information, referrals, and/or services during the year</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0.0</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174.3</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152.4</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148.5</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extLst>
                  <a:ext uri="{0D108BD9-81ED-4DB2-BD59-A6C34878D82A}">
                    <a16:rowId xmlns:a16="http://schemas.microsoft.com/office/drawing/2014/main" val="10003"/>
                  </a:ext>
                </a:extLst>
              </a:tr>
              <a:tr h="57062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Percent of Quality Improvement Teams established or supported by AmplifyPF that resolved at least one of the issues they identified and addressed</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3">
                  <a:txBody>
                    <a:bodyPr/>
                    <a:lstStyle/>
                    <a:p>
                      <a:pPr marL="0" marR="0" lvl="0" indent="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No QIT established with AmplifyPF support during these years.</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8D8D8"/>
                    </a:solidFill>
                  </a:tcPr>
                </a:tc>
                <a:tc hMerge="1">
                  <a:txBody>
                    <a:bodyPr/>
                    <a:lstStyle/>
                    <a:p>
                      <a:endParaRPr lang="en-US"/>
                    </a:p>
                  </a:txBody>
                  <a:tcPr/>
                </a:tc>
                <a:tc hMerge="1">
                  <a:txBody>
                    <a:bodyPr/>
                    <a:lstStyle/>
                    <a:p>
                      <a:endParaRPr lang="en-US"/>
                    </a:p>
                  </a:txBody>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143.8</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extLst>
                  <a:ext uri="{0D108BD9-81ED-4DB2-BD59-A6C34878D82A}">
                    <a16:rowId xmlns:a16="http://schemas.microsoft.com/office/drawing/2014/main" val="10004"/>
                  </a:ext>
                </a:extLst>
              </a:tr>
              <a:tr h="57062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Average stock out rate of contraceptive commodities at FP service delivery points</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Not reported</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27/28 meet or exceed</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22/28 meet or exceed</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Data issue</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8D8D8"/>
                    </a:solidFill>
                  </a:tcPr>
                </a:tc>
                <a:extLst>
                  <a:ext uri="{0D108BD9-81ED-4DB2-BD59-A6C34878D82A}">
                    <a16:rowId xmlns:a16="http://schemas.microsoft.com/office/drawing/2014/main" val="10005"/>
                  </a:ext>
                </a:extLst>
              </a:tr>
              <a:tr h="57062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Number of adolescents and young people reached by sensitization activities supported by AmplifyPF</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N/A</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0.0</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131.2</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448.1</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extLst>
                  <a:ext uri="{0D108BD9-81ED-4DB2-BD59-A6C34878D82A}">
                    <a16:rowId xmlns:a16="http://schemas.microsoft.com/office/drawing/2014/main" val="10006"/>
                  </a:ext>
                </a:extLst>
              </a:tr>
            </a:tbl>
          </a:graphicData>
        </a:graphic>
      </p:graphicFrame>
      <p:sp>
        <p:nvSpPr>
          <p:cNvPr id="626" name="Google Shape;626;p56"/>
          <p:cNvSpPr txBox="1"/>
          <p:nvPr/>
        </p:nvSpPr>
        <p:spPr>
          <a:xfrm>
            <a:off x="728836" y="6550223"/>
            <a:ext cx="7546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AmplifyPF routine data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57"/>
          <p:cNvSpPr txBox="1">
            <a:spLocks noGrp="1"/>
          </p:cNvSpPr>
          <p:nvPr>
            <p:ph type="body" idx="1"/>
          </p:nvPr>
        </p:nvSpPr>
        <p:spPr>
          <a:xfrm>
            <a:off x="648129" y="2317597"/>
            <a:ext cx="10850764" cy="285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US" sz="2400"/>
              <a:t>IR 1.3: Country-level HIP focus groups established to support ILN model and HIP replication</a:t>
            </a:r>
            <a:endParaRPr/>
          </a:p>
          <a:p>
            <a:pPr marL="0" lvl="0" indent="0" algn="l" rtl="0">
              <a:lnSpc>
                <a:spcPct val="100000"/>
              </a:lnSpc>
              <a:spcBef>
                <a:spcPts val="800"/>
              </a:spcBef>
              <a:spcAft>
                <a:spcPts val="0"/>
              </a:spcAft>
              <a:buClr>
                <a:schemeClr val="dk1"/>
              </a:buClr>
              <a:buSzPts val="1800"/>
              <a:buNone/>
            </a:pPr>
            <a:endParaRPr sz="1800"/>
          </a:p>
          <a:p>
            <a:pPr marL="0" lvl="0" indent="0" algn="l" rtl="0">
              <a:lnSpc>
                <a:spcPct val="100000"/>
              </a:lnSpc>
              <a:spcBef>
                <a:spcPts val="800"/>
              </a:spcBef>
              <a:spcAft>
                <a:spcPts val="0"/>
              </a:spcAft>
              <a:buClr>
                <a:schemeClr val="dk1"/>
              </a:buClr>
              <a:buSzPts val="2400"/>
              <a:buNone/>
            </a:pPr>
            <a:endParaRPr sz="2400"/>
          </a:p>
        </p:txBody>
      </p:sp>
      <p:sp>
        <p:nvSpPr>
          <p:cNvPr id="633" name="Google Shape;633;p57"/>
          <p:cNvSpPr txBox="1">
            <a:spLocks noGrp="1"/>
          </p:cNvSpPr>
          <p:nvPr>
            <p:ph type="body" idx="2"/>
          </p:nvPr>
        </p:nvSpPr>
        <p:spPr>
          <a:xfrm>
            <a:off x="648129" y="784335"/>
            <a:ext cx="11025711"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Objective 1: Strengthen and institutionalize a system for adaptation and replication of key family planning high impact practices</a:t>
            </a:r>
            <a:endParaRPr/>
          </a:p>
        </p:txBody>
      </p:sp>
      <p:sp>
        <p:nvSpPr>
          <p:cNvPr id="634" name="Google Shape;634;p57"/>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57</a:t>
            </a:fld>
            <a:endParaRPr sz="1000" b="0" i="0" u="none" strike="noStrike" cap="none">
              <a:solidFill>
                <a:srgbClr val="000000"/>
              </a:solidFill>
              <a:latin typeface="Arial"/>
              <a:ea typeface="Arial"/>
              <a:cs typeface="Arial"/>
              <a:sym typeface="Arial"/>
            </a:endParaRPr>
          </a:p>
        </p:txBody>
      </p:sp>
      <p:graphicFrame>
        <p:nvGraphicFramePr>
          <p:cNvPr id="635" name="Google Shape;635;p57"/>
          <p:cNvGraphicFramePr/>
          <p:nvPr/>
        </p:nvGraphicFramePr>
        <p:xfrm>
          <a:off x="693107" y="2740055"/>
          <a:ext cx="10636750" cy="3479850"/>
        </p:xfrm>
        <a:graphic>
          <a:graphicData uri="http://schemas.openxmlformats.org/drawingml/2006/table">
            <a:tbl>
              <a:tblPr firstRow="1" bandRow="1">
                <a:noFill/>
                <a:tableStyleId>{38A7DF41-88D3-47FD-977B-88C0FFD68C92}</a:tableStyleId>
              </a:tblPr>
              <a:tblGrid>
                <a:gridCol w="6757000">
                  <a:extLst>
                    <a:ext uri="{9D8B030D-6E8A-4147-A177-3AD203B41FA5}">
                      <a16:colId xmlns:a16="http://schemas.microsoft.com/office/drawing/2014/main" val="20000"/>
                    </a:ext>
                  </a:extLst>
                </a:gridCol>
                <a:gridCol w="3879750">
                  <a:extLst>
                    <a:ext uri="{9D8B030D-6E8A-4147-A177-3AD203B41FA5}">
                      <a16:colId xmlns:a16="http://schemas.microsoft.com/office/drawing/2014/main" val="20001"/>
                    </a:ext>
                  </a:extLst>
                </a:gridCol>
              </a:tblGrid>
              <a:tr h="370850">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Support the establishment and operation of the committees in charge of HIP scale-up</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Q1Y4: Niger</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Q2Y4: Niger and Togo</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Q4Y4: Planned for all countries</a:t>
                      </a:r>
                      <a:endParaRPr sz="1400" u="none" strike="noStrike" cap="none"/>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Support the review of HIP implementation</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Q1Y4: Togo</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Q2Y4: Burkina Faso</a:t>
                      </a:r>
                      <a:endParaRPr sz="1400" u="none" strike="noStrike" cap="none"/>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Monitoring of AmplifyPF activities implemented by USAID RHO</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Q1Y4: Burkina Faso and Togo</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Q2Y4: Côte d'Ivoire</a:t>
                      </a:r>
                      <a:endParaRPr sz="1400" u="none" strike="noStrike" cap="none"/>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Strengthen the capacities of country teams in team building, procurement procedures, change management and brief communication</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Arial"/>
                        <a:buNone/>
                      </a:pPr>
                      <a:r>
                        <a:rPr lang="en-US" sz="1800" u="none" strike="noStrike" cap="none"/>
                        <a:t>Q4Y4: Planned for regional level</a:t>
                      </a:r>
                      <a:endParaRPr sz="1800" u="none" strike="noStrike" cap="none"/>
                    </a:p>
                  </a:txBody>
                  <a:tcPr marL="91450" marR="91450" marT="45725" marB="45725"/>
                </a:tc>
                <a:extLst>
                  <a:ext uri="{0D108BD9-81ED-4DB2-BD59-A6C34878D82A}">
                    <a16:rowId xmlns:a16="http://schemas.microsoft.com/office/drawing/2014/main" val="10004"/>
                  </a:ext>
                </a:extLst>
              </a:tr>
            </a:tbl>
          </a:graphicData>
        </a:graphic>
      </p:graphicFrame>
      <p:sp>
        <p:nvSpPr>
          <p:cNvPr id="636" name="Google Shape;636;p57"/>
          <p:cNvSpPr txBox="1"/>
          <p:nvPr/>
        </p:nvSpPr>
        <p:spPr>
          <a:xfrm>
            <a:off x="693107" y="6334536"/>
            <a:ext cx="7546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AmplifyPF quarterly reports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58"/>
          <p:cNvSpPr txBox="1">
            <a:spLocks noGrp="1"/>
          </p:cNvSpPr>
          <p:nvPr>
            <p:ph type="body" idx="1"/>
          </p:nvPr>
        </p:nvSpPr>
        <p:spPr>
          <a:xfrm>
            <a:off x="648129" y="2213094"/>
            <a:ext cx="10850764" cy="285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US" sz="2400"/>
              <a:t>IR 1.4: System of strategic adaptation established in collaboration with key partners to replicate HIPs outside of direct ILNs</a:t>
            </a:r>
            <a:endParaRPr/>
          </a:p>
        </p:txBody>
      </p:sp>
      <p:sp>
        <p:nvSpPr>
          <p:cNvPr id="643" name="Google Shape;643;p58"/>
          <p:cNvSpPr txBox="1">
            <a:spLocks noGrp="1"/>
          </p:cNvSpPr>
          <p:nvPr>
            <p:ph type="body" idx="2"/>
          </p:nvPr>
        </p:nvSpPr>
        <p:spPr>
          <a:xfrm>
            <a:off x="648129" y="784335"/>
            <a:ext cx="11025711"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Objective 1: Strengthen and institutionalize a system for adaptation and replication of key family planning high impact practices</a:t>
            </a:r>
            <a:endParaRPr/>
          </a:p>
        </p:txBody>
      </p:sp>
      <p:sp>
        <p:nvSpPr>
          <p:cNvPr id="644" name="Google Shape;644;p58"/>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58</a:t>
            </a:fld>
            <a:endParaRPr sz="1000" b="0" i="0" u="none" strike="noStrike" cap="none">
              <a:solidFill>
                <a:srgbClr val="000000"/>
              </a:solidFill>
              <a:latin typeface="Arial"/>
              <a:ea typeface="Arial"/>
              <a:cs typeface="Arial"/>
              <a:sym typeface="Arial"/>
            </a:endParaRPr>
          </a:p>
        </p:txBody>
      </p:sp>
      <p:graphicFrame>
        <p:nvGraphicFramePr>
          <p:cNvPr id="645" name="Google Shape;645;p58"/>
          <p:cNvGraphicFramePr/>
          <p:nvPr/>
        </p:nvGraphicFramePr>
        <p:xfrm>
          <a:off x="693107" y="3183513"/>
          <a:ext cx="10597050" cy="1365122"/>
        </p:xfrm>
        <a:graphic>
          <a:graphicData uri="http://schemas.openxmlformats.org/drawingml/2006/table">
            <a:tbl>
              <a:tblPr>
                <a:noFill/>
                <a:tableStyleId>{F6F1CA13-1D8E-4C32-AEE9-8FF1A54453F5}</a:tableStyleId>
              </a:tblPr>
              <a:tblGrid>
                <a:gridCol w="6107825">
                  <a:extLst>
                    <a:ext uri="{9D8B030D-6E8A-4147-A177-3AD203B41FA5}">
                      <a16:colId xmlns:a16="http://schemas.microsoft.com/office/drawing/2014/main" val="20000"/>
                    </a:ext>
                  </a:extLst>
                </a:gridCol>
                <a:gridCol w="1123725">
                  <a:extLst>
                    <a:ext uri="{9D8B030D-6E8A-4147-A177-3AD203B41FA5}">
                      <a16:colId xmlns:a16="http://schemas.microsoft.com/office/drawing/2014/main" val="20001"/>
                    </a:ext>
                  </a:extLst>
                </a:gridCol>
                <a:gridCol w="1123725">
                  <a:extLst>
                    <a:ext uri="{9D8B030D-6E8A-4147-A177-3AD203B41FA5}">
                      <a16:colId xmlns:a16="http://schemas.microsoft.com/office/drawing/2014/main" val="20002"/>
                    </a:ext>
                  </a:extLst>
                </a:gridCol>
                <a:gridCol w="1123725">
                  <a:extLst>
                    <a:ext uri="{9D8B030D-6E8A-4147-A177-3AD203B41FA5}">
                      <a16:colId xmlns:a16="http://schemas.microsoft.com/office/drawing/2014/main" val="20003"/>
                    </a:ext>
                  </a:extLst>
                </a:gridCol>
                <a:gridCol w="1118050">
                  <a:extLst>
                    <a:ext uri="{9D8B030D-6E8A-4147-A177-3AD203B41FA5}">
                      <a16:colId xmlns:a16="http://schemas.microsoft.com/office/drawing/2014/main" val="20004"/>
                    </a:ext>
                  </a:extLst>
                </a:gridCol>
              </a:tblGrid>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4">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Percentage of target achieved</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Y1</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Y2</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Y3</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Y4</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7062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Number of policies or guidelines developed or changed with USG assistance to improve access to and use of family planning and reproductive health services</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N/A</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480.0</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200.0</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144.4</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extLst>
                  <a:ext uri="{0D108BD9-81ED-4DB2-BD59-A6C34878D82A}">
                    <a16:rowId xmlns:a16="http://schemas.microsoft.com/office/drawing/2014/main" val="10002"/>
                  </a:ext>
                </a:extLst>
              </a:tr>
            </a:tbl>
          </a:graphicData>
        </a:graphic>
      </p:graphicFrame>
      <p:sp>
        <p:nvSpPr>
          <p:cNvPr id="646" name="Google Shape;646;p58"/>
          <p:cNvSpPr txBox="1"/>
          <p:nvPr/>
        </p:nvSpPr>
        <p:spPr>
          <a:xfrm>
            <a:off x="736780" y="6277185"/>
            <a:ext cx="7546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AmplifyPF routine data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60"/>
          <p:cNvSpPr txBox="1">
            <a:spLocks noGrp="1"/>
          </p:cNvSpPr>
          <p:nvPr>
            <p:ph type="body" idx="1"/>
          </p:nvPr>
        </p:nvSpPr>
        <p:spPr>
          <a:xfrm>
            <a:off x="648129" y="2213094"/>
            <a:ext cx="10850764" cy="285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US" sz="2400"/>
              <a:t>IR 2.1: Country-level scale up of HIPs activities institutionalized </a:t>
            </a:r>
            <a:endParaRPr/>
          </a:p>
        </p:txBody>
      </p:sp>
      <p:sp>
        <p:nvSpPr>
          <p:cNvPr id="663" name="Google Shape;663;p60"/>
          <p:cNvSpPr txBox="1">
            <a:spLocks noGrp="1"/>
          </p:cNvSpPr>
          <p:nvPr>
            <p:ph type="body" idx="2"/>
          </p:nvPr>
        </p:nvSpPr>
        <p:spPr>
          <a:xfrm>
            <a:off x="648129" y="784335"/>
            <a:ext cx="11025711"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Objective 2: Engage and leverage domestic donors and West African communities and resources to build sustainability and scale of selected HIPs</a:t>
            </a:r>
            <a:endParaRPr/>
          </a:p>
        </p:txBody>
      </p:sp>
      <p:sp>
        <p:nvSpPr>
          <p:cNvPr id="664" name="Google Shape;664;p60"/>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59</a:t>
            </a:fld>
            <a:endParaRPr sz="1000" b="0" i="0" u="none" strike="noStrike" cap="none">
              <a:solidFill>
                <a:srgbClr val="000000"/>
              </a:solidFill>
              <a:latin typeface="Arial"/>
              <a:ea typeface="Arial"/>
              <a:cs typeface="Arial"/>
              <a:sym typeface="Arial"/>
            </a:endParaRPr>
          </a:p>
        </p:txBody>
      </p:sp>
      <p:graphicFrame>
        <p:nvGraphicFramePr>
          <p:cNvPr id="665" name="Google Shape;665;p60"/>
          <p:cNvGraphicFramePr/>
          <p:nvPr/>
        </p:nvGraphicFramePr>
        <p:xfrm>
          <a:off x="693107" y="2740055"/>
          <a:ext cx="10636750" cy="2839760"/>
        </p:xfrm>
        <a:graphic>
          <a:graphicData uri="http://schemas.openxmlformats.org/drawingml/2006/table">
            <a:tbl>
              <a:tblPr firstRow="1" bandRow="1">
                <a:noFill/>
                <a:tableStyleId>{38A7DF41-88D3-47FD-977B-88C0FFD68C92}</a:tableStyleId>
              </a:tblPr>
              <a:tblGrid>
                <a:gridCol w="6757000">
                  <a:extLst>
                    <a:ext uri="{9D8B030D-6E8A-4147-A177-3AD203B41FA5}">
                      <a16:colId xmlns:a16="http://schemas.microsoft.com/office/drawing/2014/main" val="20000"/>
                    </a:ext>
                  </a:extLst>
                </a:gridCol>
                <a:gridCol w="3879750">
                  <a:extLst>
                    <a:ext uri="{9D8B030D-6E8A-4147-A177-3AD203B41FA5}">
                      <a16:colId xmlns:a16="http://schemas.microsoft.com/office/drawing/2014/main" val="20001"/>
                    </a:ext>
                  </a:extLst>
                </a:gridCol>
              </a:tblGrid>
              <a:tr h="370850">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lnR w="12700" cap="flat" cmpd="sng">
                      <a:solidFill>
                        <a:srgbClr val="F9A23D"/>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lnL w="12700" cap="flat" cmpd="sng">
                      <a:solidFill>
                        <a:srgbClr val="F9A23D"/>
                      </a:solidFill>
                      <a:prstDash val="solid"/>
                      <a:round/>
                      <a:headEnd type="none" w="sm" len="sm"/>
                      <a:tailEnd type="none" w="sm" len="sm"/>
                    </a:ln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Support the revision, multiplication and dissemination of normative documents related to HIPs as </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needed</a:t>
                      </a:r>
                      <a:endParaRPr sz="1400" u="none" strike="noStrike" cap="none"/>
                    </a:p>
                  </a:txBody>
                  <a:tcPr marL="91450" marR="91450" marT="45725" marB="45725">
                    <a:lnR w="12700" cap="flat" cmpd="sng">
                      <a:solidFill>
                        <a:srgbClr val="F9A23D"/>
                      </a:solidFill>
                      <a:prstDash val="solid"/>
                      <a:round/>
                      <a:headEnd type="none" w="sm" len="sm"/>
                      <a:tailEnd type="none" w="sm" len="sm"/>
                    </a:lnR>
                    <a:lnB w="12700" cap="flat" cmpd="sng">
                      <a:solidFill>
                        <a:srgbClr val="F9A23D"/>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Q1Y4: Côte d'Ivoire, Niger, Togo</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Q2Y4: Niger and Togo</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Q3Y4: Côte d'Ivoire and Niger</a:t>
                      </a:r>
                      <a:endParaRPr sz="1400" u="none" strike="noStrike" cap="none"/>
                    </a:p>
                  </a:txBody>
                  <a:tcPr marL="91450" marR="91450" marT="45725" marB="45725">
                    <a:lnL w="12700" cap="flat" cmpd="sng">
                      <a:solidFill>
                        <a:srgbClr val="F9A23D"/>
                      </a:solidFill>
                      <a:prstDash val="solid"/>
                      <a:round/>
                      <a:headEnd type="none" w="sm" len="sm"/>
                      <a:tailEnd type="none" w="sm" len="sm"/>
                    </a:lnL>
                    <a:lnB w="12700" cap="flat" cmpd="sng">
                      <a:solidFill>
                        <a:srgbClr val="F9A23D"/>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Support the establishment and operation of committees in charge of scale-up of HIPs</a:t>
                      </a:r>
                      <a:endParaRPr sz="1400" u="none" strike="noStrike" cap="none"/>
                    </a:p>
                  </a:txBody>
                  <a:tcPr marL="91450" marR="91450" marT="45725" marB="45725">
                    <a:lnR w="12700" cap="flat" cmpd="sng">
                      <a:solidFill>
                        <a:srgbClr val="F9A23D"/>
                      </a:solidFill>
                      <a:prstDash val="solid"/>
                      <a:round/>
                      <a:headEnd type="none" w="sm" len="sm"/>
                      <a:tailEnd type="none" w="sm" len="sm"/>
                    </a:lnR>
                    <a:lnT w="12700" cap="flat" cmpd="sng">
                      <a:solidFill>
                        <a:srgbClr val="F9A23D"/>
                      </a:solidFill>
                      <a:prstDash val="solid"/>
                      <a:round/>
                      <a:headEnd type="none" w="sm" len="sm"/>
                      <a:tailEnd type="none" w="sm" len="sm"/>
                    </a:lnT>
                    <a:lnB w="12700" cap="flat" cmpd="sng">
                      <a:solidFill>
                        <a:srgbClr val="F9A23D"/>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u="none" strike="noStrike" cap="none"/>
                        <a:t>Q4Y4: Planned for all countries</a:t>
                      </a:r>
                      <a:endParaRPr sz="1400" u="none" strike="noStrike" cap="none"/>
                    </a:p>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lnL w="12700" cap="flat" cmpd="sng">
                      <a:solidFill>
                        <a:srgbClr val="F9A23D"/>
                      </a:solidFill>
                      <a:prstDash val="solid"/>
                      <a:round/>
                      <a:headEnd type="none" w="sm" len="sm"/>
                      <a:tailEnd type="none" w="sm" len="sm"/>
                    </a:lnL>
                    <a:lnT w="12700" cap="flat" cmpd="sng">
                      <a:solidFill>
                        <a:srgbClr val="F9A23D"/>
                      </a:solidFill>
                      <a:prstDash val="solid"/>
                      <a:round/>
                      <a:headEnd type="none" w="sm" len="sm"/>
                      <a:tailEnd type="none" w="sm" len="sm"/>
                    </a:lnT>
                    <a:lnB w="12700" cap="flat" cmpd="sng">
                      <a:solidFill>
                        <a:srgbClr val="F9A23D"/>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Strengthen the capacities of country teams in team building, procurement procedures, change management and brief communication</a:t>
                      </a:r>
                      <a:endParaRPr sz="1400" u="none" strike="noStrike" cap="none"/>
                    </a:p>
                  </a:txBody>
                  <a:tcPr marL="91450" marR="91450" marT="45725" marB="45725">
                    <a:lnR w="12700" cap="flat" cmpd="sng">
                      <a:solidFill>
                        <a:srgbClr val="F9A23D"/>
                      </a:solidFill>
                      <a:prstDash val="solid"/>
                      <a:round/>
                      <a:headEnd type="none" w="sm" len="sm"/>
                      <a:tailEnd type="none" w="sm" len="sm"/>
                    </a:lnR>
                    <a:lnT w="12700" cap="flat" cmpd="sng">
                      <a:solidFill>
                        <a:srgbClr val="F9A23D"/>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u="none" strike="noStrike" cap="none"/>
                        <a:t>Q4Y4: Planned for regional level</a:t>
                      </a:r>
                      <a:endParaRPr sz="1800" u="none" strike="noStrike" cap="none"/>
                    </a:p>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lnL w="12700" cap="flat" cmpd="sng">
                      <a:solidFill>
                        <a:srgbClr val="F9A23D"/>
                      </a:solidFill>
                      <a:prstDash val="solid"/>
                      <a:round/>
                      <a:headEnd type="none" w="sm" len="sm"/>
                      <a:tailEnd type="none" w="sm" len="sm"/>
                    </a:lnL>
                    <a:lnT w="12700" cap="flat" cmpd="sng">
                      <a:solidFill>
                        <a:srgbClr val="F9A23D"/>
                      </a:solidFill>
                      <a:prstDash val="solid"/>
                      <a:round/>
                      <a:headEnd type="none" w="sm" len="sm"/>
                      <a:tailEnd type="none" w="sm" len="sm"/>
                    </a:lnT>
                  </a:tcPr>
                </a:tc>
                <a:extLst>
                  <a:ext uri="{0D108BD9-81ED-4DB2-BD59-A6C34878D82A}">
                    <a16:rowId xmlns:a16="http://schemas.microsoft.com/office/drawing/2014/main" val="10003"/>
                  </a:ext>
                </a:extLst>
              </a:tr>
            </a:tbl>
          </a:graphicData>
        </a:graphic>
      </p:graphicFrame>
      <p:sp>
        <p:nvSpPr>
          <p:cNvPr id="666" name="Google Shape;666;p60"/>
          <p:cNvSpPr txBox="1"/>
          <p:nvPr/>
        </p:nvSpPr>
        <p:spPr>
          <a:xfrm>
            <a:off x="693107" y="6334536"/>
            <a:ext cx="7546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AmplifyPF quarterly reports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
          <p:cNvSpPr txBox="1">
            <a:spLocks noGrp="1"/>
          </p:cNvSpPr>
          <p:nvPr>
            <p:ph type="title"/>
          </p:nvPr>
        </p:nvSpPr>
        <p:spPr>
          <a:xfrm>
            <a:off x="542533" y="720797"/>
            <a:ext cx="891547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Goal and objectives of AmplifyPF</a:t>
            </a:r>
            <a:endParaRPr/>
          </a:p>
        </p:txBody>
      </p:sp>
      <p:sp>
        <p:nvSpPr>
          <p:cNvPr id="156" name="Google Shape;156;p3"/>
          <p:cNvSpPr txBox="1">
            <a:spLocks noGrp="1"/>
          </p:cNvSpPr>
          <p:nvPr>
            <p:ph type="body" idx="1"/>
          </p:nvPr>
        </p:nvSpPr>
        <p:spPr>
          <a:xfrm>
            <a:off x="542533" y="2050427"/>
            <a:ext cx="11115497" cy="1325563"/>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dk1"/>
              </a:buClr>
              <a:buSzPts val="2400"/>
              <a:buNone/>
            </a:pPr>
            <a:r>
              <a:rPr lang="en-US" b="1"/>
              <a:t>Goal: </a:t>
            </a:r>
            <a:r>
              <a:rPr lang="en-US"/>
              <a:t>Mobilize partners to expand access to and utilization of quality FP services in four selected West African countries</a:t>
            </a:r>
            <a:endParaRPr sz="2400"/>
          </a:p>
          <a:p>
            <a:pPr marL="228600" lvl="0" indent="-76200" algn="l" rtl="0">
              <a:lnSpc>
                <a:spcPct val="110000"/>
              </a:lnSpc>
              <a:spcBef>
                <a:spcPts val="600"/>
              </a:spcBef>
              <a:spcAft>
                <a:spcPts val="0"/>
              </a:spcAft>
              <a:buClr>
                <a:schemeClr val="dk1"/>
              </a:buClr>
              <a:buSzPts val="2400"/>
              <a:buNone/>
            </a:pPr>
            <a:endParaRPr sz="2400"/>
          </a:p>
          <a:p>
            <a:pPr marL="228600" lvl="0" indent="-76200" algn="l" rtl="0">
              <a:lnSpc>
                <a:spcPct val="110000"/>
              </a:lnSpc>
              <a:spcBef>
                <a:spcPts val="600"/>
              </a:spcBef>
              <a:spcAft>
                <a:spcPts val="0"/>
              </a:spcAft>
              <a:buClr>
                <a:schemeClr val="dk1"/>
              </a:buClr>
              <a:buSzPts val="2400"/>
              <a:buNone/>
            </a:pPr>
            <a:endParaRPr sz="2400"/>
          </a:p>
          <a:p>
            <a:pPr marL="228600" lvl="0" indent="-76200" algn="l" rtl="0">
              <a:lnSpc>
                <a:spcPct val="110000"/>
              </a:lnSpc>
              <a:spcBef>
                <a:spcPts val="600"/>
              </a:spcBef>
              <a:spcAft>
                <a:spcPts val="0"/>
              </a:spcAft>
              <a:buClr>
                <a:schemeClr val="dk1"/>
              </a:buClr>
              <a:buSzPts val="2400"/>
              <a:buNone/>
            </a:pPr>
            <a:endParaRPr/>
          </a:p>
        </p:txBody>
      </p:sp>
      <p:sp>
        <p:nvSpPr>
          <p:cNvPr id="157" name="Google Shape;157;p3"/>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a:t>
            </a:fld>
            <a:endParaRPr/>
          </a:p>
        </p:txBody>
      </p:sp>
      <p:graphicFrame>
        <p:nvGraphicFramePr>
          <p:cNvPr id="158" name="Google Shape;158;p3"/>
          <p:cNvGraphicFramePr/>
          <p:nvPr/>
        </p:nvGraphicFramePr>
        <p:xfrm>
          <a:off x="1242853" y="3013023"/>
          <a:ext cx="9706300" cy="3485925"/>
        </p:xfrm>
        <a:graphic>
          <a:graphicData uri="http://schemas.openxmlformats.org/drawingml/2006/table">
            <a:tbl>
              <a:tblPr firstRow="1" bandRow="1">
                <a:noFill/>
                <a:tableStyleId>{38A7DF41-88D3-47FD-977B-88C0FFD68C92}</a:tableStyleId>
              </a:tblPr>
              <a:tblGrid>
                <a:gridCol w="1756100">
                  <a:extLst>
                    <a:ext uri="{9D8B030D-6E8A-4147-A177-3AD203B41FA5}">
                      <a16:colId xmlns:a16="http://schemas.microsoft.com/office/drawing/2014/main" val="20000"/>
                    </a:ext>
                  </a:extLst>
                </a:gridCol>
                <a:gridCol w="7950200">
                  <a:extLst>
                    <a:ext uri="{9D8B030D-6E8A-4147-A177-3AD203B41FA5}">
                      <a16:colId xmlns:a16="http://schemas.microsoft.com/office/drawing/2014/main" val="20001"/>
                    </a:ext>
                  </a:extLst>
                </a:gridCol>
              </a:tblGrid>
              <a:tr h="747875">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chemeClr val="dk1"/>
                          </a:solidFill>
                        </a:rPr>
                        <a:t>Objective 1</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757070"/>
                      </a:solidFill>
                      <a:prstDash val="solid"/>
                      <a:round/>
                      <a:headEnd type="none" w="sm" len="sm"/>
                      <a:tailEnd type="none" w="sm" len="sm"/>
                    </a:lnB>
                    <a:solidFill>
                      <a:srgbClr val="E2EFD9"/>
                    </a:solidFill>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u="none" strike="noStrike" cap="none">
                          <a:solidFill>
                            <a:schemeClr val="dk1"/>
                          </a:solidFill>
                        </a:rPr>
                        <a:t>Strengthen and institutionalize a system for </a:t>
                      </a:r>
                      <a:r>
                        <a:rPr lang="en-US" sz="1800" b="1" u="none" strike="noStrike" cap="none">
                          <a:solidFill>
                            <a:srgbClr val="9F3001"/>
                          </a:solidFill>
                        </a:rPr>
                        <a:t>adapting and replicating key family planning high impact practices</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757070"/>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973125">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chemeClr val="dk1"/>
                          </a:solidFill>
                        </a:rPr>
                        <a:t>Objective 2</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57070"/>
                      </a:solidFill>
                      <a:prstDash val="solid"/>
                      <a:round/>
                      <a:headEnd type="none" w="sm" len="sm"/>
                      <a:tailEnd type="none" w="sm" len="sm"/>
                    </a:lnT>
                    <a:lnB w="12700" cap="flat" cmpd="sng">
                      <a:solidFill>
                        <a:srgbClr val="757070"/>
                      </a:solidFill>
                      <a:prstDash val="solid"/>
                      <a:round/>
                      <a:headEnd type="none" w="sm" len="sm"/>
                      <a:tailEnd type="none" w="sm" len="sm"/>
                    </a:lnB>
                    <a:solidFill>
                      <a:srgbClr val="E2EFD9"/>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Engage and leverage domestic donors and West African communities and resources to build </a:t>
                      </a:r>
                      <a:r>
                        <a:rPr lang="en-US" sz="1800" b="1" u="none" strike="noStrike" cap="none">
                          <a:solidFill>
                            <a:srgbClr val="9F3001"/>
                          </a:solidFill>
                        </a:rPr>
                        <a:t>sustainability and scale</a:t>
                      </a:r>
                      <a:r>
                        <a:rPr lang="en-US" sz="1800" u="none" strike="noStrike" cap="none"/>
                        <a:t> of selected high impact practices</a:t>
                      </a:r>
                      <a:endParaRPr sz="18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57070"/>
                      </a:solidFill>
                      <a:prstDash val="solid"/>
                      <a:round/>
                      <a:headEnd type="none" w="sm" len="sm"/>
                      <a:tailEnd type="none" w="sm" len="sm"/>
                    </a:lnT>
                    <a:lnB w="12700" cap="flat" cmpd="sng">
                      <a:solidFill>
                        <a:srgbClr val="757070"/>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79180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chemeClr val="dk1"/>
                          </a:solidFill>
                        </a:rPr>
                        <a:t>Objective 3</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57070"/>
                      </a:solidFill>
                      <a:prstDash val="solid"/>
                      <a:round/>
                      <a:headEnd type="none" w="sm" len="sm"/>
                      <a:tailEnd type="none" w="sm" len="sm"/>
                    </a:lnT>
                    <a:lnB w="12700" cap="flat" cmpd="sng">
                      <a:solidFill>
                        <a:srgbClr val="757070"/>
                      </a:solidFill>
                      <a:prstDash val="solid"/>
                      <a:round/>
                      <a:headEnd type="none" w="sm" len="sm"/>
                      <a:tailEnd type="none" w="sm" len="sm"/>
                    </a:lnB>
                    <a:solidFill>
                      <a:srgbClr val="E2EFD9"/>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Institutionalize a sustainable and self-regulating system of </a:t>
                      </a:r>
                      <a:r>
                        <a:rPr lang="en-US" sz="1800" b="1" u="none" strike="noStrike" cap="none">
                          <a:solidFill>
                            <a:srgbClr val="9F3001"/>
                          </a:solidFill>
                        </a:rPr>
                        <a:t>service quality assurance and monitoring</a:t>
                      </a:r>
                      <a:endParaRPr sz="18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57070"/>
                      </a:solidFill>
                      <a:prstDash val="solid"/>
                      <a:round/>
                      <a:headEnd type="none" w="sm" len="sm"/>
                      <a:tailEnd type="none" w="sm" len="sm"/>
                    </a:lnT>
                    <a:lnB w="12700" cap="flat" cmpd="sng">
                      <a:solidFill>
                        <a:srgbClr val="757070"/>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973125">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chemeClr val="dk1"/>
                          </a:solidFill>
                        </a:rPr>
                        <a:t>Objective 4</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5707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2EFD9"/>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9F3001"/>
                          </a:solidFill>
                        </a:rPr>
                        <a:t>Collaborate and coordinate</a:t>
                      </a:r>
                      <a:r>
                        <a:rPr lang="en-US" sz="1800" u="none" strike="noStrike" cap="none"/>
                        <a:t> with other USAID FP/RH partners working on commodity security, demand creation, policy, learning, and related health systems</a:t>
                      </a:r>
                      <a:endParaRPr sz="18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5707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61"/>
          <p:cNvSpPr txBox="1">
            <a:spLocks noGrp="1"/>
          </p:cNvSpPr>
          <p:nvPr>
            <p:ph type="body" idx="1"/>
          </p:nvPr>
        </p:nvSpPr>
        <p:spPr>
          <a:xfrm>
            <a:off x="648129" y="2213094"/>
            <a:ext cx="10850764" cy="285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US" sz="2400"/>
              <a:t>IR 2.2: Regional-level scale up of HIPs activities institutionalized</a:t>
            </a:r>
            <a:endParaRPr/>
          </a:p>
        </p:txBody>
      </p:sp>
      <p:sp>
        <p:nvSpPr>
          <p:cNvPr id="673" name="Google Shape;673;p61"/>
          <p:cNvSpPr txBox="1">
            <a:spLocks noGrp="1"/>
          </p:cNvSpPr>
          <p:nvPr>
            <p:ph type="body" idx="2"/>
          </p:nvPr>
        </p:nvSpPr>
        <p:spPr>
          <a:xfrm>
            <a:off x="648129" y="784335"/>
            <a:ext cx="11025711"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Objective 2: Engage and leverage domestic donors and West African communities and resources to build sustainability and scale of selected HIPs</a:t>
            </a:r>
            <a:endParaRPr/>
          </a:p>
        </p:txBody>
      </p:sp>
      <p:sp>
        <p:nvSpPr>
          <p:cNvPr id="674" name="Google Shape;674;p61"/>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60</a:t>
            </a:fld>
            <a:endParaRPr sz="1000" b="0" i="0" u="none" strike="noStrike" cap="none">
              <a:solidFill>
                <a:srgbClr val="000000"/>
              </a:solidFill>
              <a:latin typeface="Arial"/>
              <a:ea typeface="Arial"/>
              <a:cs typeface="Arial"/>
              <a:sym typeface="Arial"/>
            </a:endParaRPr>
          </a:p>
        </p:txBody>
      </p:sp>
      <p:graphicFrame>
        <p:nvGraphicFramePr>
          <p:cNvPr id="675" name="Google Shape;675;p61"/>
          <p:cNvGraphicFramePr/>
          <p:nvPr/>
        </p:nvGraphicFramePr>
        <p:xfrm>
          <a:off x="693107" y="2797349"/>
          <a:ext cx="10597050" cy="1118375"/>
        </p:xfrm>
        <a:graphic>
          <a:graphicData uri="http://schemas.openxmlformats.org/drawingml/2006/table">
            <a:tbl>
              <a:tblPr>
                <a:noFill/>
                <a:tableStyleId>{F6F1CA13-1D8E-4C32-AEE9-8FF1A54453F5}</a:tableStyleId>
              </a:tblPr>
              <a:tblGrid>
                <a:gridCol w="6107825">
                  <a:extLst>
                    <a:ext uri="{9D8B030D-6E8A-4147-A177-3AD203B41FA5}">
                      <a16:colId xmlns:a16="http://schemas.microsoft.com/office/drawing/2014/main" val="20000"/>
                    </a:ext>
                  </a:extLst>
                </a:gridCol>
                <a:gridCol w="1123725">
                  <a:extLst>
                    <a:ext uri="{9D8B030D-6E8A-4147-A177-3AD203B41FA5}">
                      <a16:colId xmlns:a16="http://schemas.microsoft.com/office/drawing/2014/main" val="20001"/>
                    </a:ext>
                  </a:extLst>
                </a:gridCol>
                <a:gridCol w="1123725">
                  <a:extLst>
                    <a:ext uri="{9D8B030D-6E8A-4147-A177-3AD203B41FA5}">
                      <a16:colId xmlns:a16="http://schemas.microsoft.com/office/drawing/2014/main" val="20002"/>
                    </a:ext>
                  </a:extLst>
                </a:gridCol>
                <a:gridCol w="1123725">
                  <a:extLst>
                    <a:ext uri="{9D8B030D-6E8A-4147-A177-3AD203B41FA5}">
                      <a16:colId xmlns:a16="http://schemas.microsoft.com/office/drawing/2014/main" val="20003"/>
                    </a:ext>
                  </a:extLst>
                </a:gridCol>
                <a:gridCol w="1118050">
                  <a:extLst>
                    <a:ext uri="{9D8B030D-6E8A-4147-A177-3AD203B41FA5}">
                      <a16:colId xmlns:a16="http://schemas.microsoft.com/office/drawing/2014/main" val="20004"/>
                    </a:ext>
                  </a:extLst>
                </a:gridCol>
              </a:tblGrid>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4">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Percentage of target achieved</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Y1</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Y2</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Y3</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Y4</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7062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Number of institutions/initiatives met during regional collaboration, learning, and dissemination events leveraged</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0.0</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280.0</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240.0</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110.0</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extLst>
                  <a:ext uri="{0D108BD9-81ED-4DB2-BD59-A6C34878D82A}">
                    <a16:rowId xmlns:a16="http://schemas.microsoft.com/office/drawing/2014/main" val="10002"/>
                  </a:ext>
                </a:extLst>
              </a:tr>
            </a:tbl>
          </a:graphicData>
        </a:graphic>
      </p:graphicFrame>
      <p:sp>
        <p:nvSpPr>
          <p:cNvPr id="676" name="Google Shape;676;p61"/>
          <p:cNvSpPr txBox="1"/>
          <p:nvPr/>
        </p:nvSpPr>
        <p:spPr>
          <a:xfrm>
            <a:off x="736780" y="6277185"/>
            <a:ext cx="7546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AmplifyPF routine data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62"/>
          <p:cNvSpPr txBox="1">
            <a:spLocks noGrp="1"/>
          </p:cNvSpPr>
          <p:nvPr>
            <p:ph type="body" idx="1"/>
          </p:nvPr>
        </p:nvSpPr>
        <p:spPr>
          <a:xfrm>
            <a:off x="648129" y="2213094"/>
            <a:ext cx="10850764" cy="285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US" sz="2400"/>
              <a:t>IR 2.3: Existing networks of USG-funded and non-USG funded programs leveraged</a:t>
            </a:r>
            <a:endParaRPr/>
          </a:p>
        </p:txBody>
      </p:sp>
      <p:sp>
        <p:nvSpPr>
          <p:cNvPr id="683" name="Google Shape;683;p62"/>
          <p:cNvSpPr txBox="1">
            <a:spLocks noGrp="1"/>
          </p:cNvSpPr>
          <p:nvPr>
            <p:ph type="body" idx="2"/>
          </p:nvPr>
        </p:nvSpPr>
        <p:spPr>
          <a:xfrm>
            <a:off x="648129" y="784335"/>
            <a:ext cx="11025711"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Objective 2: Engage and leverage domestic donors and West African communities and resources to build sustainability and scale of selected HIPs</a:t>
            </a:r>
            <a:endParaRPr/>
          </a:p>
        </p:txBody>
      </p:sp>
      <p:sp>
        <p:nvSpPr>
          <p:cNvPr id="684" name="Google Shape;684;p62"/>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61</a:t>
            </a:fld>
            <a:endParaRPr sz="1000" b="0" i="0" u="none" strike="noStrike" cap="none">
              <a:solidFill>
                <a:srgbClr val="000000"/>
              </a:solidFill>
              <a:latin typeface="Arial"/>
              <a:ea typeface="Arial"/>
              <a:cs typeface="Arial"/>
              <a:sym typeface="Arial"/>
            </a:endParaRPr>
          </a:p>
        </p:txBody>
      </p:sp>
      <p:graphicFrame>
        <p:nvGraphicFramePr>
          <p:cNvPr id="685" name="Google Shape;685;p62"/>
          <p:cNvGraphicFramePr/>
          <p:nvPr/>
        </p:nvGraphicFramePr>
        <p:xfrm>
          <a:off x="693107" y="3097106"/>
          <a:ext cx="10636750" cy="3479850"/>
        </p:xfrm>
        <a:graphic>
          <a:graphicData uri="http://schemas.openxmlformats.org/drawingml/2006/table">
            <a:tbl>
              <a:tblPr firstRow="1" bandRow="1">
                <a:noFill/>
                <a:tableStyleId>{38A7DF41-88D3-47FD-977B-88C0FFD68C92}</a:tableStyleId>
              </a:tblPr>
              <a:tblGrid>
                <a:gridCol w="6757000">
                  <a:extLst>
                    <a:ext uri="{9D8B030D-6E8A-4147-A177-3AD203B41FA5}">
                      <a16:colId xmlns:a16="http://schemas.microsoft.com/office/drawing/2014/main" val="20000"/>
                    </a:ext>
                  </a:extLst>
                </a:gridCol>
                <a:gridCol w="3879750">
                  <a:extLst>
                    <a:ext uri="{9D8B030D-6E8A-4147-A177-3AD203B41FA5}">
                      <a16:colId xmlns:a16="http://schemas.microsoft.com/office/drawing/2014/main" val="20001"/>
                    </a:ext>
                  </a:extLst>
                </a:gridCol>
              </a:tblGrid>
              <a:tr h="370850">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Exchanges with platform projects</a:t>
                      </a:r>
                      <a:endParaRPr sz="1400" u="none" strike="noStrike" cap="none"/>
                    </a:p>
                  </a:txBody>
                  <a:tcPr marL="91450" marR="91450" marT="45725" marB="45725">
                    <a:lnR w="12700" cap="flat" cmpd="sng">
                      <a:solidFill>
                        <a:srgbClr val="F9A23D"/>
                      </a:solidFill>
                      <a:prstDash val="solid"/>
                      <a:round/>
                      <a:headEnd type="none" w="sm" len="sm"/>
                      <a:tailEnd type="none" w="sm" len="sm"/>
                    </a:lnR>
                    <a:lnB w="12700" cap="flat" cmpd="sng">
                      <a:solidFill>
                        <a:srgbClr val="F9A23D"/>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Q1Y4: Burkina Faso and Niger</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Q2Y4: Côte d'Ivoire and Niger</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Q3Y4: Côte d'Ivoire and Niger</a:t>
                      </a:r>
                      <a:endParaRPr sz="1400" u="none" strike="noStrike" cap="none"/>
                    </a:p>
                  </a:txBody>
                  <a:tcPr marL="91450" marR="91450" marT="45725" marB="45725">
                    <a:lnL w="12700" cap="flat" cmpd="sng">
                      <a:solidFill>
                        <a:srgbClr val="F9A23D"/>
                      </a:solidFill>
                      <a:prstDash val="solid"/>
                      <a:round/>
                      <a:headEnd type="none" w="sm" len="sm"/>
                      <a:tailEnd type="none" w="sm" len="sm"/>
                    </a:lnL>
                    <a:lnB w="12700" cap="flat" cmpd="sng">
                      <a:solidFill>
                        <a:srgbClr val="F9A23D"/>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Coordination meeting and joint planning with other USAID projects</a:t>
                      </a:r>
                      <a:endParaRPr sz="1400" u="none" strike="noStrike" cap="none"/>
                    </a:p>
                  </a:txBody>
                  <a:tcPr marL="91450" marR="91450" marT="45725" marB="45725">
                    <a:lnR w="12700" cap="flat" cmpd="sng">
                      <a:solidFill>
                        <a:srgbClr val="F9A23D"/>
                      </a:solidFill>
                      <a:prstDash val="solid"/>
                      <a:round/>
                      <a:headEnd type="none" w="sm" len="sm"/>
                      <a:tailEnd type="none" w="sm" len="sm"/>
                    </a:lnR>
                    <a:lnT w="12700" cap="flat" cmpd="sng">
                      <a:solidFill>
                        <a:srgbClr val="F9A23D"/>
                      </a:solidFill>
                      <a:prstDash val="solid"/>
                      <a:round/>
                      <a:headEnd type="none" w="sm" len="sm"/>
                      <a:tailEnd type="none" w="sm" len="sm"/>
                    </a:lnT>
                    <a:lnB w="12700" cap="flat" cmpd="sng">
                      <a:solidFill>
                        <a:srgbClr val="F9A23D"/>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Q1Y4: All four countries</a:t>
                      </a:r>
                      <a:endParaRPr sz="1400" u="none" strike="noStrike" cap="none"/>
                    </a:p>
                    <a:p>
                      <a:pPr marL="0" marR="0" lvl="0" indent="0" algn="l" rtl="0">
                        <a:lnSpc>
                          <a:spcPct val="100000"/>
                        </a:lnSpc>
                        <a:spcBef>
                          <a:spcPts val="0"/>
                        </a:spcBef>
                        <a:spcAft>
                          <a:spcPts val="0"/>
                        </a:spcAft>
                        <a:buClr>
                          <a:schemeClr val="dk1"/>
                        </a:buClr>
                        <a:buSzPts val="1800"/>
                        <a:buFont typeface="Arial"/>
                        <a:buNone/>
                      </a:pPr>
                      <a:r>
                        <a:rPr lang="en-US" sz="1800" u="none" strike="noStrike" cap="none"/>
                        <a:t>Q2Y4: All four countries</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Q3Y4: Burkina Faso, Niger, Togo</a:t>
                      </a:r>
                      <a:endParaRPr sz="1400" u="none" strike="noStrike" cap="none"/>
                    </a:p>
                  </a:txBody>
                  <a:tcPr marL="91450" marR="91450" marT="45725" marB="45725">
                    <a:lnL w="12700" cap="flat" cmpd="sng">
                      <a:solidFill>
                        <a:srgbClr val="F9A23D"/>
                      </a:solidFill>
                      <a:prstDash val="solid"/>
                      <a:round/>
                      <a:headEnd type="none" w="sm" len="sm"/>
                      <a:tailEnd type="none" w="sm" len="sm"/>
                    </a:lnL>
                    <a:lnT w="12700" cap="flat" cmpd="sng">
                      <a:solidFill>
                        <a:srgbClr val="F9A23D"/>
                      </a:solidFill>
                      <a:prstDash val="solid"/>
                      <a:round/>
                      <a:headEnd type="none" w="sm" len="sm"/>
                      <a:tailEnd type="none" w="sm" len="sm"/>
                    </a:lnT>
                    <a:lnB w="12700" cap="flat" cmpd="sng">
                      <a:solidFill>
                        <a:srgbClr val="F9A23D"/>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Momentum Country and Global Leadership (MCGL) co-creation workshop</a:t>
                      </a:r>
                      <a:endParaRPr sz="1400" u="none" strike="noStrike" cap="none"/>
                    </a:p>
                  </a:txBody>
                  <a:tcPr marL="91450" marR="91450" marT="45725" marB="45725">
                    <a:lnR w="12700" cap="flat" cmpd="sng">
                      <a:solidFill>
                        <a:srgbClr val="F9A23D"/>
                      </a:solidFill>
                      <a:prstDash val="solid"/>
                      <a:round/>
                      <a:headEnd type="none" w="sm" len="sm"/>
                      <a:tailEnd type="none" w="sm" len="sm"/>
                    </a:lnR>
                    <a:lnT w="12700" cap="flat" cmpd="sng">
                      <a:solidFill>
                        <a:srgbClr val="F9A23D"/>
                      </a:solidFill>
                      <a:prstDash val="solid"/>
                      <a:round/>
                      <a:headEnd type="none" w="sm" len="sm"/>
                      <a:tailEnd type="none" w="sm" len="sm"/>
                    </a:lnT>
                    <a:lnB w="12700" cap="flat" cmpd="sng">
                      <a:solidFill>
                        <a:srgbClr val="F9A23D"/>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Q2Y4: Togo</a:t>
                      </a:r>
                      <a:endParaRPr sz="1400" u="none" strike="noStrike" cap="none"/>
                    </a:p>
                  </a:txBody>
                  <a:tcPr marL="91450" marR="91450" marT="45725" marB="45725">
                    <a:lnL w="12700" cap="flat" cmpd="sng">
                      <a:solidFill>
                        <a:srgbClr val="F9A23D"/>
                      </a:solidFill>
                      <a:prstDash val="solid"/>
                      <a:round/>
                      <a:headEnd type="none" w="sm" len="sm"/>
                      <a:tailEnd type="none" w="sm" len="sm"/>
                    </a:lnL>
                    <a:lnT w="12700" cap="flat" cmpd="sng">
                      <a:solidFill>
                        <a:srgbClr val="F9A23D"/>
                      </a:solidFill>
                      <a:prstDash val="solid"/>
                      <a:round/>
                      <a:headEnd type="none" w="sm" len="sm"/>
                      <a:tailEnd type="none" w="sm" len="sm"/>
                    </a:lnT>
                    <a:lnB w="12700" cap="flat" cmpd="sng">
                      <a:solidFill>
                        <a:srgbClr val="F9A23D"/>
                      </a:solidFill>
                      <a:prstDash val="solid"/>
                      <a:round/>
                      <a:headEnd type="none" w="sm" len="sm"/>
                      <a:tailEnd type="none" w="sm" len="sm"/>
                    </a:lnB>
                  </a:tcP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Prepared supply plans for reproductive health products including contraceptives</a:t>
                      </a:r>
                      <a:endParaRPr sz="1400" u="none" strike="noStrike" cap="none"/>
                    </a:p>
                  </a:txBody>
                  <a:tcPr marL="91450" marR="91450" marT="45725" marB="45725">
                    <a:lnR w="12700" cap="flat" cmpd="sng">
                      <a:solidFill>
                        <a:srgbClr val="F9A23D"/>
                      </a:solidFill>
                      <a:prstDash val="solid"/>
                      <a:round/>
                      <a:headEnd type="none" w="sm" len="sm"/>
                      <a:tailEnd type="none" w="sm" len="sm"/>
                    </a:lnR>
                    <a:lnT w="12700" cap="flat" cmpd="sng">
                      <a:solidFill>
                        <a:srgbClr val="F9A23D"/>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Q2Y2: Regional level</a:t>
                      </a:r>
                      <a:endParaRPr sz="1400" u="none" strike="noStrike" cap="none"/>
                    </a:p>
                  </a:txBody>
                  <a:tcPr marL="91450" marR="91450" marT="45725" marB="45725">
                    <a:lnL w="12700" cap="flat" cmpd="sng">
                      <a:solidFill>
                        <a:srgbClr val="F9A23D"/>
                      </a:solidFill>
                      <a:prstDash val="solid"/>
                      <a:round/>
                      <a:headEnd type="none" w="sm" len="sm"/>
                      <a:tailEnd type="none" w="sm" len="sm"/>
                    </a:lnL>
                    <a:lnT w="12700" cap="flat" cmpd="sng">
                      <a:solidFill>
                        <a:srgbClr val="F9A23D"/>
                      </a:solidFill>
                      <a:prstDash val="solid"/>
                      <a:round/>
                      <a:headEnd type="none" w="sm" len="sm"/>
                      <a:tailEnd type="none" w="sm" len="sm"/>
                    </a:lnT>
                  </a:tcPr>
                </a:tc>
                <a:extLst>
                  <a:ext uri="{0D108BD9-81ED-4DB2-BD59-A6C34878D82A}">
                    <a16:rowId xmlns:a16="http://schemas.microsoft.com/office/drawing/2014/main" val="10004"/>
                  </a:ext>
                </a:extLst>
              </a:tr>
            </a:tbl>
          </a:graphicData>
        </a:graphic>
      </p:graphicFrame>
      <p:sp>
        <p:nvSpPr>
          <p:cNvPr id="686" name="Google Shape;686;p62"/>
          <p:cNvSpPr txBox="1"/>
          <p:nvPr/>
        </p:nvSpPr>
        <p:spPr>
          <a:xfrm>
            <a:off x="648129" y="6613636"/>
            <a:ext cx="7546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AmplifyPF quarterly reports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63"/>
          <p:cNvSpPr txBox="1">
            <a:spLocks noGrp="1"/>
          </p:cNvSpPr>
          <p:nvPr>
            <p:ph type="body" idx="1"/>
          </p:nvPr>
        </p:nvSpPr>
        <p:spPr>
          <a:xfrm>
            <a:off x="648129" y="2213094"/>
            <a:ext cx="10850764" cy="285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US" sz="2400"/>
              <a:t>IR 2.4: Private sector resources/municipalities leveraged and mobilized</a:t>
            </a:r>
            <a:endParaRPr/>
          </a:p>
        </p:txBody>
      </p:sp>
      <p:sp>
        <p:nvSpPr>
          <p:cNvPr id="693" name="Google Shape;693;p63"/>
          <p:cNvSpPr txBox="1">
            <a:spLocks noGrp="1"/>
          </p:cNvSpPr>
          <p:nvPr>
            <p:ph type="body" idx="2"/>
          </p:nvPr>
        </p:nvSpPr>
        <p:spPr>
          <a:xfrm>
            <a:off x="648129" y="784335"/>
            <a:ext cx="11025711"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Objective 2: Engage and leverage domestic donors and West African communities and resources to build sustainability and scale of selected HIPs</a:t>
            </a:r>
            <a:endParaRPr/>
          </a:p>
        </p:txBody>
      </p:sp>
      <p:sp>
        <p:nvSpPr>
          <p:cNvPr id="694" name="Google Shape;694;p63"/>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62</a:t>
            </a:fld>
            <a:endParaRPr sz="1000" b="0" i="0" u="none" strike="noStrike" cap="none">
              <a:solidFill>
                <a:srgbClr val="000000"/>
              </a:solidFill>
              <a:latin typeface="Arial"/>
              <a:ea typeface="Arial"/>
              <a:cs typeface="Arial"/>
              <a:sym typeface="Arial"/>
            </a:endParaRPr>
          </a:p>
        </p:txBody>
      </p:sp>
      <p:graphicFrame>
        <p:nvGraphicFramePr>
          <p:cNvPr id="695" name="Google Shape;695;p63"/>
          <p:cNvGraphicFramePr/>
          <p:nvPr/>
        </p:nvGraphicFramePr>
        <p:xfrm>
          <a:off x="693107" y="2827140"/>
          <a:ext cx="10636750" cy="2473990"/>
        </p:xfrm>
        <a:graphic>
          <a:graphicData uri="http://schemas.openxmlformats.org/drawingml/2006/table">
            <a:tbl>
              <a:tblPr firstRow="1" bandRow="1">
                <a:noFill/>
                <a:tableStyleId>{38A7DF41-88D3-47FD-977B-88C0FFD68C92}</a:tableStyleId>
              </a:tblPr>
              <a:tblGrid>
                <a:gridCol w="6757000">
                  <a:extLst>
                    <a:ext uri="{9D8B030D-6E8A-4147-A177-3AD203B41FA5}">
                      <a16:colId xmlns:a16="http://schemas.microsoft.com/office/drawing/2014/main" val="20000"/>
                    </a:ext>
                  </a:extLst>
                </a:gridCol>
                <a:gridCol w="3879750">
                  <a:extLst>
                    <a:ext uri="{9D8B030D-6E8A-4147-A177-3AD203B41FA5}">
                      <a16:colId xmlns:a16="http://schemas.microsoft.com/office/drawing/2014/main" val="20001"/>
                    </a:ext>
                  </a:extLst>
                </a:gridCol>
              </a:tblGrid>
              <a:tr h="370850">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Strengthen the capacity of ILN municipal leaders to mobilize internal and external resources to support ILNs and develop a resource mobilization plan</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Q1Y4: Côte d'Ivoire and Togo</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Q2Y4: </a:t>
                      </a:r>
                      <a:r>
                        <a:rPr lang="en-US" sz="1800" b="0" i="0" u="none" strike="noStrike" cap="none">
                          <a:solidFill>
                            <a:schemeClr val="dk1"/>
                          </a:solidFill>
                          <a:latin typeface="Arial"/>
                          <a:ea typeface="Arial"/>
                          <a:cs typeface="Arial"/>
                          <a:sym typeface="Arial"/>
                        </a:rPr>
                        <a:t>Burkina Faso, Côte d'Ivoire, Niger</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Q3Y4: Togo</a:t>
                      </a:r>
                      <a:endParaRPr sz="1800" u="none" strike="noStrike" cap="none"/>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Monitoring of resource mobilization in ILNs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Q1Y4: Regional level</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Q2Y4: Burkina Faso, Niger, Togo</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Q3Y4: </a:t>
                      </a:r>
                      <a:r>
                        <a:rPr lang="en-US" sz="1800" b="0" i="0" u="none" strike="noStrike" cap="none">
                          <a:solidFill>
                            <a:schemeClr val="dk1"/>
                          </a:solidFill>
                          <a:latin typeface="Arial"/>
                          <a:ea typeface="Arial"/>
                          <a:cs typeface="Arial"/>
                          <a:sym typeface="Arial"/>
                        </a:rPr>
                        <a:t>Côte d'Ivoire, Niger, Togo</a:t>
                      </a:r>
                      <a:endParaRPr sz="1800" u="none" strike="noStrike" cap="none"/>
                    </a:p>
                  </a:txBody>
                  <a:tcPr marL="91450" marR="91450" marT="45725" marB="45725"/>
                </a:tc>
                <a:extLst>
                  <a:ext uri="{0D108BD9-81ED-4DB2-BD59-A6C34878D82A}">
                    <a16:rowId xmlns:a16="http://schemas.microsoft.com/office/drawing/2014/main" val="10002"/>
                  </a:ext>
                </a:extLst>
              </a:tr>
            </a:tbl>
          </a:graphicData>
        </a:graphic>
      </p:graphicFrame>
      <p:sp>
        <p:nvSpPr>
          <p:cNvPr id="696" name="Google Shape;696;p63"/>
          <p:cNvSpPr txBox="1"/>
          <p:nvPr/>
        </p:nvSpPr>
        <p:spPr>
          <a:xfrm>
            <a:off x="693107" y="6334536"/>
            <a:ext cx="7546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AmplifyPF quarterly reports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64"/>
          <p:cNvSpPr txBox="1">
            <a:spLocks noGrp="1"/>
          </p:cNvSpPr>
          <p:nvPr>
            <p:ph type="body" idx="2"/>
          </p:nvPr>
        </p:nvSpPr>
        <p:spPr>
          <a:xfrm>
            <a:off x="648129" y="784335"/>
            <a:ext cx="11025711"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Objective 3: Institutionalize a sustainable and self-regulating system of service quality assurance and monitoring</a:t>
            </a:r>
            <a:endParaRPr/>
          </a:p>
        </p:txBody>
      </p:sp>
      <p:sp>
        <p:nvSpPr>
          <p:cNvPr id="703" name="Google Shape;703;p64"/>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63</a:t>
            </a:fld>
            <a:endParaRPr sz="1000" b="0" i="0" u="none" strike="noStrike" cap="none">
              <a:solidFill>
                <a:srgbClr val="000000"/>
              </a:solidFill>
              <a:latin typeface="Arial"/>
              <a:ea typeface="Arial"/>
              <a:cs typeface="Arial"/>
              <a:sym typeface="Arial"/>
            </a:endParaRPr>
          </a:p>
        </p:txBody>
      </p:sp>
      <p:graphicFrame>
        <p:nvGraphicFramePr>
          <p:cNvPr id="704" name="Google Shape;704;p64"/>
          <p:cNvGraphicFramePr/>
          <p:nvPr/>
        </p:nvGraphicFramePr>
        <p:xfrm>
          <a:off x="648129" y="2167837"/>
          <a:ext cx="10597050" cy="1523110"/>
        </p:xfrm>
        <a:graphic>
          <a:graphicData uri="http://schemas.openxmlformats.org/drawingml/2006/table">
            <a:tbl>
              <a:tblPr>
                <a:noFill/>
                <a:tableStyleId>{F6F1CA13-1D8E-4C32-AEE9-8FF1A54453F5}</a:tableStyleId>
              </a:tblPr>
              <a:tblGrid>
                <a:gridCol w="6107825">
                  <a:extLst>
                    <a:ext uri="{9D8B030D-6E8A-4147-A177-3AD203B41FA5}">
                      <a16:colId xmlns:a16="http://schemas.microsoft.com/office/drawing/2014/main" val="20000"/>
                    </a:ext>
                  </a:extLst>
                </a:gridCol>
                <a:gridCol w="1123725">
                  <a:extLst>
                    <a:ext uri="{9D8B030D-6E8A-4147-A177-3AD203B41FA5}">
                      <a16:colId xmlns:a16="http://schemas.microsoft.com/office/drawing/2014/main" val="20001"/>
                    </a:ext>
                  </a:extLst>
                </a:gridCol>
                <a:gridCol w="1123725">
                  <a:extLst>
                    <a:ext uri="{9D8B030D-6E8A-4147-A177-3AD203B41FA5}">
                      <a16:colId xmlns:a16="http://schemas.microsoft.com/office/drawing/2014/main" val="20002"/>
                    </a:ext>
                  </a:extLst>
                </a:gridCol>
                <a:gridCol w="1123725">
                  <a:extLst>
                    <a:ext uri="{9D8B030D-6E8A-4147-A177-3AD203B41FA5}">
                      <a16:colId xmlns:a16="http://schemas.microsoft.com/office/drawing/2014/main" val="20003"/>
                    </a:ext>
                  </a:extLst>
                </a:gridCol>
                <a:gridCol w="1118050">
                  <a:extLst>
                    <a:ext uri="{9D8B030D-6E8A-4147-A177-3AD203B41FA5}">
                      <a16:colId xmlns:a16="http://schemas.microsoft.com/office/drawing/2014/main" val="20004"/>
                    </a:ext>
                  </a:extLst>
                </a:gridCol>
              </a:tblGrid>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4">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Percentage of target achieved</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Y1</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Y2</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Y3</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Y4</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70625">
                <a:tc>
                  <a:txBody>
                    <a:bodyPr/>
                    <a:lstStyle/>
                    <a:p>
                      <a:pPr marL="0" marR="0" lvl="0" indent="0" algn="l" rtl="0">
                        <a:lnSpc>
                          <a:spcPct val="100000"/>
                        </a:lnSpc>
                        <a:spcBef>
                          <a:spcPts val="0"/>
                        </a:spcBef>
                        <a:spcAft>
                          <a:spcPts val="0"/>
                        </a:spcAft>
                        <a:buClr>
                          <a:schemeClr val="dk1"/>
                        </a:buClr>
                        <a:buSzPts val="1600"/>
                        <a:buFont typeface="Arial"/>
                        <a:buNone/>
                      </a:pPr>
                      <a:r>
                        <a:rPr lang="en-US" sz="1600" u="none" strike="noStrike" cap="none"/>
                        <a:t>Percent of USAID-assisted service sites in the ILNs assessed deemed quality competent based on an assessment, according to national, international, or other defined standards/tool (as defined by the HCG)</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N/A</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0.0</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31.7</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142.9 </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extLst>
                  <a:ext uri="{0D108BD9-81ED-4DB2-BD59-A6C34878D82A}">
                    <a16:rowId xmlns:a16="http://schemas.microsoft.com/office/drawing/2014/main" val="10002"/>
                  </a:ext>
                </a:extLst>
              </a:tr>
            </a:tbl>
          </a:graphicData>
        </a:graphic>
      </p:graphicFrame>
      <p:sp>
        <p:nvSpPr>
          <p:cNvPr id="705" name="Google Shape;705;p64"/>
          <p:cNvSpPr txBox="1"/>
          <p:nvPr/>
        </p:nvSpPr>
        <p:spPr>
          <a:xfrm>
            <a:off x="736780" y="6277185"/>
            <a:ext cx="7546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AmplifyPF routine data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65"/>
          <p:cNvSpPr txBox="1">
            <a:spLocks noGrp="1"/>
          </p:cNvSpPr>
          <p:nvPr>
            <p:ph type="body" idx="1"/>
          </p:nvPr>
        </p:nvSpPr>
        <p:spPr>
          <a:xfrm>
            <a:off x="648129" y="1858531"/>
            <a:ext cx="10850764" cy="285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US" sz="2400"/>
              <a:t>IR 3.1: National level quality control authority established</a:t>
            </a:r>
            <a:endParaRPr/>
          </a:p>
        </p:txBody>
      </p:sp>
      <p:sp>
        <p:nvSpPr>
          <p:cNvPr id="712" name="Google Shape;712;p65"/>
          <p:cNvSpPr txBox="1">
            <a:spLocks noGrp="1"/>
          </p:cNvSpPr>
          <p:nvPr>
            <p:ph type="body" idx="2"/>
          </p:nvPr>
        </p:nvSpPr>
        <p:spPr>
          <a:xfrm>
            <a:off x="648129" y="784335"/>
            <a:ext cx="11025711"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Objective 3: Institutionalize a sustainable and self-regulating system of service quality assurance and monitoring</a:t>
            </a:r>
            <a:endParaRPr/>
          </a:p>
        </p:txBody>
      </p:sp>
      <p:sp>
        <p:nvSpPr>
          <p:cNvPr id="713" name="Google Shape;713;p65"/>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64</a:t>
            </a:fld>
            <a:endParaRPr sz="1000" b="0" i="0" u="none" strike="noStrike" cap="none">
              <a:solidFill>
                <a:srgbClr val="000000"/>
              </a:solidFill>
              <a:latin typeface="Arial"/>
              <a:ea typeface="Arial"/>
              <a:cs typeface="Arial"/>
              <a:sym typeface="Arial"/>
            </a:endParaRPr>
          </a:p>
        </p:txBody>
      </p:sp>
      <p:graphicFrame>
        <p:nvGraphicFramePr>
          <p:cNvPr id="714" name="Google Shape;714;p65"/>
          <p:cNvGraphicFramePr/>
          <p:nvPr/>
        </p:nvGraphicFramePr>
        <p:xfrm>
          <a:off x="693107" y="2426547"/>
          <a:ext cx="10636750" cy="3479850"/>
        </p:xfrm>
        <a:graphic>
          <a:graphicData uri="http://schemas.openxmlformats.org/drawingml/2006/table">
            <a:tbl>
              <a:tblPr firstRow="1" bandRow="1">
                <a:noFill/>
                <a:tableStyleId>{38A7DF41-88D3-47FD-977B-88C0FFD68C92}</a:tableStyleId>
              </a:tblPr>
              <a:tblGrid>
                <a:gridCol w="6757000">
                  <a:extLst>
                    <a:ext uri="{9D8B030D-6E8A-4147-A177-3AD203B41FA5}">
                      <a16:colId xmlns:a16="http://schemas.microsoft.com/office/drawing/2014/main" val="20000"/>
                    </a:ext>
                  </a:extLst>
                </a:gridCol>
                <a:gridCol w="3879750">
                  <a:extLst>
                    <a:ext uri="{9D8B030D-6E8A-4147-A177-3AD203B41FA5}">
                      <a16:colId xmlns:a16="http://schemas.microsoft.com/office/drawing/2014/main" val="20001"/>
                    </a:ext>
                  </a:extLst>
                </a:gridCol>
              </a:tblGrid>
              <a:tr h="370850">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Arial"/>
                        <a:buNone/>
                      </a:pPr>
                      <a:r>
                        <a:rPr lang="en-US" sz="1800" u="none" strike="noStrike" cap="none"/>
                        <a:t>Train AmplifyPF country teams and Ministry of Health staff in charge of data on DQA</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Q1Y4: Côte d'Ivoire </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Q2Y4: Burkina Faso and Niger</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Q3Y4: Togo</a:t>
                      </a:r>
                      <a:endParaRPr sz="1400" u="none" strike="noStrike" cap="none"/>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Develop client exit interview questionnaire to measure quality of care and client satisfaction</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Q1–2Y4: Regional level</a:t>
                      </a:r>
                      <a:endParaRPr sz="1400" u="none" strike="noStrike" cap="none"/>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Provide technical and financial support for conducting DQAs at AmplifyPF sites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Q1Y4: Côte d'Ivoire and Togo</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Q2–3Y4: All four countries</a:t>
                      </a:r>
                      <a:endParaRPr sz="1400" u="none" strike="noStrike" cap="none"/>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Monitor the quality of HIP implementation (including data quality via DQA)</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Q1Y4:All four countries</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Q2Y4:All four countries</a:t>
                      </a:r>
                      <a:endParaRPr sz="1400" u="none" strike="noStrike" cap="none"/>
                    </a:p>
                    <a:p>
                      <a:pPr marL="0" marR="0" lvl="0" indent="0" algn="l" rtl="0">
                        <a:lnSpc>
                          <a:spcPct val="100000"/>
                        </a:lnSpc>
                        <a:spcBef>
                          <a:spcPts val="0"/>
                        </a:spcBef>
                        <a:spcAft>
                          <a:spcPts val="0"/>
                        </a:spcAft>
                        <a:buClr>
                          <a:schemeClr val="dk1"/>
                        </a:buClr>
                        <a:buSzPts val="1800"/>
                        <a:buFont typeface="Arial"/>
                        <a:buNone/>
                      </a:pPr>
                      <a:r>
                        <a:rPr lang="en-US" sz="1800" u="none" strike="noStrike" cap="none"/>
                        <a:t>Q3Y4: Côte d'Ivoire, Niger, Togo</a:t>
                      </a:r>
                      <a:endParaRPr sz="1400" u="none" strike="noStrike" cap="none"/>
                    </a:p>
                  </a:txBody>
                  <a:tcPr marL="91450" marR="91450" marT="45725" marB="45725"/>
                </a:tc>
                <a:extLst>
                  <a:ext uri="{0D108BD9-81ED-4DB2-BD59-A6C34878D82A}">
                    <a16:rowId xmlns:a16="http://schemas.microsoft.com/office/drawing/2014/main" val="10004"/>
                  </a:ext>
                </a:extLst>
              </a:tr>
            </a:tbl>
          </a:graphicData>
        </a:graphic>
      </p:graphicFrame>
      <p:sp>
        <p:nvSpPr>
          <p:cNvPr id="715" name="Google Shape;715;p65"/>
          <p:cNvSpPr txBox="1"/>
          <p:nvPr/>
        </p:nvSpPr>
        <p:spPr>
          <a:xfrm>
            <a:off x="693107" y="6334536"/>
            <a:ext cx="7546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AmplifyPF quarterly reports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66"/>
          <p:cNvSpPr txBox="1">
            <a:spLocks noGrp="1"/>
          </p:cNvSpPr>
          <p:nvPr>
            <p:ph type="body" idx="1"/>
          </p:nvPr>
        </p:nvSpPr>
        <p:spPr>
          <a:xfrm>
            <a:off x="648129" y="1858531"/>
            <a:ext cx="10850764" cy="285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US" sz="2400"/>
              <a:t>IR 3.2: QA tools for facility and ILN level monitoring of HIP implementation developed</a:t>
            </a:r>
            <a:endParaRPr/>
          </a:p>
        </p:txBody>
      </p:sp>
      <p:sp>
        <p:nvSpPr>
          <p:cNvPr id="722" name="Google Shape;722;p66"/>
          <p:cNvSpPr txBox="1">
            <a:spLocks noGrp="1"/>
          </p:cNvSpPr>
          <p:nvPr>
            <p:ph type="body" idx="2"/>
          </p:nvPr>
        </p:nvSpPr>
        <p:spPr>
          <a:xfrm>
            <a:off x="648129" y="784335"/>
            <a:ext cx="11025711"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Objective 3: Institutionalize a sustainable and self-regulating system of service quality assurance and monitoring</a:t>
            </a:r>
            <a:endParaRPr/>
          </a:p>
        </p:txBody>
      </p:sp>
      <p:sp>
        <p:nvSpPr>
          <p:cNvPr id="723" name="Google Shape;723;p66"/>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65</a:t>
            </a:fld>
            <a:endParaRPr sz="1000" b="0" i="0" u="none" strike="noStrike" cap="none">
              <a:solidFill>
                <a:srgbClr val="000000"/>
              </a:solidFill>
              <a:latin typeface="Arial"/>
              <a:ea typeface="Arial"/>
              <a:cs typeface="Arial"/>
              <a:sym typeface="Arial"/>
            </a:endParaRPr>
          </a:p>
        </p:txBody>
      </p:sp>
      <p:graphicFrame>
        <p:nvGraphicFramePr>
          <p:cNvPr id="724" name="Google Shape;724;p66"/>
          <p:cNvGraphicFramePr/>
          <p:nvPr/>
        </p:nvGraphicFramePr>
        <p:xfrm>
          <a:off x="648129" y="2731347"/>
          <a:ext cx="10636750" cy="4028490"/>
        </p:xfrm>
        <a:graphic>
          <a:graphicData uri="http://schemas.openxmlformats.org/drawingml/2006/table">
            <a:tbl>
              <a:tblPr firstRow="1" bandRow="1">
                <a:noFill/>
                <a:tableStyleId>{38A7DF41-88D3-47FD-977B-88C0FFD68C92}</a:tableStyleId>
              </a:tblPr>
              <a:tblGrid>
                <a:gridCol w="6757000">
                  <a:extLst>
                    <a:ext uri="{9D8B030D-6E8A-4147-A177-3AD203B41FA5}">
                      <a16:colId xmlns:a16="http://schemas.microsoft.com/office/drawing/2014/main" val="20000"/>
                    </a:ext>
                  </a:extLst>
                </a:gridCol>
                <a:gridCol w="3879750">
                  <a:extLst>
                    <a:ext uri="{9D8B030D-6E8A-4147-A177-3AD203B41FA5}">
                      <a16:colId xmlns:a16="http://schemas.microsoft.com/office/drawing/2014/main" val="20001"/>
                    </a:ext>
                  </a:extLst>
                </a:gridCol>
              </a:tblGrid>
              <a:tr h="370850">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Arial"/>
                        <a:buNone/>
                      </a:pPr>
                      <a:r>
                        <a:rPr lang="en-US" sz="1800" u="none" strike="noStrike" cap="none"/>
                        <a:t>Compile and share results of self-assessments with country teams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Q1Y4: Côte d'Ivoire, Niger, Togo </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Q2Y4: Niger and Togo</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Q3Y4: Niger and Togo</a:t>
                      </a:r>
                      <a:endParaRPr sz="1400" u="none" strike="noStrike" cap="none"/>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Establish additional quality improvement teams </a:t>
                      </a:r>
                      <a:endParaRPr sz="1800" b="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Q1Y4: All four countries</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Q2Y4: Burkina Faso and Niger</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Q3Y4: Niger</a:t>
                      </a:r>
                      <a:endParaRPr sz="1400" u="none" strike="noStrike" cap="none"/>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Coaching of QITs in collaboration with WABA</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Q1Y4: Niger and Togo</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Q2Y4: Burkina Faso, Niger, Togo</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Q3Y4: Niger</a:t>
                      </a:r>
                      <a:endParaRPr sz="1400" u="none" strike="noStrike" cap="none"/>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Support the implementation of quarterly self-assessments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Q1Y4: Côte d'Ivoire, Niger, Togo </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Q2Y4: Togo</a:t>
                      </a:r>
                      <a:endParaRPr sz="1400" u="none" strike="noStrike" cap="none"/>
                    </a:p>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67"/>
          <p:cNvSpPr txBox="1">
            <a:spLocks noGrp="1"/>
          </p:cNvSpPr>
          <p:nvPr>
            <p:ph type="body" idx="1"/>
          </p:nvPr>
        </p:nvSpPr>
        <p:spPr>
          <a:xfrm>
            <a:off x="648129" y="1858531"/>
            <a:ext cx="10850764" cy="285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US" sz="2400"/>
              <a:t>IR 3.3: Regional level QA accreditation body established</a:t>
            </a:r>
            <a:endParaRPr/>
          </a:p>
        </p:txBody>
      </p:sp>
      <p:sp>
        <p:nvSpPr>
          <p:cNvPr id="731" name="Google Shape;731;p67"/>
          <p:cNvSpPr txBox="1">
            <a:spLocks noGrp="1"/>
          </p:cNvSpPr>
          <p:nvPr>
            <p:ph type="body" idx="2"/>
          </p:nvPr>
        </p:nvSpPr>
        <p:spPr>
          <a:xfrm>
            <a:off x="648129" y="784335"/>
            <a:ext cx="11025711"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Objective 3: Institutionalize a sustainable and self-regulating system of service quality assurance and monitoring</a:t>
            </a:r>
            <a:endParaRPr/>
          </a:p>
        </p:txBody>
      </p:sp>
      <p:sp>
        <p:nvSpPr>
          <p:cNvPr id="732" name="Google Shape;732;p67"/>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66</a:t>
            </a:fld>
            <a:endParaRPr sz="1000" b="0" i="0" u="none" strike="noStrike" cap="none">
              <a:solidFill>
                <a:srgbClr val="000000"/>
              </a:solidFill>
              <a:latin typeface="Arial"/>
              <a:ea typeface="Arial"/>
              <a:cs typeface="Arial"/>
              <a:sym typeface="Arial"/>
            </a:endParaRPr>
          </a:p>
        </p:txBody>
      </p:sp>
      <p:graphicFrame>
        <p:nvGraphicFramePr>
          <p:cNvPr id="733" name="Google Shape;733;p67"/>
          <p:cNvGraphicFramePr/>
          <p:nvPr/>
        </p:nvGraphicFramePr>
        <p:xfrm>
          <a:off x="648129" y="2410433"/>
          <a:ext cx="10597050" cy="1118375"/>
        </p:xfrm>
        <a:graphic>
          <a:graphicData uri="http://schemas.openxmlformats.org/drawingml/2006/table">
            <a:tbl>
              <a:tblPr>
                <a:noFill/>
                <a:tableStyleId>{F6F1CA13-1D8E-4C32-AEE9-8FF1A54453F5}</a:tableStyleId>
              </a:tblPr>
              <a:tblGrid>
                <a:gridCol w="6107825">
                  <a:extLst>
                    <a:ext uri="{9D8B030D-6E8A-4147-A177-3AD203B41FA5}">
                      <a16:colId xmlns:a16="http://schemas.microsoft.com/office/drawing/2014/main" val="20000"/>
                    </a:ext>
                  </a:extLst>
                </a:gridCol>
                <a:gridCol w="1123725">
                  <a:extLst>
                    <a:ext uri="{9D8B030D-6E8A-4147-A177-3AD203B41FA5}">
                      <a16:colId xmlns:a16="http://schemas.microsoft.com/office/drawing/2014/main" val="20001"/>
                    </a:ext>
                  </a:extLst>
                </a:gridCol>
                <a:gridCol w="1123725">
                  <a:extLst>
                    <a:ext uri="{9D8B030D-6E8A-4147-A177-3AD203B41FA5}">
                      <a16:colId xmlns:a16="http://schemas.microsoft.com/office/drawing/2014/main" val="20002"/>
                    </a:ext>
                  </a:extLst>
                </a:gridCol>
                <a:gridCol w="1123725">
                  <a:extLst>
                    <a:ext uri="{9D8B030D-6E8A-4147-A177-3AD203B41FA5}">
                      <a16:colId xmlns:a16="http://schemas.microsoft.com/office/drawing/2014/main" val="20003"/>
                    </a:ext>
                  </a:extLst>
                </a:gridCol>
                <a:gridCol w="1118050">
                  <a:extLst>
                    <a:ext uri="{9D8B030D-6E8A-4147-A177-3AD203B41FA5}">
                      <a16:colId xmlns:a16="http://schemas.microsoft.com/office/drawing/2014/main" val="20004"/>
                    </a:ext>
                  </a:extLst>
                </a:gridCol>
              </a:tblGrid>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4">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Percentage of target achieved</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Y1</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Y2</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Y3</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Y4</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70625">
                <a:tc>
                  <a:txBody>
                    <a:bodyPr/>
                    <a:lstStyle/>
                    <a:p>
                      <a:pPr marL="0" marR="0" lvl="0" indent="0" algn="l" rtl="0">
                        <a:lnSpc>
                          <a:spcPct val="100000"/>
                        </a:lnSpc>
                        <a:spcBef>
                          <a:spcPts val="0"/>
                        </a:spcBef>
                        <a:spcAft>
                          <a:spcPts val="0"/>
                        </a:spcAft>
                        <a:buClr>
                          <a:schemeClr val="dk1"/>
                        </a:buClr>
                        <a:buSzPts val="1600"/>
                        <a:buFont typeface="Arial"/>
                        <a:buNone/>
                      </a:pPr>
                      <a:r>
                        <a:rPr lang="en-US" sz="1600" u="none" strike="noStrike" cap="none"/>
                        <a:t>Number of ILNs accredited</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0.0</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0.0</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0.0</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0.0</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extLst>
                  <a:ext uri="{0D108BD9-81ED-4DB2-BD59-A6C34878D82A}">
                    <a16:rowId xmlns:a16="http://schemas.microsoft.com/office/drawing/2014/main" val="10002"/>
                  </a:ext>
                </a:extLst>
              </a:tr>
            </a:tbl>
          </a:graphicData>
        </a:graphic>
      </p:graphicFrame>
      <p:sp>
        <p:nvSpPr>
          <p:cNvPr id="734" name="Google Shape;734;p67"/>
          <p:cNvSpPr txBox="1"/>
          <p:nvPr/>
        </p:nvSpPr>
        <p:spPr>
          <a:xfrm>
            <a:off x="736780" y="6277185"/>
            <a:ext cx="7546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AmplifyPF routine data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68"/>
          <p:cNvSpPr txBox="1">
            <a:spLocks noGrp="1"/>
          </p:cNvSpPr>
          <p:nvPr>
            <p:ph type="body" idx="1"/>
          </p:nvPr>
        </p:nvSpPr>
        <p:spPr>
          <a:xfrm>
            <a:off x="648129" y="2259325"/>
            <a:ext cx="10850764" cy="285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US" sz="2400"/>
              <a:t>IR 4.1: USG project support coordinated to achieve Amplify-FP goals at national and regional levels</a:t>
            </a:r>
            <a:endParaRPr/>
          </a:p>
        </p:txBody>
      </p:sp>
      <p:sp>
        <p:nvSpPr>
          <p:cNvPr id="741" name="Google Shape;741;p68"/>
          <p:cNvSpPr txBox="1">
            <a:spLocks noGrp="1"/>
          </p:cNvSpPr>
          <p:nvPr>
            <p:ph type="body" idx="2"/>
          </p:nvPr>
        </p:nvSpPr>
        <p:spPr>
          <a:xfrm>
            <a:off x="648129" y="784335"/>
            <a:ext cx="11025711"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Objective 4: Collaborate and coordinate with other USAID FP/RH partners working on commodity security, demand creation, policy, learning, and related health systems</a:t>
            </a:r>
            <a:endParaRPr/>
          </a:p>
        </p:txBody>
      </p:sp>
      <p:sp>
        <p:nvSpPr>
          <p:cNvPr id="742" name="Google Shape;742;p68"/>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67</a:t>
            </a:fld>
            <a:endParaRPr sz="1000" b="0" i="0" u="none" strike="noStrike" cap="none">
              <a:solidFill>
                <a:srgbClr val="000000"/>
              </a:solidFill>
              <a:latin typeface="Arial"/>
              <a:ea typeface="Arial"/>
              <a:cs typeface="Arial"/>
              <a:sym typeface="Arial"/>
            </a:endParaRPr>
          </a:p>
        </p:txBody>
      </p:sp>
      <p:graphicFrame>
        <p:nvGraphicFramePr>
          <p:cNvPr id="743" name="Google Shape;743;p68"/>
          <p:cNvGraphicFramePr/>
          <p:nvPr/>
        </p:nvGraphicFramePr>
        <p:xfrm>
          <a:off x="648129" y="3128890"/>
          <a:ext cx="10597050" cy="1960020"/>
        </p:xfrm>
        <a:graphic>
          <a:graphicData uri="http://schemas.openxmlformats.org/drawingml/2006/table">
            <a:tbl>
              <a:tblPr>
                <a:noFill/>
                <a:tableStyleId>{F6F1CA13-1D8E-4C32-AEE9-8FF1A54453F5}</a:tableStyleId>
              </a:tblPr>
              <a:tblGrid>
                <a:gridCol w="6107825">
                  <a:extLst>
                    <a:ext uri="{9D8B030D-6E8A-4147-A177-3AD203B41FA5}">
                      <a16:colId xmlns:a16="http://schemas.microsoft.com/office/drawing/2014/main" val="20000"/>
                    </a:ext>
                  </a:extLst>
                </a:gridCol>
                <a:gridCol w="1123725">
                  <a:extLst>
                    <a:ext uri="{9D8B030D-6E8A-4147-A177-3AD203B41FA5}">
                      <a16:colId xmlns:a16="http://schemas.microsoft.com/office/drawing/2014/main" val="20001"/>
                    </a:ext>
                  </a:extLst>
                </a:gridCol>
                <a:gridCol w="1123725">
                  <a:extLst>
                    <a:ext uri="{9D8B030D-6E8A-4147-A177-3AD203B41FA5}">
                      <a16:colId xmlns:a16="http://schemas.microsoft.com/office/drawing/2014/main" val="20002"/>
                    </a:ext>
                  </a:extLst>
                </a:gridCol>
                <a:gridCol w="1123725">
                  <a:extLst>
                    <a:ext uri="{9D8B030D-6E8A-4147-A177-3AD203B41FA5}">
                      <a16:colId xmlns:a16="http://schemas.microsoft.com/office/drawing/2014/main" val="20003"/>
                    </a:ext>
                  </a:extLst>
                </a:gridCol>
                <a:gridCol w="1118050">
                  <a:extLst>
                    <a:ext uri="{9D8B030D-6E8A-4147-A177-3AD203B41FA5}">
                      <a16:colId xmlns:a16="http://schemas.microsoft.com/office/drawing/2014/main" val="20004"/>
                    </a:ext>
                  </a:extLst>
                </a:gridCol>
              </a:tblGrid>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4">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Percentage of target achieved</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Y1</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Y2</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Y3</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Y4</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80750">
                <a:tc>
                  <a:txBody>
                    <a:bodyPr/>
                    <a:lstStyle/>
                    <a:p>
                      <a:pPr marL="0" marR="0" lvl="0" indent="0" algn="l" rtl="0">
                        <a:lnSpc>
                          <a:spcPct val="100000"/>
                        </a:lnSpc>
                        <a:spcBef>
                          <a:spcPts val="0"/>
                        </a:spcBef>
                        <a:spcAft>
                          <a:spcPts val="0"/>
                        </a:spcAft>
                        <a:buClr>
                          <a:schemeClr val="dk1"/>
                        </a:buClr>
                        <a:buSzPts val="1600"/>
                        <a:buFont typeface="Arial"/>
                        <a:buNone/>
                      </a:pPr>
                      <a:r>
                        <a:rPr lang="en-US" sz="1600" u="none" strike="noStrike" cap="none"/>
                        <a:t>Cumulative number of institutions/initiatives active/working in the RH/FP met in all four countries (in-person)</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0.0</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86.7</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164.7</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55.0</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extLst>
                  <a:ext uri="{0D108BD9-81ED-4DB2-BD59-A6C34878D82A}">
                    <a16:rowId xmlns:a16="http://schemas.microsoft.com/office/drawing/2014/main" val="10002"/>
                  </a:ext>
                </a:extLst>
              </a:tr>
              <a:tr h="570625">
                <a:tc>
                  <a:txBody>
                    <a:bodyPr/>
                    <a:lstStyle/>
                    <a:p>
                      <a:pPr marL="0" marR="0" lvl="0" indent="0" algn="l" rtl="0">
                        <a:lnSpc>
                          <a:spcPct val="100000"/>
                        </a:lnSpc>
                        <a:spcBef>
                          <a:spcPts val="0"/>
                        </a:spcBef>
                        <a:spcAft>
                          <a:spcPts val="0"/>
                        </a:spcAft>
                        <a:buClr>
                          <a:schemeClr val="dk1"/>
                        </a:buClr>
                        <a:buSzPts val="1600"/>
                        <a:buFont typeface="Arial"/>
                        <a:buNone/>
                      </a:pPr>
                      <a:r>
                        <a:rPr lang="en-US" sz="1600" u="none" strike="noStrike" cap="none"/>
                        <a:t>Cumulative number of institutions/initiatives active/working in the RH/FP met in all four countries (virtual)</a:t>
                      </a:r>
                      <a:endParaRPr sz="1400" u="none" strike="noStrike" cap="none"/>
                    </a:p>
                    <a:p>
                      <a:pPr marL="0" marR="0" lvl="0" indent="0" algn="l" rtl="0">
                        <a:lnSpc>
                          <a:spcPct val="100000"/>
                        </a:lnSpc>
                        <a:spcBef>
                          <a:spcPts val="0"/>
                        </a:spcBef>
                        <a:spcAft>
                          <a:spcPts val="0"/>
                        </a:spcAft>
                        <a:buClr>
                          <a:schemeClr val="dk1"/>
                        </a:buClr>
                        <a:buSzPts val="1600"/>
                        <a:buFont typeface="Arial"/>
                        <a:buNone/>
                      </a:pPr>
                      <a:endParaRPr sz="16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0.0</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25.0</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200.0</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53.3</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extLst>
                  <a:ext uri="{0D108BD9-81ED-4DB2-BD59-A6C34878D82A}">
                    <a16:rowId xmlns:a16="http://schemas.microsoft.com/office/drawing/2014/main" val="10003"/>
                  </a:ext>
                </a:extLst>
              </a:tr>
            </a:tbl>
          </a:graphicData>
        </a:graphic>
      </p:graphicFrame>
      <p:sp>
        <p:nvSpPr>
          <p:cNvPr id="744" name="Google Shape;744;p68"/>
          <p:cNvSpPr txBox="1"/>
          <p:nvPr/>
        </p:nvSpPr>
        <p:spPr>
          <a:xfrm>
            <a:off x="736780" y="6277185"/>
            <a:ext cx="7546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AmplifyPF routine data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69"/>
          <p:cNvSpPr txBox="1">
            <a:spLocks noGrp="1"/>
          </p:cNvSpPr>
          <p:nvPr>
            <p:ph type="body" idx="1"/>
          </p:nvPr>
        </p:nvSpPr>
        <p:spPr>
          <a:xfrm>
            <a:off x="648129" y="2259325"/>
            <a:ext cx="10850764" cy="285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US" sz="2400"/>
              <a:t>IR 4.2: Regional FP/RH forums convened</a:t>
            </a:r>
            <a:endParaRPr/>
          </a:p>
        </p:txBody>
      </p:sp>
      <p:sp>
        <p:nvSpPr>
          <p:cNvPr id="751" name="Google Shape;751;p69"/>
          <p:cNvSpPr txBox="1">
            <a:spLocks noGrp="1"/>
          </p:cNvSpPr>
          <p:nvPr>
            <p:ph type="body" idx="2"/>
          </p:nvPr>
        </p:nvSpPr>
        <p:spPr>
          <a:xfrm>
            <a:off x="648129" y="784335"/>
            <a:ext cx="11025711" cy="8372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3"/>
              </a:buClr>
              <a:buSzPts val="2800"/>
              <a:buNone/>
            </a:pPr>
            <a:r>
              <a:rPr lang="en-US" sz="2800"/>
              <a:t>Objective 4: Collaborate and coordinate with other USAID FP/RH partners working on commodity security, demand creation, policy, learning, and related health systems</a:t>
            </a:r>
            <a:endParaRPr/>
          </a:p>
        </p:txBody>
      </p:sp>
      <p:sp>
        <p:nvSpPr>
          <p:cNvPr id="752" name="Google Shape;752;p69"/>
          <p:cNvSpPr txBox="1">
            <a:spLocks noGrp="1"/>
          </p:cNvSpPr>
          <p:nvPr>
            <p:ph type="sldNum" idx="12"/>
          </p:nvPr>
        </p:nvSpPr>
        <p:spPr>
          <a:xfrm>
            <a:off x="8930640" y="6431074"/>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latin typeface="Arial"/>
                <a:ea typeface="Arial"/>
                <a:cs typeface="Arial"/>
                <a:sym typeface="Arial"/>
              </a:rPr>
              <a:t>68</a:t>
            </a:fld>
            <a:endParaRPr sz="1000" b="0" i="0" u="none" strike="noStrike" cap="none">
              <a:solidFill>
                <a:srgbClr val="000000"/>
              </a:solidFill>
              <a:latin typeface="Arial"/>
              <a:ea typeface="Arial"/>
              <a:cs typeface="Arial"/>
              <a:sym typeface="Arial"/>
            </a:endParaRPr>
          </a:p>
        </p:txBody>
      </p:sp>
      <p:graphicFrame>
        <p:nvGraphicFramePr>
          <p:cNvPr id="753" name="Google Shape;753;p69"/>
          <p:cNvGraphicFramePr/>
          <p:nvPr/>
        </p:nvGraphicFramePr>
        <p:xfrm>
          <a:off x="648129" y="2833911"/>
          <a:ext cx="10597050" cy="1279270"/>
        </p:xfrm>
        <a:graphic>
          <a:graphicData uri="http://schemas.openxmlformats.org/drawingml/2006/table">
            <a:tbl>
              <a:tblPr>
                <a:noFill/>
                <a:tableStyleId>{F6F1CA13-1D8E-4C32-AEE9-8FF1A54453F5}</a:tableStyleId>
              </a:tblPr>
              <a:tblGrid>
                <a:gridCol w="6107825">
                  <a:extLst>
                    <a:ext uri="{9D8B030D-6E8A-4147-A177-3AD203B41FA5}">
                      <a16:colId xmlns:a16="http://schemas.microsoft.com/office/drawing/2014/main" val="20000"/>
                    </a:ext>
                  </a:extLst>
                </a:gridCol>
                <a:gridCol w="1123725">
                  <a:extLst>
                    <a:ext uri="{9D8B030D-6E8A-4147-A177-3AD203B41FA5}">
                      <a16:colId xmlns:a16="http://schemas.microsoft.com/office/drawing/2014/main" val="20001"/>
                    </a:ext>
                  </a:extLst>
                </a:gridCol>
                <a:gridCol w="1123725">
                  <a:extLst>
                    <a:ext uri="{9D8B030D-6E8A-4147-A177-3AD203B41FA5}">
                      <a16:colId xmlns:a16="http://schemas.microsoft.com/office/drawing/2014/main" val="20002"/>
                    </a:ext>
                  </a:extLst>
                </a:gridCol>
                <a:gridCol w="1123725">
                  <a:extLst>
                    <a:ext uri="{9D8B030D-6E8A-4147-A177-3AD203B41FA5}">
                      <a16:colId xmlns:a16="http://schemas.microsoft.com/office/drawing/2014/main" val="20003"/>
                    </a:ext>
                  </a:extLst>
                </a:gridCol>
                <a:gridCol w="1118050">
                  <a:extLst>
                    <a:ext uri="{9D8B030D-6E8A-4147-A177-3AD203B41FA5}">
                      <a16:colId xmlns:a16="http://schemas.microsoft.com/office/drawing/2014/main" val="20004"/>
                    </a:ext>
                  </a:extLst>
                </a:gridCol>
              </a:tblGrid>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4">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Percentage of target achieved</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3875">
                <a:tc>
                  <a:txBody>
                    <a:bodyPr/>
                    <a:lstStyle/>
                    <a:p>
                      <a:pPr marL="8890" marR="0" lvl="0" indent="-8890" algn="l"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 </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Y1</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Y2</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Y3</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solidFill>
                            <a:srgbClr val="000000"/>
                          </a:solidFill>
                          <a:latin typeface="Arial"/>
                          <a:ea typeface="Arial"/>
                          <a:cs typeface="Arial"/>
                          <a:sym typeface="Arial"/>
                        </a:rPr>
                        <a:t>Y4</a:t>
                      </a:r>
                      <a:endParaRPr sz="12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80750">
                <a:tc>
                  <a:txBody>
                    <a:bodyPr/>
                    <a:lstStyle/>
                    <a:p>
                      <a:pPr marL="0" marR="0" lvl="0" indent="0" algn="l" rtl="0">
                        <a:lnSpc>
                          <a:spcPct val="100000"/>
                        </a:lnSpc>
                        <a:spcBef>
                          <a:spcPts val="0"/>
                        </a:spcBef>
                        <a:spcAft>
                          <a:spcPts val="0"/>
                        </a:spcAft>
                        <a:buClr>
                          <a:schemeClr val="dk1"/>
                        </a:buClr>
                        <a:buSzPts val="1600"/>
                        <a:buFont typeface="Arial"/>
                        <a:buNone/>
                      </a:pPr>
                      <a:r>
                        <a:rPr lang="en-US" sz="1600" u="none" strike="noStrike" cap="none"/>
                        <a:t>Number of regular, documented forums for information sharing and discussion held or supported by the project, including with USG-funded projects</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350.0</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75.0</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162.5</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2EFD9"/>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solidFill>
                            <a:srgbClr val="000000"/>
                          </a:solidFill>
                          <a:latin typeface="Arial"/>
                          <a:ea typeface="Arial"/>
                          <a:cs typeface="Arial"/>
                          <a:sym typeface="Arial"/>
                        </a:rPr>
                        <a:t>25.0</a:t>
                      </a:r>
                      <a:endParaRPr sz="1600" u="none" strike="noStrike" cap="none">
                        <a:solidFill>
                          <a:srgbClr val="000000"/>
                        </a:solidFill>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9D9D7"/>
                    </a:solidFill>
                  </a:tcPr>
                </a:tc>
                <a:extLst>
                  <a:ext uri="{0D108BD9-81ED-4DB2-BD59-A6C34878D82A}">
                    <a16:rowId xmlns:a16="http://schemas.microsoft.com/office/drawing/2014/main" val="10002"/>
                  </a:ext>
                </a:extLst>
              </a:tr>
            </a:tbl>
          </a:graphicData>
        </a:graphic>
      </p:graphicFrame>
      <p:sp>
        <p:nvSpPr>
          <p:cNvPr id="754" name="Google Shape;754;p69"/>
          <p:cNvSpPr txBox="1"/>
          <p:nvPr/>
        </p:nvSpPr>
        <p:spPr>
          <a:xfrm>
            <a:off x="736780" y="6277185"/>
            <a:ext cx="7546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Source: AmplifyPF routine data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4"/>
          <p:cNvSpPr txBox="1">
            <a:spLocks noGrp="1"/>
          </p:cNvSpPr>
          <p:nvPr>
            <p:ph type="title"/>
          </p:nvPr>
        </p:nvSpPr>
        <p:spPr>
          <a:xfrm>
            <a:off x="542533" y="720797"/>
            <a:ext cx="891547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latin typeface="Arial"/>
                <a:ea typeface="Arial"/>
                <a:cs typeface="Arial"/>
                <a:sym typeface="Arial"/>
              </a:rPr>
              <a:t>Aims of the evaluation</a:t>
            </a:r>
            <a:endParaRPr/>
          </a:p>
        </p:txBody>
      </p:sp>
      <p:sp>
        <p:nvSpPr>
          <p:cNvPr id="165" name="Google Shape;165;p4"/>
          <p:cNvSpPr txBox="1">
            <a:spLocks noGrp="1"/>
          </p:cNvSpPr>
          <p:nvPr>
            <p:ph type="body" idx="1"/>
          </p:nvPr>
        </p:nvSpPr>
        <p:spPr>
          <a:xfrm>
            <a:off x="542533" y="2046360"/>
            <a:ext cx="10515600" cy="3684588"/>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dk1"/>
              </a:buClr>
              <a:buSzPts val="2800"/>
              <a:buNone/>
            </a:pPr>
            <a:r>
              <a:rPr lang="en-US" sz="2800" b="1" dirty="0"/>
              <a:t>Overall: </a:t>
            </a:r>
            <a:r>
              <a:rPr lang="en-US" sz="2800" dirty="0"/>
              <a:t>Collect data and d</a:t>
            </a:r>
            <a:r>
              <a:rPr lang="en-US" sz="2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evelop recommendations</a:t>
            </a:r>
            <a:r>
              <a:rPr lang="en-US" sz="2800" dirty="0"/>
              <a:t> that will inform the design of a new activity </a:t>
            </a:r>
            <a:endParaRPr dirty="0"/>
          </a:p>
          <a:p>
            <a:pPr marL="0" lvl="0" indent="0" algn="l" rtl="0">
              <a:lnSpc>
                <a:spcPct val="110000"/>
              </a:lnSpc>
              <a:spcBef>
                <a:spcPts val="600"/>
              </a:spcBef>
              <a:spcAft>
                <a:spcPts val="0"/>
              </a:spcAft>
              <a:buClr>
                <a:schemeClr val="dk1"/>
              </a:buClr>
              <a:buSzPts val="2800"/>
              <a:buNone/>
            </a:pPr>
            <a:r>
              <a:rPr lang="en-US" sz="2800" b="1" dirty="0"/>
              <a:t>Phase 1: </a:t>
            </a:r>
            <a:r>
              <a:rPr lang="en-US" sz="2800" dirty="0"/>
              <a:t>Collect preliminary data and develop learning to inform the extent and methodology of the second phase of the evaluation</a:t>
            </a:r>
            <a:endParaRPr dirty="0"/>
          </a:p>
        </p:txBody>
      </p:sp>
      <p:sp>
        <p:nvSpPr>
          <p:cNvPr id="166" name="Google Shape;166;p4"/>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5"/>
          <p:cNvSpPr txBox="1">
            <a:spLocks noGrp="1"/>
          </p:cNvSpPr>
          <p:nvPr>
            <p:ph type="body" idx="1"/>
          </p:nvPr>
        </p:nvSpPr>
        <p:spPr>
          <a:xfrm>
            <a:off x="917240" y="948595"/>
            <a:ext cx="3624003" cy="381215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3"/>
              </a:buClr>
              <a:buSzPts val="3400"/>
              <a:buNone/>
            </a:pPr>
            <a:r>
              <a:rPr lang="en-US"/>
              <a:t>Phase 1 research questions</a:t>
            </a:r>
            <a:endParaRPr/>
          </a:p>
        </p:txBody>
      </p:sp>
      <p:sp>
        <p:nvSpPr>
          <p:cNvPr id="173" name="Google Shape;173;p5"/>
          <p:cNvSpPr txBox="1">
            <a:spLocks noGrp="1"/>
          </p:cNvSpPr>
          <p:nvPr>
            <p:ph type="body" idx="2"/>
          </p:nvPr>
        </p:nvSpPr>
        <p:spPr>
          <a:xfrm>
            <a:off x="3398982" y="948592"/>
            <a:ext cx="7942798" cy="570159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ts val="1800"/>
              <a:buNone/>
            </a:pPr>
            <a:r>
              <a:rPr lang="en-US" sz="1800" dirty="0"/>
              <a:t>1. What </a:t>
            </a:r>
            <a:r>
              <a:rPr lang="en-US" sz="1800" b="1" dirty="0">
                <a:solidFill>
                  <a:srgbClr val="9F3001"/>
                </a:solidFill>
              </a:rPr>
              <a:t>cross-cutting contextual factors </a:t>
            </a:r>
            <a:r>
              <a:rPr lang="en-US" sz="1800" dirty="0"/>
              <a:t>positively or negatively influenced family planning programming, implementation and achievement of results across the four countries? </a:t>
            </a:r>
            <a:br>
              <a:rPr lang="en-US" sz="1800" dirty="0"/>
            </a:br>
            <a:endParaRPr dirty="0"/>
          </a:p>
          <a:p>
            <a:pPr marL="0" lvl="0" indent="0" algn="l" rtl="0">
              <a:lnSpc>
                <a:spcPct val="90000"/>
              </a:lnSpc>
              <a:spcBef>
                <a:spcPts val="800"/>
              </a:spcBef>
              <a:spcAft>
                <a:spcPts val="0"/>
              </a:spcAft>
              <a:buClr>
                <a:schemeClr val="dk1"/>
              </a:buClr>
              <a:buSzPts val="1800"/>
              <a:buNone/>
            </a:pPr>
            <a:r>
              <a:rPr lang="en-US" sz="1800" dirty="0"/>
              <a:t>2. How effective was </a:t>
            </a:r>
            <a:r>
              <a:rPr lang="en-US" sz="1800" dirty="0" err="1"/>
              <a:t>AmplifyPF</a:t>
            </a:r>
            <a:r>
              <a:rPr lang="en-US" sz="1800" dirty="0"/>
              <a:t> in addressing the gaps in sexual and reproductive health knowledge, behaviors, access to and uptake of services among </a:t>
            </a:r>
            <a:r>
              <a:rPr lang="en-US" sz="1800" b="1" dirty="0">
                <a:solidFill>
                  <a:srgbClr val="9F3001"/>
                </a:solidFill>
              </a:rPr>
              <a:t>youth</a:t>
            </a:r>
            <a:r>
              <a:rPr lang="en-US" sz="1800" dirty="0"/>
              <a:t>?</a:t>
            </a:r>
            <a:br>
              <a:rPr lang="en-US" sz="1800" dirty="0"/>
            </a:br>
            <a:endParaRPr dirty="0"/>
          </a:p>
          <a:p>
            <a:pPr marL="0" lvl="0" indent="0" algn="l" rtl="0">
              <a:lnSpc>
                <a:spcPct val="90000"/>
              </a:lnSpc>
              <a:spcBef>
                <a:spcPts val="800"/>
              </a:spcBef>
              <a:spcAft>
                <a:spcPts val="0"/>
              </a:spcAft>
              <a:buClr>
                <a:schemeClr val="dk1"/>
              </a:buClr>
              <a:buSzPts val="1800"/>
              <a:buNone/>
            </a:pPr>
            <a:r>
              <a:rPr lang="en-US" sz="1800" dirty="0"/>
              <a:t>3. How and to what extent have </a:t>
            </a:r>
            <a:r>
              <a:rPr lang="en-US" sz="1800" dirty="0" err="1"/>
              <a:t>AmplifyPF’s</a:t>
            </a:r>
            <a:r>
              <a:rPr lang="en-US" sz="1800" dirty="0"/>
              <a:t> interventions been </a:t>
            </a:r>
            <a:r>
              <a:rPr lang="en-US" sz="1800" b="1" dirty="0">
                <a:solidFill>
                  <a:srgbClr val="9F3001"/>
                </a:solidFill>
              </a:rPr>
              <a:t>institutionalized</a:t>
            </a:r>
            <a:r>
              <a:rPr lang="en-US" sz="1800" dirty="0"/>
              <a:t> at national, district, and community levels? </a:t>
            </a:r>
          </a:p>
          <a:p>
            <a:pPr marL="0" lvl="0" indent="0" algn="l" rtl="0">
              <a:lnSpc>
                <a:spcPct val="90000"/>
              </a:lnSpc>
              <a:spcBef>
                <a:spcPts val="800"/>
              </a:spcBef>
              <a:spcAft>
                <a:spcPts val="0"/>
              </a:spcAft>
              <a:buClr>
                <a:schemeClr val="dk1"/>
              </a:buClr>
              <a:buSzPts val="1800"/>
              <a:buNone/>
            </a:pPr>
            <a:endParaRPr dirty="0"/>
          </a:p>
          <a:p>
            <a:pPr marL="0" lvl="0" indent="0" algn="l" rtl="0">
              <a:lnSpc>
                <a:spcPct val="90000"/>
              </a:lnSpc>
              <a:spcBef>
                <a:spcPts val="800"/>
              </a:spcBef>
              <a:spcAft>
                <a:spcPts val="0"/>
              </a:spcAft>
              <a:buClr>
                <a:schemeClr val="dk1"/>
              </a:buClr>
              <a:buSzPts val="1800"/>
              <a:buNone/>
            </a:pPr>
            <a:r>
              <a:rPr lang="en-US" sz="1800" dirty="0"/>
              <a:t>4. What were the successes and challenges of the </a:t>
            </a:r>
            <a:r>
              <a:rPr lang="en-US" sz="1800" b="1" dirty="0">
                <a:solidFill>
                  <a:srgbClr val="9F3001"/>
                </a:solidFill>
              </a:rPr>
              <a:t>partnership between </a:t>
            </a:r>
            <a:r>
              <a:rPr lang="en-US" sz="1800" b="1" dirty="0" err="1">
                <a:solidFill>
                  <a:srgbClr val="9F3001"/>
                </a:solidFill>
              </a:rPr>
              <a:t>AmplifyPF</a:t>
            </a:r>
            <a:r>
              <a:rPr lang="en-US" sz="1800" b="1" dirty="0">
                <a:solidFill>
                  <a:srgbClr val="9F3001"/>
                </a:solidFill>
              </a:rPr>
              <a:t> and the USAID Missions and Ministries of Health</a:t>
            </a:r>
            <a:r>
              <a:rPr lang="en-US" sz="1800" dirty="0"/>
              <a:t>?</a:t>
            </a:r>
            <a:br>
              <a:rPr lang="en-US" sz="1800" dirty="0"/>
            </a:br>
            <a:endParaRPr dirty="0"/>
          </a:p>
          <a:p>
            <a:pPr marL="0" lvl="0" indent="0" algn="l" rtl="0">
              <a:lnSpc>
                <a:spcPct val="90000"/>
              </a:lnSpc>
              <a:spcBef>
                <a:spcPts val="800"/>
              </a:spcBef>
              <a:spcAft>
                <a:spcPts val="0"/>
              </a:spcAft>
              <a:buClr>
                <a:schemeClr val="dk1"/>
              </a:buClr>
              <a:buSzPts val="1800"/>
              <a:buNone/>
            </a:pPr>
            <a:r>
              <a:rPr lang="en-US" sz="1800" dirty="0"/>
              <a:t>5. What was </a:t>
            </a:r>
            <a:r>
              <a:rPr lang="en-US" sz="1800" dirty="0" err="1"/>
              <a:t>AmplifyPF’s</a:t>
            </a:r>
            <a:r>
              <a:rPr lang="en-US" sz="1800" dirty="0"/>
              <a:t> </a:t>
            </a:r>
            <a:r>
              <a:rPr lang="en-US" sz="1800" b="1" dirty="0">
                <a:solidFill>
                  <a:srgbClr val="9F3001"/>
                </a:solidFill>
              </a:rPr>
              <a:t>added value to the USAID Missions and government stakeholders </a:t>
            </a:r>
            <a:r>
              <a:rPr lang="en-US" sz="1800" dirty="0"/>
              <a:t>in health programming? </a:t>
            </a:r>
          </a:p>
          <a:p>
            <a:pPr marL="0" lvl="0" indent="0" algn="l" rtl="0">
              <a:lnSpc>
                <a:spcPct val="90000"/>
              </a:lnSpc>
              <a:spcBef>
                <a:spcPts val="800"/>
              </a:spcBef>
              <a:spcAft>
                <a:spcPts val="0"/>
              </a:spcAft>
              <a:buClr>
                <a:schemeClr val="dk1"/>
              </a:buClr>
              <a:buSzPts val="1800"/>
              <a:buNone/>
            </a:pPr>
            <a:endParaRPr dirty="0"/>
          </a:p>
          <a:p>
            <a:pPr marL="0" lvl="0" indent="0" algn="l" rtl="0">
              <a:lnSpc>
                <a:spcPct val="90000"/>
              </a:lnSpc>
              <a:spcBef>
                <a:spcPts val="800"/>
              </a:spcBef>
              <a:spcAft>
                <a:spcPts val="0"/>
              </a:spcAft>
              <a:buClr>
                <a:schemeClr val="dk1"/>
              </a:buClr>
              <a:buSzPts val="1800"/>
              <a:buNone/>
            </a:pPr>
            <a:r>
              <a:rPr lang="en-US" sz="1800" dirty="0"/>
              <a:t>6. How do Missions and Ministries of Health (MoH) want to be </a:t>
            </a:r>
            <a:r>
              <a:rPr lang="en-US" sz="1800" b="1" dirty="0">
                <a:solidFill>
                  <a:srgbClr val="9F3001"/>
                </a:solidFill>
              </a:rPr>
              <a:t>engaged in the future</a:t>
            </a:r>
            <a:r>
              <a:rPr lang="en-US" sz="1800" dirty="0"/>
              <a:t>, based on lessons from the partnership?</a:t>
            </a:r>
          </a:p>
          <a:p>
            <a:pPr marL="0" lvl="0" indent="0" algn="l" rtl="0">
              <a:lnSpc>
                <a:spcPct val="90000"/>
              </a:lnSpc>
              <a:spcBef>
                <a:spcPts val="800"/>
              </a:spcBef>
              <a:spcAft>
                <a:spcPts val="0"/>
              </a:spcAft>
              <a:buClr>
                <a:schemeClr val="dk1"/>
              </a:buClr>
              <a:buSzPts val="1800"/>
              <a:buNone/>
            </a:pPr>
            <a:endParaRPr dirty="0"/>
          </a:p>
          <a:p>
            <a:pPr marL="0" lvl="0" indent="0" algn="l" rtl="0">
              <a:lnSpc>
                <a:spcPct val="90000"/>
              </a:lnSpc>
              <a:spcBef>
                <a:spcPts val="800"/>
              </a:spcBef>
              <a:spcAft>
                <a:spcPts val="0"/>
              </a:spcAft>
              <a:buClr>
                <a:schemeClr val="dk1"/>
              </a:buClr>
              <a:buSzPts val="1800"/>
              <a:buNone/>
            </a:pPr>
            <a:r>
              <a:rPr lang="en-US" sz="1800" dirty="0"/>
              <a:t>7. To what extent did the project </a:t>
            </a:r>
            <a:r>
              <a:rPr lang="en-US" sz="1800" b="1" dirty="0">
                <a:solidFill>
                  <a:srgbClr val="9F3001"/>
                </a:solidFill>
              </a:rPr>
              <a:t>achieve its overall objectives </a:t>
            </a:r>
            <a:r>
              <a:rPr lang="en-US" sz="1800" dirty="0"/>
              <a:t>in delivering desired/planned results? </a:t>
            </a:r>
            <a:endParaRPr dirty="0"/>
          </a:p>
          <a:p>
            <a:pPr marL="0" lvl="0" indent="0" algn="l" rtl="0">
              <a:lnSpc>
                <a:spcPct val="90000"/>
              </a:lnSpc>
              <a:spcBef>
                <a:spcPts val="800"/>
              </a:spcBef>
              <a:spcAft>
                <a:spcPts val="0"/>
              </a:spcAft>
              <a:buClr>
                <a:schemeClr val="dk1"/>
              </a:buClr>
              <a:buSzPts val="1500"/>
              <a:buNone/>
            </a:pPr>
            <a:endParaRPr sz="1500" b="1" dirty="0"/>
          </a:p>
        </p:txBody>
      </p:sp>
      <p:sp>
        <p:nvSpPr>
          <p:cNvPr id="174" name="Google Shape;17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SzPts val="1000"/>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6"/>
          <p:cNvSpPr txBox="1">
            <a:spLocks noGrp="1"/>
          </p:cNvSpPr>
          <p:nvPr>
            <p:ph type="title"/>
          </p:nvPr>
        </p:nvSpPr>
        <p:spPr>
          <a:xfrm>
            <a:off x="542533" y="720797"/>
            <a:ext cx="891547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3400"/>
              <a:buFont typeface="Arial"/>
              <a:buNone/>
            </a:pPr>
            <a:r>
              <a:rPr lang="en-US"/>
              <a:t>Methods and data sources</a:t>
            </a:r>
            <a:endParaRPr/>
          </a:p>
        </p:txBody>
      </p:sp>
      <p:sp>
        <p:nvSpPr>
          <p:cNvPr id="181" name="Google Shape;181;p6"/>
          <p:cNvSpPr txBox="1">
            <a:spLocks noGrp="1"/>
          </p:cNvSpPr>
          <p:nvPr>
            <p:ph type="body" idx="1"/>
          </p:nvPr>
        </p:nvSpPr>
        <p:spPr>
          <a:xfrm>
            <a:off x="542533" y="2046360"/>
            <a:ext cx="9871467" cy="77304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dk1"/>
              </a:buClr>
              <a:buSzPts val="2800"/>
              <a:buNone/>
            </a:pPr>
            <a:r>
              <a:rPr lang="en-US" sz="2800" b="1"/>
              <a:t>Key informant interviews (n=11)</a:t>
            </a:r>
            <a:endParaRPr sz="2800" b="1"/>
          </a:p>
          <a:p>
            <a:pPr marL="0" lvl="0" indent="0" algn="l" rtl="0">
              <a:lnSpc>
                <a:spcPct val="110000"/>
              </a:lnSpc>
              <a:spcBef>
                <a:spcPts val="600"/>
              </a:spcBef>
              <a:spcAft>
                <a:spcPts val="0"/>
              </a:spcAft>
              <a:buClr>
                <a:schemeClr val="dk1"/>
              </a:buClr>
              <a:buSzPts val="2800"/>
              <a:buNone/>
            </a:pPr>
            <a:endParaRPr sz="2800"/>
          </a:p>
        </p:txBody>
      </p:sp>
      <p:sp>
        <p:nvSpPr>
          <p:cNvPr id="182" name="Google Shape;182;p6"/>
          <p:cNvSpPr txBox="1">
            <a:spLocks noGrp="1"/>
          </p:cNvSpPr>
          <p:nvPr>
            <p:ph type="sldNum" idx="12"/>
          </p:nvPr>
        </p:nvSpPr>
        <p:spPr>
          <a:xfrm>
            <a:off x="8930640" y="6346406"/>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9</a:t>
            </a:fld>
            <a:endParaRPr/>
          </a:p>
        </p:txBody>
      </p:sp>
      <p:graphicFrame>
        <p:nvGraphicFramePr>
          <p:cNvPr id="183" name="Google Shape;183;p6"/>
          <p:cNvGraphicFramePr/>
          <p:nvPr/>
        </p:nvGraphicFramePr>
        <p:xfrm>
          <a:off x="542533" y="3079086"/>
          <a:ext cx="10595275" cy="2494340"/>
        </p:xfrm>
        <a:graphic>
          <a:graphicData uri="http://schemas.openxmlformats.org/drawingml/2006/table">
            <a:tbl>
              <a:tblPr firstRow="1" bandRow="1">
                <a:noFill/>
                <a:tableStyleId>{38A7DF41-88D3-47FD-977B-88C0FFD68C92}</a:tableStyleId>
              </a:tblPr>
              <a:tblGrid>
                <a:gridCol w="3432700">
                  <a:extLst>
                    <a:ext uri="{9D8B030D-6E8A-4147-A177-3AD203B41FA5}">
                      <a16:colId xmlns:a16="http://schemas.microsoft.com/office/drawing/2014/main" val="20000"/>
                    </a:ext>
                  </a:extLst>
                </a:gridCol>
                <a:gridCol w="1168725">
                  <a:extLst>
                    <a:ext uri="{9D8B030D-6E8A-4147-A177-3AD203B41FA5}">
                      <a16:colId xmlns:a16="http://schemas.microsoft.com/office/drawing/2014/main" val="20001"/>
                    </a:ext>
                  </a:extLst>
                </a:gridCol>
                <a:gridCol w="1080375">
                  <a:extLst>
                    <a:ext uri="{9D8B030D-6E8A-4147-A177-3AD203B41FA5}">
                      <a16:colId xmlns:a16="http://schemas.microsoft.com/office/drawing/2014/main" val="20002"/>
                    </a:ext>
                  </a:extLst>
                </a:gridCol>
                <a:gridCol w="1323000">
                  <a:extLst>
                    <a:ext uri="{9D8B030D-6E8A-4147-A177-3AD203B41FA5}">
                      <a16:colId xmlns:a16="http://schemas.microsoft.com/office/drawing/2014/main" val="20003"/>
                    </a:ext>
                  </a:extLst>
                </a:gridCol>
                <a:gridCol w="1163375">
                  <a:extLst>
                    <a:ext uri="{9D8B030D-6E8A-4147-A177-3AD203B41FA5}">
                      <a16:colId xmlns:a16="http://schemas.microsoft.com/office/drawing/2014/main" val="20004"/>
                    </a:ext>
                  </a:extLst>
                </a:gridCol>
                <a:gridCol w="1075975">
                  <a:extLst>
                    <a:ext uri="{9D8B030D-6E8A-4147-A177-3AD203B41FA5}">
                      <a16:colId xmlns:a16="http://schemas.microsoft.com/office/drawing/2014/main" val="20005"/>
                    </a:ext>
                  </a:extLst>
                </a:gridCol>
                <a:gridCol w="1351125">
                  <a:extLst>
                    <a:ext uri="{9D8B030D-6E8A-4147-A177-3AD203B41FA5}">
                      <a16:colId xmlns:a16="http://schemas.microsoft.com/office/drawing/2014/main" val="20006"/>
                    </a:ext>
                  </a:extLst>
                </a:gridCol>
              </a:tblGrid>
              <a:tr h="370850">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solidFill>
                          <a:schemeClr val="dk1"/>
                        </a:solidFil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chemeClr val="dk1"/>
                          </a:solidFill>
                        </a:rPr>
                        <a:t>Regional</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chemeClr val="dk1"/>
                          </a:solidFill>
                        </a:rPr>
                        <a:t>Togo</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chemeClr val="dk1"/>
                          </a:solidFill>
                        </a:rPr>
                        <a:t>Burkina </a:t>
                      </a:r>
                      <a:endParaRPr sz="1800" u="none" strike="noStrike" cap="none">
                        <a:solidFill>
                          <a:schemeClr val="dk1"/>
                        </a:solidFill>
                      </a:endParaRPr>
                    </a:p>
                    <a:p>
                      <a:pPr marL="0" marR="0" lvl="0" indent="0" algn="ctr" rtl="0">
                        <a:lnSpc>
                          <a:spcPct val="100000"/>
                        </a:lnSpc>
                        <a:spcBef>
                          <a:spcPts val="0"/>
                        </a:spcBef>
                        <a:spcAft>
                          <a:spcPts val="0"/>
                        </a:spcAft>
                        <a:buClr>
                          <a:schemeClr val="dk1"/>
                        </a:buClr>
                        <a:buSzPts val="1800"/>
                        <a:buFont typeface="Arial"/>
                        <a:buNone/>
                      </a:pPr>
                      <a:r>
                        <a:rPr lang="en-US" sz="1800" u="none" strike="noStrike" cap="none">
                          <a:solidFill>
                            <a:schemeClr val="dk1"/>
                          </a:solidFill>
                        </a:rPr>
                        <a:t>Faso</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chemeClr val="dk1"/>
                          </a:solidFill>
                        </a:rPr>
                        <a:t>Niger</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chemeClr val="dk1"/>
                        </a:buClr>
                        <a:buSzPts val="1800"/>
                        <a:buFont typeface="Arial"/>
                        <a:buNone/>
                      </a:pPr>
                      <a:r>
                        <a:rPr lang="en-US" sz="1800" u="none" strike="noStrike" cap="none">
                          <a:solidFill>
                            <a:schemeClr val="dk1"/>
                          </a:solidFill>
                        </a:rPr>
                        <a:t>RCI</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chemeClr val="dk1"/>
                        </a:buClr>
                        <a:buSzPts val="1800"/>
                        <a:buFont typeface="Arial"/>
                        <a:buNone/>
                      </a:pPr>
                      <a:r>
                        <a:rPr lang="en-US" sz="1800" u="none" strike="noStrike" cap="none">
                          <a:solidFill>
                            <a:schemeClr val="dk1"/>
                          </a:solidFill>
                        </a:rPr>
                        <a:t>Total</a:t>
                      </a:r>
                      <a:endParaRPr sz="14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AmplifyPF</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3 (m)</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1 (f)</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chemeClr val="dk1"/>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chemeClr val="dk1"/>
                        </a:buClr>
                        <a:buSzPts val="1800"/>
                        <a:buFont typeface="Arial"/>
                        <a:buNone/>
                      </a:pPr>
                      <a:r>
                        <a:rPr lang="en-US" sz="1800" u="none" strike="noStrike" cap="none"/>
                        <a:t>4</a:t>
                      </a:r>
                      <a:endParaRPr sz="1400" u="none" strike="noStrike" cap="none"/>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USAID Mission</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1 (m)</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chemeClr val="dk1"/>
                        </a:buClr>
                        <a:buSzPts val="1800"/>
                        <a:buFont typeface="Arial"/>
                        <a:buNone/>
                      </a:pPr>
                      <a:r>
                        <a:rPr lang="en-US" sz="1800" u="none" strike="noStrike" cap="none"/>
                        <a:t>1 (f)</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chemeClr val="dk1"/>
                        </a:buClr>
                        <a:buSzPts val="1800"/>
                        <a:buFont typeface="Arial"/>
                        <a:buNone/>
                      </a:pPr>
                      <a:r>
                        <a:rPr lang="en-US" sz="1800" u="none" strike="noStrike" cap="none"/>
                        <a:t>2</a:t>
                      </a:r>
                      <a:endParaRPr sz="1400" u="none" strike="noStrike" cap="none"/>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MoH FP</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1 (m)</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chemeClr val="dk1"/>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chemeClr val="dk1"/>
                        </a:buClr>
                        <a:buSzPts val="1800"/>
                        <a:buFont typeface="Arial"/>
                        <a:buNone/>
                      </a:pPr>
                      <a:r>
                        <a:rPr lang="en-US" sz="1800" u="none" strike="noStrike" cap="none"/>
                        <a:t>1</a:t>
                      </a:r>
                      <a:endParaRPr sz="1400" u="none" strike="noStrike" cap="none"/>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District lead</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1 (m)</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1 (f)</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chemeClr val="dk1"/>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chemeClr val="dk1"/>
                        </a:buClr>
                        <a:buSzPts val="1800"/>
                        <a:buFont typeface="Arial"/>
                        <a:buNone/>
                      </a:pPr>
                      <a:r>
                        <a:rPr lang="en-US" sz="1800" u="none" strike="noStrike" cap="none"/>
                        <a:t>2</a:t>
                      </a:r>
                      <a:endParaRPr sz="1400" u="none" strike="noStrike" cap="none"/>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Youth Ambassadors</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1 (f)</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1 (m)</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chemeClr val="dk1"/>
                        </a:buClr>
                        <a:buSzPts val="1800"/>
                        <a:buFont typeface="Arial"/>
                        <a:buNone/>
                      </a:pP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chemeClr val="dk1"/>
                        </a:buClr>
                        <a:buSzPts val="1800"/>
                        <a:buFont typeface="Arial"/>
                        <a:buNone/>
                      </a:pPr>
                      <a:r>
                        <a:rPr lang="en-US" sz="1800" u="none" strike="noStrike" cap="none"/>
                        <a:t>2</a:t>
                      </a:r>
                      <a:endParaRPr sz="1400" u="none" strike="noStrike" cap="none"/>
                    </a:p>
                  </a:txBody>
                  <a:tcPr marL="91450" marR="91450" marT="45725" marB="45725"/>
                </a:tc>
                <a:extLst>
                  <a:ext uri="{0D108BD9-81ED-4DB2-BD59-A6C34878D82A}">
                    <a16:rowId xmlns:a16="http://schemas.microsoft.com/office/drawing/2014/main" val="10005"/>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00000"/>
      </a:dk2>
      <a:lt2>
        <a:srgbClr val="E7E6E6"/>
      </a:lt2>
      <a:accent1>
        <a:srgbClr val="A7BF39"/>
      </a:accent1>
      <a:accent2>
        <a:srgbClr val="D44102"/>
      </a:accent2>
      <a:accent3>
        <a:srgbClr val="264E59"/>
      </a:accent3>
      <a:accent4>
        <a:srgbClr val="F2A13E"/>
      </a:accent4>
      <a:accent5>
        <a:srgbClr val="301739"/>
      </a:accent5>
      <a:accent6>
        <a:srgbClr val="754A00"/>
      </a:accent6>
      <a:hlink>
        <a:srgbClr val="E6E6C3"/>
      </a:hlink>
      <a:folHlink>
        <a:srgbClr val="3B59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864</TotalTime>
  <Words>6045</Words>
  <Application>Microsoft Office PowerPoint</Application>
  <PresentationFormat>Widescreen</PresentationFormat>
  <Paragraphs>814</Paragraphs>
  <Slides>68</Slides>
  <Notes>67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68</vt:i4>
      </vt:variant>
    </vt:vector>
  </HeadingPairs>
  <TitlesOfParts>
    <vt:vector size="72" baseType="lpstr">
      <vt:lpstr>Century Gothic</vt:lpstr>
      <vt:lpstr>Calibri</vt:lpstr>
      <vt:lpstr>Arial</vt:lpstr>
      <vt:lpstr>Office Theme</vt:lpstr>
      <vt:lpstr>Performance Evaluation for USAID/West Africa/Regional Health Office AmplifyPF Regional Project: Phase 1</vt:lpstr>
      <vt:lpstr>Session agenda</vt:lpstr>
      <vt:lpstr>Executive summary</vt:lpstr>
      <vt:lpstr>Acronyms</vt:lpstr>
      <vt:lpstr>Acronyms</vt:lpstr>
      <vt:lpstr>Goal and objectives of AmplifyPF</vt:lpstr>
      <vt:lpstr>Aims of the evaluation</vt:lpstr>
      <vt:lpstr>PowerPoint Presentation</vt:lpstr>
      <vt:lpstr>Methods and data sources</vt:lpstr>
      <vt:lpstr>Methods and data sources</vt:lpstr>
      <vt:lpstr>PowerPoint Presentation</vt:lpstr>
      <vt:lpstr>PowerPoint Presentation</vt:lpstr>
      <vt:lpstr>PowerPoint Presentation</vt:lpstr>
      <vt:lpstr>Ongoing challenges identified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Sustainable district-level interventions (project-wide)</vt:lpstr>
      <vt:lpstr>Cross-cutting issues for sustainability (1)</vt:lpstr>
      <vt:lpstr>Cross-cutting issues for sustainability (2)</vt:lpstr>
      <vt:lpstr>Burkina Faso (1)</vt:lpstr>
      <vt:lpstr>Burkina Faso (2)</vt:lpstr>
      <vt:lpstr>Côte d'Ivoire</vt:lpstr>
      <vt:lpstr>Niger</vt:lpstr>
      <vt:lpstr>Togo (1)</vt:lpstr>
      <vt:lpstr>Togo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Stakeholder recommendations (2)</vt:lpstr>
      <vt:lpstr>Stakeholder recommendations (3)</vt:lpstr>
      <vt:lpstr>PowerPoint Presentation</vt:lpstr>
      <vt:lpstr>PowerPoint Presentation</vt:lpstr>
      <vt:lpstr>Stakeholder perspectives (1) </vt:lpstr>
      <vt:lpstr>Stakeholder perspectives (2)</vt:lpstr>
      <vt:lpstr>Attribution of impact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Performance Evaluation for USAID/West Africa/Regional Health Office AmplifyPF Regional Project: Phase 1</dc:title>
  <dc:creator>Todloski, Denise</dc:creator>
  <cp:lastModifiedBy>Larbie, Alex</cp:lastModifiedBy>
  <cp:revision>13</cp:revision>
  <dcterms:created xsi:type="dcterms:W3CDTF">2019-05-28T18:26:11Z</dcterms:created>
  <dcterms:modified xsi:type="dcterms:W3CDTF">2023-04-20T08:43:31Z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0x010100E4D5AD2948040A45B4B8DAD653572845</vt:lpwstr>
  </property>
</Properties>
</file>