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52" r:id="rId1"/>
  </p:sldMasterIdLst>
  <p:notesMasterIdLst>
    <p:notesMasterId r:id="rId49"/>
  </p:notesMasterIdLst>
  <p:sldIdLst>
    <p:sldId id="256" r:id="rId2"/>
    <p:sldId id="327" r:id="rId3"/>
    <p:sldId id="328" r:id="rId4"/>
    <p:sldId id="329" r:id="rId5"/>
    <p:sldId id="330" r:id="rId6"/>
    <p:sldId id="267" r:id="rId7"/>
    <p:sldId id="331" r:id="rId8"/>
    <p:sldId id="301" r:id="rId9"/>
    <p:sldId id="345" r:id="rId10"/>
    <p:sldId id="332" r:id="rId11"/>
    <p:sldId id="343" r:id="rId12"/>
    <p:sldId id="333" r:id="rId13"/>
    <p:sldId id="334" r:id="rId14"/>
    <p:sldId id="344" r:id="rId15"/>
    <p:sldId id="335" r:id="rId16"/>
    <p:sldId id="302" r:id="rId17"/>
    <p:sldId id="322" r:id="rId18"/>
    <p:sldId id="303" r:id="rId19"/>
    <p:sldId id="323" r:id="rId20"/>
    <p:sldId id="304" r:id="rId21"/>
    <p:sldId id="306" r:id="rId22"/>
    <p:sldId id="308" r:id="rId23"/>
    <p:sldId id="309" r:id="rId24"/>
    <p:sldId id="310" r:id="rId25"/>
    <p:sldId id="311" r:id="rId26"/>
    <p:sldId id="312" r:id="rId27"/>
    <p:sldId id="313" r:id="rId28"/>
    <p:sldId id="324" r:id="rId29"/>
    <p:sldId id="325" r:id="rId30"/>
    <p:sldId id="336" r:id="rId31"/>
    <p:sldId id="337" r:id="rId32"/>
    <p:sldId id="307" r:id="rId33"/>
    <p:sldId id="314" r:id="rId34"/>
    <p:sldId id="320" r:id="rId35"/>
    <p:sldId id="317" r:id="rId36"/>
    <p:sldId id="348" r:id="rId37"/>
    <p:sldId id="342" r:id="rId38"/>
    <p:sldId id="338" r:id="rId39"/>
    <p:sldId id="339" r:id="rId40"/>
    <p:sldId id="340" r:id="rId41"/>
    <p:sldId id="341" r:id="rId42"/>
    <p:sldId id="347" r:id="rId43"/>
    <p:sldId id="287" r:id="rId44"/>
    <p:sldId id="319" r:id="rId45"/>
    <p:sldId id="288" r:id="rId46"/>
    <p:sldId id="289" r:id="rId47"/>
    <p:sldId id="321" r:id="rId48"/>
  </p:sldIdLst>
  <p:sldSz cx="9144000" cy="6858000" type="screen4x3"/>
  <p:notesSz cx="7315200" cy="9601200"/>
  <p:embeddedFontLst>
    <p:embeddedFont>
      <p:font typeface="Myriad Web Pro" panose="020B0604020202020204" charset="0"/>
      <p:regular r:id="rId50"/>
      <p:bold r:id="rId51"/>
      <p:italic r:id="rId52"/>
    </p:embeddedFon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eigler, Sara (CDC/DDID/NCHHSTP/OD)" initials="ZS(" lastIdx="35" clrIdx="0">
    <p:extLst>
      <p:ext uri="{19B8F6BF-5375-455C-9EA6-DF929625EA0E}">
        <p15:presenceInfo xmlns:p15="http://schemas.microsoft.com/office/powerpoint/2012/main" userId="S-1-5-21-1207783550-2075000910-922709458-202668" providerId="AD"/>
      </p:ext>
    </p:extLst>
  </p:cmAuthor>
  <p:cmAuthor id="2" name="Asher, Alice (CDC/DDID/NCHHSTP/OD)" initials="AA(" lastIdx="28" clrIdx="1">
    <p:extLst>
      <p:ext uri="{19B8F6BF-5375-455C-9EA6-DF929625EA0E}">
        <p15:presenceInfo xmlns:p15="http://schemas.microsoft.com/office/powerpoint/2012/main" userId="S-1-5-21-1207783550-2075000910-922709458-5584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026" autoAdjust="0"/>
    <p:restoredTop sz="57831" autoAdjust="0"/>
  </p:normalViewPr>
  <p:slideViewPr>
    <p:cSldViewPr snapToGrid="0">
      <p:cViewPr varScale="1">
        <p:scale>
          <a:sx n="67" d="100"/>
          <a:sy n="67" d="100"/>
        </p:scale>
        <p:origin x="2501" y="67"/>
      </p:cViewPr>
      <p:guideLst>
        <p:guide orient="horz" pos="2160"/>
        <p:guide pos="2880"/>
      </p:guideLst>
    </p:cSldViewPr>
  </p:slideViewPr>
  <p:outlineViewPr>
    <p:cViewPr>
      <p:scale>
        <a:sx n="33" d="100"/>
        <a:sy n="33" d="100"/>
      </p:scale>
      <p:origin x="0" y="1698"/>
    </p:cViewPr>
  </p:outlineViewPr>
  <p:notesTextViewPr>
    <p:cViewPr>
      <p:scale>
        <a:sx n="100" d="100"/>
        <a:sy n="100" d="100"/>
      </p:scale>
      <p:origin x="0" y="0"/>
    </p:cViewPr>
  </p:notesTextViewPr>
  <p:sorterViewPr>
    <p:cViewPr>
      <p:scale>
        <a:sx n="100" d="100"/>
        <a:sy n="100" d="100"/>
      </p:scale>
      <p:origin x="0" y="-70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font" Target="fonts/font6.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D6690D-BF06-4ECC-921C-04317881ED7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75C54A2-BEF8-4B50-AB35-8D3CC114152A}">
      <dgm:prSet phldrT="[Text]"/>
      <dgm:spPr/>
      <dgm:t>
        <a:bodyPr/>
        <a:lstStyle/>
        <a:p>
          <a:r>
            <a:rPr lang="en-US" dirty="0" smtClean="0"/>
            <a:t>Work with Recipient Programs</a:t>
          </a:r>
          <a:endParaRPr lang="en-US" dirty="0"/>
        </a:p>
      </dgm:t>
    </dgm:pt>
    <dgm:pt modelId="{59806E30-E5ED-45DD-96C5-2B67F5996E00}" type="parTrans" cxnId="{04E32F61-097F-45C3-92D2-060ED88DE5F9}">
      <dgm:prSet/>
      <dgm:spPr/>
      <dgm:t>
        <a:bodyPr/>
        <a:lstStyle/>
        <a:p>
          <a:endParaRPr lang="en-US"/>
        </a:p>
      </dgm:t>
    </dgm:pt>
    <dgm:pt modelId="{D11BEA0F-91CE-4016-BB31-14FC01F43357}" type="sibTrans" cxnId="{04E32F61-097F-45C3-92D2-060ED88DE5F9}">
      <dgm:prSet/>
      <dgm:spPr/>
      <dgm:t>
        <a:bodyPr/>
        <a:lstStyle/>
        <a:p>
          <a:endParaRPr lang="en-US"/>
        </a:p>
      </dgm:t>
    </dgm:pt>
    <dgm:pt modelId="{7ABE8241-3575-418E-8798-CCD04BCFF745}">
      <dgm:prSet phldrT="[Text]"/>
      <dgm:spPr/>
      <dgm:t>
        <a:bodyPr/>
        <a:lstStyle/>
        <a:p>
          <a:r>
            <a:rPr lang="en-US" dirty="0" smtClean="0"/>
            <a:t>Support Activities</a:t>
          </a:r>
          <a:endParaRPr lang="en-US" dirty="0"/>
        </a:p>
      </dgm:t>
    </dgm:pt>
    <dgm:pt modelId="{012CB29C-45FC-4ECC-AD5F-DE4423DA3E1C}" type="parTrans" cxnId="{F1226991-960A-445A-9A87-74ECB8E68294}">
      <dgm:prSet/>
      <dgm:spPr/>
      <dgm:t>
        <a:bodyPr/>
        <a:lstStyle/>
        <a:p>
          <a:endParaRPr lang="en-US"/>
        </a:p>
      </dgm:t>
    </dgm:pt>
    <dgm:pt modelId="{E371E7B1-F2EC-4FC2-A675-693F34CBAAE1}" type="sibTrans" cxnId="{F1226991-960A-445A-9A87-74ECB8E68294}">
      <dgm:prSet/>
      <dgm:spPr/>
      <dgm:t>
        <a:bodyPr/>
        <a:lstStyle/>
        <a:p>
          <a:endParaRPr lang="en-US"/>
        </a:p>
      </dgm:t>
    </dgm:pt>
    <dgm:pt modelId="{984C0DBB-F151-42FF-A063-0F25F21F6050}">
      <dgm:prSet phldrT="[Text]"/>
      <dgm:spPr/>
      <dgm:t>
        <a:bodyPr/>
        <a:lstStyle/>
        <a:p>
          <a:r>
            <a:rPr lang="en-US" dirty="0" smtClean="0"/>
            <a:t>Support Staff &amp; Programmatic Trainings</a:t>
          </a:r>
          <a:endParaRPr lang="en-US" dirty="0"/>
        </a:p>
      </dgm:t>
    </dgm:pt>
    <dgm:pt modelId="{A0078C72-6894-4F53-8F55-BABAF30EB634}" type="parTrans" cxnId="{6E0F11A1-0246-4207-836B-F344E34BF3D4}">
      <dgm:prSet/>
      <dgm:spPr/>
      <dgm:t>
        <a:bodyPr/>
        <a:lstStyle/>
        <a:p>
          <a:endParaRPr lang="en-US"/>
        </a:p>
      </dgm:t>
    </dgm:pt>
    <dgm:pt modelId="{8C8CF543-5717-4CF0-A381-C1A054191953}" type="sibTrans" cxnId="{6E0F11A1-0246-4207-836B-F344E34BF3D4}">
      <dgm:prSet/>
      <dgm:spPr/>
      <dgm:t>
        <a:bodyPr/>
        <a:lstStyle/>
        <a:p>
          <a:endParaRPr lang="en-US"/>
        </a:p>
      </dgm:t>
    </dgm:pt>
    <dgm:pt modelId="{D89F99CC-2F17-4E40-8DCC-65FA644FEDAC}">
      <dgm:prSet phldrT="[Text]"/>
      <dgm:spPr/>
      <dgm:t>
        <a:bodyPr/>
        <a:lstStyle/>
        <a:p>
          <a:r>
            <a:rPr lang="en-US" dirty="0" smtClean="0"/>
            <a:t>Provide Technical Assistance &amp; Guidance</a:t>
          </a:r>
          <a:endParaRPr lang="en-US" dirty="0"/>
        </a:p>
      </dgm:t>
    </dgm:pt>
    <dgm:pt modelId="{3B7996DD-7FC5-4003-B06E-23F549E2367D}" type="parTrans" cxnId="{C40C3732-4F30-4BD7-AF36-9C1340922A30}">
      <dgm:prSet/>
      <dgm:spPr/>
      <dgm:t>
        <a:bodyPr/>
        <a:lstStyle/>
        <a:p>
          <a:endParaRPr lang="en-US"/>
        </a:p>
      </dgm:t>
    </dgm:pt>
    <dgm:pt modelId="{B3C679AF-DCB9-4A2E-B5DC-262108A5778F}" type="sibTrans" cxnId="{C40C3732-4F30-4BD7-AF36-9C1340922A30}">
      <dgm:prSet/>
      <dgm:spPr/>
      <dgm:t>
        <a:bodyPr/>
        <a:lstStyle/>
        <a:p>
          <a:endParaRPr lang="en-US"/>
        </a:p>
      </dgm:t>
    </dgm:pt>
    <dgm:pt modelId="{577B46CF-9C1F-4E49-92DD-03D027AA4D20}">
      <dgm:prSet phldrT="[Text]"/>
      <dgm:spPr/>
      <dgm:t>
        <a:bodyPr/>
        <a:lstStyle/>
        <a:p>
          <a:r>
            <a:rPr lang="en-US" dirty="0" smtClean="0"/>
            <a:t>Assist in Conducting Monitoring &amp; Evaluation Activities</a:t>
          </a:r>
          <a:endParaRPr lang="en-US" dirty="0"/>
        </a:p>
      </dgm:t>
    </dgm:pt>
    <dgm:pt modelId="{14A844B8-6ABC-4379-A338-FC167F455623}" type="parTrans" cxnId="{C5F043A3-607F-44EC-8046-97B7BCDDAF05}">
      <dgm:prSet/>
      <dgm:spPr/>
      <dgm:t>
        <a:bodyPr/>
        <a:lstStyle/>
        <a:p>
          <a:endParaRPr lang="en-US"/>
        </a:p>
      </dgm:t>
    </dgm:pt>
    <dgm:pt modelId="{F08D517B-F8B8-43D5-AF39-8320EAD29ED9}" type="sibTrans" cxnId="{C5F043A3-607F-44EC-8046-97B7BCDDAF05}">
      <dgm:prSet/>
      <dgm:spPr/>
      <dgm:t>
        <a:bodyPr/>
        <a:lstStyle/>
        <a:p>
          <a:endParaRPr lang="en-US"/>
        </a:p>
      </dgm:t>
    </dgm:pt>
    <dgm:pt modelId="{50B65331-3AA4-4E70-8F2B-A9980C670AC1}">
      <dgm:prSet phldrT="[Text]"/>
      <dgm:spPr/>
      <dgm:t>
        <a:bodyPr/>
        <a:lstStyle/>
        <a:p>
          <a:r>
            <a:rPr lang="en-US" dirty="0" smtClean="0"/>
            <a:t>Provide Current Information, Surveillance Data &amp; Recommendations</a:t>
          </a:r>
          <a:endParaRPr lang="en-US" dirty="0"/>
        </a:p>
      </dgm:t>
    </dgm:pt>
    <dgm:pt modelId="{9CBA6435-56FC-4199-B1FC-3F397C7A7AEA}" type="parTrans" cxnId="{6C79E1C6-6D86-43BA-86C9-D755D42491C3}">
      <dgm:prSet/>
      <dgm:spPr/>
      <dgm:t>
        <a:bodyPr/>
        <a:lstStyle/>
        <a:p>
          <a:endParaRPr lang="en-US"/>
        </a:p>
      </dgm:t>
    </dgm:pt>
    <dgm:pt modelId="{AC8B5DE5-81DC-4B56-BDE9-B6A56F61BF5D}" type="sibTrans" cxnId="{6C79E1C6-6D86-43BA-86C9-D755D42491C3}">
      <dgm:prSet/>
      <dgm:spPr/>
      <dgm:t>
        <a:bodyPr/>
        <a:lstStyle/>
        <a:p>
          <a:endParaRPr lang="en-US"/>
        </a:p>
      </dgm:t>
    </dgm:pt>
    <dgm:pt modelId="{26DED3B1-FFC6-4546-AFE1-521DE08C3780}">
      <dgm:prSet phldrT="[Text]"/>
      <dgm:spPr/>
      <dgm:t>
        <a:bodyPr/>
        <a:lstStyle/>
        <a:p>
          <a:r>
            <a:rPr lang="en-US" dirty="0" smtClean="0"/>
            <a:t>Provide Standardized Data Collection Forms &amp; Templates</a:t>
          </a:r>
          <a:endParaRPr lang="en-US" dirty="0"/>
        </a:p>
      </dgm:t>
    </dgm:pt>
    <dgm:pt modelId="{429CC14C-3C31-4B90-86F5-E36ED146557F}" type="parTrans" cxnId="{30620927-FEBB-412F-8FBC-EFAF71E9DBFB}">
      <dgm:prSet/>
      <dgm:spPr/>
      <dgm:t>
        <a:bodyPr/>
        <a:lstStyle/>
        <a:p>
          <a:endParaRPr lang="en-US"/>
        </a:p>
      </dgm:t>
    </dgm:pt>
    <dgm:pt modelId="{F440365A-9400-4A36-AF7F-77044CB505FC}" type="sibTrans" cxnId="{30620927-FEBB-412F-8FBC-EFAF71E9DBFB}">
      <dgm:prSet/>
      <dgm:spPr/>
      <dgm:t>
        <a:bodyPr/>
        <a:lstStyle/>
        <a:p>
          <a:endParaRPr lang="en-US"/>
        </a:p>
      </dgm:t>
    </dgm:pt>
    <dgm:pt modelId="{84D04341-F0EF-407C-BFC1-D8C927BF39E0}">
      <dgm:prSet phldrT="[Text]"/>
      <dgm:spPr/>
      <dgm:t>
        <a:bodyPr/>
        <a:lstStyle/>
        <a:p>
          <a:r>
            <a:rPr lang="en-US" dirty="0" smtClean="0"/>
            <a:t>Perform Yearly Evaluations &amp; Provide Feedback to Grantees</a:t>
          </a:r>
          <a:endParaRPr lang="en-US" dirty="0"/>
        </a:p>
      </dgm:t>
    </dgm:pt>
    <dgm:pt modelId="{981B655A-53B1-465F-BE55-ED69A2959EA1}" type="parTrans" cxnId="{A498D1C6-F09C-463F-8403-59979528061D}">
      <dgm:prSet/>
      <dgm:spPr/>
      <dgm:t>
        <a:bodyPr/>
        <a:lstStyle/>
        <a:p>
          <a:endParaRPr lang="en-US"/>
        </a:p>
      </dgm:t>
    </dgm:pt>
    <dgm:pt modelId="{C09B2F4A-E05E-4B1C-BB99-83E88A2A32E6}" type="sibTrans" cxnId="{A498D1C6-F09C-463F-8403-59979528061D}">
      <dgm:prSet/>
      <dgm:spPr/>
      <dgm:t>
        <a:bodyPr/>
        <a:lstStyle/>
        <a:p>
          <a:endParaRPr lang="en-US"/>
        </a:p>
      </dgm:t>
    </dgm:pt>
    <dgm:pt modelId="{64BDAB19-6EE1-47C2-8343-33DCC732FF87}" type="pres">
      <dgm:prSet presAssocID="{F7D6690D-BF06-4ECC-921C-04317881ED7A}" presName="diagram" presStyleCnt="0">
        <dgm:presLayoutVars>
          <dgm:dir/>
          <dgm:resizeHandles val="exact"/>
        </dgm:presLayoutVars>
      </dgm:prSet>
      <dgm:spPr/>
      <dgm:t>
        <a:bodyPr/>
        <a:lstStyle/>
        <a:p>
          <a:endParaRPr lang="en-US"/>
        </a:p>
      </dgm:t>
    </dgm:pt>
    <dgm:pt modelId="{4493EF64-3794-464F-80F8-087165A55DB0}" type="pres">
      <dgm:prSet presAssocID="{F75C54A2-BEF8-4B50-AB35-8D3CC114152A}" presName="node" presStyleLbl="node1" presStyleIdx="0" presStyleCnt="8">
        <dgm:presLayoutVars>
          <dgm:bulletEnabled val="1"/>
        </dgm:presLayoutVars>
      </dgm:prSet>
      <dgm:spPr/>
      <dgm:t>
        <a:bodyPr/>
        <a:lstStyle/>
        <a:p>
          <a:endParaRPr lang="en-US"/>
        </a:p>
      </dgm:t>
    </dgm:pt>
    <dgm:pt modelId="{CF36E287-BA02-4E90-88D3-E29A56B3EF26}" type="pres">
      <dgm:prSet presAssocID="{D11BEA0F-91CE-4016-BB31-14FC01F43357}" presName="sibTrans" presStyleCnt="0"/>
      <dgm:spPr/>
    </dgm:pt>
    <dgm:pt modelId="{1AF0C1D8-B6A0-4005-8C0B-F9D15E3E4CD8}" type="pres">
      <dgm:prSet presAssocID="{7ABE8241-3575-418E-8798-CCD04BCFF745}" presName="node" presStyleLbl="node1" presStyleIdx="1" presStyleCnt="8">
        <dgm:presLayoutVars>
          <dgm:bulletEnabled val="1"/>
        </dgm:presLayoutVars>
      </dgm:prSet>
      <dgm:spPr/>
      <dgm:t>
        <a:bodyPr/>
        <a:lstStyle/>
        <a:p>
          <a:endParaRPr lang="en-US"/>
        </a:p>
      </dgm:t>
    </dgm:pt>
    <dgm:pt modelId="{A98C5BE0-7E8F-4F09-9AED-2958F1604341}" type="pres">
      <dgm:prSet presAssocID="{E371E7B1-F2EC-4FC2-A675-693F34CBAAE1}" presName="sibTrans" presStyleCnt="0"/>
      <dgm:spPr/>
    </dgm:pt>
    <dgm:pt modelId="{872BD516-7A38-4CD1-BD63-624FDEAA16EC}" type="pres">
      <dgm:prSet presAssocID="{984C0DBB-F151-42FF-A063-0F25F21F6050}" presName="node" presStyleLbl="node1" presStyleIdx="2" presStyleCnt="8">
        <dgm:presLayoutVars>
          <dgm:bulletEnabled val="1"/>
        </dgm:presLayoutVars>
      </dgm:prSet>
      <dgm:spPr/>
      <dgm:t>
        <a:bodyPr/>
        <a:lstStyle/>
        <a:p>
          <a:endParaRPr lang="en-US"/>
        </a:p>
      </dgm:t>
    </dgm:pt>
    <dgm:pt modelId="{CACC608C-1252-48DA-8791-188F95FA504A}" type="pres">
      <dgm:prSet presAssocID="{8C8CF543-5717-4CF0-A381-C1A054191953}" presName="sibTrans" presStyleCnt="0"/>
      <dgm:spPr/>
    </dgm:pt>
    <dgm:pt modelId="{0B10ACF7-29A2-48CC-9A0E-BAA64D5B388D}" type="pres">
      <dgm:prSet presAssocID="{D89F99CC-2F17-4E40-8DCC-65FA644FEDAC}" presName="node" presStyleLbl="node1" presStyleIdx="3" presStyleCnt="8">
        <dgm:presLayoutVars>
          <dgm:bulletEnabled val="1"/>
        </dgm:presLayoutVars>
      </dgm:prSet>
      <dgm:spPr/>
      <dgm:t>
        <a:bodyPr/>
        <a:lstStyle/>
        <a:p>
          <a:endParaRPr lang="en-US"/>
        </a:p>
      </dgm:t>
    </dgm:pt>
    <dgm:pt modelId="{AA18B004-2906-4C3C-8AD7-CE5BA0943611}" type="pres">
      <dgm:prSet presAssocID="{B3C679AF-DCB9-4A2E-B5DC-262108A5778F}" presName="sibTrans" presStyleCnt="0"/>
      <dgm:spPr/>
    </dgm:pt>
    <dgm:pt modelId="{E8E655FC-B1C0-489C-A6F2-E0D0851B4BC5}" type="pres">
      <dgm:prSet presAssocID="{577B46CF-9C1F-4E49-92DD-03D027AA4D20}" presName="node" presStyleLbl="node1" presStyleIdx="4" presStyleCnt="8">
        <dgm:presLayoutVars>
          <dgm:bulletEnabled val="1"/>
        </dgm:presLayoutVars>
      </dgm:prSet>
      <dgm:spPr/>
      <dgm:t>
        <a:bodyPr/>
        <a:lstStyle/>
        <a:p>
          <a:endParaRPr lang="en-US"/>
        </a:p>
      </dgm:t>
    </dgm:pt>
    <dgm:pt modelId="{15969E39-70F2-43BE-A2BE-74E1C1E687EE}" type="pres">
      <dgm:prSet presAssocID="{F08D517B-F8B8-43D5-AF39-8320EAD29ED9}" presName="sibTrans" presStyleCnt="0"/>
      <dgm:spPr/>
    </dgm:pt>
    <dgm:pt modelId="{572618B3-85F0-4F91-B62B-D11EBC87A4A5}" type="pres">
      <dgm:prSet presAssocID="{50B65331-3AA4-4E70-8F2B-A9980C670AC1}" presName="node" presStyleLbl="node1" presStyleIdx="5" presStyleCnt="8">
        <dgm:presLayoutVars>
          <dgm:bulletEnabled val="1"/>
        </dgm:presLayoutVars>
      </dgm:prSet>
      <dgm:spPr/>
      <dgm:t>
        <a:bodyPr/>
        <a:lstStyle/>
        <a:p>
          <a:endParaRPr lang="en-US"/>
        </a:p>
      </dgm:t>
    </dgm:pt>
    <dgm:pt modelId="{6ADEFB8F-58AA-4EBD-94CF-FDE23156E61E}" type="pres">
      <dgm:prSet presAssocID="{AC8B5DE5-81DC-4B56-BDE9-B6A56F61BF5D}" presName="sibTrans" presStyleCnt="0"/>
      <dgm:spPr/>
    </dgm:pt>
    <dgm:pt modelId="{AAF1D8B7-9F10-418F-9784-1D4A22FBFFF0}" type="pres">
      <dgm:prSet presAssocID="{26DED3B1-FFC6-4546-AFE1-521DE08C3780}" presName="node" presStyleLbl="node1" presStyleIdx="6" presStyleCnt="8">
        <dgm:presLayoutVars>
          <dgm:bulletEnabled val="1"/>
        </dgm:presLayoutVars>
      </dgm:prSet>
      <dgm:spPr/>
      <dgm:t>
        <a:bodyPr/>
        <a:lstStyle/>
        <a:p>
          <a:endParaRPr lang="en-US"/>
        </a:p>
      </dgm:t>
    </dgm:pt>
    <dgm:pt modelId="{6FD776C5-034B-4B6A-AB42-287B84156A3C}" type="pres">
      <dgm:prSet presAssocID="{F440365A-9400-4A36-AF7F-77044CB505FC}" presName="sibTrans" presStyleCnt="0"/>
      <dgm:spPr/>
    </dgm:pt>
    <dgm:pt modelId="{E3E450FE-9CCF-4B57-B3C8-5094F624874E}" type="pres">
      <dgm:prSet presAssocID="{84D04341-F0EF-407C-BFC1-D8C927BF39E0}" presName="node" presStyleLbl="node1" presStyleIdx="7" presStyleCnt="8">
        <dgm:presLayoutVars>
          <dgm:bulletEnabled val="1"/>
        </dgm:presLayoutVars>
      </dgm:prSet>
      <dgm:spPr/>
      <dgm:t>
        <a:bodyPr/>
        <a:lstStyle/>
        <a:p>
          <a:endParaRPr lang="en-US"/>
        </a:p>
      </dgm:t>
    </dgm:pt>
  </dgm:ptLst>
  <dgm:cxnLst>
    <dgm:cxn modelId="{AE443C29-857C-46FB-8D52-02BB880AD2F9}" type="presOf" srcId="{F75C54A2-BEF8-4B50-AB35-8D3CC114152A}" destId="{4493EF64-3794-464F-80F8-087165A55DB0}" srcOrd="0" destOrd="0" presId="urn:microsoft.com/office/officeart/2005/8/layout/default"/>
    <dgm:cxn modelId="{B3D0C9C2-22C0-4C2D-AB19-3A5D8E4805B0}" type="presOf" srcId="{26DED3B1-FFC6-4546-AFE1-521DE08C3780}" destId="{AAF1D8B7-9F10-418F-9784-1D4A22FBFFF0}" srcOrd="0" destOrd="0" presId="urn:microsoft.com/office/officeart/2005/8/layout/default"/>
    <dgm:cxn modelId="{C40C3732-4F30-4BD7-AF36-9C1340922A30}" srcId="{F7D6690D-BF06-4ECC-921C-04317881ED7A}" destId="{D89F99CC-2F17-4E40-8DCC-65FA644FEDAC}" srcOrd="3" destOrd="0" parTransId="{3B7996DD-7FC5-4003-B06E-23F549E2367D}" sibTransId="{B3C679AF-DCB9-4A2E-B5DC-262108A5778F}"/>
    <dgm:cxn modelId="{7F3EC104-FB06-41CA-9CD5-38FB8747AB2D}" type="presOf" srcId="{577B46CF-9C1F-4E49-92DD-03D027AA4D20}" destId="{E8E655FC-B1C0-489C-A6F2-E0D0851B4BC5}" srcOrd="0" destOrd="0" presId="urn:microsoft.com/office/officeart/2005/8/layout/default"/>
    <dgm:cxn modelId="{6C79E1C6-6D86-43BA-86C9-D755D42491C3}" srcId="{F7D6690D-BF06-4ECC-921C-04317881ED7A}" destId="{50B65331-3AA4-4E70-8F2B-A9980C670AC1}" srcOrd="5" destOrd="0" parTransId="{9CBA6435-56FC-4199-B1FC-3F397C7A7AEA}" sibTransId="{AC8B5DE5-81DC-4B56-BDE9-B6A56F61BF5D}"/>
    <dgm:cxn modelId="{7F991F07-1700-4FB7-99F1-7A6224CD5A08}" type="presOf" srcId="{50B65331-3AA4-4E70-8F2B-A9980C670AC1}" destId="{572618B3-85F0-4F91-B62B-D11EBC87A4A5}" srcOrd="0" destOrd="0" presId="urn:microsoft.com/office/officeart/2005/8/layout/default"/>
    <dgm:cxn modelId="{C5F043A3-607F-44EC-8046-97B7BCDDAF05}" srcId="{F7D6690D-BF06-4ECC-921C-04317881ED7A}" destId="{577B46CF-9C1F-4E49-92DD-03D027AA4D20}" srcOrd="4" destOrd="0" parTransId="{14A844B8-6ABC-4379-A338-FC167F455623}" sibTransId="{F08D517B-F8B8-43D5-AF39-8320EAD29ED9}"/>
    <dgm:cxn modelId="{5DCBEFFE-280B-4387-9A33-0BBEEF7BBE1D}" type="presOf" srcId="{F7D6690D-BF06-4ECC-921C-04317881ED7A}" destId="{64BDAB19-6EE1-47C2-8343-33DCC732FF87}" srcOrd="0" destOrd="0" presId="urn:microsoft.com/office/officeart/2005/8/layout/default"/>
    <dgm:cxn modelId="{04E32F61-097F-45C3-92D2-060ED88DE5F9}" srcId="{F7D6690D-BF06-4ECC-921C-04317881ED7A}" destId="{F75C54A2-BEF8-4B50-AB35-8D3CC114152A}" srcOrd="0" destOrd="0" parTransId="{59806E30-E5ED-45DD-96C5-2B67F5996E00}" sibTransId="{D11BEA0F-91CE-4016-BB31-14FC01F43357}"/>
    <dgm:cxn modelId="{3352A2A7-0289-4056-815B-E7E7B422F273}" type="presOf" srcId="{7ABE8241-3575-418E-8798-CCD04BCFF745}" destId="{1AF0C1D8-B6A0-4005-8C0B-F9D15E3E4CD8}" srcOrd="0" destOrd="0" presId="urn:microsoft.com/office/officeart/2005/8/layout/default"/>
    <dgm:cxn modelId="{A498D1C6-F09C-463F-8403-59979528061D}" srcId="{F7D6690D-BF06-4ECC-921C-04317881ED7A}" destId="{84D04341-F0EF-407C-BFC1-D8C927BF39E0}" srcOrd="7" destOrd="0" parTransId="{981B655A-53B1-465F-BE55-ED69A2959EA1}" sibTransId="{C09B2F4A-E05E-4B1C-BB99-83E88A2A32E6}"/>
    <dgm:cxn modelId="{ADA65B6E-692C-48FF-96A5-235BB238B413}" type="presOf" srcId="{D89F99CC-2F17-4E40-8DCC-65FA644FEDAC}" destId="{0B10ACF7-29A2-48CC-9A0E-BAA64D5B388D}" srcOrd="0" destOrd="0" presId="urn:microsoft.com/office/officeart/2005/8/layout/default"/>
    <dgm:cxn modelId="{30620927-FEBB-412F-8FBC-EFAF71E9DBFB}" srcId="{F7D6690D-BF06-4ECC-921C-04317881ED7A}" destId="{26DED3B1-FFC6-4546-AFE1-521DE08C3780}" srcOrd="6" destOrd="0" parTransId="{429CC14C-3C31-4B90-86F5-E36ED146557F}" sibTransId="{F440365A-9400-4A36-AF7F-77044CB505FC}"/>
    <dgm:cxn modelId="{9A2F4AE9-11C6-409F-848A-8FEE6B5CC30D}" type="presOf" srcId="{984C0DBB-F151-42FF-A063-0F25F21F6050}" destId="{872BD516-7A38-4CD1-BD63-624FDEAA16EC}" srcOrd="0" destOrd="0" presId="urn:microsoft.com/office/officeart/2005/8/layout/default"/>
    <dgm:cxn modelId="{F1226991-960A-445A-9A87-74ECB8E68294}" srcId="{F7D6690D-BF06-4ECC-921C-04317881ED7A}" destId="{7ABE8241-3575-418E-8798-CCD04BCFF745}" srcOrd="1" destOrd="0" parTransId="{012CB29C-45FC-4ECC-AD5F-DE4423DA3E1C}" sibTransId="{E371E7B1-F2EC-4FC2-A675-693F34CBAAE1}"/>
    <dgm:cxn modelId="{6E0F11A1-0246-4207-836B-F344E34BF3D4}" srcId="{F7D6690D-BF06-4ECC-921C-04317881ED7A}" destId="{984C0DBB-F151-42FF-A063-0F25F21F6050}" srcOrd="2" destOrd="0" parTransId="{A0078C72-6894-4F53-8F55-BABAF30EB634}" sibTransId="{8C8CF543-5717-4CF0-A381-C1A054191953}"/>
    <dgm:cxn modelId="{B778D2C4-9302-41AD-A541-4AF69EA3D8F5}" type="presOf" srcId="{84D04341-F0EF-407C-BFC1-D8C927BF39E0}" destId="{E3E450FE-9CCF-4B57-B3C8-5094F624874E}" srcOrd="0" destOrd="0" presId="urn:microsoft.com/office/officeart/2005/8/layout/default"/>
    <dgm:cxn modelId="{24BA119A-EA19-48C5-96C8-DD9405A3D545}" type="presParOf" srcId="{64BDAB19-6EE1-47C2-8343-33DCC732FF87}" destId="{4493EF64-3794-464F-80F8-087165A55DB0}" srcOrd="0" destOrd="0" presId="urn:microsoft.com/office/officeart/2005/8/layout/default"/>
    <dgm:cxn modelId="{3CFC1ED3-357C-4432-B26F-79DCEAC6CE0E}" type="presParOf" srcId="{64BDAB19-6EE1-47C2-8343-33DCC732FF87}" destId="{CF36E287-BA02-4E90-88D3-E29A56B3EF26}" srcOrd="1" destOrd="0" presId="urn:microsoft.com/office/officeart/2005/8/layout/default"/>
    <dgm:cxn modelId="{304C57DE-A398-451B-9653-AB452F5D5CDA}" type="presParOf" srcId="{64BDAB19-6EE1-47C2-8343-33DCC732FF87}" destId="{1AF0C1D8-B6A0-4005-8C0B-F9D15E3E4CD8}" srcOrd="2" destOrd="0" presId="urn:microsoft.com/office/officeart/2005/8/layout/default"/>
    <dgm:cxn modelId="{77AFBB91-070B-418E-B163-7410E381AFB5}" type="presParOf" srcId="{64BDAB19-6EE1-47C2-8343-33DCC732FF87}" destId="{A98C5BE0-7E8F-4F09-9AED-2958F1604341}" srcOrd="3" destOrd="0" presId="urn:microsoft.com/office/officeart/2005/8/layout/default"/>
    <dgm:cxn modelId="{BC5BFA69-B7C6-4B8F-8E98-0013CAAD5FE8}" type="presParOf" srcId="{64BDAB19-6EE1-47C2-8343-33DCC732FF87}" destId="{872BD516-7A38-4CD1-BD63-624FDEAA16EC}" srcOrd="4" destOrd="0" presId="urn:microsoft.com/office/officeart/2005/8/layout/default"/>
    <dgm:cxn modelId="{62F28624-C04A-4BE2-A1C6-5112B85E9C24}" type="presParOf" srcId="{64BDAB19-6EE1-47C2-8343-33DCC732FF87}" destId="{CACC608C-1252-48DA-8791-188F95FA504A}" srcOrd="5" destOrd="0" presId="urn:microsoft.com/office/officeart/2005/8/layout/default"/>
    <dgm:cxn modelId="{12115B56-E173-41A3-9B18-88A93C69017F}" type="presParOf" srcId="{64BDAB19-6EE1-47C2-8343-33DCC732FF87}" destId="{0B10ACF7-29A2-48CC-9A0E-BAA64D5B388D}" srcOrd="6" destOrd="0" presId="urn:microsoft.com/office/officeart/2005/8/layout/default"/>
    <dgm:cxn modelId="{98618161-1593-49A7-904C-7EA878AA291B}" type="presParOf" srcId="{64BDAB19-6EE1-47C2-8343-33DCC732FF87}" destId="{AA18B004-2906-4C3C-8AD7-CE5BA0943611}" srcOrd="7" destOrd="0" presId="urn:microsoft.com/office/officeart/2005/8/layout/default"/>
    <dgm:cxn modelId="{A3AD5282-638D-45E9-B67D-BCCAE265ABB7}" type="presParOf" srcId="{64BDAB19-6EE1-47C2-8343-33DCC732FF87}" destId="{E8E655FC-B1C0-489C-A6F2-E0D0851B4BC5}" srcOrd="8" destOrd="0" presId="urn:microsoft.com/office/officeart/2005/8/layout/default"/>
    <dgm:cxn modelId="{8B84F6A0-9495-45AA-A949-1D9B77512749}" type="presParOf" srcId="{64BDAB19-6EE1-47C2-8343-33DCC732FF87}" destId="{15969E39-70F2-43BE-A2BE-74E1C1E687EE}" srcOrd="9" destOrd="0" presId="urn:microsoft.com/office/officeart/2005/8/layout/default"/>
    <dgm:cxn modelId="{48514DE0-DCAE-425B-AF7B-EA07A4EC5177}" type="presParOf" srcId="{64BDAB19-6EE1-47C2-8343-33DCC732FF87}" destId="{572618B3-85F0-4F91-B62B-D11EBC87A4A5}" srcOrd="10" destOrd="0" presId="urn:microsoft.com/office/officeart/2005/8/layout/default"/>
    <dgm:cxn modelId="{BE79B51F-0EEA-4246-AEB5-1406800CDBBE}" type="presParOf" srcId="{64BDAB19-6EE1-47C2-8343-33DCC732FF87}" destId="{6ADEFB8F-58AA-4EBD-94CF-FDE23156E61E}" srcOrd="11" destOrd="0" presId="urn:microsoft.com/office/officeart/2005/8/layout/default"/>
    <dgm:cxn modelId="{C3AF8653-B4F2-43EF-8C26-30FF2DE050EC}" type="presParOf" srcId="{64BDAB19-6EE1-47C2-8343-33DCC732FF87}" destId="{AAF1D8B7-9F10-418F-9784-1D4A22FBFFF0}" srcOrd="12" destOrd="0" presId="urn:microsoft.com/office/officeart/2005/8/layout/default"/>
    <dgm:cxn modelId="{E68814EF-FB75-4285-A149-EC42D9BB1B48}" type="presParOf" srcId="{64BDAB19-6EE1-47C2-8343-33DCC732FF87}" destId="{6FD776C5-034B-4B6A-AB42-287B84156A3C}" srcOrd="13" destOrd="0" presId="urn:microsoft.com/office/officeart/2005/8/layout/default"/>
    <dgm:cxn modelId="{9D728F66-F92D-4FF5-B53E-D7639CD8A96A}" type="presParOf" srcId="{64BDAB19-6EE1-47C2-8343-33DCC732FF87}" destId="{E3E450FE-9CCF-4B57-B3C8-5094F624874E}"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3EF64-3794-464F-80F8-087165A55DB0}">
      <dsp:nvSpPr>
        <dsp:cNvPr id="0" name=""/>
        <dsp:cNvSpPr/>
      </dsp:nvSpPr>
      <dsp:spPr>
        <a:xfrm>
          <a:off x="0" y="361949"/>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Work with Recipient Programs</a:t>
          </a:r>
          <a:endParaRPr lang="en-US" sz="2100" kern="1200" dirty="0"/>
        </a:p>
      </dsp:txBody>
      <dsp:txXfrm>
        <a:off x="0" y="361949"/>
        <a:ext cx="2571749" cy="1543050"/>
      </dsp:txXfrm>
    </dsp:sp>
    <dsp:sp modelId="{1AF0C1D8-B6A0-4005-8C0B-F9D15E3E4CD8}">
      <dsp:nvSpPr>
        <dsp:cNvPr id="0" name=""/>
        <dsp:cNvSpPr/>
      </dsp:nvSpPr>
      <dsp:spPr>
        <a:xfrm>
          <a:off x="2828925" y="361949"/>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Support Activities</a:t>
          </a:r>
          <a:endParaRPr lang="en-US" sz="2100" kern="1200" dirty="0"/>
        </a:p>
      </dsp:txBody>
      <dsp:txXfrm>
        <a:off x="2828925" y="361949"/>
        <a:ext cx="2571749" cy="1543050"/>
      </dsp:txXfrm>
    </dsp:sp>
    <dsp:sp modelId="{872BD516-7A38-4CD1-BD63-624FDEAA16EC}">
      <dsp:nvSpPr>
        <dsp:cNvPr id="0" name=""/>
        <dsp:cNvSpPr/>
      </dsp:nvSpPr>
      <dsp:spPr>
        <a:xfrm>
          <a:off x="5657849" y="361949"/>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Support Staff &amp; Programmatic Trainings</a:t>
          </a:r>
          <a:endParaRPr lang="en-US" sz="2100" kern="1200" dirty="0"/>
        </a:p>
      </dsp:txBody>
      <dsp:txXfrm>
        <a:off x="5657849" y="361949"/>
        <a:ext cx="2571749" cy="1543050"/>
      </dsp:txXfrm>
    </dsp:sp>
    <dsp:sp modelId="{0B10ACF7-29A2-48CC-9A0E-BAA64D5B388D}">
      <dsp:nvSpPr>
        <dsp:cNvPr id="0" name=""/>
        <dsp:cNvSpPr/>
      </dsp:nvSpPr>
      <dsp:spPr>
        <a:xfrm>
          <a:off x="0" y="2162174"/>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Provide Technical Assistance &amp; Guidance</a:t>
          </a:r>
          <a:endParaRPr lang="en-US" sz="2100" kern="1200" dirty="0"/>
        </a:p>
      </dsp:txBody>
      <dsp:txXfrm>
        <a:off x="0" y="2162174"/>
        <a:ext cx="2571749" cy="1543050"/>
      </dsp:txXfrm>
    </dsp:sp>
    <dsp:sp modelId="{E8E655FC-B1C0-489C-A6F2-E0D0851B4BC5}">
      <dsp:nvSpPr>
        <dsp:cNvPr id="0" name=""/>
        <dsp:cNvSpPr/>
      </dsp:nvSpPr>
      <dsp:spPr>
        <a:xfrm>
          <a:off x="2828925" y="2162174"/>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Assist in Conducting Monitoring &amp; Evaluation Activities</a:t>
          </a:r>
          <a:endParaRPr lang="en-US" sz="2100" kern="1200" dirty="0"/>
        </a:p>
      </dsp:txBody>
      <dsp:txXfrm>
        <a:off x="2828925" y="2162174"/>
        <a:ext cx="2571749" cy="1543050"/>
      </dsp:txXfrm>
    </dsp:sp>
    <dsp:sp modelId="{572618B3-85F0-4F91-B62B-D11EBC87A4A5}">
      <dsp:nvSpPr>
        <dsp:cNvPr id="0" name=""/>
        <dsp:cNvSpPr/>
      </dsp:nvSpPr>
      <dsp:spPr>
        <a:xfrm>
          <a:off x="5657849" y="2162174"/>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Provide Current Information, Surveillance Data &amp; Recommendations</a:t>
          </a:r>
          <a:endParaRPr lang="en-US" sz="2100" kern="1200" dirty="0"/>
        </a:p>
      </dsp:txBody>
      <dsp:txXfrm>
        <a:off x="5657849" y="2162174"/>
        <a:ext cx="2571749" cy="1543050"/>
      </dsp:txXfrm>
    </dsp:sp>
    <dsp:sp modelId="{AAF1D8B7-9F10-418F-9784-1D4A22FBFFF0}">
      <dsp:nvSpPr>
        <dsp:cNvPr id="0" name=""/>
        <dsp:cNvSpPr/>
      </dsp:nvSpPr>
      <dsp:spPr>
        <a:xfrm>
          <a:off x="1414462" y="3962400"/>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Provide Standardized Data Collection Forms &amp; Templates</a:t>
          </a:r>
          <a:endParaRPr lang="en-US" sz="2100" kern="1200" dirty="0"/>
        </a:p>
      </dsp:txBody>
      <dsp:txXfrm>
        <a:off x="1414462" y="3962400"/>
        <a:ext cx="2571749" cy="1543050"/>
      </dsp:txXfrm>
    </dsp:sp>
    <dsp:sp modelId="{E3E450FE-9CCF-4B57-B3C8-5094F624874E}">
      <dsp:nvSpPr>
        <dsp:cNvPr id="0" name=""/>
        <dsp:cNvSpPr/>
      </dsp:nvSpPr>
      <dsp:spPr>
        <a:xfrm>
          <a:off x="4243387" y="3962400"/>
          <a:ext cx="2571749" cy="154305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Perform Yearly Evaluations &amp; Provide Feedback to Grantees</a:t>
          </a:r>
          <a:endParaRPr lang="en-US" sz="2100" kern="1200" dirty="0"/>
        </a:p>
      </dsp:txBody>
      <dsp:txXfrm>
        <a:off x="4243387" y="3962400"/>
        <a:ext cx="2571749" cy="154305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89D8F3C2-1545-407C-9696-9FBD8A87D061}" type="datetimeFigureOut">
              <a:rPr lang="en-US" smtClean="0"/>
              <a:pPr/>
              <a:t>5/17/2019</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7E82054C-5FFB-4925-88B8-34BFE44764D6}" type="slidenum">
              <a:rPr lang="en-US" smtClean="0"/>
              <a:pPr/>
              <a:t>‹#›</a:t>
            </a:fld>
            <a:endParaRPr lang="en-US"/>
          </a:p>
        </p:txBody>
      </p:sp>
    </p:spTree>
    <p:extLst>
      <p:ext uri="{BB962C8B-B14F-4D97-AF65-F5344CB8AC3E}">
        <p14:creationId xmlns:p14="http://schemas.microsoft.com/office/powerpoint/2010/main" val="37412619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97DDA5-40CC-4F15-BC3B-3BC572600233}" type="slidenum">
              <a:rPr lang="en-US" smtClean="0"/>
              <a:t>2</a:t>
            </a:fld>
            <a:endParaRPr lang="en-US"/>
          </a:p>
        </p:txBody>
      </p:sp>
    </p:spTree>
    <p:extLst>
      <p:ext uri="{BB962C8B-B14F-4D97-AF65-F5344CB8AC3E}">
        <p14:creationId xmlns:p14="http://schemas.microsoft.com/office/powerpoint/2010/main" val="2063283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97DDA5-40CC-4F15-BC3B-3BC572600233}" type="slidenum">
              <a:rPr lang="en-US" smtClean="0"/>
              <a:t>3</a:t>
            </a:fld>
            <a:endParaRPr lang="en-US"/>
          </a:p>
        </p:txBody>
      </p:sp>
    </p:spTree>
    <p:extLst>
      <p:ext uri="{BB962C8B-B14F-4D97-AF65-F5344CB8AC3E}">
        <p14:creationId xmlns:p14="http://schemas.microsoft.com/office/powerpoint/2010/main" val="3959722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97DDA5-40CC-4F15-BC3B-3BC572600233}" type="slidenum">
              <a:rPr lang="en-US" smtClean="0"/>
              <a:t>4</a:t>
            </a:fld>
            <a:endParaRPr lang="en-US"/>
          </a:p>
        </p:txBody>
      </p:sp>
    </p:spTree>
    <p:extLst>
      <p:ext uri="{BB962C8B-B14F-4D97-AF65-F5344CB8AC3E}">
        <p14:creationId xmlns:p14="http://schemas.microsoft.com/office/powerpoint/2010/main" val="3565637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97DDA5-40CC-4F15-BC3B-3BC572600233}" type="slidenum">
              <a:rPr lang="en-US" smtClean="0"/>
              <a:t>5</a:t>
            </a:fld>
            <a:endParaRPr lang="en-US"/>
          </a:p>
        </p:txBody>
      </p:sp>
    </p:spTree>
    <p:extLst>
      <p:ext uri="{BB962C8B-B14F-4D97-AF65-F5344CB8AC3E}">
        <p14:creationId xmlns:p14="http://schemas.microsoft.com/office/powerpoint/2010/main" val="2160803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7D3252-3325-4711-9F39-773A6151F472}" type="slidenum">
              <a:rPr lang="en-US" smtClean="0"/>
              <a:t>6</a:t>
            </a:fld>
            <a:endParaRPr lang="en-US"/>
          </a:p>
        </p:txBody>
      </p:sp>
    </p:spTree>
    <p:extLst>
      <p:ext uri="{BB962C8B-B14F-4D97-AF65-F5344CB8AC3E}">
        <p14:creationId xmlns:p14="http://schemas.microsoft.com/office/powerpoint/2010/main" val="20668639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97DDA5-40CC-4F15-BC3B-3BC572600233}" type="slidenum">
              <a:rPr lang="en-US" smtClean="0"/>
              <a:t>10</a:t>
            </a:fld>
            <a:endParaRPr lang="en-US"/>
          </a:p>
        </p:txBody>
      </p:sp>
    </p:spTree>
    <p:extLst>
      <p:ext uri="{BB962C8B-B14F-4D97-AF65-F5344CB8AC3E}">
        <p14:creationId xmlns:p14="http://schemas.microsoft.com/office/powerpoint/2010/main" val="3913137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97DDA5-40CC-4F15-BC3B-3BC572600233}" type="slidenum">
              <a:rPr lang="en-US" smtClean="0"/>
              <a:t>12</a:t>
            </a:fld>
            <a:endParaRPr lang="en-US"/>
          </a:p>
        </p:txBody>
      </p:sp>
    </p:spTree>
    <p:extLst>
      <p:ext uri="{BB962C8B-B14F-4D97-AF65-F5344CB8AC3E}">
        <p14:creationId xmlns:p14="http://schemas.microsoft.com/office/powerpoint/2010/main" val="33943303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97DDA5-40CC-4F15-BC3B-3BC572600233}" type="slidenum">
              <a:rPr lang="en-US" smtClean="0"/>
              <a:t>13</a:t>
            </a:fld>
            <a:endParaRPr lang="en-US"/>
          </a:p>
        </p:txBody>
      </p:sp>
    </p:spTree>
    <p:extLst>
      <p:ext uri="{BB962C8B-B14F-4D97-AF65-F5344CB8AC3E}">
        <p14:creationId xmlns:p14="http://schemas.microsoft.com/office/powerpoint/2010/main" val="28176357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97DDA5-40CC-4F15-BC3B-3BC572600233}" type="slidenum">
              <a:rPr lang="en-US" smtClean="0"/>
              <a:t>15</a:t>
            </a:fld>
            <a:endParaRPr lang="en-US"/>
          </a:p>
        </p:txBody>
      </p:sp>
    </p:spTree>
    <p:extLst>
      <p:ext uri="{BB962C8B-B14F-4D97-AF65-F5344CB8AC3E}">
        <p14:creationId xmlns:p14="http://schemas.microsoft.com/office/powerpoint/2010/main" val="3774280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21</a:t>
            </a:fld>
            <a:endParaRPr lang="en-US"/>
          </a:p>
        </p:txBody>
      </p:sp>
    </p:spTree>
    <p:extLst>
      <p:ext uri="{BB962C8B-B14F-4D97-AF65-F5344CB8AC3E}">
        <p14:creationId xmlns:p14="http://schemas.microsoft.com/office/powerpoint/2010/main" val="980994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E82054C-5FFB-4925-88B8-34BFE44764D6}" type="slidenum">
              <a:rPr lang="en-US" smtClean="0"/>
              <a:pPr/>
              <a:t>22</a:t>
            </a:fld>
            <a:endParaRPr lang="en-US"/>
          </a:p>
        </p:txBody>
      </p:sp>
    </p:spTree>
    <p:extLst>
      <p:ext uri="{BB962C8B-B14F-4D97-AF65-F5344CB8AC3E}">
        <p14:creationId xmlns:p14="http://schemas.microsoft.com/office/powerpoint/2010/main" val="559625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23</a:t>
            </a:fld>
            <a:endParaRPr lang="en-US"/>
          </a:p>
        </p:txBody>
      </p:sp>
    </p:spTree>
    <p:extLst>
      <p:ext uri="{BB962C8B-B14F-4D97-AF65-F5344CB8AC3E}">
        <p14:creationId xmlns:p14="http://schemas.microsoft.com/office/powerpoint/2010/main" val="3816659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24</a:t>
            </a:fld>
            <a:endParaRPr lang="en-US"/>
          </a:p>
        </p:txBody>
      </p:sp>
    </p:spTree>
    <p:extLst>
      <p:ext uri="{BB962C8B-B14F-4D97-AF65-F5344CB8AC3E}">
        <p14:creationId xmlns:p14="http://schemas.microsoft.com/office/powerpoint/2010/main" val="1982054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25</a:t>
            </a:fld>
            <a:endParaRPr lang="en-US"/>
          </a:p>
        </p:txBody>
      </p:sp>
    </p:spTree>
    <p:extLst>
      <p:ext uri="{BB962C8B-B14F-4D97-AF65-F5344CB8AC3E}">
        <p14:creationId xmlns:p14="http://schemas.microsoft.com/office/powerpoint/2010/main" val="2423228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26</a:t>
            </a:fld>
            <a:endParaRPr lang="en-US"/>
          </a:p>
        </p:txBody>
      </p:sp>
    </p:spTree>
    <p:extLst>
      <p:ext uri="{BB962C8B-B14F-4D97-AF65-F5344CB8AC3E}">
        <p14:creationId xmlns:p14="http://schemas.microsoft.com/office/powerpoint/2010/main" val="114203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27</a:t>
            </a:fld>
            <a:endParaRPr lang="en-US"/>
          </a:p>
        </p:txBody>
      </p:sp>
    </p:spTree>
    <p:extLst>
      <p:ext uri="{BB962C8B-B14F-4D97-AF65-F5344CB8AC3E}">
        <p14:creationId xmlns:p14="http://schemas.microsoft.com/office/powerpoint/2010/main" val="4071459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28</a:t>
            </a:fld>
            <a:endParaRPr lang="en-US"/>
          </a:p>
        </p:txBody>
      </p:sp>
    </p:spTree>
    <p:extLst>
      <p:ext uri="{BB962C8B-B14F-4D97-AF65-F5344CB8AC3E}">
        <p14:creationId xmlns:p14="http://schemas.microsoft.com/office/powerpoint/2010/main" val="1477105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82054C-5FFB-4925-88B8-34BFE44764D6}" type="slidenum">
              <a:rPr lang="en-US" smtClean="0"/>
              <a:pPr/>
              <a:t>29</a:t>
            </a:fld>
            <a:endParaRPr lang="en-US"/>
          </a:p>
        </p:txBody>
      </p:sp>
    </p:spTree>
    <p:extLst>
      <p:ext uri="{BB962C8B-B14F-4D97-AF65-F5344CB8AC3E}">
        <p14:creationId xmlns:p14="http://schemas.microsoft.com/office/powerpoint/2010/main" val="791027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97DDA5-40CC-4F15-BC3B-3BC572600233}" type="slidenum">
              <a:rPr lang="en-US" smtClean="0"/>
              <a:t>30</a:t>
            </a:fld>
            <a:endParaRPr lang="en-US"/>
          </a:p>
        </p:txBody>
      </p:sp>
    </p:spTree>
    <p:extLst>
      <p:ext uri="{BB962C8B-B14F-4D97-AF65-F5344CB8AC3E}">
        <p14:creationId xmlns:p14="http://schemas.microsoft.com/office/powerpoint/2010/main" val="1692059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397DDA5-40CC-4F15-BC3B-3BC572600233}" type="slidenum">
              <a:rPr lang="en-US" smtClean="0"/>
              <a:t>31</a:t>
            </a:fld>
            <a:endParaRPr lang="en-US"/>
          </a:p>
        </p:txBody>
      </p:sp>
    </p:spTree>
    <p:extLst>
      <p:ext uri="{BB962C8B-B14F-4D97-AF65-F5344CB8AC3E}">
        <p14:creationId xmlns:p14="http://schemas.microsoft.com/office/powerpoint/2010/main" val="1928816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97DDA5-40CC-4F15-BC3B-3BC572600233}" type="slidenum">
              <a:rPr lang="en-US" smtClean="0"/>
              <a:t>38</a:t>
            </a:fld>
            <a:endParaRPr lang="en-US"/>
          </a:p>
        </p:txBody>
      </p:sp>
    </p:spTree>
    <p:extLst>
      <p:ext uri="{BB962C8B-B14F-4D97-AF65-F5344CB8AC3E}">
        <p14:creationId xmlns:p14="http://schemas.microsoft.com/office/powerpoint/2010/main" val="655617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97DDA5-40CC-4F15-BC3B-3BC572600233}" type="slidenum">
              <a:rPr lang="en-US" smtClean="0"/>
              <a:t>39</a:t>
            </a:fld>
            <a:endParaRPr lang="en-US"/>
          </a:p>
        </p:txBody>
      </p:sp>
    </p:spTree>
    <p:extLst>
      <p:ext uri="{BB962C8B-B14F-4D97-AF65-F5344CB8AC3E}">
        <p14:creationId xmlns:p14="http://schemas.microsoft.com/office/powerpoint/2010/main" val="3137950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97DDA5-40CC-4F15-BC3B-3BC572600233}" type="slidenum">
              <a:rPr lang="en-US" smtClean="0"/>
              <a:t>40</a:t>
            </a:fld>
            <a:endParaRPr lang="en-US"/>
          </a:p>
        </p:txBody>
      </p:sp>
    </p:spTree>
    <p:extLst>
      <p:ext uri="{BB962C8B-B14F-4D97-AF65-F5344CB8AC3E}">
        <p14:creationId xmlns:p14="http://schemas.microsoft.com/office/powerpoint/2010/main" val="20703696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397DDA5-40CC-4F15-BC3B-3BC572600233}" type="slidenum">
              <a:rPr lang="en-US" smtClean="0"/>
              <a:t>41</a:t>
            </a:fld>
            <a:endParaRPr lang="en-US"/>
          </a:p>
        </p:txBody>
      </p:sp>
    </p:spTree>
    <p:extLst>
      <p:ext uri="{BB962C8B-B14F-4D97-AF65-F5344CB8AC3E}">
        <p14:creationId xmlns:p14="http://schemas.microsoft.com/office/powerpoint/2010/main" val="40584767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FDA73D-3C60-4250-9677-319BA959E5B2}" type="slidenum">
              <a:rPr lang="en-US" smtClean="0"/>
              <a:t>43</a:t>
            </a:fld>
            <a:endParaRPr lang="en-US"/>
          </a:p>
        </p:txBody>
      </p:sp>
    </p:spTree>
    <p:extLst>
      <p:ext uri="{BB962C8B-B14F-4D97-AF65-F5344CB8AC3E}">
        <p14:creationId xmlns:p14="http://schemas.microsoft.com/office/powerpoint/2010/main" val="566503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FDA73D-3C60-4250-9677-319BA959E5B2}" type="slidenum">
              <a:rPr lang="en-US" smtClean="0"/>
              <a:t>45</a:t>
            </a:fld>
            <a:endParaRPr lang="en-US"/>
          </a:p>
        </p:txBody>
      </p:sp>
    </p:spTree>
    <p:extLst>
      <p:ext uri="{BB962C8B-B14F-4D97-AF65-F5344CB8AC3E}">
        <p14:creationId xmlns:p14="http://schemas.microsoft.com/office/powerpoint/2010/main" val="2014435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FDA73D-3C60-4250-9677-319BA959E5B2}" type="slidenum">
              <a:rPr lang="en-US" smtClean="0"/>
              <a:t>46</a:t>
            </a:fld>
            <a:endParaRPr lang="en-US"/>
          </a:p>
        </p:txBody>
      </p:sp>
    </p:spTree>
    <p:extLst>
      <p:ext uri="{BB962C8B-B14F-4D97-AF65-F5344CB8AC3E}">
        <p14:creationId xmlns:p14="http://schemas.microsoft.com/office/powerpoint/2010/main" val="2863667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effectLst/>
                <a:latin typeface="Calibri" pitchFamily="34" charset="0"/>
              </a:defRPr>
            </a:lvl1pPr>
          </a:lstStyle>
          <a:p>
            <a:endParaRPr lang="en-US" dirty="0"/>
          </a:p>
        </p:txBody>
      </p:sp>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latin typeface="Calibri" pitchFamily="34" charset="0"/>
              </a:defRPr>
            </a:lvl1pPr>
          </a:lstStyle>
          <a:p>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marL="342900" indent="-342900">
              <a:buClr>
                <a:schemeClr val="accent1"/>
              </a:buClr>
              <a:buSzPct val="70000"/>
              <a:buFont typeface="Wingdings" pitchFamily="2" charset="2"/>
              <a:buChar char="§"/>
              <a:defRPr sz="2400" b="1" baseline="0">
                <a:solidFill>
                  <a:schemeClr val="bg2"/>
                </a:solidFill>
                <a:latin typeface="Calibri" pitchFamily="34" charset="0"/>
              </a:defRPr>
            </a:lvl1pPr>
            <a:lvl2pPr marL="742950" indent="-285750">
              <a:buClr>
                <a:schemeClr val="tx1"/>
              </a:buClr>
              <a:buSzPct val="100000"/>
              <a:buFont typeface="Arial" pitchFamily="34" charset="0"/>
              <a:buChar char="•"/>
              <a:defRPr sz="2000">
                <a:solidFill>
                  <a:schemeClr val="bg2"/>
                </a:solidFill>
              </a:defRPr>
            </a:lvl2pPr>
            <a:lvl3pPr marL="1143000" indent="-228600">
              <a:buClr>
                <a:schemeClr val="tx1"/>
              </a:buClr>
              <a:buSzPct val="100000"/>
              <a:buFont typeface="Courier New" pitchFamily="49" charset="0"/>
              <a:buChar char="o"/>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endParaRPr lang="en-US" dirty="0" smtClean="0"/>
          </a:p>
          <a:p>
            <a:pPr lvl="1"/>
            <a:endParaRPr lang="en-US" dirty="0" smtClean="0"/>
          </a:p>
          <a:p>
            <a:pPr lvl="2"/>
            <a:endParaRPr lang="en-US" dirty="0"/>
          </a:p>
        </p:txBody>
      </p:sp>
      <p:sp>
        <p:nvSpPr>
          <p:cNvPr id="6" name="Text Placeholder 5"/>
          <p:cNvSpPr>
            <a:spLocks noGrp="1"/>
          </p:cNvSpPr>
          <p:nvPr userDrawn="1">
            <p:ph type="body" sz="quarter" idx="11" hasCustomPrompt="1"/>
          </p:nvPr>
        </p:nvSpPr>
        <p:spPr>
          <a:xfrm>
            <a:off x="457200" y="6019800"/>
            <a:ext cx="8229600" cy="381000"/>
          </a:xfrm>
          <a:prstGeom prst="rect">
            <a:avLst/>
          </a:prstGeom>
        </p:spPr>
        <p:txBody>
          <a:bodyPr anchor="b"/>
          <a:lstStyle>
            <a:lvl1pPr>
              <a:buNone/>
              <a:defRPr sz="1100">
                <a:solidFill>
                  <a:schemeClr val="tx1"/>
                </a:solidFill>
                <a:latin typeface="Calibri" pitchFamily="34" charset="0"/>
              </a:defRPr>
            </a:lvl1pPr>
          </a:lstStyle>
          <a:p>
            <a:r>
              <a:rPr lang="en-US" dirty="0" smtClean="0"/>
              <a:t>* Citations, references, and credits</a:t>
            </a:r>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latin typeface="Calibri" pitchFamily="34" charset="0"/>
              </a:defRPr>
            </a:lvl1pPr>
          </a:lstStyle>
          <a:p>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marL="342900" indent="-342900">
              <a:buClr>
                <a:schemeClr val="tx1"/>
              </a:buClr>
              <a:buSzPct val="70000"/>
              <a:buFont typeface="Arial" pitchFamily="34" charset="0"/>
              <a:buChar char="•"/>
              <a:defRPr sz="2400" b="1" baseline="0">
                <a:solidFill>
                  <a:schemeClr val="bg2"/>
                </a:solidFill>
                <a:latin typeface="Calibri" pitchFamily="34" charset="0"/>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endParaRPr lang="en-US" dirty="0"/>
          </a:p>
        </p:txBody>
      </p:sp>
      <p:sp>
        <p:nvSpPr>
          <p:cNvPr id="7" name="Text Placeholder 5"/>
          <p:cNvSpPr>
            <a:spLocks noGrp="1"/>
          </p:cNvSpPr>
          <p:nvPr>
            <p:ph type="body" sz="quarter" idx="11" hasCustomPrompt="1"/>
          </p:nvPr>
        </p:nvSpPr>
        <p:spPr>
          <a:xfrm>
            <a:off x="457200" y="6019800"/>
            <a:ext cx="8229600" cy="381000"/>
          </a:xfrm>
          <a:prstGeom prst="rect">
            <a:avLst/>
          </a:prstGeom>
        </p:spPr>
        <p:txBody>
          <a:bodyPr anchor="b"/>
          <a:lstStyle>
            <a:lvl1pPr>
              <a:buNone/>
              <a:defRPr sz="1100">
                <a:solidFill>
                  <a:schemeClr val="tx1"/>
                </a:solidFill>
                <a:latin typeface="Calibri" pitchFamily="34" charset="0"/>
              </a:defRPr>
            </a:lvl1pPr>
          </a:lstStyle>
          <a:p>
            <a:r>
              <a:rPr lang="en-US" dirty="0" smtClean="0"/>
              <a:t>* Citations, references, and credits</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3886200"/>
            <a:ext cx="6400800" cy="457200"/>
          </a:xfrm>
          <a:prstGeom prst="rect">
            <a:avLst/>
          </a:prstGeom>
        </p:spPr>
        <p:txBody>
          <a:bodyPr/>
          <a:lstStyle>
            <a:lvl1pPr marL="0" indent="0" algn="ctr">
              <a:buNone/>
              <a:defRPr sz="20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
        <p:nvSpPr>
          <p:cNvPr id="9" name="Text Placeholder 8"/>
          <p:cNvSpPr>
            <a:spLocks noGrp="1"/>
          </p:cNvSpPr>
          <p:nvPr>
            <p:ph type="body" sz="quarter" idx="10"/>
          </p:nvPr>
        </p:nvSpPr>
        <p:spPr>
          <a:xfrm>
            <a:off x="1371600" y="4267200"/>
            <a:ext cx="6400800" cy="1295400"/>
          </a:xfrm>
          <a:prstGeom prst="rect">
            <a:avLst/>
          </a:prstGeom>
        </p:spPr>
        <p:txBody>
          <a:bodyPr/>
          <a:lstStyle>
            <a:lvl1pPr algn="ctr">
              <a:lnSpc>
                <a:spcPts val="2000"/>
              </a:lnSpc>
              <a:buNone/>
              <a:defRPr sz="1800" baseline="0">
                <a:solidFill>
                  <a:schemeClr val="tx1"/>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1" name="Title 1"/>
          <p:cNvSpPr>
            <a:spLocks noGrp="1"/>
          </p:cNvSpPr>
          <p:nvPr>
            <p:ph type="title"/>
          </p:nvPr>
        </p:nvSpPr>
        <p:spPr>
          <a:xfrm>
            <a:off x="457200" y="1981200"/>
            <a:ext cx="8229600" cy="1676400"/>
          </a:xfrm>
          <a:prstGeom prst="rect">
            <a:avLst/>
          </a:prstGeom>
        </p:spPr>
        <p:txBody>
          <a:bodyPr/>
          <a:lstStyle>
            <a:lvl1pPr>
              <a:lnSpc>
                <a:spcPts val="3000"/>
              </a:lnSpc>
              <a:defRPr sz="2800" b="1" baseline="0">
                <a:effectLst/>
                <a:latin typeface="Calibri" pitchFamily="34" charset="0"/>
              </a:defRPr>
            </a:lvl1pPr>
          </a:lstStyle>
          <a:p>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Content Badg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nchor="b" anchorCtr="0"/>
          <a:lstStyle>
            <a:lvl1pPr>
              <a:lnSpc>
                <a:spcPts val="3000"/>
              </a:lnSpc>
              <a:defRPr sz="2800" b="1" baseline="0">
                <a:effectLst/>
                <a:latin typeface="Calibri" pitchFamily="34" charset="0"/>
              </a:defRPr>
            </a:lvl1pPr>
          </a:lstStyle>
          <a:p>
            <a:endParaRPr lang="en-US" dirty="0"/>
          </a:p>
        </p:txBody>
      </p:sp>
      <p:sp>
        <p:nvSpPr>
          <p:cNvPr id="3" name="Content Placeholder 2"/>
          <p:cNvSpPr>
            <a:spLocks noGrp="1"/>
          </p:cNvSpPr>
          <p:nvPr>
            <p:ph idx="1"/>
          </p:nvPr>
        </p:nvSpPr>
        <p:spPr>
          <a:xfrm>
            <a:off x="457200" y="1600201"/>
            <a:ext cx="8229600" cy="4191000"/>
          </a:xfrm>
          <a:prstGeom prst="rect">
            <a:avLst/>
          </a:prstGeom>
        </p:spPr>
        <p:txBody>
          <a:bodyPr/>
          <a:lstStyle>
            <a:lvl1pPr marL="342900" indent="-342900">
              <a:buClr>
                <a:schemeClr val="tx1"/>
              </a:buClr>
              <a:buSzPct val="70000"/>
              <a:buFont typeface="Arial" pitchFamily="34" charset="0"/>
              <a:buChar char="•"/>
              <a:defRPr sz="2400" b="1" baseline="0">
                <a:solidFill>
                  <a:schemeClr val="bg2"/>
                </a:solidFill>
                <a:latin typeface="Calibri" pitchFamily="34" charset="0"/>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endParaRPr lang="en-US" dirty="0"/>
          </a:p>
        </p:txBody>
      </p:sp>
      <p:sp>
        <p:nvSpPr>
          <p:cNvPr id="5" name="Text Placeholder 5"/>
          <p:cNvSpPr>
            <a:spLocks noGrp="1"/>
          </p:cNvSpPr>
          <p:nvPr>
            <p:ph type="body" sz="quarter" idx="11" hasCustomPrompt="1"/>
          </p:nvPr>
        </p:nvSpPr>
        <p:spPr>
          <a:xfrm>
            <a:off x="2133600" y="6019800"/>
            <a:ext cx="6553200" cy="381000"/>
          </a:xfrm>
          <a:prstGeom prst="rect">
            <a:avLst/>
          </a:prstGeom>
        </p:spPr>
        <p:txBody>
          <a:bodyPr anchor="b"/>
          <a:lstStyle>
            <a:lvl1pPr>
              <a:buNone/>
              <a:defRPr sz="1100">
                <a:solidFill>
                  <a:schemeClr val="tx1"/>
                </a:solidFill>
                <a:latin typeface="Calibri" pitchFamily="34" charset="0"/>
              </a:defRPr>
            </a:lvl1pPr>
          </a:lstStyle>
          <a:p>
            <a:r>
              <a:rPr lang="en-US" dirty="0" smtClean="0"/>
              <a:t>* Citations, references, and credits</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3" y="1271016"/>
            <a:ext cx="7772400" cy="1362075"/>
          </a:xfrm>
          <a:prstGeom prst="rect">
            <a:avLst/>
          </a:prstGeom>
        </p:spPr>
        <p:txBody>
          <a:bodyPr anchor="t"/>
          <a:lstStyle>
            <a:lvl1pPr algn="ctr">
              <a:lnSpc>
                <a:spcPts val="3800"/>
              </a:lnSpc>
              <a:defRPr sz="3600" b="1" cap="all" baseline="0">
                <a:effectLst/>
                <a:latin typeface="Calibri" pitchFamily="34" charset="0"/>
              </a:defRPr>
            </a:lvl1pPr>
          </a:lstStyle>
          <a:p>
            <a:endParaRPr lang="en-US" dirty="0"/>
          </a:p>
        </p:txBody>
      </p:sp>
      <p:sp>
        <p:nvSpPr>
          <p:cNvPr id="3" name="Text Placeholder 2"/>
          <p:cNvSpPr>
            <a:spLocks noGrp="1"/>
          </p:cNvSpPr>
          <p:nvPr>
            <p:ph type="body" idx="1"/>
          </p:nvPr>
        </p:nvSpPr>
        <p:spPr>
          <a:xfrm>
            <a:off x="684213" y="2743200"/>
            <a:ext cx="7772400" cy="1500187"/>
          </a:xfrm>
          <a:prstGeom prst="rect">
            <a:avLst/>
          </a:prstGeom>
        </p:spPr>
        <p:txBody>
          <a:bodyPr anchor="t" anchorCtr="0"/>
          <a:lstStyle>
            <a:lvl1pPr marL="0" indent="0" algn="ctr">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smtClean="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baseline="0">
                <a:effectLst/>
                <a:latin typeface="Calibri" pitchFamily="34" charset="0"/>
              </a:defRPr>
            </a:lvl1pPr>
          </a:lstStyle>
          <a:p>
            <a:endParaRPr lang="en-US" dirty="0"/>
          </a:p>
        </p:txBody>
      </p:sp>
      <p:sp>
        <p:nvSpPr>
          <p:cNvPr id="3" name="Content Placeholder 2"/>
          <p:cNvSpPr>
            <a:spLocks noGrp="1"/>
          </p:cNvSpPr>
          <p:nvPr>
            <p:ph idx="1"/>
          </p:nvPr>
        </p:nvSpPr>
        <p:spPr>
          <a:xfrm>
            <a:off x="3575050" y="273051"/>
            <a:ext cx="5111750" cy="5518150"/>
          </a:xfrm>
          <a:prstGeom prst="rect">
            <a:avLst/>
          </a:prstGeom>
        </p:spPr>
        <p:txBody>
          <a:bodyPr anchor="ctr" anchorCtr="0"/>
          <a:lstStyle>
            <a:lvl1pPr marL="342900" indent="-342900">
              <a:buClr>
                <a:schemeClr val="tx1"/>
              </a:buClr>
              <a:buSzPct val="70000"/>
              <a:buFont typeface="Wingdings" pitchFamily="2" charset="2"/>
              <a:buChar char="§"/>
              <a:defRPr sz="2400" b="1">
                <a:solidFill>
                  <a:schemeClr val="bg2"/>
                </a:solidFill>
                <a:latin typeface="Calibri" pitchFamily="34" charset="0"/>
              </a:defRPr>
            </a:lvl1pPr>
            <a:lvl2pPr marL="742950" indent="-285750">
              <a:buClr>
                <a:schemeClr val="tx1"/>
              </a:buClr>
              <a:buSzPct val="100000"/>
              <a:buFont typeface="Arial" pitchFamily="34" charset="0"/>
              <a:buChar char="•"/>
              <a:defRPr sz="2000">
                <a:solidFill>
                  <a:schemeClr val="bg2"/>
                </a:solidFill>
              </a:defRPr>
            </a:lvl2pPr>
            <a:lvl3pPr marL="1143000" indent="-228600">
              <a:buClr>
                <a:schemeClr val="tx1"/>
              </a:buClr>
              <a:buSzPct val="100000"/>
              <a:buFont typeface="Courier New" pitchFamily="49" charset="0"/>
              <a:buChar char="o"/>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endParaRPr lang="en-US" dirty="0" smtClean="0"/>
          </a:p>
          <a:p>
            <a:pPr lvl="1"/>
            <a:endParaRPr lang="en-US" dirty="0" smtClean="0"/>
          </a:p>
          <a:p>
            <a:pPr lvl="2"/>
            <a:endParaRPr lang="en-US" dirty="0"/>
          </a:p>
        </p:txBody>
      </p:sp>
      <p:sp>
        <p:nvSpPr>
          <p:cNvPr id="4" name="Text Placeholder 3"/>
          <p:cNvSpPr>
            <a:spLocks noGrp="1"/>
          </p:cNvSpPr>
          <p:nvPr>
            <p:ph type="body" sz="half" idx="2"/>
          </p:nvPr>
        </p:nvSpPr>
        <p:spPr>
          <a:xfrm>
            <a:off x="457200" y="1435101"/>
            <a:ext cx="3008313" cy="4356099"/>
          </a:xfrm>
          <a:prstGeom prst="rect">
            <a:avLst/>
          </a:prstGeom>
        </p:spPr>
        <p:txBody>
          <a:bodyPr/>
          <a:lstStyle>
            <a:lvl1pPr marL="0" indent="0">
              <a:buNone/>
              <a:defRPr sz="1400" baseline="0">
                <a:solidFill>
                  <a:schemeClr val="bg2"/>
                </a:solidFill>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en-US" dirty="0" smtClean="0"/>
          </a:p>
        </p:txBody>
      </p:sp>
      <p:sp>
        <p:nvSpPr>
          <p:cNvPr id="6" name="Text Placeholder 5"/>
          <p:cNvSpPr>
            <a:spLocks noGrp="1"/>
          </p:cNvSpPr>
          <p:nvPr>
            <p:ph type="body" sz="quarter" idx="11" hasCustomPrompt="1"/>
          </p:nvPr>
        </p:nvSpPr>
        <p:spPr>
          <a:xfrm>
            <a:off x="457200" y="6019800"/>
            <a:ext cx="8229600" cy="381000"/>
          </a:xfrm>
          <a:prstGeom prst="rect">
            <a:avLst/>
          </a:prstGeom>
        </p:spPr>
        <p:txBody>
          <a:bodyPr anchor="b"/>
          <a:lstStyle>
            <a:lvl1pPr>
              <a:buNone/>
              <a:defRPr sz="1100">
                <a:solidFill>
                  <a:schemeClr val="tx1"/>
                </a:solidFill>
                <a:latin typeface="Calibri" pitchFamily="34" charset="0"/>
              </a:defRPr>
            </a:lvl1pPr>
          </a:lstStyle>
          <a:p>
            <a:r>
              <a:rPr lang="en-US" dirty="0" smtClean="0"/>
              <a:t>* Citations, references, and credits</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baseline="0">
                <a:effectLst/>
                <a:latin typeface="Calibri" pitchFamily="34" charset="0"/>
              </a:defRPr>
            </a:lvl1pPr>
          </a:lstStyle>
          <a:p>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1"/>
            </a:solidFill>
          </a:ln>
          <a:effectLst>
            <a:outerShdw blurRad="44450" dist="27940" dir="5400000" algn="ctr">
              <a:srgbClr val="000000">
                <a:alpha val="32000"/>
              </a:srgbClr>
            </a:outerShdw>
          </a:effectLst>
        </p:spPr>
        <p:txBody>
          <a:bodyPr/>
          <a:lstStyle>
            <a:lvl1pPr marL="0" indent="0">
              <a:buNone/>
              <a:defRPr sz="3200">
                <a:latin typeface="Calibri"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baseline="0">
                <a:solidFill>
                  <a:schemeClr val="bg2"/>
                </a:solidFill>
                <a:latin typeface="Calibri"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en-US" dirty="0" smtClean="0"/>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p:nvPr>
        </p:nvSpPr>
        <p:spPr>
          <a:xfrm>
            <a:off x="1371600" y="1981200"/>
            <a:ext cx="6400800" cy="2057400"/>
          </a:xfrm>
          <a:prstGeom prst="rect">
            <a:avLst/>
          </a:prstGeom>
        </p:spPr>
        <p:txBody>
          <a:bodyPr/>
          <a:lstStyle>
            <a:lvl1pPr marL="0" indent="0" algn="ctr">
              <a:buNone/>
              <a:defRPr sz="2800" b="1" baseline="0">
                <a:solidFill>
                  <a:schemeClr val="bg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smtClean="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2250"/>
              </a:lnSpc>
              <a:defRPr sz="21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1800" b="1" baseline="0">
                <a:solidFill>
                  <a:schemeClr val="bg2"/>
                </a:solidFill>
              </a:defRPr>
            </a:lvl1pPr>
            <a:lvl2pPr>
              <a:buClr>
                <a:schemeClr val="bg1"/>
              </a:buClr>
              <a:buSzPct val="100000"/>
              <a:buFont typeface="Wingdings" pitchFamily="2" charset="2"/>
              <a:buChar char="§"/>
              <a:defRPr sz="1500">
                <a:solidFill>
                  <a:schemeClr val="bg2"/>
                </a:solidFill>
              </a:defRPr>
            </a:lvl2pPr>
            <a:lvl3pPr>
              <a:buClr>
                <a:schemeClr val="bg1"/>
              </a:buClr>
              <a:buSzPct val="100000"/>
              <a:buFont typeface="Arial" pitchFamily="34" charset="0"/>
              <a:buChar char="•"/>
              <a:defRPr sz="1350">
                <a:solidFill>
                  <a:schemeClr val="bg2"/>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825"/>
              </a:lnSpc>
              <a:buNone/>
              <a:defRPr sz="825"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2668281531"/>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2250"/>
              </a:lnSpc>
              <a:defRPr sz="2100" b="1" baseline="0">
                <a:solidFill>
                  <a:schemeClr val="bg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bg1"/>
              </a:buClr>
              <a:buSzPct val="70000"/>
              <a:buFont typeface="Wingdings" pitchFamily="2" charset="2"/>
              <a:buChar char="q"/>
              <a:defRPr sz="1800" b="1" baseline="0">
                <a:solidFill>
                  <a:schemeClr val="bg2"/>
                </a:solidFill>
              </a:defRPr>
            </a:lvl1pPr>
            <a:lvl2pPr>
              <a:buClr>
                <a:schemeClr val="bg1"/>
              </a:buClr>
              <a:buSzPct val="100000"/>
              <a:buFont typeface="Wingdings" pitchFamily="2" charset="2"/>
              <a:buChar char="§"/>
              <a:defRPr sz="1500">
                <a:solidFill>
                  <a:schemeClr val="bg2"/>
                </a:solidFill>
              </a:defRPr>
            </a:lvl2pPr>
            <a:lvl3pPr>
              <a:buClr>
                <a:schemeClr val="bg1"/>
              </a:buClr>
              <a:buSzPct val="100000"/>
              <a:buFont typeface="Arial" pitchFamily="34" charset="0"/>
              <a:buChar char="•"/>
              <a:defRPr sz="1350">
                <a:solidFill>
                  <a:schemeClr val="bg2"/>
                </a:solidFill>
              </a:defRPr>
            </a:lvl3pPr>
            <a:lvl4pPr>
              <a:buClr>
                <a:schemeClr val="bg1"/>
              </a:buClr>
              <a:buSzPct val="70000"/>
              <a:buFont typeface="Courier New" pitchFamily="49" charset="0"/>
              <a:buChar char="o"/>
              <a:defRPr sz="1350" baseline="0">
                <a:solidFill>
                  <a:schemeClr val="bg2"/>
                </a:solidFill>
              </a:defRPr>
            </a:lvl4pPr>
            <a:lvl5pPr>
              <a:buClr>
                <a:schemeClr val="bg1"/>
              </a:buClr>
              <a:buSzPct val="70000"/>
              <a:buFont typeface="Arial" pitchFamily="34" charset="0"/>
              <a:buChar char="•"/>
              <a:defRPr sz="135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825"/>
              </a:lnSpc>
              <a:buNone/>
              <a:defRPr sz="825"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extLst>
      <p:ext uri="{BB962C8B-B14F-4D97-AF65-F5344CB8AC3E}">
        <p14:creationId xmlns:p14="http://schemas.microsoft.com/office/powerpoint/2010/main" val="271142621"/>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4" r:id="rId1"/>
    <p:sldLayoutId id="2147483665" r:id="rId2"/>
    <p:sldLayoutId id="2147483686" r:id="rId3"/>
    <p:sldLayoutId id="2147483684" r:id="rId4"/>
    <p:sldLayoutId id="2147483685" r:id="rId5"/>
    <p:sldLayoutId id="2147483655" r:id="rId6"/>
    <p:sldLayoutId id="2147483660" r:id="rId7"/>
    <p:sldLayoutId id="2147483661" r:id="rId8"/>
    <p:sldLayoutId id="2147483666" r:id="rId9"/>
    <p:sldLayoutId id="2147483692" r:id="rId10"/>
    <p:sldLayoutId id="2147483693"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nasen.org/map/"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mailto:harmreduction@cdc.gov"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mailto:ogstims@cdc.gov" TargetMode="External"/><Relationship Id="rId5" Type="http://schemas.openxmlformats.org/officeDocument/2006/relationships/hyperlink" Target="mailto:support@grants.gov" TargetMode="External"/><Relationship Id="rId4" Type="http://schemas.openxmlformats.org/officeDocument/2006/relationships/hyperlink" Target="mailto:hvx1@cdc.gov"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mailto:harmreduction@cdc.gov" TargetMode="External"/><Relationship Id="rId2" Type="http://schemas.openxmlformats.org/officeDocument/2006/relationships/hyperlink" Target="https://www.cdc.gov/nchhstp/funding/announcements/ps19-1909/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0" dirty="0"/>
              <a:t/>
            </a:r>
            <a:br>
              <a:rPr lang="en-US" b="0" dirty="0"/>
            </a:br>
            <a:r>
              <a:rPr lang="en-US" dirty="0" smtClean="0"/>
              <a:t>CDC-RFA-PS19-1909</a:t>
            </a:r>
            <a:r>
              <a:rPr lang="en-US" dirty="0"/>
              <a:t/>
            </a:r>
            <a:br>
              <a:rPr lang="en-US" dirty="0"/>
            </a:br>
            <a:r>
              <a:rPr lang="en-US" dirty="0"/>
              <a:t> National Harm Reduction Technical Assistance and Syringe Services Program (SSP) Monitoring and Evaluation Funding Opportunity </a:t>
            </a:r>
            <a:br>
              <a:rPr lang="en-US" dirty="0"/>
            </a:br>
            <a:r>
              <a:rPr lang="en-US" b="0" dirty="0"/>
              <a:t>  </a:t>
            </a:r>
          </a:p>
        </p:txBody>
      </p:sp>
      <p:sp>
        <p:nvSpPr>
          <p:cNvPr id="3" name="Text Placeholder 2"/>
          <p:cNvSpPr>
            <a:spLocks noGrp="1"/>
          </p:cNvSpPr>
          <p:nvPr>
            <p:ph type="body" sz="quarter" idx="10"/>
          </p:nvPr>
        </p:nvSpPr>
        <p:spPr>
          <a:xfrm>
            <a:off x="1371600" y="4572000"/>
            <a:ext cx="6400800" cy="990600"/>
          </a:xfrm>
        </p:spPr>
        <p:txBody>
          <a:bodyPr/>
          <a:lstStyle/>
          <a:p>
            <a:r>
              <a:rPr lang="en-US" dirty="0" smtClean="0">
                <a:solidFill>
                  <a:schemeClr val="accent1">
                    <a:lumMod val="75000"/>
                  </a:schemeClr>
                </a:solidFill>
              </a:rPr>
              <a:t>Informational Conference Call</a:t>
            </a:r>
          </a:p>
          <a:p>
            <a:r>
              <a:rPr lang="en-US" dirty="0" smtClean="0">
                <a:solidFill>
                  <a:schemeClr val="accent1">
                    <a:lumMod val="75000"/>
                  </a:schemeClr>
                </a:solidFill>
              </a:rPr>
              <a:t>May 9, 2019</a:t>
            </a:r>
            <a:endParaRPr lang="en-US" dirty="0">
              <a:solidFill>
                <a:schemeClr val="accent1">
                  <a:lumMod val="75000"/>
                </a:schemeClr>
              </a:solidFill>
            </a:endParaRPr>
          </a:p>
        </p:txBody>
      </p:sp>
      <p:pic>
        <p:nvPicPr>
          <p:cNvPr id="7" name="Picture 6" descr="Logos of the United States Department of Health and Human Services and Centers for Disease Control and Prevention"/>
          <p:cNvPicPr>
            <a:picLocks noChangeAspect="1"/>
          </p:cNvPicPr>
          <p:nvPr/>
        </p:nvPicPr>
        <p:blipFill>
          <a:blip r:embed="rId3" cstate="print"/>
          <a:stretch>
            <a:fillRect/>
          </a:stretch>
        </p:blipFill>
        <p:spPr>
          <a:xfrm>
            <a:off x="152400" y="6515100"/>
            <a:ext cx="190500" cy="190500"/>
          </a:xfrm>
          <a:prstGeom prst="rect">
            <a:avLst/>
          </a:prstGeom>
        </p:spPr>
      </p:pic>
      <p:sp>
        <p:nvSpPr>
          <p:cNvPr id="9" name="Text Placeholder 5"/>
          <p:cNvSpPr txBox="1">
            <a:spLocks/>
          </p:cNvSpPr>
          <p:nvPr/>
        </p:nvSpPr>
        <p:spPr>
          <a:xfrm>
            <a:off x="2143125" y="6267810"/>
            <a:ext cx="5124450" cy="244907"/>
          </a:xfrm>
          <a:prstGeom prst="rect">
            <a:avLst/>
          </a:prstGeom>
        </p:spPr>
        <p:txBody>
          <a:bodyPr/>
          <a:lstStyle>
            <a:lvl1pPr marL="342900" indent="-342900" algn="l" defTabSz="914400" rtl="0" eaLnBrk="1" latinLnBrk="0" hangingPunct="1">
              <a:spcBef>
                <a:spcPct val="20000"/>
              </a:spcBef>
              <a:buFont typeface="Arial" pitchFamily="34" charset="0"/>
              <a:buNone/>
              <a:defRPr sz="1000" kern="1200" baseline="0">
                <a:solidFill>
                  <a:schemeClr val="bg1"/>
                </a:solidFill>
                <a:latin typeface="Calibri"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0" i="0" u="none" strike="noStrike" kern="1200" cap="none" spc="0" normalizeH="0" baseline="0" noProof="0" dirty="0">
                <a:ln>
                  <a:noFill/>
                </a:ln>
                <a:solidFill>
                  <a:srgbClr val="FFFFFF"/>
                </a:solidFill>
                <a:effectLst/>
                <a:uLnTx/>
                <a:uFillTx/>
                <a:latin typeface="Calibri" pitchFamily="34" charset="0"/>
                <a:ea typeface="+mn-ea"/>
                <a:cs typeface="+mn-cs"/>
              </a:rPr>
              <a:t>National Center for HIV/AIDS, Viral Hepatitis, STD, and TB Prevention</a:t>
            </a: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Welcome and opening remarks</a:t>
            </a:r>
            <a:endParaRPr lang="en-US" dirty="0"/>
          </a:p>
        </p:txBody>
      </p:sp>
      <p:sp>
        <p:nvSpPr>
          <p:cNvPr id="6" name="Text Placeholder 5"/>
          <p:cNvSpPr>
            <a:spLocks noGrp="1"/>
          </p:cNvSpPr>
          <p:nvPr>
            <p:ph type="body" idx="1"/>
          </p:nvPr>
        </p:nvSpPr>
        <p:spPr/>
        <p:txBody>
          <a:bodyPr/>
          <a:lstStyle/>
          <a:p>
            <a:r>
              <a:rPr lang="en-US" dirty="0" smtClean="0"/>
              <a:t>Michelle Van Handle, MPH</a:t>
            </a:r>
          </a:p>
          <a:p>
            <a:r>
              <a:rPr lang="en-US" dirty="0" smtClean="0"/>
              <a:t>Associate Director</a:t>
            </a:r>
          </a:p>
          <a:p>
            <a:r>
              <a:rPr lang="en-US" dirty="0" smtClean="0"/>
              <a:t>Program and Performance Improvement Office</a:t>
            </a:r>
          </a:p>
          <a:p>
            <a:r>
              <a:rPr lang="en-US" dirty="0" smtClean="0"/>
              <a:t>National Center for HIV/AIDS, Viral Hepatitis, STD, and TB Prevention</a:t>
            </a:r>
            <a:endParaRPr lang="en-US" dirty="0"/>
          </a:p>
        </p:txBody>
      </p:sp>
    </p:spTree>
    <p:extLst>
      <p:ext uri="{BB962C8B-B14F-4D97-AF65-F5344CB8AC3E}">
        <p14:creationId xmlns:p14="http://schemas.microsoft.com/office/powerpoint/2010/main" val="2683256079"/>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Welcome to the Conference Call</a:t>
            </a:r>
            <a:endParaRPr lang="en-US" dirty="0"/>
          </a:p>
        </p:txBody>
      </p:sp>
      <p:sp>
        <p:nvSpPr>
          <p:cNvPr id="5" name="Content Placeholder 4"/>
          <p:cNvSpPr>
            <a:spLocks noGrp="1"/>
          </p:cNvSpPr>
          <p:nvPr>
            <p:ph idx="1"/>
          </p:nvPr>
        </p:nvSpPr>
        <p:spPr/>
        <p:txBody>
          <a:bodyPr/>
          <a:lstStyle/>
          <a:p>
            <a:r>
              <a:rPr lang="en-US" dirty="0" smtClean="0"/>
              <a:t>Thank </a:t>
            </a:r>
            <a:r>
              <a:rPr lang="en-US" dirty="0"/>
              <a:t>y</a:t>
            </a:r>
            <a:r>
              <a:rPr lang="en-US" dirty="0" smtClean="0"/>
              <a:t>ou for </a:t>
            </a:r>
            <a:r>
              <a:rPr lang="en-US" dirty="0"/>
              <a:t>y</a:t>
            </a:r>
            <a:r>
              <a:rPr lang="en-US" dirty="0" smtClean="0"/>
              <a:t>our </a:t>
            </a:r>
            <a:r>
              <a:rPr lang="en-US" dirty="0"/>
              <a:t>p</a:t>
            </a:r>
            <a:r>
              <a:rPr lang="en-US" dirty="0" smtClean="0"/>
              <a:t>articipation</a:t>
            </a:r>
          </a:p>
          <a:p>
            <a:endParaRPr lang="en-US" dirty="0"/>
          </a:p>
          <a:p>
            <a:r>
              <a:rPr lang="en-US" dirty="0" smtClean="0"/>
              <a:t>Logistical Details</a:t>
            </a:r>
          </a:p>
          <a:p>
            <a:pPr lvl="1"/>
            <a:r>
              <a:rPr lang="en-US" dirty="0" smtClean="0"/>
              <a:t>This call is being recorded</a:t>
            </a:r>
          </a:p>
          <a:p>
            <a:pPr lvl="1"/>
            <a:r>
              <a:rPr lang="en-US" dirty="0" smtClean="0"/>
              <a:t>Please hold all questions until the end of the call</a:t>
            </a:r>
          </a:p>
          <a:p>
            <a:pPr lvl="1"/>
            <a:r>
              <a:rPr lang="en-US" dirty="0" smtClean="0"/>
              <a:t>Please mute your phone</a:t>
            </a:r>
          </a:p>
          <a:p>
            <a:pPr lvl="1"/>
            <a:endParaRPr lang="en-US" dirty="0"/>
          </a:p>
          <a:p>
            <a:r>
              <a:rPr lang="en-US" dirty="0" smtClean="0"/>
              <a:t>Roll Call</a:t>
            </a:r>
          </a:p>
        </p:txBody>
      </p:sp>
    </p:spTree>
    <p:extLst>
      <p:ext uri="{BB962C8B-B14F-4D97-AF65-F5344CB8AC3E}">
        <p14:creationId xmlns:p14="http://schemas.microsoft.com/office/powerpoint/2010/main" val="3213439506"/>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Conference Call Purpose and Objectives</a:t>
            </a:r>
            <a:endParaRPr lang="en-US" dirty="0"/>
          </a:p>
        </p:txBody>
      </p:sp>
      <p:sp>
        <p:nvSpPr>
          <p:cNvPr id="3" name="Content Placeholder 2"/>
          <p:cNvSpPr>
            <a:spLocks noGrp="1"/>
          </p:cNvSpPr>
          <p:nvPr>
            <p:ph idx="1"/>
          </p:nvPr>
        </p:nvSpPr>
        <p:spPr>
          <a:xfrm>
            <a:off x="457200" y="1600200"/>
            <a:ext cx="8229600" cy="4724399"/>
          </a:xfrm>
        </p:spPr>
        <p:txBody>
          <a:bodyPr/>
          <a:lstStyle/>
          <a:p>
            <a:r>
              <a:rPr lang="en-US" dirty="0" smtClean="0"/>
              <a:t>Purpose</a:t>
            </a:r>
          </a:p>
          <a:p>
            <a:pPr lvl="1"/>
            <a:r>
              <a:rPr lang="en-US" dirty="0" smtClean="0"/>
              <a:t>To present an overview of the </a:t>
            </a:r>
            <a:r>
              <a:rPr lang="en-US" dirty="0"/>
              <a:t>National Harm Reduction Technical Assistance and Syringe Services Program (SSP) Monitoring and Evaluation Funding </a:t>
            </a:r>
            <a:r>
              <a:rPr lang="en-US" dirty="0" smtClean="0"/>
              <a:t>Opportunity (NOFO) </a:t>
            </a:r>
            <a:r>
              <a:rPr lang="en-US" dirty="0"/>
              <a:t>to inform and prepare prospective applicants to develop a strong application</a:t>
            </a:r>
          </a:p>
          <a:p>
            <a:r>
              <a:rPr lang="en-US" dirty="0" smtClean="0"/>
              <a:t>Roadmap for today</a:t>
            </a:r>
          </a:p>
          <a:p>
            <a:pPr lvl="1"/>
            <a:r>
              <a:rPr lang="en-US" dirty="0" smtClean="0"/>
              <a:t>Describe NOFO details</a:t>
            </a:r>
          </a:p>
          <a:p>
            <a:pPr lvl="1"/>
            <a:r>
              <a:rPr lang="en-US" dirty="0"/>
              <a:t>P</a:t>
            </a:r>
            <a:r>
              <a:rPr lang="en-US" dirty="0" smtClean="0"/>
              <a:t>rovide clarification on eligibility requirements</a:t>
            </a:r>
          </a:p>
          <a:p>
            <a:pPr lvl="1"/>
            <a:r>
              <a:rPr lang="en-US" dirty="0"/>
              <a:t>D</a:t>
            </a:r>
            <a:r>
              <a:rPr lang="en-US" dirty="0" smtClean="0"/>
              <a:t>iscuss technical assistance and resources available to applicants</a:t>
            </a:r>
          </a:p>
          <a:p>
            <a:pPr lvl="1"/>
            <a:r>
              <a:rPr lang="en-US" dirty="0" smtClean="0"/>
              <a:t>Describe details of the procurement and grants process</a:t>
            </a:r>
          </a:p>
          <a:p>
            <a:pPr lvl="1"/>
            <a:r>
              <a:rPr lang="en-US" dirty="0" smtClean="0"/>
              <a:t>Q &amp; A</a:t>
            </a:r>
          </a:p>
        </p:txBody>
      </p:sp>
    </p:spTree>
    <p:extLst>
      <p:ext uri="{BB962C8B-B14F-4D97-AF65-F5344CB8AC3E}">
        <p14:creationId xmlns:p14="http://schemas.microsoft.com/office/powerpoint/2010/main" val="966269415"/>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Introduction and overview</a:t>
            </a:r>
            <a:endParaRPr lang="en-US" dirty="0"/>
          </a:p>
        </p:txBody>
      </p:sp>
    </p:spTree>
    <p:extLst>
      <p:ext uri="{BB962C8B-B14F-4D97-AF65-F5344CB8AC3E}">
        <p14:creationId xmlns:p14="http://schemas.microsoft.com/office/powerpoint/2010/main" val="234603071"/>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b="1" dirty="0" smtClean="0">
                <a:latin typeface="Calibri" panose="020F0502020204030204" pitchFamily="34" charset="0"/>
                <a:cs typeface="Calibri" panose="020F0502020204030204" pitchFamily="34" charset="0"/>
              </a:rPr>
              <a:t>Program Summary</a:t>
            </a:r>
            <a:endParaRPr lang="en-US" sz="2800" b="1" dirty="0">
              <a:latin typeface="Calibri" panose="020F0502020204030204" pitchFamily="34" charset="0"/>
              <a:cs typeface="Calibri" panose="020F0502020204030204" pitchFamily="34" charset="0"/>
            </a:endParaRPr>
          </a:p>
        </p:txBody>
      </p:sp>
      <p:sp>
        <p:nvSpPr>
          <p:cNvPr id="2" name="Content Placeholder 1"/>
          <p:cNvSpPr>
            <a:spLocks noGrp="1"/>
          </p:cNvSpPr>
          <p:nvPr>
            <p:ph idx="1"/>
          </p:nvPr>
        </p:nvSpPr>
        <p:spPr/>
        <p:txBody>
          <a:bodyPr/>
          <a:lstStyle/>
          <a:p>
            <a:r>
              <a:rPr lang="en-US" b="0" dirty="0" smtClean="0"/>
              <a:t>This </a:t>
            </a:r>
            <a:r>
              <a:rPr lang="en-US" b="0" dirty="0"/>
              <a:t>three year program will </a:t>
            </a:r>
            <a:endParaRPr lang="en-US" b="0" dirty="0" smtClean="0"/>
          </a:p>
          <a:p>
            <a:pPr lvl="1"/>
            <a:r>
              <a:rPr lang="en-US" b="0" dirty="0" smtClean="0"/>
              <a:t>Strengthen </a:t>
            </a:r>
            <a:r>
              <a:rPr lang="en-US" b="0" dirty="0"/>
              <a:t>the capacity and improve the performance of harm reduction programs throughout the United </a:t>
            </a:r>
            <a:r>
              <a:rPr lang="en-US" b="0" dirty="0" smtClean="0"/>
              <a:t>States</a:t>
            </a:r>
            <a:endParaRPr lang="en-US" b="0" dirty="0"/>
          </a:p>
          <a:p>
            <a:pPr lvl="1"/>
            <a:r>
              <a:rPr lang="en-US" b="0" dirty="0" smtClean="0"/>
              <a:t>Implement </a:t>
            </a:r>
            <a:r>
              <a:rPr lang="en-US" b="0" dirty="0"/>
              <a:t>a monitoring and evaluation of syringe services programs. </a:t>
            </a:r>
            <a:endParaRPr lang="en-US" b="0" dirty="0" smtClean="0"/>
          </a:p>
          <a:p>
            <a:pPr lvl="1"/>
            <a:r>
              <a:rPr lang="en-US" b="0" dirty="0" smtClean="0"/>
              <a:t>Help prevent </a:t>
            </a:r>
            <a:r>
              <a:rPr lang="en-US" b="0" dirty="0"/>
              <a:t>infectious disease resulting from injection drug </a:t>
            </a:r>
            <a:r>
              <a:rPr lang="en-US" b="0" dirty="0" smtClean="0"/>
              <a:t>use; and </a:t>
            </a:r>
          </a:p>
          <a:p>
            <a:pPr lvl="1"/>
            <a:r>
              <a:rPr lang="en-US" b="0" dirty="0" smtClean="0"/>
              <a:t>Improve </a:t>
            </a:r>
            <a:r>
              <a:rPr lang="en-US" b="0" dirty="0"/>
              <a:t>health outcomes for people who inject </a:t>
            </a:r>
            <a:r>
              <a:rPr lang="en-US" b="0" dirty="0" smtClean="0"/>
              <a:t>drugs</a:t>
            </a:r>
            <a:endParaRPr lang="en-US" b="0" dirty="0"/>
          </a:p>
          <a:p>
            <a:pPr marL="0" indent="0">
              <a:buNone/>
            </a:pPr>
            <a:endParaRPr lang="en-US" dirty="0"/>
          </a:p>
        </p:txBody>
      </p:sp>
    </p:spTree>
    <p:extLst>
      <p:ext uri="{BB962C8B-B14F-4D97-AF65-F5344CB8AC3E}">
        <p14:creationId xmlns:p14="http://schemas.microsoft.com/office/powerpoint/2010/main" val="3016680101"/>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Long Term Outcomes</a:t>
            </a:r>
            <a:endParaRPr lang="en-US" dirty="0"/>
          </a:p>
        </p:txBody>
      </p:sp>
      <p:sp>
        <p:nvSpPr>
          <p:cNvPr id="3" name="Content Placeholder 2"/>
          <p:cNvSpPr>
            <a:spLocks noGrp="1"/>
          </p:cNvSpPr>
          <p:nvPr>
            <p:ph idx="1"/>
          </p:nvPr>
        </p:nvSpPr>
        <p:spPr>
          <a:xfrm>
            <a:off x="457200" y="1554934"/>
            <a:ext cx="8229600" cy="4191000"/>
          </a:xfrm>
        </p:spPr>
        <p:txBody>
          <a:bodyPr/>
          <a:lstStyle/>
          <a:p>
            <a:r>
              <a:rPr lang="en-US" b="0" dirty="0" smtClean="0"/>
              <a:t>Improved health outcomes of persons who inject drugs</a:t>
            </a:r>
          </a:p>
          <a:p>
            <a:r>
              <a:rPr lang="en-US" b="0" dirty="0" smtClean="0"/>
              <a:t>Reduced incidence of infectious disease resulting from injection drug use</a:t>
            </a:r>
          </a:p>
          <a:p>
            <a:r>
              <a:rPr lang="en-US" b="0" dirty="0" smtClean="0"/>
              <a:t>Reduced injection drug use and other high risk substance use</a:t>
            </a:r>
          </a:p>
          <a:p>
            <a:pPr marL="0" indent="0">
              <a:buNone/>
            </a:pPr>
            <a:endParaRPr lang="en-US" dirty="0" smtClean="0"/>
          </a:p>
          <a:p>
            <a:endParaRPr lang="en-US" dirty="0"/>
          </a:p>
        </p:txBody>
      </p:sp>
    </p:spTree>
    <p:extLst>
      <p:ext uri="{BB962C8B-B14F-4D97-AF65-F5344CB8AC3E}">
        <p14:creationId xmlns:p14="http://schemas.microsoft.com/office/powerpoint/2010/main" val="1611659394"/>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Primary activities</a:t>
            </a:r>
            <a:endParaRPr lang="en-US" dirty="0"/>
          </a:p>
        </p:txBody>
      </p:sp>
      <p:sp>
        <p:nvSpPr>
          <p:cNvPr id="3" name="Content Placeholder 2"/>
          <p:cNvSpPr>
            <a:spLocks noGrp="1"/>
          </p:cNvSpPr>
          <p:nvPr>
            <p:ph idx="1"/>
          </p:nvPr>
        </p:nvSpPr>
        <p:spPr/>
        <p:txBody>
          <a:bodyPr/>
          <a:lstStyle/>
          <a:p>
            <a:r>
              <a:rPr lang="en-US" b="0" dirty="0" smtClean="0"/>
              <a:t>This three-year NOFO is composed </a:t>
            </a:r>
            <a:r>
              <a:rPr lang="en-US" b="0" dirty="0"/>
              <a:t>of  two </a:t>
            </a:r>
            <a:r>
              <a:rPr lang="en-US" b="0" dirty="0" smtClean="0"/>
              <a:t>demonstration projects, and two components:</a:t>
            </a:r>
            <a:endParaRPr lang="en-US" b="0" dirty="0"/>
          </a:p>
          <a:p>
            <a:pPr lvl="1"/>
            <a:r>
              <a:rPr lang="en-US" b="0" dirty="0" smtClean="0"/>
              <a:t>technical assistance</a:t>
            </a:r>
          </a:p>
          <a:p>
            <a:pPr lvl="1"/>
            <a:r>
              <a:rPr lang="en-US" b="0" dirty="0" smtClean="0"/>
              <a:t>monitoring </a:t>
            </a:r>
            <a:r>
              <a:rPr lang="en-US" b="0" dirty="0"/>
              <a:t>and </a:t>
            </a:r>
            <a:r>
              <a:rPr lang="en-US" b="0" dirty="0" smtClean="0"/>
              <a:t>evaluation</a:t>
            </a:r>
          </a:p>
          <a:p>
            <a:r>
              <a:rPr lang="en-US" b="0" dirty="0" smtClean="0"/>
              <a:t>Activities </a:t>
            </a:r>
            <a:r>
              <a:rPr lang="en-US" b="0" dirty="0"/>
              <a:t>will include: </a:t>
            </a:r>
            <a:endParaRPr lang="en-US" b="0" dirty="0" smtClean="0"/>
          </a:p>
          <a:p>
            <a:pPr lvl="1"/>
            <a:r>
              <a:rPr lang="en-US" b="0" dirty="0"/>
              <a:t>P</a:t>
            </a:r>
            <a:r>
              <a:rPr lang="en-US" b="0" dirty="0" smtClean="0"/>
              <a:t>roviding </a:t>
            </a:r>
            <a:r>
              <a:rPr lang="en-US" b="0" dirty="0"/>
              <a:t>technical assistance to SSPs, </a:t>
            </a:r>
            <a:endParaRPr lang="en-US" b="0" dirty="0" smtClean="0"/>
          </a:p>
          <a:p>
            <a:pPr lvl="1"/>
            <a:r>
              <a:rPr lang="en-US" b="0" dirty="0" smtClean="0"/>
              <a:t>Developing </a:t>
            </a:r>
            <a:r>
              <a:rPr lang="en-US" b="0" dirty="0"/>
              <a:t>a national training network; and </a:t>
            </a:r>
            <a:endParaRPr lang="en-US" b="0" dirty="0" smtClean="0"/>
          </a:p>
          <a:p>
            <a:pPr lvl="1"/>
            <a:r>
              <a:rPr lang="en-US" b="0" dirty="0" smtClean="0"/>
              <a:t>Implementing </a:t>
            </a:r>
            <a:r>
              <a:rPr lang="en-US" b="0" dirty="0"/>
              <a:t>a SSP monitoring and evaluation program. </a:t>
            </a:r>
          </a:p>
          <a:p>
            <a:endParaRPr lang="en-US" dirty="0"/>
          </a:p>
        </p:txBody>
      </p:sp>
    </p:spTree>
    <p:extLst>
      <p:ext uri="{BB962C8B-B14F-4D97-AF65-F5344CB8AC3E}">
        <p14:creationId xmlns:p14="http://schemas.microsoft.com/office/powerpoint/2010/main" val="1968357241"/>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and Demonstration Projects</a:t>
            </a:r>
            <a:endParaRPr lang="en-US" dirty="0"/>
          </a:p>
        </p:txBody>
      </p:sp>
      <p:sp>
        <p:nvSpPr>
          <p:cNvPr id="9" name="Rounded Rectangle 8"/>
          <p:cNvSpPr/>
          <p:nvPr/>
        </p:nvSpPr>
        <p:spPr>
          <a:xfrm>
            <a:off x="2522445" y="2269841"/>
            <a:ext cx="1714500" cy="1028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b="1" dirty="0">
                <a:solidFill>
                  <a:srgbClr val="FFFFFF"/>
                </a:solidFill>
                <a:latin typeface="Myriad Web Pro"/>
              </a:rPr>
              <a:t>Component 1: </a:t>
            </a:r>
            <a:r>
              <a:rPr lang="en-US" sz="1350" dirty="0">
                <a:solidFill>
                  <a:srgbClr val="FFFFFF"/>
                </a:solidFill>
                <a:latin typeface="Myriad Web Pro"/>
              </a:rPr>
              <a:t>Harm Reduction Technical Assistance</a:t>
            </a:r>
          </a:p>
        </p:txBody>
      </p:sp>
      <p:sp>
        <p:nvSpPr>
          <p:cNvPr id="11" name="Rounded Rectangle 10"/>
          <p:cNvSpPr/>
          <p:nvPr/>
        </p:nvSpPr>
        <p:spPr>
          <a:xfrm>
            <a:off x="4890399" y="2269841"/>
            <a:ext cx="1714500" cy="1028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b="1" dirty="0">
                <a:solidFill>
                  <a:srgbClr val="FFFFFF"/>
                </a:solidFill>
                <a:latin typeface="Myriad Web Pro"/>
              </a:rPr>
              <a:t>Component 2: </a:t>
            </a:r>
          </a:p>
          <a:p>
            <a:pPr algn="ctr"/>
            <a:r>
              <a:rPr lang="en-US" sz="1350" dirty="0">
                <a:solidFill>
                  <a:srgbClr val="FFFFFF"/>
                </a:solidFill>
                <a:latin typeface="Myriad Web Pro"/>
              </a:rPr>
              <a:t>SSP Monitoring and Evaluation</a:t>
            </a:r>
          </a:p>
        </p:txBody>
      </p:sp>
      <p:sp>
        <p:nvSpPr>
          <p:cNvPr id="12" name="Oval 11"/>
          <p:cNvSpPr/>
          <p:nvPr/>
        </p:nvSpPr>
        <p:spPr>
          <a:xfrm>
            <a:off x="2282414" y="4107419"/>
            <a:ext cx="2194560" cy="11658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b="1" dirty="0">
                <a:solidFill>
                  <a:srgbClr val="FFFFFF"/>
                </a:solidFill>
                <a:latin typeface="Myriad Web Pro"/>
              </a:rPr>
              <a:t>Demonstration Project 1a</a:t>
            </a:r>
            <a:r>
              <a:rPr lang="en-US" sz="1350" dirty="0">
                <a:solidFill>
                  <a:srgbClr val="FFFFFF"/>
                </a:solidFill>
                <a:latin typeface="Myriad Web Pro"/>
              </a:rPr>
              <a:t>: </a:t>
            </a:r>
          </a:p>
          <a:p>
            <a:pPr algn="ctr"/>
            <a:r>
              <a:rPr lang="en-US" sz="1350" dirty="0">
                <a:solidFill>
                  <a:srgbClr val="FFFFFF"/>
                </a:solidFill>
                <a:latin typeface="Myriad Web Pro"/>
              </a:rPr>
              <a:t>Patient Navigation at SSPs</a:t>
            </a:r>
          </a:p>
        </p:txBody>
      </p:sp>
      <p:sp>
        <p:nvSpPr>
          <p:cNvPr id="14" name="Oval 13"/>
          <p:cNvSpPr/>
          <p:nvPr/>
        </p:nvSpPr>
        <p:spPr>
          <a:xfrm>
            <a:off x="4650369" y="4107419"/>
            <a:ext cx="2194560" cy="116586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n-US" sz="1350" b="1" dirty="0">
                <a:solidFill>
                  <a:srgbClr val="FFFFFF"/>
                </a:solidFill>
                <a:latin typeface="Myriad Web Pro"/>
              </a:rPr>
              <a:t>Demonstration Project 2a: </a:t>
            </a:r>
          </a:p>
          <a:p>
            <a:pPr algn="ctr"/>
            <a:r>
              <a:rPr lang="en-US" sz="1350" dirty="0">
                <a:solidFill>
                  <a:srgbClr val="FFFFFF"/>
                </a:solidFill>
                <a:latin typeface="Myriad Web Pro"/>
              </a:rPr>
              <a:t>IDU Surveillance</a:t>
            </a:r>
          </a:p>
        </p:txBody>
      </p:sp>
      <p:sp>
        <p:nvSpPr>
          <p:cNvPr id="15" name="Down Arrow 14"/>
          <p:cNvSpPr/>
          <p:nvPr/>
        </p:nvSpPr>
        <p:spPr>
          <a:xfrm>
            <a:off x="3201988" y="3435463"/>
            <a:ext cx="355414" cy="5350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FFFFFF"/>
              </a:solidFill>
              <a:latin typeface="Myriad Web Pro"/>
            </a:endParaRPr>
          </a:p>
        </p:txBody>
      </p:sp>
      <p:sp>
        <p:nvSpPr>
          <p:cNvPr id="16" name="Down Arrow 15"/>
          <p:cNvSpPr/>
          <p:nvPr/>
        </p:nvSpPr>
        <p:spPr>
          <a:xfrm>
            <a:off x="5565912" y="3435463"/>
            <a:ext cx="363474" cy="53503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a:solidFill>
                <a:srgbClr val="FFFFFF"/>
              </a:solidFill>
              <a:latin typeface="Myriad Web Pro"/>
            </a:endParaRPr>
          </a:p>
        </p:txBody>
      </p:sp>
    </p:spTree>
    <p:extLst>
      <p:ext uri="{BB962C8B-B14F-4D97-AF65-F5344CB8AC3E}">
        <p14:creationId xmlns:p14="http://schemas.microsoft.com/office/powerpoint/2010/main" val="70800166"/>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 </a:t>
            </a:r>
            <a:r>
              <a:rPr lang="en-US" dirty="0"/>
              <a:t>1: </a:t>
            </a:r>
            <a:r>
              <a:rPr lang="en-US" dirty="0" smtClean="0"/>
              <a:t>Harm Reduction Technical Assistance</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364788926"/>
              </p:ext>
            </p:extLst>
          </p:nvPr>
        </p:nvGraphicFramePr>
        <p:xfrm>
          <a:off x="647700" y="1752600"/>
          <a:ext cx="7848600" cy="3749040"/>
        </p:xfrm>
        <a:graphic>
          <a:graphicData uri="http://schemas.openxmlformats.org/drawingml/2006/table">
            <a:tbl>
              <a:tblPr firstRow="1" bandRow="1">
                <a:tableStyleId>{5C22544A-7EE6-4342-B048-85BDC9FD1C3A}</a:tableStyleId>
              </a:tblPr>
              <a:tblGrid>
                <a:gridCol w="3924300">
                  <a:extLst>
                    <a:ext uri="{9D8B030D-6E8A-4147-A177-3AD203B41FA5}">
                      <a16:colId xmlns:a16="http://schemas.microsoft.com/office/drawing/2014/main" val="2471025678"/>
                    </a:ext>
                  </a:extLst>
                </a:gridCol>
                <a:gridCol w="3924300">
                  <a:extLst>
                    <a:ext uri="{9D8B030D-6E8A-4147-A177-3AD203B41FA5}">
                      <a16:colId xmlns:a16="http://schemas.microsoft.com/office/drawing/2014/main" val="646782415"/>
                    </a:ext>
                  </a:extLst>
                </a:gridCol>
              </a:tblGrid>
              <a:tr h="370840">
                <a:tc>
                  <a:txBody>
                    <a:bodyPr/>
                    <a:lstStyle/>
                    <a:p>
                      <a:pPr algn="ctr"/>
                      <a:r>
                        <a:rPr lang="en-US" dirty="0" smtClean="0"/>
                        <a:t>Activities</a:t>
                      </a:r>
                      <a:endParaRPr lang="en-US" dirty="0"/>
                    </a:p>
                  </a:txBody>
                  <a:tcPr/>
                </a:tc>
                <a:tc>
                  <a:txBody>
                    <a:bodyPr/>
                    <a:lstStyle/>
                    <a:p>
                      <a:pPr algn="ctr"/>
                      <a:r>
                        <a:rPr lang="en-US" dirty="0" smtClean="0"/>
                        <a:t>Short and Intermediate Term Outcomes</a:t>
                      </a:r>
                      <a:endParaRPr lang="en-US" dirty="0"/>
                    </a:p>
                  </a:txBody>
                  <a:tcPr/>
                </a:tc>
                <a:extLst>
                  <a:ext uri="{0D108BD9-81ED-4DB2-BD59-A6C34878D82A}">
                    <a16:rowId xmlns:a16="http://schemas.microsoft.com/office/drawing/2014/main" val="686622"/>
                  </a:ext>
                </a:extLst>
              </a:tr>
              <a:tr h="370840">
                <a:tc>
                  <a:txBody>
                    <a:bodyPr/>
                    <a:lstStyle/>
                    <a:p>
                      <a:r>
                        <a:rPr lang="en-US" dirty="0" smtClean="0"/>
                        <a:t>Activity 1:</a:t>
                      </a:r>
                      <a:r>
                        <a:rPr lang="en-US" baseline="0" dirty="0" smtClean="0"/>
                        <a:t> Develop a national network that provides harm reduction technical assistance responsive to the needs of states and local jurisdictions</a:t>
                      </a:r>
                      <a:endParaRPr lang="en-US" dirty="0" smtClean="0"/>
                    </a:p>
                    <a:p>
                      <a:endParaRPr lang="en-US" dirty="0"/>
                    </a:p>
                  </a:txBody>
                  <a:tcPr/>
                </a:tc>
                <a:tc rowSpan="2">
                  <a:txBody>
                    <a:bodyPr/>
                    <a:lstStyle/>
                    <a:p>
                      <a:pPr marL="285750" indent="-285750">
                        <a:buFont typeface="Wingdings" panose="05000000000000000000" pitchFamily="2" charset="2"/>
                        <a:buChar char="v"/>
                      </a:pPr>
                      <a:r>
                        <a:rPr lang="en-US" sz="1800" b="0" kern="1200" dirty="0" smtClean="0">
                          <a:solidFill>
                            <a:schemeClr val="dk1"/>
                          </a:solidFill>
                          <a:effectLst/>
                          <a:latin typeface="+mn-lt"/>
                          <a:ea typeface="+mn-ea"/>
                          <a:cs typeface="+mn-cs"/>
                        </a:rPr>
                        <a:t>Strengthened capacity of jurisdictions to implement comprehensive SSPs to prevent the infectious disease consequences of injection drug use (IDU)</a:t>
                      </a:r>
                      <a:endParaRPr lang="en-US" b="0" dirty="0" smtClean="0"/>
                    </a:p>
                    <a:p>
                      <a:pPr marL="285750" indent="-285750">
                        <a:buFont typeface="Wingdings" panose="05000000000000000000" pitchFamily="2" charset="2"/>
                        <a:buChar char="v"/>
                      </a:pPr>
                      <a:r>
                        <a:rPr lang="en-US" dirty="0" smtClean="0"/>
                        <a:t>Improved sustainability of SSPs </a:t>
                      </a:r>
                    </a:p>
                    <a:p>
                      <a:pPr marL="285750" indent="-285750">
                        <a:buFont typeface="Wingdings" panose="05000000000000000000" pitchFamily="2" charset="2"/>
                        <a:buChar char="v"/>
                      </a:pPr>
                      <a:r>
                        <a:rPr lang="en-US" dirty="0" smtClean="0"/>
                        <a:t>Improved</a:t>
                      </a:r>
                      <a:r>
                        <a:rPr lang="en-US" baseline="0" dirty="0" smtClean="0"/>
                        <a:t> linkage to medication-assisted treatment from SSPs</a:t>
                      </a:r>
                    </a:p>
                    <a:p>
                      <a:pPr marL="285750" indent="-285750">
                        <a:buFont typeface="Wingdings" panose="05000000000000000000" pitchFamily="2" charset="2"/>
                        <a:buChar char="v"/>
                      </a:pPr>
                      <a:r>
                        <a:rPr lang="en-US" baseline="0" dirty="0" smtClean="0"/>
                        <a:t>Improved screening and linkage to care for infectious disease at SSPs</a:t>
                      </a:r>
                      <a:endParaRPr lang="en-US" dirty="0"/>
                    </a:p>
                  </a:txBody>
                  <a:tcPr/>
                </a:tc>
                <a:extLst>
                  <a:ext uri="{0D108BD9-81ED-4DB2-BD59-A6C34878D82A}">
                    <a16:rowId xmlns:a16="http://schemas.microsoft.com/office/drawing/2014/main" val="3997170959"/>
                  </a:ext>
                </a:extLst>
              </a:tr>
              <a:tr h="370840">
                <a:tc>
                  <a:txBody>
                    <a:bodyPr/>
                    <a:lstStyle/>
                    <a:p>
                      <a:r>
                        <a:rPr lang="en-US" dirty="0" smtClean="0"/>
                        <a:t>Activity 2:</a:t>
                      </a:r>
                      <a:r>
                        <a:rPr lang="en-US" baseline="0" dirty="0" smtClean="0"/>
                        <a:t> Create toolkit to support the implementation of SSPs in urban, suburban and rural areas</a:t>
                      </a:r>
                      <a:endParaRPr lang="en-US" dirty="0" smtClean="0"/>
                    </a:p>
                    <a:p>
                      <a:endParaRPr lang="en-US" dirty="0"/>
                    </a:p>
                  </a:txBody>
                  <a:tcPr/>
                </a:tc>
                <a:tc vMerge="1">
                  <a:txBody>
                    <a:bodyPr/>
                    <a:lstStyle/>
                    <a:p>
                      <a:endParaRPr lang="en-US" dirty="0"/>
                    </a:p>
                  </a:txBody>
                  <a:tcPr/>
                </a:tc>
                <a:extLst>
                  <a:ext uri="{0D108BD9-81ED-4DB2-BD59-A6C34878D82A}">
                    <a16:rowId xmlns:a16="http://schemas.microsoft.com/office/drawing/2014/main" val="2415392206"/>
                  </a:ext>
                </a:extLst>
              </a:tr>
            </a:tbl>
          </a:graphicData>
        </a:graphic>
      </p:graphicFrame>
    </p:spTree>
    <p:extLst>
      <p:ext uri="{BB962C8B-B14F-4D97-AF65-F5344CB8AC3E}">
        <p14:creationId xmlns:p14="http://schemas.microsoft.com/office/powerpoint/2010/main" val="2988162032"/>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sz="2400" dirty="0" smtClean="0"/>
              <a:t>Recipient awarded to complete activities under Component 1 </a:t>
            </a:r>
            <a:r>
              <a:rPr lang="en-US" sz="2400" u="sng" dirty="0" smtClean="0"/>
              <a:t>must </a:t>
            </a:r>
            <a:r>
              <a:rPr lang="en-US" sz="2400" dirty="0" smtClean="0"/>
              <a:t>complete activities under demonstration project 1a</a:t>
            </a:r>
            <a:endParaRPr lang="en-US" sz="2400" dirty="0"/>
          </a:p>
        </p:txBody>
      </p:sp>
    </p:spTree>
    <p:extLst>
      <p:ext uri="{BB962C8B-B14F-4D97-AF65-F5344CB8AC3E}">
        <p14:creationId xmlns:p14="http://schemas.microsoft.com/office/powerpoint/2010/main" val="3675659383"/>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Demonstration Project 1a: Patient Navigation Program at SSPs </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627387745"/>
              </p:ext>
            </p:extLst>
          </p:nvPr>
        </p:nvGraphicFramePr>
        <p:xfrm>
          <a:off x="647700" y="1752600"/>
          <a:ext cx="7848600" cy="3474720"/>
        </p:xfrm>
        <a:graphic>
          <a:graphicData uri="http://schemas.openxmlformats.org/drawingml/2006/table">
            <a:tbl>
              <a:tblPr firstRow="1" bandRow="1">
                <a:tableStyleId>{5C22544A-7EE6-4342-B048-85BDC9FD1C3A}</a:tableStyleId>
              </a:tblPr>
              <a:tblGrid>
                <a:gridCol w="3924300">
                  <a:extLst>
                    <a:ext uri="{9D8B030D-6E8A-4147-A177-3AD203B41FA5}">
                      <a16:colId xmlns:a16="http://schemas.microsoft.com/office/drawing/2014/main" val="2471025678"/>
                    </a:ext>
                  </a:extLst>
                </a:gridCol>
                <a:gridCol w="3924300">
                  <a:extLst>
                    <a:ext uri="{9D8B030D-6E8A-4147-A177-3AD203B41FA5}">
                      <a16:colId xmlns:a16="http://schemas.microsoft.com/office/drawing/2014/main" val="646782415"/>
                    </a:ext>
                  </a:extLst>
                </a:gridCol>
              </a:tblGrid>
              <a:tr h="370840">
                <a:tc>
                  <a:txBody>
                    <a:bodyPr/>
                    <a:lstStyle/>
                    <a:p>
                      <a:pPr algn="ctr"/>
                      <a:r>
                        <a:rPr lang="en-US" dirty="0" smtClean="0"/>
                        <a:t>Activities</a:t>
                      </a:r>
                      <a:endParaRPr lang="en-US" dirty="0"/>
                    </a:p>
                  </a:txBody>
                  <a:tcPr/>
                </a:tc>
                <a:tc>
                  <a:txBody>
                    <a:bodyPr/>
                    <a:lstStyle/>
                    <a:p>
                      <a:pPr algn="ctr"/>
                      <a:r>
                        <a:rPr lang="en-US" dirty="0" smtClean="0"/>
                        <a:t>Short and Intermediate Term Outcomes</a:t>
                      </a:r>
                      <a:endParaRPr lang="en-US" dirty="0"/>
                    </a:p>
                  </a:txBody>
                  <a:tcPr/>
                </a:tc>
                <a:extLst>
                  <a:ext uri="{0D108BD9-81ED-4DB2-BD59-A6C34878D82A}">
                    <a16:rowId xmlns:a16="http://schemas.microsoft.com/office/drawing/2014/main" val="686622"/>
                  </a:ext>
                </a:extLst>
              </a:tr>
              <a:tr h="741680">
                <a:tc>
                  <a:txBody>
                    <a:bodyPr/>
                    <a:lstStyle/>
                    <a:p>
                      <a:r>
                        <a:rPr lang="en-US" dirty="0" smtClean="0"/>
                        <a:t>Activity 1:</a:t>
                      </a:r>
                      <a:r>
                        <a:rPr lang="en-US" baseline="0" dirty="0" smtClean="0"/>
                        <a:t> Develop patient navigation program at 8 SSPs to link clients to medication-assisted treatment (MAT) and to care and treatment for infectious disease</a:t>
                      </a:r>
                      <a:endParaRPr lang="en-US" dirty="0" smtClean="0"/>
                    </a:p>
                    <a:p>
                      <a:endParaRPr lang="en-US" dirty="0"/>
                    </a:p>
                  </a:txBody>
                  <a:tcPr/>
                </a:tc>
                <a:tc rowSpan="2">
                  <a:txBody>
                    <a:bodyPr/>
                    <a:lstStyle/>
                    <a:p>
                      <a:pPr marL="285750" indent="-285750">
                        <a:buFont typeface="Wingdings" panose="05000000000000000000" pitchFamily="2" charset="2"/>
                        <a:buChar char="v"/>
                      </a:pPr>
                      <a:r>
                        <a:rPr lang="en-US" sz="1800" b="0" kern="1200" dirty="0" smtClean="0">
                          <a:solidFill>
                            <a:schemeClr val="dk1"/>
                          </a:solidFill>
                          <a:effectLst/>
                          <a:latin typeface="+mn-lt"/>
                          <a:ea typeface="+mn-ea"/>
                          <a:cs typeface="+mn-cs"/>
                        </a:rPr>
                        <a:t>Strengthened connections from SSP to other community</a:t>
                      </a:r>
                      <a:r>
                        <a:rPr lang="en-US" sz="1800" b="0" kern="1200" baseline="0" dirty="0" smtClean="0">
                          <a:solidFill>
                            <a:schemeClr val="dk1"/>
                          </a:solidFill>
                          <a:effectLst/>
                          <a:latin typeface="+mn-lt"/>
                          <a:ea typeface="+mn-ea"/>
                          <a:cs typeface="+mn-cs"/>
                        </a:rPr>
                        <a:t> programs</a:t>
                      </a:r>
                      <a:r>
                        <a:rPr lang="en-US" sz="1800" b="0" kern="1200" dirty="0" smtClean="0">
                          <a:solidFill>
                            <a:schemeClr val="dk1"/>
                          </a:solidFill>
                          <a:effectLst/>
                          <a:latin typeface="+mn-lt"/>
                          <a:ea typeface="+mn-ea"/>
                          <a:cs typeface="+mn-cs"/>
                        </a:rPr>
                        <a:t> </a:t>
                      </a:r>
                      <a:endParaRPr lang="en-US" b="0" dirty="0" smtClean="0"/>
                    </a:p>
                    <a:p>
                      <a:pPr marL="285750" indent="-285750">
                        <a:buFont typeface="Wingdings" panose="05000000000000000000" pitchFamily="2" charset="2"/>
                        <a:buChar char="v"/>
                      </a:pPr>
                      <a:r>
                        <a:rPr lang="en-US" dirty="0" smtClean="0"/>
                        <a:t>Strengthened capacity of</a:t>
                      </a:r>
                      <a:r>
                        <a:rPr lang="en-US" baseline="0" dirty="0" smtClean="0"/>
                        <a:t> SSPs to support PWID seeking access to MAT and other infectious disease care</a:t>
                      </a:r>
                      <a:endParaRPr lang="en-US" dirty="0" smtClean="0"/>
                    </a:p>
                    <a:p>
                      <a:pPr marL="285750" indent="-285750">
                        <a:buFont typeface="Wingdings" panose="05000000000000000000" pitchFamily="2" charset="2"/>
                        <a:buChar char="v"/>
                      </a:pPr>
                      <a:r>
                        <a:rPr lang="en-US" dirty="0" smtClean="0"/>
                        <a:t>Increased use of MAT</a:t>
                      </a:r>
                      <a:r>
                        <a:rPr lang="en-US" baseline="0" dirty="0" smtClean="0"/>
                        <a:t> by PWID</a:t>
                      </a:r>
                    </a:p>
                    <a:p>
                      <a:pPr marL="285750" indent="-285750">
                        <a:buFont typeface="Wingdings" panose="05000000000000000000" pitchFamily="2" charset="2"/>
                        <a:buChar char="v"/>
                      </a:pPr>
                      <a:r>
                        <a:rPr lang="en-US" baseline="0" dirty="0" smtClean="0"/>
                        <a:t>Increased access to care and treatment for infectious disease resulting from IDU for PWID</a:t>
                      </a:r>
                      <a:endParaRPr lang="en-US" dirty="0"/>
                    </a:p>
                  </a:txBody>
                  <a:tcPr/>
                </a:tc>
                <a:extLst>
                  <a:ext uri="{0D108BD9-81ED-4DB2-BD59-A6C34878D82A}">
                    <a16:rowId xmlns:a16="http://schemas.microsoft.com/office/drawing/2014/main" val="3997170959"/>
                  </a:ext>
                </a:extLst>
              </a:tr>
              <a:tr h="370840">
                <a:tc>
                  <a:txBody>
                    <a:bodyPr/>
                    <a:lstStyle/>
                    <a:p>
                      <a:r>
                        <a:rPr lang="en-US" dirty="0" smtClean="0"/>
                        <a:t>Activity 2: Develop guidance on best practices for patient</a:t>
                      </a:r>
                      <a:r>
                        <a:rPr lang="en-US" baseline="0" dirty="0" smtClean="0"/>
                        <a:t> navigation</a:t>
                      </a:r>
                      <a:endParaRPr lang="en-US" dirty="0"/>
                    </a:p>
                  </a:txBody>
                  <a:tcPr/>
                </a:tc>
                <a:tc vMerge="1">
                  <a:txBody>
                    <a:bodyPr/>
                    <a:lstStyle/>
                    <a:p>
                      <a:pPr marL="285750" indent="-285750">
                        <a:buFont typeface="Wingdings" panose="05000000000000000000" pitchFamily="2" charset="2"/>
                        <a:buChar char="v"/>
                      </a:pPr>
                      <a:endParaRPr lang="en-US" dirty="0"/>
                    </a:p>
                  </a:txBody>
                  <a:tcPr/>
                </a:tc>
                <a:extLst>
                  <a:ext uri="{0D108BD9-81ED-4DB2-BD59-A6C34878D82A}">
                    <a16:rowId xmlns:a16="http://schemas.microsoft.com/office/drawing/2014/main" val="4171298025"/>
                  </a:ext>
                </a:extLst>
              </a:tr>
            </a:tbl>
          </a:graphicData>
        </a:graphic>
      </p:graphicFrame>
    </p:spTree>
    <p:extLst>
      <p:ext uri="{BB962C8B-B14F-4D97-AF65-F5344CB8AC3E}">
        <p14:creationId xmlns:p14="http://schemas.microsoft.com/office/powerpoint/2010/main" val="4248891463"/>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 2: Monitoring and Evaluation of SSPs </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782671513"/>
              </p:ext>
            </p:extLst>
          </p:nvPr>
        </p:nvGraphicFramePr>
        <p:xfrm>
          <a:off x="647700" y="1752600"/>
          <a:ext cx="7848600" cy="4206240"/>
        </p:xfrm>
        <a:graphic>
          <a:graphicData uri="http://schemas.openxmlformats.org/drawingml/2006/table">
            <a:tbl>
              <a:tblPr firstRow="1" bandRow="1">
                <a:tableStyleId>{5C22544A-7EE6-4342-B048-85BDC9FD1C3A}</a:tableStyleId>
              </a:tblPr>
              <a:tblGrid>
                <a:gridCol w="3924300">
                  <a:extLst>
                    <a:ext uri="{9D8B030D-6E8A-4147-A177-3AD203B41FA5}">
                      <a16:colId xmlns:a16="http://schemas.microsoft.com/office/drawing/2014/main" val="2471025678"/>
                    </a:ext>
                  </a:extLst>
                </a:gridCol>
                <a:gridCol w="3924300">
                  <a:extLst>
                    <a:ext uri="{9D8B030D-6E8A-4147-A177-3AD203B41FA5}">
                      <a16:colId xmlns:a16="http://schemas.microsoft.com/office/drawing/2014/main" val="646782415"/>
                    </a:ext>
                  </a:extLst>
                </a:gridCol>
              </a:tblGrid>
              <a:tr h="370840">
                <a:tc>
                  <a:txBody>
                    <a:bodyPr/>
                    <a:lstStyle/>
                    <a:p>
                      <a:pPr algn="ctr"/>
                      <a:r>
                        <a:rPr lang="en-US" dirty="0" smtClean="0"/>
                        <a:t>Activities</a:t>
                      </a:r>
                      <a:endParaRPr lang="en-US" dirty="0"/>
                    </a:p>
                  </a:txBody>
                  <a:tcPr/>
                </a:tc>
                <a:tc>
                  <a:txBody>
                    <a:bodyPr/>
                    <a:lstStyle/>
                    <a:p>
                      <a:pPr algn="ctr"/>
                      <a:r>
                        <a:rPr lang="en-US" dirty="0" smtClean="0"/>
                        <a:t>Short and Intermediate Term Outcomes</a:t>
                      </a:r>
                      <a:endParaRPr lang="en-US" dirty="0"/>
                    </a:p>
                  </a:txBody>
                  <a:tcPr/>
                </a:tc>
                <a:extLst>
                  <a:ext uri="{0D108BD9-81ED-4DB2-BD59-A6C34878D82A}">
                    <a16:rowId xmlns:a16="http://schemas.microsoft.com/office/drawing/2014/main" val="686622"/>
                  </a:ext>
                </a:extLst>
              </a:tr>
              <a:tr h="370840">
                <a:tc>
                  <a:txBody>
                    <a:bodyPr/>
                    <a:lstStyle/>
                    <a:p>
                      <a:r>
                        <a:rPr lang="en-US" dirty="0" smtClean="0"/>
                        <a:t>Activity 1:</a:t>
                      </a:r>
                      <a:r>
                        <a:rPr lang="en-US" baseline="0" dirty="0" smtClean="0"/>
                        <a:t> Work with SSPs to improve program data collection and reporting for local monitoring and evaluation</a:t>
                      </a:r>
                      <a:endParaRPr lang="en-US" dirty="0" smtClean="0"/>
                    </a:p>
                    <a:p>
                      <a:endParaRPr lang="en-US" dirty="0"/>
                    </a:p>
                  </a:txBody>
                  <a:tcPr/>
                </a:tc>
                <a:tc rowSpan="3">
                  <a:txBody>
                    <a:bodyPr/>
                    <a:lstStyle/>
                    <a:p>
                      <a:pPr marL="285750" indent="-285750">
                        <a:buFont typeface="Wingdings" panose="05000000000000000000" pitchFamily="2" charset="2"/>
                        <a:buChar char="v"/>
                      </a:pPr>
                      <a:r>
                        <a:rPr lang="en-US" sz="1800" b="0" kern="1200" dirty="0" smtClean="0">
                          <a:solidFill>
                            <a:schemeClr val="dk1"/>
                          </a:solidFill>
                          <a:effectLst/>
                          <a:latin typeface="+mn-lt"/>
                          <a:ea typeface="+mn-ea"/>
                          <a:cs typeface="+mn-cs"/>
                        </a:rPr>
                        <a:t>Improved</a:t>
                      </a:r>
                      <a:r>
                        <a:rPr lang="en-US" sz="1800" b="0" kern="1200" baseline="0" dirty="0" smtClean="0">
                          <a:solidFill>
                            <a:schemeClr val="dk1"/>
                          </a:solidFill>
                          <a:effectLst/>
                          <a:latin typeface="+mn-lt"/>
                          <a:ea typeface="+mn-ea"/>
                          <a:cs typeface="+mn-cs"/>
                        </a:rPr>
                        <a:t> implementation of SSPs</a:t>
                      </a:r>
                      <a:endParaRPr lang="en-US" b="0" dirty="0" smtClean="0"/>
                    </a:p>
                    <a:p>
                      <a:pPr marL="285750" indent="-285750">
                        <a:buFont typeface="Wingdings" panose="05000000000000000000" pitchFamily="2" charset="2"/>
                        <a:buChar char="v"/>
                      </a:pPr>
                      <a:r>
                        <a:rPr lang="en-US" dirty="0" smtClean="0"/>
                        <a:t>Improved</a:t>
                      </a:r>
                      <a:r>
                        <a:rPr lang="en-US" baseline="0" dirty="0" smtClean="0"/>
                        <a:t> capacity of CDC and partners to monitor SSP services and program needs in the US</a:t>
                      </a:r>
                    </a:p>
                    <a:p>
                      <a:pPr marL="285750" indent="-285750">
                        <a:buFont typeface="Wingdings" panose="05000000000000000000" pitchFamily="2" charset="2"/>
                        <a:buChar char="v"/>
                      </a:pPr>
                      <a:r>
                        <a:rPr lang="en-US" dirty="0" smtClean="0"/>
                        <a:t>Improved capacity of</a:t>
                      </a:r>
                      <a:r>
                        <a:rPr lang="en-US" baseline="0" dirty="0" smtClean="0"/>
                        <a:t> CDC to support and sustain SSPs</a:t>
                      </a:r>
                    </a:p>
                    <a:p>
                      <a:pPr marL="285750" indent="-285750">
                        <a:buFont typeface="Wingdings" panose="05000000000000000000" pitchFamily="2" charset="2"/>
                        <a:buChar char="v"/>
                      </a:pPr>
                      <a:r>
                        <a:rPr lang="en-US" baseline="0" dirty="0" smtClean="0"/>
                        <a:t>Improved capacity of SSPs to measure their local impact</a:t>
                      </a:r>
                      <a:endParaRPr lang="en-US" dirty="0"/>
                    </a:p>
                  </a:txBody>
                  <a:tcPr/>
                </a:tc>
                <a:extLst>
                  <a:ext uri="{0D108BD9-81ED-4DB2-BD59-A6C34878D82A}">
                    <a16:rowId xmlns:a16="http://schemas.microsoft.com/office/drawing/2014/main" val="3997170959"/>
                  </a:ext>
                </a:extLst>
              </a:tr>
              <a:tr h="370840">
                <a:tc>
                  <a:txBody>
                    <a:bodyPr/>
                    <a:lstStyle/>
                    <a:p>
                      <a:r>
                        <a:rPr lang="en-US" dirty="0" smtClean="0"/>
                        <a:t>Activity 2:</a:t>
                      </a:r>
                      <a:r>
                        <a:rPr lang="en-US" baseline="0" dirty="0" smtClean="0"/>
                        <a:t> Develop and implement a national monitoring and evaluation program for SSPs</a:t>
                      </a:r>
                      <a:endParaRPr lang="en-US" dirty="0" smtClean="0"/>
                    </a:p>
                    <a:p>
                      <a:endParaRPr lang="en-US" dirty="0"/>
                    </a:p>
                  </a:txBody>
                  <a:tcPr/>
                </a:tc>
                <a:tc vMerge="1">
                  <a:txBody>
                    <a:bodyPr/>
                    <a:lstStyle/>
                    <a:p>
                      <a:endParaRPr lang="en-US" dirty="0"/>
                    </a:p>
                  </a:txBody>
                  <a:tcPr/>
                </a:tc>
                <a:extLst>
                  <a:ext uri="{0D108BD9-81ED-4DB2-BD59-A6C34878D82A}">
                    <a16:rowId xmlns:a16="http://schemas.microsoft.com/office/drawing/2014/main" val="2415392206"/>
                  </a:ext>
                </a:extLst>
              </a:tr>
              <a:tr h="370840">
                <a:tc>
                  <a:txBody>
                    <a:bodyPr/>
                    <a:lstStyle/>
                    <a:p>
                      <a:r>
                        <a:rPr lang="en-US" dirty="0" smtClean="0"/>
                        <a:t>Activity 3: Develop national standardized metrics for monitoring</a:t>
                      </a:r>
                      <a:r>
                        <a:rPr lang="en-US" baseline="0" dirty="0" smtClean="0"/>
                        <a:t> SSPs</a:t>
                      </a:r>
                      <a:endParaRPr lang="en-US" dirty="0"/>
                    </a:p>
                  </a:txBody>
                  <a:tcPr/>
                </a:tc>
                <a:tc vMerge="1">
                  <a:txBody>
                    <a:bodyPr/>
                    <a:lstStyle/>
                    <a:p>
                      <a:pPr marL="285750" indent="-285750">
                        <a:buFont typeface="Wingdings" panose="05000000000000000000" pitchFamily="2" charset="2"/>
                        <a:buChar char="v"/>
                      </a:pPr>
                      <a:endParaRPr lang="en-US" dirty="0"/>
                    </a:p>
                  </a:txBody>
                  <a:tcPr/>
                </a:tc>
                <a:extLst>
                  <a:ext uri="{0D108BD9-81ED-4DB2-BD59-A6C34878D82A}">
                    <a16:rowId xmlns:a16="http://schemas.microsoft.com/office/drawing/2014/main" val="4171298025"/>
                  </a:ext>
                </a:extLst>
              </a:tr>
            </a:tbl>
          </a:graphicData>
        </a:graphic>
      </p:graphicFrame>
    </p:spTree>
    <p:extLst>
      <p:ext uri="{BB962C8B-B14F-4D97-AF65-F5344CB8AC3E}">
        <p14:creationId xmlns:p14="http://schemas.microsoft.com/office/powerpoint/2010/main" val="3778873267"/>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r>
              <a:rPr lang="en-US" sz="2400" dirty="0" smtClean="0"/>
              <a:t>Recipient awarded to complete activities under Component 2 </a:t>
            </a:r>
            <a:r>
              <a:rPr lang="en-US" sz="2400" u="sng" dirty="0" smtClean="0"/>
              <a:t>must </a:t>
            </a:r>
            <a:r>
              <a:rPr lang="en-US" sz="2400" dirty="0" smtClean="0"/>
              <a:t>complete activities under demonstration project 2a</a:t>
            </a:r>
            <a:endParaRPr lang="en-US" sz="2400" dirty="0"/>
          </a:p>
        </p:txBody>
      </p:sp>
    </p:spTree>
    <p:extLst>
      <p:ext uri="{BB962C8B-B14F-4D97-AF65-F5344CB8AC3E}">
        <p14:creationId xmlns:p14="http://schemas.microsoft.com/office/powerpoint/2010/main" val="2058330958"/>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Demonstration Project 2a: Injection drug use surveillance</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496776727"/>
              </p:ext>
            </p:extLst>
          </p:nvPr>
        </p:nvGraphicFramePr>
        <p:xfrm>
          <a:off x="647700" y="1752600"/>
          <a:ext cx="7848600" cy="4206240"/>
        </p:xfrm>
        <a:graphic>
          <a:graphicData uri="http://schemas.openxmlformats.org/drawingml/2006/table">
            <a:tbl>
              <a:tblPr firstRow="1" bandRow="1">
                <a:tableStyleId>{5C22544A-7EE6-4342-B048-85BDC9FD1C3A}</a:tableStyleId>
              </a:tblPr>
              <a:tblGrid>
                <a:gridCol w="3924300">
                  <a:extLst>
                    <a:ext uri="{9D8B030D-6E8A-4147-A177-3AD203B41FA5}">
                      <a16:colId xmlns:a16="http://schemas.microsoft.com/office/drawing/2014/main" val="2471025678"/>
                    </a:ext>
                  </a:extLst>
                </a:gridCol>
                <a:gridCol w="3924300">
                  <a:extLst>
                    <a:ext uri="{9D8B030D-6E8A-4147-A177-3AD203B41FA5}">
                      <a16:colId xmlns:a16="http://schemas.microsoft.com/office/drawing/2014/main" val="646782415"/>
                    </a:ext>
                  </a:extLst>
                </a:gridCol>
              </a:tblGrid>
              <a:tr h="370840">
                <a:tc>
                  <a:txBody>
                    <a:bodyPr/>
                    <a:lstStyle/>
                    <a:p>
                      <a:pPr algn="ctr"/>
                      <a:r>
                        <a:rPr lang="en-US" dirty="0" smtClean="0"/>
                        <a:t>Activities</a:t>
                      </a:r>
                      <a:endParaRPr lang="en-US" dirty="0"/>
                    </a:p>
                  </a:txBody>
                  <a:tcPr/>
                </a:tc>
                <a:tc>
                  <a:txBody>
                    <a:bodyPr/>
                    <a:lstStyle/>
                    <a:p>
                      <a:pPr algn="ctr"/>
                      <a:r>
                        <a:rPr lang="en-US" dirty="0" smtClean="0"/>
                        <a:t>Short and Intermediate Term Outcomes</a:t>
                      </a:r>
                      <a:endParaRPr lang="en-US" dirty="0"/>
                    </a:p>
                  </a:txBody>
                  <a:tcPr/>
                </a:tc>
                <a:extLst>
                  <a:ext uri="{0D108BD9-81ED-4DB2-BD59-A6C34878D82A}">
                    <a16:rowId xmlns:a16="http://schemas.microsoft.com/office/drawing/2014/main" val="686622"/>
                  </a:ext>
                </a:extLst>
              </a:tr>
              <a:tr h="370840">
                <a:tc>
                  <a:txBody>
                    <a:bodyPr/>
                    <a:lstStyle/>
                    <a:p>
                      <a:r>
                        <a:rPr lang="en-US" dirty="0" smtClean="0"/>
                        <a:t>Activity 1:</a:t>
                      </a:r>
                      <a:r>
                        <a:rPr lang="en-US" baseline="0" dirty="0" smtClean="0"/>
                        <a:t> Develop a survey instrument to collect individual-level data from SSP clients and their peers</a:t>
                      </a:r>
                      <a:endParaRPr lang="en-US" dirty="0" smtClean="0"/>
                    </a:p>
                    <a:p>
                      <a:endParaRPr lang="en-US" dirty="0"/>
                    </a:p>
                  </a:txBody>
                  <a:tcPr/>
                </a:tc>
                <a:tc rowSpan="3">
                  <a:txBody>
                    <a:bodyPr/>
                    <a:lstStyle/>
                    <a:p>
                      <a:pPr marL="285750" indent="-285750">
                        <a:buFont typeface="Wingdings" panose="05000000000000000000" pitchFamily="2" charset="2"/>
                        <a:buChar char="v"/>
                      </a:pPr>
                      <a:r>
                        <a:rPr lang="en-US" sz="1800" b="0" kern="1200" dirty="0" smtClean="0">
                          <a:solidFill>
                            <a:schemeClr val="dk1"/>
                          </a:solidFill>
                          <a:effectLst/>
                          <a:latin typeface="+mn-lt"/>
                          <a:ea typeface="+mn-ea"/>
                          <a:cs typeface="+mn-cs"/>
                        </a:rPr>
                        <a:t>Strengthened</a:t>
                      </a:r>
                      <a:r>
                        <a:rPr lang="en-US" sz="1800" b="0" kern="1200" baseline="0" dirty="0" smtClean="0">
                          <a:solidFill>
                            <a:schemeClr val="dk1"/>
                          </a:solidFill>
                          <a:effectLst/>
                          <a:latin typeface="+mn-lt"/>
                          <a:ea typeface="+mn-ea"/>
                          <a:cs typeface="+mn-cs"/>
                        </a:rPr>
                        <a:t> capacity of SSPs to describe and meet the needs of their client population</a:t>
                      </a:r>
                      <a:endParaRPr lang="en-US" b="0" dirty="0" smtClean="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en-US" sz="1800" b="0" kern="1200" dirty="0" smtClean="0">
                          <a:solidFill>
                            <a:schemeClr val="dk1"/>
                          </a:solidFill>
                          <a:effectLst/>
                          <a:latin typeface="+mn-lt"/>
                          <a:ea typeface="+mn-ea"/>
                          <a:cs typeface="+mn-cs"/>
                        </a:rPr>
                        <a:t>Strengthened</a:t>
                      </a:r>
                      <a:r>
                        <a:rPr lang="en-US" sz="1800" b="0" kern="1200" baseline="0" dirty="0" smtClean="0">
                          <a:solidFill>
                            <a:schemeClr val="dk1"/>
                          </a:solidFill>
                          <a:effectLst/>
                          <a:latin typeface="+mn-lt"/>
                          <a:ea typeface="+mn-ea"/>
                          <a:cs typeface="+mn-cs"/>
                        </a:rPr>
                        <a:t> capacity of SSPs to understand local drug use trends</a:t>
                      </a:r>
                      <a:endParaRPr lang="en-US" b="0" dirty="0" smtClean="0"/>
                    </a:p>
                    <a:p>
                      <a:pPr marL="285750" indent="-285750">
                        <a:buFont typeface="Wingdings" panose="05000000000000000000" pitchFamily="2" charset="2"/>
                        <a:buChar char="v"/>
                      </a:pPr>
                      <a:r>
                        <a:rPr lang="en-US" baseline="0" dirty="0" smtClean="0"/>
                        <a:t>Establishment of a national surveillance system to identify new and emerging issues impacting PWID and other persons who use drugs</a:t>
                      </a:r>
                      <a:endParaRPr lang="en-US" dirty="0"/>
                    </a:p>
                  </a:txBody>
                  <a:tcPr/>
                </a:tc>
                <a:extLst>
                  <a:ext uri="{0D108BD9-81ED-4DB2-BD59-A6C34878D82A}">
                    <a16:rowId xmlns:a16="http://schemas.microsoft.com/office/drawing/2014/main" val="3997170959"/>
                  </a:ext>
                </a:extLst>
              </a:tr>
              <a:tr h="370840">
                <a:tc>
                  <a:txBody>
                    <a:bodyPr/>
                    <a:lstStyle/>
                    <a:p>
                      <a:r>
                        <a:rPr lang="en-US" dirty="0" smtClean="0"/>
                        <a:t>Activity 2:</a:t>
                      </a:r>
                      <a:r>
                        <a:rPr lang="en-US" baseline="0" dirty="0" smtClean="0"/>
                        <a:t> Work with SSPs nationwide to use a data collection platform to capture client-level program data</a:t>
                      </a:r>
                      <a:endParaRPr lang="en-US" dirty="0" smtClean="0"/>
                    </a:p>
                    <a:p>
                      <a:endParaRPr lang="en-US" dirty="0"/>
                    </a:p>
                  </a:txBody>
                  <a:tcPr/>
                </a:tc>
                <a:tc vMerge="1">
                  <a:txBody>
                    <a:bodyPr/>
                    <a:lstStyle/>
                    <a:p>
                      <a:endParaRPr lang="en-US" dirty="0"/>
                    </a:p>
                  </a:txBody>
                  <a:tcPr/>
                </a:tc>
                <a:extLst>
                  <a:ext uri="{0D108BD9-81ED-4DB2-BD59-A6C34878D82A}">
                    <a16:rowId xmlns:a16="http://schemas.microsoft.com/office/drawing/2014/main" val="2415392206"/>
                  </a:ext>
                </a:extLst>
              </a:tr>
              <a:tr h="370840">
                <a:tc>
                  <a:txBody>
                    <a:bodyPr/>
                    <a:lstStyle/>
                    <a:p>
                      <a:r>
                        <a:rPr lang="en-US" dirty="0" smtClean="0"/>
                        <a:t>Activity 3: Develop and implement a survey of SSP clients</a:t>
                      </a:r>
                      <a:r>
                        <a:rPr lang="en-US" baseline="0" dirty="0" smtClean="0"/>
                        <a:t> and their drug-using peers in a select sub-sample of SSPs</a:t>
                      </a:r>
                      <a:endParaRPr lang="en-US" dirty="0"/>
                    </a:p>
                  </a:txBody>
                  <a:tcPr/>
                </a:tc>
                <a:tc vMerge="1">
                  <a:txBody>
                    <a:bodyPr/>
                    <a:lstStyle/>
                    <a:p>
                      <a:pPr marL="285750" indent="-285750">
                        <a:buFont typeface="Wingdings" panose="05000000000000000000" pitchFamily="2" charset="2"/>
                        <a:buChar char="v"/>
                      </a:pPr>
                      <a:endParaRPr lang="en-US" dirty="0"/>
                    </a:p>
                  </a:txBody>
                  <a:tcPr/>
                </a:tc>
                <a:extLst>
                  <a:ext uri="{0D108BD9-81ED-4DB2-BD59-A6C34878D82A}">
                    <a16:rowId xmlns:a16="http://schemas.microsoft.com/office/drawing/2014/main" val="4171298025"/>
                  </a:ext>
                </a:extLst>
              </a:tr>
            </a:tbl>
          </a:graphicData>
        </a:graphic>
      </p:graphicFrame>
    </p:spTree>
    <p:extLst>
      <p:ext uri="{BB962C8B-B14F-4D97-AF65-F5344CB8AC3E}">
        <p14:creationId xmlns:p14="http://schemas.microsoft.com/office/powerpoint/2010/main" val="2725000362"/>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Funding</a:t>
            </a:r>
            <a:endParaRPr lang="en-US" dirty="0"/>
          </a:p>
        </p:txBody>
      </p:sp>
      <p:sp>
        <p:nvSpPr>
          <p:cNvPr id="3" name="Content Placeholder 2"/>
          <p:cNvSpPr>
            <a:spLocks noGrp="1"/>
          </p:cNvSpPr>
          <p:nvPr>
            <p:ph idx="1"/>
          </p:nvPr>
        </p:nvSpPr>
        <p:spPr>
          <a:xfrm>
            <a:off x="457200" y="1340319"/>
            <a:ext cx="8229600" cy="4191000"/>
          </a:xfrm>
        </p:spPr>
        <p:txBody>
          <a:bodyPr/>
          <a:lstStyle/>
          <a:p>
            <a:r>
              <a:rPr lang="en-US" b="0" dirty="0" smtClean="0"/>
              <a:t>Total funding for 3-year program $6,925,000 </a:t>
            </a:r>
            <a:r>
              <a:rPr lang="en-US" b="0" dirty="0"/>
              <a:t>	</a:t>
            </a:r>
          </a:p>
          <a:p>
            <a:r>
              <a:rPr lang="en-US" b="0" dirty="0"/>
              <a:t>Year one is funded at $</a:t>
            </a:r>
            <a:r>
              <a:rPr lang="en-US" b="0" dirty="0" smtClean="0"/>
              <a:t>4,975,000</a:t>
            </a:r>
          </a:p>
          <a:p>
            <a:r>
              <a:rPr lang="en-US" b="0" dirty="0" smtClean="0"/>
              <a:t>Component </a:t>
            </a:r>
            <a:r>
              <a:rPr lang="en-US" b="0" dirty="0"/>
              <a:t>1 </a:t>
            </a:r>
            <a:r>
              <a:rPr lang="en-US" b="0" dirty="0" smtClean="0"/>
              <a:t>[Technical assistance] funded </a:t>
            </a:r>
            <a:r>
              <a:rPr lang="en-US" b="0" dirty="0"/>
              <a:t>at $</a:t>
            </a:r>
            <a:r>
              <a:rPr lang="en-US" b="0" dirty="0" smtClean="0"/>
              <a:t>850,000/annually</a:t>
            </a:r>
          </a:p>
          <a:p>
            <a:r>
              <a:rPr lang="en-US" b="0" dirty="0" smtClean="0"/>
              <a:t>Component </a:t>
            </a:r>
            <a:r>
              <a:rPr lang="en-US" b="0" dirty="0"/>
              <a:t>2 </a:t>
            </a:r>
            <a:r>
              <a:rPr lang="en-US" b="0" dirty="0" smtClean="0"/>
              <a:t>[SSP Monitoring and evaluation] at </a:t>
            </a:r>
            <a:r>
              <a:rPr lang="en-US" b="0" dirty="0"/>
              <a:t>$</a:t>
            </a:r>
            <a:r>
              <a:rPr lang="en-US" b="0" dirty="0" smtClean="0"/>
              <a:t>125,000/annually</a:t>
            </a:r>
          </a:p>
          <a:p>
            <a:r>
              <a:rPr lang="en-US" b="0" dirty="0" smtClean="0"/>
              <a:t>The </a:t>
            </a:r>
            <a:r>
              <a:rPr lang="en-US" b="0" dirty="0"/>
              <a:t>demonstration projects are funded in </a:t>
            </a:r>
            <a:r>
              <a:rPr lang="en-US" dirty="0"/>
              <a:t>year </a:t>
            </a:r>
            <a:r>
              <a:rPr lang="en-US" dirty="0" smtClean="0"/>
              <a:t>one </a:t>
            </a:r>
            <a:r>
              <a:rPr lang="en-US" b="0" dirty="0" smtClean="0"/>
              <a:t>for </a:t>
            </a:r>
            <a:r>
              <a:rPr lang="en-US" b="0" dirty="0"/>
              <a:t>a total of $</a:t>
            </a:r>
            <a:r>
              <a:rPr lang="en-US" b="0" dirty="0" smtClean="0"/>
              <a:t>4,000,000</a:t>
            </a:r>
          </a:p>
          <a:p>
            <a:pPr lvl="1"/>
            <a:r>
              <a:rPr lang="en-US" b="0" dirty="0" smtClean="0"/>
              <a:t>Demo project 1a [patient navigation at SSPs]: $1,000,000</a:t>
            </a:r>
          </a:p>
          <a:p>
            <a:pPr lvl="1"/>
            <a:r>
              <a:rPr lang="en-US" b="0" dirty="0" smtClean="0"/>
              <a:t>Demo project 2a [IDU surveillance]: $3,000,000</a:t>
            </a:r>
            <a:r>
              <a:rPr lang="en-US" b="0" dirty="0"/>
              <a:t>		</a:t>
            </a:r>
          </a:p>
          <a:p>
            <a:pPr lvl="1"/>
            <a:endParaRPr lang="en-US" b="0" dirty="0"/>
          </a:p>
          <a:p>
            <a:endParaRPr lang="en-US" dirty="0"/>
          </a:p>
        </p:txBody>
      </p:sp>
    </p:spTree>
    <p:extLst>
      <p:ext uri="{BB962C8B-B14F-4D97-AF65-F5344CB8AC3E}">
        <p14:creationId xmlns:p14="http://schemas.microsoft.com/office/powerpoint/2010/main" val="1618970622"/>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9884"/>
            <a:ext cx="8229600" cy="870768"/>
          </a:xfrm>
        </p:spPr>
        <p:txBody>
          <a:bodyPr/>
          <a:lstStyle/>
          <a:p>
            <a:r>
              <a:rPr lang="en-US" dirty="0" smtClean="0"/>
              <a:t>Q&amp;A</a:t>
            </a:r>
            <a:endParaRPr lang="en-US" dirty="0"/>
          </a:p>
        </p:txBody>
      </p:sp>
      <p:sp>
        <p:nvSpPr>
          <p:cNvPr id="3" name="Content Placeholder 2"/>
          <p:cNvSpPr>
            <a:spLocks noGrp="1"/>
          </p:cNvSpPr>
          <p:nvPr>
            <p:ph idx="1"/>
          </p:nvPr>
        </p:nvSpPr>
        <p:spPr>
          <a:xfrm>
            <a:off x="457200" y="1087655"/>
            <a:ext cx="8229600" cy="4645795"/>
          </a:xfrm>
        </p:spPr>
        <p:txBody>
          <a:bodyPr/>
          <a:lstStyle/>
          <a:p>
            <a:pPr marL="0" indent="0">
              <a:buNone/>
            </a:pPr>
            <a:r>
              <a:rPr lang="en-US" dirty="0" smtClean="0"/>
              <a:t>Q: Are </a:t>
            </a:r>
            <a:r>
              <a:rPr lang="en-US" dirty="0"/>
              <a:t>the demonstration projects optional?</a:t>
            </a:r>
          </a:p>
          <a:p>
            <a:pPr marL="0" indent="0">
              <a:buNone/>
            </a:pPr>
            <a:r>
              <a:rPr lang="en-US" b="0" dirty="0" smtClean="0"/>
              <a:t>A: No</a:t>
            </a:r>
            <a:r>
              <a:rPr lang="en-US" b="0" dirty="0"/>
              <a:t>, the demonstration projects are not optional. </a:t>
            </a:r>
            <a:endParaRPr lang="en-US" b="0" dirty="0" smtClean="0"/>
          </a:p>
          <a:p>
            <a:r>
              <a:rPr lang="en-US" b="0" dirty="0" smtClean="0"/>
              <a:t>Component </a:t>
            </a:r>
            <a:r>
              <a:rPr lang="en-US" b="0" dirty="0"/>
              <a:t>1 – Funded organizations also must conduct activities for component 1a in year one. </a:t>
            </a:r>
          </a:p>
          <a:p>
            <a:r>
              <a:rPr lang="en-US" b="0" dirty="0"/>
              <a:t>Component 2 – Funded organizations also must conduct activities for component 2a in year one. </a:t>
            </a:r>
          </a:p>
          <a:p>
            <a:r>
              <a:rPr lang="en-US" b="0" dirty="0"/>
              <a:t>Separate budgets must be submitted for components and demonstration projects</a:t>
            </a:r>
            <a:r>
              <a:rPr lang="en-US" dirty="0"/>
              <a:t>.</a:t>
            </a:r>
          </a:p>
          <a:p>
            <a:pPr marL="0" indent="0">
              <a:buNone/>
            </a:pPr>
            <a:r>
              <a:rPr lang="en-US" dirty="0"/>
              <a:t> </a:t>
            </a:r>
            <a:endParaRPr lang="en-US" dirty="0" smtClean="0"/>
          </a:p>
          <a:p>
            <a:pPr marL="0" indent="0">
              <a:buNone/>
            </a:pPr>
            <a:r>
              <a:rPr lang="en-US" dirty="0" smtClean="0"/>
              <a:t>Q: </a:t>
            </a:r>
            <a:r>
              <a:rPr lang="en-US" dirty="0"/>
              <a:t>How long are the demonstration projects funded </a:t>
            </a:r>
            <a:r>
              <a:rPr lang="en-US" dirty="0" smtClean="0"/>
              <a:t>for?</a:t>
            </a:r>
          </a:p>
          <a:p>
            <a:pPr marL="0" indent="0">
              <a:buNone/>
            </a:pPr>
            <a:r>
              <a:rPr lang="en-US" b="0" dirty="0" smtClean="0"/>
              <a:t>A: Currently</a:t>
            </a:r>
            <a:r>
              <a:rPr lang="en-US" b="0" dirty="0"/>
              <a:t>, resources are only available in year 1 for these activities.  </a:t>
            </a:r>
          </a:p>
          <a:p>
            <a:pPr marL="0" indent="0">
              <a:buNone/>
            </a:pPr>
            <a:r>
              <a:rPr lang="en-US" dirty="0"/>
              <a:t> </a:t>
            </a:r>
          </a:p>
        </p:txBody>
      </p:sp>
    </p:spTree>
    <p:extLst>
      <p:ext uri="{BB962C8B-B14F-4D97-AF65-F5344CB8AC3E}">
        <p14:creationId xmlns:p14="http://schemas.microsoft.com/office/powerpoint/2010/main" val="2572964837"/>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1916" y="274638"/>
            <a:ext cx="8229600" cy="1143000"/>
          </a:xfrm>
        </p:spPr>
        <p:txBody>
          <a:bodyPr/>
          <a:lstStyle/>
          <a:p>
            <a:r>
              <a:rPr lang="en-US" dirty="0" smtClean="0"/>
              <a:t>For which component(s) should my organization apply?</a:t>
            </a:r>
            <a:endParaRPr lang="en-US" dirty="0"/>
          </a:p>
        </p:txBody>
      </p:sp>
      <p:sp>
        <p:nvSpPr>
          <p:cNvPr id="3" name="Content Placeholder 2"/>
          <p:cNvSpPr>
            <a:spLocks noGrp="1"/>
          </p:cNvSpPr>
          <p:nvPr>
            <p:ph idx="1"/>
          </p:nvPr>
        </p:nvSpPr>
        <p:spPr/>
        <p:txBody>
          <a:bodyPr/>
          <a:lstStyle/>
          <a:p>
            <a:r>
              <a:rPr lang="en-US" b="0" dirty="0" smtClean="0"/>
              <a:t>Organizations </a:t>
            </a:r>
            <a:r>
              <a:rPr lang="en-US" b="0" dirty="0"/>
              <a:t>may apply for component 1, 2, or both, but must submit a separate work plan and budget for each component</a:t>
            </a:r>
            <a:r>
              <a:rPr lang="en-US" b="0" dirty="0" smtClean="0"/>
              <a:t>.</a:t>
            </a:r>
          </a:p>
          <a:p>
            <a:r>
              <a:rPr lang="en-US" b="0" dirty="0" smtClean="0"/>
              <a:t> </a:t>
            </a:r>
            <a:r>
              <a:rPr lang="en-US" b="0" dirty="0"/>
              <a:t>Organizations applying to component </a:t>
            </a:r>
            <a:r>
              <a:rPr lang="en-US" b="0" dirty="0" smtClean="0"/>
              <a:t>1 (Technical Assistance), </a:t>
            </a:r>
            <a:r>
              <a:rPr lang="en-US" b="0" i="1" dirty="0"/>
              <a:t>must</a:t>
            </a:r>
            <a:r>
              <a:rPr lang="en-US" b="0" dirty="0"/>
              <a:t> conduct activities for demonstration project </a:t>
            </a:r>
            <a:r>
              <a:rPr lang="en-US" b="0" dirty="0" smtClean="0"/>
              <a:t>1a (Patient </a:t>
            </a:r>
            <a:r>
              <a:rPr lang="en-US" b="0" dirty="0"/>
              <a:t>Navigation from </a:t>
            </a:r>
            <a:r>
              <a:rPr lang="en-US" b="0" dirty="0" smtClean="0"/>
              <a:t>SSPs). </a:t>
            </a:r>
          </a:p>
          <a:p>
            <a:r>
              <a:rPr lang="en-US" b="0" dirty="0" smtClean="0"/>
              <a:t>Organizations </a:t>
            </a:r>
            <a:r>
              <a:rPr lang="en-US" b="0" dirty="0"/>
              <a:t>wishing to apply for component </a:t>
            </a:r>
            <a:r>
              <a:rPr lang="en-US" b="0" dirty="0" smtClean="0"/>
              <a:t>2 (SSP </a:t>
            </a:r>
            <a:r>
              <a:rPr lang="en-US" b="0" dirty="0"/>
              <a:t>Monitoring and </a:t>
            </a:r>
            <a:r>
              <a:rPr lang="en-US" b="0" dirty="0" smtClean="0"/>
              <a:t>Evaluation), </a:t>
            </a:r>
            <a:r>
              <a:rPr lang="en-US" b="0" i="1" dirty="0"/>
              <a:t>must</a:t>
            </a:r>
            <a:r>
              <a:rPr lang="en-US" b="0" dirty="0"/>
              <a:t> conduct activities for demonstration project </a:t>
            </a:r>
            <a:r>
              <a:rPr lang="en-US" b="0" dirty="0" smtClean="0"/>
              <a:t>2a (IDU Surveillance). </a:t>
            </a:r>
            <a:r>
              <a:rPr lang="en-US" b="0" dirty="0"/>
              <a:t>	</a:t>
            </a:r>
            <a:endParaRPr lang="en-US" b="0" dirty="0" smtClean="0"/>
          </a:p>
          <a:p>
            <a:r>
              <a:rPr lang="en-US" b="0" dirty="0" smtClean="0"/>
              <a:t>No more than 2 organizations will be funded under this cooperative agreement</a:t>
            </a:r>
            <a:endParaRPr lang="en-US" b="0" dirty="0"/>
          </a:p>
          <a:p>
            <a:endParaRPr lang="en-US" dirty="0"/>
          </a:p>
        </p:txBody>
      </p:sp>
    </p:spTree>
    <p:extLst>
      <p:ext uri="{BB962C8B-B14F-4D97-AF65-F5344CB8AC3E}">
        <p14:creationId xmlns:p14="http://schemas.microsoft.com/office/powerpoint/2010/main" val="761380715"/>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4441"/>
          </a:xfrm>
        </p:spPr>
        <p:txBody>
          <a:bodyPr/>
          <a:lstStyle/>
          <a:p>
            <a:r>
              <a:rPr lang="en-US" dirty="0" smtClean="0"/>
              <a:t>Q&amp;A</a:t>
            </a:r>
            <a:endParaRPr lang="en-US" dirty="0"/>
          </a:p>
        </p:txBody>
      </p:sp>
      <p:sp>
        <p:nvSpPr>
          <p:cNvPr id="3" name="Content Placeholder 2"/>
          <p:cNvSpPr>
            <a:spLocks noGrp="1"/>
          </p:cNvSpPr>
          <p:nvPr>
            <p:ph idx="1"/>
          </p:nvPr>
        </p:nvSpPr>
        <p:spPr>
          <a:xfrm>
            <a:off x="457200" y="1049079"/>
            <a:ext cx="8229600" cy="4742122"/>
          </a:xfrm>
        </p:spPr>
        <p:txBody>
          <a:bodyPr/>
          <a:lstStyle/>
          <a:p>
            <a:pPr marL="0" indent="0">
              <a:buNone/>
            </a:pPr>
            <a:r>
              <a:rPr lang="en-US" sz="2200" dirty="0" smtClean="0"/>
              <a:t>Q: </a:t>
            </a:r>
            <a:r>
              <a:rPr lang="en-US" sz="2200" dirty="0"/>
              <a:t>The logic model states a long-term outcome is to reduce the infectious disease consequences of the opioid epidemic. Does this mean we can focus on reducing infections such as endocarditis, MRSA or STDs, or should we focus on hepatitis C and </a:t>
            </a:r>
            <a:r>
              <a:rPr lang="en-US" sz="2200" dirty="0" smtClean="0"/>
              <a:t>HIV?</a:t>
            </a:r>
          </a:p>
          <a:p>
            <a:pPr marL="0" indent="0">
              <a:buNone/>
            </a:pPr>
            <a:r>
              <a:rPr lang="en-US" sz="2200" b="0" dirty="0" smtClean="0"/>
              <a:t>A: Components </a:t>
            </a:r>
            <a:r>
              <a:rPr lang="en-US" sz="2200" b="0" dirty="0"/>
              <a:t>1 </a:t>
            </a:r>
            <a:r>
              <a:rPr lang="en-US" sz="2200" b="0" dirty="0" smtClean="0"/>
              <a:t>&amp; </a:t>
            </a:r>
            <a:r>
              <a:rPr lang="en-US" sz="2200" b="0" dirty="0"/>
              <a:t>2 </a:t>
            </a:r>
            <a:r>
              <a:rPr lang="en-US" sz="2200" b="0" dirty="0" smtClean="0"/>
              <a:t>are </a:t>
            </a:r>
            <a:r>
              <a:rPr lang="en-US" sz="2200" b="0" dirty="0"/>
              <a:t>funded by Congressional appropriation authorizing activities that address hepatitis B and C and HIV</a:t>
            </a:r>
            <a:r>
              <a:rPr lang="en-US" sz="2200" b="0" dirty="0" smtClean="0"/>
              <a:t>.</a:t>
            </a:r>
          </a:p>
          <a:p>
            <a:pPr marL="0" indent="0">
              <a:buNone/>
            </a:pPr>
            <a:endParaRPr lang="en-US" sz="2200" b="0" dirty="0" smtClean="0"/>
          </a:p>
          <a:p>
            <a:pPr marL="0" indent="0">
              <a:buNone/>
            </a:pPr>
            <a:r>
              <a:rPr lang="en-US" sz="2200" b="0" dirty="0" smtClean="0"/>
              <a:t>Demonstration </a:t>
            </a:r>
            <a:r>
              <a:rPr lang="en-US" sz="2200" b="0" dirty="0"/>
              <a:t>project 1a </a:t>
            </a:r>
            <a:r>
              <a:rPr lang="en-US" sz="2200" b="0" dirty="0" smtClean="0"/>
              <a:t>and 2a are </a:t>
            </a:r>
            <a:r>
              <a:rPr lang="en-US" sz="2200" b="0" dirty="0"/>
              <a:t>funded under a different </a:t>
            </a:r>
            <a:r>
              <a:rPr lang="en-US" sz="2200" b="0" dirty="0" smtClean="0"/>
              <a:t>budget activity. </a:t>
            </a:r>
            <a:r>
              <a:rPr lang="en-US" sz="2200" b="0" dirty="0"/>
              <a:t>Work under these activities allows funding to be used to address </a:t>
            </a:r>
            <a:r>
              <a:rPr lang="en-US" sz="2200" b="0" dirty="0" smtClean="0"/>
              <a:t>the </a:t>
            </a:r>
            <a:r>
              <a:rPr lang="en-US" sz="2200" b="0" dirty="0"/>
              <a:t>infectious disease consequences of opioid use and overdose to advance the understanding the of the opioid overdose epidemic. </a:t>
            </a:r>
            <a:r>
              <a:rPr lang="en-US" b="0" dirty="0"/>
              <a:t> </a:t>
            </a:r>
          </a:p>
        </p:txBody>
      </p:sp>
    </p:spTree>
    <p:extLst>
      <p:ext uri="{BB962C8B-B14F-4D97-AF65-F5344CB8AC3E}">
        <p14:creationId xmlns:p14="http://schemas.microsoft.com/office/powerpoint/2010/main" val="66225419"/>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Strategies and activities</a:t>
            </a:r>
            <a:endParaRPr lang="en-US" dirty="0"/>
          </a:p>
        </p:txBody>
      </p:sp>
      <p:sp>
        <p:nvSpPr>
          <p:cNvPr id="6" name="Text Placeholder 5"/>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66955208"/>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Strategies and activities: Component 1</a:t>
            </a:r>
            <a:br>
              <a:rPr lang="en-US" dirty="0" smtClean="0"/>
            </a:br>
            <a:r>
              <a:rPr lang="en-US" dirty="0" smtClean="0"/>
              <a:t>Technical Assistance</a:t>
            </a:r>
            <a:endParaRPr lang="en-US" dirty="0"/>
          </a:p>
        </p:txBody>
      </p:sp>
      <p:sp>
        <p:nvSpPr>
          <p:cNvPr id="5" name="Content Placeholder 4"/>
          <p:cNvSpPr>
            <a:spLocks noGrp="1"/>
          </p:cNvSpPr>
          <p:nvPr>
            <p:ph idx="1"/>
          </p:nvPr>
        </p:nvSpPr>
        <p:spPr/>
        <p:txBody>
          <a:bodyPr/>
          <a:lstStyle/>
          <a:p>
            <a:r>
              <a:rPr lang="en-US" b="0" dirty="0" smtClean="0"/>
              <a:t>Recipient </a:t>
            </a:r>
            <a:r>
              <a:rPr lang="en-US" b="0" dirty="0"/>
              <a:t>will collaboratively develop and deliver a national comprehensive technical assistance program to increase harm reduction knowledge, skills and competencies of staff supporting existing SSPs </a:t>
            </a:r>
            <a:r>
              <a:rPr lang="en-US" b="0" dirty="0" smtClean="0"/>
              <a:t>and to </a:t>
            </a:r>
            <a:r>
              <a:rPr lang="en-US" b="0" dirty="0"/>
              <a:t>local health departments or community based organizations wishing to develop and implement SSPs. 	</a:t>
            </a:r>
            <a:endParaRPr lang="en-US" b="0" dirty="0" smtClean="0"/>
          </a:p>
          <a:p>
            <a:r>
              <a:rPr lang="en-US" b="0" dirty="0" smtClean="0"/>
              <a:t>Develop </a:t>
            </a:r>
            <a:r>
              <a:rPr lang="en-US" b="0" dirty="0"/>
              <a:t>a system for SSPs nationwide to request </a:t>
            </a:r>
            <a:r>
              <a:rPr lang="en-US" b="0" dirty="0" smtClean="0"/>
              <a:t>TA</a:t>
            </a:r>
          </a:p>
          <a:p>
            <a:r>
              <a:rPr lang="en-US" b="0" dirty="0" smtClean="0"/>
              <a:t>Develop </a:t>
            </a:r>
            <a:r>
              <a:rPr lang="en-US" b="0" dirty="0"/>
              <a:t>a national training network for SSPs </a:t>
            </a:r>
          </a:p>
          <a:p>
            <a:r>
              <a:rPr lang="en-US" b="0" dirty="0" smtClean="0"/>
              <a:t>Creation </a:t>
            </a:r>
            <a:r>
              <a:rPr lang="en-US" b="0" dirty="0"/>
              <a:t>of a harm reduction technical assistance toolkit </a:t>
            </a:r>
          </a:p>
          <a:p>
            <a:pPr marL="0" indent="0">
              <a:buNone/>
            </a:pPr>
            <a:r>
              <a:rPr lang="en-US" b="0" dirty="0"/>
              <a:t>	</a:t>
            </a:r>
          </a:p>
          <a:p>
            <a:pPr marL="0" indent="0">
              <a:buNone/>
            </a:pPr>
            <a:endParaRPr lang="en-US" dirty="0"/>
          </a:p>
        </p:txBody>
      </p:sp>
    </p:spTree>
    <p:extLst>
      <p:ext uri="{BB962C8B-B14F-4D97-AF65-F5344CB8AC3E}">
        <p14:creationId xmlns:p14="http://schemas.microsoft.com/office/powerpoint/2010/main" val="3056260481"/>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Strategies and activities: Component 1</a:t>
            </a:r>
            <a:br>
              <a:rPr lang="en-US" dirty="0" smtClean="0"/>
            </a:br>
            <a:r>
              <a:rPr lang="en-US" dirty="0" smtClean="0"/>
              <a:t>Technical Assistance</a:t>
            </a:r>
            <a:endParaRPr lang="en-US" dirty="0"/>
          </a:p>
        </p:txBody>
      </p:sp>
      <p:sp>
        <p:nvSpPr>
          <p:cNvPr id="5" name="Content Placeholder 4"/>
          <p:cNvSpPr>
            <a:spLocks noGrp="1"/>
          </p:cNvSpPr>
          <p:nvPr>
            <p:ph idx="1"/>
          </p:nvPr>
        </p:nvSpPr>
        <p:spPr/>
        <p:txBody>
          <a:bodyPr/>
          <a:lstStyle/>
          <a:p>
            <a:r>
              <a:rPr lang="en-US" b="0" dirty="0" smtClean="0"/>
              <a:t>Training </a:t>
            </a:r>
            <a:r>
              <a:rPr lang="en-US" b="0" dirty="0"/>
              <a:t>curricula, materials and toolkit must cover, among other topics: </a:t>
            </a:r>
            <a:endParaRPr lang="en-US" b="0" dirty="0" smtClean="0"/>
          </a:p>
          <a:p>
            <a:pPr lvl="1"/>
            <a:r>
              <a:rPr lang="en-US" b="0" dirty="0" smtClean="0"/>
              <a:t>Providing </a:t>
            </a:r>
            <a:r>
              <a:rPr lang="en-US" b="0" dirty="0"/>
              <a:t>comprehensive </a:t>
            </a:r>
            <a:r>
              <a:rPr lang="en-US" b="0" dirty="0" smtClean="0"/>
              <a:t>services </a:t>
            </a:r>
          </a:p>
          <a:p>
            <a:pPr lvl="1"/>
            <a:r>
              <a:rPr lang="en-US" b="0" dirty="0" smtClean="0"/>
              <a:t>Teaching  cultural competency for working people who inject drugs</a:t>
            </a:r>
          </a:p>
          <a:p>
            <a:pPr lvl="1"/>
            <a:r>
              <a:rPr lang="en-US" dirty="0" smtClean="0"/>
              <a:t>Providing l</a:t>
            </a:r>
            <a:r>
              <a:rPr lang="en-US" b="0" dirty="0" smtClean="0"/>
              <a:t>inkage </a:t>
            </a:r>
            <a:r>
              <a:rPr lang="en-US" b="0" dirty="0"/>
              <a:t>to care and building community health </a:t>
            </a:r>
            <a:r>
              <a:rPr lang="en-US" b="0" dirty="0" smtClean="0"/>
              <a:t>systems</a:t>
            </a:r>
          </a:p>
          <a:p>
            <a:pPr lvl="1"/>
            <a:r>
              <a:rPr lang="en-US" b="0" dirty="0"/>
              <a:t>B</a:t>
            </a:r>
            <a:r>
              <a:rPr lang="en-US" b="0" dirty="0" smtClean="0"/>
              <a:t>uilding </a:t>
            </a:r>
            <a:r>
              <a:rPr lang="en-US" b="0" dirty="0"/>
              <a:t>local champions and stakeholder </a:t>
            </a:r>
            <a:r>
              <a:rPr lang="en-US" b="0" dirty="0" smtClean="0"/>
              <a:t>support</a:t>
            </a:r>
          </a:p>
          <a:p>
            <a:pPr lvl="1"/>
            <a:r>
              <a:rPr lang="en-US" b="0" dirty="0" smtClean="0"/>
              <a:t>Addressing </a:t>
            </a:r>
            <a:r>
              <a:rPr lang="en-US" b="0" dirty="0"/>
              <a:t>syringe </a:t>
            </a:r>
            <a:r>
              <a:rPr lang="en-US" b="0" dirty="0" smtClean="0"/>
              <a:t>disposal </a:t>
            </a:r>
            <a:r>
              <a:rPr lang="en-US" b="0" dirty="0"/>
              <a:t>in </a:t>
            </a:r>
            <a:r>
              <a:rPr lang="en-US" b="0" dirty="0" smtClean="0"/>
              <a:t>communities </a:t>
            </a:r>
          </a:p>
          <a:p>
            <a:pPr lvl="1"/>
            <a:r>
              <a:rPr lang="en-US" b="0" dirty="0" smtClean="0"/>
              <a:t>Delivering </a:t>
            </a:r>
            <a:r>
              <a:rPr lang="en-US" b="0" dirty="0"/>
              <a:t>services in rural and suburban </a:t>
            </a:r>
            <a:r>
              <a:rPr lang="en-US" b="0" dirty="0" smtClean="0"/>
              <a:t>areas</a:t>
            </a:r>
          </a:p>
          <a:p>
            <a:pPr lvl="1"/>
            <a:r>
              <a:rPr lang="en-US" dirty="0" smtClean="0"/>
              <a:t>Educating stakeholders and policy makers on evidence-based practices</a:t>
            </a:r>
            <a:endParaRPr lang="en-US" b="0" dirty="0" smtClean="0"/>
          </a:p>
          <a:p>
            <a:pPr lvl="1"/>
            <a:r>
              <a:rPr lang="en-US" b="0" dirty="0" smtClean="0"/>
              <a:t>Working </a:t>
            </a:r>
            <a:r>
              <a:rPr lang="en-US" b="0" dirty="0"/>
              <a:t>with law enforcement. </a:t>
            </a:r>
          </a:p>
          <a:p>
            <a:pPr marL="0" indent="0">
              <a:buNone/>
            </a:pPr>
            <a:r>
              <a:rPr lang="en-US" b="0" dirty="0"/>
              <a:t>	</a:t>
            </a:r>
          </a:p>
          <a:p>
            <a:pPr marL="0" indent="0">
              <a:buNone/>
            </a:pPr>
            <a:endParaRPr lang="en-US" dirty="0"/>
          </a:p>
        </p:txBody>
      </p:sp>
    </p:spTree>
    <p:extLst>
      <p:ext uri="{BB962C8B-B14F-4D97-AF65-F5344CB8AC3E}">
        <p14:creationId xmlns:p14="http://schemas.microsoft.com/office/powerpoint/2010/main" val="2319292052"/>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Strategies and activities: Demonstration Project 1a</a:t>
            </a:r>
            <a:br>
              <a:rPr lang="en-US" dirty="0" smtClean="0"/>
            </a:br>
            <a:r>
              <a:rPr lang="en-US" dirty="0" smtClean="0"/>
              <a:t>Patient Navigation</a:t>
            </a:r>
            <a:endParaRPr lang="en-US" dirty="0"/>
          </a:p>
        </p:txBody>
      </p:sp>
      <p:sp>
        <p:nvSpPr>
          <p:cNvPr id="5" name="Content Placeholder 4"/>
          <p:cNvSpPr>
            <a:spLocks noGrp="1"/>
          </p:cNvSpPr>
          <p:nvPr>
            <p:ph idx="1"/>
          </p:nvPr>
        </p:nvSpPr>
        <p:spPr/>
        <p:txBody>
          <a:bodyPr/>
          <a:lstStyle/>
          <a:p>
            <a:r>
              <a:rPr lang="en-US" b="0" dirty="0" smtClean="0"/>
              <a:t>Successful </a:t>
            </a:r>
            <a:r>
              <a:rPr lang="en-US" b="0" dirty="0"/>
              <a:t>recipient </a:t>
            </a:r>
            <a:r>
              <a:rPr lang="en-US" b="0" dirty="0" smtClean="0"/>
              <a:t>will </a:t>
            </a:r>
            <a:r>
              <a:rPr lang="en-US" b="0" dirty="0"/>
              <a:t>pilot a 1-year program providing patient navigators at 8 SSPs </a:t>
            </a:r>
            <a:r>
              <a:rPr lang="en-US" b="0" dirty="0" smtClean="0"/>
              <a:t> </a:t>
            </a:r>
          </a:p>
          <a:p>
            <a:r>
              <a:rPr lang="en-US" b="0" dirty="0" smtClean="0"/>
              <a:t>Navigators will link </a:t>
            </a:r>
            <a:r>
              <a:rPr lang="en-US" b="0" dirty="0"/>
              <a:t>clients with opioid use disorder to MAT, and to programs offering care and treatment for infectious disease associated with injection drug use, including viral hepatitis and HIV. 	</a:t>
            </a:r>
          </a:p>
          <a:p>
            <a:pPr marL="0" indent="0">
              <a:buNone/>
            </a:pPr>
            <a:r>
              <a:rPr lang="en-US" b="0" dirty="0"/>
              <a:t>	</a:t>
            </a:r>
          </a:p>
          <a:p>
            <a:pPr marL="0" indent="0">
              <a:buNone/>
            </a:pPr>
            <a:endParaRPr lang="en-US" dirty="0"/>
          </a:p>
        </p:txBody>
      </p:sp>
    </p:spTree>
    <p:extLst>
      <p:ext uri="{BB962C8B-B14F-4D97-AF65-F5344CB8AC3E}">
        <p14:creationId xmlns:p14="http://schemas.microsoft.com/office/powerpoint/2010/main" val="395133463"/>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Strategies and activities: Demonstration Project 1a</a:t>
            </a:r>
            <a:br>
              <a:rPr lang="en-US" dirty="0" smtClean="0"/>
            </a:br>
            <a:r>
              <a:rPr lang="en-US" dirty="0" smtClean="0"/>
              <a:t>Patient Navigation</a:t>
            </a:r>
            <a:endParaRPr lang="en-US" dirty="0"/>
          </a:p>
        </p:txBody>
      </p:sp>
      <p:sp>
        <p:nvSpPr>
          <p:cNvPr id="5" name="Content Placeholder 4"/>
          <p:cNvSpPr>
            <a:spLocks noGrp="1"/>
          </p:cNvSpPr>
          <p:nvPr>
            <p:ph idx="1"/>
          </p:nvPr>
        </p:nvSpPr>
        <p:spPr/>
        <p:txBody>
          <a:bodyPr/>
          <a:lstStyle/>
          <a:p>
            <a:r>
              <a:rPr lang="en-US" b="0" dirty="0" smtClean="0"/>
              <a:t>Determine </a:t>
            </a:r>
            <a:r>
              <a:rPr lang="en-US" b="0" dirty="0"/>
              <a:t>metrics to be collected in patient navigation program </a:t>
            </a:r>
          </a:p>
          <a:p>
            <a:r>
              <a:rPr lang="en-US" b="0" dirty="0"/>
              <a:t>I</a:t>
            </a:r>
            <a:r>
              <a:rPr lang="en-US" b="0" dirty="0" smtClean="0"/>
              <a:t>dentify </a:t>
            </a:r>
            <a:r>
              <a:rPr lang="en-US" b="0" dirty="0"/>
              <a:t>8 SSPs that will participate in this demo project. </a:t>
            </a:r>
            <a:endParaRPr lang="en-US" b="0" dirty="0" smtClean="0"/>
          </a:p>
          <a:p>
            <a:pPr lvl="1"/>
            <a:r>
              <a:rPr lang="en-US" b="0" dirty="0" smtClean="0"/>
              <a:t>All </a:t>
            </a:r>
            <a:r>
              <a:rPr lang="en-US" b="0" dirty="0"/>
              <a:t>participating SSPs must be located in areas where accessing MAT is possible, with support from a patient </a:t>
            </a:r>
            <a:r>
              <a:rPr lang="en-US" b="0" dirty="0" smtClean="0"/>
              <a:t>navigator.</a:t>
            </a:r>
          </a:p>
          <a:p>
            <a:pPr lvl="1"/>
            <a:r>
              <a:rPr lang="en-US" b="0" dirty="0" smtClean="0"/>
              <a:t>Participating </a:t>
            </a:r>
            <a:r>
              <a:rPr lang="en-US" b="0" dirty="0"/>
              <a:t>SSPs must not have a patient navigation program already in place, but should have the capacity to start one quickly once resources have been made available. </a:t>
            </a:r>
            <a:endParaRPr lang="en-US" b="0" dirty="0" smtClean="0"/>
          </a:p>
          <a:p>
            <a:pPr lvl="1"/>
            <a:r>
              <a:rPr lang="en-US" dirty="0" smtClean="0"/>
              <a:t>Co-located where </a:t>
            </a:r>
            <a:r>
              <a:rPr lang="en-US" dirty="0"/>
              <a:t>“Increasing use of medication assisted treatment to address opioid use among patients with bacterial and fungal infections related to injection drug </a:t>
            </a:r>
            <a:r>
              <a:rPr lang="en-US" dirty="0" smtClean="0"/>
              <a:t>use” (NCEZID) being </a:t>
            </a:r>
            <a:r>
              <a:rPr lang="en-US" dirty="0"/>
              <a:t>funded by CDC in selected </a:t>
            </a:r>
            <a:r>
              <a:rPr lang="en-US" dirty="0" smtClean="0"/>
              <a:t>sites</a:t>
            </a:r>
          </a:p>
          <a:p>
            <a:pPr lvl="1"/>
            <a:r>
              <a:rPr lang="en-US" b="0" dirty="0" smtClean="0"/>
              <a:t>Develop </a:t>
            </a:r>
            <a:r>
              <a:rPr lang="en-US" b="0" dirty="0"/>
              <a:t>guidance on replicating successes in other locations 	</a:t>
            </a:r>
          </a:p>
          <a:p>
            <a:pPr marL="0" indent="0">
              <a:buNone/>
            </a:pPr>
            <a:r>
              <a:rPr lang="en-US" b="0" dirty="0"/>
              <a:t>	</a:t>
            </a:r>
          </a:p>
          <a:p>
            <a:pPr marL="0" indent="0">
              <a:buNone/>
            </a:pPr>
            <a:endParaRPr lang="en-US" dirty="0"/>
          </a:p>
        </p:txBody>
      </p:sp>
    </p:spTree>
    <p:extLst>
      <p:ext uri="{BB962C8B-B14F-4D97-AF65-F5344CB8AC3E}">
        <p14:creationId xmlns:p14="http://schemas.microsoft.com/office/powerpoint/2010/main" val="1597437480"/>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Strategies and activities: Component 2</a:t>
            </a:r>
            <a:br>
              <a:rPr lang="en-US" dirty="0" smtClean="0"/>
            </a:br>
            <a:r>
              <a:rPr lang="en-US" dirty="0" smtClean="0"/>
              <a:t>SSP Monitoring and Evaluation</a:t>
            </a:r>
            <a:endParaRPr lang="en-US" dirty="0"/>
          </a:p>
        </p:txBody>
      </p:sp>
      <p:sp>
        <p:nvSpPr>
          <p:cNvPr id="5" name="Content Placeholder 4"/>
          <p:cNvSpPr>
            <a:spLocks noGrp="1"/>
          </p:cNvSpPr>
          <p:nvPr>
            <p:ph idx="1"/>
          </p:nvPr>
        </p:nvSpPr>
        <p:spPr/>
        <p:txBody>
          <a:bodyPr/>
          <a:lstStyle/>
          <a:p>
            <a:r>
              <a:rPr lang="en-US" b="0" dirty="0" smtClean="0"/>
              <a:t>The recipient will develop </a:t>
            </a:r>
            <a:r>
              <a:rPr lang="en-US" b="0" dirty="0"/>
              <a:t>and implement </a:t>
            </a:r>
            <a:r>
              <a:rPr lang="en-US" b="0" dirty="0" smtClean="0"/>
              <a:t>a monitoring </a:t>
            </a:r>
            <a:r>
              <a:rPr lang="en-US" b="0" dirty="0"/>
              <a:t>and evaluation program for SSPs 	</a:t>
            </a:r>
          </a:p>
          <a:p>
            <a:pPr lvl="1"/>
            <a:r>
              <a:rPr lang="en-US" b="0" dirty="0" smtClean="0"/>
              <a:t>Develop guidance on monitoring and evaluation for SSPs </a:t>
            </a:r>
          </a:p>
          <a:p>
            <a:pPr lvl="1"/>
            <a:r>
              <a:rPr lang="en-US" b="0" dirty="0" smtClean="0"/>
              <a:t>Provide data coordination: work with sites to conduct data cleaning, conduct data reconciliation, and identifying errors. </a:t>
            </a:r>
          </a:p>
          <a:p>
            <a:pPr lvl="2"/>
            <a:r>
              <a:rPr lang="en-US" dirty="0" smtClean="0"/>
              <a:t>Combine </a:t>
            </a:r>
            <a:r>
              <a:rPr lang="en-US" dirty="0"/>
              <a:t>and analyze data sets and provide combined data set to CDC</a:t>
            </a:r>
            <a:r>
              <a:rPr lang="en-US" dirty="0" smtClean="0"/>
              <a:t>.</a:t>
            </a:r>
          </a:p>
          <a:p>
            <a:r>
              <a:rPr lang="en-US" b="0" dirty="0" smtClean="0"/>
              <a:t>Monitor</a:t>
            </a:r>
            <a:r>
              <a:rPr lang="en-US" dirty="0" smtClean="0"/>
              <a:t> </a:t>
            </a:r>
            <a:r>
              <a:rPr lang="en-US" b="0" dirty="0"/>
              <a:t>and track SSPs in the U.S., including openings and closings, locations, and services offered </a:t>
            </a:r>
          </a:p>
          <a:p>
            <a:pPr marL="0" indent="0">
              <a:buNone/>
            </a:pPr>
            <a:r>
              <a:rPr lang="en-US" b="0" dirty="0"/>
              <a:t>	</a:t>
            </a:r>
          </a:p>
          <a:p>
            <a:pPr marL="0" indent="0">
              <a:buNone/>
            </a:pPr>
            <a:endParaRPr lang="en-US" b="0" dirty="0"/>
          </a:p>
          <a:p>
            <a:pPr marL="0" indent="0">
              <a:buNone/>
            </a:pPr>
            <a:endParaRPr lang="en-US" dirty="0"/>
          </a:p>
        </p:txBody>
      </p:sp>
    </p:spTree>
    <p:extLst>
      <p:ext uri="{BB962C8B-B14F-4D97-AF65-F5344CB8AC3E}">
        <p14:creationId xmlns:p14="http://schemas.microsoft.com/office/powerpoint/2010/main" val="3299374313"/>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Strategies and activities: Component 2</a:t>
            </a:r>
            <a:br>
              <a:rPr lang="en-US" dirty="0" smtClean="0"/>
            </a:br>
            <a:r>
              <a:rPr lang="en-US" dirty="0" smtClean="0"/>
              <a:t>SSP Monitoring and Evaluation</a:t>
            </a:r>
            <a:endParaRPr lang="en-US" dirty="0"/>
          </a:p>
        </p:txBody>
      </p:sp>
      <p:sp>
        <p:nvSpPr>
          <p:cNvPr id="5" name="Content Placeholder 4"/>
          <p:cNvSpPr>
            <a:spLocks noGrp="1"/>
          </p:cNvSpPr>
          <p:nvPr>
            <p:ph idx="1"/>
          </p:nvPr>
        </p:nvSpPr>
        <p:spPr/>
        <p:txBody>
          <a:bodyPr/>
          <a:lstStyle/>
          <a:p>
            <a:r>
              <a:rPr lang="en-US" b="0" dirty="0"/>
              <a:t>Support local program evaluation/outcome monitoring at SSPs nationwide. </a:t>
            </a:r>
            <a:endParaRPr lang="en-US" b="0" dirty="0" smtClean="0"/>
          </a:p>
          <a:p>
            <a:pPr lvl="1"/>
            <a:r>
              <a:rPr lang="en-US" b="0" dirty="0" smtClean="0"/>
              <a:t>Biannually</a:t>
            </a:r>
            <a:r>
              <a:rPr lang="en-US" b="0" dirty="0"/>
              <a:t>, work with SSPs to gather information </a:t>
            </a:r>
            <a:r>
              <a:rPr lang="en-US" b="0" dirty="0" smtClean="0"/>
              <a:t>from </a:t>
            </a:r>
            <a:r>
              <a:rPr lang="en-US" b="0" dirty="0"/>
              <a:t>SSP clients, focusing on how the local program succeeds in meeting the needs of their clients, </a:t>
            </a:r>
            <a:r>
              <a:rPr lang="en-US" b="0" dirty="0" smtClean="0"/>
              <a:t> measuring </a:t>
            </a:r>
            <a:r>
              <a:rPr lang="en-US" b="0" dirty="0"/>
              <a:t>client satisfaction, and gaps in services. </a:t>
            </a:r>
          </a:p>
          <a:p>
            <a:r>
              <a:rPr lang="en-US" b="0" dirty="0" smtClean="0"/>
              <a:t>Work </a:t>
            </a:r>
            <a:r>
              <a:rPr lang="en-US" b="0" dirty="0"/>
              <a:t>with SSPs to collect summarized data from individual organizations and produce an annual national SSP report </a:t>
            </a:r>
          </a:p>
          <a:p>
            <a:pPr marL="0" indent="0">
              <a:buNone/>
            </a:pPr>
            <a:endParaRPr lang="en-US" b="0" dirty="0"/>
          </a:p>
          <a:p>
            <a:pPr marL="0" indent="0">
              <a:buNone/>
            </a:pPr>
            <a:endParaRPr lang="en-US" dirty="0"/>
          </a:p>
        </p:txBody>
      </p:sp>
    </p:spTree>
    <p:extLst>
      <p:ext uri="{BB962C8B-B14F-4D97-AF65-F5344CB8AC3E}">
        <p14:creationId xmlns:p14="http://schemas.microsoft.com/office/powerpoint/2010/main" val="2917958330"/>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Strategies and activities: Component 2a</a:t>
            </a:r>
            <a:br>
              <a:rPr lang="en-US" dirty="0" smtClean="0"/>
            </a:br>
            <a:r>
              <a:rPr lang="en-US" dirty="0" smtClean="0"/>
              <a:t>Injection Drug Use Surveillance</a:t>
            </a:r>
            <a:endParaRPr lang="en-US" dirty="0"/>
          </a:p>
        </p:txBody>
      </p:sp>
      <p:sp>
        <p:nvSpPr>
          <p:cNvPr id="5" name="Content Placeholder 4"/>
          <p:cNvSpPr>
            <a:spLocks noGrp="1"/>
          </p:cNvSpPr>
          <p:nvPr>
            <p:ph idx="1"/>
          </p:nvPr>
        </p:nvSpPr>
        <p:spPr/>
        <p:txBody>
          <a:bodyPr/>
          <a:lstStyle/>
          <a:p>
            <a:r>
              <a:rPr lang="en-US" b="0" dirty="0"/>
              <a:t>D</a:t>
            </a:r>
            <a:r>
              <a:rPr lang="en-US" b="0" dirty="0" smtClean="0"/>
              <a:t>evelop </a:t>
            </a:r>
            <a:r>
              <a:rPr lang="en-US" b="0" dirty="0"/>
              <a:t>and pilot a </a:t>
            </a:r>
            <a:r>
              <a:rPr lang="en-US" b="0" dirty="0" smtClean="0"/>
              <a:t>survey that </a:t>
            </a:r>
            <a:r>
              <a:rPr lang="en-US" b="0" dirty="0"/>
              <a:t>collects information on substance use and injection use trends and risk behaviors </a:t>
            </a:r>
            <a:endParaRPr lang="en-US" b="0" dirty="0" smtClean="0"/>
          </a:p>
          <a:p>
            <a:pPr lvl="1"/>
            <a:r>
              <a:rPr lang="en-US" b="0" dirty="0" smtClean="0"/>
              <a:t>Using customizable </a:t>
            </a:r>
            <a:r>
              <a:rPr lang="en-US" b="0" dirty="0"/>
              <a:t>technology solution designed to capture self-reported client data from individuals engaging with </a:t>
            </a:r>
            <a:r>
              <a:rPr lang="en-US" b="0" dirty="0" smtClean="0"/>
              <a:t>SSPs</a:t>
            </a:r>
          </a:p>
          <a:p>
            <a:r>
              <a:rPr lang="en-US" b="0" dirty="0" smtClean="0"/>
              <a:t>Collect </a:t>
            </a:r>
            <a:r>
              <a:rPr lang="en-US" b="0" dirty="0"/>
              <a:t>in-depth information from a subset of SSP clients and their drug-using peers on their drug use practices, experiences with overdose, infectious disease and bacterial </a:t>
            </a:r>
            <a:r>
              <a:rPr lang="en-US" b="0" dirty="0" smtClean="0"/>
              <a:t>infections</a:t>
            </a:r>
          </a:p>
          <a:p>
            <a:r>
              <a:rPr lang="en-US" b="0" dirty="0" smtClean="0"/>
              <a:t>Share results of survey via SSP report </a:t>
            </a:r>
            <a:endParaRPr lang="en-US" b="0" dirty="0"/>
          </a:p>
          <a:p>
            <a:pPr marL="0" indent="0">
              <a:buNone/>
            </a:pPr>
            <a:endParaRPr lang="en-US" b="0" dirty="0"/>
          </a:p>
          <a:p>
            <a:pPr marL="0" indent="0">
              <a:buNone/>
            </a:pPr>
            <a:endParaRPr lang="en-US" dirty="0"/>
          </a:p>
        </p:txBody>
      </p:sp>
    </p:spTree>
    <p:extLst>
      <p:ext uri="{BB962C8B-B14F-4D97-AF65-F5344CB8AC3E}">
        <p14:creationId xmlns:p14="http://schemas.microsoft.com/office/powerpoint/2010/main" val="1444603543"/>
      </p:ext>
    </p:extLst>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8115"/>
          </a:xfrm>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0" indent="0">
              <a:buNone/>
            </a:pPr>
            <a:r>
              <a:rPr lang="en-US" dirty="0" smtClean="0"/>
              <a:t>Q:  </a:t>
            </a:r>
            <a:r>
              <a:rPr lang="en-US" dirty="0"/>
              <a:t>Is the expectation that a funded recipient will work with all SSPs in the United States? </a:t>
            </a:r>
          </a:p>
          <a:p>
            <a:pPr marL="0" indent="0">
              <a:buNone/>
            </a:pPr>
            <a:r>
              <a:rPr lang="en-US" b="0" dirty="0" smtClean="0"/>
              <a:t>A: The </a:t>
            </a:r>
            <a:r>
              <a:rPr lang="en-US" b="0" dirty="0"/>
              <a:t>target goal is to work with at least 80% of </a:t>
            </a:r>
            <a:r>
              <a:rPr lang="en-US" b="0" dirty="0" smtClean="0"/>
              <a:t>SSPs (</a:t>
            </a:r>
            <a:r>
              <a:rPr lang="en-US" b="0" dirty="0"/>
              <a:t>as identified by the North American Syringe Exchange Network</a:t>
            </a:r>
            <a:r>
              <a:rPr lang="en-US" b="0" dirty="0" smtClean="0"/>
              <a:t>: </a:t>
            </a:r>
            <a:r>
              <a:rPr lang="en-US" b="0" dirty="0" smtClean="0">
                <a:hlinkClick r:id="rId3"/>
              </a:rPr>
              <a:t>https</a:t>
            </a:r>
            <a:r>
              <a:rPr lang="en-US" b="0" dirty="0">
                <a:hlinkClick r:id="rId3"/>
              </a:rPr>
              <a:t>://</a:t>
            </a:r>
            <a:r>
              <a:rPr lang="en-US" b="0" dirty="0" smtClean="0">
                <a:hlinkClick r:id="rId3"/>
              </a:rPr>
              <a:t>www.nasen.org/map/</a:t>
            </a:r>
            <a:r>
              <a:rPr lang="en-US" b="0" dirty="0" smtClean="0"/>
              <a:t>) in </a:t>
            </a:r>
            <a:r>
              <a:rPr lang="en-US" b="0" dirty="0"/>
              <a:t>the United States in urban, suburban and rural </a:t>
            </a:r>
            <a:r>
              <a:rPr lang="en-US" b="0" dirty="0" smtClean="0"/>
              <a:t>areas</a:t>
            </a:r>
            <a:r>
              <a:rPr lang="en-US" b="0" dirty="0"/>
              <a:t> </a:t>
            </a:r>
            <a:endParaRPr lang="en-US" dirty="0"/>
          </a:p>
        </p:txBody>
      </p:sp>
    </p:spTree>
    <p:extLst>
      <p:ext uri="{BB962C8B-B14F-4D97-AF65-F5344CB8AC3E}">
        <p14:creationId xmlns:p14="http://schemas.microsoft.com/office/powerpoint/2010/main" val="4091496593"/>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8115"/>
          </a:xfrm>
        </p:spPr>
        <p:txBody>
          <a:bodyPr/>
          <a:lstStyle/>
          <a:p>
            <a:r>
              <a:rPr lang="en-US" dirty="0" smtClean="0"/>
              <a:t>Q&amp;A</a:t>
            </a:r>
            <a:endParaRPr lang="en-US" dirty="0"/>
          </a:p>
        </p:txBody>
      </p:sp>
      <p:sp>
        <p:nvSpPr>
          <p:cNvPr id="3" name="Content Placeholder 2"/>
          <p:cNvSpPr>
            <a:spLocks noGrp="1"/>
          </p:cNvSpPr>
          <p:nvPr>
            <p:ph idx="1"/>
          </p:nvPr>
        </p:nvSpPr>
        <p:spPr>
          <a:xfrm>
            <a:off x="457200" y="1049079"/>
            <a:ext cx="8229600" cy="4742122"/>
          </a:xfrm>
        </p:spPr>
        <p:txBody>
          <a:bodyPr/>
          <a:lstStyle/>
          <a:p>
            <a:pPr marL="0" indent="0">
              <a:buNone/>
            </a:pPr>
            <a:r>
              <a:rPr lang="en-US" dirty="0" smtClean="0"/>
              <a:t>Q: A </a:t>
            </a:r>
            <a:r>
              <a:rPr lang="en-US" dirty="0"/>
              <a:t>second activity under demonstration project 2a (IDU Surveillance) is the implementation of survey system in 50 SSP and 250 of their drug-using peers. May we budget funds for incentives to ensure participation in this survey?</a:t>
            </a:r>
          </a:p>
          <a:p>
            <a:pPr marL="0" indent="0">
              <a:buNone/>
            </a:pPr>
            <a:r>
              <a:rPr lang="en-US" b="0" dirty="0" smtClean="0"/>
              <a:t>A: Yes</a:t>
            </a:r>
            <a:r>
              <a:rPr lang="en-US" b="0" dirty="0"/>
              <a:t>, applicants may budget in survey incentives. </a:t>
            </a:r>
            <a:r>
              <a:rPr lang="en-US" b="0" dirty="0" smtClean="0"/>
              <a:t>Applicants </a:t>
            </a:r>
            <a:r>
              <a:rPr lang="en-US" b="0" dirty="0"/>
              <a:t>will be required to prepare a detailed budget as part of the application consistent with instructions in the funding opportunity announcement and application instructions. </a:t>
            </a:r>
            <a:endParaRPr lang="en-US" b="0" dirty="0" smtClean="0"/>
          </a:p>
          <a:p>
            <a:pPr marL="0" indent="0">
              <a:buNone/>
            </a:pPr>
            <a:r>
              <a:rPr lang="en-US" b="0" dirty="0"/>
              <a:t> </a:t>
            </a:r>
          </a:p>
        </p:txBody>
      </p:sp>
    </p:spTree>
    <p:extLst>
      <p:ext uri="{BB962C8B-B14F-4D97-AF65-F5344CB8AC3E}">
        <p14:creationId xmlns:p14="http://schemas.microsoft.com/office/powerpoint/2010/main" val="337832459"/>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CDC Activities</a:t>
            </a:r>
            <a:endParaRPr lang="en-US" dirty="0"/>
          </a:p>
        </p:txBody>
      </p:sp>
      <p:sp>
        <p:nvSpPr>
          <p:cNvPr id="3" name="Text Placeholder 2"/>
          <p:cNvSpPr>
            <a:spLocks noGrp="1"/>
          </p:cNvSpPr>
          <p:nvPr>
            <p:ph type="body" idx="1"/>
          </p:nvPr>
        </p:nvSpPr>
        <p:spPr/>
        <p:txBody>
          <a:bodyPr/>
          <a:lstStyle/>
          <a:p>
            <a:endParaRPr lang="en-US" b="1" dirty="0"/>
          </a:p>
        </p:txBody>
      </p:sp>
    </p:spTree>
    <p:extLst>
      <p:ext uri="{BB962C8B-B14F-4D97-AF65-F5344CB8AC3E}">
        <p14:creationId xmlns:p14="http://schemas.microsoft.com/office/powerpoint/2010/main" val="1893167208"/>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545537556"/>
              </p:ext>
            </p:extLst>
          </p:nvPr>
        </p:nvGraphicFramePr>
        <p:xfrm>
          <a:off x="457200" y="457200"/>
          <a:ext cx="8229600" cy="5867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75024273"/>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 Expectations</a:t>
            </a:r>
            <a:endParaRPr lang="en-US" dirty="0"/>
          </a:p>
        </p:txBody>
      </p:sp>
      <p:sp>
        <p:nvSpPr>
          <p:cNvPr id="3" name="Content Placeholder 2"/>
          <p:cNvSpPr>
            <a:spLocks noGrp="1"/>
          </p:cNvSpPr>
          <p:nvPr>
            <p:ph idx="1"/>
          </p:nvPr>
        </p:nvSpPr>
        <p:spPr/>
        <p:txBody>
          <a:bodyPr/>
          <a:lstStyle/>
          <a:p>
            <a:pPr marL="0" indent="0">
              <a:buNone/>
            </a:pPr>
            <a:endParaRPr lang="en-US" b="0" dirty="0"/>
          </a:p>
          <a:p>
            <a:r>
              <a:rPr lang="en-US" b="0" dirty="0" smtClean="0"/>
              <a:t>Recipients will be required to routinely </a:t>
            </a:r>
            <a:r>
              <a:rPr lang="en-US" b="0" dirty="0"/>
              <a:t>exchange information and work closely with other recipients under this NOFO, </a:t>
            </a:r>
            <a:r>
              <a:rPr lang="en-US" b="0" dirty="0" smtClean="0"/>
              <a:t>and, as directed, other groups funded by CDC to conduct related activities. </a:t>
            </a:r>
            <a:endParaRPr lang="en-US" b="0" dirty="0"/>
          </a:p>
        </p:txBody>
      </p:sp>
    </p:spTree>
    <p:extLst>
      <p:ext uri="{BB962C8B-B14F-4D97-AF65-F5344CB8AC3E}">
        <p14:creationId xmlns:p14="http://schemas.microsoft.com/office/powerpoint/2010/main" val="3012423723"/>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can apply? Who will be awarded?</a:t>
            </a:r>
            <a:endParaRPr lang="en-US" dirty="0"/>
          </a:p>
        </p:txBody>
      </p:sp>
      <p:sp>
        <p:nvSpPr>
          <p:cNvPr id="3" name="Content Placeholder 2"/>
          <p:cNvSpPr>
            <a:spLocks noGrp="1"/>
          </p:cNvSpPr>
          <p:nvPr>
            <p:ph idx="1"/>
          </p:nvPr>
        </p:nvSpPr>
        <p:spPr/>
        <p:txBody>
          <a:bodyPr/>
          <a:lstStyle/>
          <a:p>
            <a:r>
              <a:rPr lang="en-US" b="0" dirty="0" smtClean="0"/>
              <a:t>Unrestricted eligibility </a:t>
            </a:r>
          </a:p>
          <a:p>
            <a:r>
              <a:rPr lang="en-US" b="0" dirty="0" smtClean="0"/>
              <a:t>Recipients </a:t>
            </a:r>
            <a:r>
              <a:rPr lang="en-US" b="0" dirty="0"/>
              <a:t>must have </a:t>
            </a:r>
            <a:r>
              <a:rPr lang="en-US" b="0" dirty="0" smtClean="0"/>
              <a:t>a minimum 5 years </a:t>
            </a:r>
            <a:r>
              <a:rPr lang="en-US" b="0" dirty="0"/>
              <a:t>history of establishing, building, and/or </a:t>
            </a:r>
            <a:r>
              <a:rPr lang="en-US" b="0" dirty="0" smtClean="0"/>
              <a:t>maintaining </a:t>
            </a:r>
            <a:r>
              <a:rPr lang="en-US" b="0" dirty="0"/>
              <a:t>working partnerships to facilitate ongoing development and delivery of their respective services (i.e., technical assistance, and/or SSP monitoring and evaluation). 	</a:t>
            </a:r>
            <a:endParaRPr lang="en-US" b="0" dirty="0" smtClean="0"/>
          </a:p>
          <a:p>
            <a:r>
              <a:rPr lang="en-US" b="0" dirty="0" smtClean="0"/>
              <a:t>Recipients must have demonstrated capacity to reach SSPs </a:t>
            </a:r>
            <a:r>
              <a:rPr lang="en-US" dirty="0" smtClean="0"/>
              <a:t>nationwide</a:t>
            </a:r>
            <a:r>
              <a:rPr lang="en-US" b="0" dirty="0" smtClean="0"/>
              <a:t>, which includes urban, suburban and rural areas</a:t>
            </a:r>
          </a:p>
          <a:p>
            <a:r>
              <a:rPr lang="en-US" b="0" dirty="0" smtClean="0"/>
              <a:t>Recipients are expected to have subject matter expertise in harm reduction and SSPs</a:t>
            </a:r>
            <a:endParaRPr lang="en-US" b="0" dirty="0"/>
          </a:p>
          <a:p>
            <a:endParaRPr lang="en-US" dirty="0"/>
          </a:p>
        </p:txBody>
      </p:sp>
    </p:spTree>
    <p:extLst>
      <p:ext uri="{BB962C8B-B14F-4D97-AF65-F5344CB8AC3E}">
        <p14:creationId xmlns:p14="http://schemas.microsoft.com/office/powerpoint/2010/main" val="873598479"/>
      </p:ext>
    </p:extLst>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73678"/>
          </a:xfrm>
        </p:spPr>
        <p:txBody>
          <a:bodyPr/>
          <a:lstStyle/>
          <a:p>
            <a:r>
              <a:rPr lang="en-US" dirty="0" smtClean="0"/>
              <a:t>Who can apply? Who will be awarded?</a:t>
            </a:r>
            <a:endParaRPr lang="en-US" dirty="0"/>
          </a:p>
        </p:txBody>
      </p:sp>
      <p:sp>
        <p:nvSpPr>
          <p:cNvPr id="3" name="Content Placeholder 2"/>
          <p:cNvSpPr>
            <a:spLocks noGrp="1"/>
          </p:cNvSpPr>
          <p:nvPr>
            <p:ph idx="1"/>
          </p:nvPr>
        </p:nvSpPr>
        <p:spPr>
          <a:xfrm>
            <a:off x="457200" y="1290084"/>
            <a:ext cx="8229600" cy="4501117"/>
          </a:xfrm>
        </p:spPr>
        <p:txBody>
          <a:bodyPr/>
          <a:lstStyle/>
          <a:p>
            <a:r>
              <a:rPr lang="en-US" b="0" dirty="0" smtClean="0"/>
              <a:t>Successful applicant will:</a:t>
            </a:r>
          </a:p>
          <a:p>
            <a:pPr lvl="1"/>
            <a:r>
              <a:rPr lang="en-US" b="0" dirty="0" smtClean="0"/>
              <a:t>Describe an overall </a:t>
            </a:r>
            <a:r>
              <a:rPr lang="en-US" b="0" dirty="0"/>
              <a:t>approach consistent with the Approach and Purpose of the NOFO to conduct activities required for the selected </a:t>
            </a:r>
            <a:r>
              <a:rPr lang="en-US" b="0" dirty="0" smtClean="0"/>
              <a:t>component</a:t>
            </a:r>
          </a:p>
          <a:p>
            <a:pPr lvl="1"/>
            <a:r>
              <a:rPr lang="en-US" b="0" dirty="0"/>
              <a:t>D</a:t>
            </a:r>
            <a:r>
              <a:rPr lang="en-US" b="0" dirty="0" smtClean="0"/>
              <a:t>emonstrate </a:t>
            </a:r>
            <a:r>
              <a:rPr lang="en-US" b="0" dirty="0"/>
              <a:t>coordination and collaboration with harm reduction organizations, local health departments and community-based </a:t>
            </a:r>
            <a:r>
              <a:rPr lang="en-US" b="0" dirty="0" smtClean="0"/>
              <a:t>organizations</a:t>
            </a:r>
          </a:p>
          <a:p>
            <a:pPr lvl="1"/>
            <a:r>
              <a:rPr lang="en-US" b="0" dirty="0" smtClean="0"/>
              <a:t>Demonstrate </a:t>
            </a:r>
            <a:r>
              <a:rPr lang="en-US" b="0" dirty="0"/>
              <a:t>a quality, comprehensive plan that has the potential to meet the outcomes described in this NOFO’s logic model </a:t>
            </a:r>
            <a:r>
              <a:rPr lang="en-US" b="0" dirty="0" smtClean="0"/>
              <a:t> </a:t>
            </a:r>
          </a:p>
          <a:p>
            <a:pPr lvl="1"/>
            <a:r>
              <a:rPr lang="en-US" b="0" dirty="0" smtClean="0"/>
              <a:t>Demonstrate </a:t>
            </a:r>
            <a:r>
              <a:rPr lang="en-US" b="0" dirty="0"/>
              <a:t>that the proposed use of funds is an efficient and effective way to implement the strategies and activities and attain the period of performance outcomes. (up to 7 points) </a:t>
            </a:r>
          </a:p>
          <a:p>
            <a:r>
              <a:rPr lang="en-US" b="0" dirty="0" smtClean="0"/>
              <a:t>Strong applications include </a:t>
            </a:r>
            <a:r>
              <a:rPr lang="en-US" b="0" dirty="0"/>
              <a:t>an SSP engagement and communications strategy </a:t>
            </a:r>
            <a:r>
              <a:rPr lang="en-US" b="0" dirty="0" smtClean="0"/>
              <a:t>and describes </a:t>
            </a:r>
            <a:r>
              <a:rPr lang="en-US" b="0" dirty="0"/>
              <a:t>how applicant will develop programs associated with selected component </a:t>
            </a:r>
          </a:p>
          <a:p>
            <a:endParaRPr lang="en-US" b="0" dirty="0"/>
          </a:p>
          <a:p>
            <a:pPr marL="0" indent="0">
              <a:buNone/>
            </a:pPr>
            <a:r>
              <a:rPr lang="en-US" b="0" dirty="0"/>
              <a:t>  </a:t>
            </a:r>
          </a:p>
          <a:p>
            <a:endParaRPr lang="en-US" dirty="0"/>
          </a:p>
        </p:txBody>
      </p:sp>
    </p:spTree>
    <p:extLst>
      <p:ext uri="{BB962C8B-B14F-4D97-AF65-F5344CB8AC3E}">
        <p14:creationId xmlns:p14="http://schemas.microsoft.com/office/powerpoint/2010/main" val="363782864"/>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Timeline</a:t>
            </a:r>
            <a:endParaRPr lang="en-US" dirty="0"/>
          </a:p>
        </p:txBody>
      </p:sp>
      <p:sp>
        <p:nvSpPr>
          <p:cNvPr id="3" name="Content Placeholder 2"/>
          <p:cNvSpPr>
            <a:spLocks noGrp="1"/>
          </p:cNvSpPr>
          <p:nvPr>
            <p:ph idx="1"/>
          </p:nvPr>
        </p:nvSpPr>
        <p:spPr/>
        <p:txBody>
          <a:bodyPr/>
          <a:lstStyle/>
          <a:p>
            <a:r>
              <a:rPr lang="en-US" b="0" dirty="0" smtClean="0"/>
              <a:t>Funding announcement publication:  May 1, 2019 </a:t>
            </a:r>
          </a:p>
          <a:p>
            <a:r>
              <a:rPr lang="en-US" b="0" dirty="0" smtClean="0"/>
              <a:t>Informational call May 9, 2019  </a:t>
            </a:r>
            <a:endParaRPr lang="en-US" b="0" i="1" dirty="0" smtClean="0"/>
          </a:p>
          <a:p>
            <a:r>
              <a:rPr lang="en-US" b="0" dirty="0" smtClean="0"/>
              <a:t>Letters of Intent due: </a:t>
            </a:r>
            <a:r>
              <a:rPr lang="en-US" b="0" i="1" dirty="0" smtClean="0"/>
              <a:t>May 24, 2019</a:t>
            </a:r>
          </a:p>
          <a:p>
            <a:r>
              <a:rPr lang="en-US" b="0" dirty="0" smtClean="0"/>
              <a:t>Applications due</a:t>
            </a:r>
            <a:r>
              <a:rPr lang="en-US" b="0" i="1" dirty="0" smtClean="0"/>
              <a:t>: June 26, 2019</a:t>
            </a:r>
          </a:p>
          <a:p>
            <a:r>
              <a:rPr lang="en-US" b="0" dirty="0" smtClean="0"/>
              <a:t>Notice of Award: </a:t>
            </a:r>
            <a:r>
              <a:rPr lang="en-US" b="0" i="1" dirty="0" smtClean="0"/>
              <a:t>September </a:t>
            </a:r>
            <a:r>
              <a:rPr lang="en-US" b="0" i="1" dirty="0"/>
              <a:t>2</a:t>
            </a:r>
            <a:endParaRPr lang="en-US" b="0" i="1" dirty="0" smtClean="0"/>
          </a:p>
          <a:p>
            <a:pPr marL="0" indent="0">
              <a:buNone/>
            </a:pPr>
            <a:endParaRPr lang="en-US" b="0" i="1" dirty="0"/>
          </a:p>
          <a:p>
            <a:pPr marL="0" indent="0">
              <a:buNone/>
            </a:pPr>
            <a:r>
              <a:rPr lang="en-US" b="0" dirty="0" smtClean="0"/>
              <a:t>(Notice of award is an estimate </a:t>
            </a:r>
            <a:r>
              <a:rPr lang="en-US" b="0" dirty="0"/>
              <a:t>and subject to change</a:t>
            </a:r>
            <a:r>
              <a:rPr lang="en-US" b="0" dirty="0" smtClean="0"/>
              <a:t>)</a:t>
            </a:r>
          </a:p>
          <a:p>
            <a:pPr marL="0" indent="0">
              <a:buNone/>
            </a:pPr>
            <a:endParaRPr lang="en-US" b="0" dirty="0"/>
          </a:p>
          <a:p>
            <a:pPr marL="0" indent="0">
              <a:buNone/>
            </a:pPr>
            <a:r>
              <a:rPr lang="en-US" b="0" dirty="0" smtClean="0"/>
              <a:t> </a:t>
            </a:r>
            <a:endParaRPr lang="en-US" b="0" i="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35833" y="1600201"/>
            <a:ext cx="411981" cy="548640"/>
          </a:xfrm>
          <a:prstGeom prst="rect">
            <a:avLst/>
          </a:prstGeom>
          <a:ln>
            <a:noFill/>
          </a:ln>
        </p:spPr>
      </p:pic>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15489" y="2010178"/>
            <a:ext cx="411981" cy="548640"/>
          </a:xfrm>
          <a:prstGeom prst="rect">
            <a:avLst/>
          </a:prstGeom>
          <a:ln>
            <a:noFill/>
          </a:ln>
        </p:spPr>
      </p:pic>
    </p:spTree>
    <p:extLst>
      <p:ext uri="{BB962C8B-B14F-4D97-AF65-F5344CB8AC3E}">
        <p14:creationId xmlns:p14="http://schemas.microsoft.com/office/powerpoint/2010/main" val="3141203991"/>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Letters of Intent</a:t>
            </a:r>
            <a:endParaRPr lang="en-US" dirty="0"/>
          </a:p>
        </p:txBody>
      </p:sp>
      <p:sp>
        <p:nvSpPr>
          <p:cNvPr id="3" name="Content Placeholder 2"/>
          <p:cNvSpPr>
            <a:spLocks noGrp="1"/>
          </p:cNvSpPr>
          <p:nvPr>
            <p:ph idx="1"/>
          </p:nvPr>
        </p:nvSpPr>
        <p:spPr/>
        <p:txBody>
          <a:bodyPr/>
          <a:lstStyle/>
          <a:p>
            <a:endParaRPr lang="en-US" b="0" dirty="0"/>
          </a:p>
          <a:p>
            <a:r>
              <a:rPr lang="en-US" b="0" dirty="0" smtClean="0"/>
              <a:t>Letters of intent must </a:t>
            </a:r>
            <a:r>
              <a:rPr lang="en-US" b="0" dirty="0"/>
              <a:t>be sent via U.S. express mail, delivery service, </a:t>
            </a:r>
            <a:r>
              <a:rPr lang="en-US" b="0" dirty="0" smtClean="0"/>
              <a:t>or email by May 24</a:t>
            </a:r>
            <a:r>
              <a:rPr lang="en-US" b="0" baseline="30000" dirty="0" smtClean="0"/>
              <a:t>th</a:t>
            </a:r>
            <a:endParaRPr lang="en-US" b="0" dirty="0" smtClean="0"/>
          </a:p>
          <a:p>
            <a:r>
              <a:rPr lang="en-US" b="0" dirty="0" smtClean="0"/>
              <a:t>Please send </a:t>
            </a:r>
            <a:r>
              <a:rPr lang="en-US" b="0" dirty="0"/>
              <a:t>to: </a:t>
            </a:r>
            <a:endParaRPr lang="en-US" b="0" dirty="0" smtClean="0"/>
          </a:p>
          <a:p>
            <a:pPr marL="0" indent="0" algn="ctr">
              <a:buNone/>
            </a:pPr>
            <a:r>
              <a:rPr lang="en-US" b="0" dirty="0" smtClean="0"/>
              <a:t>Harm </a:t>
            </a:r>
            <a:r>
              <a:rPr lang="en-US" b="0" dirty="0"/>
              <a:t>Reduction NOFO </a:t>
            </a:r>
            <a:endParaRPr lang="en-US" b="0" dirty="0" smtClean="0"/>
          </a:p>
          <a:p>
            <a:pPr marL="0" indent="0" algn="ctr">
              <a:buNone/>
            </a:pPr>
            <a:r>
              <a:rPr lang="en-US" b="0" dirty="0" smtClean="0"/>
              <a:t> Centers for Disease Control, </a:t>
            </a:r>
            <a:r>
              <a:rPr lang="en-US" b="0" dirty="0"/>
              <a:t>NCHHSTP </a:t>
            </a:r>
            <a:endParaRPr lang="en-US" b="0" dirty="0" smtClean="0"/>
          </a:p>
          <a:p>
            <a:pPr marL="0" indent="0" algn="ctr">
              <a:buNone/>
            </a:pPr>
            <a:r>
              <a:rPr lang="en-US" b="0" dirty="0" smtClean="0"/>
              <a:t>1600 </a:t>
            </a:r>
            <a:r>
              <a:rPr lang="en-US" b="0" dirty="0"/>
              <a:t>Clifton Rd, MS 8-06 </a:t>
            </a:r>
            <a:endParaRPr lang="en-US" b="0" dirty="0" smtClean="0"/>
          </a:p>
          <a:p>
            <a:pPr marL="0" indent="0" algn="ctr">
              <a:buNone/>
            </a:pPr>
            <a:r>
              <a:rPr lang="en-US" dirty="0" smtClean="0"/>
              <a:t>    harmreduction@cdc.gov </a:t>
            </a:r>
            <a:r>
              <a:rPr lang="en-US" dirty="0"/>
              <a:t>	</a:t>
            </a:r>
          </a:p>
          <a:p>
            <a:pPr marL="0" indent="0">
              <a:buNone/>
            </a:pPr>
            <a:endParaRPr lang="en-US" dirty="0"/>
          </a:p>
        </p:txBody>
      </p:sp>
    </p:spTree>
    <p:extLst>
      <p:ext uri="{BB962C8B-B14F-4D97-AF65-F5344CB8AC3E}">
        <p14:creationId xmlns:p14="http://schemas.microsoft.com/office/powerpoint/2010/main" val="1416929672"/>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0" indent="0">
              <a:buNone/>
            </a:pPr>
            <a:r>
              <a:rPr lang="en-US" dirty="0" smtClean="0"/>
              <a:t>Q: Are letters of intent mandatory?</a:t>
            </a:r>
          </a:p>
          <a:p>
            <a:pPr marL="0" indent="0">
              <a:buNone/>
            </a:pPr>
            <a:r>
              <a:rPr lang="en-US" b="0" dirty="0" smtClean="0"/>
              <a:t>A: No, letters of intent are not required, but appreciated. When we have a sense of how many applicants to expect, we can better prepare for the review process.</a:t>
            </a:r>
          </a:p>
          <a:p>
            <a:pPr marL="0" indent="0">
              <a:buNone/>
            </a:pPr>
            <a:endParaRPr lang="en-US" dirty="0"/>
          </a:p>
          <a:p>
            <a:pPr marL="0" indent="0">
              <a:buNone/>
            </a:pPr>
            <a:r>
              <a:rPr lang="en-US" dirty="0" smtClean="0"/>
              <a:t>Q: What should we include in the letter of intent?</a:t>
            </a:r>
          </a:p>
          <a:p>
            <a:pPr marL="0" indent="0">
              <a:buNone/>
            </a:pPr>
            <a:r>
              <a:rPr lang="en-US" b="0" dirty="0" smtClean="0"/>
              <a:t>A: Please include any other organizations expected to be collaborating on this project; the component(s) to which you will be applying; and indication that organization has the current capacity to work with SSPs nationwide. </a:t>
            </a:r>
            <a:endParaRPr lang="en-US" b="0" dirty="0"/>
          </a:p>
        </p:txBody>
      </p:sp>
    </p:spTree>
    <p:extLst>
      <p:ext uri="{BB962C8B-B14F-4D97-AF65-F5344CB8AC3E}">
        <p14:creationId xmlns:p14="http://schemas.microsoft.com/office/powerpoint/2010/main" val="2305746901"/>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Application and Submission Information</a:t>
            </a:r>
            <a:endParaRPr lang="en-US" dirty="0"/>
          </a:p>
        </p:txBody>
      </p:sp>
      <p:sp>
        <p:nvSpPr>
          <p:cNvPr id="6" name="Content Placeholder 5"/>
          <p:cNvSpPr>
            <a:spLocks noGrp="1"/>
          </p:cNvSpPr>
          <p:nvPr>
            <p:ph idx="1"/>
          </p:nvPr>
        </p:nvSpPr>
        <p:spPr>
          <a:xfrm>
            <a:off x="457200" y="1600200"/>
            <a:ext cx="8229600" cy="5029200"/>
          </a:xfrm>
        </p:spPr>
        <p:txBody>
          <a:bodyPr/>
          <a:lstStyle/>
          <a:p>
            <a:r>
              <a:rPr lang="en-US" sz="2000" dirty="0" smtClean="0"/>
              <a:t>Application Deadline: June 26, 2019 11:59 p.m. EST</a:t>
            </a:r>
          </a:p>
          <a:p>
            <a:r>
              <a:rPr lang="en-US" sz="2000" dirty="0" smtClean="0"/>
              <a:t>CDC Assurances and Certifications</a:t>
            </a:r>
          </a:p>
          <a:p>
            <a:r>
              <a:rPr lang="en-US" sz="2000" dirty="0" smtClean="0"/>
              <a:t>Project Abstract (maximum of 1 </a:t>
            </a:r>
            <a:r>
              <a:rPr lang="en-US" sz="2000" dirty="0"/>
              <a:t>p</a:t>
            </a:r>
            <a:r>
              <a:rPr lang="en-US" sz="2000" dirty="0" smtClean="0"/>
              <a:t>age)</a:t>
            </a:r>
          </a:p>
          <a:p>
            <a:pPr lvl="1"/>
            <a:r>
              <a:rPr lang="en-US" sz="1800" dirty="0" smtClean="0"/>
              <a:t>Summary of the proposed activity suitable for dissemination</a:t>
            </a:r>
          </a:p>
          <a:p>
            <a:r>
              <a:rPr lang="en-US" sz="2000" dirty="0" smtClean="0"/>
              <a:t>Project Narrative (maximum of 20 pages)</a:t>
            </a:r>
          </a:p>
          <a:p>
            <a:pPr lvl="1"/>
            <a:r>
              <a:rPr lang="en-US" sz="1800" dirty="0" smtClean="0"/>
              <a:t>This includes the work plan</a:t>
            </a:r>
          </a:p>
          <a:p>
            <a:pPr lvl="1"/>
            <a:r>
              <a:rPr lang="en-US" sz="1800" dirty="0" smtClean="0"/>
              <a:t>Activities to be conducted over the entire project period</a:t>
            </a:r>
          </a:p>
          <a:p>
            <a:pPr lvl="1"/>
            <a:r>
              <a:rPr lang="en-US" sz="1800" dirty="0" smtClean="0"/>
              <a:t>12 point font, 1-inch margins, number all pages</a:t>
            </a:r>
          </a:p>
          <a:p>
            <a:pPr lvl="1"/>
            <a:r>
              <a:rPr lang="en-US" sz="1800" dirty="0" smtClean="0"/>
              <a:t>Content beyond the specified page number will not be reviewed</a:t>
            </a:r>
          </a:p>
          <a:p>
            <a:r>
              <a:rPr lang="en-US" sz="2000" dirty="0" smtClean="0"/>
              <a:t>Application Appendices </a:t>
            </a:r>
          </a:p>
          <a:p>
            <a:r>
              <a:rPr lang="en-US" sz="2000" dirty="0" smtClean="0"/>
              <a:t>Funding Restrictions</a:t>
            </a:r>
          </a:p>
          <a:p>
            <a:r>
              <a:rPr lang="en-US" sz="2000" dirty="0" smtClean="0"/>
              <a:t>Electronic Submission</a:t>
            </a:r>
          </a:p>
          <a:p>
            <a:pPr lvl="1"/>
            <a:r>
              <a:rPr lang="en-US" sz="1800" dirty="0" smtClean="0"/>
              <a:t>www.grants.gov</a:t>
            </a:r>
          </a:p>
          <a:p>
            <a:pPr lvl="1"/>
            <a:r>
              <a:rPr lang="en-US" sz="1800" dirty="0" smtClean="0"/>
              <a:t>Validation process may take up to two (2) business days</a:t>
            </a:r>
          </a:p>
          <a:p>
            <a:endParaRPr lang="en-US" dirty="0"/>
          </a:p>
        </p:txBody>
      </p:sp>
    </p:spTree>
    <p:extLst>
      <p:ext uri="{BB962C8B-B14F-4D97-AF65-F5344CB8AC3E}">
        <p14:creationId xmlns:p14="http://schemas.microsoft.com/office/powerpoint/2010/main" val="264663139"/>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Review Information</a:t>
            </a:r>
            <a:endParaRPr lang="en-US" dirty="0"/>
          </a:p>
        </p:txBody>
      </p:sp>
      <p:sp>
        <p:nvSpPr>
          <p:cNvPr id="3" name="Content Placeholder 2"/>
          <p:cNvSpPr>
            <a:spLocks noGrp="1"/>
          </p:cNvSpPr>
          <p:nvPr>
            <p:ph idx="1"/>
          </p:nvPr>
        </p:nvSpPr>
        <p:spPr>
          <a:xfrm>
            <a:off x="457200" y="1600200"/>
            <a:ext cx="8229600" cy="4876800"/>
          </a:xfrm>
        </p:spPr>
        <p:txBody>
          <a:bodyPr/>
          <a:lstStyle/>
          <a:p>
            <a:r>
              <a:rPr lang="en-US" dirty="0" smtClean="0"/>
              <a:t>Review and Selection Process</a:t>
            </a:r>
          </a:p>
          <a:p>
            <a:pPr lvl="1"/>
            <a:r>
              <a:rPr lang="en-US" dirty="0" smtClean="0"/>
              <a:t>Initially reviewed for completeness by OGS</a:t>
            </a:r>
          </a:p>
          <a:p>
            <a:pPr lvl="1"/>
            <a:r>
              <a:rPr lang="en-US" dirty="0" smtClean="0"/>
              <a:t>Eligible applicants jointly reviewed for responsiveness by NCHHSTP and OGS</a:t>
            </a:r>
          </a:p>
          <a:p>
            <a:pPr lvl="1"/>
            <a:r>
              <a:rPr lang="en-US" dirty="0" smtClean="0"/>
              <a:t>Technical Structured Review conducted by NCHHSTP</a:t>
            </a:r>
          </a:p>
          <a:p>
            <a:r>
              <a:rPr lang="en-US" dirty="0" smtClean="0"/>
              <a:t>Scoring Criteria</a:t>
            </a:r>
            <a:endParaRPr lang="en-US" dirty="0"/>
          </a:p>
          <a:p>
            <a:pPr lvl="1"/>
            <a:r>
              <a:rPr lang="en-US" dirty="0"/>
              <a:t>Approach </a:t>
            </a:r>
            <a:r>
              <a:rPr lang="en-US" dirty="0" smtClean="0"/>
              <a:t>(30 </a:t>
            </a:r>
            <a:r>
              <a:rPr lang="en-US" dirty="0"/>
              <a:t>points)</a:t>
            </a:r>
          </a:p>
          <a:p>
            <a:pPr lvl="1"/>
            <a:r>
              <a:rPr lang="en-US" dirty="0"/>
              <a:t>Evaluation and Performance Measurement (25 points)</a:t>
            </a:r>
          </a:p>
          <a:p>
            <a:pPr lvl="1"/>
            <a:r>
              <a:rPr lang="en-US" dirty="0"/>
              <a:t>Organizational Capacity to Implement the Approach </a:t>
            </a:r>
            <a:r>
              <a:rPr lang="en-US" dirty="0" smtClean="0"/>
              <a:t>(45 </a:t>
            </a:r>
            <a:r>
              <a:rPr lang="en-US" dirty="0"/>
              <a:t>points)</a:t>
            </a:r>
          </a:p>
          <a:p>
            <a:pPr lvl="1"/>
            <a:r>
              <a:rPr lang="en-US" dirty="0"/>
              <a:t>Budget and Budget Narrative (reviewed but not scored)</a:t>
            </a:r>
          </a:p>
          <a:p>
            <a:pPr lvl="1"/>
            <a:endParaRPr lang="en-US" dirty="0"/>
          </a:p>
        </p:txBody>
      </p:sp>
    </p:spTree>
    <p:extLst>
      <p:ext uri="{BB962C8B-B14F-4D97-AF65-F5344CB8AC3E}">
        <p14:creationId xmlns:p14="http://schemas.microsoft.com/office/powerpoint/2010/main" val="2131756572"/>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Award Administration Information</a:t>
            </a:r>
            <a:endParaRPr lang="en-US" dirty="0"/>
          </a:p>
        </p:txBody>
      </p:sp>
      <p:sp>
        <p:nvSpPr>
          <p:cNvPr id="3" name="Content Placeholder 2"/>
          <p:cNvSpPr>
            <a:spLocks noGrp="1"/>
          </p:cNvSpPr>
          <p:nvPr>
            <p:ph idx="1"/>
          </p:nvPr>
        </p:nvSpPr>
        <p:spPr>
          <a:xfrm>
            <a:off x="457200" y="1600200"/>
            <a:ext cx="8229600" cy="5029200"/>
          </a:xfrm>
        </p:spPr>
        <p:txBody>
          <a:bodyPr/>
          <a:lstStyle/>
          <a:p>
            <a:r>
              <a:rPr lang="en-US" dirty="0" smtClean="0"/>
              <a:t>Award Notices</a:t>
            </a:r>
          </a:p>
          <a:p>
            <a:pPr lvl="1"/>
            <a:r>
              <a:rPr lang="en-US" sz="1800" dirty="0" smtClean="0"/>
              <a:t>Receipt of a Notice of Grant Award from OGS</a:t>
            </a:r>
          </a:p>
          <a:p>
            <a:pPr lvl="1"/>
            <a:r>
              <a:rPr lang="en-US" sz="1800" dirty="0" smtClean="0"/>
              <a:t>The Notice of Grant Award will be signed by an authorized GMO and the recipient can retrieve the notice of award from </a:t>
            </a:r>
            <a:r>
              <a:rPr lang="en-US" sz="1800" dirty="0" err="1" smtClean="0"/>
              <a:t>GrantSolutions</a:t>
            </a:r>
            <a:r>
              <a:rPr lang="en-US" sz="1800" dirty="0" smtClean="0"/>
              <a:t> </a:t>
            </a:r>
          </a:p>
          <a:p>
            <a:pPr lvl="1"/>
            <a:r>
              <a:rPr lang="en-US" sz="1800" dirty="0" smtClean="0"/>
              <a:t>All grantees are subject to the DUNS and CCR requirements in </a:t>
            </a:r>
            <a:r>
              <a:rPr lang="en-US" sz="1800" dirty="0" err="1" smtClean="0"/>
              <a:t>GrantSolutions</a:t>
            </a:r>
            <a:endParaRPr lang="en-US" sz="1800" dirty="0" smtClean="0"/>
          </a:p>
          <a:p>
            <a:r>
              <a:rPr lang="en-US" dirty="0" smtClean="0"/>
              <a:t>Administrative and National Policy Requirements</a:t>
            </a:r>
          </a:p>
          <a:p>
            <a:pPr lvl="1"/>
            <a:r>
              <a:rPr lang="en-US" sz="1800" dirty="0" smtClean="0"/>
              <a:t>45 Code of Federal Regulations (CFR) Part 75, uniform administrative requirements cost principals and audit requirements for HHS awards</a:t>
            </a:r>
          </a:p>
          <a:p>
            <a:r>
              <a:rPr lang="en-US" dirty="0" smtClean="0"/>
              <a:t>Reporting to CDC</a:t>
            </a:r>
          </a:p>
          <a:p>
            <a:pPr lvl="1"/>
            <a:r>
              <a:rPr lang="en-US" sz="1800" dirty="0"/>
              <a:t>Annual </a:t>
            </a:r>
            <a:r>
              <a:rPr lang="en-US" sz="1800" dirty="0" smtClean="0"/>
              <a:t>Performance </a:t>
            </a:r>
            <a:r>
              <a:rPr lang="en-US" sz="1800" dirty="0"/>
              <a:t>Report </a:t>
            </a:r>
            <a:r>
              <a:rPr lang="en-US" sz="1800" dirty="0" smtClean="0"/>
              <a:t>(no </a:t>
            </a:r>
            <a:r>
              <a:rPr lang="en-US" sz="1800" dirty="0"/>
              <a:t>later than 120 days before end of budget </a:t>
            </a:r>
            <a:r>
              <a:rPr lang="en-US" sz="1800" dirty="0" smtClean="0"/>
              <a:t>period and serves </a:t>
            </a:r>
            <a:r>
              <a:rPr lang="en-US" sz="1800" dirty="0"/>
              <a:t>as yearly </a:t>
            </a:r>
            <a:r>
              <a:rPr lang="en-US" sz="1800" dirty="0" smtClean="0"/>
              <a:t>noncompeting continuation </a:t>
            </a:r>
            <a:r>
              <a:rPr lang="en-US" sz="1800" dirty="0"/>
              <a:t>application)</a:t>
            </a:r>
          </a:p>
          <a:p>
            <a:pPr lvl="1"/>
            <a:r>
              <a:rPr lang="en-US" sz="1800" dirty="0" smtClean="0"/>
              <a:t>Quantitative indicator data (quarterly each budget year)</a:t>
            </a:r>
          </a:p>
          <a:p>
            <a:pPr lvl="1"/>
            <a:r>
              <a:rPr lang="en-US" sz="1800" dirty="0" smtClean="0"/>
              <a:t>Final Performance and Federal Financial Reports (due 90 days after the end of the project period)</a:t>
            </a:r>
          </a:p>
        </p:txBody>
      </p:sp>
    </p:spTree>
    <p:extLst>
      <p:ext uri="{BB962C8B-B14F-4D97-AF65-F5344CB8AC3E}">
        <p14:creationId xmlns:p14="http://schemas.microsoft.com/office/powerpoint/2010/main" val="4237701603"/>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Agency Contacts</a:t>
            </a:r>
            <a:endParaRPr lang="en-US" dirty="0"/>
          </a:p>
        </p:txBody>
      </p:sp>
      <p:sp>
        <p:nvSpPr>
          <p:cNvPr id="3" name="Content Placeholder 2"/>
          <p:cNvSpPr>
            <a:spLocks noGrp="1"/>
          </p:cNvSpPr>
          <p:nvPr>
            <p:ph idx="1"/>
          </p:nvPr>
        </p:nvSpPr>
        <p:spPr>
          <a:xfrm>
            <a:off x="457200" y="1600200"/>
            <a:ext cx="8229600" cy="4876800"/>
          </a:xfrm>
        </p:spPr>
        <p:txBody>
          <a:bodyPr/>
          <a:lstStyle/>
          <a:p>
            <a:pPr indent="-231775"/>
            <a:r>
              <a:rPr lang="en-US" sz="1800" dirty="0" smtClean="0"/>
              <a:t>Programmatic Technical Assistance</a:t>
            </a:r>
          </a:p>
          <a:p>
            <a:pPr marL="457200" lvl="1" indent="0">
              <a:buNone/>
            </a:pPr>
            <a:r>
              <a:rPr lang="en-US" sz="1600" dirty="0" smtClean="0"/>
              <a:t>Contact: Alice Asher</a:t>
            </a:r>
          </a:p>
          <a:p>
            <a:pPr marL="457200" lvl="1" indent="0">
              <a:buNone/>
            </a:pPr>
            <a:r>
              <a:rPr lang="en-US" sz="1600" dirty="0" smtClean="0"/>
              <a:t>Telephone: (404) 718-8284</a:t>
            </a:r>
          </a:p>
          <a:p>
            <a:pPr marL="463550" lvl="1" indent="0">
              <a:buNone/>
            </a:pPr>
            <a:r>
              <a:rPr lang="en-US" sz="1600" dirty="0" smtClean="0"/>
              <a:t>Email: </a:t>
            </a:r>
            <a:r>
              <a:rPr lang="en-US" sz="1600" dirty="0" smtClean="0">
                <a:hlinkClick r:id="rId3"/>
              </a:rPr>
              <a:t>harmreduction@cdc.gov</a:t>
            </a:r>
            <a:r>
              <a:rPr lang="en-US" sz="1600" dirty="0" smtClean="0"/>
              <a:t> </a:t>
            </a:r>
          </a:p>
          <a:p>
            <a:pPr marL="339725" indent="-228600"/>
            <a:r>
              <a:rPr lang="en-US" sz="1800" dirty="0" smtClean="0"/>
              <a:t>Financial, Grants Management, or Budget Assistance</a:t>
            </a:r>
          </a:p>
          <a:p>
            <a:pPr marL="463550" lvl="1" indent="0">
              <a:buNone/>
            </a:pPr>
            <a:r>
              <a:rPr lang="en-US" sz="1600" dirty="0" smtClean="0"/>
              <a:t>Grants Management Specialist: </a:t>
            </a:r>
            <a:r>
              <a:rPr lang="en-US" sz="1600" dirty="0"/>
              <a:t>Rhonda </a:t>
            </a:r>
            <a:r>
              <a:rPr lang="en-US" sz="1600" dirty="0" smtClean="0"/>
              <a:t>Perry Colbert</a:t>
            </a:r>
            <a:endParaRPr lang="en-US" sz="1600" dirty="0"/>
          </a:p>
          <a:p>
            <a:pPr marL="463550" lvl="1" indent="0">
              <a:buNone/>
            </a:pPr>
            <a:r>
              <a:rPr lang="en-US" sz="1600" dirty="0" smtClean="0"/>
              <a:t>Telephone: (770) 488-2848</a:t>
            </a:r>
          </a:p>
          <a:p>
            <a:pPr marL="463550" lvl="1" indent="0">
              <a:buNone/>
            </a:pPr>
            <a:r>
              <a:rPr lang="en-US" sz="1600" dirty="0" smtClean="0"/>
              <a:t>Email: </a:t>
            </a:r>
            <a:r>
              <a:rPr lang="en-US" sz="1600" dirty="0" smtClean="0">
                <a:hlinkClick r:id="rId4"/>
              </a:rPr>
              <a:t>hvx1@cdc.gov</a:t>
            </a:r>
            <a:r>
              <a:rPr lang="en-US" sz="1600" dirty="0" smtClean="0"/>
              <a:t> </a:t>
            </a:r>
          </a:p>
          <a:p>
            <a:pPr marL="339725" indent="-228600"/>
            <a:r>
              <a:rPr lang="en-US" sz="1800" dirty="0" smtClean="0"/>
              <a:t>Submission Difficulties Assistance</a:t>
            </a:r>
          </a:p>
          <a:p>
            <a:pPr marL="463550" lvl="1" indent="0">
              <a:buNone/>
            </a:pPr>
            <a:r>
              <a:rPr lang="en-US" sz="1600" dirty="0" smtClean="0"/>
              <a:t>Grants.gov Contact Center Phone: 1-800-518-4726</a:t>
            </a:r>
            <a:endParaRPr lang="en-US" sz="1600" dirty="0"/>
          </a:p>
          <a:p>
            <a:pPr marL="463550" lvl="1" indent="0">
              <a:buNone/>
            </a:pPr>
            <a:r>
              <a:rPr lang="en-US" sz="1600" dirty="0" smtClean="0"/>
              <a:t>Email: </a:t>
            </a:r>
            <a:r>
              <a:rPr lang="en-US" sz="1600" dirty="0" smtClean="0">
                <a:hlinkClick r:id="rId5"/>
              </a:rPr>
              <a:t>support@grants.gov</a:t>
            </a:r>
            <a:endParaRPr lang="en-US" sz="1600" dirty="0" smtClean="0"/>
          </a:p>
          <a:p>
            <a:pPr marL="339725" indent="-228600"/>
            <a:r>
              <a:rPr lang="en-US" sz="1800" dirty="0" smtClean="0"/>
              <a:t>Submission Questions</a:t>
            </a:r>
          </a:p>
          <a:p>
            <a:pPr marL="463550" lvl="1" indent="0">
              <a:buNone/>
            </a:pPr>
            <a:r>
              <a:rPr lang="en-US" sz="1600" dirty="0" smtClean="0"/>
              <a:t>Technical Information and Management Section (TIMS)</a:t>
            </a:r>
          </a:p>
          <a:p>
            <a:pPr marL="463550" lvl="1" indent="0">
              <a:buNone/>
            </a:pPr>
            <a:r>
              <a:rPr lang="en-US" sz="1600" dirty="0" smtClean="0"/>
              <a:t>Telephone: (770) 488-2700</a:t>
            </a:r>
          </a:p>
          <a:p>
            <a:pPr marL="463550" lvl="1" indent="0">
              <a:buNone/>
            </a:pPr>
            <a:r>
              <a:rPr lang="en-US" sz="1600" dirty="0"/>
              <a:t>Email: </a:t>
            </a:r>
            <a:r>
              <a:rPr lang="en-US" sz="1600" dirty="0" smtClean="0">
                <a:hlinkClick r:id="rId6"/>
              </a:rPr>
              <a:t>ogstims@cdc.gov</a:t>
            </a:r>
            <a:r>
              <a:rPr lang="en-US" sz="1600" dirty="0" smtClean="0"/>
              <a:t> </a:t>
            </a:r>
            <a:endParaRPr lang="en-US" sz="1600" dirty="0"/>
          </a:p>
          <a:p>
            <a:pPr marL="628650" lvl="1" indent="0">
              <a:buNone/>
            </a:pPr>
            <a:endParaRPr lang="en-US" sz="1600" dirty="0" smtClean="0"/>
          </a:p>
        </p:txBody>
      </p:sp>
    </p:spTree>
    <p:extLst>
      <p:ext uri="{BB962C8B-B14F-4D97-AF65-F5344CB8AC3E}">
        <p14:creationId xmlns:p14="http://schemas.microsoft.com/office/powerpoint/2010/main" val="1367407895"/>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Q&amp;A</a:t>
            </a:r>
            <a:endParaRPr lang="en-US" dirty="0"/>
          </a:p>
        </p:txBody>
      </p:sp>
      <p:sp>
        <p:nvSpPr>
          <p:cNvPr id="3" name="Content Placeholder 2"/>
          <p:cNvSpPr>
            <a:spLocks noGrp="1"/>
          </p:cNvSpPr>
          <p:nvPr>
            <p:ph idx="1"/>
          </p:nvPr>
        </p:nvSpPr>
        <p:spPr/>
        <p:txBody>
          <a:bodyPr/>
          <a:lstStyle/>
          <a:p>
            <a:pPr marL="0" indent="0">
              <a:buNone/>
            </a:pPr>
            <a:r>
              <a:rPr lang="en-US" dirty="0"/>
              <a:t>Q: Can </a:t>
            </a:r>
            <a:r>
              <a:rPr lang="en-US" dirty="0" smtClean="0"/>
              <a:t>resources </a:t>
            </a:r>
            <a:r>
              <a:rPr lang="en-US" dirty="0"/>
              <a:t>from this NOFO be used to support implementation of services in SSPs? </a:t>
            </a:r>
            <a:endParaRPr lang="en-US" dirty="0" smtClean="0"/>
          </a:p>
          <a:p>
            <a:pPr marL="0" indent="0">
              <a:buNone/>
            </a:pPr>
            <a:endParaRPr lang="en-US" dirty="0"/>
          </a:p>
          <a:p>
            <a:pPr marL="0" indent="0">
              <a:buNone/>
            </a:pPr>
            <a:r>
              <a:rPr lang="en-US" b="0" dirty="0" smtClean="0"/>
              <a:t>A: Yes, however, SSPs receiving federal funds must be located in a jurisdiction that has received a determination of need concurrence from CDC</a:t>
            </a:r>
            <a:endParaRPr lang="en-US" b="0" dirty="0"/>
          </a:p>
        </p:txBody>
      </p:sp>
    </p:spTree>
    <p:extLst>
      <p:ext uri="{BB962C8B-B14F-4D97-AF65-F5344CB8AC3E}">
        <p14:creationId xmlns:p14="http://schemas.microsoft.com/office/powerpoint/2010/main" val="3319935440"/>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7251"/>
            <a:ext cx="8229600" cy="994172"/>
          </a:xfrm>
        </p:spPr>
        <p:txBody>
          <a:bodyPr>
            <a:normAutofit/>
          </a:bodyPr>
          <a:lstStyle/>
          <a:p>
            <a:pPr>
              <a:lnSpc>
                <a:spcPct val="100000"/>
              </a:lnSpc>
            </a:pPr>
            <a:r>
              <a:rPr lang="en-US" sz="2700" dirty="0">
                <a:solidFill>
                  <a:schemeClr val="tx2">
                    <a:lumMod val="50000"/>
                  </a:schemeClr>
                </a:solidFill>
                <a:latin typeface="Calibri" panose="020F0502020204030204" pitchFamily="34" charset="0"/>
                <a:cs typeface="Calibri" panose="020F0502020204030204" pitchFamily="34" charset="0"/>
              </a:rPr>
              <a:t>Consolidated Appropriations Act, 2016 (P.L. 114-115) Permits use of federal funds to support SSPs</a:t>
            </a:r>
          </a:p>
        </p:txBody>
      </p:sp>
      <p:sp>
        <p:nvSpPr>
          <p:cNvPr id="3" name="Content Placeholder 2"/>
          <p:cNvSpPr>
            <a:spLocks noGrp="1"/>
          </p:cNvSpPr>
          <p:nvPr>
            <p:ph idx="1"/>
          </p:nvPr>
        </p:nvSpPr>
        <p:spPr>
          <a:xfrm>
            <a:off x="471488" y="2057400"/>
            <a:ext cx="8229600" cy="3443287"/>
          </a:xfrm>
        </p:spPr>
        <p:txBody>
          <a:bodyPr>
            <a:normAutofit fontScale="70000" lnSpcReduction="20000"/>
          </a:bodyPr>
          <a:lstStyle/>
          <a:p>
            <a:pPr>
              <a:spcAft>
                <a:spcPts val="450"/>
              </a:spcAft>
              <a:buClr>
                <a:schemeClr val="accent1">
                  <a:lumMod val="50000"/>
                </a:schemeClr>
              </a:buClr>
              <a:buSzPct val="120000"/>
              <a:buFont typeface="Wingdings" panose="05000000000000000000" pitchFamily="2" charset="2"/>
              <a:buChar char="§"/>
            </a:pPr>
            <a:r>
              <a:rPr lang="en-US" sz="3100" b="0" dirty="0">
                <a:solidFill>
                  <a:schemeClr val="bg2">
                    <a:lumMod val="50000"/>
                  </a:schemeClr>
                </a:solidFill>
                <a:latin typeface="Calibri" panose="020F0502020204030204" pitchFamily="34" charset="0"/>
                <a:cs typeface="Calibri" panose="020F0502020204030204" pitchFamily="34" charset="0"/>
              </a:rPr>
              <a:t>Modifies the restriction on use of federal funds for SSPs</a:t>
            </a:r>
          </a:p>
          <a:p>
            <a:pPr>
              <a:spcAft>
                <a:spcPts val="450"/>
              </a:spcAft>
              <a:buClr>
                <a:schemeClr val="accent1">
                  <a:lumMod val="50000"/>
                </a:schemeClr>
              </a:buClr>
              <a:buSzPct val="120000"/>
              <a:buFont typeface="Wingdings" panose="05000000000000000000" pitchFamily="2" charset="2"/>
              <a:buChar char="§"/>
            </a:pPr>
            <a:r>
              <a:rPr lang="en-US" sz="3100" b="0" dirty="0">
                <a:solidFill>
                  <a:schemeClr val="bg2">
                    <a:lumMod val="50000"/>
                  </a:schemeClr>
                </a:solidFill>
                <a:latin typeface="Calibri" panose="020F0502020204030204" pitchFamily="34" charset="0"/>
                <a:cs typeface="Calibri" panose="020F0502020204030204" pitchFamily="34" charset="0"/>
              </a:rPr>
              <a:t>Still prohibits use of federal funds for sterile needles or syringes for the injection of drugs</a:t>
            </a:r>
          </a:p>
          <a:p>
            <a:pPr>
              <a:spcAft>
                <a:spcPts val="450"/>
              </a:spcAft>
              <a:buClr>
                <a:schemeClr val="accent1">
                  <a:lumMod val="50000"/>
                </a:schemeClr>
              </a:buClr>
              <a:buSzPct val="120000"/>
              <a:buFont typeface="Wingdings" panose="05000000000000000000" pitchFamily="2" charset="2"/>
              <a:buChar char="§"/>
            </a:pPr>
            <a:r>
              <a:rPr lang="en-US" sz="3100" b="0" dirty="0">
                <a:solidFill>
                  <a:schemeClr val="bg2">
                    <a:lumMod val="50000"/>
                  </a:schemeClr>
                </a:solidFill>
                <a:latin typeface="Calibri" panose="020F0502020204030204" pitchFamily="34" charset="0"/>
                <a:cs typeface="Calibri" panose="020F0502020204030204" pitchFamily="34" charset="0"/>
              </a:rPr>
              <a:t>Allows for federal funds to be used for other components of SSPs based on evidence of a demonstrated need by the health department and in consultation with CDC</a:t>
            </a:r>
          </a:p>
          <a:p>
            <a:pPr lvl="1">
              <a:spcAft>
                <a:spcPts val="450"/>
              </a:spcAft>
              <a:buClr>
                <a:schemeClr val="accent1">
                  <a:lumMod val="50000"/>
                </a:schemeClr>
              </a:buClr>
              <a:buSzPct val="80000"/>
            </a:pPr>
            <a:r>
              <a:rPr lang="en-US" sz="3100" dirty="0">
                <a:solidFill>
                  <a:schemeClr val="bg2">
                    <a:lumMod val="50000"/>
                  </a:schemeClr>
                </a:solidFill>
                <a:latin typeface="Calibri" panose="020F0502020204030204" pitchFamily="34" charset="0"/>
                <a:cs typeface="Calibri" panose="020F0502020204030204" pitchFamily="34" charset="0"/>
              </a:rPr>
              <a:t>“Experiencing, or at risk for, increases in hepatitis infection or an HIV outbreak due to injection drug use</a:t>
            </a:r>
            <a:r>
              <a:rPr lang="en-US" sz="3100" dirty="0" smtClean="0">
                <a:solidFill>
                  <a:schemeClr val="bg2">
                    <a:lumMod val="50000"/>
                  </a:schemeClr>
                </a:solidFill>
                <a:latin typeface="Calibri" panose="020F0502020204030204" pitchFamily="34" charset="0"/>
                <a:cs typeface="Calibri" panose="020F0502020204030204" pitchFamily="34" charset="0"/>
              </a:rPr>
              <a:t>”</a:t>
            </a:r>
          </a:p>
          <a:p>
            <a:pPr>
              <a:spcAft>
                <a:spcPts val="450"/>
              </a:spcAft>
              <a:buClr>
                <a:schemeClr val="accent1">
                  <a:lumMod val="50000"/>
                </a:schemeClr>
              </a:buClr>
              <a:buSzPct val="80000"/>
              <a:buFont typeface="Wingdings" panose="05000000000000000000" pitchFamily="2" charset="2"/>
              <a:buChar char="§"/>
            </a:pPr>
            <a:r>
              <a:rPr lang="en-US" sz="3100" b="0" dirty="0" smtClean="0">
                <a:solidFill>
                  <a:schemeClr val="bg2">
                    <a:lumMod val="50000"/>
                  </a:schemeClr>
                </a:solidFill>
                <a:latin typeface="Calibri" panose="020F0502020204030204" pitchFamily="34" charset="0"/>
                <a:cs typeface="Calibri" panose="020F0502020204030204" pitchFamily="34" charset="0"/>
              </a:rPr>
              <a:t>SSPs receiving TA or support to conduct other activities under this NOFO </a:t>
            </a:r>
            <a:r>
              <a:rPr lang="en-US" sz="3100" b="0" u="sng" dirty="0" smtClean="0">
                <a:solidFill>
                  <a:schemeClr val="bg2">
                    <a:lumMod val="50000"/>
                  </a:schemeClr>
                </a:solidFill>
                <a:latin typeface="Calibri" panose="020F0502020204030204" pitchFamily="34" charset="0"/>
                <a:cs typeface="Calibri" panose="020F0502020204030204" pitchFamily="34" charset="0"/>
              </a:rPr>
              <a:t>must </a:t>
            </a:r>
            <a:r>
              <a:rPr lang="en-US" sz="3100" b="0" dirty="0" smtClean="0">
                <a:solidFill>
                  <a:schemeClr val="bg2">
                    <a:lumMod val="50000"/>
                  </a:schemeClr>
                </a:solidFill>
                <a:latin typeface="Calibri" panose="020F0502020204030204" pitchFamily="34" charset="0"/>
                <a:cs typeface="Calibri" panose="020F0502020204030204" pitchFamily="34" charset="0"/>
              </a:rPr>
              <a:t>be in a jurisdiction with a DON</a:t>
            </a:r>
            <a:endParaRPr lang="en-US" sz="3100" b="0" dirty="0">
              <a:solidFill>
                <a:schemeClr val="bg2">
                  <a:lumMod val="50000"/>
                </a:schemeClr>
              </a:solidFill>
              <a:latin typeface="Calibri" panose="020F0502020204030204" pitchFamily="34" charset="0"/>
              <a:cs typeface="Calibri" panose="020F0502020204030204" pitchFamily="34" charset="0"/>
            </a:endParaRPr>
          </a:p>
          <a:p>
            <a:endParaRPr lang="en-US" sz="2250" dirty="0"/>
          </a:p>
        </p:txBody>
      </p:sp>
    </p:spTree>
    <p:extLst>
      <p:ext uri="{BB962C8B-B14F-4D97-AF65-F5344CB8AC3E}">
        <p14:creationId xmlns:p14="http://schemas.microsoft.com/office/powerpoint/2010/main" val="1527630078"/>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50000"/>
                  </a:schemeClr>
                </a:solidFill>
              </a:rPr>
              <a:t>Does this jurisdiction have a DON in place?</a:t>
            </a:r>
            <a:endParaRPr lang="en-US" dirty="0">
              <a:solidFill>
                <a:schemeClr val="tx2">
                  <a:lumMod val="50000"/>
                </a:schemeClr>
              </a:solidFill>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8237" y="1600200"/>
            <a:ext cx="6307525" cy="4191000"/>
          </a:xfrm>
        </p:spPr>
      </p:pic>
      <p:sp>
        <p:nvSpPr>
          <p:cNvPr id="4" name="Text Placeholder 3"/>
          <p:cNvSpPr>
            <a:spLocks noGrp="1"/>
          </p:cNvSpPr>
          <p:nvPr>
            <p:ph type="body" sz="quarter" idx="10"/>
          </p:nvPr>
        </p:nvSpPr>
        <p:spPr/>
        <p:txBody>
          <a:bodyPr/>
          <a:lstStyle/>
          <a:p>
            <a:r>
              <a:rPr lang="en-US" sz="1600" dirty="0">
                <a:solidFill>
                  <a:schemeClr val="accent1">
                    <a:lumMod val="50000"/>
                  </a:schemeClr>
                </a:solidFill>
              </a:rPr>
              <a:t>https://www.cdc.gov/hiv/risk/ssps-jurisdictions.html</a:t>
            </a:r>
          </a:p>
        </p:txBody>
      </p:sp>
      <p:sp>
        <p:nvSpPr>
          <p:cNvPr id="6" name="TextBox 5"/>
          <p:cNvSpPr txBox="1"/>
          <p:nvPr/>
        </p:nvSpPr>
        <p:spPr>
          <a:xfrm>
            <a:off x="6159795" y="5932967"/>
            <a:ext cx="1320298" cy="276999"/>
          </a:xfrm>
          <a:prstGeom prst="rect">
            <a:avLst/>
          </a:prstGeom>
          <a:noFill/>
        </p:spPr>
        <p:txBody>
          <a:bodyPr wrap="none" rtlCol="0">
            <a:spAutoFit/>
          </a:bodyPr>
          <a:lstStyle/>
          <a:p>
            <a:r>
              <a:rPr lang="en-US" sz="1200" dirty="0" smtClean="0"/>
              <a:t>Updated 4/26/19</a:t>
            </a:r>
            <a:endParaRPr lang="en-US" sz="1200" dirty="0"/>
          </a:p>
        </p:txBody>
      </p:sp>
    </p:spTree>
    <p:extLst>
      <p:ext uri="{BB962C8B-B14F-4D97-AF65-F5344CB8AC3E}">
        <p14:creationId xmlns:p14="http://schemas.microsoft.com/office/powerpoint/2010/main" val="1566208884"/>
      </p:ext>
    </p:extLst>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7304"/>
            <a:ext cx="8229600" cy="724750"/>
          </a:xfrm>
        </p:spPr>
        <p:txBody>
          <a:bodyPr/>
          <a:lstStyle/>
          <a:p>
            <a:r>
              <a:rPr lang="en-US" sz="2250" dirty="0">
                <a:solidFill>
                  <a:schemeClr val="tx2">
                    <a:lumMod val="50000"/>
                  </a:schemeClr>
                </a:solidFill>
              </a:rPr>
              <a:t>What can federal funds be used for?</a:t>
            </a:r>
          </a:p>
        </p:txBody>
      </p:sp>
      <p:sp>
        <p:nvSpPr>
          <p:cNvPr id="3" name="Content Placeholder 2"/>
          <p:cNvSpPr>
            <a:spLocks noGrp="1"/>
          </p:cNvSpPr>
          <p:nvPr>
            <p:ph idx="1"/>
          </p:nvPr>
        </p:nvSpPr>
        <p:spPr/>
        <p:txBody>
          <a:bodyPr>
            <a:noAutofit/>
          </a:bodyPr>
          <a:lstStyle/>
          <a:p>
            <a:pPr>
              <a:buClr>
                <a:schemeClr val="accent1">
                  <a:lumMod val="50000"/>
                </a:schemeClr>
              </a:buClr>
              <a:buSzPct val="120000"/>
              <a:buFont typeface="Wingdings" panose="05000000000000000000" pitchFamily="2" charset="2"/>
              <a:buChar char="§"/>
            </a:pPr>
            <a:r>
              <a:rPr lang="en-US" sz="2400" b="0" dirty="0">
                <a:solidFill>
                  <a:schemeClr val="bg2">
                    <a:lumMod val="50000"/>
                  </a:schemeClr>
                </a:solidFill>
                <a:latin typeface="Calibri" panose="020F0502020204030204" pitchFamily="34" charset="0"/>
                <a:cs typeface="Calibri" panose="020F0502020204030204" pitchFamily="34" charset="0"/>
              </a:rPr>
              <a:t>Staff </a:t>
            </a:r>
          </a:p>
          <a:p>
            <a:pPr>
              <a:buClr>
                <a:schemeClr val="accent1">
                  <a:lumMod val="50000"/>
                </a:schemeClr>
              </a:buClr>
              <a:buSzPct val="120000"/>
              <a:buFont typeface="Wingdings" panose="05000000000000000000" pitchFamily="2" charset="2"/>
              <a:buChar char="§"/>
            </a:pPr>
            <a:r>
              <a:rPr lang="en-US" sz="2400" b="0" dirty="0">
                <a:solidFill>
                  <a:schemeClr val="bg2">
                    <a:lumMod val="50000"/>
                  </a:schemeClr>
                </a:solidFill>
                <a:latin typeface="Calibri" panose="020F0502020204030204" pitchFamily="34" charset="0"/>
                <a:cs typeface="Calibri" panose="020F0502020204030204" pitchFamily="34" charset="0"/>
              </a:rPr>
              <a:t>Supplies (e.g., alcohol pads, sterile water, cotton)</a:t>
            </a:r>
          </a:p>
          <a:p>
            <a:pPr>
              <a:buClr>
                <a:schemeClr val="accent1">
                  <a:lumMod val="50000"/>
                </a:schemeClr>
              </a:buClr>
              <a:buSzPct val="120000"/>
              <a:buFont typeface="Wingdings" panose="05000000000000000000" pitchFamily="2" charset="2"/>
              <a:buChar char="§"/>
            </a:pPr>
            <a:r>
              <a:rPr lang="en-US" sz="2400" b="0" dirty="0">
                <a:solidFill>
                  <a:schemeClr val="bg2">
                    <a:lumMod val="50000"/>
                  </a:schemeClr>
                </a:solidFill>
                <a:latin typeface="Calibri" panose="020F0502020204030204" pitchFamily="34" charset="0"/>
                <a:cs typeface="Calibri" panose="020F0502020204030204" pitchFamily="34" charset="0"/>
              </a:rPr>
              <a:t>Testing kits for viral hepatitis and HIV</a:t>
            </a:r>
          </a:p>
          <a:p>
            <a:pPr>
              <a:buClr>
                <a:schemeClr val="accent1">
                  <a:lumMod val="50000"/>
                </a:schemeClr>
              </a:buClr>
              <a:buSzPct val="120000"/>
              <a:buFont typeface="Wingdings" panose="05000000000000000000" pitchFamily="2" charset="2"/>
              <a:buChar char="§"/>
            </a:pPr>
            <a:r>
              <a:rPr lang="en-US" sz="2400" b="0" dirty="0">
                <a:solidFill>
                  <a:schemeClr val="bg2">
                    <a:lumMod val="50000"/>
                  </a:schemeClr>
                </a:solidFill>
                <a:latin typeface="Calibri" panose="020F0502020204030204" pitchFamily="34" charset="0"/>
                <a:cs typeface="Calibri" panose="020F0502020204030204" pitchFamily="34" charset="0"/>
              </a:rPr>
              <a:t>Syringe disposal services </a:t>
            </a:r>
          </a:p>
          <a:p>
            <a:pPr>
              <a:buClr>
                <a:schemeClr val="accent1">
                  <a:lumMod val="50000"/>
                </a:schemeClr>
              </a:buClr>
              <a:buSzPct val="120000"/>
              <a:buFont typeface="Wingdings" panose="05000000000000000000" pitchFamily="2" charset="2"/>
              <a:buChar char="§"/>
            </a:pPr>
            <a:r>
              <a:rPr lang="en-US" sz="2400" b="0" dirty="0">
                <a:solidFill>
                  <a:schemeClr val="bg2">
                    <a:lumMod val="50000"/>
                  </a:schemeClr>
                </a:solidFill>
                <a:latin typeface="Calibri" panose="020F0502020204030204" pitchFamily="34" charset="0"/>
                <a:cs typeface="Calibri" panose="020F0502020204030204" pitchFamily="34" charset="0"/>
              </a:rPr>
              <a:t>Navigation services to ensure linkage to services</a:t>
            </a:r>
          </a:p>
          <a:p>
            <a:pPr>
              <a:buClr>
                <a:schemeClr val="accent1">
                  <a:lumMod val="50000"/>
                </a:schemeClr>
              </a:buClr>
              <a:buSzPct val="120000"/>
              <a:buFont typeface="Wingdings" panose="05000000000000000000" pitchFamily="2" charset="2"/>
              <a:buChar char="§"/>
            </a:pPr>
            <a:r>
              <a:rPr lang="en-US" sz="2400" b="0" dirty="0" smtClean="0">
                <a:solidFill>
                  <a:schemeClr val="bg2">
                    <a:lumMod val="50000"/>
                  </a:schemeClr>
                </a:solidFill>
                <a:latin typeface="Calibri" panose="020F0502020204030204" pitchFamily="34" charset="0"/>
                <a:cs typeface="Calibri" panose="020F0502020204030204" pitchFamily="34" charset="0"/>
              </a:rPr>
              <a:t>Communication</a:t>
            </a:r>
            <a:r>
              <a:rPr lang="en-US" sz="2400" b="0" dirty="0">
                <a:solidFill>
                  <a:schemeClr val="bg2">
                    <a:lumMod val="50000"/>
                  </a:schemeClr>
                </a:solidFill>
                <a:latin typeface="Calibri" panose="020F0502020204030204" pitchFamily="34" charset="0"/>
                <a:cs typeface="Calibri" panose="020F0502020204030204" pitchFamily="34" charset="0"/>
              </a:rPr>
              <a:t>, outreach and educational materials</a:t>
            </a:r>
          </a:p>
          <a:p>
            <a:pPr>
              <a:buClr>
                <a:schemeClr val="accent1">
                  <a:lumMod val="50000"/>
                </a:schemeClr>
              </a:buClr>
              <a:buSzPct val="120000"/>
              <a:buFont typeface="Wingdings" panose="05000000000000000000" pitchFamily="2" charset="2"/>
              <a:buChar char="§"/>
            </a:pPr>
            <a:r>
              <a:rPr lang="en-US" sz="2400" b="0" dirty="0" smtClean="0">
                <a:solidFill>
                  <a:schemeClr val="bg2">
                    <a:lumMod val="50000"/>
                  </a:schemeClr>
                </a:solidFill>
                <a:latin typeface="Calibri" panose="020F0502020204030204" pitchFamily="34" charset="0"/>
                <a:cs typeface="Calibri" panose="020F0502020204030204" pitchFamily="34" charset="0"/>
              </a:rPr>
              <a:t>Planning </a:t>
            </a:r>
            <a:r>
              <a:rPr lang="en-US" sz="2400" b="0" dirty="0">
                <a:solidFill>
                  <a:schemeClr val="bg2">
                    <a:lumMod val="50000"/>
                  </a:schemeClr>
                </a:solidFill>
                <a:latin typeface="Calibri" panose="020F0502020204030204" pitchFamily="34" charset="0"/>
                <a:cs typeface="Calibri" panose="020F0502020204030204" pitchFamily="34" charset="0"/>
              </a:rPr>
              <a:t>and evaluation </a:t>
            </a:r>
            <a:r>
              <a:rPr lang="en-US" sz="2400" b="0" dirty="0" smtClean="0">
                <a:solidFill>
                  <a:schemeClr val="bg2">
                    <a:lumMod val="50000"/>
                  </a:schemeClr>
                </a:solidFill>
                <a:latin typeface="Calibri" panose="020F0502020204030204" pitchFamily="34" charset="0"/>
                <a:cs typeface="Calibri" panose="020F0502020204030204" pitchFamily="34" charset="0"/>
              </a:rPr>
              <a:t>activities</a:t>
            </a:r>
          </a:p>
          <a:p>
            <a:pPr marL="0" indent="0">
              <a:buClr>
                <a:schemeClr val="accent1">
                  <a:lumMod val="50000"/>
                </a:schemeClr>
              </a:buClr>
              <a:buSzPct val="120000"/>
              <a:buNone/>
            </a:pPr>
            <a:endParaRPr lang="en-US" sz="2400" b="0" dirty="0">
              <a:solidFill>
                <a:schemeClr val="bg2">
                  <a:lumMod val="50000"/>
                </a:schemeClr>
              </a:solidFill>
              <a:latin typeface="Calibri" panose="020F0502020204030204" pitchFamily="34" charset="0"/>
              <a:cs typeface="Calibri" panose="020F0502020204030204" pitchFamily="34" charset="0"/>
            </a:endParaRPr>
          </a:p>
          <a:p>
            <a:pPr>
              <a:buClr>
                <a:schemeClr val="accent1">
                  <a:lumMod val="50000"/>
                </a:schemeClr>
              </a:buClr>
              <a:buSzPct val="120000"/>
              <a:buFont typeface="Wingdings" panose="05000000000000000000" pitchFamily="2" charset="2"/>
              <a:buChar char="§"/>
            </a:pPr>
            <a:r>
              <a:rPr lang="en-US" sz="2400" dirty="0" smtClean="0">
                <a:solidFill>
                  <a:schemeClr val="bg2">
                    <a:lumMod val="50000"/>
                  </a:schemeClr>
                </a:solidFill>
                <a:latin typeface="Calibri" panose="020F0502020204030204" pitchFamily="34" charset="0"/>
                <a:cs typeface="Calibri" panose="020F0502020204030204" pitchFamily="34" charset="0"/>
              </a:rPr>
              <a:t>Use of federal funds must be in alignment with objectives and associated activities for each component. Please contact CDC with any questions about how federal funds may be used. </a:t>
            </a:r>
            <a:endParaRPr lang="en-US" sz="2400" dirty="0">
              <a:solidFill>
                <a:schemeClr val="bg2">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08478305"/>
      </p:ext>
    </p:extLst>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50000"/>
                  </a:schemeClr>
                </a:solidFill>
                <a:latin typeface="Calibri" panose="020F0502020204030204" pitchFamily="34" charset="0"/>
                <a:cs typeface="Calibri" panose="020F0502020204030204" pitchFamily="34" charset="0"/>
              </a:rPr>
              <a:t>Federal funds </a:t>
            </a:r>
            <a:r>
              <a:rPr lang="en-US" b="1" u="sng" dirty="0" smtClean="0">
                <a:solidFill>
                  <a:schemeClr val="tx2">
                    <a:lumMod val="50000"/>
                  </a:schemeClr>
                </a:solidFill>
                <a:latin typeface="Calibri" panose="020F0502020204030204" pitchFamily="34" charset="0"/>
                <a:cs typeface="Calibri" panose="020F0502020204030204" pitchFamily="34" charset="0"/>
              </a:rPr>
              <a:t>cannot </a:t>
            </a:r>
            <a:r>
              <a:rPr lang="en-US" b="1" dirty="0" smtClean="0">
                <a:solidFill>
                  <a:schemeClr val="tx2">
                    <a:lumMod val="50000"/>
                  </a:schemeClr>
                </a:solidFill>
                <a:latin typeface="Calibri" panose="020F0502020204030204" pitchFamily="34" charset="0"/>
                <a:cs typeface="Calibri" panose="020F0502020204030204" pitchFamily="34" charset="0"/>
              </a:rPr>
              <a:t>be used for:</a:t>
            </a:r>
            <a:endParaRPr lang="en-US" b="1" dirty="0">
              <a:solidFill>
                <a:schemeClr val="tx2">
                  <a:lumMod val="50000"/>
                </a:schemeClr>
              </a:solidFill>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p:txBody>
          <a:bodyPr>
            <a:normAutofit/>
          </a:bodyPr>
          <a:lstStyle/>
          <a:p>
            <a:pPr>
              <a:spcAft>
                <a:spcPts val="750"/>
              </a:spcAft>
              <a:buClr>
                <a:schemeClr val="accent1">
                  <a:lumMod val="50000"/>
                </a:schemeClr>
              </a:buClr>
              <a:buSzPct val="120000"/>
            </a:pPr>
            <a:r>
              <a:rPr lang="en-US" sz="2400" b="0" dirty="0">
                <a:solidFill>
                  <a:schemeClr val="bg2">
                    <a:lumMod val="50000"/>
                  </a:schemeClr>
                </a:solidFill>
              </a:rPr>
              <a:t>Needles and syringes </a:t>
            </a:r>
          </a:p>
          <a:p>
            <a:pPr>
              <a:spcAft>
                <a:spcPts val="750"/>
              </a:spcAft>
              <a:buClr>
                <a:schemeClr val="accent1">
                  <a:lumMod val="50000"/>
                </a:schemeClr>
              </a:buClr>
              <a:buSzPct val="120000"/>
            </a:pPr>
            <a:r>
              <a:rPr lang="en-US" sz="2400" b="0" dirty="0">
                <a:solidFill>
                  <a:schemeClr val="bg2">
                    <a:lumMod val="50000"/>
                  </a:schemeClr>
                </a:solidFill>
              </a:rPr>
              <a:t>Other devices solely used for illegal drug injection (e.g., cookers</a:t>
            </a:r>
            <a:r>
              <a:rPr lang="en-US" sz="2400" b="0" dirty="0" smtClean="0">
                <a:solidFill>
                  <a:schemeClr val="bg2">
                    <a:lumMod val="50000"/>
                  </a:schemeClr>
                </a:solidFill>
              </a:rPr>
              <a:t>)</a:t>
            </a:r>
          </a:p>
          <a:p>
            <a:pPr>
              <a:spcAft>
                <a:spcPts val="750"/>
              </a:spcAft>
              <a:buClr>
                <a:schemeClr val="accent1">
                  <a:lumMod val="50000"/>
                </a:schemeClr>
              </a:buClr>
              <a:buSzPct val="120000"/>
            </a:pPr>
            <a:endParaRPr lang="en-US" b="0" dirty="0">
              <a:solidFill>
                <a:schemeClr val="bg2">
                  <a:lumMod val="50000"/>
                </a:schemeClr>
              </a:solidFill>
            </a:endParaRPr>
          </a:p>
          <a:p>
            <a:pPr marL="0" indent="0">
              <a:spcAft>
                <a:spcPts val="750"/>
              </a:spcAft>
              <a:buClr>
                <a:schemeClr val="accent1">
                  <a:lumMod val="50000"/>
                </a:schemeClr>
              </a:buClr>
              <a:buSzPct val="120000"/>
              <a:buNone/>
            </a:pPr>
            <a:endParaRPr lang="en-US" sz="2400" b="0" dirty="0">
              <a:solidFill>
                <a:schemeClr val="bg2">
                  <a:lumMod val="50000"/>
                </a:schemeClr>
              </a:solidFill>
            </a:endParaRPr>
          </a:p>
          <a:p>
            <a:pPr>
              <a:spcAft>
                <a:spcPts val="750"/>
              </a:spcAft>
              <a:buClr>
                <a:schemeClr val="accent1">
                  <a:lumMod val="50000"/>
                </a:schemeClr>
              </a:buClr>
              <a:buSzPct val="120000"/>
            </a:pPr>
            <a:r>
              <a:rPr lang="en-US" sz="2400" b="0" dirty="0">
                <a:solidFill>
                  <a:schemeClr val="bg2">
                    <a:lumMod val="50000"/>
                  </a:schemeClr>
                </a:solidFill>
              </a:rPr>
              <a:t>Other non-federal funds (including tribal, state and private) may be used for purchase of these supplies</a:t>
            </a:r>
          </a:p>
        </p:txBody>
      </p:sp>
      <p:pic>
        <p:nvPicPr>
          <p:cNvPr id="5" name="Content Placeholder 4"/>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6400800" y="2139950"/>
            <a:ext cx="2743200" cy="2743200"/>
          </a:xfrm>
        </p:spPr>
      </p:pic>
    </p:spTree>
    <p:extLst>
      <p:ext uri="{BB962C8B-B14F-4D97-AF65-F5344CB8AC3E}">
        <p14:creationId xmlns:p14="http://schemas.microsoft.com/office/powerpoint/2010/main" val="262920127"/>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lumMod val="50000"/>
                  </a:schemeClr>
                </a:solidFill>
              </a:rPr>
              <a:t>Thank you for your interest!</a:t>
            </a:r>
            <a:br>
              <a:rPr lang="en-US" dirty="0">
                <a:solidFill>
                  <a:schemeClr val="tx2">
                    <a:lumMod val="50000"/>
                  </a:schemeClr>
                </a:solidFill>
              </a:rPr>
            </a:br>
            <a:endParaRPr lang="en-US" dirty="0"/>
          </a:p>
        </p:txBody>
      </p:sp>
      <p:sp>
        <p:nvSpPr>
          <p:cNvPr id="3" name="Content Placeholder 2"/>
          <p:cNvSpPr>
            <a:spLocks noGrp="1"/>
          </p:cNvSpPr>
          <p:nvPr>
            <p:ph idx="1"/>
          </p:nvPr>
        </p:nvSpPr>
        <p:spPr/>
        <p:txBody>
          <a:bodyPr/>
          <a:lstStyle/>
          <a:p>
            <a:pPr marL="0" indent="0">
              <a:buNone/>
            </a:pPr>
            <a:r>
              <a:rPr lang="en-US" sz="2800" b="0" dirty="0" smtClean="0">
                <a:solidFill>
                  <a:schemeClr val="tx2">
                    <a:lumMod val="50000"/>
                  </a:schemeClr>
                </a:solidFill>
              </a:rPr>
              <a:t>For more information, </a:t>
            </a:r>
            <a:r>
              <a:rPr lang="en-US" sz="2800" b="0" dirty="0">
                <a:solidFill>
                  <a:schemeClr val="tx2">
                    <a:lumMod val="50000"/>
                  </a:schemeClr>
                </a:solidFill>
              </a:rPr>
              <a:t>please visit: </a:t>
            </a:r>
            <a:r>
              <a:rPr lang="en-US" sz="2800" b="0" dirty="0">
                <a:solidFill>
                  <a:schemeClr val="tx2">
                    <a:lumMod val="50000"/>
                  </a:schemeClr>
                </a:solidFill>
                <a:hlinkClick r:id="rId2"/>
              </a:rPr>
              <a:t>https://</a:t>
            </a:r>
            <a:r>
              <a:rPr lang="en-US" sz="2800" b="0" dirty="0" smtClean="0">
                <a:solidFill>
                  <a:schemeClr val="tx2">
                    <a:lumMod val="50000"/>
                  </a:schemeClr>
                </a:solidFill>
                <a:hlinkClick r:id="rId2"/>
              </a:rPr>
              <a:t>www.cdc.gov/nchhstp/funding/announcements/ps19-1909/index.html</a:t>
            </a:r>
            <a:endParaRPr lang="en-US" sz="2800" b="0" dirty="0" smtClean="0">
              <a:solidFill>
                <a:schemeClr val="tx2">
                  <a:lumMod val="50000"/>
                </a:schemeClr>
              </a:solidFill>
            </a:endParaRPr>
          </a:p>
          <a:p>
            <a:pPr marL="0" indent="0">
              <a:buNone/>
            </a:pPr>
            <a:endParaRPr lang="en-US" sz="2800" b="0" dirty="0" smtClean="0">
              <a:solidFill>
                <a:schemeClr val="tx2">
                  <a:lumMod val="50000"/>
                </a:schemeClr>
              </a:solidFill>
            </a:endParaRPr>
          </a:p>
          <a:p>
            <a:pPr marL="0" indent="0">
              <a:buNone/>
            </a:pPr>
            <a:r>
              <a:rPr lang="en-US" sz="2800" b="0" dirty="0" smtClean="0"/>
              <a:t>Questions?</a:t>
            </a:r>
          </a:p>
          <a:p>
            <a:pPr marL="0" indent="0">
              <a:buNone/>
            </a:pPr>
            <a:r>
              <a:rPr lang="en-US" sz="2800" b="0" dirty="0" smtClean="0"/>
              <a:t>Please email </a:t>
            </a:r>
            <a:r>
              <a:rPr lang="en-US" sz="2800" b="0" dirty="0" smtClean="0">
                <a:hlinkClick r:id="rId3"/>
              </a:rPr>
              <a:t>harmreduction@cdc.gov</a:t>
            </a:r>
            <a:endParaRPr lang="en-US" sz="2800" b="0" dirty="0" smtClean="0"/>
          </a:p>
          <a:p>
            <a:pPr marL="0" indent="0">
              <a:buNone/>
            </a:pPr>
            <a:endParaRPr lang="en-US" sz="2800" b="0" dirty="0"/>
          </a:p>
        </p:txBody>
      </p:sp>
    </p:spTree>
    <p:extLst>
      <p:ext uri="{BB962C8B-B14F-4D97-AF65-F5344CB8AC3E}">
        <p14:creationId xmlns:p14="http://schemas.microsoft.com/office/powerpoint/2010/main" val="3261897939"/>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CDC_OD_PPT_light([1]">
  <a:themeElements>
    <a:clrScheme name="CDC Light Branding Colors">
      <a:dk1>
        <a:srgbClr val="0039A6"/>
      </a:dk1>
      <a:lt1>
        <a:srgbClr val="FFFFFF"/>
      </a:lt1>
      <a:dk2>
        <a:srgbClr val="3077FF"/>
      </a:dk2>
      <a:lt2>
        <a:srgbClr val="4B4B4B"/>
      </a:lt2>
      <a:accent1>
        <a:srgbClr val="0039A6"/>
      </a:accent1>
      <a:accent2>
        <a:srgbClr val="007D57"/>
      </a:accent2>
      <a:accent3>
        <a:srgbClr val="9A3B26"/>
      </a:accent3>
      <a:accent4>
        <a:srgbClr val="7F7F7F"/>
      </a:accent4>
      <a:accent5>
        <a:srgbClr val="4983F2"/>
      </a:accent5>
      <a:accent6>
        <a:srgbClr val="AFCAFF"/>
      </a:accent6>
      <a:hlink>
        <a:srgbClr val="002060"/>
      </a:hlink>
      <a:folHlink>
        <a:srgbClr val="0053F2"/>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2437</TotalTime>
  <Words>2763</Words>
  <Application>Microsoft Office PowerPoint</Application>
  <PresentationFormat>On-screen Show (4:3)</PresentationFormat>
  <Paragraphs>338</Paragraphs>
  <Slides>47</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Myriad Web Pro</vt:lpstr>
      <vt:lpstr>Courier New</vt:lpstr>
      <vt:lpstr>Arial</vt:lpstr>
      <vt:lpstr>Calibri</vt:lpstr>
      <vt:lpstr>Wingdings</vt:lpstr>
      <vt:lpstr>CDC_OD_PPT_light([1]</vt:lpstr>
      <vt:lpstr> CDC-RFA-PS19-1909  National Harm Reduction Technical Assistance and Syringe Services Program (SSP) Monitoring and Evaluation Funding Opportunity    </vt:lpstr>
      <vt:lpstr>Welcome and opening remarks</vt:lpstr>
      <vt:lpstr>Welcome to the Conference Call</vt:lpstr>
      <vt:lpstr>Conference Call Purpose and Objectives</vt:lpstr>
      <vt:lpstr>Introduction and overview</vt:lpstr>
      <vt:lpstr>Program Summary</vt:lpstr>
      <vt:lpstr>Long Term Outcomes</vt:lpstr>
      <vt:lpstr>Primary activities</vt:lpstr>
      <vt:lpstr>Components and Demonstration Projects</vt:lpstr>
      <vt:lpstr>Component 1: Harm Reduction Technical Assistance</vt:lpstr>
      <vt:lpstr>PowerPoint Presentation</vt:lpstr>
      <vt:lpstr>Demonstration Project 1a: Patient Navigation Program at SSPs </vt:lpstr>
      <vt:lpstr>Component 2: Monitoring and Evaluation of SSPs </vt:lpstr>
      <vt:lpstr>PowerPoint Presentation</vt:lpstr>
      <vt:lpstr>Demonstration Project 2a: Injection drug use surveillance</vt:lpstr>
      <vt:lpstr>Funding</vt:lpstr>
      <vt:lpstr>Q&amp;A</vt:lpstr>
      <vt:lpstr>For which component(s) should my organization apply?</vt:lpstr>
      <vt:lpstr>Q&amp;A</vt:lpstr>
      <vt:lpstr>Strategies and activities</vt:lpstr>
      <vt:lpstr>Strategies and activities: Component 1 Technical Assistance</vt:lpstr>
      <vt:lpstr>Strategies and activities: Component 1 Technical Assistance</vt:lpstr>
      <vt:lpstr>Strategies and activities: Demonstration Project 1a Patient Navigation</vt:lpstr>
      <vt:lpstr>Strategies and activities: Demonstration Project 1a Patient Navigation</vt:lpstr>
      <vt:lpstr>Strategies and activities: Component 2 SSP Monitoring and Evaluation</vt:lpstr>
      <vt:lpstr>Strategies and activities: Component 2 SSP Monitoring and Evaluation</vt:lpstr>
      <vt:lpstr>Strategies and activities: Component 2a Injection Drug Use Surveillance</vt:lpstr>
      <vt:lpstr>Q&amp;A</vt:lpstr>
      <vt:lpstr>Q&amp;A</vt:lpstr>
      <vt:lpstr>CDC Activities</vt:lpstr>
      <vt:lpstr>PowerPoint Presentation</vt:lpstr>
      <vt:lpstr>Collaboration Expectations</vt:lpstr>
      <vt:lpstr>Who can apply? Who will be awarded?</vt:lpstr>
      <vt:lpstr>Who can apply? Who will be awarded?</vt:lpstr>
      <vt:lpstr>Timeline</vt:lpstr>
      <vt:lpstr>Letters of Intent</vt:lpstr>
      <vt:lpstr>Q&amp;A</vt:lpstr>
      <vt:lpstr>Application and Submission Information</vt:lpstr>
      <vt:lpstr>Application Review Information</vt:lpstr>
      <vt:lpstr>Award Administration Information</vt:lpstr>
      <vt:lpstr>Agency Contacts</vt:lpstr>
      <vt:lpstr>Q&amp;A</vt:lpstr>
      <vt:lpstr>Consolidated Appropriations Act, 2016 (P.L. 114-115) Permits use of federal funds to support SSPs</vt:lpstr>
      <vt:lpstr>Does this jurisdiction have a DON in place?</vt:lpstr>
      <vt:lpstr>What can federal funds be used for?</vt:lpstr>
      <vt:lpstr>Federal funds cannot be used for:</vt:lpstr>
      <vt:lpstr>Thank you for your interest! </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Green, Edna M. (CDC/OCOO/OFR/OGS)</cp:lastModifiedBy>
  <cp:revision>124</cp:revision>
  <dcterms:created xsi:type="dcterms:W3CDTF">2011-03-17T17:43:16Z</dcterms:created>
  <dcterms:modified xsi:type="dcterms:W3CDTF">2019-05-17T13:08:08Z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