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808" r:id="rId1"/>
  </p:sldMasterIdLst>
  <p:notesMasterIdLst>
    <p:notesMasterId r:id="rId42"/>
  </p:notesMasterIdLst>
  <p:sldIdLst>
    <p:sldId id="257" r:id="rId2"/>
    <p:sldId id="275" r:id="rId3"/>
    <p:sldId id="323" r:id="rId4"/>
    <p:sldId id="308" r:id="rId5"/>
    <p:sldId id="322" r:id="rId6"/>
    <p:sldId id="274" r:id="rId7"/>
    <p:sldId id="317" r:id="rId8"/>
    <p:sldId id="327" r:id="rId9"/>
    <p:sldId id="309" r:id="rId10"/>
    <p:sldId id="277" r:id="rId11"/>
    <p:sldId id="310" r:id="rId12"/>
    <p:sldId id="284" r:id="rId13"/>
    <p:sldId id="324" r:id="rId14"/>
    <p:sldId id="280" r:id="rId15"/>
    <p:sldId id="279" r:id="rId16"/>
    <p:sldId id="292" r:id="rId17"/>
    <p:sldId id="283" r:id="rId18"/>
    <p:sldId id="282" r:id="rId19"/>
    <p:sldId id="312" r:id="rId20"/>
    <p:sldId id="318" r:id="rId21"/>
    <p:sldId id="319" r:id="rId22"/>
    <p:sldId id="285" r:id="rId23"/>
    <p:sldId id="287" r:id="rId24"/>
    <p:sldId id="286" r:id="rId25"/>
    <p:sldId id="311" r:id="rId26"/>
    <p:sldId id="289" r:id="rId27"/>
    <p:sldId id="290" r:id="rId28"/>
    <p:sldId id="302" r:id="rId29"/>
    <p:sldId id="300" r:id="rId30"/>
    <p:sldId id="320" r:id="rId31"/>
    <p:sldId id="291" r:id="rId32"/>
    <p:sldId id="321" r:id="rId33"/>
    <p:sldId id="325" r:id="rId34"/>
    <p:sldId id="293" r:id="rId35"/>
    <p:sldId id="301" r:id="rId36"/>
    <p:sldId id="296" r:id="rId37"/>
    <p:sldId id="304" r:id="rId38"/>
    <p:sldId id="305" r:id="rId39"/>
    <p:sldId id="307" r:id="rId40"/>
    <p:sldId id="273" r:id="rId41"/>
  </p:sldIdLst>
  <p:sldSz cx="9144000" cy="5143500" type="screen16x9"/>
  <p:notesSz cx="7315200" cy="9601200"/>
  <p:embeddedFontLst>
    <p:embeddedFont>
      <p:font typeface="Calibri" panose="020F0502020204030204" pitchFamily="34" charset="0"/>
      <p:regular r:id="rId43"/>
      <p:bold r:id="rId44"/>
      <p:italic r:id="rId45"/>
      <p:boldItalic r:id="rId46"/>
    </p:embeddedFont>
    <p:embeddedFont>
      <p:font typeface="Myriad Web Pro" panose="020B0604020202020204" charset="0"/>
      <p:regular r:id="rId47"/>
      <p:bold r:id="rId48"/>
      <p:italic r:id="rId49"/>
    </p:embeddedFont>
  </p:embeddedFontLst>
  <p:defaultTextStyle>
    <a:defPPr>
      <a:defRPr lang="en-US"/>
    </a:defPPr>
    <a:lvl1pPr algn="l" rtl="0" eaLnBrk="0" fontAlgn="base" hangingPunct="0">
      <a:spcBef>
        <a:spcPct val="0"/>
      </a:spcBef>
      <a:spcAft>
        <a:spcPct val="0"/>
      </a:spcAft>
      <a:defRPr kern="1200">
        <a:solidFill>
          <a:schemeClr val="tx1"/>
        </a:solidFill>
        <a:latin typeface="Myriad Web Pro" panose="020B0503030403020204" pitchFamily="34" charset="0"/>
        <a:ea typeface="+mn-ea"/>
        <a:cs typeface="+mn-cs"/>
      </a:defRPr>
    </a:lvl1pPr>
    <a:lvl2pPr marL="457200" algn="l" rtl="0" eaLnBrk="0" fontAlgn="base" hangingPunct="0">
      <a:spcBef>
        <a:spcPct val="0"/>
      </a:spcBef>
      <a:spcAft>
        <a:spcPct val="0"/>
      </a:spcAft>
      <a:defRPr kern="1200">
        <a:solidFill>
          <a:schemeClr val="tx1"/>
        </a:solidFill>
        <a:latin typeface="Myriad Web Pro" panose="020B0503030403020204" pitchFamily="34" charset="0"/>
        <a:ea typeface="+mn-ea"/>
        <a:cs typeface="+mn-cs"/>
      </a:defRPr>
    </a:lvl2pPr>
    <a:lvl3pPr marL="914400" algn="l" rtl="0" eaLnBrk="0" fontAlgn="base" hangingPunct="0">
      <a:spcBef>
        <a:spcPct val="0"/>
      </a:spcBef>
      <a:spcAft>
        <a:spcPct val="0"/>
      </a:spcAft>
      <a:defRPr kern="1200">
        <a:solidFill>
          <a:schemeClr val="tx1"/>
        </a:solidFill>
        <a:latin typeface="Myriad Web Pro" panose="020B0503030403020204" pitchFamily="34" charset="0"/>
        <a:ea typeface="+mn-ea"/>
        <a:cs typeface="+mn-cs"/>
      </a:defRPr>
    </a:lvl3pPr>
    <a:lvl4pPr marL="1371600" algn="l" rtl="0" eaLnBrk="0" fontAlgn="base" hangingPunct="0">
      <a:spcBef>
        <a:spcPct val="0"/>
      </a:spcBef>
      <a:spcAft>
        <a:spcPct val="0"/>
      </a:spcAft>
      <a:defRPr kern="1200">
        <a:solidFill>
          <a:schemeClr val="tx1"/>
        </a:solidFill>
        <a:latin typeface="Myriad Web Pro" panose="020B0503030403020204" pitchFamily="34" charset="0"/>
        <a:ea typeface="+mn-ea"/>
        <a:cs typeface="+mn-cs"/>
      </a:defRPr>
    </a:lvl4pPr>
    <a:lvl5pPr marL="1828800" algn="l" rtl="0" eaLnBrk="0" fontAlgn="base" hangingPunct="0">
      <a:spcBef>
        <a:spcPct val="0"/>
      </a:spcBef>
      <a:spcAft>
        <a:spcPct val="0"/>
      </a:spcAft>
      <a:defRPr kern="1200">
        <a:solidFill>
          <a:schemeClr val="tx1"/>
        </a:solidFill>
        <a:latin typeface="Myriad Web Pro" panose="020B0503030403020204" pitchFamily="34" charset="0"/>
        <a:ea typeface="+mn-ea"/>
        <a:cs typeface="+mn-cs"/>
      </a:defRPr>
    </a:lvl5pPr>
    <a:lvl6pPr marL="2286000" algn="l" defTabSz="914400" rtl="0" eaLnBrk="1" latinLnBrk="0" hangingPunct="1">
      <a:defRPr kern="1200">
        <a:solidFill>
          <a:schemeClr val="tx1"/>
        </a:solidFill>
        <a:latin typeface="Myriad Web Pro" panose="020B0503030403020204" pitchFamily="34" charset="0"/>
        <a:ea typeface="+mn-ea"/>
        <a:cs typeface="+mn-cs"/>
      </a:defRPr>
    </a:lvl6pPr>
    <a:lvl7pPr marL="2743200" algn="l" defTabSz="914400" rtl="0" eaLnBrk="1" latinLnBrk="0" hangingPunct="1">
      <a:defRPr kern="1200">
        <a:solidFill>
          <a:schemeClr val="tx1"/>
        </a:solidFill>
        <a:latin typeface="Myriad Web Pro" panose="020B0503030403020204" pitchFamily="34" charset="0"/>
        <a:ea typeface="+mn-ea"/>
        <a:cs typeface="+mn-cs"/>
      </a:defRPr>
    </a:lvl7pPr>
    <a:lvl8pPr marL="3200400" algn="l" defTabSz="914400" rtl="0" eaLnBrk="1" latinLnBrk="0" hangingPunct="1">
      <a:defRPr kern="1200">
        <a:solidFill>
          <a:schemeClr val="tx1"/>
        </a:solidFill>
        <a:latin typeface="Myriad Web Pro" panose="020B0503030403020204" pitchFamily="34" charset="0"/>
        <a:ea typeface="+mn-ea"/>
        <a:cs typeface="+mn-cs"/>
      </a:defRPr>
    </a:lvl8pPr>
    <a:lvl9pPr marL="3657600" algn="l" defTabSz="914400" rtl="0" eaLnBrk="1" latinLnBrk="0" hangingPunct="1">
      <a:defRPr kern="1200">
        <a:solidFill>
          <a:schemeClr val="tx1"/>
        </a:solidFill>
        <a:latin typeface="Myriad Web Pro" panose="020B0503030403020204" pitchFamily="34"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llo, Beth Catherine (CDC/OSTLTS/OD)" initials="kqo9" lastIdx="6" clrIdx="0">
    <p:extLst>
      <p:ext uri="{19B8F6BF-5375-455C-9EA6-DF929625EA0E}">
        <p15:presenceInfo xmlns:p15="http://schemas.microsoft.com/office/powerpoint/2012/main" userId="Pallo, Beth Catherine (CDC/OSTLTS/OD)" providerId="None"/>
      </p:ext>
    </p:extLst>
  </p:cmAuthor>
  <p:cmAuthor id="2" name="Pallo, Beth Catherine (CDC/OSTLTS/OD)" initials="PBC(" lastIdx="16" clrIdx="1">
    <p:extLst>
      <p:ext uri="{19B8F6BF-5375-455C-9EA6-DF929625EA0E}">
        <p15:presenceInfo xmlns:p15="http://schemas.microsoft.com/office/powerpoint/2012/main" userId="S-1-5-21-1207783550-2075000910-922709458-4895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39A6"/>
    <a:srgbClr val="0E66AF"/>
    <a:srgbClr val="006A71"/>
    <a:srgbClr val="695E4A"/>
    <a:srgbClr val="00853F"/>
    <a:srgbClr val="000000"/>
    <a:srgbClr val="EC881D"/>
    <a:srgbClr val="781D7E"/>
    <a:srgbClr val="008BB0"/>
    <a:srgbClr val="0068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5186" autoAdjust="0"/>
  </p:normalViewPr>
  <p:slideViewPr>
    <p:cSldViewPr snapToGrid="0">
      <p:cViewPr varScale="1">
        <p:scale>
          <a:sx n="134" d="100"/>
          <a:sy n="134" d="100"/>
        </p:scale>
        <p:origin x="126" y="330"/>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44CE1F-E714-494F-AAE9-542822D32877}" type="doc">
      <dgm:prSet loTypeId="urn:microsoft.com/office/officeart/2005/8/layout/process1" loCatId="process" qsTypeId="urn:microsoft.com/office/officeart/2005/8/quickstyle/simple3" qsCatId="simple" csTypeId="urn:microsoft.com/office/officeart/2005/8/colors/accent1_2" csCatId="accent1" phldr="1"/>
      <dgm:spPr/>
    </dgm:pt>
    <dgm:pt modelId="{497A8BBA-7154-4C69-B15A-D0EF86DE7708}">
      <dgm:prSet phldrT="[Text]" custT="1"/>
      <dgm:spPr>
        <a:ln>
          <a:solidFill>
            <a:schemeClr val="accent6"/>
          </a:solidFill>
        </a:ln>
      </dgm:spPr>
      <dgm:t>
        <a:bodyPr/>
        <a:lstStyle/>
        <a:p>
          <a:r>
            <a:rPr lang="en-US" sz="1400" b="0" dirty="0" smtClean="0">
              <a:ln w="0"/>
              <a:solidFill>
                <a:srgbClr val="002060"/>
              </a:solidFill>
              <a:effectLst/>
              <a:latin typeface="Calibri" panose="020F0502020204030204" pitchFamily="34" charset="0"/>
              <a:cs typeface="Calibri" panose="020F0502020204030204" pitchFamily="34" charset="0"/>
            </a:rPr>
            <a:t>Deliver CBA</a:t>
          </a:r>
          <a:endParaRPr lang="en-US" sz="1400" b="0" dirty="0">
            <a:solidFill>
              <a:srgbClr val="002060"/>
            </a:solidFill>
            <a:effectLst/>
            <a:latin typeface="Calibri" panose="020F0502020204030204" pitchFamily="34" charset="0"/>
            <a:cs typeface="Calibri" panose="020F0502020204030204" pitchFamily="34" charset="0"/>
          </a:endParaRPr>
        </a:p>
      </dgm:t>
      <dgm:extLst>
        <a:ext uri="{E40237B7-FDA0-4F09-8148-C483321AD2D9}">
          <dgm14:cNvPr xmlns:dgm14="http://schemas.microsoft.com/office/drawing/2010/diagram" id="0" name="" descr="This box represents the first step necessary to meet the purposes of this NOFO: to deliver capacity-building assistance." title="Deliver CBA"/>
        </a:ext>
      </dgm:extLst>
    </dgm:pt>
    <dgm:pt modelId="{CB41680D-76D0-4F4F-8804-093D5A31C4B3}" type="parTrans" cxnId="{D8FBC7AA-C9B0-448B-A8DD-076C531269E3}">
      <dgm:prSet/>
      <dgm:spPr/>
      <dgm:t>
        <a:bodyPr/>
        <a:lstStyle/>
        <a:p>
          <a:endParaRPr lang="en-US" sz="1200"/>
        </a:p>
      </dgm:t>
    </dgm:pt>
    <dgm:pt modelId="{15800723-9AC0-44B0-8D07-F676EB45B14C}" type="sibTrans" cxnId="{D8FBC7AA-C9B0-448B-A8DD-076C531269E3}">
      <dgm:prSet custT="1"/>
      <dgm:spPr>
        <a:ln>
          <a:solidFill>
            <a:schemeClr val="accent6"/>
          </a:solidFill>
        </a:ln>
      </dgm:spPr>
      <dgm:t>
        <a:bodyPr/>
        <a:lstStyle/>
        <a:p>
          <a:endParaRPr lang="en-US" sz="1600"/>
        </a:p>
      </dgm:t>
    </dgm:pt>
    <dgm:pt modelId="{0953E0AB-47C4-4369-B42C-8F6F1BFE190F}">
      <dgm:prSet phldrT="[Text]" custT="1"/>
      <dgm:spPr>
        <a:ln>
          <a:solidFill>
            <a:schemeClr val="accent6"/>
          </a:solidFill>
        </a:ln>
      </dgm:spPr>
      <dgm:t>
        <a:bodyPr/>
        <a:lstStyle/>
        <a:p>
          <a:pPr>
            <a:spcAft>
              <a:spcPts val="0"/>
            </a:spcAft>
          </a:pPr>
          <a:r>
            <a:rPr lang="en-US" sz="1400" dirty="0" smtClean="0">
              <a:solidFill>
                <a:schemeClr val="accent6"/>
              </a:solidFill>
              <a:latin typeface="Calibri" panose="020F0502020204030204" pitchFamily="34" charset="0"/>
              <a:cs typeface="Calibri" panose="020F0502020204030204" pitchFamily="34" charset="0"/>
            </a:rPr>
            <a:t>Strengthen </a:t>
          </a:r>
        </a:p>
        <a:p>
          <a:pPr>
            <a:spcAft>
              <a:spcPts val="0"/>
            </a:spcAft>
          </a:pPr>
          <a:r>
            <a:rPr lang="en-US" sz="1400" dirty="0" smtClean="0">
              <a:solidFill>
                <a:schemeClr val="accent6"/>
              </a:solidFill>
              <a:latin typeface="Calibri" panose="020F0502020204030204" pitchFamily="34" charset="0"/>
              <a:cs typeface="Calibri" panose="020F0502020204030204" pitchFamily="34" charset="0"/>
            </a:rPr>
            <a:t>the nation’s </a:t>
          </a:r>
        </a:p>
        <a:p>
          <a:pPr>
            <a:spcAft>
              <a:spcPct val="35000"/>
            </a:spcAft>
          </a:pPr>
          <a:r>
            <a:rPr lang="en-US" sz="1400" dirty="0" smtClean="0">
              <a:solidFill>
                <a:schemeClr val="accent6"/>
              </a:solidFill>
              <a:latin typeface="Calibri" panose="020F0502020204030204" pitchFamily="34" charset="0"/>
              <a:cs typeface="Calibri" panose="020F0502020204030204" pitchFamily="34" charset="0"/>
            </a:rPr>
            <a:t>public health infrastructure</a:t>
          </a:r>
          <a:endParaRPr lang="en-US" sz="1400" dirty="0">
            <a:solidFill>
              <a:schemeClr val="accent6"/>
            </a:solidFill>
            <a:latin typeface="Calibri" panose="020F0502020204030204" pitchFamily="34" charset="0"/>
            <a:cs typeface="Calibri" panose="020F0502020204030204" pitchFamily="34" charset="0"/>
          </a:endParaRPr>
        </a:p>
      </dgm:t>
      <dgm:extLst>
        <a:ext uri="{E40237B7-FDA0-4F09-8148-C483321AD2D9}">
          <dgm14:cNvPr xmlns:dgm14="http://schemas.microsoft.com/office/drawing/2010/diagram" id="0" name="" descr="The first purpose of this NOFO is to strengthen the nation's public health infrastructure. The image is a box with this purpose listed in it. " title="Strengthen the nation's public health infrastructure"/>
        </a:ext>
      </dgm:extLst>
    </dgm:pt>
    <dgm:pt modelId="{22EFD898-4EEF-4D21-AE85-75C7DF9946EE}" type="sibTrans" cxnId="{77F790F8-7126-4BB8-B2ED-D6BB76CE3E65}">
      <dgm:prSet custT="1"/>
      <dgm:spPr>
        <a:ln>
          <a:solidFill>
            <a:schemeClr val="accent6"/>
          </a:solidFill>
        </a:ln>
      </dgm:spPr>
      <dgm:t>
        <a:bodyPr/>
        <a:lstStyle/>
        <a:p>
          <a:endParaRPr lang="en-US" sz="1050"/>
        </a:p>
      </dgm:t>
    </dgm:pt>
    <dgm:pt modelId="{A7C2FF30-A17F-49DB-827C-447B63721435}" type="parTrans" cxnId="{77F790F8-7126-4BB8-B2ED-D6BB76CE3E65}">
      <dgm:prSet/>
      <dgm:spPr/>
      <dgm:t>
        <a:bodyPr/>
        <a:lstStyle/>
        <a:p>
          <a:endParaRPr lang="en-US" sz="1200"/>
        </a:p>
      </dgm:t>
    </dgm:pt>
    <dgm:pt modelId="{867247B2-8DC0-45C3-A30C-E5BB038E643F}">
      <dgm:prSet custT="1"/>
      <dgm:spPr>
        <a:ln>
          <a:solidFill>
            <a:schemeClr val="accent6"/>
          </a:solidFill>
        </a:ln>
      </dgm:spPr>
      <dgm:t>
        <a:bodyPr/>
        <a:lstStyle/>
        <a:p>
          <a:r>
            <a:rPr lang="en-US" sz="1400" dirty="0" smtClean="0">
              <a:solidFill>
                <a:schemeClr val="accent6"/>
              </a:solidFill>
              <a:latin typeface="Calibri" panose="020F0502020204030204" pitchFamily="34" charset="0"/>
              <a:cs typeface="Calibri" panose="020F0502020204030204" pitchFamily="34" charset="0"/>
            </a:rPr>
            <a:t>Ensure a competent</a:t>
          </a:r>
          <a:r>
            <a:rPr lang="en-US" sz="1400" dirty="0">
              <a:solidFill>
                <a:schemeClr val="accent6"/>
              </a:solidFill>
              <a:latin typeface="Calibri" panose="020F0502020204030204" pitchFamily="34" charset="0"/>
              <a:cs typeface="Calibri" panose="020F0502020204030204" pitchFamily="34" charset="0"/>
            </a:rPr>
            <a:t>, current and connected public health </a:t>
          </a:r>
          <a:r>
            <a:rPr lang="en-US" sz="1400" dirty="0" smtClean="0">
              <a:solidFill>
                <a:schemeClr val="accent6"/>
              </a:solidFill>
              <a:latin typeface="Calibri" panose="020F0502020204030204" pitchFamily="34" charset="0"/>
              <a:cs typeface="Calibri" panose="020F0502020204030204" pitchFamily="34" charset="0"/>
            </a:rPr>
            <a:t>system</a:t>
          </a:r>
          <a:endParaRPr lang="en-US" sz="1400" dirty="0">
            <a:solidFill>
              <a:schemeClr val="accent6"/>
            </a:solidFill>
            <a:latin typeface="Calibri" panose="020F0502020204030204" pitchFamily="34" charset="0"/>
            <a:cs typeface="Calibri" panose="020F0502020204030204" pitchFamily="34" charset="0"/>
          </a:endParaRPr>
        </a:p>
      </dgm:t>
      <dgm:extLst>
        <a:ext uri="{E40237B7-FDA0-4F09-8148-C483321AD2D9}">
          <dgm14:cNvPr xmlns:dgm14="http://schemas.microsoft.com/office/drawing/2010/diagram" id="0" name="" descr="This image is a box with the second portion of the purpose statement included: &quot;ensure a competent, current, and connected public health system.&quot;" title="ensure a competent, current, and connected public health system"/>
        </a:ext>
      </dgm:extLst>
    </dgm:pt>
    <dgm:pt modelId="{210FF569-349B-4AAE-BD12-C2351F0C222B}" type="parTrans" cxnId="{2A802C70-F8C5-4DD0-A4BE-B6B3187234AC}">
      <dgm:prSet/>
      <dgm:spPr/>
      <dgm:t>
        <a:bodyPr/>
        <a:lstStyle/>
        <a:p>
          <a:endParaRPr lang="en-US" sz="1200"/>
        </a:p>
      </dgm:t>
    </dgm:pt>
    <dgm:pt modelId="{55852F41-CB7E-49E6-B656-8663AE0A03FA}" type="sibTrans" cxnId="{2A802C70-F8C5-4DD0-A4BE-B6B3187234AC}">
      <dgm:prSet custT="1"/>
      <dgm:spPr>
        <a:ln>
          <a:solidFill>
            <a:schemeClr val="accent6"/>
          </a:solidFill>
        </a:ln>
      </dgm:spPr>
      <dgm:t>
        <a:bodyPr/>
        <a:lstStyle/>
        <a:p>
          <a:endParaRPr lang="en-US" sz="1050"/>
        </a:p>
      </dgm:t>
    </dgm:pt>
    <dgm:pt modelId="{B0B1FD4C-AEC6-4F3E-8AB4-7C0048D08B50}">
      <dgm:prSet custT="1"/>
      <dgm:spPr>
        <a:ln>
          <a:solidFill>
            <a:schemeClr val="accent6"/>
          </a:solidFill>
        </a:ln>
      </dgm:spPr>
      <dgm:t>
        <a:bodyPr/>
        <a:lstStyle/>
        <a:p>
          <a:r>
            <a:rPr lang="en-US" sz="1400" dirty="0">
              <a:solidFill>
                <a:schemeClr val="accent6"/>
              </a:solidFill>
              <a:latin typeface="Calibri" panose="020F0502020204030204" pitchFamily="34" charset="0"/>
              <a:cs typeface="Calibri" panose="020F0502020204030204" pitchFamily="34" charset="0"/>
            </a:rPr>
            <a:t>Improve delivery of essential public health serv</a:t>
          </a:r>
          <a:r>
            <a:rPr lang="en-US" sz="1400" b="0" dirty="0">
              <a:solidFill>
                <a:schemeClr val="accent6"/>
              </a:solidFill>
              <a:latin typeface="Calibri" panose="020F0502020204030204" pitchFamily="34" charset="0"/>
              <a:cs typeface="Calibri" panose="020F0502020204030204" pitchFamily="34" charset="0"/>
            </a:rPr>
            <a:t>ices</a:t>
          </a:r>
          <a:r>
            <a:rPr lang="en-US" sz="1400" dirty="0">
              <a:solidFill>
                <a:schemeClr val="accent6"/>
              </a:solidFill>
              <a:latin typeface="Calibri" panose="020F0502020204030204" pitchFamily="34" charset="0"/>
              <a:cs typeface="Calibri" panose="020F0502020204030204" pitchFamily="34" charset="0"/>
            </a:rPr>
            <a:t> </a:t>
          </a:r>
        </a:p>
      </dgm:t>
      <dgm:extLst>
        <a:ext uri="{E40237B7-FDA0-4F09-8148-C483321AD2D9}">
          <dgm14:cNvPr xmlns:dgm14="http://schemas.microsoft.com/office/drawing/2010/diagram" id="0" name="" descr="The third portion of the purpose statement is listed in this image: &quot;to improve delivery of essential public health services&quot;" title="Improve delivery of essential public health services"/>
        </a:ext>
      </dgm:extLst>
    </dgm:pt>
    <dgm:pt modelId="{EB2C936C-8FC2-431A-AAF5-5380675F1729}" type="parTrans" cxnId="{D5FA770D-6D8C-4BB8-B3A3-C9581A4F9616}">
      <dgm:prSet/>
      <dgm:spPr/>
      <dgm:t>
        <a:bodyPr/>
        <a:lstStyle/>
        <a:p>
          <a:endParaRPr lang="en-US" sz="1200"/>
        </a:p>
      </dgm:t>
    </dgm:pt>
    <dgm:pt modelId="{D44F4937-76CE-4BA0-8236-E7BB8C36DC87}" type="sibTrans" cxnId="{D5FA770D-6D8C-4BB8-B3A3-C9581A4F9616}">
      <dgm:prSet custT="1"/>
      <dgm:spPr/>
      <dgm:t>
        <a:bodyPr/>
        <a:lstStyle/>
        <a:p>
          <a:endParaRPr lang="en-US" sz="1050"/>
        </a:p>
      </dgm:t>
    </dgm:pt>
    <dgm:pt modelId="{C7ED02F5-016A-4B62-8AB9-1D829B06FCB4}" type="pres">
      <dgm:prSet presAssocID="{D744CE1F-E714-494F-AAE9-542822D32877}" presName="Name0" presStyleCnt="0">
        <dgm:presLayoutVars>
          <dgm:dir/>
          <dgm:resizeHandles val="exact"/>
        </dgm:presLayoutVars>
      </dgm:prSet>
      <dgm:spPr/>
    </dgm:pt>
    <dgm:pt modelId="{B45408C3-3054-4810-8081-2D45331C3F68}" type="pres">
      <dgm:prSet presAssocID="{497A8BBA-7154-4C69-B15A-D0EF86DE7708}" presName="node" presStyleLbl="node1" presStyleIdx="0" presStyleCnt="4" custScaleX="90783" custScaleY="93126" custLinFactNeighborX="-3978" custLinFactNeighborY="-934">
        <dgm:presLayoutVars>
          <dgm:bulletEnabled val="1"/>
        </dgm:presLayoutVars>
      </dgm:prSet>
      <dgm:spPr/>
      <dgm:t>
        <a:bodyPr/>
        <a:lstStyle/>
        <a:p>
          <a:endParaRPr lang="en-US"/>
        </a:p>
      </dgm:t>
    </dgm:pt>
    <dgm:pt modelId="{B573DA1F-ACF0-4669-B65A-07A49B558B3D}" type="pres">
      <dgm:prSet presAssocID="{15800723-9AC0-44B0-8D07-F676EB45B14C}" presName="sibTrans" presStyleLbl="sibTrans2D1" presStyleIdx="0" presStyleCnt="3" custLinFactNeighborX="-3069"/>
      <dgm:spPr/>
      <dgm:t>
        <a:bodyPr/>
        <a:lstStyle/>
        <a:p>
          <a:endParaRPr lang="en-US"/>
        </a:p>
      </dgm:t>
    </dgm:pt>
    <dgm:pt modelId="{5DC78D99-09F7-4824-AA44-63A58B5995E6}" type="pres">
      <dgm:prSet presAssocID="{15800723-9AC0-44B0-8D07-F676EB45B14C}" presName="connectorText" presStyleLbl="sibTrans2D1" presStyleIdx="0" presStyleCnt="3"/>
      <dgm:spPr/>
      <dgm:t>
        <a:bodyPr/>
        <a:lstStyle/>
        <a:p>
          <a:endParaRPr lang="en-US"/>
        </a:p>
      </dgm:t>
    </dgm:pt>
    <dgm:pt modelId="{6E499EE9-4B36-4EBA-8001-8224F1FAD188}" type="pres">
      <dgm:prSet presAssocID="{0953E0AB-47C4-4369-B42C-8F6F1BFE190F}" presName="node" presStyleLbl="node1" presStyleIdx="1" presStyleCnt="4" custScaleX="115181" custScaleY="96662" custLinFactNeighborX="-4670" custLinFactNeighborY="816">
        <dgm:presLayoutVars>
          <dgm:bulletEnabled val="1"/>
        </dgm:presLayoutVars>
      </dgm:prSet>
      <dgm:spPr/>
      <dgm:t>
        <a:bodyPr/>
        <a:lstStyle/>
        <a:p>
          <a:endParaRPr lang="en-US"/>
        </a:p>
      </dgm:t>
    </dgm:pt>
    <dgm:pt modelId="{BC02B2B3-77FE-4E45-9C9A-E9316D75821B}" type="pres">
      <dgm:prSet presAssocID="{22EFD898-4EEF-4D21-AE85-75C7DF9946EE}" presName="sibTrans" presStyleLbl="sibTrans2D1" presStyleIdx="1" presStyleCnt="3"/>
      <dgm:spPr/>
      <dgm:t>
        <a:bodyPr/>
        <a:lstStyle/>
        <a:p>
          <a:endParaRPr lang="en-US"/>
        </a:p>
      </dgm:t>
    </dgm:pt>
    <dgm:pt modelId="{604FD7F5-702D-4488-876F-CB959521A521}" type="pres">
      <dgm:prSet presAssocID="{22EFD898-4EEF-4D21-AE85-75C7DF9946EE}" presName="connectorText" presStyleLbl="sibTrans2D1" presStyleIdx="1" presStyleCnt="3"/>
      <dgm:spPr/>
      <dgm:t>
        <a:bodyPr/>
        <a:lstStyle/>
        <a:p>
          <a:endParaRPr lang="en-US"/>
        </a:p>
      </dgm:t>
    </dgm:pt>
    <dgm:pt modelId="{B295DAEA-B388-412D-8282-72E239048C18}" type="pres">
      <dgm:prSet presAssocID="{867247B2-8DC0-45C3-A30C-E5BB038E643F}" presName="node" presStyleLbl="node1" presStyleIdx="2" presStyleCnt="4" custScaleX="108266" custScaleY="100141">
        <dgm:presLayoutVars>
          <dgm:bulletEnabled val="1"/>
        </dgm:presLayoutVars>
      </dgm:prSet>
      <dgm:spPr/>
      <dgm:t>
        <a:bodyPr/>
        <a:lstStyle/>
        <a:p>
          <a:endParaRPr lang="en-US"/>
        </a:p>
      </dgm:t>
    </dgm:pt>
    <dgm:pt modelId="{C38ADDA9-14C8-476F-9347-2F9363F5CF0D}" type="pres">
      <dgm:prSet presAssocID="{55852F41-CB7E-49E6-B656-8663AE0A03FA}" presName="sibTrans" presStyleLbl="sibTrans2D1" presStyleIdx="2" presStyleCnt="3"/>
      <dgm:spPr/>
      <dgm:t>
        <a:bodyPr/>
        <a:lstStyle/>
        <a:p>
          <a:endParaRPr lang="en-US"/>
        </a:p>
      </dgm:t>
    </dgm:pt>
    <dgm:pt modelId="{D7BED6E4-E044-419E-A525-471D78EF3B82}" type="pres">
      <dgm:prSet presAssocID="{55852F41-CB7E-49E6-B656-8663AE0A03FA}" presName="connectorText" presStyleLbl="sibTrans2D1" presStyleIdx="2" presStyleCnt="3"/>
      <dgm:spPr/>
      <dgm:t>
        <a:bodyPr/>
        <a:lstStyle/>
        <a:p>
          <a:endParaRPr lang="en-US"/>
        </a:p>
      </dgm:t>
    </dgm:pt>
    <dgm:pt modelId="{6352A02A-0894-47BD-A790-122F5686A13D}" type="pres">
      <dgm:prSet presAssocID="{B0B1FD4C-AEC6-4F3E-8AB4-7C0048D08B50}" presName="node" presStyleLbl="node1" presStyleIdx="3" presStyleCnt="4">
        <dgm:presLayoutVars>
          <dgm:bulletEnabled val="1"/>
        </dgm:presLayoutVars>
      </dgm:prSet>
      <dgm:spPr/>
      <dgm:t>
        <a:bodyPr/>
        <a:lstStyle/>
        <a:p>
          <a:endParaRPr lang="en-US"/>
        </a:p>
      </dgm:t>
    </dgm:pt>
  </dgm:ptLst>
  <dgm:cxnLst>
    <dgm:cxn modelId="{72E4A675-0CFD-46FF-B027-F487D52E32F9}" type="presOf" srcId="{0953E0AB-47C4-4369-B42C-8F6F1BFE190F}" destId="{6E499EE9-4B36-4EBA-8001-8224F1FAD188}" srcOrd="0" destOrd="0" presId="urn:microsoft.com/office/officeart/2005/8/layout/process1"/>
    <dgm:cxn modelId="{0E5A6961-8A70-405F-8FAE-03AB67B49619}" type="presOf" srcId="{22EFD898-4EEF-4D21-AE85-75C7DF9946EE}" destId="{BC02B2B3-77FE-4E45-9C9A-E9316D75821B}" srcOrd="0" destOrd="0" presId="urn:microsoft.com/office/officeart/2005/8/layout/process1"/>
    <dgm:cxn modelId="{696A3B44-E4DE-4115-9805-665ED16C0647}" type="presOf" srcId="{22EFD898-4EEF-4D21-AE85-75C7DF9946EE}" destId="{604FD7F5-702D-4488-876F-CB959521A521}" srcOrd="1" destOrd="0" presId="urn:microsoft.com/office/officeart/2005/8/layout/process1"/>
    <dgm:cxn modelId="{779FA307-4AE1-4DDA-B55A-111FD8E9A711}" type="presOf" srcId="{D744CE1F-E714-494F-AAE9-542822D32877}" destId="{C7ED02F5-016A-4B62-8AB9-1D829B06FCB4}" srcOrd="0" destOrd="0" presId="urn:microsoft.com/office/officeart/2005/8/layout/process1"/>
    <dgm:cxn modelId="{E3B0356E-1004-491B-8C4C-917100127F78}" type="presOf" srcId="{15800723-9AC0-44B0-8D07-F676EB45B14C}" destId="{B573DA1F-ACF0-4669-B65A-07A49B558B3D}" srcOrd="0" destOrd="0" presId="urn:microsoft.com/office/officeart/2005/8/layout/process1"/>
    <dgm:cxn modelId="{EAB71D0A-5CF1-48EE-8AB0-444E1D4EDE9E}" type="presOf" srcId="{497A8BBA-7154-4C69-B15A-D0EF86DE7708}" destId="{B45408C3-3054-4810-8081-2D45331C3F68}" srcOrd="0" destOrd="0" presId="urn:microsoft.com/office/officeart/2005/8/layout/process1"/>
    <dgm:cxn modelId="{D5FA770D-6D8C-4BB8-B3A3-C9581A4F9616}" srcId="{D744CE1F-E714-494F-AAE9-542822D32877}" destId="{B0B1FD4C-AEC6-4F3E-8AB4-7C0048D08B50}" srcOrd="3" destOrd="0" parTransId="{EB2C936C-8FC2-431A-AAF5-5380675F1729}" sibTransId="{D44F4937-76CE-4BA0-8236-E7BB8C36DC87}"/>
    <dgm:cxn modelId="{01D8454D-EE06-43DC-A32F-F1481BCC4649}" type="presOf" srcId="{55852F41-CB7E-49E6-B656-8663AE0A03FA}" destId="{C38ADDA9-14C8-476F-9347-2F9363F5CF0D}" srcOrd="0" destOrd="0" presId="urn:microsoft.com/office/officeart/2005/8/layout/process1"/>
    <dgm:cxn modelId="{F230A270-5896-4D9E-87A6-81D715155AFB}" type="presOf" srcId="{867247B2-8DC0-45C3-A30C-E5BB038E643F}" destId="{B295DAEA-B388-412D-8282-72E239048C18}" srcOrd="0" destOrd="0" presId="urn:microsoft.com/office/officeart/2005/8/layout/process1"/>
    <dgm:cxn modelId="{2A802C70-F8C5-4DD0-A4BE-B6B3187234AC}" srcId="{D744CE1F-E714-494F-AAE9-542822D32877}" destId="{867247B2-8DC0-45C3-A30C-E5BB038E643F}" srcOrd="2" destOrd="0" parTransId="{210FF569-349B-4AAE-BD12-C2351F0C222B}" sibTransId="{55852F41-CB7E-49E6-B656-8663AE0A03FA}"/>
    <dgm:cxn modelId="{66BA7652-C6D9-4EA6-96EB-99296C3BC7FC}" type="presOf" srcId="{55852F41-CB7E-49E6-B656-8663AE0A03FA}" destId="{D7BED6E4-E044-419E-A525-471D78EF3B82}" srcOrd="1" destOrd="0" presId="urn:microsoft.com/office/officeart/2005/8/layout/process1"/>
    <dgm:cxn modelId="{03F8744B-BFE2-45E6-8331-E4E6F81339F0}" type="presOf" srcId="{B0B1FD4C-AEC6-4F3E-8AB4-7C0048D08B50}" destId="{6352A02A-0894-47BD-A790-122F5686A13D}" srcOrd="0" destOrd="0" presId="urn:microsoft.com/office/officeart/2005/8/layout/process1"/>
    <dgm:cxn modelId="{D8FBC7AA-C9B0-448B-A8DD-076C531269E3}" srcId="{D744CE1F-E714-494F-AAE9-542822D32877}" destId="{497A8BBA-7154-4C69-B15A-D0EF86DE7708}" srcOrd="0" destOrd="0" parTransId="{CB41680D-76D0-4F4F-8804-093D5A31C4B3}" sibTransId="{15800723-9AC0-44B0-8D07-F676EB45B14C}"/>
    <dgm:cxn modelId="{77F790F8-7126-4BB8-B2ED-D6BB76CE3E65}" srcId="{D744CE1F-E714-494F-AAE9-542822D32877}" destId="{0953E0AB-47C4-4369-B42C-8F6F1BFE190F}" srcOrd="1" destOrd="0" parTransId="{A7C2FF30-A17F-49DB-827C-447B63721435}" sibTransId="{22EFD898-4EEF-4D21-AE85-75C7DF9946EE}"/>
    <dgm:cxn modelId="{DB1CD4D4-9310-4728-BF41-4B05ECA2EAB4}" type="presOf" srcId="{15800723-9AC0-44B0-8D07-F676EB45B14C}" destId="{5DC78D99-09F7-4824-AA44-63A58B5995E6}" srcOrd="1" destOrd="0" presId="urn:microsoft.com/office/officeart/2005/8/layout/process1"/>
    <dgm:cxn modelId="{CF0F2992-3696-4F29-A644-CB23B5F6394B}" type="presParOf" srcId="{C7ED02F5-016A-4B62-8AB9-1D829B06FCB4}" destId="{B45408C3-3054-4810-8081-2D45331C3F68}" srcOrd="0" destOrd="0" presId="urn:microsoft.com/office/officeart/2005/8/layout/process1"/>
    <dgm:cxn modelId="{AA06CCBE-B96F-4EE5-969A-6BBBB3A309EA}" type="presParOf" srcId="{C7ED02F5-016A-4B62-8AB9-1D829B06FCB4}" destId="{B573DA1F-ACF0-4669-B65A-07A49B558B3D}" srcOrd="1" destOrd="0" presId="urn:microsoft.com/office/officeart/2005/8/layout/process1"/>
    <dgm:cxn modelId="{0039CD15-41B2-4DC4-AD7A-E483BF00E689}" type="presParOf" srcId="{B573DA1F-ACF0-4669-B65A-07A49B558B3D}" destId="{5DC78D99-09F7-4824-AA44-63A58B5995E6}" srcOrd="0" destOrd="0" presId="urn:microsoft.com/office/officeart/2005/8/layout/process1"/>
    <dgm:cxn modelId="{194D67D8-A729-4D04-8731-7FDFB291A5F1}" type="presParOf" srcId="{C7ED02F5-016A-4B62-8AB9-1D829B06FCB4}" destId="{6E499EE9-4B36-4EBA-8001-8224F1FAD188}" srcOrd="2" destOrd="0" presId="urn:microsoft.com/office/officeart/2005/8/layout/process1"/>
    <dgm:cxn modelId="{CF9142BD-2485-40D4-B240-7731B0D44E09}" type="presParOf" srcId="{C7ED02F5-016A-4B62-8AB9-1D829B06FCB4}" destId="{BC02B2B3-77FE-4E45-9C9A-E9316D75821B}" srcOrd="3" destOrd="0" presId="urn:microsoft.com/office/officeart/2005/8/layout/process1"/>
    <dgm:cxn modelId="{65AF9273-519F-4B83-AF32-64F33CABE792}" type="presParOf" srcId="{BC02B2B3-77FE-4E45-9C9A-E9316D75821B}" destId="{604FD7F5-702D-4488-876F-CB959521A521}" srcOrd="0" destOrd="0" presId="urn:microsoft.com/office/officeart/2005/8/layout/process1"/>
    <dgm:cxn modelId="{0E60389E-16BD-42DF-9A8B-6D4ADB872796}" type="presParOf" srcId="{C7ED02F5-016A-4B62-8AB9-1D829B06FCB4}" destId="{B295DAEA-B388-412D-8282-72E239048C18}" srcOrd="4" destOrd="0" presId="urn:microsoft.com/office/officeart/2005/8/layout/process1"/>
    <dgm:cxn modelId="{ACE926C8-454D-42B0-9AE0-4A15A00D32ED}" type="presParOf" srcId="{C7ED02F5-016A-4B62-8AB9-1D829B06FCB4}" destId="{C38ADDA9-14C8-476F-9347-2F9363F5CF0D}" srcOrd="5" destOrd="0" presId="urn:microsoft.com/office/officeart/2005/8/layout/process1"/>
    <dgm:cxn modelId="{FFF0685D-44CF-4E6D-A19C-9396396A667B}" type="presParOf" srcId="{C38ADDA9-14C8-476F-9347-2F9363F5CF0D}" destId="{D7BED6E4-E044-419E-A525-471D78EF3B82}" srcOrd="0" destOrd="0" presId="urn:microsoft.com/office/officeart/2005/8/layout/process1"/>
    <dgm:cxn modelId="{7C1B0674-132B-40B1-87DF-998C9DBAC599}" type="presParOf" srcId="{C7ED02F5-016A-4B62-8AB9-1D829B06FCB4}" destId="{6352A02A-0894-47BD-A790-122F5686A13D}"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44CE1F-E714-494F-AAE9-542822D32877}" type="doc">
      <dgm:prSet loTypeId="urn:microsoft.com/office/officeart/2005/8/layout/process1" loCatId="process" qsTypeId="urn:microsoft.com/office/officeart/2005/8/quickstyle/simple3" qsCatId="simple" csTypeId="urn:microsoft.com/office/officeart/2005/8/colors/accent1_2" csCatId="accent1" phldr="1"/>
      <dgm:spPr/>
    </dgm:pt>
    <dgm:pt modelId="{497A8BBA-7154-4C69-B15A-D0EF86DE7708}">
      <dgm:prSet phldrT="[Text]" custT="1"/>
      <dgm:spPr>
        <a:ln>
          <a:solidFill>
            <a:schemeClr val="accent6"/>
          </a:solidFill>
        </a:ln>
      </dgm:spPr>
      <dgm:t>
        <a:bodyPr/>
        <a:lstStyle/>
        <a:p>
          <a:r>
            <a:rPr lang="en-US" sz="1600" b="0" dirty="0" smtClean="0">
              <a:ln w="0"/>
              <a:solidFill>
                <a:srgbClr val="002060"/>
              </a:solidFill>
              <a:effectLst/>
              <a:latin typeface="Calibri" panose="020F0502020204030204" pitchFamily="34" charset="0"/>
            </a:rPr>
            <a:t>Capacity-Building Assistance</a:t>
          </a:r>
          <a:endParaRPr lang="en-US" sz="1600" b="0" dirty="0">
            <a:solidFill>
              <a:srgbClr val="002060"/>
            </a:solidFill>
            <a:effectLst/>
            <a:latin typeface="Calibri" panose="020F0502020204030204" pitchFamily="34" charset="0"/>
          </a:endParaRPr>
        </a:p>
      </dgm:t>
      <dgm:extLst>
        <a:ext uri="{E40237B7-FDA0-4F09-8148-C483321AD2D9}">
          <dgm14:cNvPr xmlns:dgm14="http://schemas.microsoft.com/office/drawing/2010/diagram" id="0" name="" descr="This image is a box with the phrase &quot;capacity-building assistance.&quot; The box illustrates the role of CBA in addressing the strategies." title="Capacity-Building Assistance"/>
        </a:ext>
      </dgm:extLst>
    </dgm:pt>
    <dgm:pt modelId="{CB41680D-76D0-4F4F-8804-093D5A31C4B3}" type="parTrans" cxnId="{D8FBC7AA-C9B0-448B-A8DD-076C531269E3}">
      <dgm:prSet/>
      <dgm:spPr/>
      <dgm:t>
        <a:bodyPr/>
        <a:lstStyle/>
        <a:p>
          <a:endParaRPr lang="en-US" sz="1600"/>
        </a:p>
      </dgm:t>
    </dgm:pt>
    <dgm:pt modelId="{15800723-9AC0-44B0-8D07-F676EB45B14C}" type="sibTrans" cxnId="{D8FBC7AA-C9B0-448B-A8DD-076C531269E3}">
      <dgm:prSet custT="1"/>
      <dgm:spPr>
        <a:ln>
          <a:solidFill>
            <a:schemeClr val="accent6"/>
          </a:solidFill>
        </a:ln>
      </dgm:spPr>
      <dgm:t>
        <a:bodyPr/>
        <a:lstStyle/>
        <a:p>
          <a:endParaRPr lang="en-US" sz="1600"/>
        </a:p>
      </dgm:t>
    </dgm:pt>
    <dgm:pt modelId="{A087A2B7-DC3A-435F-9794-B30290BFA5F8}">
      <dgm:prSet custT="1"/>
      <dgm:spPr>
        <a:ln>
          <a:solidFill>
            <a:schemeClr val="accent6"/>
          </a:solidFill>
        </a:ln>
      </dgm:spPr>
      <dgm:t>
        <a:bodyPr/>
        <a:lstStyle/>
        <a:p>
          <a:r>
            <a:rPr lang="en-US" sz="1600" dirty="0" smtClean="0">
              <a:solidFill>
                <a:schemeClr val="accent6"/>
              </a:solidFill>
              <a:latin typeface="Calibri" panose="020F0502020204030204" pitchFamily="34" charset="0"/>
            </a:rPr>
            <a:t>Leadership and Workforce</a:t>
          </a:r>
        </a:p>
      </dgm:t>
    </dgm:pt>
    <dgm:pt modelId="{FCBC6E5B-227A-4514-A91F-4C63C0B6A54A}" type="parTrans" cxnId="{0BEDC5A6-8D7D-424D-8DF2-81A9EED49554}">
      <dgm:prSet/>
      <dgm:spPr/>
      <dgm:t>
        <a:bodyPr/>
        <a:lstStyle/>
        <a:p>
          <a:endParaRPr lang="en-US" sz="1600"/>
        </a:p>
      </dgm:t>
    </dgm:pt>
    <dgm:pt modelId="{CA67B165-E991-420B-8D72-53FFDEAF2C5B}" type="sibTrans" cxnId="{0BEDC5A6-8D7D-424D-8DF2-81A9EED49554}">
      <dgm:prSet/>
      <dgm:spPr/>
      <dgm:t>
        <a:bodyPr/>
        <a:lstStyle/>
        <a:p>
          <a:endParaRPr lang="en-US" sz="1600"/>
        </a:p>
      </dgm:t>
    </dgm:pt>
    <dgm:pt modelId="{B206B333-FE8B-4D61-BA26-4C3F5DA61138}">
      <dgm:prSet custT="1"/>
      <dgm:spPr>
        <a:ln>
          <a:solidFill>
            <a:schemeClr val="accent6"/>
          </a:solidFill>
        </a:ln>
      </dgm:spPr>
      <dgm:t>
        <a:bodyPr/>
        <a:lstStyle/>
        <a:p>
          <a:r>
            <a:rPr lang="en-US" sz="1600" dirty="0" smtClean="0">
              <a:solidFill>
                <a:schemeClr val="accent6"/>
              </a:solidFill>
              <a:latin typeface="Calibri" panose="020F0502020204030204" pitchFamily="34" charset="0"/>
            </a:rPr>
            <a:t>Data and Information Systems</a:t>
          </a:r>
        </a:p>
      </dgm:t>
    </dgm:pt>
    <dgm:pt modelId="{DF3F8B45-43B8-4971-9E05-23FE2EA874F7}" type="parTrans" cxnId="{DAC92BD0-CB21-4ED6-A0C4-95992405F789}">
      <dgm:prSet/>
      <dgm:spPr/>
      <dgm:t>
        <a:bodyPr/>
        <a:lstStyle/>
        <a:p>
          <a:endParaRPr lang="en-US" sz="1600"/>
        </a:p>
      </dgm:t>
    </dgm:pt>
    <dgm:pt modelId="{A2DA4A1F-369B-4308-94CC-3A2DC9A0CA66}" type="sibTrans" cxnId="{DAC92BD0-CB21-4ED6-A0C4-95992405F789}">
      <dgm:prSet/>
      <dgm:spPr/>
      <dgm:t>
        <a:bodyPr/>
        <a:lstStyle/>
        <a:p>
          <a:endParaRPr lang="en-US" sz="1600"/>
        </a:p>
      </dgm:t>
    </dgm:pt>
    <dgm:pt modelId="{CBE4632E-B78F-4237-BE46-FCDB074BAA68}">
      <dgm:prSet custT="1"/>
      <dgm:spPr>
        <a:ln>
          <a:solidFill>
            <a:schemeClr val="accent6"/>
          </a:solidFill>
        </a:ln>
      </dgm:spPr>
      <dgm:t>
        <a:bodyPr/>
        <a:lstStyle/>
        <a:p>
          <a:r>
            <a:rPr lang="en-US" sz="1600" dirty="0" smtClean="0">
              <a:solidFill>
                <a:schemeClr val="accent6"/>
              </a:solidFill>
              <a:latin typeface="Calibri" panose="020F0502020204030204" pitchFamily="34" charset="0"/>
            </a:rPr>
            <a:t>Communication and Information Technology</a:t>
          </a:r>
        </a:p>
      </dgm:t>
    </dgm:pt>
    <dgm:pt modelId="{EA72D99B-B797-4619-AC63-102248CC6E8D}" type="parTrans" cxnId="{E83895E1-4DCF-4480-914B-0E54C1878D43}">
      <dgm:prSet/>
      <dgm:spPr/>
      <dgm:t>
        <a:bodyPr/>
        <a:lstStyle/>
        <a:p>
          <a:endParaRPr lang="en-US" sz="1600"/>
        </a:p>
      </dgm:t>
    </dgm:pt>
    <dgm:pt modelId="{34DC8695-D360-426A-AA3B-F0CAE2DB7847}" type="sibTrans" cxnId="{E83895E1-4DCF-4480-914B-0E54C1878D43}">
      <dgm:prSet/>
      <dgm:spPr/>
      <dgm:t>
        <a:bodyPr/>
        <a:lstStyle/>
        <a:p>
          <a:endParaRPr lang="en-US" sz="1600"/>
        </a:p>
      </dgm:t>
    </dgm:pt>
    <dgm:pt modelId="{F47DAF0C-7FC6-421F-A165-9AF7B895094C}">
      <dgm:prSet custT="1"/>
      <dgm:spPr>
        <a:ln>
          <a:solidFill>
            <a:schemeClr val="accent6"/>
          </a:solidFill>
        </a:ln>
      </dgm:spPr>
      <dgm:t>
        <a:bodyPr/>
        <a:lstStyle/>
        <a:p>
          <a:r>
            <a:rPr lang="en-US" sz="1600" dirty="0" smtClean="0">
              <a:solidFill>
                <a:schemeClr val="accent6"/>
              </a:solidFill>
              <a:latin typeface="Calibri" panose="020F0502020204030204" pitchFamily="34" charset="0"/>
            </a:rPr>
            <a:t>Partnerships</a:t>
          </a:r>
        </a:p>
      </dgm:t>
    </dgm:pt>
    <dgm:pt modelId="{73454F8A-4DE3-437F-8D01-296A55E6749D}" type="parTrans" cxnId="{379E69B4-17AC-445B-8224-B903C5B4F446}">
      <dgm:prSet/>
      <dgm:spPr/>
      <dgm:t>
        <a:bodyPr/>
        <a:lstStyle/>
        <a:p>
          <a:endParaRPr lang="en-US" sz="1600"/>
        </a:p>
      </dgm:t>
    </dgm:pt>
    <dgm:pt modelId="{D2B26DDE-3DAE-4B23-8E75-B961E8AFDB43}" type="sibTrans" cxnId="{379E69B4-17AC-445B-8224-B903C5B4F446}">
      <dgm:prSet/>
      <dgm:spPr/>
      <dgm:t>
        <a:bodyPr/>
        <a:lstStyle/>
        <a:p>
          <a:endParaRPr lang="en-US" sz="1600"/>
        </a:p>
      </dgm:t>
    </dgm:pt>
    <dgm:pt modelId="{AA67B488-9072-4D4F-A4FD-DBAAD5C0723E}">
      <dgm:prSet custT="1"/>
      <dgm:spPr>
        <a:ln>
          <a:solidFill>
            <a:schemeClr val="accent6"/>
          </a:solidFill>
        </a:ln>
      </dgm:spPr>
      <dgm:t>
        <a:bodyPr/>
        <a:lstStyle/>
        <a:p>
          <a:r>
            <a:rPr lang="en-US" sz="1600" dirty="0" smtClean="0">
              <a:solidFill>
                <a:schemeClr val="accent6"/>
              </a:solidFill>
              <a:latin typeface="Calibri" panose="020F0502020204030204" pitchFamily="34" charset="0"/>
            </a:rPr>
            <a:t>Programs and Services</a:t>
          </a:r>
        </a:p>
      </dgm:t>
    </dgm:pt>
    <dgm:pt modelId="{72B203E6-2B27-467F-9463-73C75E9E6775}" type="parTrans" cxnId="{30C73118-6F84-4E23-889F-E279E7C81335}">
      <dgm:prSet/>
      <dgm:spPr/>
      <dgm:t>
        <a:bodyPr/>
        <a:lstStyle/>
        <a:p>
          <a:endParaRPr lang="en-US" sz="1600"/>
        </a:p>
      </dgm:t>
    </dgm:pt>
    <dgm:pt modelId="{02519DC0-C76D-454E-AC6D-B75B93043C8F}" type="sibTrans" cxnId="{30C73118-6F84-4E23-889F-E279E7C81335}">
      <dgm:prSet/>
      <dgm:spPr/>
      <dgm:t>
        <a:bodyPr/>
        <a:lstStyle/>
        <a:p>
          <a:endParaRPr lang="en-US" sz="1600"/>
        </a:p>
      </dgm:t>
    </dgm:pt>
    <dgm:pt modelId="{0953E0AB-47C4-4369-B42C-8F6F1BFE190F}">
      <dgm:prSet phldrT="[Text]" custT="1"/>
      <dgm:spPr>
        <a:ln>
          <a:solidFill>
            <a:schemeClr val="accent6"/>
          </a:solidFill>
        </a:ln>
      </dgm:spPr>
      <dgm:t>
        <a:bodyPr/>
        <a:lstStyle/>
        <a:p>
          <a:r>
            <a:rPr lang="en-US" sz="1600" b="1" dirty="0" smtClean="0">
              <a:solidFill>
                <a:schemeClr val="accent6"/>
              </a:solidFill>
              <a:latin typeface="Calibri" panose="020F0502020204030204" pitchFamily="34" charset="0"/>
            </a:rPr>
            <a:t>Improved Public Health Capacities and Capabilities  </a:t>
          </a:r>
          <a:endParaRPr lang="en-US" sz="1600" b="1" dirty="0">
            <a:solidFill>
              <a:schemeClr val="accent6"/>
            </a:solidFill>
          </a:endParaRPr>
        </a:p>
      </dgm:t>
    </dgm:pt>
    <dgm:pt modelId="{22EFD898-4EEF-4D21-AE85-75C7DF9946EE}" type="sibTrans" cxnId="{77F790F8-7126-4BB8-B2ED-D6BB76CE3E65}">
      <dgm:prSet/>
      <dgm:spPr/>
      <dgm:t>
        <a:bodyPr/>
        <a:lstStyle/>
        <a:p>
          <a:endParaRPr lang="en-US" sz="1600"/>
        </a:p>
      </dgm:t>
    </dgm:pt>
    <dgm:pt modelId="{A7C2FF30-A17F-49DB-827C-447B63721435}" type="parTrans" cxnId="{77F790F8-7126-4BB8-B2ED-D6BB76CE3E65}">
      <dgm:prSet/>
      <dgm:spPr/>
      <dgm:t>
        <a:bodyPr/>
        <a:lstStyle/>
        <a:p>
          <a:endParaRPr lang="en-US" sz="1600"/>
        </a:p>
      </dgm:t>
    </dgm:pt>
    <dgm:pt modelId="{E9EB53D1-71D0-46D1-8100-66EBFF61D5F2}">
      <dgm:prSet custT="1"/>
      <dgm:spPr>
        <a:ln>
          <a:solidFill>
            <a:schemeClr val="accent6"/>
          </a:solidFill>
        </a:ln>
      </dgm:spPr>
      <dgm:t>
        <a:bodyPr/>
        <a:lstStyle/>
        <a:p>
          <a:r>
            <a:rPr lang="en-US" sz="1600" dirty="0" smtClean="0">
              <a:solidFill>
                <a:schemeClr val="accent6"/>
              </a:solidFill>
              <a:latin typeface="Calibri" panose="020F0502020204030204" pitchFamily="34" charset="0"/>
            </a:rPr>
            <a:t>Laws and Policies </a:t>
          </a:r>
        </a:p>
      </dgm:t>
    </dgm:pt>
    <dgm:pt modelId="{FC71F493-FDB7-4F5A-8A4B-C0E8333FFED3}" type="parTrans" cxnId="{CB2D97BD-ABD6-4B67-B094-267E60A942C0}">
      <dgm:prSet/>
      <dgm:spPr/>
      <dgm:t>
        <a:bodyPr/>
        <a:lstStyle/>
        <a:p>
          <a:endParaRPr lang="en-US" sz="1600"/>
        </a:p>
      </dgm:t>
    </dgm:pt>
    <dgm:pt modelId="{3AA29413-929D-4186-82DB-52B2F8DE190D}" type="sibTrans" cxnId="{CB2D97BD-ABD6-4B67-B094-267E60A942C0}">
      <dgm:prSet/>
      <dgm:spPr/>
      <dgm:t>
        <a:bodyPr/>
        <a:lstStyle/>
        <a:p>
          <a:endParaRPr lang="en-US" sz="1600"/>
        </a:p>
      </dgm:t>
    </dgm:pt>
    <dgm:pt modelId="{FAD34F61-B1C8-44CB-9450-4001B1CE980F}">
      <dgm:prSet custT="1"/>
      <dgm:spPr>
        <a:ln>
          <a:solidFill>
            <a:schemeClr val="accent6"/>
          </a:solidFill>
        </a:ln>
      </dgm:spPr>
      <dgm:t>
        <a:bodyPr/>
        <a:lstStyle/>
        <a:p>
          <a:r>
            <a:rPr lang="en-US" sz="1600" dirty="0" smtClean="0">
              <a:solidFill>
                <a:schemeClr val="accent6"/>
              </a:solidFill>
              <a:latin typeface="Calibri" panose="020F0502020204030204" pitchFamily="34" charset="0"/>
            </a:rPr>
            <a:t>Public Health Systems Infrastructure </a:t>
          </a:r>
        </a:p>
      </dgm:t>
    </dgm:pt>
    <dgm:pt modelId="{A3DF4CA4-AC68-4614-BFEB-76BF6D67A923}" type="sibTrans" cxnId="{74CA49AC-0C06-4BA0-924C-41DD65182A28}">
      <dgm:prSet/>
      <dgm:spPr/>
      <dgm:t>
        <a:bodyPr/>
        <a:lstStyle/>
        <a:p>
          <a:endParaRPr lang="en-US" sz="1600"/>
        </a:p>
      </dgm:t>
    </dgm:pt>
    <dgm:pt modelId="{4C261AC2-B045-46B3-B2E0-639267DE8FEF}" type="parTrans" cxnId="{74CA49AC-0C06-4BA0-924C-41DD65182A28}">
      <dgm:prSet/>
      <dgm:spPr/>
      <dgm:t>
        <a:bodyPr/>
        <a:lstStyle/>
        <a:p>
          <a:endParaRPr lang="en-US" sz="1600"/>
        </a:p>
      </dgm:t>
    </dgm:pt>
    <dgm:pt modelId="{C7ED02F5-016A-4B62-8AB9-1D829B06FCB4}" type="pres">
      <dgm:prSet presAssocID="{D744CE1F-E714-494F-AAE9-542822D32877}" presName="Name0" presStyleCnt="0">
        <dgm:presLayoutVars>
          <dgm:dir/>
          <dgm:resizeHandles val="exact"/>
        </dgm:presLayoutVars>
      </dgm:prSet>
      <dgm:spPr/>
    </dgm:pt>
    <dgm:pt modelId="{B45408C3-3054-4810-8081-2D45331C3F68}" type="pres">
      <dgm:prSet presAssocID="{497A8BBA-7154-4C69-B15A-D0EF86DE7708}" presName="node" presStyleLbl="node1" presStyleIdx="0" presStyleCnt="2" custScaleX="69940" custScaleY="60252" custLinFactNeighborX="-3978" custLinFactNeighborY="-934">
        <dgm:presLayoutVars>
          <dgm:bulletEnabled val="1"/>
        </dgm:presLayoutVars>
      </dgm:prSet>
      <dgm:spPr/>
      <dgm:t>
        <a:bodyPr/>
        <a:lstStyle/>
        <a:p>
          <a:endParaRPr lang="en-US"/>
        </a:p>
      </dgm:t>
    </dgm:pt>
    <dgm:pt modelId="{B573DA1F-ACF0-4669-B65A-07A49B558B3D}" type="pres">
      <dgm:prSet presAssocID="{15800723-9AC0-44B0-8D07-F676EB45B14C}" presName="sibTrans" presStyleLbl="sibTrans2D1" presStyleIdx="0" presStyleCnt="1" custLinFactNeighborX="-3069"/>
      <dgm:spPr/>
      <dgm:t>
        <a:bodyPr/>
        <a:lstStyle/>
        <a:p>
          <a:endParaRPr lang="en-US"/>
        </a:p>
      </dgm:t>
    </dgm:pt>
    <dgm:pt modelId="{5DC78D99-09F7-4824-AA44-63A58B5995E6}" type="pres">
      <dgm:prSet presAssocID="{15800723-9AC0-44B0-8D07-F676EB45B14C}" presName="connectorText" presStyleLbl="sibTrans2D1" presStyleIdx="0" presStyleCnt="1"/>
      <dgm:spPr/>
      <dgm:t>
        <a:bodyPr/>
        <a:lstStyle/>
        <a:p>
          <a:endParaRPr lang="en-US"/>
        </a:p>
      </dgm:t>
    </dgm:pt>
    <dgm:pt modelId="{6E499EE9-4B36-4EBA-8001-8224F1FAD188}" type="pres">
      <dgm:prSet presAssocID="{0953E0AB-47C4-4369-B42C-8F6F1BFE190F}" presName="node" presStyleLbl="node1" presStyleIdx="1" presStyleCnt="2" custScaleX="177055" custScaleY="97263" custLinFactNeighborX="-11300">
        <dgm:presLayoutVars>
          <dgm:bulletEnabled val="1"/>
        </dgm:presLayoutVars>
      </dgm:prSet>
      <dgm:spPr/>
      <dgm:t>
        <a:bodyPr/>
        <a:lstStyle/>
        <a:p>
          <a:endParaRPr lang="en-US"/>
        </a:p>
      </dgm:t>
    </dgm:pt>
  </dgm:ptLst>
  <dgm:cxnLst>
    <dgm:cxn modelId="{D8FBC7AA-C9B0-448B-A8DD-076C531269E3}" srcId="{D744CE1F-E714-494F-AAE9-542822D32877}" destId="{497A8BBA-7154-4C69-B15A-D0EF86DE7708}" srcOrd="0" destOrd="0" parTransId="{CB41680D-76D0-4F4F-8804-093D5A31C4B3}" sibTransId="{15800723-9AC0-44B0-8D07-F676EB45B14C}"/>
    <dgm:cxn modelId="{74CA49AC-0C06-4BA0-924C-41DD65182A28}" srcId="{0953E0AB-47C4-4369-B42C-8F6F1BFE190F}" destId="{FAD34F61-B1C8-44CB-9450-4001B1CE980F}" srcOrd="0" destOrd="0" parTransId="{4C261AC2-B045-46B3-B2E0-639267DE8FEF}" sibTransId="{A3DF4CA4-AC68-4614-BFEB-76BF6D67A923}"/>
    <dgm:cxn modelId="{30C73118-6F84-4E23-889F-E279E7C81335}" srcId="{0953E0AB-47C4-4369-B42C-8F6F1BFE190F}" destId="{AA67B488-9072-4D4F-A4FD-DBAAD5C0723E}" srcOrd="6" destOrd="0" parTransId="{72B203E6-2B27-467F-9463-73C75E9E6775}" sibTransId="{02519DC0-C76D-454E-AC6D-B75B93043C8F}"/>
    <dgm:cxn modelId="{BC716C54-AE0E-47A4-B385-450C6667102B}" type="presOf" srcId="{FAD34F61-B1C8-44CB-9450-4001B1CE980F}" destId="{6E499EE9-4B36-4EBA-8001-8224F1FAD188}" srcOrd="0" destOrd="1" presId="urn:microsoft.com/office/officeart/2005/8/layout/process1"/>
    <dgm:cxn modelId="{50930C2F-346D-444A-AEF6-C1E2E14A715C}" type="presOf" srcId="{CBE4632E-B78F-4237-BE46-FCDB074BAA68}" destId="{6E499EE9-4B36-4EBA-8001-8224F1FAD188}" srcOrd="0" destOrd="4" presId="urn:microsoft.com/office/officeart/2005/8/layout/process1"/>
    <dgm:cxn modelId="{140F191E-74C3-4850-8071-EB6B2BEA4D5D}" type="presOf" srcId="{B206B333-FE8B-4D61-BA26-4C3F5DA61138}" destId="{6E499EE9-4B36-4EBA-8001-8224F1FAD188}" srcOrd="0" destOrd="3" presId="urn:microsoft.com/office/officeart/2005/8/layout/process1"/>
    <dgm:cxn modelId="{482331E6-1B20-44C8-88EC-C5C047141137}" type="presOf" srcId="{AA67B488-9072-4D4F-A4FD-DBAAD5C0723E}" destId="{6E499EE9-4B36-4EBA-8001-8224F1FAD188}" srcOrd="0" destOrd="7" presId="urn:microsoft.com/office/officeart/2005/8/layout/process1"/>
    <dgm:cxn modelId="{DAC92BD0-CB21-4ED6-A0C4-95992405F789}" srcId="{0953E0AB-47C4-4369-B42C-8F6F1BFE190F}" destId="{B206B333-FE8B-4D61-BA26-4C3F5DA61138}" srcOrd="2" destOrd="0" parTransId="{DF3F8B45-43B8-4971-9E05-23FE2EA874F7}" sibTransId="{A2DA4A1F-369B-4308-94CC-3A2DC9A0CA66}"/>
    <dgm:cxn modelId="{24926C25-029B-4C0C-9244-310EDE4D34AB}" type="presOf" srcId="{F47DAF0C-7FC6-421F-A165-9AF7B895094C}" destId="{6E499EE9-4B36-4EBA-8001-8224F1FAD188}" srcOrd="0" destOrd="5" presId="urn:microsoft.com/office/officeart/2005/8/layout/process1"/>
    <dgm:cxn modelId="{EAB71D0A-5CF1-48EE-8AB0-444E1D4EDE9E}" type="presOf" srcId="{497A8BBA-7154-4C69-B15A-D0EF86DE7708}" destId="{B45408C3-3054-4810-8081-2D45331C3F68}" srcOrd="0" destOrd="0" presId="urn:microsoft.com/office/officeart/2005/8/layout/process1"/>
    <dgm:cxn modelId="{E83895E1-4DCF-4480-914B-0E54C1878D43}" srcId="{0953E0AB-47C4-4369-B42C-8F6F1BFE190F}" destId="{CBE4632E-B78F-4237-BE46-FCDB074BAA68}" srcOrd="3" destOrd="0" parTransId="{EA72D99B-B797-4619-AC63-102248CC6E8D}" sibTransId="{34DC8695-D360-426A-AA3B-F0CAE2DB7847}"/>
    <dgm:cxn modelId="{72E4A675-0CFD-46FF-B027-F487D52E32F9}" type="presOf" srcId="{0953E0AB-47C4-4369-B42C-8F6F1BFE190F}" destId="{6E499EE9-4B36-4EBA-8001-8224F1FAD188}" srcOrd="0" destOrd="0" presId="urn:microsoft.com/office/officeart/2005/8/layout/process1"/>
    <dgm:cxn modelId="{CB2D97BD-ABD6-4B67-B094-267E60A942C0}" srcId="{0953E0AB-47C4-4369-B42C-8F6F1BFE190F}" destId="{E9EB53D1-71D0-46D1-8100-66EBFF61D5F2}" srcOrd="5" destOrd="0" parTransId="{FC71F493-FDB7-4F5A-8A4B-C0E8333FFED3}" sibTransId="{3AA29413-929D-4186-82DB-52B2F8DE190D}"/>
    <dgm:cxn modelId="{DB1CD4D4-9310-4728-BF41-4B05ECA2EAB4}" type="presOf" srcId="{15800723-9AC0-44B0-8D07-F676EB45B14C}" destId="{5DC78D99-09F7-4824-AA44-63A58B5995E6}" srcOrd="1" destOrd="0" presId="urn:microsoft.com/office/officeart/2005/8/layout/process1"/>
    <dgm:cxn modelId="{379E69B4-17AC-445B-8224-B903C5B4F446}" srcId="{0953E0AB-47C4-4369-B42C-8F6F1BFE190F}" destId="{F47DAF0C-7FC6-421F-A165-9AF7B895094C}" srcOrd="4" destOrd="0" parTransId="{73454F8A-4DE3-437F-8D01-296A55E6749D}" sibTransId="{D2B26DDE-3DAE-4B23-8E75-B961E8AFDB43}"/>
    <dgm:cxn modelId="{0BEDC5A6-8D7D-424D-8DF2-81A9EED49554}" srcId="{0953E0AB-47C4-4369-B42C-8F6F1BFE190F}" destId="{A087A2B7-DC3A-435F-9794-B30290BFA5F8}" srcOrd="1" destOrd="0" parTransId="{FCBC6E5B-227A-4514-A91F-4C63C0B6A54A}" sibTransId="{CA67B165-E991-420B-8D72-53FFDEAF2C5B}"/>
    <dgm:cxn modelId="{779FA307-4AE1-4DDA-B55A-111FD8E9A711}" type="presOf" srcId="{D744CE1F-E714-494F-AAE9-542822D32877}" destId="{C7ED02F5-016A-4B62-8AB9-1D829B06FCB4}" srcOrd="0" destOrd="0" presId="urn:microsoft.com/office/officeart/2005/8/layout/process1"/>
    <dgm:cxn modelId="{E3B0356E-1004-491B-8C4C-917100127F78}" type="presOf" srcId="{15800723-9AC0-44B0-8D07-F676EB45B14C}" destId="{B573DA1F-ACF0-4669-B65A-07A49B558B3D}" srcOrd="0" destOrd="0" presId="urn:microsoft.com/office/officeart/2005/8/layout/process1"/>
    <dgm:cxn modelId="{B5487C50-0B79-4E20-BBFE-DED11435E6FF}" type="presOf" srcId="{A087A2B7-DC3A-435F-9794-B30290BFA5F8}" destId="{6E499EE9-4B36-4EBA-8001-8224F1FAD188}" srcOrd="0" destOrd="2" presId="urn:microsoft.com/office/officeart/2005/8/layout/process1"/>
    <dgm:cxn modelId="{77F790F8-7126-4BB8-B2ED-D6BB76CE3E65}" srcId="{D744CE1F-E714-494F-AAE9-542822D32877}" destId="{0953E0AB-47C4-4369-B42C-8F6F1BFE190F}" srcOrd="1" destOrd="0" parTransId="{A7C2FF30-A17F-49DB-827C-447B63721435}" sibTransId="{22EFD898-4EEF-4D21-AE85-75C7DF9946EE}"/>
    <dgm:cxn modelId="{7D7F1CD0-0CA1-4090-9833-FD44A06A4F10}" type="presOf" srcId="{E9EB53D1-71D0-46D1-8100-66EBFF61D5F2}" destId="{6E499EE9-4B36-4EBA-8001-8224F1FAD188}" srcOrd="0" destOrd="6" presId="urn:microsoft.com/office/officeart/2005/8/layout/process1"/>
    <dgm:cxn modelId="{CF0F2992-3696-4F29-A644-CB23B5F6394B}" type="presParOf" srcId="{C7ED02F5-016A-4B62-8AB9-1D829B06FCB4}" destId="{B45408C3-3054-4810-8081-2D45331C3F68}" srcOrd="0" destOrd="0" presId="urn:microsoft.com/office/officeart/2005/8/layout/process1"/>
    <dgm:cxn modelId="{AA06CCBE-B96F-4EE5-969A-6BBBB3A309EA}" type="presParOf" srcId="{C7ED02F5-016A-4B62-8AB9-1D829B06FCB4}" destId="{B573DA1F-ACF0-4669-B65A-07A49B558B3D}" srcOrd="1" destOrd="0" presId="urn:microsoft.com/office/officeart/2005/8/layout/process1"/>
    <dgm:cxn modelId="{0039CD15-41B2-4DC4-AD7A-E483BF00E689}" type="presParOf" srcId="{B573DA1F-ACF0-4669-B65A-07A49B558B3D}" destId="{5DC78D99-09F7-4824-AA44-63A58B5995E6}" srcOrd="0" destOrd="0" presId="urn:microsoft.com/office/officeart/2005/8/layout/process1"/>
    <dgm:cxn modelId="{194D67D8-A729-4D04-8731-7FDFB291A5F1}" type="presParOf" srcId="{C7ED02F5-016A-4B62-8AB9-1D829B06FCB4}" destId="{6E499EE9-4B36-4EBA-8001-8224F1FAD188}"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408C3-3054-4810-8081-2D45331C3F68}">
      <dsp:nvSpPr>
        <dsp:cNvPr id="0" name=""/>
        <dsp:cNvSpPr/>
      </dsp:nvSpPr>
      <dsp:spPr>
        <a:xfrm>
          <a:off x="0" y="548126"/>
          <a:ext cx="1372337" cy="1052531"/>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solidFill>
            <a:schemeClr val="accent6"/>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0" kern="1200" dirty="0" smtClean="0">
              <a:ln w="0"/>
              <a:solidFill>
                <a:srgbClr val="002060"/>
              </a:solidFill>
              <a:effectLst/>
              <a:latin typeface="Calibri" panose="020F0502020204030204" pitchFamily="34" charset="0"/>
              <a:cs typeface="Calibri" panose="020F0502020204030204" pitchFamily="34" charset="0"/>
            </a:rPr>
            <a:t>Deliver CBA</a:t>
          </a:r>
          <a:endParaRPr lang="en-US" sz="1400" b="0" kern="1200" dirty="0">
            <a:solidFill>
              <a:srgbClr val="002060"/>
            </a:solidFill>
            <a:effectLst/>
            <a:latin typeface="Calibri" panose="020F0502020204030204" pitchFamily="34" charset="0"/>
            <a:cs typeface="Calibri" panose="020F0502020204030204" pitchFamily="34" charset="0"/>
          </a:endParaRPr>
        </a:p>
      </dsp:txBody>
      <dsp:txXfrm>
        <a:off x="30828" y="578954"/>
        <a:ext cx="1310681" cy="990875"/>
      </dsp:txXfrm>
    </dsp:sp>
    <dsp:sp modelId="{B573DA1F-ACF0-4669-B65A-07A49B558B3D}">
      <dsp:nvSpPr>
        <dsp:cNvPr id="0" name=""/>
        <dsp:cNvSpPr/>
      </dsp:nvSpPr>
      <dsp:spPr>
        <a:xfrm rot="31759">
          <a:off x="1508861" y="896064"/>
          <a:ext cx="309600" cy="374893"/>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solidFill>
            <a:schemeClr val="accent6"/>
          </a:solid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1508863" y="970614"/>
        <a:ext cx="216720" cy="224935"/>
      </dsp:txXfrm>
    </dsp:sp>
    <dsp:sp modelId="{6E499EE9-4B36-4EBA-8001-8224F1FAD188}">
      <dsp:nvSpPr>
        <dsp:cNvPr id="0" name=""/>
        <dsp:cNvSpPr/>
      </dsp:nvSpPr>
      <dsp:spPr>
        <a:xfrm>
          <a:off x="1956465" y="547923"/>
          <a:ext cx="1741154" cy="1092496"/>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solidFill>
            <a:schemeClr val="accent6"/>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ts val="0"/>
            </a:spcAft>
          </a:pPr>
          <a:r>
            <a:rPr lang="en-US" sz="1400" kern="1200" dirty="0" smtClean="0">
              <a:solidFill>
                <a:schemeClr val="accent6"/>
              </a:solidFill>
              <a:latin typeface="Calibri" panose="020F0502020204030204" pitchFamily="34" charset="0"/>
              <a:cs typeface="Calibri" panose="020F0502020204030204" pitchFamily="34" charset="0"/>
            </a:rPr>
            <a:t>Strengthen </a:t>
          </a:r>
        </a:p>
        <a:p>
          <a:pPr lvl="0" algn="ctr" defTabSz="622300">
            <a:lnSpc>
              <a:spcPct val="90000"/>
            </a:lnSpc>
            <a:spcBef>
              <a:spcPct val="0"/>
            </a:spcBef>
            <a:spcAft>
              <a:spcPts val="0"/>
            </a:spcAft>
          </a:pPr>
          <a:r>
            <a:rPr lang="en-US" sz="1400" kern="1200" dirty="0" smtClean="0">
              <a:solidFill>
                <a:schemeClr val="accent6"/>
              </a:solidFill>
              <a:latin typeface="Calibri" panose="020F0502020204030204" pitchFamily="34" charset="0"/>
              <a:cs typeface="Calibri" panose="020F0502020204030204" pitchFamily="34" charset="0"/>
            </a:rPr>
            <a:t>the nation’s </a:t>
          </a:r>
        </a:p>
        <a:p>
          <a:pPr lvl="0" algn="ctr" defTabSz="622300">
            <a:lnSpc>
              <a:spcPct val="90000"/>
            </a:lnSpc>
            <a:spcBef>
              <a:spcPct val="0"/>
            </a:spcBef>
            <a:spcAft>
              <a:spcPct val="35000"/>
            </a:spcAft>
          </a:pPr>
          <a:r>
            <a:rPr lang="en-US" sz="1400" kern="1200" dirty="0" smtClean="0">
              <a:solidFill>
                <a:schemeClr val="accent6"/>
              </a:solidFill>
              <a:latin typeface="Calibri" panose="020F0502020204030204" pitchFamily="34" charset="0"/>
              <a:cs typeface="Calibri" panose="020F0502020204030204" pitchFamily="34" charset="0"/>
            </a:rPr>
            <a:t>public health infrastructure</a:t>
          </a:r>
          <a:endParaRPr lang="en-US" sz="1400" kern="1200" dirty="0">
            <a:solidFill>
              <a:schemeClr val="accent6"/>
            </a:solidFill>
            <a:latin typeface="Calibri" panose="020F0502020204030204" pitchFamily="34" charset="0"/>
            <a:cs typeface="Calibri" panose="020F0502020204030204" pitchFamily="34" charset="0"/>
          </a:endParaRPr>
        </a:p>
      </dsp:txBody>
      <dsp:txXfrm>
        <a:off x="1988463" y="579921"/>
        <a:ext cx="1677158" cy="1028500"/>
      </dsp:txXfrm>
    </dsp:sp>
    <dsp:sp modelId="{BC02B2B3-77FE-4E45-9C9A-E9316D75821B}">
      <dsp:nvSpPr>
        <dsp:cNvPr id="0" name=""/>
        <dsp:cNvSpPr/>
      </dsp:nvSpPr>
      <dsp:spPr>
        <a:xfrm rot="21586345">
          <a:off x="3855845" y="901971"/>
          <a:ext cx="335442" cy="374893"/>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solidFill>
            <a:schemeClr val="accent6"/>
          </a:solid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66725">
            <a:lnSpc>
              <a:spcPct val="90000"/>
            </a:lnSpc>
            <a:spcBef>
              <a:spcPct val="0"/>
            </a:spcBef>
            <a:spcAft>
              <a:spcPct val="35000"/>
            </a:spcAft>
          </a:pPr>
          <a:endParaRPr lang="en-US" sz="1050" kern="1200"/>
        </a:p>
      </dsp:txBody>
      <dsp:txXfrm>
        <a:off x="3855845" y="977150"/>
        <a:ext cx="234809" cy="224935"/>
      </dsp:txXfrm>
    </dsp:sp>
    <dsp:sp modelId="{B295DAEA-B388-412D-8282-72E239048C18}">
      <dsp:nvSpPr>
        <dsp:cNvPr id="0" name=""/>
        <dsp:cNvSpPr/>
      </dsp:nvSpPr>
      <dsp:spPr>
        <a:xfrm>
          <a:off x="4330525" y="519040"/>
          <a:ext cx="1636622" cy="1131816"/>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solidFill>
            <a:schemeClr val="accent6"/>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solidFill>
                <a:schemeClr val="accent6"/>
              </a:solidFill>
              <a:latin typeface="Calibri" panose="020F0502020204030204" pitchFamily="34" charset="0"/>
              <a:cs typeface="Calibri" panose="020F0502020204030204" pitchFamily="34" charset="0"/>
            </a:rPr>
            <a:t>Ensure a competent</a:t>
          </a:r>
          <a:r>
            <a:rPr lang="en-US" sz="1400" kern="1200" dirty="0">
              <a:solidFill>
                <a:schemeClr val="accent6"/>
              </a:solidFill>
              <a:latin typeface="Calibri" panose="020F0502020204030204" pitchFamily="34" charset="0"/>
              <a:cs typeface="Calibri" panose="020F0502020204030204" pitchFamily="34" charset="0"/>
            </a:rPr>
            <a:t>, current and connected public health </a:t>
          </a:r>
          <a:r>
            <a:rPr lang="en-US" sz="1400" kern="1200" dirty="0" smtClean="0">
              <a:solidFill>
                <a:schemeClr val="accent6"/>
              </a:solidFill>
              <a:latin typeface="Calibri" panose="020F0502020204030204" pitchFamily="34" charset="0"/>
              <a:cs typeface="Calibri" panose="020F0502020204030204" pitchFamily="34" charset="0"/>
            </a:rPr>
            <a:t>system</a:t>
          </a:r>
          <a:endParaRPr lang="en-US" sz="1400" kern="1200" dirty="0">
            <a:solidFill>
              <a:schemeClr val="accent6"/>
            </a:solidFill>
            <a:latin typeface="Calibri" panose="020F0502020204030204" pitchFamily="34" charset="0"/>
            <a:cs typeface="Calibri" panose="020F0502020204030204" pitchFamily="34" charset="0"/>
          </a:endParaRPr>
        </a:p>
      </dsp:txBody>
      <dsp:txXfrm>
        <a:off x="4363675" y="552190"/>
        <a:ext cx="1570322" cy="1065516"/>
      </dsp:txXfrm>
    </dsp:sp>
    <dsp:sp modelId="{C38ADDA9-14C8-476F-9347-2F9363F5CF0D}">
      <dsp:nvSpPr>
        <dsp:cNvPr id="0" name=""/>
        <dsp:cNvSpPr/>
      </dsp:nvSpPr>
      <dsp:spPr>
        <a:xfrm>
          <a:off x="6118314" y="897502"/>
          <a:ext cx="320473" cy="374893"/>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solidFill>
            <a:schemeClr val="accent6"/>
          </a:solid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66725">
            <a:lnSpc>
              <a:spcPct val="90000"/>
            </a:lnSpc>
            <a:spcBef>
              <a:spcPct val="0"/>
            </a:spcBef>
            <a:spcAft>
              <a:spcPct val="35000"/>
            </a:spcAft>
          </a:pPr>
          <a:endParaRPr lang="en-US" sz="1050" kern="1200"/>
        </a:p>
      </dsp:txBody>
      <dsp:txXfrm>
        <a:off x="6118314" y="972481"/>
        <a:ext cx="224331" cy="224935"/>
      </dsp:txXfrm>
    </dsp:sp>
    <dsp:sp modelId="{6352A02A-0894-47BD-A790-122F5686A13D}">
      <dsp:nvSpPr>
        <dsp:cNvPr id="0" name=""/>
        <dsp:cNvSpPr/>
      </dsp:nvSpPr>
      <dsp:spPr>
        <a:xfrm>
          <a:off x="6571815" y="519837"/>
          <a:ext cx="1511668" cy="1130223"/>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solidFill>
            <a:schemeClr val="accent6"/>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solidFill>
                <a:schemeClr val="accent6"/>
              </a:solidFill>
              <a:latin typeface="Calibri" panose="020F0502020204030204" pitchFamily="34" charset="0"/>
              <a:cs typeface="Calibri" panose="020F0502020204030204" pitchFamily="34" charset="0"/>
            </a:rPr>
            <a:t>Improve delivery of essential public health serv</a:t>
          </a:r>
          <a:r>
            <a:rPr lang="en-US" sz="1400" b="0" kern="1200" dirty="0">
              <a:solidFill>
                <a:schemeClr val="accent6"/>
              </a:solidFill>
              <a:latin typeface="Calibri" panose="020F0502020204030204" pitchFamily="34" charset="0"/>
              <a:cs typeface="Calibri" panose="020F0502020204030204" pitchFamily="34" charset="0"/>
            </a:rPr>
            <a:t>ices</a:t>
          </a:r>
          <a:r>
            <a:rPr lang="en-US" sz="1400" kern="1200" dirty="0">
              <a:solidFill>
                <a:schemeClr val="accent6"/>
              </a:solidFill>
              <a:latin typeface="Calibri" panose="020F0502020204030204" pitchFamily="34" charset="0"/>
              <a:cs typeface="Calibri" panose="020F0502020204030204" pitchFamily="34" charset="0"/>
            </a:rPr>
            <a:t> </a:t>
          </a:r>
        </a:p>
      </dsp:txBody>
      <dsp:txXfrm>
        <a:off x="6604918" y="552940"/>
        <a:ext cx="1445462" cy="10640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408C3-3054-4810-8081-2D45331C3F68}">
      <dsp:nvSpPr>
        <dsp:cNvPr id="0" name=""/>
        <dsp:cNvSpPr/>
      </dsp:nvSpPr>
      <dsp:spPr>
        <a:xfrm>
          <a:off x="0" y="433184"/>
          <a:ext cx="1821585" cy="1378046"/>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solidFill>
            <a:schemeClr val="accent6"/>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0" kern="1200" dirty="0" smtClean="0">
              <a:ln w="0"/>
              <a:solidFill>
                <a:srgbClr val="002060"/>
              </a:solidFill>
              <a:effectLst/>
              <a:latin typeface="Calibri" panose="020F0502020204030204" pitchFamily="34" charset="0"/>
            </a:rPr>
            <a:t>Capacity-Building Assistance</a:t>
          </a:r>
          <a:endParaRPr lang="en-US" sz="1600" b="0" kern="1200" dirty="0">
            <a:solidFill>
              <a:srgbClr val="002060"/>
            </a:solidFill>
            <a:effectLst/>
            <a:latin typeface="Calibri" panose="020F0502020204030204" pitchFamily="34" charset="0"/>
          </a:endParaRPr>
        </a:p>
      </dsp:txBody>
      <dsp:txXfrm>
        <a:off x="40362" y="473546"/>
        <a:ext cx="1740861" cy="1297322"/>
      </dsp:txXfrm>
    </dsp:sp>
    <dsp:sp modelId="{B573DA1F-ACF0-4669-B65A-07A49B558B3D}">
      <dsp:nvSpPr>
        <dsp:cNvPr id="0" name=""/>
        <dsp:cNvSpPr/>
      </dsp:nvSpPr>
      <dsp:spPr>
        <a:xfrm rot="17707">
          <a:off x="2039161" y="806410"/>
          <a:ext cx="493375" cy="645915"/>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solidFill>
            <a:schemeClr val="accent6"/>
          </a:solid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2039162" y="935212"/>
        <a:ext cx="345363" cy="387549"/>
      </dsp:txXfrm>
    </dsp:sp>
    <dsp:sp modelId="{6E499EE9-4B36-4EBA-8001-8224F1FAD188}">
      <dsp:nvSpPr>
        <dsp:cNvPr id="0" name=""/>
        <dsp:cNvSpPr/>
      </dsp:nvSpPr>
      <dsp:spPr>
        <a:xfrm>
          <a:off x="2752469" y="31299"/>
          <a:ext cx="4611393" cy="2224540"/>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solidFill>
            <a:schemeClr val="accent6"/>
          </a:solid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b="1" kern="1200" dirty="0" smtClean="0">
              <a:solidFill>
                <a:schemeClr val="accent6"/>
              </a:solidFill>
              <a:latin typeface="Calibri" panose="020F0502020204030204" pitchFamily="34" charset="0"/>
            </a:rPr>
            <a:t>Improved Public Health Capacities and Capabilities  </a:t>
          </a:r>
          <a:endParaRPr lang="en-US" sz="1600" b="1" kern="1200" dirty="0">
            <a:solidFill>
              <a:schemeClr val="accent6"/>
            </a:solidFill>
          </a:endParaRPr>
        </a:p>
        <a:p>
          <a:pPr marL="171450" lvl="1" indent="-171450" algn="l" defTabSz="711200">
            <a:lnSpc>
              <a:spcPct val="90000"/>
            </a:lnSpc>
            <a:spcBef>
              <a:spcPct val="0"/>
            </a:spcBef>
            <a:spcAft>
              <a:spcPct val="15000"/>
            </a:spcAft>
            <a:buChar char="••"/>
          </a:pPr>
          <a:r>
            <a:rPr lang="en-US" sz="1600" kern="1200" dirty="0" smtClean="0">
              <a:solidFill>
                <a:schemeClr val="accent6"/>
              </a:solidFill>
              <a:latin typeface="Calibri" panose="020F0502020204030204" pitchFamily="34" charset="0"/>
            </a:rPr>
            <a:t>Public Health Systems Infrastructure </a:t>
          </a:r>
        </a:p>
        <a:p>
          <a:pPr marL="171450" lvl="1" indent="-171450" algn="l" defTabSz="711200">
            <a:lnSpc>
              <a:spcPct val="90000"/>
            </a:lnSpc>
            <a:spcBef>
              <a:spcPct val="0"/>
            </a:spcBef>
            <a:spcAft>
              <a:spcPct val="15000"/>
            </a:spcAft>
            <a:buChar char="••"/>
          </a:pPr>
          <a:r>
            <a:rPr lang="en-US" sz="1600" kern="1200" dirty="0" smtClean="0">
              <a:solidFill>
                <a:schemeClr val="accent6"/>
              </a:solidFill>
              <a:latin typeface="Calibri" panose="020F0502020204030204" pitchFamily="34" charset="0"/>
            </a:rPr>
            <a:t>Leadership and Workforce</a:t>
          </a:r>
        </a:p>
        <a:p>
          <a:pPr marL="171450" lvl="1" indent="-171450" algn="l" defTabSz="711200">
            <a:lnSpc>
              <a:spcPct val="90000"/>
            </a:lnSpc>
            <a:spcBef>
              <a:spcPct val="0"/>
            </a:spcBef>
            <a:spcAft>
              <a:spcPct val="15000"/>
            </a:spcAft>
            <a:buChar char="••"/>
          </a:pPr>
          <a:r>
            <a:rPr lang="en-US" sz="1600" kern="1200" dirty="0" smtClean="0">
              <a:solidFill>
                <a:schemeClr val="accent6"/>
              </a:solidFill>
              <a:latin typeface="Calibri" panose="020F0502020204030204" pitchFamily="34" charset="0"/>
            </a:rPr>
            <a:t>Data and Information Systems</a:t>
          </a:r>
        </a:p>
        <a:p>
          <a:pPr marL="171450" lvl="1" indent="-171450" algn="l" defTabSz="711200">
            <a:lnSpc>
              <a:spcPct val="90000"/>
            </a:lnSpc>
            <a:spcBef>
              <a:spcPct val="0"/>
            </a:spcBef>
            <a:spcAft>
              <a:spcPct val="15000"/>
            </a:spcAft>
            <a:buChar char="••"/>
          </a:pPr>
          <a:r>
            <a:rPr lang="en-US" sz="1600" kern="1200" dirty="0" smtClean="0">
              <a:solidFill>
                <a:schemeClr val="accent6"/>
              </a:solidFill>
              <a:latin typeface="Calibri" panose="020F0502020204030204" pitchFamily="34" charset="0"/>
            </a:rPr>
            <a:t>Communication and Information Technology</a:t>
          </a:r>
        </a:p>
        <a:p>
          <a:pPr marL="171450" lvl="1" indent="-171450" algn="l" defTabSz="711200">
            <a:lnSpc>
              <a:spcPct val="90000"/>
            </a:lnSpc>
            <a:spcBef>
              <a:spcPct val="0"/>
            </a:spcBef>
            <a:spcAft>
              <a:spcPct val="15000"/>
            </a:spcAft>
            <a:buChar char="••"/>
          </a:pPr>
          <a:r>
            <a:rPr lang="en-US" sz="1600" kern="1200" dirty="0" smtClean="0">
              <a:solidFill>
                <a:schemeClr val="accent6"/>
              </a:solidFill>
              <a:latin typeface="Calibri" panose="020F0502020204030204" pitchFamily="34" charset="0"/>
            </a:rPr>
            <a:t>Partnerships</a:t>
          </a:r>
        </a:p>
        <a:p>
          <a:pPr marL="171450" lvl="1" indent="-171450" algn="l" defTabSz="711200">
            <a:lnSpc>
              <a:spcPct val="90000"/>
            </a:lnSpc>
            <a:spcBef>
              <a:spcPct val="0"/>
            </a:spcBef>
            <a:spcAft>
              <a:spcPct val="15000"/>
            </a:spcAft>
            <a:buChar char="••"/>
          </a:pPr>
          <a:r>
            <a:rPr lang="en-US" sz="1600" kern="1200" dirty="0" smtClean="0">
              <a:solidFill>
                <a:schemeClr val="accent6"/>
              </a:solidFill>
              <a:latin typeface="Calibri" panose="020F0502020204030204" pitchFamily="34" charset="0"/>
            </a:rPr>
            <a:t>Laws and Policies </a:t>
          </a:r>
        </a:p>
        <a:p>
          <a:pPr marL="171450" lvl="1" indent="-171450" algn="l" defTabSz="711200">
            <a:lnSpc>
              <a:spcPct val="90000"/>
            </a:lnSpc>
            <a:spcBef>
              <a:spcPct val="0"/>
            </a:spcBef>
            <a:spcAft>
              <a:spcPct val="15000"/>
            </a:spcAft>
            <a:buChar char="••"/>
          </a:pPr>
          <a:r>
            <a:rPr lang="en-US" sz="1600" kern="1200" dirty="0" smtClean="0">
              <a:solidFill>
                <a:schemeClr val="accent6"/>
              </a:solidFill>
              <a:latin typeface="Calibri" panose="020F0502020204030204" pitchFamily="34" charset="0"/>
            </a:rPr>
            <a:t>Programs and Services</a:t>
          </a:r>
        </a:p>
      </dsp:txBody>
      <dsp:txXfrm>
        <a:off x="2817624" y="96454"/>
        <a:ext cx="4481083" cy="209423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794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4143375" y="0"/>
            <a:ext cx="3170238" cy="4794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33C03299-4BB1-4AD2-828F-715F084383AD}" type="datetimeFigureOut">
              <a:rPr lang="en-US"/>
              <a:pPr>
                <a:defRPr/>
              </a:pPr>
              <a:t>3/7/2018</a:t>
            </a:fld>
            <a:endParaRPr lang="en-US"/>
          </a:p>
        </p:txBody>
      </p:sp>
      <p:sp>
        <p:nvSpPr>
          <p:cNvPr id="4" name="Slide Image Placeholder 3"/>
          <p:cNvSpPr>
            <a:spLocks noGrp="1" noRot="1" noChangeAspect="1"/>
          </p:cNvSpPr>
          <p:nvPr>
            <p:ph type="sldImg" idx="2"/>
          </p:nvPr>
        </p:nvSpPr>
        <p:spPr>
          <a:xfrm>
            <a:off x="457200" y="720725"/>
            <a:ext cx="6400800" cy="36004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731838" y="4560888"/>
            <a:ext cx="5851525" cy="4319587"/>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9120188"/>
            <a:ext cx="3170238" cy="4794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4143375" y="9120188"/>
            <a:ext cx="3170238" cy="4794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EB38CAEC-4554-485B-9189-C45C7447A404}" type="slidenum">
              <a:rPr lang="en-US"/>
              <a:pPr>
                <a:defRPr/>
              </a:pPr>
              <a:t>‹#›</a:t>
            </a:fld>
            <a:endParaRPr lang="en-US"/>
          </a:p>
        </p:txBody>
      </p:sp>
    </p:spTree>
    <p:extLst>
      <p:ext uri="{BB962C8B-B14F-4D97-AF65-F5344CB8AC3E}">
        <p14:creationId xmlns:p14="http://schemas.microsoft.com/office/powerpoint/2010/main" val="150358385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smtClean="0"/>
          </a:p>
        </p:txBody>
      </p:sp>
      <p:sp>
        <p:nvSpPr>
          <p:cNvPr id="8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Myriad Web Pro" panose="020B0503030403020204" pitchFamily="34" charset="0"/>
              </a:defRPr>
            </a:lvl1pPr>
            <a:lvl2pPr marL="742950" indent="-285750">
              <a:defRPr>
                <a:solidFill>
                  <a:schemeClr val="tx1"/>
                </a:solidFill>
                <a:latin typeface="Myriad Web Pro" panose="020B0503030403020204" pitchFamily="34" charset="0"/>
              </a:defRPr>
            </a:lvl2pPr>
            <a:lvl3pPr marL="1143000" indent="-228600">
              <a:defRPr>
                <a:solidFill>
                  <a:schemeClr val="tx1"/>
                </a:solidFill>
                <a:latin typeface="Myriad Web Pro" panose="020B0503030403020204" pitchFamily="34" charset="0"/>
              </a:defRPr>
            </a:lvl3pPr>
            <a:lvl4pPr marL="1600200" indent="-228600">
              <a:defRPr>
                <a:solidFill>
                  <a:schemeClr val="tx1"/>
                </a:solidFill>
                <a:latin typeface="Myriad Web Pro" panose="020B0503030403020204" pitchFamily="34" charset="0"/>
              </a:defRPr>
            </a:lvl4pPr>
            <a:lvl5pPr marL="2057400" indent="-228600">
              <a:defRPr>
                <a:solidFill>
                  <a:schemeClr val="tx1"/>
                </a:solidFill>
                <a:latin typeface="Myriad Web Pro" panose="020B0503030403020204" pitchFamily="34" charset="0"/>
              </a:defRPr>
            </a:lvl5pPr>
            <a:lvl6pPr marL="2514600" indent="-228600" fontAlgn="base">
              <a:spcBef>
                <a:spcPct val="0"/>
              </a:spcBef>
              <a:spcAft>
                <a:spcPct val="0"/>
              </a:spcAft>
              <a:defRPr>
                <a:solidFill>
                  <a:schemeClr val="tx1"/>
                </a:solidFill>
                <a:latin typeface="Myriad Web Pro" panose="020B0503030403020204" pitchFamily="34" charset="0"/>
              </a:defRPr>
            </a:lvl6pPr>
            <a:lvl7pPr marL="2971800" indent="-228600" fontAlgn="base">
              <a:spcBef>
                <a:spcPct val="0"/>
              </a:spcBef>
              <a:spcAft>
                <a:spcPct val="0"/>
              </a:spcAft>
              <a:defRPr>
                <a:solidFill>
                  <a:schemeClr val="tx1"/>
                </a:solidFill>
                <a:latin typeface="Myriad Web Pro" panose="020B0503030403020204" pitchFamily="34" charset="0"/>
              </a:defRPr>
            </a:lvl7pPr>
            <a:lvl8pPr marL="3429000" indent="-228600" fontAlgn="base">
              <a:spcBef>
                <a:spcPct val="0"/>
              </a:spcBef>
              <a:spcAft>
                <a:spcPct val="0"/>
              </a:spcAft>
              <a:defRPr>
                <a:solidFill>
                  <a:schemeClr val="tx1"/>
                </a:solidFill>
                <a:latin typeface="Myriad Web Pro" panose="020B0503030403020204" pitchFamily="34" charset="0"/>
              </a:defRPr>
            </a:lvl8pPr>
            <a:lvl9pPr marL="3886200" indent="-228600" fontAlgn="base">
              <a:spcBef>
                <a:spcPct val="0"/>
              </a:spcBef>
              <a:spcAft>
                <a:spcPct val="0"/>
              </a:spcAft>
              <a:defRPr>
                <a:solidFill>
                  <a:schemeClr val="tx1"/>
                </a:solidFill>
                <a:latin typeface="Myriad Web Pro" panose="020B0503030403020204" pitchFamily="34" charset="0"/>
              </a:defRPr>
            </a:lvl9pPr>
          </a:lstStyle>
          <a:p>
            <a:pPr fontAlgn="base">
              <a:spcBef>
                <a:spcPct val="0"/>
              </a:spcBef>
              <a:spcAft>
                <a:spcPct val="0"/>
              </a:spcAft>
            </a:pPr>
            <a:fld id="{6F084AA2-EDF3-41B6-9BD5-4D1331E35CE7}"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extLst>
      <p:ext uri="{BB962C8B-B14F-4D97-AF65-F5344CB8AC3E}">
        <p14:creationId xmlns:p14="http://schemas.microsoft.com/office/powerpoint/2010/main" val="3554512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3</a:t>
            </a:fld>
            <a:endParaRPr lang="en-US"/>
          </a:p>
        </p:txBody>
      </p:sp>
    </p:spTree>
    <p:extLst>
      <p:ext uri="{BB962C8B-B14F-4D97-AF65-F5344CB8AC3E}">
        <p14:creationId xmlns:p14="http://schemas.microsoft.com/office/powerpoint/2010/main" val="6545939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4</a:t>
            </a:fld>
            <a:endParaRPr lang="en-US"/>
          </a:p>
        </p:txBody>
      </p:sp>
    </p:spTree>
    <p:extLst>
      <p:ext uri="{BB962C8B-B14F-4D97-AF65-F5344CB8AC3E}">
        <p14:creationId xmlns:p14="http://schemas.microsoft.com/office/powerpoint/2010/main" val="26587902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7</a:t>
            </a:fld>
            <a:endParaRPr lang="en-US"/>
          </a:p>
        </p:txBody>
      </p:sp>
    </p:spTree>
    <p:extLst>
      <p:ext uri="{BB962C8B-B14F-4D97-AF65-F5344CB8AC3E}">
        <p14:creationId xmlns:p14="http://schemas.microsoft.com/office/powerpoint/2010/main" val="4170453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smtClean="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8</a:t>
            </a:fld>
            <a:endParaRPr lang="en-US"/>
          </a:p>
        </p:txBody>
      </p:sp>
    </p:spTree>
    <p:extLst>
      <p:ext uri="{BB962C8B-B14F-4D97-AF65-F5344CB8AC3E}">
        <p14:creationId xmlns:p14="http://schemas.microsoft.com/office/powerpoint/2010/main" val="114985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9</a:t>
            </a:fld>
            <a:endParaRPr lang="en-US"/>
          </a:p>
        </p:txBody>
      </p:sp>
    </p:spTree>
    <p:extLst>
      <p:ext uri="{BB962C8B-B14F-4D97-AF65-F5344CB8AC3E}">
        <p14:creationId xmlns:p14="http://schemas.microsoft.com/office/powerpoint/2010/main" val="449142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10</a:t>
            </a:fld>
            <a:endParaRPr lang="en-US"/>
          </a:p>
        </p:txBody>
      </p:sp>
    </p:spTree>
    <p:extLst>
      <p:ext uri="{BB962C8B-B14F-4D97-AF65-F5344CB8AC3E}">
        <p14:creationId xmlns:p14="http://schemas.microsoft.com/office/powerpoint/2010/main" val="32473855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 typeface="Arial" panose="020B0604020202020204" pitchFamily="34" charset="0"/>
              <a:buNone/>
              <a:tabLst/>
              <a:defRPr/>
            </a:pPr>
            <a:endParaRPr lang="en-US" sz="1200" kern="1200" dirty="0" smtClean="0">
              <a:solidFill>
                <a:schemeClr val="tx1"/>
              </a:solidFill>
              <a:effectLst/>
              <a:latin typeface="+mn-lt"/>
              <a:ea typeface="+mn-ea"/>
              <a:cs typeface="+mn-cs"/>
            </a:endParaRPr>
          </a:p>
          <a:p>
            <a:pPr marL="171450" marR="0" lvl="0" indent="-1714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endParaRPr lang="en-US" sz="1200" kern="1200" dirty="0" smtClean="0">
              <a:solidFill>
                <a:schemeClr val="tx1"/>
              </a:solidFill>
              <a:effectLst/>
              <a:latin typeface="+mn-lt"/>
              <a:ea typeface="+mn-ea"/>
              <a:cs typeface="+mn-cs"/>
            </a:endParaRPr>
          </a:p>
          <a:p>
            <a:endParaRPr lang="en-US" sz="1200" b="0" i="0" u="none" strike="noStrike" kern="1200" baseline="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11</a:t>
            </a:fld>
            <a:endParaRPr lang="en-US"/>
          </a:p>
        </p:txBody>
      </p:sp>
    </p:spTree>
    <p:extLst>
      <p:ext uri="{BB962C8B-B14F-4D97-AF65-F5344CB8AC3E}">
        <p14:creationId xmlns:p14="http://schemas.microsoft.com/office/powerpoint/2010/main" val="3703462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12</a:t>
            </a:fld>
            <a:endParaRPr lang="en-US"/>
          </a:p>
        </p:txBody>
      </p:sp>
    </p:spTree>
    <p:extLst>
      <p:ext uri="{BB962C8B-B14F-4D97-AF65-F5344CB8AC3E}">
        <p14:creationId xmlns:p14="http://schemas.microsoft.com/office/powerpoint/2010/main" val="38625794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13</a:t>
            </a:fld>
            <a:endParaRPr lang="en-US"/>
          </a:p>
        </p:txBody>
      </p:sp>
    </p:spTree>
    <p:extLst>
      <p:ext uri="{BB962C8B-B14F-4D97-AF65-F5344CB8AC3E}">
        <p14:creationId xmlns:p14="http://schemas.microsoft.com/office/powerpoint/2010/main" val="8551656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14</a:t>
            </a:fld>
            <a:endParaRPr lang="en-US"/>
          </a:p>
        </p:txBody>
      </p:sp>
    </p:spTree>
    <p:extLst>
      <p:ext uri="{BB962C8B-B14F-4D97-AF65-F5344CB8AC3E}">
        <p14:creationId xmlns:p14="http://schemas.microsoft.com/office/powerpoint/2010/main" val="10954162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15</a:t>
            </a:fld>
            <a:endParaRPr lang="en-US"/>
          </a:p>
        </p:txBody>
      </p:sp>
    </p:spTree>
    <p:extLst>
      <p:ext uri="{BB962C8B-B14F-4D97-AF65-F5344CB8AC3E}">
        <p14:creationId xmlns:p14="http://schemas.microsoft.com/office/powerpoint/2010/main" val="33925097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16</a:t>
            </a:fld>
            <a:endParaRPr lang="en-US"/>
          </a:p>
        </p:txBody>
      </p:sp>
    </p:spTree>
    <p:extLst>
      <p:ext uri="{BB962C8B-B14F-4D97-AF65-F5344CB8AC3E}">
        <p14:creationId xmlns:p14="http://schemas.microsoft.com/office/powerpoint/2010/main" val="28319963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18</a:t>
            </a:fld>
            <a:endParaRPr lang="en-US"/>
          </a:p>
        </p:txBody>
      </p:sp>
    </p:spTree>
    <p:extLst>
      <p:ext uri="{BB962C8B-B14F-4D97-AF65-F5344CB8AC3E}">
        <p14:creationId xmlns:p14="http://schemas.microsoft.com/office/powerpoint/2010/main" val="3429245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19</a:t>
            </a:fld>
            <a:endParaRPr lang="en-US"/>
          </a:p>
        </p:txBody>
      </p:sp>
    </p:spTree>
    <p:extLst>
      <p:ext uri="{BB962C8B-B14F-4D97-AF65-F5344CB8AC3E}">
        <p14:creationId xmlns:p14="http://schemas.microsoft.com/office/powerpoint/2010/main" val="29182136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20</a:t>
            </a:fld>
            <a:endParaRPr lang="en-US" dirty="0"/>
          </a:p>
        </p:txBody>
      </p:sp>
    </p:spTree>
    <p:extLst>
      <p:ext uri="{BB962C8B-B14F-4D97-AF65-F5344CB8AC3E}">
        <p14:creationId xmlns:p14="http://schemas.microsoft.com/office/powerpoint/2010/main" val="26336082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a:t>
            </a:r>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21</a:t>
            </a:fld>
            <a:endParaRPr lang="en-US" dirty="0"/>
          </a:p>
        </p:txBody>
      </p:sp>
    </p:spTree>
    <p:extLst>
      <p:ext uri="{BB962C8B-B14F-4D97-AF65-F5344CB8AC3E}">
        <p14:creationId xmlns:p14="http://schemas.microsoft.com/office/powerpoint/2010/main" val="27104537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22</a:t>
            </a:fld>
            <a:endParaRPr lang="en-US"/>
          </a:p>
        </p:txBody>
      </p:sp>
    </p:spTree>
    <p:extLst>
      <p:ext uri="{BB962C8B-B14F-4D97-AF65-F5344CB8AC3E}">
        <p14:creationId xmlns:p14="http://schemas.microsoft.com/office/powerpoint/2010/main" val="34801309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US" i="0"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23</a:t>
            </a:fld>
            <a:endParaRPr lang="en-US"/>
          </a:p>
        </p:txBody>
      </p:sp>
    </p:spTree>
    <p:extLst>
      <p:ext uri="{BB962C8B-B14F-4D97-AF65-F5344CB8AC3E}">
        <p14:creationId xmlns:p14="http://schemas.microsoft.com/office/powerpoint/2010/main" val="3575525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24</a:t>
            </a:fld>
            <a:endParaRPr lang="en-US"/>
          </a:p>
        </p:txBody>
      </p:sp>
    </p:spTree>
    <p:extLst>
      <p:ext uri="{BB962C8B-B14F-4D97-AF65-F5344CB8AC3E}">
        <p14:creationId xmlns:p14="http://schemas.microsoft.com/office/powerpoint/2010/main" val="17363874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25</a:t>
            </a:fld>
            <a:endParaRPr lang="en-US" dirty="0"/>
          </a:p>
        </p:txBody>
      </p:sp>
    </p:spTree>
    <p:extLst>
      <p:ext uri="{BB962C8B-B14F-4D97-AF65-F5344CB8AC3E}">
        <p14:creationId xmlns:p14="http://schemas.microsoft.com/office/powerpoint/2010/main" val="39578393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26</a:t>
            </a:fld>
            <a:endParaRPr lang="en-US"/>
          </a:p>
        </p:txBody>
      </p:sp>
    </p:spTree>
    <p:extLst>
      <p:ext uri="{BB962C8B-B14F-4D97-AF65-F5344CB8AC3E}">
        <p14:creationId xmlns:p14="http://schemas.microsoft.com/office/powerpoint/2010/main" val="38932015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28</a:t>
            </a:fld>
            <a:endParaRPr lang="en-US"/>
          </a:p>
        </p:txBody>
      </p:sp>
    </p:spTree>
    <p:extLst>
      <p:ext uri="{BB962C8B-B14F-4D97-AF65-F5344CB8AC3E}">
        <p14:creationId xmlns:p14="http://schemas.microsoft.com/office/powerpoint/2010/main" val="38367796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30</a:t>
            </a:fld>
            <a:endParaRPr lang="en-US"/>
          </a:p>
        </p:txBody>
      </p:sp>
    </p:spTree>
    <p:extLst>
      <p:ext uri="{BB962C8B-B14F-4D97-AF65-F5344CB8AC3E}">
        <p14:creationId xmlns:p14="http://schemas.microsoft.com/office/powerpoint/2010/main" val="200229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31</a:t>
            </a:fld>
            <a:endParaRPr lang="en-US"/>
          </a:p>
        </p:txBody>
      </p:sp>
    </p:spTree>
    <p:extLst>
      <p:ext uri="{BB962C8B-B14F-4D97-AF65-F5344CB8AC3E}">
        <p14:creationId xmlns:p14="http://schemas.microsoft.com/office/powerpoint/2010/main" val="18893746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32</a:t>
            </a:fld>
            <a:endParaRPr lang="en-US"/>
          </a:p>
        </p:txBody>
      </p:sp>
    </p:spTree>
    <p:extLst>
      <p:ext uri="{BB962C8B-B14F-4D97-AF65-F5344CB8AC3E}">
        <p14:creationId xmlns:p14="http://schemas.microsoft.com/office/powerpoint/2010/main" val="232845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33</a:t>
            </a:fld>
            <a:endParaRPr lang="en-US"/>
          </a:p>
        </p:txBody>
      </p:sp>
    </p:spTree>
    <p:extLst>
      <p:ext uri="{BB962C8B-B14F-4D97-AF65-F5344CB8AC3E}">
        <p14:creationId xmlns:p14="http://schemas.microsoft.com/office/powerpoint/2010/main" val="37684134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34</a:t>
            </a:fld>
            <a:endParaRPr lang="en-US"/>
          </a:p>
        </p:txBody>
      </p:sp>
    </p:spTree>
    <p:extLst>
      <p:ext uri="{BB962C8B-B14F-4D97-AF65-F5344CB8AC3E}">
        <p14:creationId xmlns:p14="http://schemas.microsoft.com/office/powerpoint/2010/main" val="15213495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36</a:t>
            </a:fld>
            <a:endParaRPr lang="en-US"/>
          </a:p>
        </p:txBody>
      </p:sp>
    </p:spTree>
    <p:extLst>
      <p:ext uri="{BB962C8B-B14F-4D97-AF65-F5344CB8AC3E}">
        <p14:creationId xmlns:p14="http://schemas.microsoft.com/office/powerpoint/2010/main" val="36670269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B38CAEC-4554-485B-9189-C45C7447A404}" type="slidenum">
              <a:rPr lang="en-US" smtClean="0"/>
              <a:pPr>
                <a:defRPr/>
              </a:pPr>
              <a:t>40</a:t>
            </a:fld>
            <a:endParaRPr lang="en-US"/>
          </a:p>
        </p:txBody>
      </p:sp>
    </p:spTree>
    <p:extLst>
      <p:ext uri="{BB962C8B-B14F-4D97-AF65-F5344CB8AC3E}">
        <p14:creationId xmlns:p14="http://schemas.microsoft.com/office/powerpoint/2010/main" val="193701458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OD">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val="0"/>
              </a:ext>
            </a:extLst>
          </a:blip>
          <a:srcRect t="-1" b="12824"/>
          <a:stretch/>
        </p:blipFill>
        <p:spPr>
          <a:xfrm>
            <a:off x="1" y="0"/>
            <a:ext cx="9157648" cy="940526"/>
          </a:xfrm>
          <a:prstGeom prst="rect">
            <a:avLst/>
          </a:prstGeom>
        </p:spPr>
      </p:pic>
      <p:sp>
        <p:nvSpPr>
          <p:cNvPr id="11" name="Title 1"/>
          <p:cNvSpPr>
            <a:spLocks noGrp="1"/>
          </p:cNvSpPr>
          <p:nvPr>
            <p:ph type="title"/>
          </p:nvPr>
        </p:nvSpPr>
        <p:spPr>
          <a:xfrm>
            <a:off x="457200" y="956741"/>
            <a:ext cx="8229600" cy="866834"/>
          </a:xfrm>
          <a:prstGeom prst="rect">
            <a:avLst/>
          </a:prstGeom>
        </p:spPr>
        <p:txBody>
          <a:bodyPr/>
          <a:lstStyle>
            <a:lvl1pPr algn="l">
              <a:lnSpc>
                <a:spcPts val="3000"/>
              </a:lnSpc>
              <a:defRPr sz="2800" b="1" baseline="0">
                <a:solidFill>
                  <a:srgbClr val="0039A6"/>
                </a:solidFill>
                <a:effectLst/>
                <a:latin typeface="Calibri" pitchFamily="34" charset="0"/>
              </a:defRPr>
            </a:lvl1pPr>
          </a:lstStyle>
          <a:p>
            <a:endParaRPr lang="en-US" dirty="0"/>
          </a:p>
        </p:txBody>
      </p:sp>
      <p:sp>
        <p:nvSpPr>
          <p:cNvPr id="5" name="Subtitle 2"/>
          <p:cNvSpPr>
            <a:spLocks noGrp="1"/>
          </p:cNvSpPr>
          <p:nvPr>
            <p:ph type="subTitle" idx="1"/>
          </p:nvPr>
        </p:nvSpPr>
        <p:spPr>
          <a:xfrm>
            <a:off x="457200" y="2061700"/>
            <a:ext cx="6400800" cy="342900"/>
          </a:xfrm>
          <a:prstGeom prst="rect">
            <a:avLst/>
          </a:prstGeom>
        </p:spPr>
        <p:txBody>
          <a:bodyPr/>
          <a:lstStyle>
            <a:lvl1pPr marL="0" indent="0" algn="l">
              <a:buNone/>
              <a:defRPr sz="2000" b="1" baseline="0">
                <a:solidFill>
                  <a:srgbClr val="0039A6"/>
                </a:solidFill>
                <a:effectLst/>
                <a:latin typeface="Calibri"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endParaRPr lang="en-US" dirty="0" smtClean="0"/>
          </a:p>
        </p:txBody>
      </p:sp>
      <p:sp>
        <p:nvSpPr>
          <p:cNvPr id="9" name="Text Placeholder 8"/>
          <p:cNvSpPr>
            <a:spLocks noGrp="1"/>
          </p:cNvSpPr>
          <p:nvPr>
            <p:ph type="body" sz="quarter" idx="10"/>
          </p:nvPr>
        </p:nvSpPr>
        <p:spPr>
          <a:xfrm>
            <a:off x="457200" y="2876702"/>
            <a:ext cx="6400800" cy="971550"/>
          </a:xfrm>
          <a:prstGeom prst="rect">
            <a:avLst/>
          </a:prstGeom>
        </p:spPr>
        <p:txBody>
          <a:bodyPr/>
          <a:lstStyle>
            <a:lvl1pPr marL="0" indent="0" algn="l">
              <a:lnSpc>
                <a:spcPts val="2000"/>
              </a:lnSpc>
              <a:buNone/>
              <a:defRPr sz="1800" baseline="0">
                <a:solidFill>
                  <a:srgbClr val="0039A6"/>
                </a:solidFill>
                <a:latin typeface="Calibri" pitchFamily="34" charset="0"/>
              </a:defRPr>
            </a:lvl1pPr>
            <a:lvl2pPr algn="ctr">
              <a:defRPr>
                <a:solidFill>
                  <a:schemeClr val="tx2"/>
                </a:solidFill>
              </a:defRPr>
            </a:lvl2pPr>
            <a:lvl3pPr algn="ctr">
              <a:defRPr>
                <a:solidFill>
                  <a:schemeClr val="tx2"/>
                </a:solidFill>
              </a:defRPr>
            </a:lvl3pPr>
            <a:lvl4pPr algn="ctr">
              <a:defRPr>
                <a:solidFill>
                  <a:schemeClr val="tx2"/>
                </a:solidFill>
              </a:defRPr>
            </a:lvl4pPr>
            <a:lvl5pPr algn="ctr">
              <a:defRPr>
                <a:solidFill>
                  <a:schemeClr val="tx2"/>
                </a:solidFill>
              </a:defRPr>
            </a:lvl5pPr>
          </a:lstStyle>
          <a:p>
            <a:pPr lvl="0"/>
            <a:endParaRPr lang="en-US" dirty="0"/>
          </a:p>
        </p:txBody>
      </p:sp>
      <p:sp>
        <p:nvSpPr>
          <p:cNvPr id="10" name="TextBox 9"/>
          <p:cNvSpPr txBox="1"/>
          <p:nvPr userDrawn="1"/>
        </p:nvSpPr>
        <p:spPr>
          <a:xfrm>
            <a:off x="457200" y="90152"/>
            <a:ext cx="6903076" cy="369332"/>
          </a:xfrm>
          <a:prstGeom prst="rect">
            <a:avLst/>
          </a:prstGeom>
          <a:noFill/>
        </p:spPr>
        <p:txBody>
          <a:bodyPr wrap="square" rtlCol="0">
            <a:spAutoFit/>
          </a:bodyPr>
          <a:lstStyle/>
          <a:p>
            <a:r>
              <a:rPr lang="en-US" b="1" dirty="0" smtClean="0">
                <a:solidFill>
                  <a:schemeClr val="tx2">
                    <a:lumMod val="95000"/>
                  </a:schemeClr>
                </a:solidFill>
                <a:latin typeface="Calibri" panose="020F0502020204030204" pitchFamily="34" charset="0"/>
              </a:rPr>
              <a:t>Centers for Disease Control and Prevention</a:t>
            </a:r>
          </a:p>
        </p:txBody>
      </p:sp>
    </p:spTree>
    <p:extLst>
      <p:ext uri="{BB962C8B-B14F-4D97-AF65-F5344CB8AC3E}">
        <p14:creationId xmlns:p14="http://schemas.microsoft.com/office/powerpoint/2010/main" val="3298130443"/>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ATA SLIDE_O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05979"/>
            <a:ext cx="8229600" cy="857250"/>
          </a:xfrm>
          <a:prstGeom prst="rect">
            <a:avLst/>
          </a:prstGeom>
        </p:spPr>
        <p:txBody>
          <a:bodyPr anchor="b" anchorCtr="0"/>
          <a:lstStyle>
            <a:lvl1pPr algn="l">
              <a:lnSpc>
                <a:spcPts val="3000"/>
              </a:lnSpc>
              <a:defRPr sz="2800" b="1" baseline="0">
                <a:solidFill>
                  <a:srgbClr val="0039A6"/>
                </a:solidFill>
                <a:effectLst/>
                <a:latin typeface="Calibri" pitchFamily="34" charset="0"/>
              </a:defRPr>
            </a:lvl1pPr>
          </a:lstStyle>
          <a:p>
            <a:r>
              <a:rPr lang="en-US" dirty="0" smtClean="0"/>
              <a:t>Bottom band: OD</a:t>
            </a:r>
            <a:endParaRPr lang="en-US" dirty="0"/>
          </a:p>
        </p:txBody>
      </p:sp>
      <p:pic>
        <p:nvPicPr>
          <p:cNvPr id="18" name="Picture 17"/>
          <p:cNvPicPr>
            <a:picLocks noChangeAspect="1"/>
          </p:cNvPicPr>
          <p:nvPr userDrawn="1"/>
        </p:nvPicPr>
        <p:blipFill rotWithShape="1">
          <a:blip r:embed="rId2" cstate="print">
            <a:extLst>
              <a:ext uri="{28A0092B-C50C-407E-A947-70E740481C1C}">
                <a14:useLocalDpi xmlns:a14="http://schemas.microsoft.com/office/drawing/2010/main" val="0"/>
              </a:ext>
            </a:extLst>
          </a:blip>
          <a:srcRect t="87742" b="-5052"/>
          <a:stretch/>
        </p:blipFill>
        <p:spPr>
          <a:xfrm>
            <a:off x="6438" y="5018218"/>
            <a:ext cx="9144001" cy="186744"/>
          </a:xfrm>
          <a:prstGeom prst="rect">
            <a:avLst/>
          </a:prstGeom>
        </p:spPr>
      </p:pic>
      <p:sp>
        <p:nvSpPr>
          <p:cNvPr id="5" name="Text Placeholder 7"/>
          <p:cNvSpPr>
            <a:spLocks noGrp="1"/>
          </p:cNvSpPr>
          <p:nvPr>
            <p:ph type="body" sz="quarter" idx="10"/>
          </p:nvPr>
        </p:nvSpPr>
        <p:spPr>
          <a:xfrm>
            <a:off x="457200" y="1158875"/>
            <a:ext cx="8229600" cy="3341688"/>
          </a:xfrm>
        </p:spPr>
        <p:txBody>
          <a:bodyPr/>
          <a:lstStyle>
            <a:lvl1pPr marL="342900" indent="-342900">
              <a:buClr>
                <a:srgbClr val="005DAA"/>
              </a:buClr>
              <a:buFont typeface="Wingdings" panose="05000000000000000000" pitchFamily="2" charset="2"/>
              <a:buChar char="§"/>
              <a:defRPr sz="2000">
                <a:solidFill>
                  <a:schemeClr val="accent4">
                    <a:lumMod val="75000"/>
                  </a:schemeClr>
                </a:solidFill>
              </a:defRPr>
            </a:lvl1pPr>
            <a:lvl2pPr>
              <a:buClr>
                <a:srgbClr val="532E63"/>
              </a:buClr>
              <a:defRPr sz="2000">
                <a:solidFill>
                  <a:schemeClr val="accent4">
                    <a:lumMod val="75000"/>
                  </a:schemeClr>
                </a:solidFill>
              </a:defRPr>
            </a:lvl2pPr>
            <a:lvl3pPr>
              <a:buClr>
                <a:srgbClr val="9A3B26"/>
              </a:buClr>
              <a:defRPr sz="2000">
                <a:solidFill>
                  <a:schemeClr val="accent4">
                    <a:lumMod val="75000"/>
                  </a:schemeClr>
                </a:solidFill>
              </a:defRPr>
            </a:lvl3pPr>
            <a:lvl4pPr>
              <a:defRPr sz="2000">
                <a:solidFill>
                  <a:schemeClr val="accent4">
                    <a:lumMod val="75000"/>
                  </a:schemeClr>
                </a:solidFill>
              </a:defRPr>
            </a:lvl4pPr>
            <a:lvl5pPr>
              <a:defRPr sz="2000">
                <a:solidFill>
                  <a:schemeClr val="accent4">
                    <a:lumMod val="7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4D15C2-4F46-4B19-94B7-E4D0D74FB971}" type="slidenum">
              <a:rPr lang="en-US" smtClean="0"/>
              <a:t>‹#›</a:t>
            </a:fld>
            <a:endParaRPr lang="en-US"/>
          </a:p>
        </p:txBody>
      </p:sp>
    </p:spTree>
    <p:extLst>
      <p:ext uri="{BB962C8B-B14F-4D97-AF65-F5344CB8AC3E}">
        <p14:creationId xmlns:p14="http://schemas.microsoft.com/office/powerpoint/2010/main" val="1828527430"/>
      </p:ext>
    </p:extLst>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ATA SLIDE 2 column_OD">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a:prstGeom prst="rect">
            <a:avLst/>
          </a:prstGeom>
        </p:spPr>
        <p:txBody>
          <a:bodyPr anchor="b" anchorCtr="0"/>
          <a:lstStyle>
            <a:lvl1pPr algn="l">
              <a:lnSpc>
                <a:spcPts val="3000"/>
              </a:lnSpc>
              <a:defRPr sz="2800" b="1" baseline="0">
                <a:solidFill>
                  <a:srgbClr val="0039A6"/>
                </a:solidFill>
                <a:effectLst/>
                <a:latin typeface="Calibri" pitchFamily="34" charset="0"/>
              </a:defRPr>
            </a:lvl1pPr>
          </a:lstStyle>
          <a:p>
            <a:endParaRPr lang="en-US" dirty="0"/>
          </a:p>
        </p:txBody>
      </p:sp>
      <p:sp>
        <p:nvSpPr>
          <p:cNvPr id="3" name="Content Placeholder 2"/>
          <p:cNvSpPr>
            <a:spLocks noGrp="1"/>
          </p:cNvSpPr>
          <p:nvPr>
            <p:ph idx="1"/>
          </p:nvPr>
        </p:nvSpPr>
        <p:spPr>
          <a:xfrm>
            <a:off x="457200" y="1200151"/>
            <a:ext cx="3879669" cy="3143250"/>
          </a:xfrm>
          <a:prstGeom prst="rect">
            <a:avLst/>
          </a:prstGeom>
        </p:spPr>
        <p:txBody>
          <a:bodyPr/>
          <a:lstStyle>
            <a:lvl1pPr marL="342900" indent="-342900">
              <a:buClr>
                <a:srgbClr val="541900"/>
              </a:buClr>
              <a:buSzPct val="70000"/>
              <a:buFont typeface="Wingdings" panose="05000000000000000000" pitchFamily="2" charset="2"/>
              <a:buChar char="§"/>
              <a:defRPr sz="2400" b="1" baseline="0">
                <a:solidFill>
                  <a:srgbClr val="000000"/>
                </a:solidFill>
                <a:latin typeface="Calibri" pitchFamily="34" charset="0"/>
              </a:defRPr>
            </a:lvl1pPr>
            <a:lvl2pPr marL="742950" indent="-285750">
              <a:buClr>
                <a:srgbClr val="005984"/>
              </a:buClr>
              <a:buSzPct val="100000"/>
              <a:buFont typeface="Arial" panose="020B0604020202020204" pitchFamily="34" charset="0"/>
              <a:buChar char="•"/>
              <a:defRPr sz="2000">
                <a:solidFill>
                  <a:schemeClr val="accent4">
                    <a:lumMod val="75000"/>
                  </a:schemeClr>
                </a:solidFill>
              </a:defRPr>
            </a:lvl2pPr>
            <a:lvl3pPr>
              <a:buClrTx/>
              <a:buSzPct val="100000"/>
              <a:buFont typeface="Arial" pitchFamily="34" charset="0"/>
              <a:buChar char="•"/>
              <a:defRPr sz="1800">
                <a:solidFill>
                  <a:schemeClr val="accent4">
                    <a:lumMod val="75000"/>
                  </a:schemeClr>
                </a:solidFill>
              </a:defRPr>
            </a:lvl3pPr>
            <a:lvl4pPr>
              <a:buClr>
                <a:schemeClr val="bg1"/>
              </a:buClr>
              <a:buSzPct val="70000"/>
              <a:buFont typeface="Courier New" pitchFamily="49" charset="0"/>
              <a:buChar char="o"/>
              <a:defRPr sz="1800" baseline="0">
                <a:solidFill>
                  <a:schemeClr val="bg2"/>
                </a:solidFill>
              </a:defRPr>
            </a:lvl4pPr>
            <a:lvl5pPr>
              <a:buClr>
                <a:schemeClr val="bg1"/>
              </a:buClr>
              <a:buSzPct val="70000"/>
              <a:buFont typeface="Arial" pitchFamily="34" charset="0"/>
              <a:buChar char="•"/>
              <a:defRPr sz="1800">
                <a:solidFill>
                  <a:schemeClr val="bg2"/>
                </a:solidFill>
              </a:defRPr>
            </a:lvl5pPr>
          </a:lstStyle>
          <a:p>
            <a:pPr lvl="2"/>
            <a:endParaRPr lang="en-US" dirty="0" smtClean="0"/>
          </a:p>
          <a:p>
            <a:pPr lvl="0"/>
            <a:endParaRPr lang="en-US" dirty="0" smtClean="0"/>
          </a:p>
          <a:p>
            <a:pPr lvl="2"/>
            <a:endParaRPr lang="en-US" dirty="0" smtClean="0"/>
          </a:p>
          <a:p>
            <a:pPr lvl="1"/>
            <a:endParaRPr lang="en-US" dirty="0" smtClean="0"/>
          </a:p>
          <a:p>
            <a:pPr lvl="1"/>
            <a:endParaRPr lang="en-US" dirty="0" smtClean="0"/>
          </a:p>
          <a:p>
            <a:pPr lvl="1"/>
            <a:endParaRPr lang="en-US" dirty="0"/>
          </a:p>
        </p:txBody>
      </p:sp>
      <p:sp>
        <p:nvSpPr>
          <p:cNvPr id="13" name="Content Placeholder 2"/>
          <p:cNvSpPr>
            <a:spLocks noGrp="1"/>
          </p:cNvSpPr>
          <p:nvPr userDrawn="1">
            <p:ph idx="10"/>
          </p:nvPr>
        </p:nvSpPr>
        <p:spPr>
          <a:xfrm>
            <a:off x="4807131" y="1200151"/>
            <a:ext cx="3879669" cy="3143250"/>
          </a:xfrm>
          <a:prstGeom prst="rect">
            <a:avLst/>
          </a:prstGeom>
        </p:spPr>
        <p:txBody>
          <a:bodyPr/>
          <a:lstStyle>
            <a:lvl1pPr marL="342900" indent="-342900">
              <a:buClr>
                <a:srgbClr val="541900"/>
              </a:buClr>
              <a:buSzPct val="70000"/>
              <a:buFont typeface="Wingdings" panose="05000000000000000000" pitchFamily="2" charset="2"/>
              <a:buChar char="§"/>
              <a:defRPr sz="2400" b="1" baseline="0">
                <a:solidFill>
                  <a:srgbClr val="000000"/>
                </a:solidFill>
                <a:latin typeface="Calibri" pitchFamily="34" charset="0"/>
              </a:defRPr>
            </a:lvl1pPr>
            <a:lvl2pPr marL="742950" indent="-285750">
              <a:buClr>
                <a:srgbClr val="005984"/>
              </a:buClr>
              <a:buSzPct val="100000"/>
              <a:buFont typeface="Arial" panose="020B0604020202020204" pitchFamily="34" charset="0"/>
              <a:buChar char="•"/>
              <a:defRPr sz="2000">
                <a:solidFill>
                  <a:schemeClr val="accent4">
                    <a:lumMod val="75000"/>
                  </a:schemeClr>
                </a:solidFill>
              </a:defRPr>
            </a:lvl2pPr>
            <a:lvl3pPr>
              <a:buClrTx/>
              <a:buSzPct val="100000"/>
              <a:buFont typeface="Arial" pitchFamily="34" charset="0"/>
              <a:buChar char="•"/>
              <a:defRPr sz="1800">
                <a:solidFill>
                  <a:schemeClr val="accent4">
                    <a:lumMod val="75000"/>
                  </a:schemeClr>
                </a:solidFill>
              </a:defRPr>
            </a:lvl3pPr>
            <a:lvl4pPr>
              <a:buClr>
                <a:schemeClr val="bg1"/>
              </a:buClr>
              <a:buSzPct val="70000"/>
              <a:buFont typeface="Courier New" pitchFamily="49" charset="0"/>
              <a:buChar char="o"/>
              <a:defRPr sz="1800" baseline="0">
                <a:solidFill>
                  <a:schemeClr val="bg2"/>
                </a:solidFill>
              </a:defRPr>
            </a:lvl4pPr>
            <a:lvl5pPr>
              <a:buClr>
                <a:schemeClr val="bg1"/>
              </a:buClr>
              <a:buSzPct val="70000"/>
              <a:buFont typeface="Arial" pitchFamily="34" charset="0"/>
              <a:buChar char="•"/>
              <a:defRPr sz="1800">
                <a:solidFill>
                  <a:schemeClr val="bg2"/>
                </a:solidFill>
              </a:defRPr>
            </a:lvl5pPr>
          </a:lstStyle>
          <a:p>
            <a:pPr lvl="2"/>
            <a:endParaRPr lang="en-US" dirty="0" smtClean="0"/>
          </a:p>
          <a:p>
            <a:pPr lvl="0"/>
            <a:endParaRPr lang="en-US" dirty="0" smtClean="0"/>
          </a:p>
          <a:p>
            <a:pPr lvl="2"/>
            <a:endParaRPr lang="en-US" dirty="0" smtClean="0"/>
          </a:p>
          <a:p>
            <a:pPr lvl="1"/>
            <a:endParaRPr lang="en-US" dirty="0" smtClean="0"/>
          </a:p>
          <a:p>
            <a:pPr lvl="1"/>
            <a:endParaRPr lang="en-US" dirty="0" smtClean="0"/>
          </a:p>
          <a:p>
            <a:pPr lvl="1"/>
            <a:endParaRPr lang="en-US" dirty="0"/>
          </a:p>
        </p:txBody>
      </p:sp>
      <p:pic>
        <p:nvPicPr>
          <p:cNvPr id="4" name="Picture 3"/>
          <p:cNvPicPr>
            <a:picLocks noChangeAspect="1"/>
          </p:cNvPicPr>
          <p:nvPr userDrawn="1"/>
        </p:nvPicPr>
        <p:blipFill rotWithShape="1">
          <a:blip r:embed="rId2" cstate="print">
            <a:extLst>
              <a:ext uri="{28A0092B-C50C-407E-A947-70E740481C1C}">
                <a14:useLocalDpi xmlns:a14="http://schemas.microsoft.com/office/drawing/2010/main" val="0"/>
              </a:ext>
            </a:extLst>
          </a:blip>
          <a:srcRect t="89544"/>
          <a:stretch/>
        </p:blipFill>
        <p:spPr>
          <a:xfrm>
            <a:off x="0" y="5039853"/>
            <a:ext cx="9144000" cy="112810"/>
          </a:xfrm>
          <a:prstGeom prst="rect">
            <a:avLst/>
          </a:prstGeom>
        </p:spPr>
      </p:pic>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4D15C2-4F46-4B19-94B7-E4D0D74FB971}" type="slidenum">
              <a:rPr lang="en-US" smtClean="0"/>
              <a:t>‹#›</a:t>
            </a:fld>
            <a:endParaRPr lang="en-US"/>
          </a:p>
        </p:txBody>
      </p:sp>
    </p:spTree>
    <p:extLst>
      <p:ext uri="{BB962C8B-B14F-4D97-AF65-F5344CB8AC3E}">
        <p14:creationId xmlns:p14="http://schemas.microsoft.com/office/powerpoint/2010/main" val="2926551043"/>
      </p:ext>
    </p:extLst>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lor_background">
    <p:bg>
      <p:bgPr>
        <a:solidFill>
          <a:srgbClr val="0E66AF">
            <a:alpha val="75000"/>
          </a:srgb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1" y="3350323"/>
            <a:ext cx="8294913" cy="871538"/>
          </a:xfrm>
          <a:prstGeom prst="rect">
            <a:avLst/>
          </a:prstGeom>
        </p:spPr>
        <p:txBody>
          <a:bodyPr anchor="b"/>
          <a:lstStyle>
            <a:lvl1pPr algn="l">
              <a:defRPr sz="3600" b="1" baseline="0">
                <a:solidFill>
                  <a:schemeClr val="bg2"/>
                </a:solidFill>
                <a:effectLst/>
                <a:latin typeface="Calibri" pitchFamily="34" charset="0"/>
              </a:defRPr>
            </a:lvl1pPr>
          </a:lstStyle>
          <a:p>
            <a:endParaRPr lang="en-US" dirty="0"/>
          </a:p>
        </p:txBody>
      </p:sp>
      <p:sp>
        <p:nvSpPr>
          <p:cNvPr id="5" name="Text Placeholder 2"/>
          <p:cNvSpPr>
            <a:spLocks noGrp="1"/>
          </p:cNvSpPr>
          <p:nvPr>
            <p:ph type="body" idx="1"/>
          </p:nvPr>
        </p:nvSpPr>
        <p:spPr>
          <a:xfrm>
            <a:off x="457201" y="4425696"/>
            <a:ext cx="7772400" cy="426244"/>
          </a:xfrm>
          <a:prstGeom prst="rect">
            <a:avLst/>
          </a:prstGeom>
        </p:spPr>
        <p:txBody>
          <a:bodyPr anchor="b"/>
          <a:lstStyle>
            <a:lvl1pPr marL="0" indent="0" algn="l">
              <a:lnSpc>
                <a:spcPts val="2200"/>
              </a:lnSpc>
              <a:buNone/>
              <a:defRPr sz="2000" baseline="0">
                <a:solidFill>
                  <a:schemeClr val="bg2"/>
                </a:solidFill>
                <a:latin typeface="Calibri"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endParaRPr lang="en-US" dirty="0" smtClean="0"/>
          </a:p>
        </p:txBody>
      </p:sp>
      <p:sp>
        <p:nvSpPr>
          <p:cNvPr id="3" name="Footer Placeholder 2"/>
          <p:cNvSpPr>
            <a:spLocks noGrp="1"/>
          </p:cNvSpPr>
          <p:nvPr>
            <p:ph type="ftr" sz="quarter" idx="10"/>
          </p:nvPr>
        </p:nvSpPr>
        <p:spPr/>
        <p:txBody>
          <a:bodyPr/>
          <a:lstStyle/>
          <a:p>
            <a:endParaRPr lang="en-US"/>
          </a:p>
        </p:txBody>
      </p:sp>
      <p:sp>
        <p:nvSpPr>
          <p:cNvPr id="4" name="Slide Number Placeholder 3"/>
          <p:cNvSpPr>
            <a:spLocks noGrp="1"/>
          </p:cNvSpPr>
          <p:nvPr>
            <p:ph type="sldNum" sz="quarter" idx="11"/>
          </p:nvPr>
        </p:nvSpPr>
        <p:spPr/>
        <p:txBody>
          <a:bodyPr/>
          <a:lstStyle/>
          <a:p>
            <a:fld id="{014D15C2-4F46-4B19-94B7-E4D0D74FB971}" type="slidenum">
              <a:rPr lang="en-US" smtClean="0"/>
              <a:t>‹#›</a:t>
            </a:fld>
            <a:endParaRPr lang="en-US"/>
          </a:p>
        </p:txBody>
      </p:sp>
    </p:spTree>
    <p:extLst>
      <p:ext uri="{BB962C8B-B14F-4D97-AF65-F5344CB8AC3E}">
        <p14:creationId xmlns:p14="http://schemas.microsoft.com/office/powerpoint/2010/main" val="298209606"/>
      </p:ext>
    </p:extLst>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LOSING_OD">
    <p:spTree>
      <p:nvGrpSpPr>
        <p:cNvPr id="1" name=""/>
        <p:cNvGrpSpPr/>
        <p:nvPr/>
      </p:nvGrpSpPr>
      <p:grpSpPr>
        <a:xfrm>
          <a:off x="0" y="0"/>
          <a:ext cx="0" cy="0"/>
          <a:chOff x="0" y="0"/>
          <a:chExt cx="0" cy="0"/>
        </a:xfrm>
      </p:grpSpPr>
      <p:pic>
        <p:nvPicPr>
          <p:cNvPr id="5" name="Picture 4"/>
          <p:cNvPicPr>
            <a:picLocks noChangeAspect="1"/>
          </p:cNvPicPr>
          <p:nvPr userDrawn="1"/>
        </p:nvPicPr>
        <p:blipFill rotWithShape="1">
          <a:blip r:embed="rId2" cstate="print">
            <a:extLst>
              <a:ext uri="{28A0092B-C50C-407E-A947-70E740481C1C}">
                <a14:useLocalDpi xmlns:a14="http://schemas.microsoft.com/office/drawing/2010/main" val="0"/>
              </a:ext>
            </a:extLst>
          </a:blip>
          <a:srcRect b="18140"/>
          <a:stretch/>
        </p:blipFill>
        <p:spPr>
          <a:xfrm>
            <a:off x="1956" y="4251554"/>
            <a:ext cx="9144000" cy="883169"/>
          </a:xfrm>
          <a:prstGeom prst="rect">
            <a:avLst/>
          </a:prstGeom>
        </p:spPr>
      </p:pic>
      <p:sp>
        <p:nvSpPr>
          <p:cNvPr id="3" name="TextBox 2"/>
          <p:cNvSpPr txBox="1"/>
          <p:nvPr userDrawn="1"/>
        </p:nvSpPr>
        <p:spPr>
          <a:xfrm>
            <a:off x="127218" y="2746824"/>
            <a:ext cx="6639341" cy="1384995"/>
          </a:xfrm>
          <a:prstGeom prst="rect">
            <a:avLst/>
          </a:prstGeom>
          <a:noFill/>
        </p:spPr>
        <p:txBody>
          <a:bodyPr wrap="square" rtlCol="0">
            <a:spAutoFit/>
          </a:bodyPr>
          <a:lstStyle/>
          <a:p>
            <a:r>
              <a:rPr lang="en-US" sz="1200" dirty="0" smtClean="0">
                <a:solidFill>
                  <a:srgbClr val="695E4A"/>
                </a:solidFill>
                <a:latin typeface="Calibri" panose="020F0502020204030204" pitchFamily="34" charset="0"/>
              </a:rPr>
              <a:t>For more information, contact CDC</a:t>
            </a:r>
            <a:br>
              <a:rPr lang="en-US" sz="1200" dirty="0" smtClean="0">
                <a:solidFill>
                  <a:srgbClr val="695E4A"/>
                </a:solidFill>
                <a:latin typeface="Calibri" panose="020F0502020204030204" pitchFamily="34" charset="0"/>
              </a:rPr>
            </a:br>
            <a:r>
              <a:rPr lang="en-US" sz="1200" dirty="0" smtClean="0">
                <a:solidFill>
                  <a:srgbClr val="695E4A"/>
                </a:solidFill>
                <a:latin typeface="Calibri" panose="020F0502020204030204" pitchFamily="34" charset="0"/>
              </a:rPr>
              <a:t>1-800-CDC-INFO (232-4636)</a:t>
            </a:r>
            <a:br>
              <a:rPr lang="en-US" sz="1200" dirty="0" smtClean="0">
                <a:solidFill>
                  <a:srgbClr val="695E4A"/>
                </a:solidFill>
                <a:latin typeface="Calibri" panose="020F0502020204030204" pitchFamily="34" charset="0"/>
              </a:rPr>
            </a:br>
            <a:r>
              <a:rPr lang="en-US" sz="1200" dirty="0" smtClean="0">
                <a:solidFill>
                  <a:srgbClr val="695E4A"/>
                </a:solidFill>
                <a:latin typeface="Calibri" panose="020F0502020204030204" pitchFamily="34" charset="0"/>
              </a:rPr>
              <a:t>TTY:  1-888-232-6348    www.cdc.gov</a:t>
            </a:r>
            <a:br>
              <a:rPr lang="en-US" sz="1200" dirty="0" smtClean="0">
                <a:solidFill>
                  <a:srgbClr val="695E4A"/>
                </a:solidFill>
                <a:latin typeface="Calibri" panose="020F0502020204030204" pitchFamily="34" charset="0"/>
              </a:rPr>
            </a:br>
            <a:r>
              <a:rPr lang="en-US" sz="1200" dirty="0" smtClean="0">
                <a:solidFill>
                  <a:srgbClr val="695E4A"/>
                </a:solidFill>
                <a:latin typeface="Calibri" panose="020F0502020204030204" pitchFamily="34" charset="0"/>
              </a:rPr>
              <a:t/>
            </a:r>
            <a:br>
              <a:rPr lang="en-US" sz="1200" dirty="0" smtClean="0">
                <a:solidFill>
                  <a:srgbClr val="695E4A"/>
                </a:solidFill>
                <a:latin typeface="Calibri" panose="020F0502020204030204" pitchFamily="34" charset="0"/>
              </a:rPr>
            </a:br>
            <a:r>
              <a:rPr lang="en-US" sz="1200" dirty="0" smtClean="0">
                <a:solidFill>
                  <a:srgbClr val="695E4A"/>
                </a:solidFill>
                <a:latin typeface="Calibri" panose="020F0502020204030204" pitchFamily="34" charset="0"/>
              </a:rPr>
              <a:t/>
            </a:r>
            <a:br>
              <a:rPr lang="en-US" sz="1200" dirty="0" smtClean="0">
                <a:solidFill>
                  <a:srgbClr val="695E4A"/>
                </a:solidFill>
                <a:latin typeface="Calibri" panose="020F0502020204030204" pitchFamily="34" charset="0"/>
              </a:rPr>
            </a:br>
            <a:r>
              <a:rPr lang="en-US" sz="1200" dirty="0" smtClean="0">
                <a:solidFill>
                  <a:srgbClr val="695E4A"/>
                </a:solidFill>
                <a:latin typeface="Calibri" panose="020F0502020204030204" pitchFamily="34" charset="0"/>
              </a:rPr>
              <a:t>The findings and conclusions in this report are those of the authors and do not necessarily represent the official position of the Centers for Disease Control and Prevention.</a:t>
            </a:r>
          </a:p>
        </p:txBody>
      </p:sp>
    </p:spTree>
    <p:extLst>
      <p:ext uri="{BB962C8B-B14F-4D97-AF65-F5344CB8AC3E}">
        <p14:creationId xmlns:p14="http://schemas.microsoft.com/office/powerpoint/2010/main" val="1460842956"/>
      </p:ext>
    </p:extLst>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7" name="Text Placeholder 2"/>
          <p:cNvSpPr>
            <a:spLocks noGrp="1"/>
          </p:cNvSpPr>
          <p:nvPr>
            <p:ph type="body" idx="1"/>
          </p:nvPr>
        </p:nvSpPr>
        <p:spPr bwMode="auto">
          <a:xfrm>
            <a:off x="628650" y="1370013"/>
            <a:ext cx="7886700"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smtClean="0"/>
              <a:t>Click to edit Master text styles</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2" name="Footer Placeholder 1"/>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3" name="Slide Number Placeholder 2"/>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014D15C2-4F46-4B19-94B7-E4D0D74FB971}" type="slidenum">
              <a:rPr lang="en-US" smtClean="0"/>
              <a:t>‹#›</a:t>
            </a:fld>
            <a:endParaRPr lang="en-US"/>
          </a:p>
        </p:txBody>
      </p:sp>
    </p:spTree>
    <p:extLst>
      <p:ext uri="{BB962C8B-B14F-4D97-AF65-F5344CB8AC3E}">
        <p14:creationId xmlns:p14="http://schemas.microsoft.com/office/powerpoint/2010/main" val="2969961348"/>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5" r:id="rId3"/>
    <p:sldLayoutId id="2147483823" r:id="rId4"/>
    <p:sldLayoutId id="2147483822" r:id="rId5"/>
  </p:sldLayoutIdLst>
  <p:transition>
    <p:fade/>
  </p:transition>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Web Pro" panose="020B0503030403020204" pitchFamily="34" charset="0"/>
        </a:defRPr>
      </a:lvl2pPr>
      <a:lvl3pPr algn="ctr" rtl="0" eaLnBrk="0" fontAlgn="base" hangingPunct="0">
        <a:spcBef>
          <a:spcPct val="0"/>
        </a:spcBef>
        <a:spcAft>
          <a:spcPct val="0"/>
        </a:spcAft>
        <a:defRPr sz="4400">
          <a:solidFill>
            <a:schemeClr val="tx1"/>
          </a:solidFill>
          <a:latin typeface="Myriad Web Pro" panose="020B0503030403020204" pitchFamily="34" charset="0"/>
        </a:defRPr>
      </a:lvl3pPr>
      <a:lvl4pPr algn="ctr" rtl="0" eaLnBrk="0" fontAlgn="base" hangingPunct="0">
        <a:spcBef>
          <a:spcPct val="0"/>
        </a:spcBef>
        <a:spcAft>
          <a:spcPct val="0"/>
        </a:spcAft>
        <a:defRPr sz="4400">
          <a:solidFill>
            <a:schemeClr val="tx1"/>
          </a:solidFill>
          <a:latin typeface="Myriad Web Pro" panose="020B0503030403020204" pitchFamily="34" charset="0"/>
        </a:defRPr>
      </a:lvl4pPr>
      <a:lvl5pPr algn="ctr" rtl="0" eaLnBrk="0" fontAlgn="base" hangingPunct="0">
        <a:spcBef>
          <a:spcPct val="0"/>
        </a:spcBef>
        <a:spcAft>
          <a:spcPct val="0"/>
        </a:spcAft>
        <a:defRPr sz="4400">
          <a:solidFill>
            <a:schemeClr val="tx1"/>
          </a:solidFill>
          <a:latin typeface="Myriad Web Pro" panose="020B0503030403020204" pitchFamily="34" charset="0"/>
        </a:defRPr>
      </a:lvl5pPr>
      <a:lvl6pPr marL="457200" algn="ctr" rtl="0" fontAlgn="base">
        <a:spcBef>
          <a:spcPct val="0"/>
        </a:spcBef>
        <a:spcAft>
          <a:spcPct val="0"/>
        </a:spcAft>
        <a:defRPr sz="4400">
          <a:solidFill>
            <a:schemeClr val="tx1"/>
          </a:solidFill>
          <a:latin typeface="Myriad Web Pro" panose="020B0503030403020204" pitchFamily="34" charset="0"/>
        </a:defRPr>
      </a:lvl6pPr>
      <a:lvl7pPr marL="914400" algn="ctr" rtl="0" fontAlgn="base">
        <a:spcBef>
          <a:spcPct val="0"/>
        </a:spcBef>
        <a:spcAft>
          <a:spcPct val="0"/>
        </a:spcAft>
        <a:defRPr sz="4400">
          <a:solidFill>
            <a:schemeClr val="tx1"/>
          </a:solidFill>
          <a:latin typeface="Myriad Web Pro" panose="020B0503030403020204" pitchFamily="34" charset="0"/>
        </a:defRPr>
      </a:lvl7pPr>
      <a:lvl8pPr marL="1371600" algn="ctr" rtl="0" fontAlgn="base">
        <a:spcBef>
          <a:spcPct val="0"/>
        </a:spcBef>
        <a:spcAft>
          <a:spcPct val="0"/>
        </a:spcAft>
        <a:defRPr sz="4400">
          <a:solidFill>
            <a:schemeClr val="tx1"/>
          </a:solidFill>
          <a:latin typeface="Myriad Web Pro" panose="020B0503030403020204" pitchFamily="34" charset="0"/>
        </a:defRPr>
      </a:lvl8pPr>
      <a:lvl9pPr marL="1828800" algn="ctr" rtl="0" fontAlgn="base">
        <a:spcBef>
          <a:spcPct val="0"/>
        </a:spcBef>
        <a:spcAft>
          <a:spcPct val="0"/>
        </a:spcAft>
        <a:defRPr sz="4400">
          <a:solidFill>
            <a:schemeClr val="tx1"/>
          </a:solidFill>
          <a:latin typeface="Myriad Web Pro" panose="020B050303040302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rgbClr val="7F7F7F"/>
          </a:solidFill>
          <a:latin typeface="Calibri" panose="020F0502020204030204" pitchFamily="34" charset="0"/>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rgbClr val="7F7F7F"/>
          </a:solidFill>
          <a:latin typeface="Calibri" panose="020F0502020204030204" pitchFamily="34" charset="0"/>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rgbClr val="7F7F7F"/>
          </a:solidFill>
          <a:latin typeface="Calibri" panose="020F0502020204030204" pitchFamily="34" charset="0"/>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rgbClr val="7F7F7F"/>
          </a:solidFill>
          <a:latin typeface="Calibri" panose="020F0502020204030204" pitchFamily="34" charset="0"/>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rgbClr val="7F7F7F"/>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mailto:OSTLTSPartnershipFOA@cdc.gov"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mailto:RRobinson6@cdc.gov"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hyperlink" Target="https://www.grants.gov/"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hyperlink" Target="mailto:OSTLTSPartnersNOFO@cdc.gov" TargetMode="External"/><Relationship Id="rId2" Type="http://schemas.openxmlformats.org/officeDocument/2006/relationships/hyperlink" Target="https://www.cdc.gov/stltpublichealth/partnerships/capacity-building-assistance-OT18-1802.html" TargetMode="External"/><Relationship Id="rId1" Type="http://schemas.openxmlformats.org/officeDocument/2006/relationships/slideLayout" Target="../slideLayouts/slideLayout2.xml"/><Relationship Id="rId4" Type="http://schemas.openxmlformats.org/officeDocument/2006/relationships/hyperlink" Target="mailto:support@grants.gov"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3"/>
          <p:cNvSpPr>
            <a:spLocks noGrp="1"/>
          </p:cNvSpPr>
          <p:nvPr>
            <p:ph type="title"/>
          </p:nvPr>
        </p:nvSpPr>
        <p:spPr/>
        <p:txBody>
          <a:bodyPr/>
          <a:lstStyle/>
          <a:p>
            <a:r>
              <a:rPr lang="en-US" altLang="en-US" dirty="0" smtClean="0"/>
              <a:t>CDC-RFA-OT18-1802: </a:t>
            </a:r>
            <a:r>
              <a:rPr lang="en-US" dirty="0"/>
              <a:t>Strengthening Public Health Systems and Services Through National Partnerships</a:t>
            </a:r>
            <a:r>
              <a:rPr lang="en-US" altLang="en-US" dirty="0"/>
              <a:t/>
            </a:r>
            <a:br>
              <a:rPr lang="en-US" altLang="en-US" dirty="0"/>
            </a:br>
            <a:r>
              <a:rPr lang="en-US" dirty="0" smtClean="0"/>
              <a:t>to </a:t>
            </a:r>
            <a:r>
              <a:rPr lang="en-US" dirty="0"/>
              <a:t>Improve and Protect the Nation's </a:t>
            </a:r>
            <a:r>
              <a:rPr lang="en-US" dirty="0" smtClean="0"/>
              <a:t>Health</a:t>
            </a:r>
            <a:endParaRPr lang="en-US" altLang="en-US" dirty="0"/>
          </a:p>
        </p:txBody>
      </p:sp>
      <p:sp>
        <p:nvSpPr>
          <p:cNvPr id="2" name="Subtitle 1"/>
          <p:cNvSpPr>
            <a:spLocks noGrp="1"/>
          </p:cNvSpPr>
          <p:nvPr>
            <p:ph type="subTitle" idx="1"/>
          </p:nvPr>
        </p:nvSpPr>
        <p:spPr>
          <a:xfrm>
            <a:off x="457199" y="2533801"/>
            <a:ext cx="6841375" cy="1229591"/>
          </a:xfrm>
        </p:spPr>
        <p:txBody>
          <a:bodyPr/>
          <a:lstStyle/>
          <a:p>
            <a:r>
              <a:rPr lang="en-US" dirty="0" smtClean="0"/>
              <a:t>Partnership Support Unit </a:t>
            </a:r>
            <a:r>
              <a:rPr lang="en-US" dirty="0"/>
              <a:t/>
            </a:r>
            <a:br>
              <a:rPr lang="en-US" dirty="0"/>
            </a:br>
            <a:r>
              <a:rPr lang="en-US" dirty="0"/>
              <a:t>Office for State, Tribal, Local and Territorial </a:t>
            </a:r>
            <a:r>
              <a:rPr lang="en-US" dirty="0" smtClean="0"/>
              <a:t>Support (OSTLTS) </a:t>
            </a:r>
            <a:r>
              <a:rPr lang="en-US" dirty="0"/>
              <a:t/>
            </a:r>
            <a:br>
              <a:rPr lang="en-US" dirty="0"/>
            </a:br>
            <a:r>
              <a:rPr lang="en-US" dirty="0" smtClean="0"/>
              <a:t>Centers for Disease Control and Prevention (CDC)</a:t>
            </a:r>
            <a:r>
              <a:rPr lang="en-US" dirty="0"/>
              <a:t/>
            </a:r>
            <a:br>
              <a:rPr lang="en-US" dirty="0"/>
            </a:br>
            <a:endParaRPr lang="en-US" dirty="0"/>
          </a:p>
          <a:p>
            <a:endParaRPr lang="en-US" dirty="0"/>
          </a:p>
        </p:txBody>
      </p:sp>
      <p:sp>
        <p:nvSpPr>
          <p:cNvPr id="6" name="Text Placeholder 5"/>
          <p:cNvSpPr>
            <a:spLocks noGrp="1"/>
          </p:cNvSpPr>
          <p:nvPr>
            <p:ph type="body" sz="quarter" idx="10"/>
          </p:nvPr>
        </p:nvSpPr>
        <p:spPr>
          <a:xfrm>
            <a:off x="342900" y="3763392"/>
            <a:ext cx="6400800" cy="971550"/>
          </a:xfrm>
        </p:spPr>
        <p:txBody>
          <a:bodyPr/>
          <a:lstStyle/>
          <a:p>
            <a:pPr marL="0" indent="0"/>
            <a:r>
              <a:rPr lang="en-US" dirty="0" smtClean="0"/>
              <a:t>Informational Conference Call </a:t>
            </a:r>
          </a:p>
          <a:p>
            <a:endParaRPr lang="en-US" dirty="0" smtClean="0"/>
          </a:p>
          <a:p>
            <a:r>
              <a:rPr lang="en-US" dirty="0" smtClean="0"/>
              <a:t>February 20 &amp; 22, 2018</a:t>
            </a:r>
            <a:endParaRPr lang="en-US" dirty="0"/>
          </a:p>
        </p:txBody>
      </p:sp>
      <p:pic>
        <p:nvPicPr>
          <p:cNvPr id="7172" name="Picture 6" descr="Logos of the United States Department of Health and Human Services and Centers for Disease Control and Prevention"/>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 y="4886325"/>
            <a:ext cx="190500" cy="14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22782635"/>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Text Placeholder 2"/>
          <p:cNvSpPr>
            <a:spLocks noGrp="1"/>
          </p:cNvSpPr>
          <p:nvPr>
            <p:ph type="body" sz="quarter" idx="10"/>
          </p:nvPr>
        </p:nvSpPr>
        <p:spPr/>
        <p:txBody>
          <a:bodyPr/>
          <a:lstStyle/>
          <a:p>
            <a:r>
              <a:rPr lang="en-US" dirty="0" smtClean="0"/>
              <a:t>Introductions </a:t>
            </a:r>
          </a:p>
          <a:p>
            <a:r>
              <a:rPr lang="en-US" dirty="0" smtClean="0"/>
              <a:t>Program Overview </a:t>
            </a:r>
          </a:p>
          <a:p>
            <a:r>
              <a:rPr lang="en-US" dirty="0" smtClean="0"/>
              <a:t>NOFO Requirements </a:t>
            </a:r>
          </a:p>
          <a:p>
            <a:r>
              <a:rPr lang="en-US" dirty="0" smtClean="0"/>
              <a:t>Application Review and Selection Process </a:t>
            </a:r>
          </a:p>
          <a:p>
            <a:r>
              <a:rPr lang="en-US" dirty="0"/>
              <a:t>Pre-Application Information</a:t>
            </a:r>
          </a:p>
          <a:p>
            <a:r>
              <a:rPr lang="en-US" dirty="0" smtClean="0"/>
              <a:t>NOFO Resources </a:t>
            </a:r>
          </a:p>
          <a:p>
            <a:r>
              <a:rPr lang="en-US" dirty="0" smtClean="0"/>
              <a:t>Q&amp;A</a:t>
            </a:r>
          </a:p>
        </p:txBody>
      </p:sp>
      <p:sp>
        <p:nvSpPr>
          <p:cNvPr id="4" name="Slide Number Placeholder 3"/>
          <p:cNvSpPr>
            <a:spLocks noGrp="1"/>
          </p:cNvSpPr>
          <p:nvPr>
            <p:ph type="sldNum" sz="quarter" idx="12"/>
          </p:nvPr>
        </p:nvSpPr>
        <p:spPr/>
        <p:txBody>
          <a:bodyPr/>
          <a:lstStyle/>
          <a:p>
            <a:fld id="{014D15C2-4F46-4B19-94B7-E4D0D74FB971}" type="slidenum">
              <a:rPr lang="en-US" smtClean="0"/>
              <a:t>2</a:t>
            </a:fld>
            <a:endParaRPr lang="en-US" dirty="0"/>
          </a:p>
        </p:txBody>
      </p:sp>
    </p:spTree>
    <p:extLst>
      <p:ext uri="{BB962C8B-B14F-4D97-AF65-F5344CB8AC3E}">
        <p14:creationId xmlns:p14="http://schemas.microsoft.com/office/powerpoint/2010/main" val="661660713"/>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Introductions </a:t>
            </a:r>
            <a:endParaRPr lang="en-US" dirty="0"/>
          </a:p>
        </p:txBody>
      </p:sp>
      <p:sp>
        <p:nvSpPr>
          <p:cNvPr id="3" name="Text Placeholder 2"/>
          <p:cNvSpPr>
            <a:spLocks noGrp="1"/>
          </p:cNvSpPr>
          <p:nvPr>
            <p:ph type="body" idx="1"/>
          </p:nvPr>
        </p:nvSpPr>
        <p:spPr/>
        <p:txBody>
          <a:bodyPr/>
          <a:lstStyle/>
          <a:p>
            <a:r>
              <a:rPr lang="en-US" dirty="0" smtClean="0"/>
              <a:t>OSTLTS Partnership Support Unit  </a:t>
            </a:r>
            <a:endParaRPr lang="en-US" dirty="0"/>
          </a:p>
        </p:txBody>
      </p:sp>
      <p:sp>
        <p:nvSpPr>
          <p:cNvPr id="4" name="Slide Number Placeholder 3"/>
          <p:cNvSpPr>
            <a:spLocks noGrp="1"/>
          </p:cNvSpPr>
          <p:nvPr>
            <p:ph type="sldNum" sz="quarter" idx="11"/>
          </p:nvPr>
        </p:nvSpPr>
        <p:spPr/>
        <p:txBody>
          <a:bodyPr/>
          <a:lstStyle/>
          <a:p>
            <a:fld id="{014D15C2-4F46-4B19-94B7-E4D0D74FB971}" type="slidenum">
              <a:rPr lang="en-US" smtClean="0">
                <a:solidFill>
                  <a:schemeClr val="bg2"/>
                </a:solidFill>
              </a:rPr>
              <a:t>3</a:t>
            </a:fld>
            <a:endParaRPr lang="en-US" dirty="0">
              <a:solidFill>
                <a:schemeClr val="bg2"/>
              </a:solidFill>
            </a:endParaRPr>
          </a:p>
        </p:txBody>
      </p:sp>
    </p:spTree>
    <p:extLst>
      <p:ext uri="{BB962C8B-B14F-4D97-AF65-F5344CB8AC3E}">
        <p14:creationId xmlns:p14="http://schemas.microsoft.com/office/powerpoint/2010/main" val="2813986765"/>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Office for State, Tribal, Local and Territorial Support </a:t>
            </a:r>
            <a:endParaRPr lang="en-US" dirty="0"/>
          </a:p>
        </p:txBody>
      </p:sp>
      <p:sp>
        <p:nvSpPr>
          <p:cNvPr id="3" name="Text Placeholder 2"/>
          <p:cNvSpPr>
            <a:spLocks noGrp="1"/>
          </p:cNvSpPr>
          <p:nvPr>
            <p:ph type="body" sz="quarter" idx="10"/>
          </p:nvPr>
        </p:nvSpPr>
        <p:spPr>
          <a:xfrm>
            <a:off x="457200" y="1158875"/>
            <a:ext cx="5602514" cy="3341688"/>
          </a:xfrm>
        </p:spPr>
        <p:txBody>
          <a:bodyPr/>
          <a:lstStyle/>
          <a:p>
            <a:r>
              <a:rPr lang="en-US" dirty="0" smtClean="0"/>
              <a:t>OSTLTS advances </a:t>
            </a:r>
            <a:r>
              <a:rPr lang="en-US" dirty="0"/>
              <a:t>the US public health agency and system performance, capacity, </a:t>
            </a:r>
            <a:r>
              <a:rPr lang="en-US" dirty="0" smtClean="0"/>
              <a:t>agility, </a:t>
            </a:r>
            <a:r>
              <a:rPr lang="en-US" dirty="0"/>
              <a:t>and </a:t>
            </a:r>
            <a:r>
              <a:rPr lang="en-US" dirty="0" smtClean="0"/>
              <a:t>resilience</a:t>
            </a:r>
          </a:p>
          <a:p>
            <a:pPr lvl="1"/>
            <a:r>
              <a:rPr lang="en-US" sz="1800" dirty="0"/>
              <a:t>Technical assistance to State, Tribal, Local and Territorial </a:t>
            </a:r>
            <a:r>
              <a:rPr lang="en-US" sz="1800" dirty="0" smtClean="0"/>
              <a:t>Health </a:t>
            </a:r>
            <a:r>
              <a:rPr lang="en-US" sz="1800" dirty="0"/>
              <a:t>Departments</a:t>
            </a:r>
          </a:p>
          <a:p>
            <a:pPr lvl="1"/>
            <a:r>
              <a:rPr lang="en-US" sz="1800" dirty="0"/>
              <a:t>Partnerships to improve health systems</a:t>
            </a:r>
          </a:p>
          <a:p>
            <a:pPr lvl="1"/>
            <a:r>
              <a:rPr lang="en-US" sz="1800" dirty="0"/>
              <a:t>Internal CDC coordination and support</a:t>
            </a:r>
          </a:p>
          <a:p>
            <a:pPr lvl="1"/>
            <a:r>
              <a:rPr lang="en-US" sz="1800" dirty="0"/>
              <a:t>Performance improvement</a:t>
            </a:r>
          </a:p>
          <a:p>
            <a:pPr lvl="1"/>
            <a:r>
              <a:rPr lang="en-US" sz="1800" dirty="0" smtClean="0"/>
              <a:t>Capacity building</a:t>
            </a:r>
            <a:endParaRPr lang="en-US" sz="1800" dirty="0"/>
          </a:p>
          <a:p>
            <a:pPr marL="457200" lvl="1" indent="0">
              <a:buNone/>
            </a:pPr>
            <a:endParaRPr lang="en-US" dirty="0" smtClean="0"/>
          </a:p>
          <a:p>
            <a:pPr lvl="1"/>
            <a:endParaRPr lang="en-US" dirty="0" smtClean="0"/>
          </a:p>
          <a:p>
            <a:pPr marL="457200" lvl="1" indent="0">
              <a:buNone/>
            </a:pPr>
            <a:endParaRPr lang="en-US" dirty="0"/>
          </a:p>
        </p:txBody>
      </p:sp>
      <p:pic>
        <p:nvPicPr>
          <p:cNvPr id="23" name="Picture 22" descr="OSTLTS meets its mission by being adaptable, flexible, efficient, and cross-cutting. The image is made up of four boxes. Each box represents one of the attributes.  " title="OSTLTS Attributes"/>
          <p:cNvPicPr>
            <a:picLocks noChangeAspect="1"/>
          </p:cNvPicPr>
          <p:nvPr/>
        </p:nvPicPr>
        <p:blipFill>
          <a:blip r:embed="rId3"/>
          <a:stretch>
            <a:fillRect/>
          </a:stretch>
        </p:blipFill>
        <p:spPr>
          <a:xfrm>
            <a:off x="5798457" y="1684015"/>
            <a:ext cx="2888343" cy="2816548"/>
          </a:xfrm>
          <a:prstGeom prst="rect">
            <a:avLst/>
          </a:prstGeom>
        </p:spPr>
      </p:pic>
      <p:sp>
        <p:nvSpPr>
          <p:cNvPr id="4" name="Slide Number Placeholder 3"/>
          <p:cNvSpPr>
            <a:spLocks noGrp="1"/>
          </p:cNvSpPr>
          <p:nvPr>
            <p:ph type="sldNum" sz="quarter" idx="12"/>
          </p:nvPr>
        </p:nvSpPr>
        <p:spPr/>
        <p:txBody>
          <a:bodyPr/>
          <a:lstStyle/>
          <a:p>
            <a:fld id="{014D15C2-4F46-4B19-94B7-E4D0D74FB971}" type="slidenum">
              <a:rPr lang="en-US" smtClean="0"/>
              <a:t>4</a:t>
            </a:fld>
            <a:endParaRPr lang="en-US"/>
          </a:p>
        </p:txBody>
      </p:sp>
    </p:spTree>
    <p:extLst>
      <p:ext uri="{BB962C8B-B14F-4D97-AF65-F5344CB8AC3E}">
        <p14:creationId xmlns:p14="http://schemas.microsoft.com/office/powerpoint/2010/main" val="1919519379"/>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Partnership Support Unit </a:t>
            </a:r>
            <a:endParaRPr lang="en-US" dirty="0"/>
          </a:p>
        </p:txBody>
      </p:sp>
      <p:grpSp>
        <p:nvGrpSpPr>
          <p:cNvPr id="6" name="Group 5" descr="The background of the slide is an outline of the United States " title="Image of the United States"/>
          <p:cNvGrpSpPr/>
          <p:nvPr/>
        </p:nvGrpSpPr>
        <p:grpSpPr>
          <a:xfrm>
            <a:off x="1697370" y="1158949"/>
            <a:ext cx="5749259" cy="3710845"/>
            <a:chOff x="1896474" y="1085649"/>
            <a:chExt cx="5289101" cy="3432883"/>
          </a:xfrm>
        </p:grpSpPr>
        <p:pic>
          <p:nvPicPr>
            <p:cNvPr id="7" name="Picture 6"/>
            <p:cNvPicPr>
              <a:picLocks noChangeAspect="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l="2282" t="788" r="1236" b="-20"/>
            <a:stretch/>
          </p:blipFill>
          <p:spPr>
            <a:xfrm>
              <a:off x="1896474" y="1085649"/>
              <a:ext cx="5289101" cy="3432883"/>
            </a:xfrm>
            <a:prstGeom prst="rect">
              <a:avLst/>
            </a:prstGeom>
            <a:blipFill>
              <a:blip r:embed="rId3">
                <a:duotone>
                  <a:schemeClr val="bg2">
                    <a:shade val="45000"/>
                    <a:satMod val="135000"/>
                  </a:schemeClr>
                  <a:prstClr val="white"/>
                </a:duotone>
                <a:extLst>
                  <a:ext uri="{28A0092B-C50C-407E-A947-70E740481C1C}">
                    <a14:useLocalDpi xmlns:a14="http://schemas.microsoft.com/office/drawing/2010/main" val="0"/>
                  </a:ext>
                </a:extLst>
              </a:blip>
              <a:stretch>
                <a:fillRect l="-1000" r="-1000"/>
              </a:stretch>
            </a:blipFill>
            <a:effectLst/>
          </p:spPr>
        </p:pic>
        <p:sp>
          <p:nvSpPr>
            <p:cNvPr id="8" name="Content Placeholder 19"/>
            <p:cNvSpPr txBox="1">
              <a:spLocks/>
            </p:cNvSpPr>
            <p:nvPr/>
          </p:nvSpPr>
          <p:spPr>
            <a:xfrm>
              <a:off x="3023555" y="1988718"/>
              <a:ext cx="3034939" cy="1626744"/>
            </a:xfrm>
            <a:prstGeom prst="rect">
              <a:avLst/>
            </a:prstGeom>
          </p:spPr>
          <p:txBody>
            <a:bodyPr/>
            <a:lstStyle>
              <a:lvl1pPr marL="0" indent="0" algn="ctr" defTabSz="914400" rtl="0" eaLnBrk="1" latinLnBrk="0" hangingPunct="1">
                <a:spcBef>
                  <a:spcPct val="20000"/>
                </a:spcBef>
                <a:buFont typeface="Arial" pitchFamily="34" charset="0"/>
                <a:buNone/>
                <a:defRPr sz="2000" b="1" kern="1200" baseline="0">
                  <a:solidFill>
                    <a:schemeClr val="bg2"/>
                  </a:solidFill>
                  <a:effectLst/>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spcBef>
                  <a:spcPts val="450"/>
                </a:spcBef>
                <a:spcAft>
                  <a:spcPts val="450"/>
                </a:spcAft>
              </a:pPr>
              <a:r>
                <a:rPr lang="en-US" b="0" dirty="0" smtClean="0">
                  <a:solidFill>
                    <a:schemeClr val="accent4">
                      <a:lumMod val="50000"/>
                    </a:schemeClr>
                  </a:solidFill>
                  <a:latin typeface="Calibri" panose="020F0502020204030204" pitchFamily="34" charset="0"/>
                  <a:cs typeface="Calibri" panose="020F0502020204030204" pitchFamily="34" charset="0"/>
                </a:rPr>
                <a:t>Partnership </a:t>
              </a:r>
              <a:r>
                <a:rPr lang="en-US" b="0" dirty="0">
                  <a:solidFill>
                    <a:schemeClr val="accent4">
                      <a:lumMod val="50000"/>
                    </a:schemeClr>
                  </a:solidFill>
                  <a:latin typeface="Calibri" panose="020F0502020204030204" pitchFamily="34" charset="0"/>
                  <a:cs typeface="Calibri" panose="020F0502020204030204" pitchFamily="34" charset="0"/>
                </a:rPr>
                <a:t>S</a:t>
              </a:r>
              <a:r>
                <a:rPr lang="en-US" b="0" dirty="0" smtClean="0">
                  <a:solidFill>
                    <a:schemeClr val="accent4">
                      <a:lumMod val="50000"/>
                    </a:schemeClr>
                  </a:solidFill>
                  <a:latin typeface="Calibri" panose="020F0502020204030204" pitchFamily="34" charset="0"/>
                  <a:cs typeface="Calibri" panose="020F0502020204030204" pitchFamily="34" charset="0"/>
                </a:rPr>
                <a:t>upport </a:t>
              </a:r>
              <a:r>
                <a:rPr lang="en-US" b="0" dirty="0">
                  <a:solidFill>
                    <a:schemeClr val="accent4">
                      <a:lumMod val="50000"/>
                    </a:schemeClr>
                  </a:solidFill>
                  <a:latin typeface="Calibri" panose="020F0502020204030204" pitchFamily="34" charset="0"/>
                  <a:cs typeface="Calibri" panose="020F0502020204030204" pitchFamily="34" charset="0"/>
                </a:rPr>
                <a:t>U</a:t>
              </a:r>
              <a:r>
                <a:rPr lang="en-US" b="0" dirty="0" smtClean="0">
                  <a:solidFill>
                    <a:schemeClr val="accent4">
                      <a:lumMod val="50000"/>
                    </a:schemeClr>
                  </a:solidFill>
                  <a:latin typeface="Calibri" panose="020F0502020204030204" pitchFamily="34" charset="0"/>
                  <a:cs typeface="Calibri" panose="020F0502020204030204" pitchFamily="34" charset="0"/>
                </a:rPr>
                <a:t>nit (PSU) activities </a:t>
              </a:r>
              <a:r>
                <a:rPr lang="en-US" b="0" dirty="0">
                  <a:solidFill>
                    <a:schemeClr val="accent4">
                      <a:lumMod val="50000"/>
                    </a:schemeClr>
                  </a:solidFill>
                  <a:latin typeface="Calibri" panose="020F0502020204030204" pitchFamily="34" charset="0"/>
                  <a:cs typeface="Calibri" panose="020F0502020204030204" pitchFamily="34" charset="0"/>
                </a:rPr>
                <a:t>are designed to advance the mission and goals of CDC and </a:t>
              </a:r>
              <a:r>
                <a:rPr lang="en-US" b="0" dirty="0" smtClean="0">
                  <a:solidFill>
                    <a:schemeClr val="accent4">
                      <a:lumMod val="50000"/>
                    </a:schemeClr>
                  </a:solidFill>
                  <a:latin typeface="Calibri" panose="020F0502020204030204" pitchFamily="34" charset="0"/>
                  <a:cs typeface="Calibri" panose="020F0502020204030204" pitchFamily="34" charset="0"/>
                </a:rPr>
                <a:t>OSTLTS.</a:t>
              </a:r>
              <a:endParaRPr lang="en-US" b="0" dirty="0">
                <a:solidFill>
                  <a:schemeClr val="accent4">
                    <a:lumMod val="50000"/>
                  </a:schemeClr>
                </a:solidFill>
                <a:latin typeface="Calibri" panose="020F0502020204030204" pitchFamily="34" charset="0"/>
                <a:cs typeface="Calibri" panose="020F0502020204030204" pitchFamily="34" charset="0"/>
              </a:endParaRPr>
            </a:p>
          </p:txBody>
        </p:sp>
      </p:grpSp>
      <p:sp>
        <p:nvSpPr>
          <p:cNvPr id="3" name="Slide Number Placeholder 2"/>
          <p:cNvSpPr>
            <a:spLocks noGrp="1"/>
          </p:cNvSpPr>
          <p:nvPr>
            <p:ph type="sldNum" sz="quarter" idx="12"/>
          </p:nvPr>
        </p:nvSpPr>
        <p:spPr/>
        <p:txBody>
          <a:bodyPr/>
          <a:lstStyle/>
          <a:p>
            <a:fld id="{014D15C2-4F46-4B19-94B7-E4D0D74FB971}" type="slidenum">
              <a:rPr lang="en-US" smtClean="0"/>
              <a:t>5</a:t>
            </a:fld>
            <a:endParaRPr lang="en-US"/>
          </a:p>
        </p:txBody>
      </p:sp>
    </p:spTree>
    <p:extLst>
      <p:ext uri="{BB962C8B-B14F-4D97-AF65-F5344CB8AC3E}">
        <p14:creationId xmlns:p14="http://schemas.microsoft.com/office/powerpoint/2010/main" val="1113562534"/>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Capacity-Building Assistance (CBA) Program Overview</a:t>
            </a:r>
            <a:endParaRPr lang="en-US" dirty="0"/>
          </a:p>
        </p:txBody>
      </p:sp>
      <p:sp>
        <p:nvSpPr>
          <p:cNvPr id="6" name="Text Placeholder 5"/>
          <p:cNvSpPr>
            <a:spLocks noGrp="1"/>
          </p:cNvSpPr>
          <p:nvPr>
            <p:ph type="body" idx="1"/>
          </p:nvPr>
        </p:nvSpPr>
        <p:spPr/>
        <p:txBody>
          <a:bodyPr/>
          <a:lstStyle/>
          <a:p>
            <a:r>
              <a:rPr lang="en-US" dirty="0" smtClean="0"/>
              <a:t>CDC-RFA-OT18-1802</a:t>
            </a:r>
            <a:endParaRPr lang="en-US" dirty="0"/>
          </a:p>
        </p:txBody>
      </p:sp>
      <p:sp>
        <p:nvSpPr>
          <p:cNvPr id="2" name="Slide Number Placeholder 1"/>
          <p:cNvSpPr>
            <a:spLocks noGrp="1"/>
          </p:cNvSpPr>
          <p:nvPr>
            <p:ph type="sldNum" sz="quarter" idx="11"/>
          </p:nvPr>
        </p:nvSpPr>
        <p:spPr/>
        <p:txBody>
          <a:bodyPr/>
          <a:lstStyle/>
          <a:p>
            <a:fld id="{014D15C2-4F46-4B19-94B7-E4D0D74FB971}" type="slidenum">
              <a:rPr lang="en-US" smtClean="0">
                <a:solidFill>
                  <a:schemeClr val="bg2"/>
                </a:solidFill>
              </a:rPr>
              <a:t>6</a:t>
            </a:fld>
            <a:endParaRPr lang="en-US">
              <a:solidFill>
                <a:schemeClr val="bg2"/>
              </a:solidFill>
            </a:endParaRPr>
          </a:p>
        </p:txBody>
      </p:sp>
    </p:spTree>
    <p:extLst>
      <p:ext uri="{BB962C8B-B14F-4D97-AF65-F5344CB8AC3E}">
        <p14:creationId xmlns:p14="http://schemas.microsoft.com/office/powerpoint/2010/main" val="1460165636"/>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Background</a:t>
            </a:r>
            <a:endParaRPr lang="en-US" dirty="0"/>
          </a:p>
        </p:txBody>
      </p:sp>
      <p:sp>
        <p:nvSpPr>
          <p:cNvPr id="3" name="Text Placeholder 2"/>
          <p:cNvSpPr>
            <a:spLocks noGrp="1"/>
          </p:cNvSpPr>
          <p:nvPr>
            <p:ph type="body" sz="quarter" idx="10"/>
          </p:nvPr>
        </p:nvSpPr>
        <p:spPr>
          <a:xfrm>
            <a:off x="457200" y="1158875"/>
            <a:ext cx="4581939" cy="3341688"/>
          </a:xfrm>
        </p:spPr>
        <p:txBody>
          <a:bodyPr/>
          <a:lstStyle/>
          <a:p>
            <a:r>
              <a:rPr lang="en-US" dirty="0" smtClean="0"/>
              <a:t>Call </a:t>
            </a:r>
            <a:r>
              <a:rPr lang="en-US" dirty="0"/>
              <a:t>for </a:t>
            </a:r>
            <a:r>
              <a:rPr lang="en-US" dirty="0" smtClean="0"/>
              <a:t>transformation of the US public health system </a:t>
            </a:r>
            <a:endParaRPr lang="en-US" dirty="0"/>
          </a:p>
          <a:p>
            <a:r>
              <a:rPr lang="en-US" dirty="0" smtClean="0"/>
              <a:t>Represents </a:t>
            </a:r>
            <a:r>
              <a:rPr lang="en-US" dirty="0"/>
              <a:t>a complex and broad range of agencies, organizations, and individuals </a:t>
            </a:r>
            <a:endParaRPr lang="en-US" dirty="0" smtClean="0"/>
          </a:p>
          <a:p>
            <a:r>
              <a:rPr lang="en-US" dirty="0" smtClean="0"/>
              <a:t>Emphasis to address challenges of </a:t>
            </a:r>
            <a:r>
              <a:rPr lang="en-US" dirty="0"/>
              <a:t>governmental public health </a:t>
            </a:r>
            <a:r>
              <a:rPr lang="en-US" dirty="0" smtClean="0"/>
              <a:t>agencies</a:t>
            </a:r>
          </a:p>
          <a:p>
            <a:pPr lvl="1"/>
            <a:r>
              <a:rPr lang="en-US" sz="1800" dirty="0" smtClean="0"/>
              <a:t>Underfunding</a:t>
            </a:r>
            <a:r>
              <a:rPr lang="en-US" sz="1800" dirty="0"/>
              <a:t>, fragmentation, and lack of cross-cutting </a:t>
            </a:r>
            <a:r>
              <a:rPr lang="en-US" sz="1800" dirty="0" smtClean="0"/>
              <a:t>capabilities</a:t>
            </a:r>
            <a:endParaRPr lang="en-US" sz="1800" dirty="0"/>
          </a:p>
        </p:txBody>
      </p:sp>
      <p:pic>
        <p:nvPicPr>
          <p:cNvPr id="4" name="Picture 3" descr="The public health system is made of several components. The diagram is a visual depiction of the connections across various sectors, or components, of the public health system. These include public health agencies, tribal health, drug treatment centers, law enforcement, schools, hospitals, elected officials, and others. " title="Diagram of the Public Health System"/>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6399" y="1534053"/>
            <a:ext cx="3709366" cy="2591332"/>
          </a:xfrm>
          <a:prstGeom prst="rect">
            <a:avLst/>
          </a:prstGeom>
        </p:spPr>
      </p:pic>
      <p:sp>
        <p:nvSpPr>
          <p:cNvPr id="5" name="Slide Number Placeholder 4"/>
          <p:cNvSpPr>
            <a:spLocks noGrp="1"/>
          </p:cNvSpPr>
          <p:nvPr>
            <p:ph type="sldNum" sz="quarter" idx="12"/>
          </p:nvPr>
        </p:nvSpPr>
        <p:spPr/>
        <p:txBody>
          <a:bodyPr/>
          <a:lstStyle/>
          <a:p>
            <a:fld id="{014D15C2-4F46-4B19-94B7-E4D0D74FB971}" type="slidenum">
              <a:rPr lang="en-US" smtClean="0"/>
              <a:t>7</a:t>
            </a:fld>
            <a:endParaRPr lang="en-US"/>
          </a:p>
        </p:txBody>
      </p:sp>
    </p:spTree>
    <p:extLst>
      <p:ext uri="{BB962C8B-B14F-4D97-AF65-F5344CB8AC3E}">
        <p14:creationId xmlns:p14="http://schemas.microsoft.com/office/powerpoint/2010/main" val="3768287076"/>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Relevant Work </a:t>
            </a:r>
            <a:endParaRPr lang="en-US" dirty="0"/>
          </a:p>
        </p:txBody>
      </p:sp>
      <p:sp>
        <p:nvSpPr>
          <p:cNvPr id="3" name="Text Placeholder 2"/>
          <p:cNvSpPr>
            <a:spLocks noGrp="1"/>
          </p:cNvSpPr>
          <p:nvPr>
            <p:ph type="body" sz="quarter" idx="10"/>
          </p:nvPr>
        </p:nvSpPr>
        <p:spPr/>
        <p:txBody>
          <a:bodyPr/>
          <a:lstStyle/>
          <a:p>
            <a:r>
              <a:rPr lang="en-US" b="1" dirty="0"/>
              <a:t>Building Capacity of the Public Health System to Improve Population Health through National, Nonprofit </a:t>
            </a:r>
            <a:r>
              <a:rPr lang="en-US" b="1" dirty="0" smtClean="0"/>
              <a:t>Organizations </a:t>
            </a:r>
            <a:r>
              <a:rPr lang="en-US" dirty="0" smtClean="0"/>
              <a:t>(CDC-RFA-OT13-1302) is a five-year cooperative agreement ending June 30, 2018.</a:t>
            </a:r>
          </a:p>
          <a:p>
            <a:r>
              <a:rPr lang="en-US" dirty="0" smtClean="0"/>
              <a:t>Since July 2013, CDC has awarded 25 </a:t>
            </a:r>
            <a:r>
              <a:rPr lang="en-US" dirty="0"/>
              <a:t>national nonprofit </a:t>
            </a:r>
            <a:r>
              <a:rPr lang="en-US" dirty="0" smtClean="0"/>
              <a:t>organizations to </a:t>
            </a:r>
            <a:r>
              <a:rPr lang="en-US" dirty="0"/>
              <a:t>strengthen the public health system through </a:t>
            </a:r>
            <a:r>
              <a:rPr lang="en-US" dirty="0" smtClean="0"/>
              <a:t>capacity-building </a:t>
            </a:r>
            <a:r>
              <a:rPr lang="en-US" dirty="0"/>
              <a:t>assistance (CBA</a:t>
            </a:r>
            <a:r>
              <a:rPr lang="en-US" dirty="0" smtClean="0"/>
              <a:t>). </a:t>
            </a:r>
            <a:endParaRPr lang="en-US" sz="1800" dirty="0"/>
          </a:p>
        </p:txBody>
      </p:sp>
      <p:sp>
        <p:nvSpPr>
          <p:cNvPr id="4" name="Slide Number Placeholder 3"/>
          <p:cNvSpPr>
            <a:spLocks noGrp="1"/>
          </p:cNvSpPr>
          <p:nvPr>
            <p:ph type="sldNum" sz="quarter" idx="12"/>
          </p:nvPr>
        </p:nvSpPr>
        <p:spPr/>
        <p:txBody>
          <a:bodyPr/>
          <a:lstStyle/>
          <a:p>
            <a:fld id="{014D15C2-4F46-4B19-94B7-E4D0D74FB971}" type="slidenum">
              <a:rPr lang="en-US" smtClean="0"/>
              <a:t>8</a:t>
            </a:fld>
            <a:endParaRPr lang="en-US"/>
          </a:p>
        </p:txBody>
      </p:sp>
    </p:spTree>
    <p:extLst>
      <p:ext uri="{BB962C8B-B14F-4D97-AF65-F5344CB8AC3E}">
        <p14:creationId xmlns:p14="http://schemas.microsoft.com/office/powerpoint/2010/main" val="46189302"/>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r>
            <a:br>
              <a:rPr lang="en-US" dirty="0" smtClean="0"/>
            </a:br>
            <a:r>
              <a:rPr lang="en-US" dirty="0"/>
              <a:t/>
            </a:r>
            <a:br>
              <a:rPr lang="en-US" dirty="0"/>
            </a:br>
            <a:r>
              <a:rPr lang="en-US" dirty="0" smtClean="0"/>
              <a:t/>
            </a:r>
            <a:br>
              <a:rPr lang="en-US" dirty="0" smtClean="0"/>
            </a:br>
            <a:r>
              <a:rPr lang="en-US" dirty="0"/>
              <a:t/>
            </a:r>
            <a:br>
              <a:rPr lang="en-US" dirty="0"/>
            </a:br>
            <a:r>
              <a:rPr lang="en-US" dirty="0" smtClean="0"/>
              <a:t/>
            </a:r>
            <a:br>
              <a:rPr lang="en-US" dirty="0" smtClean="0"/>
            </a:br>
            <a:r>
              <a:rPr lang="en-US" dirty="0" smtClean="0"/>
              <a:t>CBA</a:t>
            </a:r>
            <a:endParaRPr lang="en-US" dirty="0"/>
          </a:p>
        </p:txBody>
      </p:sp>
      <p:sp>
        <p:nvSpPr>
          <p:cNvPr id="3" name="Text Placeholder 2"/>
          <p:cNvSpPr>
            <a:spLocks noGrp="1"/>
          </p:cNvSpPr>
          <p:nvPr>
            <p:ph type="body" sz="quarter" idx="10"/>
          </p:nvPr>
        </p:nvSpPr>
        <p:spPr/>
        <p:txBody>
          <a:bodyPr/>
          <a:lstStyle/>
          <a:p>
            <a:r>
              <a:rPr lang="en-US" dirty="0"/>
              <a:t>Funding </a:t>
            </a:r>
          </a:p>
          <a:p>
            <a:r>
              <a:rPr lang="en-US" dirty="0"/>
              <a:t>Information sharing</a:t>
            </a:r>
          </a:p>
          <a:p>
            <a:r>
              <a:rPr lang="en-US" dirty="0" smtClean="0"/>
              <a:t>Resource </a:t>
            </a:r>
            <a:r>
              <a:rPr lang="en-US" dirty="0"/>
              <a:t>development</a:t>
            </a:r>
          </a:p>
          <a:p>
            <a:r>
              <a:rPr lang="en-US" dirty="0" smtClean="0"/>
              <a:t>Technical </a:t>
            </a:r>
            <a:r>
              <a:rPr lang="en-US" dirty="0"/>
              <a:t>assistance</a:t>
            </a:r>
          </a:p>
          <a:p>
            <a:r>
              <a:rPr lang="en-US" dirty="0"/>
              <a:t>Technology transfer</a:t>
            </a:r>
          </a:p>
          <a:p>
            <a:r>
              <a:rPr lang="en-US" dirty="0"/>
              <a:t>Training</a:t>
            </a:r>
          </a:p>
          <a:p>
            <a:endParaRPr lang="en-US" dirty="0"/>
          </a:p>
        </p:txBody>
      </p:sp>
      <p:pic>
        <p:nvPicPr>
          <p:cNvPr id="5" name="Picture 4" descr="The image is of four individuals conducting an activity during training. One individual is holding a pole, while two others are sitting on the floor connecting materials. The fourth person is holding a piece of the item being built. " title="Train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6332028" y="1476986"/>
            <a:ext cx="2513855" cy="1877634"/>
          </a:xfrm>
          <a:prstGeom prst="rect">
            <a:avLst/>
          </a:prstGeom>
          <a:ln w="88900" cap="sq" cmpd="thickThin">
            <a:noFill/>
            <a:prstDash val="solid"/>
            <a:miter lim="800000"/>
          </a:ln>
          <a:effectLst>
            <a:innerShdw blurRad="76200">
              <a:srgbClr val="000000"/>
            </a:innerShdw>
          </a:effectLst>
        </p:spPr>
      </p:pic>
      <p:pic>
        <p:nvPicPr>
          <p:cNvPr id="9" name="Picture 8" descr="Training is a mode of delivery for capacity-building assistance. The image is of a man receiving training on a computer." title="Training"/>
          <p:cNvPicPr>
            <a:picLocks noChangeAspect="1"/>
          </p:cNvPicPr>
          <p:nvPr/>
        </p:nvPicPr>
        <p:blipFill>
          <a:blip r:embed="rId4" cstate="screen">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rot="10800000">
            <a:off x="3662758" y="1682094"/>
            <a:ext cx="2649448" cy="1467417"/>
          </a:xfrm>
          <a:prstGeom prst="rect">
            <a:avLst/>
          </a:prstGeom>
          <a:ln>
            <a:solidFill>
              <a:schemeClr val="accent4"/>
            </a:solidFill>
          </a:ln>
          <a:effectLst>
            <a:outerShdw blurRad="292100" dist="139700" dir="2700000" algn="tl" rotWithShape="0">
              <a:srgbClr val="333333">
                <a:alpha val="0"/>
              </a:srgbClr>
            </a:outerShdw>
          </a:effectLst>
        </p:spPr>
      </p:pic>
      <p:sp>
        <p:nvSpPr>
          <p:cNvPr id="4" name="Slide Number Placeholder 3"/>
          <p:cNvSpPr>
            <a:spLocks noGrp="1"/>
          </p:cNvSpPr>
          <p:nvPr>
            <p:ph type="sldNum" sz="quarter" idx="12"/>
          </p:nvPr>
        </p:nvSpPr>
        <p:spPr/>
        <p:txBody>
          <a:bodyPr/>
          <a:lstStyle/>
          <a:p>
            <a:fld id="{014D15C2-4F46-4B19-94B7-E4D0D74FB971}" type="slidenum">
              <a:rPr lang="en-US" smtClean="0"/>
              <a:t>9</a:t>
            </a:fld>
            <a:endParaRPr lang="en-US"/>
          </a:p>
        </p:txBody>
      </p:sp>
    </p:spTree>
    <p:extLst>
      <p:ext uri="{BB962C8B-B14F-4D97-AF65-F5344CB8AC3E}">
        <p14:creationId xmlns:p14="http://schemas.microsoft.com/office/powerpoint/2010/main" val="4145497823"/>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Purposes </a:t>
            </a:r>
            <a:endParaRPr lang="en-US" dirty="0"/>
          </a:p>
        </p:txBody>
      </p:sp>
      <p:sp>
        <p:nvSpPr>
          <p:cNvPr id="3" name="Text Placeholder 2"/>
          <p:cNvSpPr>
            <a:spLocks noGrp="1"/>
          </p:cNvSpPr>
          <p:nvPr>
            <p:ph type="body" sz="quarter" idx="10"/>
          </p:nvPr>
        </p:nvSpPr>
        <p:spPr/>
        <p:txBody>
          <a:bodyPr/>
          <a:lstStyle/>
          <a:p>
            <a:r>
              <a:rPr lang="en-US" dirty="0" smtClean="0"/>
              <a:t>To </a:t>
            </a:r>
            <a:r>
              <a:rPr lang="en-US" dirty="0"/>
              <a:t>strengthen the nation’s public health infrastructure, ensure a competent, current, and connected public health system, and improve delivery of essential public health services through capacity-building </a:t>
            </a:r>
            <a:r>
              <a:rPr lang="en-US" dirty="0" smtClean="0"/>
              <a:t>assistance. </a:t>
            </a:r>
            <a:r>
              <a:rPr lang="en-US" dirty="0"/>
              <a:t>		</a:t>
            </a:r>
          </a:p>
          <a:p>
            <a:endParaRPr lang="en-US" dirty="0" smtClean="0"/>
          </a:p>
          <a:p>
            <a:pPr marL="0" indent="0">
              <a:buNone/>
            </a:pPr>
            <a:endParaRPr lang="en-US" dirty="0" smtClean="0"/>
          </a:p>
          <a:p>
            <a:endParaRPr lang="en-US" dirty="0"/>
          </a:p>
        </p:txBody>
      </p:sp>
      <p:graphicFrame>
        <p:nvGraphicFramePr>
          <p:cNvPr id="6" name="Diagram 5"/>
          <p:cNvGraphicFramePr/>
          <p:nvPr>
            <p:extLst>
              <p:ext uri="{D42A27DB-BD31-4B8C-83A1-F6EECF244321}">
                <p14:modId xmlns:p14="http://schemas.microsoft.com/office/powerpoint/2010/main" val="2743829058"/>
              </p:ext>
            </p:extLst>
          </p:nvPr>
        </p:nvGraphicFramePr>
        <p:xfrm>
          <a:off x="526409" y="2562080"/>
          <a:ext cx="8091182" cy="21698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014D15C2-4F46-4B19-94B7-E4D0D74FB971}" type="slidenum">
              <a:rPr lang="en-US" smtClean="0"/>
              <a:t>10</a:t>
            </a:fld>
            <a:endParaRPr lang="en-US"/>
          </a:p>
        </p:txBody>
      </p:sp>
    </p:spTree>
    <p:extLst>
      <p:ext uri="{BB962C8B-B14F-4D97-AF65-F5344CB8AC3E}">
        <p14:creationId xmlns:p14="http://schemas.microsoft.com/office/powerpoint/2010/main" val="3407414394"/>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CBA Providers</a:t>
            </a:r>
            <a:endParaRPr lang="en-US" dirty="0"/>
          </a:p>
        </p:txBody>
      </p:sp>
      <p:sp>
        <p:nvSpPr>
          <p:cNvPr id="3" name="Text Placeholder 2"/>
          <p:cNvSpPr>
            <a:spLocks noGrp="1"/>
          </p:cNvSpPr>
          <p:nvPr>
            <p:ph type="body" sz="quarter" idx="10"/>
          </p:nvPr>
        </p:nvSpPr>
        <p:spPr/>
        <p:txBody>
          <a:bodyPr/>
          <a:lstStyle/>
          <a:p>
            <a:r>
              <a:rPr lang="en-US" dirty="0" smtClean="0"/>
              <a:t>The </a:t>
            </a:r>
            <a:r>
              <a:rPr lang="en-US" dirty="0"/>
              <a:t>goal is to fund organizations that have </a:t>
            </a:r>
            <a:r>
              <a:rPr lang="en-US" dirty="0" smtClean="0"/>
              <a:t>the </a:t>
            </a:r>
          </a:p>
          <a:p>
            <a:pPr lvl="1"/>
            <a:r>
              <a:rPr lang="en-US" dirty="0" smtClean="0"/>
              <a:t>Capability</a:t>
            </a:r>
          </a:p>
          <a:p>
            <a:pPr lvl="1"/>
            <a:r>
              <a:rPr lang="en-US" dirty="0" smtClean="0"/>
              <a:t>Expertise</a:t>
            </a:r>
          </a:p>
          <a:p>
            <a:pPr lvl="1"/>
            <a:r>
              <a:rPr lang="en-US" dirty="0" smtClean="0"/>
              <a:t>Resources</a:t>
            </a:r>
          </a:p>
          <a:p>
            <a:pPr lvl="1"/>
            <a:r>
              <a:rPr lang="en-US" i="1" dirty="0"/>
              <a:t>N</a:t>
            </a:r>
            <a:r>
              <a:rPr lang="en-US" i="1" dirty="0" smtClean="0"/>
              <a:t>ational reach</a:t>
            </a:r>
            <a:endParaRPr lang="en-US" dirty="0"/>
          </a:p>
          <a:p>
            <a:pPr lvl="1"/>
            <a:r>
              <a:rPr lang="en-US" dirty="0" smtClean="0"/>
              <a:t>History </a:t>
            </a:r>
            <a:r>
              <a:rPr lang="en-US" dirty="0"/>
              <a:t>of providing </a:t>
            </a:r>
            <a:r>
              <a:rPr lang="en-US" dirty="0" smtClean="0"/>
              <a:t>CBA</a:t>
            </a:r>
          </a:p>
          <a:p>
            <a:pPr marL="0" indent="0">
              <a:buNone/>
            </a:pPr>
            <a:endParaRPr lang="en-US" dirty="0" smtClean="0"/>
          </a:p>
        </p:txBody>
      </p:sp>
      <p:sp>
        <p:nvSpPr>
          <p:cNvPr id="4" name="Slide Number Placeholder 3"/>
          <p:cNvSpPr>
            <a:spLocks noGrp="1"/>
          </p:cNvSpPr>
          <p:nvPr>
            <p:ph type="sldNum" sz="quarter" idx="12"/>
          </p:nvPr>
        </p:nvSpPr>
        <p:spPr/>
        <p:txBody>
          <a:bodyPr/>
          <a:lstStyle/>
          <a:p>
            <a:fld id="{014D15C2-4F46-4B19-94B7-E4D0D74FB971}" type="slidenum">
              <a:rPr lang="en-US" smtClean="0"/>
              <a:t>11</a:t>
            </a:fld>
            <a:endParaRPr lang="en-US"/>
          </a:p>
        </p:txBody>
      </p:sp>
    </p:spTree>
    <p:extLst>
      <p:ext uri="{BB962C8B-B14F-4D97-AF65-F5344CB8AC3E}">
        <p14:creationId xmlns:p14="http://schemas.microsoft.com/office/powerpoint/2010/main" val="524252954"/>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Target Population Categories </a:t>
            </a:r>
            <a:endParaRPr lang="en-US" dirty="0"/>
          </a:p>
        </p:txBody>
      </p:sp>
      <p:sp>
        <p:nvSpPr>
          <p:cNvPr id="3" name="Text Placeholder 2"/>
          <p:cNvSpPr>
            <a:spLocks noGrp="1"/>
          </p:cNvSpPr>
          <p:nvPr>
            <p:ph type="body" sz="quarter" idx="10"/>
          </p:nvPr>
        </p:nvSpPr>
        <p:spPr/>
        <p:txBody>
          <a:bodyPr/>
          <a:lstStyle/>
          <a:p>
            <a:r>
              <a:rPr lang="en-US" dirty="0" smtClean="0"/>
              <a:t>Each application </a:t>
            </a:r>
            <a:r>
              <a:rPr lang="en-US" dirty="0"/>
              <a:t>must address CBA needs for one of three target population categories:</a:t>
            </a:r>
          </a:p>
          <a:p>
            <a:pPr marL="457200" lvl="1" indent="0">
              <a:buNone/>
            </a:pPr>
            <a:r>
              <a:rPr lang="en-US" sz="1800" dirty="0"/>
              <a:t>A) Governmental Public Health </a:t>
            </a:r>
            <a:r>
              <a:rPr lang="en-US" sz="1800" dirty="0" smtClean="0"/>
              <a:t>Departments</a:t>
            </a:r>
            <a:endParaRPr lang="en-US" sz="1800" dirty="0"/>
          </a:p>
          <a:p>
            <a:pPr marL="457200" lvl="1" indent="0">
              <a:buNone/>
            </a:pPr>
            <a:r>
              <a:rPr lang="en-US" sz="1800" dirty="0"/>
              <a:t>B) Workforce Segments Across Governmental Public Health </a:t>
            </a:r>
            <a:r>
              <a:rPr lang="en-US" sz="1800" dirty="0" smtClean="0"/>
              <a:t>Departments</a:t>
            </a:r>
            <a:endParaRPr lang="en-US" sz="1800" dirty="0"/>
          </a:p>
          <a:p>
            <a:pPr marL="457200" lvl="1" indent="0">
              <a:buNone/>
            </a:pPr>
            <a:r>
              <a:rPr lang="en-US" sz="1800" dirty="0"/>
              <a:t>C) Nongovernmental Public Health </a:t>
            </a:r>
            <a:r>
              <a:rPr lang="en-US" sz="1800" dirty="0" smtClean="0"/>
              <a:t>Components</a:t>
            </a:r>
          </a:p>
          <a:p>
            <a:pPr marL="457200" lvl="1" indent="0">
              <a:buNone/>
            </a:pPr>
            <a:endParaRPr lang="en-US" sz="1800" b="1" dirty="0"/>
          </a:p>
        </p:txBody>
      </p:sp>
      <p:sp>
        <p:nvSpPr>
          <p:cNvPr id="4" name="Slide Number Placeholder 3"/>
          <p:cNvSpPr>
            <a:spLocks noGrp="1"/>
          </p:cNvSpPr>
          <p:nvPr>
            <p:ph type="sldNum" sz="quarter" idx="12"/>
          </p:nvPr>
        </p:nvSpPr>
        <p:spPr/>
        <p:txBody>
          <a:bodyPr/>
          <a:lstStyle/>
          <a:p>
            <a:fld id="{014D15C2-4F46-4B19-94B7-E4D0D74FB971}" type="slidenum">
              <a:rPr lang="en-US" smtClean="0"/>
              <a:t>12</a:t>
            </a:fld>
            <a:endParaRPr lang="en-US"/>
          </a:p>
        </p:txBody>
      </p:sp>
    </p:spTree>
    <p:extLst>
      <p:ext uri="{BB962C8B-B14F-4D97-AF65-F5344CB8AC3E}">
        <p14:creationId xmlns:p14="http://schemas.microsoft.com/office/powerpoint/2010/main" val="4115052501"/>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4863"/>
            <a:ext cx="8229600" cy="857250"/>
          </a:xfrm>
        </p:spPr>
        <p:txBody>
          <a:bodyPr/>
          <a:lstStyle/>
          <a:p>
            <a:r>
              <a:rPr lang="en-US" dirty="0" smtClean="0"/>
              <a:t>Logic Model </a:t>
            </a:r>
            <a:endParaRPr lang="en-US" dirty="0"/>
          </a:p>
        </p:txBody>
      </p:sp>
      <p:graphicFrame>
        <p:nvGraphicFramePr>
          <p:cNvPr id="4" name="Table 3" descr="This image is the visual representation of the strategies and related short-term, intermediate, and long-term outcomes associated with this NOFO. The strategies and outcomes are explained in the next two sliides. " title="Logic Model"/>
          <p:cNvGraphicFramePr>
            <a:graphicFrameLocks noGrp="1"/>
          </p:cNvGraphicFramePr>
          <p:nvPr>
            <p:extLst>
              <p:ext uri="{D42A27DB-BD31-4B8C-83A1-F6EECF244321}">
                <p14:modId xmlns:p14="http://schemas.microsoft.com/office/powerpoint/2010/main" val="603136234"/>
              </p:ext>
            </p:extLst>
          </p:nvPr>
        </p:nvGraphicFramePr>
        <p:xfrm>
          <a:off x="630551" y="997360"/>
          <a:ext cx="7882898" cy="3769903"/>
        </p:xfrm>
        <a:graphic>
          <a:graphicData uri="http://schemas.openxmlformats.org/drawingml/2006/table">
            <a:tbl>
              <a:tblPr firstRow="1" firstCol="1" bandRow="1"/>
              <a:tblGrid>
                <a:gridCol w="1367855">
                  <a:extLst>
                    <a:ext uri="{9D8B030D-6E8A-4147-A177-3AD203B41FA5}">
                      <a16:colId xmlns:a16="http://schemas.microsoft.com/office/drawing/2014/main" val="159432006"/>
                    </a:ext>
                  </a:extLst>
                </a:gridCol>
                <a:gridCol w="2636101">
                  <a:extLst>
                    <a:ext uri="{9D8B030D-6E8A-4147-A177-3AD203B41FA5}">
                      <a16:colId xmlns:a16="http://schemas.microsoft.com/office/drawing/2014/main" val="2266075270"/>
                    </a:ext>
                  </a:extLst>
                </a:gridCol>
                <a:gridCol w="2493606">
                  <a:extLst>
                    <a:ext uri="{9D8B030D-6E8A-4147-A177-3AD203B41FA5}">
                      <a16:colId xmlns:a16="http://schemas.microsoft.com/office/drawing/2014/main" val="820407339"/>
                    </a:ext>
                  </a:extLst>
                </a:gridCol>
                <a:gridCol w="1385336">
                  <a:extLst>
                    <a:ext uri="{9D8B030D-6E8A-4147-A177-3AD203B41FA5}">
                      <a16:colId xmlns:a16="http://schemas.microsoft.com/office/drawing/2014/main" val="1230677018"/>
                    </a:ext>
                  </a:extLst>
                </a:gridCol>
              </a:tblGrid>
              <a:tr h="167871">
                <a:tc rowSpan="2">
                  <a:txBody>
                    <a:bodyPr/>
                    <a:lstStyle/>
                    <a:p>
                      <a:pPr marL="0" marR="0" algn="l">
                        <a:spcBef>
                          <a:spcPts val="0"/>
                        </a:spcBef>
                        <a:spcAft>
                          <a:spcPts val="0"/>
                        </a:spcAft>
                      </a:pPr>
                      <a:endParaRPr lang="en-US" sz="11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algn="l">
                        <a:spcBef>
                          <a:spcPts val="0"/>
                        </a:spcBef>
                        <a:spcAft>
                          <a:spcPts val="0"/>
                        </a:spcAft>
                      </a:pPr>
                      <a:r>
                        <a:rPr lang="en-US" sz="11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a:t>
                      </a:r>
                      <a:r>
                        <a:rPr lang="en-US" sz="1100" b="1"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Strategies</a:t>
                      </a:r>
                      <a:endParaRPr lang="en-US" sz="1100" b="1"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algn="ctr">
                        <a:spcBef>
                          <a:spcPts val="0"/>
                        </a:spcBef>
                        <a:spcAft>
                          <a:spcPts val="0"/>
                        </a:spcAft>
                      </a:pPr>
                      <a:r>
                        <a:rPr lang="en-US" sz="1100" b="1"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Outcomes</a:t>
                      </a: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40495894"/>
                  </a:ext>
                </a:extLst>
              </a:tr>
              <a:tr h="211538">
                <a:tc vMerge="1">
                  <a:txBody>
                    <a:bodyPr/>
                    <a:lstStyle/>
                    <a:p>
                      <a:endParaRPr lang="en-US"/>
                    </a:p>
                  </a:txBody>
                  <a:tcPr/>
                </a:tc>
                <a:tc>
                  <a:txBody>
                    <a:bodyPr/>
                    <a:lstStyle/>
                    <a:p>
                      <a:pPr marL="0" marR="0" algn="l">
                        <a:spcBef>
                          <a:spcPts val="0"/>
                        </a:spcBef>
                        <a:spcAft>
                          <a:spcPts val="0"/>
                        </a:spcAft>
                      </a:pPr>
                      <a:r>
                        <a:rPr lang="en-US" sz="1100" b="1"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Short-Term</a:t>
                      </a:r>
                      <a:endParaRPr lang="en-US" sz="1100" b="1"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1"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Intermediate</a:t>
                      </a:r>
                      <a:endParaRPr lang="en-US" sz="1100" b="1"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1100" b="1"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Long-Term</a:t>
                      </a:r>
                      <a:endParaRPr lang="en-US" sz="1100" b="1"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4607263"/>
                  </a:ext>
                </a:extLst>
              </a:tr>
              <a:tr h="335744">
                <a:tc>
                  <a:txBody>
                    <a:bodyPr/>
                    <a:lstStyle/>
                    <a:p>
                      <a:pPr marL="0" marR="0" algn="l">
                        <a:spcBef>
                          <a:spcPts val="0"/>
                        </a:spcBef>
                        <a:spcAft>
                          <a:spcPts val="20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Public Health </a:t>
                      </a:r>
                      <a:r>
                        <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Systems </a:t>
                      </a: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Infrastructure</a:t>
                      </a:r>
                      <a:endPar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Improved operational capacity to evaluate, manage, and improve public health systems </a:t>
                      </a:r>
                      <a:endParaRPr lang="en-US" sz="4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Increased capability of public health systems to achieve nationally established standards</a:t>
                      </a:r>
                      <a:endPar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7">
                  <a:txBody>
                    <a:bodyPr/>
                    <a:lstStyle/>
                    <a:p>
                      <a:pPr marL="0" marR="0" algn="l">
                        <a:spcBef>
                          <a:spcPts val="0"/>
                        </a:spcBef>
                        <a:spcAft>
                          <a:spcPts val="0"/>
                        </a:spcAft>
                      </a:pPr>
                      <a:r>
                        <a:rPr lang="en-US" sz="9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a:t>
                      </a:r>
                    </a:p>
                    <a:p>
                      <a:pPr marL="0" marR="0" algn="l">
                        <a:spcBef>
                          <a:spcPts val="0"/>
                        </a:spcBef>
                        <a:spcAft>
                          <a:spcPts val="0"/>
                        </a:spcAft>
                      </a:pPr>
                      <a:r>
                        <a:rPr lang="en-US" sz="9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a:t>
                      </a:r>
                    </a:p>
                    <a:p>
                      <a:pPr marL="0" marR="0" algn="ctr">
                        <a:spcBef>
                          <a:spcPts val="0"/>
                        </a:spcBef>
                        <a:spcAft>
                          <a:spcPts val="0"/>
                        </a:spcAft>
                      </a:pPr>
                      <a:r>
                        <a:rPr lang="en-US" sz="90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Current</a:t>
                      </a:r>
                      <a:r>
                        <a:rPr lang="en-US" sz="9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competent, connected public health system</a:t>
                      </a:r>
                    </a:p>
                    <a:p>
                      <a:pPr marL="0" marR="0" algn="ctr">
                        <a:spcBef>
                          <a:spcPts val="0"/>
                        </a:spcBef>
                        <a:spcAft>
                          <a:spcPts val="0"/>
                        </a:spcAft>
                      </a:pPr>
                      <a:r>
                        <a:rPr lang="en-US" sz="9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a:t>
                      </a:r>
                    </a:p>
                    <a:p>
                      <a:pPr marL="0" marR="0" algn="ctr">
                        <a:spcBef>
                          <a:spcPts val="0"/>
                        </a:spcBef>
                        <a:spcAft>
                          <a:spcPts val="0"/>
                        </a:spcAft>
                      </a:pPr>
                      <a:endParaRPr lang="en-US" sz="90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algn="ctr">
                        <a:spcBef>
                          <a:spcPts val="0"/>
                        </a:spcBef>
                        <a:spcAft>
                          <a:spcPts val="0"/>
                        </a:spcAft>
                      </a:pPr>
                      <a:endParaRPr lang="en-US" sz="900" dirty="0" smtClean="0">
                        <a:solidFill>
                          <a:schemeClr val="accent5"/>
                        </a:solidFill>
                        <a:effectLst/>
                        <a:latin typeface="Calibri" panose="020F0502020204030204" pitchFamily="34" charset="0"/>
                        <a:ea typeface="Calibri" panose="020F0502020204030204" pitchFamily="34" charset="0"/>
                        <a:cs typeface="Calibri" panose="020F0502020204030204" pitchFamily="34" charset="0"/>
                      </a:endParaRPr>
                    </a:p>
                    <a:p>
                      <a:pPr marL="0" marR="0" algn="ctr">
                        <a:spcBef>
                          <a:spcPts val="0"/>
                        </a:spcBef>
                        <a:spcAft>
                          <a:spcPts val="0"/>
                        </a:spcAft>
                      </a:pPr>
                      <a:r>
                        <a:rPr lang="en-US" sz="900" dirty="0">
                          <a:solidFill>
                            <a:schemeClr val="accent5"/>
                          </a:solidFill>
                          <a:effectLst/>
                          <a:latin typeface="Calibri" panose="020F0502020204030204" pitchFamily="34" charset="0"/>
                          <a:ea typeface="Calibri" panose="020F0502020204030204" pitchFamily="34" charset="0"/>
                          <a:cs typeface="Calibri" panose="020F0502020204030204" pitchFamily="34" charset="0"/>
                        </a:rPr>
                        <a:t>  </a:t>
                      </a:r>
                      <a:endParaRPr lang="en-US" sz="900" dirty="0" smtClean="0">
                        <a:solidFill>
                          <a:schemeClr val="accent5"/>
                        </a:solidFill>
                        <a:effectLst/>
                        <a:latin typeface="Calibri" panose="020F0502020204030204" pitchFamily="34" charset="0"/>
                        <a:ea typeface="Calibri" panose="020F0502020204030204" pitchFamily="34" charset="0"/>
                        <a:cs typeface="Calibri" panose="020F0502020204030204" pitchFamily="34" charset="0"/>
                      </a:endParaRPr>
                    </a:p>
                    <a:p>
                      <a:pPr marL="0" marR="0" algn="ctr">
                        <a:spcBef>
                          <a:spcPts val="0"/>
                        </a:spcBef>
                        <a:spcAft>
                          <a:spcPts val="0"/>
                        </a:spcAft>
                      </a:pPr>
                      <a:endParaRPr lang="en-US" sz="900" dirty="0" smtClean="0">
                        <a:solidFill>
                          <a:schemeClr val="accent5"/>
                        </a:solidFill>
                        <a:effectLst/>
                        <a:latin typeface="Calibri" panose="020F0502020204030204" pitchFamily="34" charset="0"/>
                        <a:ea typeface="Calibri" panose="020F0502020204030204" pitchFamily="34" charset="0"/>
                        <a:cs typeface="Calibri" panose="020F0502020204030204" pitchFamily="34" charset="0"/>
                      </a:endParaRPr>
                    </a:p>
                    <a:p>
                      <a:pPr marL="0" marR="0" algn="ctr">
                        <a:spcBef>
                          <a:spcPts val="0"/>
                        </a:spcBef>
                        <a:spcAft>
                          <a:spcPts val="0"/>
                        </a:spcAft>
                      </a:pPr>
                      <a:r>
                        <a:rPr lang="en-US" sz="900" dirty="0">
                          <a:solidFill>
                            <a:schemeClr val="accent4">
                              <a:lumMod val="50000"/>
                            </a:schemeClr>
                          </a:solidFill>
                          <a:effectLst/>
                          <a:latin typeface="Calibri" panose="020F0502020204030204" pitchFamily="34" charset="0"/>
                          <a:cs typeface="Calibri" panose="020F0502020204030204" pitchFamily="34" charset="0"/>
                        </a:rPr>
                        <a:t/>
                      </a:r>
                      <a:br>
                        <a:rPr lang="en-US" sz="900" dirty="0">
                          <a:solidFill>
                            <a:schemeClr val="accent4">
                              <a:lumMod val="50000"/>
                            </a:schemeClr>
                          </a:solidFill>
                          <a:effectLst/>
                          <a:latin typeface="Calibri" panose="020F0502020204030204" pitchFamily="34" charset="0"/>
                          <a:cs typeface="Calibri" panose="020F0502020204030204" pitchFamily="34" charset="0"/>
                        </a:rPr>
                      </a:br>
                      <a:r>
                        <a:rPr lang="en-US" sz="9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Improved delivery of                 essential public health services </a:t>
                      </a:r>
                      <a:endParaRPr lang="en-US" sz="90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algn="ctr">
                        <a:spcBef>
                          <a:spcPts val="0"/>
                        </a:spcBef>
                        <a:spcAft>
                          <a:spcPts val="0"/>
                        </a:spcAft>
                      </a:pPr>
                      <a:endParaRPr lang="en-US" sz="90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algn="ctr">
                        <a:spcBef>
                          <a:spcPts val="0"/>
                        </a:spcBef>
                        <a:spcAft>
                          <a:spcPts val="0"/>
                        </a:spcAft>
                      </a:pPr>
                      <a:endParaRPr lang="en-US" sz="9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algn="ctr">
                        <a:spcBef>
                          <a:spcPts val="0"/>
                        </a:spcBef>
                        <a:spcAft>
                          <a:spcPts val="0"/>
                        </a:spcAft>
                      </a:pPr>
                      <a:r>
                        <a:rPr lang="en-US" sz="9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a:t>
                      </a:r>
                    </a:p>
                    <a:p>
                      <a:pPr marL="0" marR="0" algn="ctr">
                        <a:spcBef>
                          <a:spcPts val="0"/>
                        </a:spcBef>
                        <a:spcAft>
                          <a:spcPts val="0"/>
                        </a:spcAft>
                      </a:pPr>
                      <a:r>
                        <a:rPr lang="en-US" sz="9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a:t>
                      </a:r>
                      <a:endParaRPr lang="en-US" sz="90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algn="ctr">
                        <a:spcBef>
                          <a:spcPts val="0"/>
                        </a:spcBef>
                        <a:spcAft>
                          <a:spcPts val="0"/>
                        </a:spcAft>
                      </a:pPr>
                      <a:endParaRPr lang="en-US" sz="900" dirty="0">
                        <a:solidFill>
                          <a:schemeClr val="accent4">
                            <a:lumMod val="50000"/>
                          </a:schemeClr>
                        </a:solidFill>
                        <a:effectLst/>
                        <a:latin typeface="Calibri" panose="020F0502020204030204" pitchFamily="34" charset="0"/>
                        <a:cs typeface="Calibri" panose="020F0502020204030204" pitchFamily="34" charset="0"/>
                      </a:endParaRPr>
                    </a:p>
                    <a:p>
                      <a:pPr marL="0" marR="0" algn="ctr">
                        <a:spcBef>
                          <a:spcPts val="0"/>
                        </a:spcBef>
                        <a:spcAft>
                          <a:spcPts val="0"/>
                        </a:spcAft>
                      </a:pPr>
                      <a:r>
                        <a:rPr lang="en-US" sz="900" dirty="0">
                          <a:solidFill>
                            <a:schemeClr val="accent4">
                              <a:lumMod val="50000"/>
                            </a:schemeClr>
                          </a:solidFill>
                          <a:effectLst/>
                          <a:latin typeface="Calibri" panose="020F0502020204030204" pitchFamily="34" charset="0"/>
                          <a:cs typeface="Calibri" panose="020F0502020204030204" pitchFamily="34" charset="0"/>
                        </a:rPr>
                        <a:t/>
                      </a:r>
                      <a:br>
                        <a:rPr lang="en-US" sz="900" dirty="0">
                          <a:solidFill>
                            <a:schemeClr val="accent4">
                              <a:lumMod val="50000"/>
                            </a:schemeClr>
                          </a:solidFill>
                          <a:effectLst/>
                          <a:latin typeface="Calibri" panose="020F0502020204030204" pitchFamily="34" charset="0"/>
                          <a:cs typeface="Calibri" panose="020F0502020204030204" pitchFamily="34" charset="0"/>
                        </a:rPr>
                      </a:br>
                      <a:r>
                        <a:rPr lang="en-US" sz="9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Improved public health outcomes related to </a:t>
                      </a:r>
                    </a:p>
                    <a:p>
                      <a:pPr marL="0" marR="0" algn="ctr">
                        <a:spcBef>
                          <a:spcPts val="0"/>
                        </a:spcBef>
                        <a:spcAft>
                          <a:spcPts val="0"/>
                        </a:spcAft>
                      </a:pPr>
                      <a:r>
                        <a:rPr lang="en-US" sz="90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national objectives</a:t>
                      </a: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2167144"/>
                  </a:ext>
                </a:extLst>
              </a:tr>
              <a:tr h="847606">
                <a:tc>
                  <a:txBody>
                    <a:bodyPr/>
                    <a:lstStyle/>
                    <a:p>
                      <a:pPr marL="0" marR="0" algn="l">
                        <a:spcBef>
                          <a:spcPts val="0"/>
                        </a:spcBef>
                        <a:spcAft>
                          <a:spcPts val="20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Leadership </a:t>
                      </a:r>
                      <a:r>
                        <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and Workforce </a:t>
                      </a: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Improved leadership capacity to identify and prioritize public health needs </a:t>
                      </a:r>
                    </a:p>
                    <a:p>
                      <a:pPr marL="0" marR="0" algn="l">
                        <a:spcBef>
                          <a:spcPts val="0"/>
                        </a:spcBef>
                        <a:spcAft>
                          <a:spcPts val="0"/>
                        </a:spcAft>
                      </a:pPr>
                      <a:endParaRPr lang="en-US" sz="8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Strengthened core and discipline-specific public health competencies among the workforce to improve job performance</a:t>
                      </a:r>
                      <a:endParaRPr lang="en-US" sz="4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Increased leadership decision-making to address public health needs strategically and systematically </a:t>
                      </a:r>
                    </a:p>
                    <a:p>
                      <a:pPr marL="0" marR="0" algn="l">
                        <a:spcBef>
                          <a:spcPts val="0"/>
                        </a:spcBef>
                        <a:spcAft>
                          <a:spcPts val="0"/>
                        </a:spcAft>
                      </a:pPr>
                      <a:r>
                        <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a:t>
                      </a:r>
                      <a:endPar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Strengthened capability of the public health workforce to deliver essential public health services</a:t>
                      </a: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3875090508"/>
                  </a:ext>
                </a:extLst>
              </a:tr>
              <a:tr h="452121">
                <a:tc>
                  <a:txBody>
                    <a:bodyPr/>
                    <a:lstStyle/>
                    <a:p>
                      <a:pPr marL="0" marR="0" algn="l">
                        <a:spcBef>
                          <a:spcPts val="0"/>
                        </a:spcBef>
                        <a:spcAft>
                          <a:spcPts val="20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Data </a:t>
                      </a:r>
                      <a:r>
                        <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and Information </a:t>
                      </a: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Systems</a:t>
                      </a:r>
                      <a:endPar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Improved</a:t>
                      </a:r>
                      <a:r>
                        <a:rPr lang="en-US" sz="900" b="0" baseline="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a:t>
                      </a: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capacity of data and information systems to conduct public health monitoring and surveillance </a:t>
                      </a: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Increased capability to use data to inform decision-making and support evidence-based practices and policies </a:t>
                      </a:r>
                      <a:r>
                        <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a:t>
                      </a: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199944374"/>
                  </a:ext>
                </a:extLst>
              </a:tr>
              <a:tr h="473093">
                <a:tc>
                  <a:txBody>
                    <a:bodyPr/>
                    <a:lstStyle/>
                    <a:p>
                      <a:pPr marL="0" marR="0" algn="l">
                        <a:spcBef>
                          <a:spcPts val="0"/>
                        </a:spcBef>
                        <a:spcAft>
                          <a:spcPts val="20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Communication </a:t>
                      </a:r>
                      <a:r>
                        <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and Information </a:t>
                      </a: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Technology</a:t>
                      </a:r>
                      <a:endPar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Improved communication and information technology capacity to inform the public effectively and efficiently</a:t>
                      </a:r>
                      <a:endPar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Strengthened capability to use communication and information technology to affect health decisions and actions</a:t>
                      </a:r>
                    </a:p>
                    <a:p>
                      <a:pPr marL="0" marR="0" algn="l">
                        <a:spcBef>
                          <a:spcPts val="0"/>
                        </a:spcBef>
                        <a:spcAft>
                          <a:spcPts val="0"/>
                        </a:spcAft>
                      </a:pPr>
                      <a:endParaRPr lang="en-US" sz="4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3665445208"/>
                  </a:ext>
                </a:extLst>
              </a:tr>
              <a:tr h="473093">
                <a:tc>
                  <a:txBody>
                    <a:bodyPr/>
                    <a:lstStyle/>
                    <a:p>
                      <a:pPr marL="0" marR="0" algn="l">
                        <a:spcBef>
                          <a:spcPts val="0"/>
                        </a:spcBef>
                        <a:spcAft>
                          <a:spcPts val="20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Partnerships</a:t>
                      </a:r>
                      <a:endPar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Improved capacity to establish and maintain partnerships within and across sectors to create a shared vision of health</a:t>
                      </a:r>
                      <a:endPar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Strengthened capability to respond to public health priorities collaboratively and strategically</a:t>
                      </a: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1711291336"/>
                  </a:ext>
                </a:extLst>
              </a:tr>
              <a:tr h="335744">
                <a:tc>
                  <a:txBody>
                    <a:bodyPr/>
                    <a:lstStyle/>
                    <a:p>
                      <a:pPr marL="0" marR="0" algn="l">
                        <a:spcBef>
                          <a:spcPts val="0"/>
                        </a:spcBef>
                        <a:spcAft>
                          <a:spcPts val="20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Laws</a:t>
                      </a:r>
                      <a:r>
                        <a:rPr lang="en-US" sz="900" b="0" baseline="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 </a:t>
                      </a: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and Policies</a:t>
                      </a:r>
                      <a:endPar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Increased capacity to evaluate laws and policies to affect health </a:t>
                      </a:r>
                      <a:endParaRPr lang="en-US" sz="4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Strengthened capability to systematically apply and use laws and policies to improve health</a:t>
                      </a: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3228926858"/>
                  </a:ext>
                </a:extLst>
              </a:tr>
              <a:tr h="473093">
                <a:tc>
                  <a:txBody>
                    <a:bodyPr/>
                    <a:lstStyle/>
                    <a:p>
                      <a:pPr marL="0" marR="0" algn="l">
                        <a:spcBef>
                          <a:spcPts val="0"/>
                        </a:spcBef>
                        <a:spcAft>
                          <a:spcPts val="20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Programs </a:t>
                      </a:r>
                      <a:r>
                        <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and </a:t>
                      </a: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Services</a:t>
                      </a:r>
                      <a:endPar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Improved </a:t>
                      </a: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capacity </a:t>
                      </a:r>
                      <a:r>
                        <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to identify, prioritize, and customize relevant programs and services to address public health </a:t>
                      </a: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needs</a:t>
                      </a:r>
                    </a:p>
                    <a:p>
                      <a:pPr marL="0" marR="0" algn="l">
                        <a:spcBef>
                          <a:spcPts val="0"/>
                        </a:spcBef>
                        <a:spcAft>
                          <a:spcPts val="0"/>
                        </a:spcAft>
                      </a:pPr>
                      <a:endParaRPr lang="en-US" sz="4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endParaRP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spcBef>
                          <a:spcPts val="0"/>
                        </a:spcBef>
                        <a:spcAft>
                          <a:spcPts val="0"/>
                        </a:spcAft>
                      </a:pPr>
                      <a:r>
                        <a:rPr lang="en-US" sz="900" b="0" dirty="0" smtClean="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Increased capability </a:t>
                      </a:r>
                      <a:r>
                        <a:rPr lang="en-US" sz="900" b="0" dirty="0">
                          <a:solidFill>
                            <a:schemeClr val="accent4">
                              <a:lumMod val="50000"/>
                            </a:schemeClr>
                          </a:solidFill>
                          <a:effectLst/>
                          <a:latin typeface="Calibri" panose="020F0502020204030204" pitchFamily="34" charset="0"/>
                          <a:ea typeface="Calibri" panose="020F0502020204030204" pitchFamily="34" charset="0"/>
                          <a:cs typeface="Calibri" panose="020F0502020204030204" pitchFamily="34" charset="0"/>
                        </a:rPr>
                        <a:t>to implement evidence-based/informed public health programs, policies and services to address public health needs</a:t>
                      </a:r>
                    </a:p>
                  </a:txBody>
                  <a:tcPr marL="25204" marR="252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extLst>
                  <a:ext uri="{0D108BD9-81ED-4DB2-BD59-A6C34878D82A}">
                    <a16:rowId xmlns:a16="http://schemas.microsoft.com/office/drawing/2014/main" val="4077289511"/>
                  </a:ext>
                </a:extLst>
              </a:tr>
            </a:tbl>
          </a:graphicData>
        </a:graphic>
      </p:graphicFrame>
      <p:cxnSp>
        <p:nvCxnSpPr>
          <p:cNvPr id="9" name="Straight Arrow Connector 8"/>
          <p:cNvCxnSpPr/>
          <p:nvPr/>
        </p:nvCxnSpPr>
        <p:spPr>
          <a:xfrm>
            <a:off x="7809271" y="2204884"/>
            <a:ext cx="0" cy="693174"/>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7809271" y="3485536"/>
            <a:ext cx="0" cy="693174"/>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 name="Slide Number Placeholder 2"/>
          <p:cNvSpPr>
            <a:spLocks noGrp="1"/>
          </p:cNvSpPr>
          <p:nvPr>
            <p:ph type="sldNum" sz="quarter" idx="12"/>
          </p:nvPr>
        </p:nvSpPr>
        <p:spPr/>
        <p:txBody>
          <a:bodyPr/>
          <a:lstStyle/>
          <a:p>
            <a:fld id="{014D15C2-4F46-4B19-94B7-E4D0D74FB971}" type="slidenum">
              <a:rPr lang="en-US" smtClean="0"/>
              <a:t>13</a:t>
            </a:fld>
            <a:endParaRPr lang="en-US"/>
          </a:p>
        </p:txBody>
      </p:sp>
    </p:spTree>
    <p:extLst>
      <p:ext uri="{BB962C8B-B14F-4D97-AF65-F5344CB8AC3E}">
        <p14:creationId xmlns:p14="http://schemas.microsoft.com/office/powerpoint/2010/main" val="2752509736"/>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CBA Program Strategies </a:t>
            </a:r>
            <a:endParaRPr lang="en-US" dirty="0"/>
          </a:p>
        </p:txBody>
      </p:sp>
      <p:sp>
        <p:nvSpPr>
          <p:cNvPr id="6" name="Text Placeholder 2"/>
          <p:cNvSpPr>
            <a:spLocks noGrp="1"/>
          </p:cNvSpPr>
          <p:nvPr>
            <p:ph type="body" sz="quarter" idx="10"/>
          </p:nvPr>
        </p:nvSpPr>
        <p:spPr>
          <a:xfrm>
            <a:off x="457200" y="1158875"/>
            <a:ext cx="8508380" cy="3984625"/>
          </a:xfrm>
        </p:spPr>
        <p:txBody>
          <a:bodyPr/>
          <a:lstStyle/>
          <a:p>
            <a:pPr marL="0" lvl="0" indent="0">
              <a:spcAft>
                <a:spcPts val="500"/>
              </a:spcAft>
              <a:buNone/>
            </a:pPr>
            <a:r>
              <a:rPr lang="en-US" sz="1800" dirty="0" smtClean="0">
                <a:solidFill>
                  <a:srgbClr val="7F7F7F">
                    <a:lumMod val="50000"/>
                  </a:srgbClr>
                </a:solidFill>
                <a:ea typeface="Calibri" panose="020F0502020204030204" pitchFamily="34" charset="0"/>
                <a:cs typeface="Calibri" panose="020F0502020204030204" pitchFamily="34" charset="0"/>
              </a:rPr>
              <a:t>Program strategies include activities to improve</a:t>
            </a:r>
          </a:p>
          <a:p>
            <a:pPr lvl="0">
              <a:spcAft>
                <a:spcPts val="500"/>
              </a:spcAft>
              <a:buFont typeface="+mj-lt"/>
              <a:buAutoNum type="arabicPeriod"/>
            </a:pPr>
            <a:r>
              <a:rPr lang="en-US" sz="1600" b="1" dirty="0" smtClean="0">
                <a:solidFill>
                  <a:srgbClr val="7F7F7F">
                    <a:lumMod val="50000"/>
                  </a:srgbClr>
                </a:solidFill>
                <a:ea typeface="Calibri" panose="020F0502020204030204" pitchFamily="34" charset="0"/>
                <a:cs typeface="Calibri" panose="020F0502020204030204" pitchFamily="34" charset="0"/>
              </a:rPr>
              <a:t>Public Health </a:t>
            </a:r>
            <a:r>
              <a:rPr lang="en-US" sz="1600" b="1" dirty="0">
                <a:solidFill>
                  <a:srgbClr val="7F7F7F">
                    <a:lumMod val="50000"/>
                  </a:srgbClr>
                </a:solidFill>
                <a:ea typeface="Calibri" panose="020F0502020204030204" pitchFamily="34" charset="0"/>
                <a:cs typeface="Calibri" panose="020F0502020204030204" pitchFamily="34" charset="0"/>
              </a:rPr>
              <a:t>Systems Infrastructure </a:t>
            </a:r>
            <a:r>
              <a:rPr lang="en-US" sz="1600" dirty="0">
                <a:solidFill>
                  <a:srgbClr val="7F7F7F">
                    <a:lumMod val="50000"/>
                  </a:srgbClr>
                </a:solidFill>
                <a:ea typeface="Calibri" panose="020F0502020204030204" pitchFamily="34" charset="0"/>
                <a:cs typeface="Calibri" panose="020F0502020204030204" pitchFamily="34" charset="0"/>
              </a:rPr>
              <a:t>- operational capacity such as policies and plans, administration and management, and quality </a:t>
            </a:r>
            <a:r>
              <a:rPr lang="en-US" sz="1600" dirty="0" smtClean="0">
                <a:solidFill>
                  <a:srgbClr val="7F7F7F">
                    <a:lumMod val="50000"/>
                  </a:srgbClr>
                </a:solidFill>
                <a:ea typeface="Calibri" panose="020F0502020204030204" pitchFamily="34" charset="0"/>
                <a:cs typeface="Calibri" panose="020F0502020204030204" pitchFamily="34" charset="0"/>
              </a:rPr>
              <a:t>improvement </a:t>
            </a:r>
            <a:endParaRPr lang="en-US" sz="1600" dirty="0">
              <a:solidFill>
                <a:srgbClr val="7F7F7F">
                  <a:lumMod val="50000"/>
                </a:srgbClr>
              </a:solidFill>
              <a:ea typeface="Calibri" panose="020F0502020204030204" pitchFamily="34" charset="0"/>
              <a:cs typeface="Calibri" panose="020F0502020204030204" pitchFamily="34" charset="0"/>
            </a:endParaRPr>
          </a:p>
          <a:p>
            <a:pPr lvl="0">
              <a:buFont typeface="+mj-lt"/>
              <a:buAutoNum type="arabicPeriod"/>
            </a:pPr>
            <a:r>
              <a:rPr lang="en-US" sz="1600" b="1" dirty="0">
                <a:solidFill>
                  <a:srgbClr val="7F7F7F">
                    <a:lumMod val="50000"/>
                  </a:srgbClr>
                </a:solidFill>
                <a:ea typeface="Calibri" panose="020F0502020204030204" pitchFamily="34" charset="0"/>
                <a:cs typeface="Calibri" panose="020F0502020204030204" pitchFamily="34" charset="0"/>
              </a:rPr>
              <a:t>Leadership and Workforce </a:t>
            </a:r>
            <a:r>
              <a:rPr lang="en-US" sz="1600" dirty="0">
                <a:solidFill>
                  <a:srgbClr val="7F7F7F">
                    <a:lumMod val="50000"/>
                  </a:srgbClr>
                </a:solidFill>
                <a:ea typeface="Calibri" panose="020F0502020204030204" pitchFamily="34" charset="0"/>
                <a:cs typeface="Calibri" panose="020F0502020204030204" pitchFamily="34" charset="0"/>
              </a:rPr>
              <a:t>- </a:t>
            </a:r>
            <a:r>
              <a:rPr lang="en-US" sz="1600" dirty="0" smtClean="0">
                <a:solidFill>
                  <a:srgbClr val="7F7F7F">
                    <a:lumMod val="50000"/>
                  </a:srgbClr>
                </a:solidFill>
                <a:ea typeface="Calibri" panose="020F0502020204030204" pitchFamily="34" charset="0"/>
                <a:cs typeface="Calibri" panose="020F0502020204030204" pitchFamily="34" charset="0"/>
              </a:rPr>
              <a:t>leadership </a:t>
            </a:r>
            <a:r>
              <a:rPr lang="en-US" sz="1600" dirty="0">
                <a:solidFill>
                  <a:srgbClr val="7F7F7F">
                    <a:lumMod val="50000"/>
                  </a:srgbClr>
                </a:solidFill>
                <a:ea typeface="Calibri" panose="020F0502020204030204" pitchFamily="34" charset="0"/>
                <a:cs typeface="Calibri" panose="020F0502020204030204" pitchFamily="34" charset="0"/>
              </a:rPr>
              <a:t>and workforce competencies, recruitment and </a:t>
            </a:r>
            <a:r>
              <a:rPr lang="en-US" sz="1600" dirty="0" smtClean="0">
                <a:solidFill>
                  <a:srgbClr val="7F7F7F">
                    <a:lumMod val="50000"/>
                  </a:srgbClr>
                </a:solidFill>
                <a:ea typeface="Calibri" panose="020F0502020204030204" pitchFamily="34" charset="0"/>
                <a:cs typeface="Calibri" panose="020F0502020204030204" pitchFamily="34" charset="0"/>
              </a:rPr>
              <a:t>retention</a:t>
            </a:r>
            <a:endParaRPr lang="en-US" sz="1600" dirty="0">
              <a:solidFill>
                <a:srgbClr val="7F7F7F">
                  <a:lumMod val="50000"/>
                </a:srgbClr>
              </a:solidFill>
              <a:ea typeface="Calibri" panose="020F0502020204030204" pitchFamily="34" charset="0"/>
              <a:cs typeface="Calibri" panose="020F0502020204030204" pitchFamily="34" charset="0"/>
            </a:endParaRPr>
          </a:p>
          <a:p>
            <a:pPr lvl="0">
              <a:buFont typeface="+mj-lt"/>
              <a:buAutoNum type="arabicPeriod"/>
            </a:pPr>
            <a:r>
              <a:rPr lang="en-US" sz="1600" b="1" dirty="0">
                <a:solidFill>
                  <a:srgbClr val="7F7F7F">
                    <a:lumMod val="50000"/>
                  </a:srgbClr>
                </a:solidFill>
                <a:ea typeface="Calibri" panose="020F0502020204030204" pitchFamily="34" charset="0"/>
                <a:cs typeface="Calibri" panose="020F0502020204030204" pitchFamily="34" charset="0"/>
              </a:rPr>
              <a:t>Data and Information Systems </a:t>
            </a:r>
            <a:r>
              <a:rPr lang="en-US" sz="1600" dirty="0">
                <a:solidFill>
                  <a:srgbClr val="7F7F7F">
                    <a:lumMod val="50000"/>
                  </a:srgbClr>
                </a:solidFill>
                <a:ea typeface="Calibri" panose="020F0502020204030204" pitchFamily="34" charset="0"/>
                <a:cs typeface="Calibri" panose="020F0502020204030204" pitchFamily="34" charset="0"/>
              </a:rPr>
              <a:t>- the collection, management, interpretation, and dissemination of data to guide decision </a:t>
            </a:r>
            <a:r>
              <a:rPr lang="en-US" sz="1600" dirty="0" smtClean="0">
                <a:solidFill>
                  <a:srgbClr val="7F7F7F">
                    <a:lumMod val="50000"/>
                  </a:srgbClr>
                </a:solidFill>
                <a:ea typeface="Calibri" panose="020F0502020204030204" pitchFamily="34" charset="0"/>
                <a:cs typeface="Calibri" panose="020F0502020204030204" pitchFamily="34" charset="0"/>
              </a:rPr>
              <a:t>making </a:t>
            </a:r>
            <a:endParaRPr lang="en-US" sz="1600" dirty="0">
              <a:solidFill>
                <a:srgbClr val="7F7F7F">
                  <a:lumMod val="50000"/>
                </a:srgbClr>
              </a:solidFill>
              <a:ea typeface="Calibri" panose="020F0502020204030204" pitchFamily="34" charset="0"/>
              <a:cs typeface="Calibri" panose="020F0502020204030204" pitchFamily="34" charset="0"/>
            </a:endParaRPr>
          </a:p>
          <a:p>
            <a:pPr lvl="0">
              <a:buFont typeface="+mj-lt"/>
              <a:buAutoNum type="arabicPeriod"/>
            </a:pPr>
            <a:r>
              <a:rPr lang="en-US" sz="1600" b="1" dirty="0">
                <a:solidFill>
                  <a:srgbClr val="7F7F7F">
                    <a:lumMod val="50000"/>
                  </a:srgbClr>
                </a:solidFill>
                <a:ea typeface="Calibri" panose="020F0502020204030204" pitchFamily="34" charset="0"/>
                <a:cs typeface="Calibri" panose="020F0502020204030204" pitchFamily="34" charset="0"/>
              </a:rPr>
              <a:t>Communication and Information Technology </a:t>
            </a:r>
            <a:r>
              <a:rPr lang="en-US" sz="1600" dirty="0">
                <a:solidFill>
                  <a:srgbClr val="7F7F7F">
                    <a:lumMod val="50000"/>
                  </a:srgbClr>
                </a:solidFill>
                <a:ea typeface="Calibri" panose="020F0502020204030204" pitchFamily="34" charset="0"/>
                <a:cs typeface="Calibri" panose="020F0502020204030204" pitchFamily="34" charset="0"/>
              </a:rPr>
              <a:t>- the use of communication and information technology to </a:t>
            </a:r>
            <a:r>
              <a:rPr lang="en-US" sz="1600" dirty="0" smtClean="0">
                <a:solidFill>
                  <a:srgbClr val="7F7F7F">
                    <a:lumMod val="50000"/>
                  </a:srgbClr>
                </a:solidFill>
                <a:ea typeface="Calibri" panose="020F0502020204030204" pitchFamily="34" charset="0"/>
                <a:cs typeface="Calibri" panose="020F0502020204030204" pitchFamily="34" charset="0"/>
              </a:rPr>
              <a:t>affect </a:t>
            </a:r>
            <a:r>
              <a:rPr lang="en-US" sz="1600" dirty="0">
                <a:solidFill>
                  <a:srgbClr val="7F7F7F">
                    <a:lumMod val="50000"/>
                  </a:srgbClr>
                </a:solidFill>
                <a:ea typeface="Calibri" panose="020F0502020204030204" pitchFamily="34" charset="0"/>
                <a:cs typeface="Calibri" panose="020F0502020204030204" pitchFamily="34" charset="0"/>
              </a:rPr>
              <a:t>health decisions and </a:t>
            </a:r>
            <a:r>
              <a:rPr lang="en-US" sz="1600" dirty="0" smtClean="0">
                <a:solidFill>
                  <a:srgbClr val="7F7F7F">
                    <a:lumMod val="50000"/>
                  </a:srgbClr>
                </a:solidFill>
                <a:ea typeface="Calibri" panose="020F0502020204030204" pitchFamily="34" charset="0"/>
                <a:cs typeface="Calibri" panose="020F0502020204030204" pitchFamily="34" charset="0"/>
              </a:rPr>
              <a:t>actions </a:t>
            </a:r>
            <a:endParaRPr lang="en-US" sz="1600" dirty="0">
              <a:solidFill>
                <a:srgbClr val="7F7F7F">
                  <a:lumMod val="50000"/>
                </a:srgbClr>
              </a:solidFill>
              <a:ea typeface="Calibri" panose="020F0502020204030204" pitchFamily="34" charset="0"/>
              <a:cs typeface="Calibri" panose="020F0502020204030204" pitchFamily="34" charset="0"/>
            </a:endParaRPr>
          </a:p>
          <a:p>
            <a:pPr lvl="0">
              <a:buFont typeface="+mj-lt"/>
              <a:buAutoNum type="arabicPeriod"/>
            </a:pPr>
            <a:r>
              <a:rPr lang="en-US" sz="1600" b="1" dirty="0">
                <a:solidFill>
                  <a:srgbClr val="7F7F7F">
                    <a:lumMod val="50000"/>
                  </a:srgbClr>
                </a:solidFill>
                <a:ea typeface="Calibri" panose="020F0502020204030204" pitchFamily="34" charset="0"/>
                <a:cs typeface="Calibri" panose="020F0502020204030204" pitchFamily="34" charset="0"/>
              </a:rPr>
              <a:t>Partnerships</a:t>
            </a:r>
            <a:r>
              <a:rPr lang="en-US" sz="1600" dirty="0">
                <a:solidFill>
                  <a:srgbClr val="7F7F7F">
                    <a:lumMod val="50000"/>
                  </a:srgbClr>
                </a:solidFill>
                <a:ea typeface="Calibri" panose="020F0502020204030204" pitchFamily="34" charset="0"/>
                <a:cs typeface="Calibri" panose="020F0502020204030204" pitchFamily="34" charset="0"/>
              </a:rPr>
              <a:t> - the establishment and maintenance of results-driven </a:t>
            </a:r>
            <a:r>
              <a:rPr lang="en-US" sz="1600" dirty="0" smtClean="0">
                <a:solidFill>
                  <a:srgbClr val="7F7F7F">
                    <a:lumMod val="50000"/>
                  </a:srgbClr>
                </a:solidFill>
                <a:ea typeface="Calibri" panose="020F0502020204030204" pitchFamily="34" charset="0"/>
                <a:cs typeface="Calibri" panose="020F0502020204030204" pitchFamily="34" charset="0"/>
              </a:rPr>
              <a:t>partnerships</a:t>
            </a:r>
            <a:endParaRPr lang="en-US" sz="1600" dirty="0">
              <a:solidFill>
                <a:srgbClr val="7F7F7F">
                  <a:lumMod val="50000"/>
                </a:srgbClr>
              </a:solidFill>
              <a:ea typeface="Calibri" panose="020F0502020204030204" pitchFamily="34" charset="0"/>
              <a:cs typeface="Calibri" panose="020F0502020204030204" pitchFamily="34" charset="0"/>
            </a:endParaRPr>
          </a:p>
          <a:p>
            <a:pPr lvl="0">
              <a:buFont typeface="+mj-lt"/>
              <a:buAutoNum type="arabicPeriod"/>
            </a:pPr>
            <a:r>
              <a:rPr lang="en-US" sz="1600" b="1" dirty="0" smtClean="0">
                <a:solidFill>
                  <a:srgbClr val="7F7F7F">
                    <a:lumMod val="50000"/>
                  </a:srgbClr>
                </a:solidFill>
                <a:ea typeface="Calibri" panose="020F0502020204030204" pitchFamily="34" charset="0"/>
                <a:cs typeface="Calibri" panose="020F0502020204030204" pitchFamily="34" charset="0"/>
              </a:rPr>
              <a:t>Laws and </a:t>
            </a:r>
            <a:r>
              <a:rPr lang="en-US" sz="1600" b="1" dirty="0">
                <a:solidFill>
                  <a:srgbClr val="7F7F7F">
                    <a:lumMod val="50000"/>
                  </a:srgbClr>
                </a:solidFill>
                <a:ea typeface="Calibri" panose="020F0502020204030204" pitchFamily="34" charset="0"/>
                <a:cs typeface="Calibri" panose="020F0502020204030204" pitchFamily="34" charset="0"/>
              </a:rPr>
              <a:t>Policies </a:t>
            </a:r>
            <a:r>
              <a:rPr lang="en-US" sz="1600" dirty="0">
                <a:solidFill>
                  <a:srgbClr val="7F7F7F">
                    <a:lumMod val="50000"/>
                  </a:srgbClr>
                </a:solidFill>
                <a:ea typeface="Calibri" panose="020F0502020204030204" pitchFamily="34" charset="0"/>
                <a:cs typeface="Calibri" panose="020F0502020204030204" pitchFamily="34" charset="0"/>
              </a:rPr>
              <a:t>- the ability to interpret and inform </a:t>
            </a:r>
            <a:r>
              <a:rPr lang="en-US" sz="1600" dirty="0" smtClean="0">
                <a:solidFill>
                  <a:srgbClr val="7F7F7F">
                    <a:lumMod val="50000"/>
                  </a:srgbClr>
                </a:solidFill>
                <a:ea typeface="Calibri" panose="020F0502020204030204" pitchFamily="34" charset="0"/>
                <a:cs typeface="Calibri" panose="020F0502020204030204" pitchFamily="34" charset="0"/>
              </a:rPr>
              <a:t>laws and </a:t>
            </a:r>
            <a:r>
              <a:rPr lang="en-US" sz="1600" dirty="0">
                <a:solidFill>
                  <a:srgbClr val="7F7F7F">
                    <a:lumMod val="50000"/>
                  </a:srgbClr>
                </a:solidFill>
                <a:ea typeface="Calibri" panose="020F0502020204030204" pitchFamily="34" charset="0"/>
                <a:cs typeface="Calibri" panose="020F0502020204030204" pitchFamily="34" charset="0"/>
              </a:rPr>
              <a:t>policies that </a:t>
            </a:r>
            <a:r>
              <a:rPr lang="en-US" sz="1600" dirty="0" smtClean="0">
                <a:solidFill>
                  <a:srgbClr val="7F7F7F">
                    <a:lumMod val="50000"/>
                  </a:srgbClr>
                </a:solidFill>
                <a:ea typeface="Calibri" panose="020F0502020204030204" pitchFamily="34" charset="0"/>
                <a:cs typeface="Calibri" panose="020F0502020204030204" pitchFamily="34" charset="0"/>
              </a:rPr>
              <a:t>affect health</a:t>
            </a:r>
            <a:endParaRPr lang="en-US" sz="1600" dirty="0">
              <a:solidFill>
                <a:srgbClr val="7F7F7F">
                  <a:lumMod val="50000"/>
                </a:srgbClr>
              </a:solidFill>
              <a:ea typeface="Calibri" panose="020F0502020204030204" pitchFamily="34" charset="0"/>
              <a:cs typeface="Calibri" panose="020F0502020204030204" pitchFamily="34" charset="0"/>
            </a:endParaRPr>
          </a:p>
          <a:p>
            <a:pPr lvl="0">
              <a:buFont typeface="+mj-lt"/>
              <a:buAutoNum type="arabicPeriod"/>
            </a:pPr>
            <a:r>
              <a:rPr lang="en-US" sz="1600" b="1" dirty="0">
                <a:solidFill>
                  <a:srgbClr val="7F7F7F">
                    <a:lumMod val="50000"/>
                  </a:srgbClr>
                </a:solidFill>
                <a:ea typeface="Calibri" panose="020F0502020204030204" pitchFamily="34" charset="0"/>
                <a:cs typeface="Calibri" panose="020F0502020204030204" pitchFamily="34" charset="0"/>
              </a:rPr>
              <a:t>Programs and Services </a:t>
            </a:r>
            <a:r>
              <a:rPr lang="en-US" sz="1600" dirty="0">
                <a:solidFill>
                  <a:srgbClr val="7F7F7F">
                    <a:lumMod val="50000"/>
                  </a:srgbClr>
                </a:solidFill>
                <a:ea typeface="Calibri" panose="020F0502020204030204" pitchFamily="34" charset="0"/>
                <a:cs typeface="Calibri" panose="020F0502020204030204" pitchFamily="34" charset="0"/>
              </a:rPr>
              <a:t>- identification of best practices and the implementation of evidence-based/informed programs and </a:t>
            </a:r>
            <a:r>
              <a:rPr lang="en-US" sz="1600" dirty="0" smtClean="0">
                <a:solidFill>
                  <a:srgbClr val="7F7F7F">
                    <a:lumMod val="50000"/>
                  </a:srgbClr>
                </a:solidFill>
                <a:ea typeface="Calibri" panose="020F0502020204030204" pitchFamily="34" charset="0"/>
                <a:cs typeface="Calibri" panose="020F0502020204030204" pitchFamily="34" charset="0"/>
              </a:rPr>
              <a:t>services</a:t>
            </a:r>
            <a:endParaRPr lang="en-US" sz="1600" dirty="0">
              <a:solidFill>
                <a:srgbClr val="7F7F7F">
                  <a:lumMod val="50000"/>
                </a:srgbClr>
              </a:solidFill>
              <a:ea typeface="Calibri" panose="020F0502020204030204" pitchFamily="34" charset="0"/>
              <a:cs typeface="Calibri" panose="020F0502020204030204" pitchFamily="34" charset="0"/>
            </a:endParaRPr>
          </a:p>
          <a:p>
            <a:endParaRPr lang="en-US" sz="1600" dirty="0"/>
          </a:p>
        </p:txBody>
      </p:sp>
      <p:sp>
        <p:nvSpPr>
          <p:cNvPr id="3" name="Slide Number Placeholder 2"/>
          <p:cNvSpPr>
            <a:spLocks noGrp="1"/>
          </p:cNvSpPr>
          <p:nvPr>
            <p:ph type="sldNum" sz="quarter" idx="12"/>
          </p:nvPr>
        </p:nvSpPr>
        <p:spPr/>
        <p:txBody>
          <a:bodyPr/>
          <a:lstStyle/>
          <a:p>
            <a:fld id="{014D15C2-4F46-4B19-94B7-E4D0D74FB971}" type="slidenum">
              <a:rPr lang="en-US" smtClean="0"/>
              <a:t>14</a:t>
            </a:fld>
            <a:endParaRPr lang="en-US"/>
          </a:p>
        </p:txBody>
      </p:sp>
    </p:spTree>
    <p:extLst>
      <p:ext uri="{BB962C8B-B14F-4D97-AF65-F5344CB8AC3E}">
        <p14:creationId xmlns:p14="http://schemas.microsoft.com/office/powerpoint/2010/main" val="1534494705"/>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CBA Program Outcomes </a:t>
            </a:r>
            <a:endParaRPr lang="en-US" dirty="0"/>
          </a:p>
        </p:txBody>
      </p:sp>
      <p:sp>
        <p:nvSpPr>
          <p:cNvPr id="3" name="Text Placeholder 2"/>
          <p:cNvSpPr>
            <a:spLocks noGrp="1"/>
          </p:cNvSpPr>
          <p:nvPr>
            <p:ph type="body" sz="quarter" idx="10"/>
          </p:nvPr>
        </p:nvSpPr>
        <p:spPr/>
        <p:txBody>
          <a:bodyPr/>
          <a:lstStyle/>
          <a:p>
            <a:r>
              <a:rPr lang="en-US" dirty="0" smtClean="0"/>
              <a:t>The </a:t>
            </a:r>
            <a:r>
              <a:rPr lang="en-US" dirty="0"/>
              <a:t>CBA efforts performed under this program should work toward the </a:t>
            </a:r>
            <a:r>
              <a:rPr lang="en-US" b="1" dirty="0"/>
              <a:t>short-term</a:t>
            </a:r>
            <a:r>
              <a:rPr lang="en-US" dirty="0"/>
              <a:t> and </a:t>
            </a:r>
            <a:r>
              <a:rPr lang="en-US" b="1" dirty="0"/>
              <a:t>intermediate</a:t>
            </a:r>
            <a:r>
              <a:rPr lang="en-US" dirty="0"/>
              <a:t> outcomes </a:t>
            </a:r>
            <a:r>
              <a:rPr lang="en-US" dirty="0" smtClean="0"/>
              <a:t>in </a:t>
            </a:r>
            <a:r>
              <a:rPr lang="en-US" dirty="0"/>
              <a:t>the logic </a:t>
            </a:r>
            <a:r>
              <a:rPr lang="en-US" dirty="0" smtClean="0"/>
              <a:t>model.</a:t>
            </a:r>
            <a:endParaRPr lang="en-US" dirty="0"/>
          </a:p>
          <a:p>
            <a:r>
              <a:rPr lang="en-US" dirty="0" smtClean="0"/>
              <a:t>Recipients are expected to </a:t>
            </a:r>
            <a:r>
              <a:rPr lang="en-US" dirty="0"/>
              <a:t>achieve the </a:t>
            </a:r>
            <a:r>
              <a:rPr lang="en-US" dirty="0" smtClean="0"/>
              <a:t>selected CBA program </a:t>
            </a:r>
            <a:r>
              <a:rPr lang="en-US" dirty="0"/>
              <a:t>outcomes and </a:t>
            </a:r>
            <a:r>
              <a:rPr lang="en-US" dirty="0" smtClean="0"/>
              <a:t>report any additional </a:t>
            </a:r>
            <a:r>
              <a:rPr lang="en-US" dirty="0"/>
              <a:t>outcomes </a:t>
            </a:r>
            <a:r>
              <a:rPr lang="en-US" dirty="0" smtClean="0"/>
              <a:t>accomplished. </a:t>
            </a:r>
            <a:r>
              <a:rPr lang="en-US" dirty="0"/>
              <a:t>	</a:t>
            </a:r>
          </a:p>
          <a:p>
            <a:pPr lvl="1"/>
            <a:endParaRPr lang="en-US" sz="1600" dirty="0"/>
          </a:p>
        </p:txBody>
      </p:sp>
      <p:graphicFrame>
        <p:nvGraphicFramePr>
          <p:cNvPr id="5" name="Diagram 4"/>
          <p:cNvGraphicFramePr/>
          <p:nvPr>
            <p:extLst>
              <p:ext uri="{D42A27DB-BD31-4B8C-83A1-F6EECF244321}">
                <p14:modId xmlns:p14="http://schemas.microsoft.com/office/powerpoint/2010/main" val="3814265039"/>
              </p:ext>
            </p:extLst>
          </p:nvPr>
        </p:nvGraphicFramePr>
        <p:xfrm>
          <a:off x="850387" y="2663688"/>
          <a:ext cx="7488395" cy="22871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014D15C2-4F46-4B19-94B7-E4D0D74FB971}" type="slidenum">
              <a:rPr lang="en-US" smtClean="0"/>
              <a:t>15</a:t>
            </a:fld>
            <a:endParaRPr lang="en-US"/>
          </a:p>
        </p:txBody>
      </p:sp>
    </p:spTree>
    <p:extLst>
      <p:ext uri="{BB962C8B-B14F-4D97-AF65-F5344CB8AC3E}">
        <p14:creationId xmlns:p14="http://schemas.microsoft.com/office/powerpoint/2010/main" val="4087529184"/>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Two-Part Funding Strategy </a:t>
            </a:r>
            <a:endParaRPr lang="en-US" dirty="0"/>
          </a:p>
        </p:txBody>
      </p:sp>
      <p:sp>
        <p:nvSpPr>
          <p:cNvPr id="3" name="Text Placeholder 2"/>
          <p:cNvSpPr>
            <a:spLocks noGrp="1"/>
          </p:cNvSpPr>
          <p:nvPr>
            <p:ph type="body" sz="quarter" idx="10"/>
          </p:nvPr>
        </p:nvSpPr>
        <p:spPr/>
        <p:txBody>
          <a:bodyPr/>
          <a:lstStyle/>
          <a:p>
            <a:pPr marL="0" indent="0">
              <a:buNone/>
            </a:pPr>
            <a:r>
              <a:rPr lang="en-US" dirty="0"/>
              <a:t>This NOFO is structured to provide funding to recipients using two </a:t>
            </a:r>
            <a:r>
              <a:rPr lang="en-US" dirty="0" smtClean="0"/>
              <a:t>competitions.</a:t>
            </a:r>
          </a:p>
          <a:p>
            <a:pPr marL="0" indent="0">
              <a:buNone/>
            </a:pPr>
            <a:endParaRPr lang="en-US" dirty="0"/>
          </a:p>
          <a:p>
            <a:pPr marL="0" indent="0">
              <a:buNone/>
            </a:pPr>
            <a:endParaRPr lang="en-US" dirty="0"/>
          </a:p>
          <a:p>
            <a:endParaRPr lang="en-US" dirty="0"/>
          </a:p>
        </p:txBody>
      </p:sp>
      <p:sp>
        <p:nvSpPr>
          <p:cNvPr id="6" name="Text Placeholder 2"/>
          <p:cNvSpPr txBox="1">
            <a:spLocks/>
          </p:cNvSpPr>
          <p:nvPr/>
        </p:nvSpPr>
        <p:spPr bwMode="auto">
          <a:xfrm>
            <a:off x="457200" y="2021232"/>
            <a:ext cx="4065104" cy="3002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005DAA"/>
              </a:buClr>
              <a:buFont typeface="Wingdings" panose="05000000000000000000" pitchFamily="2" charset="2"/>
              <a:buChar char="§"/>
              <a:defRPr sz="2000" kern="1200">
                <a:solidFill>
                  <a:schemeClr val="accent4">
                    <a:lumMod val="75000"/>
                  </a:schemeClr>
                </a:solidFill>
                <a:latin typeface="Calibri" panose="020F0502020204030204" pitchFamily="34" charset="0"/>
                <a:ea typeface="+mn-ea"/>
                <a:cs typeface="+mn-cs"/>
              </a:defRPr>
            </a:lvl1pPr>
            <a:lvl2pPr marL="742950" indent="-285750" algn="l" rtl="0" eaLnBrk="0" fontAlgn="base" hangingPunct="0">
              <a:spcBef>
                <a:spcPct val="20000"/>
              </a:spcBef>
              <a:spcAft>
                <a:spcPct val="0"/>
              </a:spcAft>
              <a:buClr>
                <a:srgbClr val="532E63"/>
              </a:buClr>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2pPr>
            <a:lvl3pPr marL="1143000" indent="-228600" algn="l" rtl="0" eaLnBrk="0" fontAlgn="base" hangingPunct="0">
              <a:spcBef>
                <a:spcPct val="20000"/>
              </a:spcBef>
              <a:spcAft>
                <a:spcPct val="0"/>
              </a:spcAft>
              <a:buClr>
                <a:srgbClr val="9A3B26"/>
              </a:buClr>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b="1" dirty="0"/>
              <a:t>Funding Strategy 1: Initial </a:t>
            </a:r>
            <a:r>
              <a:rPr lang="en-US" sz="1800" b="1" dirty="0" smtClean="0"/>
              <a:t>Funding</a:t>
            </a:r>
          </a:p>
          <a:p>
            <a:pPr lvl="1"/>
            <a:r>
              <a:rPr lang="en-US" sz="1600" dirty="0"/>
              <a:t>Responsive applications </a:t>
            </a:r>
            <a:r>
              <a:rPr lang="en-US" sz="1600" dirty="0" smtClean="0"/>
              <a:t>are objectively reviewed</a:t>
            </a:r>
          </a:p>
          <a:p>
            <a:pPr lvl="1"/>
            <a:r>
              <a:rPr lang="en-US" sz="1600" dirty="0" smtClean="0"/>
              <a:t>Initial funding may be awarded by OSTLTS or other CDC Centers, Institutes, or Offices (CIO)</a:t>
            </a:r>
            <a:endParaRPr lang="en-US" dirty="0" smtClean="0"/>
          </a:p>
          <a:p>
            <a:endParaRPr lang="en-US" dirty="0"/>
          </a:p>
        </p:txBody>
      </p:sp>
      <p:sp>
        <p:nvSpPr>
          <p:cNvPr id="7" name="Text Placeholder 2"/>
          <p:cNvSpPr txBox="1">
            <a:spLocks/>
          </p:cNvSpPr>
          <p:nvPr/>
        </p:nvSpPr>
        <p:spPr bwMode="auto">
          <a:xfrm>
            <a:off x="4621696" y="2021231"/>
            <a:ext cx="4065104" cy="3002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005DAA"/>
              </a:buClr>
              <a:buFont typeface="Wingdings" panose="05000000000000000000" pitchFamily="2" charset="2"/>
              <a:buChar char="§"/>
              <a:defRPr sz="2000" kern="1200">
                <a:solidFill>
                  <a:schemeClr val="accent4">
                    <a:lumMod val="75000"/>
                  </a:schemeClr>
                </a:solidFill>
                <a:latin typeface="Calibri" panose="020F0502020204030204" pitchFamily="34" charset="0"/>
                <a:ea typeface="+mn-ea"/>
                <a:cs typeface="+mn-cs"/>
              </a:defRPr>
            </a:lvl1pPr>
            <a:lvl2pPr marL="742950" indent="-285750" algn="l" rtl="0" eaLnBrk="0" fontAlgn="base" hangingPunct="0">
              <a:spcBef>
                <a:spcPct val="20000"/>
              </a:spcBef>
              <a:spcAft>
                <a:spcPct val="0"/>
              </a:spcAft>
              <a:buClr>
                <a:srgbClr val="532E63"/>
              </a:buClr>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2pPr>
            <a:lvl3pPr marL="1143000" indent="-228600" algn="l" rtl="0" eaLnBrk="0" fontAlgn="base" hangingPunct="0">
              <a:spcBef>
                <a:spcPct val="20000"/>
              </a:spcBef>
              <a:spcAft>
                <a:spcPct val="0"/>
              </a:spcAft>
              <a:buClr>
                <a:srgbClr val="9A3B26"/>
              </a:buClr>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1800" b="1" dirty="0"/>
              <a:t>Funding Strategy 2: CIO Project </a:t>
            </a:r>
            <a:r>
              <a:rPr lang="en-US" sz="1800" b="1" dirty="0" smtClean="0"/>
              <a:t>Plans</a:t>
            </a:r>
          </a:p>
          <a:p>
            <a:pPr lvl="1"/>
            <a:r>
              <a:rPr lang="en-US" sz="1600" dirty="0"/>
              <a:t>Recipients of Funding Strategy 1 awards </a:t>
            </a:r>
            <a:r>
              <a:rPr lang="en-US" sz="1600" dirty="0" smtClean="0"/>
              <a:t>are eligible </a:t>
            </a:r>
            <a:r>
              <a:rPr lang="en-US" sz="1600" dirty="0"/>
              <a:t>to apply for additional funding</a:t>
            </a:r>
          </a:p>
          <a:p>
            <a:pPr lvl="1"/>
            <a:r>
              <a:rPr lang="en-US" sz="1600" dirty="0"/>
              <a:t>CDC will publish and compete CIO project plans according to target population categories</a:t>
            </a:r>
          </a:p>
          <a:p>
            <a:pPr lvl="1"/>
            <a:r>
              <a:rPr lang="en-US" sz="1600" dirty="0"/>
              <a:t>P</a:t>
            </a:r>
            <a:r>
              <a:rPr lang="en-US" sz="1600" dirty="0" smtClean="0"/>
              <a:t>roposals </a:t>
            </a:r>
            <a:r>
              <a:rPr lang="en-US" sz="1600" dirty="0"/>
              <a:t>submitted in response to the CIO project plans </a:t>
            </a:r>
            <a:r>
              <a:rPr lang="en-US" sz="1600" dirty="0" smtClean="0"/>
              <a:t>are reviewed</a:t>
            </a:r>
          </a:p>
          <a:p>
            <a:endParaRPr lang="en-US" sz="1600" dirty="0"/>
          </a:p>
        </p:txBody>
      </p:sp>
      <p:sp>
        <p:nvSpPr>
          <p:cNvPr id="4" name="Slide Number Placeholder 3"/>
          <p:cNvSpPr>
            <a:spLocks noGrp="1"/>
          </p:cNvSpPr>
          <p:nvPr>
            <p:ph type="sldNum" sz="quarter" idx="12"/>
          </p:nvPr>
        </p:nvSpPr>
        <p:spPr/>
        <p:txBody>
          <a:bodyPr/>
          <a:lstStyle/>
          <a:p>
            <a:fld id="{014D15C2-4F46-4B19-94B7-E4D0D74FB971}" type="slidenum">
              <a:rPr lang="en-US" smtClean="0"/>
              <a:t>16</a:t>
            </a:fld>
            <a:endParaRPr lang="en-US"/>
          </a:p>
        </p:txBody>
      </p:sp>
    </p:spTree>
    <p:extLst>
      <p:ext uri="{BB962C8B-B14F-4D97-AF65-F5344CB8AC3E}">
        <p14:creationId xmlns:p14="http://schemas.microsoft.com/office/powerpoint/2010/main" val="4046649837"/>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NOFO Requirements</a:t>
            </a:r>
            <a:endParaRPr lang="en-US" dirty="0"/>
          </a:p>
        </p:txBody>
      </p:sp>
      <p:sp>
        <p:nvSpPr>
          <p:cNvPr id="3" name="Text Placeholder 2"/>
          <p:cNvSpPr>
            <a:spLocks noGrp="1"/>
          </p:cNvSpPr>
          <p:nvPr>
            <p:ph type="body" idx="1"/>
          </p:nvPr>
        </p:nvSpPr>
        <p:spPr/>
        <p:txBody>
          <a:bodyPr/>
          <a:lstStyle/>
          <a:p>
            <a:r>
              <a:rPr lang="en-US" dirty="0" smtClean="0"/>
              <a:t>CDC-RFA-OT18-1802</a:t>
            </a:r>
            <a:endParaRPr lang="en-US" dirty="0"/>
          </a:p>
        </p:txBody>
      </p:sp>
      <p:sp>
        <p:nvSpPr>
          <p:cNvPr id="4" name="Slide Number Placeholder 3"/>
          <p:cNvSpPr>
            <a:spLocks noGrp="1"/>
          </p:cNvSpPr>
          <p:nvPr>
            <p:ph type="sldNum" sz="quarter" idx="11"/>
          </p:nvPr>
        </p:nvSpPr>
        <p:spPr/>
        <p:txBody>
          <a:bodyPr/>
          <a:lstStyle/>
          <a:p>
            <a:fld id="{014D15C2-4F46-4B19-94B7-E4D0D74FB971}" type="slidenum">
              <a:rPr lang="en-US" smtClean="0">
                <a:solidFill>
                  <a:schemeClr val="bg2"/>
                </a:solidFill>
              </a:rPr>
              <a:t>17</a:t>
            </a:fld>
            <a:endParaRPr lang="en-US">
              <a:solidFill>
                <a:schemeClr val="bg2"/>
              </a:solidFill>
            </a:endParaRPr>
          </a:p>
        </p:txBody>
      </p:sp>
    </p:spTree>
    <p:extLst>
      <p:ext uri="{BB962C8B-B14F-4D97-AF65-F5344CB8AC3E}">
        <p14:creationId xmlns:p14="http://schemas.microsoft.com/office/powerpoint/2010/main" val="4126184686"/>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Eligibility </a:t>
            </a:r>
            <a:endParaRPr lang="en-US" dirty="0"/>
          </a:p>
        </p:txBody>
      </p:sp>
      <p:sp>
        <p:nvSpPr>
          <p:cNvPr id="3" name="Text Placeholder 2"/>
          <p:cNvSpPr>
            <a:spLocks noGrp="1"/>
          </p:cNvSpPr>
          <p:nvPr>
            <p:ph type="body" sz="quarter" idx="10"/>
          </p:nvPr>
        </p:nvSpPr>
        <p:spPr>
          <a:xfrm>
            <a:off x="457200" y="1158875"/>
            <a:ext cx="8390238" cy="3623190"/>
          </a:xfrm>
        </p:spPr>
        <p:txBody>
          <a:bodyPr/>
          <a:lstStyle/>
          <a:p>
            <a:pPr lvl="0"/>
            <a:r>
              <a:rPr lang="en-US" sz="1800" dirty="0" smtClean="0"/>
              <a:t>State, county, city, territorial, or township governments  </a:t>
            </a:r>
            <a:endParaRPr lang="en-US" sz="1800" dirty="0"/>
          </a:p>
          <a:p>
            <a:pPr lvl="0"/>
            <a:r>
              <a:rPr lang="en-US" sz="1800" dirty="0" smtClean="0"/>
              <a:t>Public </a:t>
            </a:r>
            <a:r>
              <a:rPr lang="en-US" sz="1800" dirty="0"/>
              <a:t>and state-controlled institutions of higher education  </a:t>
            </a:r>
          </a:p>
          <a:p>
            <a:pPr lvl="0"/>
            <a:r>
              <a:rPr lang="en-US" sz="1800" dirty="0"/>
              <a:t>Native American tribal </a:t>
            </a:r>
            <a:r>
              <a:rPr lang="en-US" sz="1800" dirty="0" smtClean="0"/>
              <a:t>governments </a:t>
            </a:r>
          </a:p>
          <a:p>
            <a:pPr lvl="0"/>
            <a:r>
              <a:rPr lang="en-US" sz="1800" dirty="0"/>
              <a:t>Native American tribal organizations</a:t>
            </a:r>
          </a:p>
          <a:p>
            <a:pPr lvl="0"/>
            <a:r>
              <a:rPr lang="en-US" sz="1800" dirty="0" smtClean="0"/>
              <a:t>Nonprofit organizations </a:t>
            </a:r>
          </a:p>
          <a:p>
            <a:pPr lvl="0"/>
            <a:r>
              <a:rPr lang="en-US" sz="1800" dirty="0" smtClean="0"/>
              <a:t>Private </a:t>
            </a:r>
            <a:r>
              <a:rPr lang="en-US" sz="1800" dirty="0"/>
              <a:t>institutions of higher education  </a:t>
            </a:r>
          </a:p>
          <a:p>
            <a:pPr lvl="0"/>
            <a:r>
              <a:rPr lang="en-US" sz="1800" dirty="0" smtClean="0"/>
              <a:t>Community-based </a:t>
            </a:r>
            <a:r>
              <a:rPr lang="en-US" sz="1800" dirty="0"/>
              <a:t>organizations</a:t>
            </a:r>
          </a:p>
          <a:p>
            <a:pPr lvl="0">
              <a:spcAft>
                <a:spcPts val="1800"/>
              </a:spcAft>
            </a:pPr>
            <a:r>
              <a:rPr lang="en-US" sz="1800" dirty="0"/>
              <a:t>Faith-based </a:t>
            </a:r>
            <a:r>
              <a:rPr lang="en-US" sz="1800" dirty="0" smtClean="0"/>
              <a:t>organizations</a:t>
            </a:r>
          </a:p>
          <a:p>
            <a:pPr marL="0" lvl="0" indent="0">
              <a:spcAft>
                <a:spcPts val="1800"/>
              </a:spcAft>
              <a:buNone/>
            </a:pPr>
            <a:r>
              <a:rPr lang="en-US" sz="1800" i="1" dirty="0" smtClean="0"/>
              <a:t>Applicants that meet the eligibility criteria must also meet responsiveness criteria to advance to objective review.</a:t>
            </a:r>
          </a:p>
        </p:txBody>
      </p:sp>
      <p:sp>
        <p:nvSpPr>
          <p:cNvPr id="4" name="Slide Number Placeholder 3"/>
          <p:cNvSpPr>
            <a:spLocks noGrp="1"/>
          </p:cNvSpPr>
          <p:nvPr>
            <p:ph type="sldNum" sz="quarter" idx="12"/>
          </p:nvPr>
        </p:nvSpPr>
        <p:spPr/>
        <p:txBody>
          <a:bodyPr/>
          <a:lstStyle/>
          <a:p>
            <a:fld id="{014D15C2-4F46-4B19-94B7-E4D0D74FB971}" type="slidenum">
              <a:rPr lang="en-US" smtClean="0"/>
              <a:t>18</a:t>
            </a:fld>
            <a:endParaRPr lang="en-US"/>
          </a:p>
        </p:txBody>
      </p:sp>
    </p:spTree>
    <p:extLst>
      <p:ext uri="{BB962C8B-B14F-4D97-AF65-F5344CB8AC3E}">
        <p14:creationId xmlns:p14="http://schemas.microsoft.com/office/powerpoint/2010/main" val="1367128791"/>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Responsiveness</a:t>
            </a:r>
            <a:endParaRPr lang="en-US" dirty="0"/>
          </a:p>
        </p:txBody>
      </p:sp>
      <p:sp>
        <p:nvSpPr>
          <p:cNvPr id="3" name="Text Placeholder 2"/>
          <p:cNvSpPr>
            <a:spLocks noGrp="1"/>
          </p:cNvSpPr>
          <p:nvPr>
            <p:ph type="body" sz="quarter" idx="10"/>
          </p:nvPr>
        </p:nvSpPr>
        <p:spPr/>
        <p:txBody>
          <a:bodyPr/>
          <a:lstStyle/>
          <a:p>
            <a:r>
              <a:rPr lang="en-US" dirty="0"/>
              <a:t>Provide evidence of having a public health charge or mission</a:t>
            </a:r>
          </a:p>
          <a:p>
            <a:pPr lvl="1"/>
            <a:r>
              <a:rPr lang="en-US" sz="1800" dirty="0"/>
              <a:t>Statement of an entity’s organized efforts to promote and protect the health of people and the communities where they learn, live, play, and work. </a:t>
            </a:r>
            <a:endParaRPr lang="en-US" sz="1800" dirty="0" smtClean="0"/>
          </a:p>
          <a:p>
            <a:pPr lvl="1"/>
            <a:r>
              <a:rPr lang="en-US" sz="1800" dirty="0" smtClean="0"/>
              <a:t>Reflected in </a:t>
            </a:r>
            <a:r>
              <a:rPr lang="en-US" sz="1800" dirty="0"/>
              <a:t>documents such as the applicant’s articles of incorporation, bylaws, signed board resolutions, or mission statement. </a:t>
            </a:r>
            <a:endParaRPr lang="en-US" sz="1800" dirty="0" smtClean="0"/>
          </a:p>
          <a:p>
            <a:endParaRPr lang="en-US" dirty="0" smtClean="0"/>
          </a:p>
          <a:p>
            <a:pPr marL="0" indent="0">
              <a:buNone/>
            </a:pPr>
            <a:endParaRPr lang="en-US" dirty="0" smtClean="0"/>
          </a:p>
          <a:p>
            <a:pPr marL="0" indent="0">
              <a:buNone/>
            </a:pPr>
            <a:endParaRPr lang="en-US" dirty="0"/>
          </a:p>
          <a:p>
            <a:pPr marL="0" indent="0">
              <a:buNone/>
            </a:pPr>
            <a:endParaRPr lang="en-US" sz="1800" i="1" dirty="0" smtClean="0"/>
          </a:p>
          <a:p>
            <a:pPr marL="0" indent="0">
              <a:buNone/>
            </a:pPr>
            <a:r>
              <a:rPr lang="en-US" sz="1800" i="1" dirty="0" smtClean="0"/>
              <a:t>Non-responsive </a:t>
            </a:r>
            <a:r>
              <a:rPr lang="en-US" sz="1800" i="1" dirty="0"/>
              <a:t>applications will </a:t>
            </a:r>
            <a:r>
              <a:rPr lang="en-US" sz="1800" i="1" dirty="0" smtClean="0"/>
              <a:t>not advance </a:t>
            </a:r>
            <a:r>
              <a:rPr lang="en-US" sz="1800" i="1" dirty="0"/>
              <a:t>to </a:t>
            </a:r>
            <a:r>
              <a:rPr lang="en-US" sz="1800" i="1" dirty="0" smtClean="0"/>
              <a:t>objective review</a:t>
            </a:r>
            <a:r>
              <a:rPr lang="en-US" sz="1800" i="1" dirty="0"/>
              <a:t>.</a:t>
            </a:r>
          </a:p>
        </p:txBody>
      </p:sp>
      <p:sp>
        <p:nvSpPr>
          <p:cNvPr id="4" name="Slide Number Placeholder 3"/>
          <p:cNvSpPr>
            <a:spLocks noGrp="1"/>
          </p:cNvSpPr>
          <p:nvPr>
            <p:ph type="sldNum" sz="quarter" idx="12"/>
          </p:nvPr>
        </p:nvSpPr>
        <p:spPr/>
        <p:txBody>
          <a:bodyPr/>
          <a:lstStyle/>
          <a:p>
            <a:fld id="{014D15C2-4F46-4B19-94B7-E4D0D74FB971}" type="slidenum">
              <a:rPr lang="en-US" smtClean="0"/>
              <a:t>19</a:t>
            </a:fld>
            <a:endParaRPr lang="en-US"/>
          </a:p>
        </p:txBody>
      </p:sp>
    </p:spTree>
    <p:extLst>
      <p:ext uri="{BB962C8B-B14F-4D97-AF65-F5344CB8AC3E}">
        <p14:creationId xmlns:p14="http://schemas.microsoft.com/office/powerpoint/2010/main" val="3034882050"/>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Target Populations</a:t>
            </a:r>
            <a:endParaRPr lang="en-US" dirty="0"/>
          </a:p>
        </p:txBody>
      </p:sp>
      <p:sp>
        <p:nvSpPr>
          <p:cNvPr id="3" name="Text Placeholder 2"/>
          <p:cNvSpPr>
            <a:spLocks noGrp="1"/>
          </p:cNvSpPr>
          <p:nvPr>
            <p:ph type="body" sz="quarter" idx="10"/>
          </p:nvPr>
        </p:nvSpPr>
        <p:spPr>
          <a:xfrm>
            <a:off x="457200" y="1158875"/>
            <a:ext cx="8229600" cy="3667958"/>
          </a:xfrm>
        </p:spPr>
        <p:txBody>
          <a:bodyPr/>
          <a:lstStyle/>
          <a:p>
            <a:pPr marL="0" indent="0">
              <a:buNone/>
            </a:pPr>
            <a:r>
              <a:rPr lang="en-US" dirty="0" smtClean="0"/>
              <a:t>Categories </a:t>
            </a:r>
            <a:r>
              <a:rPr lang="en-US" dirty="0"/>
              <a:t>A and B address the CBA needs of target populations within governmental public health departments. </a:t>
            </a:r>
            <a:endParaRPr lang="en-US" dirty="0" smtClean="0"/>
          </a:p>
          <a:p>
            <a:pPr marL="0" indent="0">
              <a:buNone/>
            </a:pPr>
            <a:endParaRPr lang="en-US" dirty="0"/>
          </a:p>
          <a:p>
            <a:r>
              <a:rPr lang="en-US" b="1" dirty="0"/>
              <a:t>Category A: Governmental Public Health Departments </a:t>
            </a:r>
            <a:r>
              <a:rPr lang="en-US" dirty="0"/>
              <a:t>– Meets the priority organizational-level CBA needs of </a:t>
            </a:r>
            <a:r>
              <a:rPr lang="en-US" b="1" dirty="0"/>
              <a:t>one </a:t>
            </a:r>
            <a:r>
              <a:rPr lang="en-US" dirty="0"/>
              <a:t>of the following health department types: state, tribal, </a:t>
            </a:r>
            <a:r>
              <a:rPr lang="en-US" dirty="0" smtClean="0"/>
              <a:t>local, or territorial. </a:t>
            </a:r>
            <a:endParaRPr lang="en-US" dirty="0"/>
          </a:p>
          <a:p>
            <a:pPr marL="0" indent="0">
              <a:buNone/>
            </a:pPr>
            <a:endParaRPr lang="en-US" dirty="0" smtClean="0"/>
          </a:p>
          <a:p>
            <a:r>
              <a:rPr lang="en-US" b="1" dirty="0" smtClean="0"/>
              <a:t>Category </a:t>
            </a:r>
            <a:r>
              <a:rPr lang="en-US" b="1" dirty="0"/>
              <a:t>B: Workforce Segments across Governmental Public Health Departments </a:t>
            </a:r>
            <a:r>
              <a:rPr lang="en-US" dirty="0"/>
              <a:t>– Meets the priority CBA needs of </a:t>
            </a:r>
            <a:r>
              <a:rPr lang="en-US" b="1" dirty="0"/>
              <a:t>one </a:t>
            </a:r>
            <a:r>
              <a:rPr lang="en-US" dirty="0"/>
              <a:t>workforce segment across </a:t>
            </a:r>
            <a:r>
              <a:rPr lang="en-US" b="1" dirty="0"/>
              <a:t>two or more </a:t>
            </a:r>
            <a:r>
              <a:rPr lang="en-US" dirty="0"/>
              <a:t>health department types: state, tribal, local, </a:t>
            </a:r>
            <a:r>
              <a:rPr lang="en-US" dirty="0" smtClean="0"/>
              <a:t>and </a:t>
            </a:r>
            <a:r>
              <a:rPr lang="en-US" dirty="0"/>
              <a:t>territorial. </a:t>
            </a:r>
          </a:p>
        </p:txBody>
      </p:sp>
      <p:sp>
        <p:nvSpPr>
          <p:cNvPr id="4" name="Slide Number Placeholder 3"/>
          <p:cNvSpPr>
            <a:spLocks noGrp="1"/>
          </p:cNvSpPr>
          <p:nvPr>
            <p:ph type="sldNum" sz="quarter" idx="12"/>
          </p:nvPr>
        </p:nvSpPr>
        <p:spPr/>
        <p:txBody>
          <a:bodyPr/>
          <a:lstStyle/>
          <a:p>
            <a:fld id="{014D15C2-4F46-4B19-94B7-E4D0D74FB971}" type="slidenum">
              <a:rPr lang="en-US" smtClean="0"/>
              <a:t>20</a:t>
            </a:fld>
            <a:endParaRPr lang="en-US"/>
          </a:p>
        </p:txBody>
      </p:sp>
    </p:spTree>
    <p:extLst>
      <p:ext uri="{BB962C8B-B14F-4D97-AF65-F5344CB8AC3E}">
        <p14:creationId xmlns:p14="http://schemas.microsoft.com/office/powerpoint/2010/main" val="3174518759"/>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Target </a:t>
            </a:r>
            <a:r>
              <a:rPr lang="en-US" dirty="0" smtClean="0"/>
              <a:t>Populations, cont. </a:t>
            </a:r>
            <a:endParaRPr lang="en-US" dirty="0"/>
          </a:p>
        </p:txBody>
      </p:sp>
      <p:sp>
        <p:nvSpPr>
          <p:cNvPr id="3" name="Text Placeholder 2"/>
          <p:cNvSpPr>
            <a:spLocks noGrp="1"/>
          </p:cNvSpPr>
          <p:nvPr>
            <p:ph type="body" sz="quarter" idx="10"/>
          </p:nvPr>
        </p:nvSpPr>
        <p:spPr>
          <a:xfrm>
            <a:off x="457200" y="1158874"/>
            <a:ext cx="8229600" cy="3817859"/>
          </a:xfrm>
        </p:spPr>
        <p:txBody>
          <a:bodyPr/>
          <a:lstStyle/>
          <a:p>
            <a:pPr marL="0" indent="0">
              <a:buNone/>
            </a:pPr>
            <a:r>
              <a:rPr lang="en-US" dirty="0" smtClean="0"/>
              <a:t>Category </a:t>
            </a:r>
            <a:r>
              <a:rPr lang="en-US" dirty="0"/>
              <a:t>C addresses the CBA needs of target populations outside of governmental public health departments. </a:t>
            </a:r>
            <a:endParaRPr lang="en-US" dirty="0" smtClean="0"/>
          </a:p>
          <a:p>
            <a:pPr marL="0" indent="0">
              <a:buNone/>
            </a:pPr>
            <a:r>
              <a:rPr lang="en-US" dirty="0"/>
              <a:t>	</a:t>
            </a:r>
          </a:p>
          <a:p>
            <a:r>
              <a:rPr lang="en-US" b="1" dirty="0"/>
              <a:t>Category C: Nongovernmental Public Health Components </a:t>
            </a:r>
            <a:r>
              <a:rPr lang="en-US" dirty="0"/>
              <a:t>– Meets the priority CBA needs of </a:t>
            </a:r>
            <a:r>
              <a:rPr lang="en-US" b="1" dirty="0"/>
              <a:t>one </a:t>
            </a:r>
            <a:r>
              <a:rPr lang="en-US" dirty="0"/>
              <a:t>type of nongovernmental component of the public health system. </a:t>
            </a:r>
          </a:p>
          <a:p>
            <a:pPr lvl="1"/>
            <a:r>
              <a:rPr lang="en-US" sz="1800" dirty="0" smtClean="0"/>
              <a:t>CBA </a:t>
            </a:r>
            <a:r>
              <a:rPr lang="en-US" sz="1800" dirty="0"/>
              <a:t>activities conducted for this category must also leverage the organization’s expertise and networks to </a:t>
            </a:r>
            <a:r>
              <a:rPr lang="en-US" sz="1800" dirty="0" smtClean="0"/>
              <a:t>benefit a governmental health </a:t>
            </a:r>
            <a:r>
              <a:rPr lang="en-US" sz="1800" dirty="0"/>
              <a:t>department </a:t>
            </a:r>
            <a:r>
              <a:rPr lang="en-US" sz="1800" dirty="0" smtClean="0"/>
              <a:t>type </a:t>
            </a:r>
            <a:r>
              <a:rPr lang="en-US" sz="1800" dirty="0"/>
              <a:t>or workforce segment</a:t>
            </a:r>
            <a:r>
              <a:rPr lang="en-US" sz="1800" dirty="0" smtClean="0"/>
              <a:t>.</a:t>
            </a:r>
          </a:p>
          <a:p>
            <a:pPr marL="0" indent="0">
              <a:buNone/>
            </a:pPr>
            <a:endParaRPr lang="en-US" dirty="0"/>
          </a:p>
        </p:txBody>
      </p:sp>
      <p:sp>
        <p:nvSpPr>
          <p:cNvPr id="4" name="Slide Number Placeholder 3"/>
          <p:cNvSpPr>
            <a:spLocks noGrp="1"/>
          </p:cNvSpPr>
          <p:nvPr>
            <p:ph type="sldNum" sz="quarter" idx="12"/>
          </p:nvPr>
        </p:nvSpPr>
        <p:spPr/>
        <p:txBody>
          <a:bodyPr/>
          <a:lstStyle/>
          <a:p>
            <a:fld id="{014D15C2-4F46-4B19-94B7-E4D0D74FB971}" type="slidenum">
              <a:rPr lang="en-US" smtClean="0"/>
              <a:t>21</a:t>
            </a:fld>
            <a:endParaRPr lang="en-US"/>
          </a:p>
        </p:txBody>
      </p:sp>
    </p:spTree>
    <p:extLst>
      <p:ext uri="{BB962C8B-B14F-4D97-AF65-F5344CB8AC3E}">
        <p14:creationId xmlns:p14="http://schemas.microsoft.com/office/powerpoint/2010/main" val="591123595"/>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Organizational Capacity </a:t>
            </a:r>
            <a:endParaRPr lang="en-US" dirty="0"/>
          </a:p>
        </p:txBody>
      </p:sp>
      <p:sp>
        <p:nvSpPr>
          <p:cNvPr id="3" name="Text Placeholder 2"/>
          <p:cNvSpPr>
            <a:spLocks noGrp="1"/>
          </p:cNvSpPr>
          <p:nvPr>
            <p:ph type="body" sz="quarter" idx="10"/>
          </p:nvPr>
        </p:nvSpPr>
        <p:spPr/>
        <p:txBody>
          <a:bodyPr/>
          <a:lstStyle/>
          <a:p>
            <a:r>
              <a:rPr lang="en-US" dirty="0" smtClean="0"/>
              <a:t>Demonstrate ability to execute the CBA program strategies, implement activities, and achieve expected outcomes by describing</a:t>
            </a:r>
          </a:p>
          <a:p>
            <a:pPr lvl="1"/>
            <a:r>
              <a:rPr lang="en-US" sz="1800" dirty="0" smtClean="0"/>
              <a:t>Current and recent programs </a:t>
            </a:r>
          </a:p>
          <a:p>
            <a:pPr lvl="1"/>
            <a:r>
              <a:rPr lang="en-US" sz="1800" dirty="0" smtClean="0"/>
              <a:t>Staffing and partnerships </a:t>
            </a:r>
          </a:p>
          <a:p>
            <a:pPr lvl="1"/>
            <a:r>
              <a:rPr lang="en-US" sz="1800" dirty="0" smtClean="0"/>
              <a:t>Procurement activities </a:t>
            </a:r>
          </a:p>
          <a:p>
            <a:pPr lvl="1"/>
            <a:r>
              <a:rPr lang="en-US" sz="1800" dirty="0" smtClean="0"/>
              <a:t>Relationship with target population </a:t>
            </a:r>
          </a:p>
          <a:p>
            <a:pPr lvl="2"/>
            <a:r>
              <a:rPr lang="en-US" sz="1600" dirty="0" smtClean="0"/>
              <a:t>Category C - Relationship with governmental health departments </a:t>
            </a:r>
          </a:p>
          <a:p>
            <a:pPr lvl="1"/>
            <a:r>
              <a:rPr lang="en-US" sz="1800" dirty="0" smtClean="0"/>
              <a:t>Affiliate organizations, if applicable</a:t>
            </a:r>
          </a:p>
          <a:p>
            <a:pPr lvl="1"/>
            <a:r>
              <a:rPr lang="en-US" sz="1800" dirty="0" smtClean="0"/>
              <a:t>Current CDC CBA funding, if applicable</a:t>
            </a:r>
            <a:endParaRPr lang="en-US" sz="1800" dirty="0"/>
          </a:p>
        </p:txBody>
      </p:sp>
      <p:sp>
        <p:nvSpPr>
          <p:cNvPr id="4" name="Slide Number Placeholder 3"/>
          <p:cNvSpPr>
            <a:spLocks noGrp="1"/>
          </p:cNvSpPr>
          <p:nvPr>
            <p:ph type="sldNum" sz="quarter" idx="12"/>
          </p:nvPr>
        </p:nvSpPr>
        <p:spPr/>
        <p:txBody>
          <a:bodyPr/>
          <a:lstStyle/>
          <a:p>
            <a:fld id="{014D15C2-4F46-4B19-94B7-E4D0D74FB971}" type="slidenum">
              <a:rPr lang="en-US" smtClean="0"/>
              <a:t>22</a:t>
            </a:fld>
            <a:endParaRPr lang="en-US"/>
          </a:p>
        </p:txBody>
      </p:sp>
    </p:spTree>
    <p:extLst>
      <p:ext uri="{BB962C8B-B14F-4D97-AF65-F5344CB8AC3E}">
        <p14:creationId xmlns:p14="http://schemas.microsoft.com/office/powerpoint/2010/main" val="1421047058"/>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Evaluation and Performance Measurement </a:t>
            </a:r>
            <a:endParaRPr lang="en-US" dirty="0"/>
          </a:p>
        </p:txBody>
      </p:sp>
      <p:sp>
        <p:nvSpPr>
          <p:cNvPr id="3" name="Text Placeholder 2"/>
          <p:cNvSpPr>
            <a:spLocks noGrp="1"/>
          </p:cNvSpPr>
          <p:nvPr>
            <p:ph type="body" sz="quarter" idx="10"/>
          </p:nvPr>
        </p:nvSpPr>
        <p:spPr>
          <a:xfrm>
            <a:off x="467139" y="1158875"/>
            <a:ext cx="8229600" cy="3671542"/>
          </a:xfrm>
        </p:spPr>
        <p:txBody>
          <a:bodyPr/>
          <a:lstStyle/>
          <a:p>
            <a:r>
              <a:rPr lang="en-US" dirty="0"/>
              <a:t>The NOFO proposes examples to demonstrate the types of measures that will show progress toward achieving program outcomes.		</a:t>
            </a:r>
          </a:p>
          <a:p>
            <a:pPr lvl="1"/>
            <a:r>
              <a:rPr lang="en-US" sz="1800" b="1" dirty="0"/>
              <a:t>Process measures </a:t>
            </a:r>
            <a:r>
              <a:rPr lang="en-US" sz="1800" dirty="0"/>
              <a:t>track the implementation of strategies and activities</a:t>
            </a:r>
          </a:p>
          <a:p>
            <a:pPr lvl="1"/>
            <a:r>
              <a:rPr lang="en-US" sz="1800" b="1" dirty="0"/>
              <a:t>Outcome measures </a:t>
            </a:r>
            <a:r>
              <a:rPr lang="en-US" sz="1800" dirty="0"/>
              <a:t>determine progress in achieving </a:t>
            </a:r>
            <a:r>
              <a:rPr lang="en-US" sz="1800" dirty="0" smtClean="0"/>
              <a:t>outcomes</a:t>
            </a:r>
          </a:p>
          <a:p>
            <a:pPr marL="457200" lvl="1" indent="0">
              <a:buNone/>
            </a:pPr>
            <a:endParaRPr lang="en-US" sz="1800" dirty="0"/>
          </a:p>
          <a:p>
            <a:r>
              <a:rPr lang="en-US" dirty="0"/>
              <a:t>M</a:t>
            </a:r>
            <a:r>
              <a:rPr lang="en-US" dirty="0" smtClean="0"/>
              <a:t>easures should clearly align </a:t>
            </a:r>
            <a:r>
              <a:rPr lang="en-US" dirty="0"/>
              <a:t>with the strategies and outcomes, as defined in the NOFO and represented in the logic model.</a:t>
            </a:r>
            <a:endParaRPr lang="en-US" dirty="0" smtClean="0"/>
          </a:p>
          <a:p>
            <a:pPr marL="457200" lvl="1" indent="0">
              <a:buNone/>
            </a:pPr>
            <a:endParaRPr lang="en-US" dirty="0" smtClean="0"/>
          </a:p>
          <a:p>
            <a:pPr lvl="1"/>
            <a:endParaRPr lang="en-US" dirty="0"/>
          </a:p>
        </p:txBody>
      </p:sp>
      <p:sp>
        <p:nvSpPr>
          <p:cNvPr id="4" name="Slide Number Placeholder 3"/>
          <p:cNvSpPr>
            <a:spLocks noGrp="1"/>
          </p:cNvSpPr>
          <p:nvPr>
            <p:ph type="sldNum" sz="quarter" idx="12"/>
          </p:nvPr>
        </p:nvSpPr>
        <p:spPr/>
        <p:txBody>
          <a:bodyPr/>
          <a:lstStyle/>
          <a:p>
            <a:fld id="{014D15C2-4F46-4B19-94B7-E4D0D74FB971}" type="slidenum">
              <a:rPr lang="en-US" smtClean="0"/>
              <a:t>23</a:t>
            </a:fld>
            <a:endParaRPr lang="en-US"/>
          </a:p>
        </p:txBody>
      </p:sp>
    </p:spTree>
    <p:extLst>
      <p:ext uri="{BB962C8B-B14F-4D97-AF65-F5344CB8AC3E}">
        <p14:creationId xmlns:p14="http://schemas.microsoft.com/office/powerpoint/2010/main" val="758198817"/>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 Plan</a:t>
            </a:r>
            <a:endParaRPr lang="en-US" dirty="0"/>
          </a:p>
        </p:txBody>
      </p:sp>
      <p:sp>
        <p:nvSpPr>
          <p:cNvPr id="3" name="Text Placeholder 2"/>
          <p:cNvSpPr>
            <a:spLocks noGrp="1"/>
          </p:cNvSpPr>
          <p:nvPr>
            <p:ph type="body" sz="quarter" idx="10"/>
          </p:nvPr>
        </p:nvSpPr>
        <p:spPr/>
        <p:txBody>
          <a:bodyPr/>
          <a:lstStyle/>
          <a:p>
            <a:r>
              <a:rPr lang="en-US" dirty="0"/>
              <a:t>D</a:t>
            </a:r>
            <a:r>
              <a:rPr lang="en-US" dirty="0" smtClean="0"/>
              <a:t>evelop </a:t>
            </a:r>
            <a:r>
              <a:rPr lang="en-US" dirty="0"/>
              <a:t>a CBA work plan that provides a high-level plan for the five-year period of </a:t>
            </a:r>
            <a:r>
              <a:rPr lang="en-US" dirty="0" smtClean="0"/>
              <a:t>performance and a </a:t>
            </a:r>
            <a:r>
              <a:rPr lang="en-US" dirty="0"/>
              <a:t>detailed plan for the first </a:t>
            </a:r>
            <a:r>
              <a:rPr lang="en-US" dirty="0" smtClean="0"/>
              <a:t>year. </a:t>
            </a:r>
            <a:r>
              <a:rPr lang="en-US" dirty="0"/>
              <a:t>	</a:t>
            </a:r>
            <a:endParaRPr lang="en-US" dirty="0" smtClean="0"/>
          </a:p>
          <a:p>
            <a:pPr marL="0" indent="0">
              <a:buNone/>
            </a:pPr>
            <a:endParaRPr lang="en-US" dirty="0"/>
          </a:p>
          <a:p>
            <a:r>
              <a:rPr lang="en-US" dirty="0"/>
              <a:t>Five-Year Overview </a:t>
            </a:r>
            <a:r>
              <a:rPr lang="en-US" dirty="0" smtClean="0"/>
              <a:t>(</a:t>
            </a:r>
            <a:r>
              <a:rPr lang="en-US" dirty="0"/>
              <a:t>narrative) </a:t>
            </a:r>
          </a:p>
          <a:p>
            <a:pPr lvl="1"/>
            <a:r>
              <a:rPr lang="en-US" sz="1800" dirty="0" smtClean="0"/>
              <a:t>Intended outcomes </a:t>
            </a:r>
            <a:r>
              <a:rPr lang="en-US" sz="1800" dirty="0"/>
              <a:t>for </a:t>
            </a:r>
            <a:r>
              <a:rPr lang="en-US" sz="1800" dirty="0" smtClean="0"/>
              <a:t>the </a:t>
            </a:r>
            <a:r>
              <a:rPr lang="en-US" sz="1800" dirty="0"/>
              <a:t>period </a:t>
            </a:r>
            <a:r>
              <a:rPr lang="en-US" sz="1800" dirty="0" smtClean="0"/>
              <a:t>of performance</a:t>
            </a:r>
            <a:endParaRPr lang="en-US" sz="1800" dirty="0"/>
          </a:p>
          <a:p>
            <a:pPr lvl="1"/>
            <a:r>
              <a:rPr lang="en-US" sz="1800" dirty="0"/>
              <a:t>Intended strategies, activities, and outputs to be achieved by the end of the </a:t>
            </a:r>
            <a:r>
              <a:rPr lang="en-US" sz="1800" dirty="0" smtClean="0"/>
              <a:t>five-year performance </a:t>
            </a:r>
            <a:r>
              <a:rPr lang="en-US" sz="1800" dirty="0"/>
              <a:t>period </a:t>
            </a:r>
          </a:p>
          <a:p>
            <a:pPr lvl="1"/>
            <a:r>
              <a:rPr lang="en-US" sz="1800" dirty="0"/>
              <a:t>Administration and assessment processes to ensure successful implementation and quality assurance </a:t>
            </a:r>
          </a:p>
          <a:p>
            <a:endParaRPr lang="en-US" dirty="0"/>
          </a:p>
        </p:txBody>
      </p:sp>
      <p:sp>
        <p:nvSpPr>
          <p:cNvPr id="4" name="Slide Number Placeholder 3"/>
          <p:cNvSpPr>
            <a:spLocks noGrp="1"/>
          </p:cNvSpPr>
          <p:nvPr>
            <p:ph type="sldNum" sz="quarter" idx="12"/>
          </p:nvPr>
        </p:nvSpPr>
        <p:spPr/>
        <p:txBody>
          <a:bodyPr/>
          <a:lstStyle/>
          <a:p>
            <a:fld id="{014D15C2-4F46-4B19-94B7-E4D0D74FB971}" type="slidenum">
              <a:rPr lang="en-US" smtClean="0"/>
              <a:t>24</a:t>
            </a:fld>
            <a:endParaRPr lang="en-US"/>
          </a:p>
        </p:txBody>
      </p:sp>
    </p:spTree>
    <p:extLst>
      <p:ext uri="{BB962C8B-B14F-4D97-AF65-F5344CB8AC3E}">
        <p14:creationId xmlns:p14="http://schemas.microsoft.com/office/powerpoint/2010/main" val="233433582"/>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 Plan, cont.</a:t>
            </a:r>
            <a:endParaRPr lang="en-US" dirty="0"/>
          </a:p>
        </p:txBody>
      </p:sp>
      <p:sp>
        <p:nvSpPr>
          <p:cNvPr id="6" name="Text Placeholder 5"/>
          <p:cNvSpPr>
            <a:spLocks noGrp="1"/>
          </p:cNvSpPr>
          <p:nvPr>
            <p:ph type="body" sz="quarter" idx="10"/>
          </p:nvPr>
        </p:nvSpPr>
        <p:spPr>
          <a:xfrm>
            <a:off x="457200" y="1158875"/>
            <a:ext cx="4541520" cy="3555138"/>
          </a:xfrm>
        </p:spPr>
        <p:txBody>
          <a:bodyPr/>
          <a:lstStyle/>
          <a:p>
            <a:r>
              <a:rPr lang="en-US" dirty="0"/>
              <a:t>One-Year Detailed Work Plan (table</a:t>
            </a:r>
            <a:r>
              <a:rPr lang="en-US" dirty="0" smtClean="0"/>
              <a:t>)</a:t>
            </a:r>
          </a:p>
          <a:p>
            <a:pPr lvl="1"/>
            <a:r>
              <a:rPr lang="en-US" sz="1800" dirty="0"/>
              <a:t>Applicants are required to use the table </a:t>
            </a:r>
            <a:r>
              <a:rPr lang="en-US" sz="1800" dirty="0" smtClean="0"/>
              <a:t>for first </a:t>
            </a:r>
            <a:r>
              <a:rPr lang="en-US" sz="1800" dirty="0"/>
              <a:t>year </a:t>
            </a:r>
            <a:r>
              <a:rPr lang="en-US" sz="1800" dirty="0" smtClean="0"/>
              <a:t>activities</a:t>
            </a:r>
          </a:p>
          <a:p>
            <a:pPr lvl="1"/>
            <a:r>
              <a:rPr lang="en-US" sz="1800" dirty="0" smtClean="0"/>
              <a:t>Table must be completed </a:t>
            </a:r>
            <a:r>
              <a:rPr lang="en-US" sz="1800" dirty="0"/>
              <a:t>for </a:t>
            </a:r>
            <a:r>
              <a:rPr lang="en-US" sz="1800" dirty="0" smtClean="0"/>
              <a:t>the budget </a:t>
            </a:r>
            <a:r>
              <a:rPr lang="en-US" sz="1800" dirty="0"/>
              <a:t>period </a:t>
            </a:r>
            <a:r>
              <a:rPr lang="en-US" sz="1800" dirty="0" smtClean="0"/>
              <a:t>outcomes </a:t>
            </a:r>
          </a:p>
          <a:p>
            <a:pPr lvl="1"/>
            <a:r>
              <a:rPr lang="en-US" sz="1800" dirty="0" smtClean="0"/>
              <a:t>If an activity </a:t>
            </a:r>
            <a:r>
              <a:rPr lang="en-US" sz="1800" dirty="0"/>
              <a:t>leads to multiple outcomes, it should be described under each outcome </a:t>
            </a:r>
            <a:r>
              <a:rPr lang="en-US" sz="1800" dirty="0" smtClean="0"/>
              <a:t>measure</a:t>
            </a:r>
          </a:p>
          <a:p>
            <a:endParaRPr lang="en-US" dirty="0"/>
          </a:p>
          <a:p>
            <a:endParaRPr lang="en-US" dirty="0"/>
          </a:p>
        </p:txBody>
      </p:sp>
      <p:pic>
        <p:nvPicPr>
          <p:cNvPr id="3" name="Picture 2" descr="The image is a screenshot of the template that should be used for the one-year detailed work plan. The template includes the budget period outcomes, outcome measures, and related strategies and activities, process measures, responsible parties, completion date, and estimated cost." title="Work Plan Template"/>
          <p:cNvPicPr>
            <a:picLocks noChangeAspect="1"/>
          </p:cNvPicPr>
          <p:nvPr/>
        </p:nvPicPr>
        <p:blipFill rotWithShape="1">
          <a:blip r:embed="rId3"/>
          <a:srcRect l="206" b="5021"/>
          <a:stretch/>
        </p:blipFill>
        <p:spPr>
          <a:xfrm>
            <a:off x="4890977" y="1246761"/>
            <a:ext cx="3912782" cy="2868039"/>
          </a:xfrm>
          <a:prstGeom prst="rect">
            <a:avLst/>
          </a:prstGeom>
        </p:spPr>
      </p:pic>
      <p:sp>
        <p:nvSpPr>
          <p:cNvPr id="4" name="Slide Number Placeholder 3"/>
          <p:cNvSpPr>
            <a:spLocks noGrp="1"/>
          </p:cNvSpPr>
          <p:nvPr>
            <p:ph type="sldNum" sz="quarter" idx="12"/>
          </p:nvPr>
        </p:nvSpPr>
        <p:spPr/>
        <p:txBody>
          <a:bodyPr/>
          <a:lstStyle/>
          <a:p>
            <a:fld id="{014D15C2-4F46-4B19-94B7-E4D0D74FB971}" type="slidenum">
              <a:rPr lang="en-US" smtClean="0"/>
              <a:t>25</a:t>
            </a:fld>
            <a:endParaRPr lang="en-US"/>
          </a:p>
        </p:txBody>
      </p:sp>
    </p:spTree>
    <p:extLst>
      <p:ext uri="{BB962C8B-B14F-4D97-AF65-F5344CB8AC3E}">
        <p14:creationId xmlns:p14="http://schemas.microsoft.com/office/powerpoint/2010/main" val="162122907"/>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Documentation Requirements</a:t>
            </a:r>
            <a:endParaRPr lang="en-US" dirty="0"/>
          </a:p>
        </p:txBody>
      </p:sp>
      <p:sp>
        <p:nvSpPr>
          <p:cNvPr id="3" name="Text Placeholder 2"/>
          <p:cNvSpPr>
            <a:spLocks noGrp="1"/>
          </p:cNvSpPr>
          <p:nvPr>
            <p:ph type="body" sz="quarter" idx="10"/>
          </p:nvPr>
        </p:nvSpPr>
        <p:spPr/>
        <p:txBody>
          <a:bodyPr numCol="1"/>
          <a:lstStyle/>
          <a:p>
            <a:pPr marL="0" indent="0">
              <a:buNone/>
            </a:pPr>
            <a:r>
              <a:rPr lang="en-US" dirty="0"/>
              <a:t>Applicants must submit the following </a:t>
            </a:r>
            <a:r>
              <a:rPr lang="en-US" dirty="0" smtClean="0"/>
              <a:t>information</a:t>
            </a:r>
          </a:p>
          <a:p>
            <a:pPr marL="0" indent="0">
              <a:buNone/>
            </a:pPr>
            <a:endParaRPr lang="en-US" dirty="0"/>
          </a:p>
        </p:txBody>
      </p:sp>
      <p:sp>
        <p:nvSpPr>
          <p:cNvPr id="6" name="Text Placeholder 2"/>
          <p:cNvSpPr txBox="1">
            <a:spLocks/>
          </p:cNvSpPr>
          <p:nvPr/>
        </p:nvSpPr>
        <p:spPr bwMode="auto">
          <a:xfrm>
            <a:off x="457200" y="1718780"/>
            <a:ext cx="8229600" cy="334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2" anchor="t" anchorCtr="0" compatLnSpc="1">
            <a:prstTxWarp prst="textNoShape">
              <a:avLst/>
            </a:prstTxWarp>
          </a:bodyPr>
          <a:lstStyle>
            <a:lvl1pPr marL="342900" indent="-342900" algn="l" rtl="0" eaLnBrk="0" fontAlgn="base" hangingPunct="0">
              <a:spcBef>
                <a:spcPct val="20000"/>
              </a:spcBef>
              <a:spcAft>
                <a:spcPct val="0"/>
              </a:spcAft>
              <a:buClr>
                <a:srgbClr val="005DAA"/>
              </a:buClr>
              <a:buFont typeface="Wingdings" panose="05000000000000000000" pitchFamily="2" charset="2"/>
              <a:buChar char="§"/>
              <a:defRPr sz="2000" kern="1200">
                <a:solidFill>
                  <a:schemeClr val="accent4">
                    <a:lumMod val="75000"/>
                  </a:schemeClr>
                </a:solidFill>
                <a:latin typeface="Calibri" panose="020F0502020204030204" pitchFamily="34" charset="0"/>
                <a:ea typeface="+mn-ea"/>
                <a:cs typeface="+mn-cs"/>
              </a:defRPr>
            </a:lvl1pPr>
            <a:lvl2pPr marL="742950" indent="-285750" algn="l" rtl="0" eaLnBrk="0" fontAlgn="base" hangingPunct="0">
              <a:spcBef>
                <a:spcPct val="20000"/>
              </a:spcBef>
              <a:spcAft>
                <a:spcPct val="0"/>
              </a:spcAft>
              <a:buClr>
                <a:srgbClr val="532E63"/>
              </a:buClr>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2pPr>
            <a:lvl3pPr marL="1143000" indent="-228600" algn="l" rtl="0" eaLnBrk="0" fontAlgn="base" hangingPunct="0">
              <a:spcBef>
                <a:spcPct val="20000"/>
              </a:spcBef>
              <a:spcAft>
                <a:spcPct val="0"/>
              </a:spcAft>
              <a:buClr>
                <a:srgbClr val="9A3B26"/>
              </a:buClr>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accent4">
                    <a:lumMod val="75000"/>
                  </a:schemeClr>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39A6"/>
              </a:buClr>
              <a:buFont typeface="Wingdings" panose="05000000000000000000" pitchFamily="2" charset="2"/>
              <a:buChar char="q"/>
            </a:pPr>
            <a:r>
              <a:rPr lang="en-US" dirty="0"/>
              <a:t>Project Abstract</a:t>
            </a:r>
          </a:p>
          <a:p>
            <a:pPr>
              <a:buClr>
                <a:srgbClr val="0039A6"/>
              </a:buClr>
              <a:buFont typeface="Wingdings" panose="05000000000000000000" pitchFamily="2" charset="2"/>
              <a:buChar char="q"/>
            </a:pPr>
            <a:r>
              <a:rPr lang="en-US" dirty="0"/>
              <a:t>Project </a:t>
            </a:r>
            <a:r>
              <a:rPr lang="en-US" dirty="0" smtClean="0"/>
              <a:t>Narrative</a:t>
            </a:r>
          </a:p>
          <a:p>
            <a:pPr lvl="1">
              <a:buClr>
                <a:srgbClr val="0039A6"/>
              </a:buClr>
              <a:buFont typeface="Wingdings" panose="05000000000000000000" pitchFamily="2" charset="2"/>
              <a:buChar char="q"/>
            </a:pPr>
            <a:r>
              <a:rPr lang="en-US" sz="1800" dirty="0"/>
              <a:t>Background, Approach, Evaluation and Performance Measurement Plan, Organizational Capacity of Applicants to Implement the Approach, and Work Plan</a:t>
            </a:r>
          </a:p>
          <a:p>
            <a:pPr>
              <a:buClr>
                <a:srgbClr val="0039A6"/>
              </a:buClr>
              <a:buFont typeface="Wingdings" panose="05000000000000000000" pitchFamily="2" charset="2"/>
              <a:buChar char="q"/>
            </a:pPr>
            <a:r>
              <a:rPr lang="en-US" dirty="0"/>
              <a:t>Budget </a:t>
            </a:r>
            <a:r>
              <a:rPr lang="en-US" dirty="0" smtClean="0"/>
              <a:t>Narrative</a:t>
            </a:r>
          </a:p>
          <a:p>
            <a:pPr>
              <a:buClr>
                <a:srgbClr val="0039A6"/>
              </a:buClr>
              <a:buFont typeface="Wingdings" panose="05000000000000000000" pitchFamily="2" charset="2"/>
              <a:buChar char="q"/>
            </a:pPr>
            <a:r>
              <a:rPr lang="en-US" dirty="0" smtClean="0"/>
              <a:t>CDC </a:t>
            </a:r>
            <a:r>
              <a:rPr lang="en-US" dirty="0"/>
              <a:t>Assurances and Certifications</a:t>
            </a:r>
          </a:p>
          <a:p>
            <a:pPr>
              <a:buClr>
                <a:srgbClr val="0039A6"/>
              </a:buClr>
              <a:buFont typeface="Wingdings" panose="05000000000000000000" pitchFamily="2" charset="2"/>
              <a:buChar char="q"/>
            </a:pPr>
            <a:endParaRPr lang="en-US" dirty="0" smtClean="0"/>
          </a:p>
          <a:p>
            <a:pPr>
              <a:buClr>
                <a:srgbClr val="0039A6"/>
              </a:buClr>
              <a:buFont typeface="Wingdings" panose="05000000000000000000" pitchFamily="2" charset="2"/>
              <a:buChar char="q"/>
            </a:pPr>
            <a:endParaRPr lang="en-US" dirty="0"/>
          </a:p>
          <a:p>
            <a:pPr>
              <a:buClr>
                <a:srgbClr val="0039A6"/>
              </a:buClr>
              <a:buFont typeface="Wingdings" panose="05000000000000000000" pitchFamily="2" charset="2"/>
              <a:buChar char="q"/>
            </a:pPr>
            <a:endParaRPr lang="en-US" dirty="0" smtClean="0"/>
          </a:p>
          <a:p>
            <a:pPr>
              <a:buClr>
                <a:srgbClr val="0039A6"/>
              </a:buClr>
              <a:buFont typeface="Wingdings" panose="05000000000000000000" pitchFamily="2" charset="2"/>
              <a:buChar char="q"/>
            </a:pPr>
            <a:r>
              <a:rPr lang="en-US" dirty="0" smtClean="0"/>
              <a:t>Table </a:t>
            </a:r>
            <a:r>
              <a:rPr lang="en-US" dirty="0"/>
              <a:t>of Contents for Entire Submission </a:t>
            </a:r>
          </a:p>
          <a:p>
            <a:pPr>
              <a:buClr>
                <a:srgbClr val="0039A6"/>
              </a:buClr>
              <a:buFont typeface="Wingdings" panose="05000000000000000000" pitchFamily="2" charset="2"/>
              <a:buChar char="q"/>
            </a:pPr>
            <a:r>
              <a:rPr lang="en-US" dirty="0"/>
              <a:t>Resumes/CVs</a:t>
            </a:r>
          </a:p>
          <a:p>
            <a:pPr>
              <a:buClr>
                <a:srgbClr val="0039A6"/>
              </a:buClr>
              <a:buFont typeface="Wingdings" panose="05000000000000000000" pitchFamily="2" charset="2"/>
              <a:buChar char="q"/>
            </a:pPr>
            <a:r>
              <a:rPr lang="en-US" dirty="0"/>
              <a:t>Letters of Support</a:t>
            </a:r>
          </a:p>
          <a:p>
            <a:pPr>
              <a:buClr>
                <a:srgbClr val="0039A6"/>
              </a:buClr>
              <a:buFont typeface="Wingdings" panose="05000000000000000000" pitchFamily="2" charset="2"/>
              <a:buChar char="q"/>
            </a:pPr>
            <a:r>
              <a:rPr lang="en-US" dirty="0"/>
              <a:t>Organizational Charts</a:t>
            </a:r>
          </a:p>
          <a:p>
            <a:pPr>
              <a:buClr>
                <a:srgbClr val="0039A6"/>
              </a:buClr>
              <a:buFont typeface="Wingdings" panose="05000000000000000000" pitchFamily="2" charset="2"/>
              <a:buChar char="q"/>
            </a:pPr>
            <a:r>
              <a:rPr lang="en-US" dirty="0"/>
              <a:t>Indirect Cost Rate, if applicable</a:t>
            </a:r>
          </a:p>
          <a:p>
            <a:pPr>
              <a:buClr>
                <a:srgbClr val="0039A6"/>
              </a:buClr>
              <a:buFont typeface="Wingdings" panose="05000000000000000000" pitchFamily="2" charset="2"/>
              <a:buChar char="q"/>
            </a:pPr>
            <a:r>
              <a:rPr lang="en-US" dirty="0"/>
              <a:t>Proof of Public Health Mission</a:t>
            </a:r>
          </a:p>
          <a:p>
            <a:pPr>
              <a:buClr>
                <a:srgbClr val="0039A6"/>
              </a:buClr>
              <a:buFont typeface="Wingdings" panose="05000000000000000000" pitchFamily="2" charset="2"/>
              <a:buChar char="q"/>
            </a:pPr>
            <a:r>
              <a:rPr lang="en-US" i="1" dirty="0" smtClean="0"/>
              <a:t>Proof </a:t>
            </a:r>
            <a:r>
              <a:rPr lang="en-US" i="1" dirty="0"/>
              <a:t>of National Scope of Work</a:t>
            </a:r>
          </a:p>
          <a:p>
            <a:pPr marL="0" indent="0">
              <a:buNone/>
            </a:pPr>
            <a:r>
              <a:rPr lang="en-US" dirty="0" smtClean="0"/>
              <a:t> </a:t>
            </a:r>
            <a:endParaRPr lang="en-US" dirty="0"/>
          </a:p>
          <a:p>
            <a:pPr marL="0" indent="0">
              <a:buFont typeface="Wingdings" panose="05000000000000000000" pitchFamily="2" charset="2"/>
              <a:buNone/>
            </a:pPr>
            <a:endParaRPr lang="en-US" dirty="0" smtClean="0"/>
          </a:p>
          <a:p>
            <a:pPr marL="0" indent="0">
              <a:buFont typeface="Wingdings" panose="05000000000000000000" pitchFamily="2" charset="2"/>
              <a:buNone/>
            </a:pPr>
            <a:endParaRPr lang="en-US" dirty="0"/>
          </a:p>
        </p:txBody>
      </p:sp>
      <p:sp>
        <p:nvSpPr>
          <p:cNvPr id="4" name="Slide Number Placeholder 3"/>
          <p:cNvSpPr>
            <a:spLocks noGrp="1"/>
          </p:cNvSpPr>
          <p:nvPr>
            <p:ph type="sldNum" sz="quarter" idx="12"/>
          </p:nvPr>
        </p:nvSpPr>
        <p:spPr/>
        <p:txBody>
          <a:bodyPr/>
          <a:lstStyle/>
          <a:p>
            <a:fld id="{014D15C2-4F46-4B19-94B7-E4D0D74FB971}" type="slidenum">
              <a:rPr lang="en-US" smtClean="0"/>
              <a:t>26</a:t>
            </a:fld>
            <a:endParaRPr lang="en-US"/>
          </a:p>
        </p:txBody>
      </p:sp>
    </p:spTree>
    <p:extLst>
      <p:ext uri="{BB962C8B-B14F-4D97-AF65-F5344CB8AC3E}">
        <p14:creationId xmlns:p14="http://schemas.microsoft.com/office/powerpoint/2010/main" val="11148096"/>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Requirements </a:t>
            </a:r>
            <a:endParaRPr lang="en-US" dirty="0"/>
          </a:p>
        </p:txBody>
      </p:sp>
      <p:sp>
        <p:nvSpPr>
          <p:cNvPr id="3" name="Text Placeholder 2"/>
          <p:cNvSpPr>
            <a:spLocks noGrp="1"/>
          </p:cNvSpPr>
          <p:nvPr>
            <p:ph type="body" sz="quarter" idx="10"/>
          </p:nvPr>
        </p:nvSpPr>
        <p:spPr/>
        <p:txBody>
          <a:bodyPr/>
          <a:lstStyle/>
          <a:p>
            <a:r>
              <a:rPr lang="en-US" dirty="0" smtClean="0"/>
              <a:t>Address </a:t>
            </a:r>
            <a:r>
              <a:rPr lang="en-US" dirty="0"/>
              <a:t>all </a:t>
            </a:r>
            <a:r>
              <a:rPr lang="en-US" dirty="0" smtClean="0"/>
              <a:t>evaluation </a:t>
            </a:r>
            <a:r>
              <a:rPr lang="en-US" dirty="0"/>
              <a:t>c</a:t>
            </a:r>
            <a:r>
              <a:rPr lang="en-US" dirty="0" smtClean="0"/>
              <a:t>riteria</a:t>
            </a:r>
          </a:p>
          <a:p>
            <a:r>
              <a:rPr lang="en-US" dirty="0" smtClean="0"/>
              <a:t>Submit </a:t>
            </a:r>
            <a:r>
              <a:rPr lang="en-US" dirty="0"/>
              <a:t>all acceptable </a:t>
            </a:r>
            <a:r>
              <a:rPr lang="en-US" dirty="0" smtClean="0"/>
              <a:t>attachments in PDF file format</a:t>
            </a:r>
            <a:endParaRPr lang="en-US" dirty="0"/>
          </a:p>
          <a:p>
            <a:r>
              <a:rPr lang="en-US" dirty="0"/>
              <a:t>Submit </a:t>
            </a:r>
            <a:r>
              <a:rPr lang="en-US" b="1" dirty="0"/>
              <a:t>no more than two </a:t>
            </a:r>
            <a:r>
              <a:rPr lang="en-US" dirty="0"/>
              <a:t>stand-alone applications</a:t>
            </a:r>
          </a:p>
          <a:p>
            <a:pPr lvl="1"/>
            <a:r>
              <a:rPr lang="en-US" sz="1800" dirty="0"/>
              <a:t>Each application must identify a distinct target population</a:t>
            </a:r>
          </a:p>
          <a:p>
            <a:r>
              <a:rPr lang="en-US" dirty="0" smtClean="0"/>
              <a:t>Submit applications </a:t>
            </a:r>
            <a:r>
              <a:rPr lang="en-US" dirty="0"/>
              <a:t>to Grants.gov by </a:t>
            </a:r>
            <a:r>
              <a:rPr lang="en-US" b="1" dirty="0"/>
              <a:t>March </a:t>
            </a:r>
            <a:r>
              <a:rPr lang="en-US" b="1" dirty="0" smtClean="0"/>
              <a:t>29, 2018, 11:59 pm (ET)</a:t>
            </a:r>
            <a:endParaRPr lang="en-US" b="1" dirty="0"/>
          </a:p>
          <a:p>
            <a:endParaRPr lang="en-US" b="1" dirty="0"/>
          </a:p>
        </p:txBody>
      </p:sp>
      <p:sp>
        <p:nvSpPr>
          <p:cNvPr id="4" name="Slide Number Placeholder 3"/>
          <p:cNvSpPr>
            <a:spLocks noGrp="1"/>
          </p:cNvSpPr>
          <p:nvPr>
            <p:ph type="sldNum" sz="quarter" idx="12"/>
          </p:nvPr>
        </p:nvSpPr>
        <p:spPr/>
        <p:txBody>
          <a:bodyPr/>
          <a:lstStyle/>
          <a:p>
            <a:fld id="{014D15C2-4F46-4B19-94B7-E4D0D74FB971}" type="slidenum">
              <a:rPr lang="en-US" smtClean="0"/>
              <a:t>27</a:t>
            </a:fld>
            <a:endParaRPr lang="en-US"/>
          </a:p>
        </p:txBody>
      </p:sp>
    </p:spTree>
    <p:extLst>
      <p:ext uri="{BB962C8B-B14F-4D97-AF65-F5344CB8AC3E}">
        <p14:creationId xmlns:p14="http://schemas.microsoft.com/office/powerpoint/2010/main" val="2737843215"/>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Letter of Intent </a:t>
            </a:r>
            <a:endParaRPr lang="en-US" dirty="0"/>
          </a:p>
        </p:txBody>
      </p:sp>
      <p:sp>
        <p:nvSpPr>
          <p:cNvPr id="3" name="Text Placeholder 2"/>
          <p:cNvSpPr>
            <a:spLocks noGrp="1"/>
          </p:cNvSpPr>
          <p:nvPr>
            <p:ph type="body" sz="quarter" idx="10"/>
          </p:nvPr>
        </p:nvSpPr>
        <p:spPr/>
        <p:txBody>
          <a:bodyPr/>
          <a:lstStyle/>
          <a:p>
            <a:r>
              <a:rPr lang="en-US" dirty="0"/>
              <a:t>Submit via email attachment to </a:t>
            </a:r>
            <a:r>
              <a:rPr lang="en-US" u="sng" dirty="0">
                <a:hlinkClick r:id="rId3"/>
              </a:rPr>
              <a:t>OSTLTSPartnersNOFO@cdc.gov</a:t>
            </a:r>
            <a:r>
              <a:rPr lang="en-US" dirty="0"/>
              <a:t> by </a:t>
            </a:r>
            <a:r>
              <a:rPr lang="en-US" b="1" dirty="0"/>
              <a:t>February 27, 2018, 11:59 pm (ET)</a:t>
            </a:r>
            <a:r>
              <a:rPr lang="en-US" dirty="0"/>
              <a:t>.</a:t>
            </a:r>
          </a:p>
          <a:p>
            <a:pPr lvl="1"/>
            <a:r>
              <a:rPr lang="en-US" dirty="0"/>
              <a:t>Copy </a:t>
            </a:r>
            <a:r>
              <a:rPr lang="en-US" dirty="0" smtClean="0"/>
              <a:t>Ralph </a:t>
            </a:r>
            <a:r>
              <a:rPr lang="en-US" dirty="0"/>
              <a:t>Robinson, </a:t>
            </a:r>
            <a:r>
              <a:rPr lang="en-US" dirty="0" smtClean="0"/>
              <a:t>Grants Management Officer, </a:t>
            </a:r>
            <a:r>
              <a:rPr lang="en-US" dirty="0">
                <a:hlinkClick r:id="rId4"/>
              </a:rPr>
              <a:t>RRobinson6@cdc.gov</a:t>
            </a:r>
            <a:endParaRPr lang="en-US" dirty="0"/>
          </a:p>
          <a:p>
            <a:pPr marL="457200" lvl="1" indent="0">
              <a:buNone/>
            </a:pPr>
            <a:endParaRPr lang="en-US" dirty="0"/>
          </a:p>
          <a:p>
            <a:r>
              <a:rPr lang="en-US" i="1" dirty="0" smtClean="0"/>
              <a:t>The </a:t>
            </a:r>
            <a:r>
              <a:rPr lang="en-US" i="1" dirty="0"/>
              <a:t>letter of intent is strongly encouraged and enables CDC to plan NOFO activities </a:t>
            </a:r>
            <a:r>
              <a:rPr lang="en-US" i="1" dirty="0" smtClean="0"/>
              <a:t>accordingly.</a:t>
            </a:r>
            <a:endParaRPr lang="en-US" i="1" dirty="0"/>
          </a:p>
          <a:p>
            <a:pPr lvl="1"/>
            <a:endParaRPr lang="en-US" dirty="0" smtClean="0"/>
          </a:p>
          <a:p>
            <a:pPr marL="457200" lvl="1" indent="0">
              <a:buNone/>
            </a:pPr>
            <a:endParaRPr lang="en-US" dirty="0"/>
          </a:p>
        </p:txBody>
      </p:sp>
      <p:sp>
        <p:nvSpPr>
          <p:cNvPr id="4" name="Slide Number Placeholder 3"/>
          <p:cNvSpPr>
            <a:spLocks noGrp="1"/>
          </p:cNvSpPr>
          <p:nvPr>
            <p:ph type="sldNum" sz="quarter" idx="12"/>
          </p:nvPr>
        </p:nvSpPr>
        <p:spPr/>
        <p:txBody>
          <a:bodyPr/>
          <a:lstStyle/>
          <a:p>
            <a:fld id="{014D15C2-4F46-4B19-94B7-E4D0D74FB971}" type="slidenum">
              <a:rPr lang="en-US" smtClean="0"/>
              <a:t>28</a:t>
            </a:fld>
            <a:endParaRPr lang="en-US"/>
          </a:p>
        </p:txBody>
      </p:sp>
    </p:spTree>
    <p:extLst>
      <p:ext uri="{BB962C8B-B14F-4D97-AF65-F5344CB8AC3E}">
        <p14:creationId xmlns:p14="http://schemas.microsoft.com/office/powerpoint/2010/main" val="3475649211"/>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Application Review and Selection Process </a:t>
            </a:r>
            <a:endParaRPr lang="en-US" dirty="0"/>
          </a:p>
        </p:txBody>
      </p:sp>
      <p:sp>
        <p:nvSpPr>
          <p:cNvPr id="3" name="Text Placeholder 2"/>
          <p:cNvSpPr>
            <a:spLocks noGrp="1"/>
          </p:cNvSpPr>
          <p:nvPr>
            <p:ph type="body" idx="1"/>
          </p:nvPr>
        </p:nvSpPr>
        <p:spPr/>
        <p:txBody>
          <a:bodyPr/>
          <a:lstStyle/>
          <a:p>
            <a:r>
              <a:rPr lang="en-US" dirty="0" smtClean="0"/>
              <a:t>CDC-RFA-OT18-1802</a:t>
            </a:r>
            <a:endParaRPr lang="en-US" dirty="0"/>
          </a:p>
        </p:txBody>
      </p:sp>
      <p:sp>
        <p:nvSpPr>
          <p:cNvPr id="4" name="Slide Number Placeholder 3"/>
          <p:cNvSpPr>
            <a:spLocks noGrp="1"/>
          </p:cNvSpPr>
          <p:nvPr>
            <p:ph type="sldNum" sz="quarter" idx="11"/>
          </p:nvPr>
        </p:nvSpPr>
        <p:spPr/>
        <p:txBody>
          <a:bodyPr/>
          <a:lstStyle/>
          <a:p>
            <a:fld id="{014D15C2-4F46-4B19-94B7-E4D0D74FB971}" type="slidenum">
              <a:rPr lang="en-US" smtClean="0">
                <a:solidFill>
                  <a:schemeClr val="bg2"/>
                </a:solidFill>
              </a:rPr>
              <a:t>29</a:t>
            </a:fld>
            <a:endParaRPr lang="en-US" dirty="0">
              <a:solidFill>
                <a:schemeClr val="bg2"/>
              </a:solidFill>
            </a:endParaRPr>
          </a:p>
        </p:txBody>
      </p:sp>
    </p:spTree>
    <p:extLst>
      <p:ext uri="{BB962C8B-B14F-4D97-AF65-F5344CB8AC3E}">
        <p14:creationId xmlns:p14="http://schemas.microsoft.com/office/powerpoint/2010/main" val="3623924685"/>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and Selection Process</a:t>
            </a:r>
          </a:p>
        </p:txBody>
      </p:sp>
      <p:sp>
        <p:nvSpPr>
          <p:cNvPr id="3" name="Text Placeholder 2"/>
          <p:cNvSpPr>
            <a:spLocks noGrp="1"/>
          </p:cNvSpPr>
          <p:nvPr>
            <p:ph type="body" sz="quarter" idx="10"/>
          </p:nvPr>
        </p:nvSpPr>
        <p:spPr/>
        <p:txBody>
          <a:bodyPr/>
          <a:lstStyle/>
          <a:p>
            <a:r>
              <a:rPr lang="en-US" dirty="0"/>
              <a:t>Phase I – Eligibility and responsiveness</a:t>
            </a:r>
          </a:p>
          <a:p>
            <a:r>
              <a:rPr lang="en-US" dirty="0"/>
              <a:t>Phase II (Funding Strategy 1) – Objective review of responsive applications </a:t>
            </a:r>
          </a:p>
          <a:p>
            <a:r>
              <a:rPr lang="en-US" dirty="0"/>
              <a:t>Phase III – CDC funding </a:t>
            </a:r>
            <a:r>
              <a:rPr lang="en-US" dirty="0" smtClean="0"/>
              <a:t>priority and preferences </a:t>
            </a:r>
            <a:endParaRPr lang="en-US" dirty="0"/>
          </a:p>
          <a:p>
            <a:r>
              <a:rPr lang="en-US" dirty="0"/>
              <a:t>Phase IV (Funding Strategy 2) – Review of responsive work plans</a:t>
            </a:r>
          </a:p>
          <a:p>
            <a:pPr lvl="1">
              <a:buFont typeface="Arial" panose="020B0604020202020204" pitchFamily="34" charset="0"/>
              <a:buChar char="•"/>
            </a:pPr>
            <a:r>
              <a:rPr lang="en-US" dirty="0"/>
              <a:t>Objective or Technical Review</a:t>
            </a:r>
          </a:p>
          <a:p>
            <a:pPr lvl="1">
              <a:buFont typeface="Arial" panose="020B0604020202020204" pitchFamily="34" charset="0"/>
              <a:buChar char="•"/>
            </a:pPr>
            <a:r>
              <a:rPr lang="en-US" dirty="0"/>
              <a:t>CDC funding preferences</a:t>
            </a:r>
          </a:p>
          <a:p>
            <a:endParaRPr lang="en-US" dirty="0"/>
          </a:p>
        </p:txBody>
      </p:sp>
      <p:sp>
        <p:nvSpPr>
          <p:cNvPr id="4" name="Slide Number Placeholder 3"/>
          <p:cNvSpPr>
            <a:spLocks noGrp="1"/>
          </p:cNvSpPr>
          <p:nvPr>
            <p:ph type="sldNum" sz="quarter" idx="12"/>
          </p:nvPr>
        </p:nvSpPr>
        <p:spPr/>
        <p:txBody>
          <a:bodyPr/>
          <a:lstStyle/>
          <a:p>
            <a:fld id="{014D15C2-4F46-4B19-94B7-E4D0D74FB971}" type="slidenum">
              <a:rPr lang="en-US" smtClean="0"/>
              <a:t>30</a:t>
            </a:fld>
            <a:endParaRPr lang="en-US"/>
          </a:p>
        </p:txBody>
      </p:sp>
    </p:spTree>
    <p:extLst>
      <p:ext uri="{BB962C8B-B14F-4D97-AF65-F5344CB8AC3E}">
        <p14:creationId xmlns:p14="http://schemas.microsoft.com/office/powerpoint/2010/main" val="2017130245"/>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Evaluation and Scoring Criteria </a:t>
            </a:r>
            <a:endParaRPr lang="en-US" dirty="0"/>
          </a:p>
        </p:txBody>
      </p:sp>
      <p:sp>
        <p:nvSpPr>
          <p:cNvPr id="3" name="Text Placeholder 2"/>
          <p:cNvSpPr>
            <a:spLocks noGrp="1"/>
          </p:cNvSpPr>
          <p:nvPr>
            <p:ph type="body" sz="quarter" idx="10"/>
          </p:nvPr>
        </p:nvSpPr>
        <p:spPr>
          <a:xfrm>
            <a:off x="457200" y="1158875"/>
            <a:ext cx="8382000" cy="3341688"/>
          </a:xfrm>
        </p:spPr>
        <p:txBody>
          <a:bodyPr/>
          <a:lstStyle/>
          <a:p>
            <a:r>
              <a:rPr lang="en-US" dirty="0" smtClean="0"/>
              <a:t>Approach (25 points) </a:t>
            </a:r>
            <a:endParaRPr lang="en-US" dirty="0"/>
          </a:p>
          <a:p>
            <a:r>
              <a:rPr lang="en-US" dirty="0"/>
              <a:t>Evaluation and Performance </a:t>
            </a:r>
            <a:r>
              <a:rPr lang="en-US" dirty="0" smtClean="0"/>
              <a:t>Measurement (15 points) </a:t>
            </a:r>
            <a:endParaRPr lang="en-US" dirty="0"/>
          </a:p>
          <a:p>
            <a:r>
              <a:rPr lang="en-US" dirty="0"/>
              <a:t>Applicant’s Organizational Capacity to Implement the Approach (</a:t>
            </a:r>
            <a:r>
              <a:rPr lang="en-US" dirty="0" smtClean="0"/>
              <a:t>60 points)</a:t>
            </a:r>
            <a:endParaRPr lang="en-US" dirty="0"/>
          </a:p>
          <a:p>
            <a:r>
              <a:rPr lang="en-US" dirty="0" smtClean="0"/>
              <a:t>Budget (reviewed, not scored) </a:t>
            </a:r>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sz="1800" i="1" dirty="0" smtClean="0"/>
              <a:t>Follow the scoring criteria for your selected target population category.</a:t>
            </a:r>
            <a:endParaRPr lang="en-US" sz="1800" i="1" dirty="0"/>
          </a:p>
        </p:txBody>
      </p:sp>
      <p:sp>
        <p:nvSpPr>
          <p:cNvPr id="4" name="Slide Number Placeholder 3"/>
          <p:cNvSpPr>
            <a:spLocks noGrp="1"/>
          </p:cNvSpPr>
          <p:nvPr>
            <p:ph type="sldNum" sz="quarter" idx="12"/>
          </p:nvPr>
        </p:nvSpPr>
        <p:spPr/>
        <p:txBody>
          <a:bodyPr/>
          <a:lstStyle/>
          <a:p>
            <a:fld id="{014D15C2-4F46-4B19-94B7-E4D0D74FB971}" type="slidenum">
              <a:rPr lang="en-US" smtClean="0"/>
              <a:t>31</a:t>
            </a:fld>
            <a:endParaRPr lang="en-US"/>
          </a:p>
        </p:txBody>
      </p:sp>
    </p:spTree>
    <p:extLst>
      <p:ext uri="{BB962C8B-B14F-4D97-AF65-F5344CB8AC3E}">
        <p14:creationId xmlns:p14="http://schemas.microsoft.com/office/powerpoint/2010/main" val="2464326210"/>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CDC Funding Priority</a:t>
            </a:r>
            <a:endParaRPr lang="en-US" dirty="0"/>
          </a:p>
        </p:txBody>
      </p:sp>
      <p:sp>
        <p:nvSpPr>
          <p:cNvPr id="3" name="Text Placeholder 2"/>
          <p:cNvSpPr>
            <a:spLocks noGrp="1"/>
          </p:cNvSpPr>
          <p:nvPr>
            <p:ph type="body" sz="quarter" idx="10"/>
          </p:nvPr>
        </p:nvSpPr>
        <p:spPr/>
        <p:txBody>
          <a:bodyPr/>
          <a:lstStyle/>
          <a:p>
            <a:r>
              <a:rPr lang="en-US" b="1" dirty="0"/>
              <a:t>National Scope (15 points)</a:t>
            </a:r>
          </a:p>
          <a:p>
            <a:pPr lvl="1"/>
            <a:r>
              <a:rPr lang="en-US" sz="1800" dirty="0"/>
              <a:t>Added to the final score of applications that demonstrate national scope. </a:t>
            </a:r>
          </a:p>
          <a:p>
            <a:pPr lvl="1"/>
            <a:r>
              <a:rPr lang="en-US" sz="1800" dirty="0"/>
              <a:t>This funding priority aligns with the CBA program intent to fund activities that build capacities and capabilities across multiple jurisdictions. </a:t>
            </a:r>
            <a:endParaRPr lang="en-US" sz="1800" dirty="0" smtClean="0"/>
          </a:p>
          <a:p>
            <a:pPr lvl="1"/>
            <a:endParaRPr lang="en-US" sz="1800" dirty="0"/>
          </a:p>
          <a:p>
            <a:pPr marL="457200" lvl="1" indent="0">
              <a:buNone/>
            </a:pPr>
            <a:endParaRPr lang="en-US" sz="1800" dirty="0"/>
          </a:p>
          <a:p>
            <a:pPr marL="457200" lvl="1" indent="0">
              <a:buNone/>
            </a:pPr>
            <a:endParaRPr lang="en-US" sz="1800" dirty="0" smtClean="0"/>
          </a:p>
          <a:p>
            <a:pPr marL="457200" lvl="1" indent="0">
              <a:buNone/>
            </a:pPr>
            <a:endParaRPr lang="en-US" sz="1800" dirty="0"/>
          </a:p>
          <a:p>
            <a:endParaRPr lang="en-US" dirty="0" smtClean="0"/>
          </a:p>
          <a:p>
            <a:pPr marL="0" indent="0">
              <a:buNone/>
            </a:pPr>
            <a:r>
              <a:rPr lang="en-US" sz="1800" i="1" dirty="0" smtClean="0"/>
              <a:t>Evidence of national scope must be submitted to receive additional 15 points.</a:t>
            </a:r>
            <a:endParaRPr lang="en-US" sz="1800" i="1" dirty="0"/>
          </a:p>
          <a:p>
            <a:endParaRPr lang="en-US" dirty="0"/>
          </a:p>
        </p:txBody>
      </p:sp>
      <p:sp>
        <p:nvSpPr>
          <p:cNvPr id="4" name="Slide Number Placeholder 3"/>
          <p:cNvSpPr>
            <a:spLocks noGrp="1"/>
          </p:cNvSpPr>
          <p:nvPr>
            <p:ph type="sldNum" sz="quarter" idx="12"/>
          </p:nvPr>
        </p:nvSpPr>
        <p:spPr/>
        <p:txBody>
          <a:bodyPr/>
          <a:lstStyle/>
          <a:p>
            <a:fld id="{014D15C2-4F46-4B19-94B7-E4D0D74FB971}" type="slidenum">
              <a:rPr lang="en-US" smtClean="0"/>
              <a:t>32</a:t>
            </a:fld>
            <a:endParaRPr lang="en-US"/>
          </a:p>
        </p:txBody>
      </p:sp>
    </p:spTree>
    <p:extLst>
      <p:ext uri="{BB962C8B-B14F-4D97-AF65-F5344CB8AC3E}">
        <p14:creationId xmlns:p14="http://schemas.microsoft.com/office/powerpoint/2010/main" val="1351983876"/>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CDC Funding Preferences</a:t>
            </a:r>
            <a:endParaRPr lang="en-US" dirty="0"/>
          </a:p>
        </p:txBody>
      </p:sp>
      <p:sp>
        <p:nvSpPr>
          <p:cNvPr id="3" name="Text Placeholder 2"/>
          <p:cNvSpPr>
            <a:spLocks noGrp="1"/>
          </p:cNvSpPr>
          <p:nvPr>
            <p:ph type="body" sz="quarter" idx="10"/>
          </p:nvPr>
        </p:nvSpPr>
        <p:spPr/>
        <p:txBody>
          <a:bodyPr/>
          <a:lstStyle/>
          <a:p>
            <a:r>
              <a:rPr lang="en-US" dirty="0" smtClean="0"/>
              <a:t>Preference will be given to applications that </a:t>
            </a:r>
          </a:p>
          <a:p>
            <a:pPr lvl="1"/>
            <a:r>
              <a:rPr lang="en-US" sz="1800" dirty="0" smtClean="0"/>
              <a:t>Avoid </a:t>
            </a:r>
            <a:r>
              <a:rPr lang="en-US" sz="1800" dirty="0"/>
              <a:t>duplication of CBA services to the same target populations</a:t>
            </a:r>
          </a:p>
          <a:p>
            <a:pPr lvl="1"/>
            <a:r>
              <a:rPr lang="en-US" sz="1800" dirty="0" smtClean="0"/>
              <a:t>Ensure </a:t>
            </a:r>
            <a:r>
              <a:rPr lang="en-US" sz="1800" dirty="0"/>
              <a:t>CBA services are provided to target populations not served by </a:t>
            </a:r>
            <a:r>
              <a:rPr lang="en-US" sz="1800" dirty="0" smtClean="0"/>
              <a:t>higher ranking </a:t>
            </a:r>
            <a:r>
              <a:rPr lang="en-US" sz="1800" dirty="0"/>
              <a:t>applications</a:t>
            </a:r>
          </a:p>
          <a:p>
            <a:pPr lvl="1"/>
            <a:r>
              <a:rPr lang="en-US" sz="1800" dirty="0" smtClean="0"/>
              <a:t>Ensure </a:t>
            </a:r>
            <a:r>
              <a:rPr lang="en-US" sz="1800" dirty="0"/>
              <a:t>CBA services are provided to target populations not duplicated in </a:t>
            </a:r>
            <a:r>
              <a:rPr lang="en-US" sz="1800" dirty="0" smtClean="0"/>
              <a:t>other CDC </a:t>
            </a:r>
            <a:r>
              <a:rPr lang="en-US" sz="1800" dirty="0"/>
              <a:t>funding mechanisms</a:t>
            </a:r>
          </a:p>
        </p:txBody>
      </p:sp>
      <p:sp>
        <p:nvSpPr>
          <p:cNvPr id="4" name="Slide Number Placeholder 3"/>
          <p:cNvSpPr>
            <a:spLocks noGrp="1"/>
          </p:cNvSpPr>
          <p:nvPr>
            <p:ph type="sldNum" sz="quarter" idx="12"/>
          </p:nvPr>
        </p:nvSpPr>
        <p:spPr/>
        <p:txBody>
          <a:bodyPr/>
          <a:lstStyle/>
          <a:p>
            <a:fld id="{014D15C2-4F46-4B19-94B7-E4D0D74FB971}" type="slidenum">
              <a:rPr lang="en-US" smtClean="0"/>
              <a:t>33</a:t>
            </a:fld>
            <a:endParaRPr lang="en-US"/>
          </a:p>
        </p:txBody>
      </p:sp>
    </p:spTree>
    <p:extLst>
      <p:ext uri="{BB962C8B-B14F-4D97-AF65-F5344CB8AC3E}">
        <p14:creationId xmlns:p14="http://schemas.microsoft.com/office/powerpoint/2010/main" val="1973922606"/>
      </p:ext>
    </p:extLst>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Key Dates</a:t>
            </a:r>
            <a:endParaRPr lang="en-US" dirty="0"/>
          </a:p>
        </p:txBody>
      </p:sp>
      <p:sp>
        <p:nvSpPr>
          <p:cNvPr id="3" name="Text Placeholder 2"/>
          <p:cNvSpPr>
            <a:spLocks noGrp="1"/>
          </p:cNvSpPr>
          <p:nvPr>
            <p:ph type="body" sz="quarter" idx="10"/>
          </p:nvPr>
        </p:nvSpPr>
        <p:spPr/>
        <p:txBody>
          <a:bodyPr/>
          <a:lstStyle/>
          <a:p>
            <a:r>
              <a:rPr lang="en-US" dirty="0" smtClean="0"/>
              <a:t>Letter of Intent: </a:t>
            </a:r>
            <a:r>
              <a:rPr lang="en-US" b="1" dirty="0"/>
              <a:t>February 27, 2018, 11:59 pm (</a:t>
            </a:r>
            <a:r>
              <a:rPr lang="en-US" b="1" dirty="0" smtClean="0"/>
              <a:t>ET)</a:t>
            </a:r>
          </a:p>
          <a:p>
            <a:pPr lvl="1"/>
            <a:r>
              <a:rPr lang="en-US" sz="1800" dirty="0" smtClean="0"/>
              <a:t>Identify </a:t>
            </a:r>
            <a:r>
              <a:rPr lang="en-US" sz="1800" dirty="0"/>
              <a:t>n</a:t>
            </a:r>
            <a:r>
              <a:rPr lang="en-US" sz="1800" dirty="0" smtClean="0"/>
              <a:t>umber </a:t>
            </a:r>
            <a:r>
              <a:rPr lang="en-US" sz="1800" dirty="0"/>
              <a:t>of application submissions (up to two) </a:t>
            </a:r>
            <a:r>
              <a:rPr lang="en-US" dirty="0"/>
              <a:t>	</a:t>
            </a:r>
            <a:endParaRPr lang="en-US" dirty="0" smtClean="0"/>
          </a:p>
          <a:p>
            <a:r>
              <a:rPr lang="en-US" dirty="0" smtClean="0"/>
              <a:t>Application </a:t>
            </a:r>
            <a:r>
              <a:rPr lang="en-US" dirty="0"/>
              <a:t>Deadline: </a:t>
            </a:r>
            <a:r>
              <a:rPr lang="en-US" b="1" dirty="0"/>
              <a:t>March 29, 2018, 11:59 pm (ET</a:t>
            </a:r>
            <a:r>
              <a:rPr lang="en-US" b="1" dirty="0" smtClean="0"/>
              <a:t>) </a:t>
            </a:r>
          </a:p>
          <a:p>
            <a:r>
              <a:rPr lang="en-US" dirty="0" smtClean="0"/>
              <a:t>Award Announcements </a:t>
            </a:r>
          </a:p>
          <a:p>
            <a:pPr lvl="1"/>
            <a:r>
              <a:rPr lang="en-US" sz="1800" dirty="0"/>
              <a:t>Funding Strategy </a:t>
            </a:r>
            <a:r>
              <a:rPr lang="en-US" sz="1800" dirty="0" smtClean="0"/>
              <a:t>1: </a:t>
            </a:r>
            <a:r>
              <a:rPr lang="en-US" sz="1800" b="1" dirty="0"/>
              <a:t>May 2018</a:t>
            </a:r>
            <a:endParaRPr lang="en-US" b="1" dirty="0"/>
          </a:p>
          <a:p>
            <a:pPr lvl="1"/>
            <a:r>
              <a:rPr lang="en-US" sz="1800" dirty="0"/>
              <a:t>Funding Strategy </a:t>
            </a:r>
            <a:r>
              <a:rPr lang="en-US" sz="1800" dirty="0" smtClean="0"/>
              <a:t>2: </a:t>
            </a:r>
            <a:r>
              <a:rPr lang="en-US" sz="1800" b="1" dirty="0" smtClean="0"/>
              <a:t>September </a:t>
            </a:r>
            <a:r>
              <a:rPr lang="en-US" sz="1800" b="1" dirty="0"/>
              <a:t>2018</a:t>
            </a:r>
            <a:endParaRPr lang="en-US" b="1" dirty="0"/>
          </a:p>
          <a:p>
            <a:pPr lvl="1"/>
            <a:endParaRPr lang="en-US" dirty="0"/>
          </a:p>
        </p:txBody>
      </p:sp>
      <p:sp>
        <p:nvSpPr>
          <p:cNvPr id="4" name="Slide Number Placeholder 3"/>
          <p:cNvSpPr>
            <a:spLocks noGrp="1"/>
          </p:cNvSpPr>
          <p:nvPr>
            <p:ph type="sldNum" sz="quarter" idx="12"/>
          </p:nvPr>
        </p:nvSpPr>
        <p:spPr/>
        <p:txBody>
          <a:bodyPr/>
          <a:lstStyle/>
          <a:p>
            <a:fld id="{014D15C2-4F46-4B19-94B7-E4D0D74FB971}" type="slidenum">
              <a:rPr lang="en-US" smtClean="0"/>
              <a:t>34</a:t>
            </a:fld>
            <a:endParaRPr lang="en-US"/>
          </a:p>
        </p:txBody>
      </p:sp>
    </p:spTree>
    <p:extLst>
      <p:ext uri="{BB962C8B-B14F-4D97-AF65-F5344CB8AC3E}">
        <p14:creationId xmlns:p14="http://schemas.microsoft.com/office/powerpoint/2010/main" val="1144620471"/>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Pre-Application Information</a:t>
            </a:r>
            <a:endParaRPr lang="en-US" dirty="0"/>
          </a:p>
        </p:txBody>
      </p:sp>
      <p:sp>
        <p:nvSpPr>
          <p:cNvPr id="3" name="Text Placeholder 2"/>
          <p:cNvSpPr>
            <a:spLocks noGrp="1"/>
          </p:cNvSpPr>
          <p:nvPr>
            <p:ph type="body" idx="1"/>
          </p:nvPr>
        </p:nvSpPr>
        <p:spPr/>
        <p:txBody>
          <a:bodyPr/>
          <a:lstStyle/>
          <a:p>
            <a:r>
              <a:rPr lang="en-US" dirty="0" smtClean="0"/>
              <a:t>CDC-RFA-OT18-1802</a:t>
            </a:r>
            <a:endParaRPr lang="en-US" dirty="0"/>
          </a:p>
        </p:txBody>
      </p:sp>
      <p:sp>
        <p:nvSpPr>
          <p:cNvPr id="4" name="Slide Number Placeholder 3"/>
          <p:cNvSpPr>
            <a:spLocks noGrp="1"/>
          </p:cNvSpPr>
          <p:nvPr>
            <p:ph type="sldNum" sz="quarter" idx="11"/>
          </p:nvPr>
        </p:nvSpPr>
        <p:spPr/>
        <p:txBody>
          <a:bodyPr/>
          <a:lstStyle/>
          <a:p>
            <a:fld id="{014D15C2-4F46-4B19-94B7-E4D0D74FB971}" type="slidenum">
              <a:rPr lang="en-US" smtClean="0">
                <a:solidFill>
                  <a:schemeClr val="bg2"/>
                </a:solidFill>
              </a:rPr>
              <a:t>35</a:t>
            </a:fld>
            <a:endParaRPr lang="en-US" dirty="0">
              <a:solidFill>
                <a:schemeClr val="bg2"/>
              </a:solidFill>
            </a:endParaRPr>
          </a:p>
        </p:txBody>
      </p:sp>
    </p:spTree>
    <p:extLst>
      <p:ext uri="{BB962C8B-B14F-4D97-AF65-F5344CB8AC3E}">
        <p14:creationId xmlns:p14="http://schemas.microsoft.com/office/powerpoint/2010/main" val="3355286779"/>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Pre-Application Submission</a:t>
            </a:r>
            <a:endParaRPr lang="en-US" dirty="0"/>
          </a:p>
        </p:txBody>
      </p:sp>
      <p:sp>
        <p:nvSpPr>
          <p:cNvPr id="3" name="Text Placeholder 2"/>
          <p:cNvSpPr>
            <a:spLocks noGrp="1"/>
          </p:cNvSpPr>
          <p:nvPr>
            <p:ph type="body" sz="quarter" idx="10"/>
          </p:nvPr>
        </p:nvSpPr>
        <p:spPr/>
        <p:txBody>
          <a:bodyPr/>
          <a:lstStyle/>
          <a:p>
            <a:r>
              <a:rPr lang="en-US" dirty="0" smtClean="0"/>
              <a:t>Register NOW with </a:t>
            </a:r>
            <a:r>
              <a:rPr lang="en-US" dirty="0">
                <a:hlinkClick r:id="rId3"/>
              </a:rPr>
              <a:t>Grants.gov </a:t>
            </a:r>
            <a:endParaRPr lang="en-US" dirty="0" smtClean="0"/>
          </a:p>
          <a:p>
            <a:r>
              <a:rPr lang="en-US" dirty="0"/>
              <a:t>Sign up </a:t>
            </a:r>
            <a:r>
              <a:rPr lang="en-US" dirty="0" smtClean="0"/>
              <a:t>to receive </a:t>
            </a:r>
            <a:r>
              <a:rPr lang="en-US" dirty="0"/>
              <a:t>notifications for CDC-RFA-OT18-1802</a:t>
            </a:r>
          </a:p>
          <a:p>
            <a:r>
              <a:rPr lang="en-US" dirty="0" smtClean="0"/>
              <a:t>Become familiar with the </a:t>
            </a:r>
            <a:r>
              <a:rPr lang="en-US" dirty="0" smtClean="0">
                <a:hlinkClick r:id="rId3"/>
              </a:rPr>
              <a:t>Grants.gov </a:t>
            </a:r>
            <a:r>
              <a:rPr lang="en-US" dirty="0" smtClean="0"/>
              <a:t>website</a:t>
            </a:r>
          </a:p>
          <a:p>
            <a:r>
              <a:rPr lang="en-US" dirty="0" smtClean="0"/>
              <a:t>Ensure your organization has the following readily available and current:</a:t>
            </a:r>
          </a:p>
          <a:p>
            <a:pPr lvl="1"/>
            <a:r>
              <a:rPr lang="en-US" sz="1800" dirty="0" smtClean="0"/>
              <a:t>Data </a:t>
            </a:r>
            <a:r>
              <a:rPr lang="en-US" sz="1800" dirty="0"/>
              <a:t>Universal Numbering System (DUNS) number</a:t>
            </a:r>
          </a:p>
          <a:p>
            <a:pPr lvl="1"/>
            <a:r>
              <a:rPr lang="en-US" sz="1800" dirty="0"/>
              <a:t>Employer Identification Number (EIN)</a:t>
            </a:r>
          </a:p>
          <a:p>
            <a:pPr lvl="1"/>
            <a:r>
              <a:rPr lang="en-US" sz="1800" dirty="0"/>
              <a:t>System for Award Management </a:t>
            </a:r>
            <a:r>
              <a:rPr lang="en-US" sz="1800" dirty="0" smtClean="0"/>
              <a:t>Registration</a:t>
            </a:r>
            <a:endParaRPr lang="en-US" sz="1800" dirty="0"/>
          </a:p>
          <a:p>
            <a:pPr lvl="1"/>
            <a:r>
              <a:rPr lang="en-US" sz="1800" dirty="0"/>
              <a:t>Central Contractor Registration </a:t>
            </a:r>
            <a:r>
              <a:rPr lang="en-US" sz="1800" dirty="0" smtClean="0"/>
              <a:t>number</a:t>
            </a:r>
            <a:endParaRPr lang="en-US" sz="1800" dirty="0"/>
          </a:p>
          <a:p>
            <a:pPr lvl="1"/>
            <a:r>
              <a:rPr lang="en-US" sz="1800" dirty="0"/>
              <a:t>Bank account information</a:t>
            </a:r>
          </a:p>
          <a:p>
            <a:endParaRPr lang="en-US" dirty="0"/>
          </a:p>
        </p:txBody>
      </p:sp>
      <p:sp>
        <p:nvSpPr>
          <p:cNvPr id="4" name="Slide Number Placeholder 3"/>
          <p:cNvSpPr>
            <a:spLocks noGrp="1"/>
          </p:cNvSpPr>
          <p:nvPr>
            <p:ph type="sldNum" sz="quarter" idx="12"/>
          </p:nvPr>
        </p:nvSpPr>
        <p:spPr/>
        <p:txBody>
          <a:bodyPr/>
          <a:lstStyle/>
          <a:p>
            <a:fld id="{014D15C2-4F46-4B19-94B7-E4D0D74FB971}" type="slidenum">
              <a:rPr lang="en-US" smtClean="0"/>
              <a:t>36</a:t>
            </a:fld>
            <a:endParaRPr lang="en-US"/>
          </a:p>
        </p:txBody>
      </p:sp>
    </p:spTree>
    <p:extLst>
      <p:ext uri="{BB962C8B-B14F-4D97-AF65-F5344CB8AC3E}">
        <p14:creationId xmlns:p14="http://schemas.microsoft.com/office/powerpoint/2010/main" val="4017697402"/>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NOFO Resources</a:t>
            </a:r>
            <a:endParaRPr lang="en-US" dirty="0"/>
          </a:p>
        </p:txBody>
      </p:sp>
      <p:sp>
        <p:nvSpPr>
          <p:cNvPr id="3" name="Text Placeholder 2"/>
          <p:cNvSpPr>
            <a:spLocks noGrp="1"/>
          </p:cNvSpPr>
          <p:nvPr>
            <p:ph type="body" idx="1"/>
          </p:nvPr>
        </p:nvSpPr>
        <p:spPr/>
        <p:txBody>
          <a:bodyPr/>
          <a:lstStyle/>
          <a:p>
            <a:r>
              <a:rPr lang="en-US" dirty="0" smtClean="0"/>
              <a:t>CDC-RFA-OT18-1802</a:t>
            </a:r>
            <a:endParaRPr lang="en-US" dirty="0"/>
          </a:p>
        </p:txBody>
      </p:sp>
      <p:sp>
        <p:nvSpPr>
          <p:cNvPr id="4" name="Slide Number Placeholder 3"/>
          <p:cNvSpPr>
            <a:spLocks noGrp="1"/>
          </p:cNvSpPr>
          <p:nvPr>
            <p:ph type="sldNum" sz="quarter" idx="11"/>
          </p:nvPr>
        </p:nvSpPr>
        <p:spPr/>
        <p:txBody>
          <a:bodyPr/>
          <a:lstStyle/>
          <a:p>
            <a:fld id="{014D15C2-4F46-4B19-94B7-E4D0D74FB971}" type="slidenum">
              <a:rPr lang="en-US" smtClean="0">
                <a:solidFill>
                  <a:schemeClr val="bg2"/>
                </a:solidFill>
              </a:rPr>
              <a:t>37</a:t>
            </a:fld>
            <a:endParaRPr lang="en-US">
              <a:solidFill>
                <a:schemeClr val="bg2"/>
              </a:solidFill>
            </a:endParaRPr>
          </a:p>
        </p:txBody>
      </p:sp>
    </p:spTree>
    <p:extLst>
      <p:ext uri="{BB962C8B-B14F-4D97-AF65-F5344CB8AC3E}">
        <p14:creationId xmlns:p14="http://schemas.microsoft.com/office/powerpoint/2010/main" val="2200208722"/>
      </p:ext>
    </p:extLst>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Resources </a:t>
            </a:r>
            <a:endParaRPr lang="en-US" dirty="0"/>
          </a:p>
        </p:txBody>
      </p:sp>
      <p:sp>
        <p:nvSpPr>
          <p:cNvPr id="3" name="Text Placeholder 2"/>
          <p:cNvSpPr>
            <a:spLocks noGrp="1"/>
          </p:cNvSpPr>
          <p:nvPr>
            <p:ph type="body" sz="quarter" idx="10"/>
          </p:nvPr>
        </p:nvSpPr>
        <p:spPr/>
        <p:txBody>
          <a:bodyPr/>
          <a:lstStyle/>
          <a:p>
            <a:r>
              <a:rPr lang="en-US" dirty="0"/>
              <a:t>NOFO Webpage: </a:t>
            </a:r>
            <a:r>
              <a:rPr lang="en-US" dirty="0">
                <a:hlinkClick r:id="rId2"/>
              </a:rPr>
              <a:t>https://www.cdc.gov/stltpublichealth/partnerships/capacity-building-assistance-OT18-1802.html</a:t>
            </a:r>
            <a:endParaRPr lang="en-US" dirty="0"/>
          </a:p>
          <a:p>
            <a:pPr marL="457200" lvl="1" indent="0">
              <a:buNone/>
            </a:pPr>
            <a:endParaRPr lang="en-US" dirty="0"/>
          </a:p>
          <a:p>
            <a:r>
              <a:rPr lang="en-US" dirty="0" smtClean="0"/>
              <a:t>NOFO Mailbox: </a:t>
            </a:r>
            <a:r>
              <a:rPr lang="en-US" dirty="0" smtClean="0">
                <a:hlinkClick r:id="rId3"/>
              </a:rPr>
              <a:t>OSTLTSPartnersNOFO@cdc.gov</a:t>
            </a:r>
            <a:r>
              <a:rPr lang="en-US" dirty="0" smtClean="0"/>
              <a:t> </a:t>
            </a:r>
          </a:p>
          <a:p>
            <a:endParaRPr lang="en-US" dirty="0"/>
          </a:p>
          <a:p>
            <a:r>
              <a:rPr lang="en-US" dirty="0"/>
              <a:t>Grants.gov </a:t>
            </a:r>
            <a:r>
              <a:rPr lang="en-US" dirty="0" smtClean="0"/>
              <a:t>Support: Call </a:t>
            </a:r>
            <a:r>
              <a:rPr lang="en-US" dirty="0"/>
              <a:t>1-800-518-4726 or email </a:t>
            </a:r>
            <a:r>
              <a:rPr lang="en-US" dirty="0">
                <a:hlinkClick r:id="rId4" tooltip="Click to Email Support at Grants.gov"/>
              </a:rPr>
              <a:t>support@grants.gov</a:t>
            </a:r>
            <a:endParaRPr lang="en-US" dirty="0"/>
          </a:p>
          <a:p>
            <a:pPr marL="0" indent="0">
              <a:buNone/>
            </a:pPr>
            <a:endParaRPr lang="en-US" dirty="0" smtClean="0"/>
          </a:p>
          <a:p>
            <a:pPr marL="457200" lvl="1" indent="0">
              <a:buNone/>
            </a:pPr>
            <a:endParaRPr lang="en-US" dirty="0"/>
          </a:p>
        </p:txBody>
      </p:sp>
      <p:sp>
        <p:nvSpPr>
          <p:cNvPr id="4" name="Slide Number Placeholder 3"/>
          <p:cNvSpPr>
            <a:spLocks noGrp="1"/>
          </p:cNvSpPr>
          <p:nvPr>
            <p:ph type="sldNum" sz="quarter" idx="12"/>
          </p:nvPr>
        </p:nvSpPr>
        <p:spPr/>
        <p:txBody>
          <a:bodyPr/>
          <a:lstStyle/>
          <a:p>
            <a:fld id="{014D15C2-4F46-4B19-94B7-E4D0D74FB971}" type="slidenum">
              <a:rPr lang="en-US" smtClean="0"/>
              <a:t>38</a:t>
            </a:fld>
            <a:endParaRPr lang="en-US"/>
          </a:p>
        </p:txBody>
      </p:sp>
    </p:spTree>
    <p:extLst>
      <p:ext uri="{BB962C8B-B14F-4D97-AF65-F5344CB8AC3E}">
        <p14:creationId xmlns:p14="http://schemas.microsoft.com/office/powerpoint/2010/main" val="2206565813"/>
      </p:ext>
    </p:extLst>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Q&amp;A Discussion </a:t>
            </a:r>
            <a:endParaRPr lang="en-US" dirty="0"/>
          </a:p>
        </p:txBody>
      </p:sp>
      <p:sp>
        <p:nvSpPr>
          <p:cNvPr id="3" name="Slide Number Placeholder 2"/>
          <p:cNvSpPr>
            <a:spLocks noGrp="1"/>
          </p:cNvSpPr>
          <p:nvPr>
            <p:ph type="sldNum" sz="quarter" idx="11"/>
          </p:nvPr>
        </p:nvSpPr>
        <p:spPr/>
        <p:txBody>
          <a:bodyPr/>
          <a:lstStyle/>
          <a:p>
            <a:fld id="{014D15C2-4F46-4B19-94B7-E4D0D74FB971}" type="slidenum">
              <a:rPr lang="en-US" smtClean="0">
                <a:solidFill>
                  <a:schemeClr val="bg2"/>
                </a:solidFill>
              </a:rPr>
              <a:t>39</a:t>
            </a:fld>
            <a:endParaRPr lang="en-US" dirty="0">
              <a:solidFill>
                <a:schemeClr val="bg2"/>
              </a:solidFill>
            </a:endParaRPr>
          </a:p>
        </p:txBody>
      </p:sp>
    </p:spTree>
    <p:extLst>
      <p:ext uri="{BB962C8B-B14F-4D97-AF65-F5344CB8AC3E}">
        <p14:creationId xmlns:p14="http://schemas.microsoft.com/office/powerpoint/2010/main" val="3710015297"/>
      </p:ext>
    </p:extLst>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27383" y="1243227"/>
            <a:ext cx="8294913" cy="871538"/>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Web Pro" panose="020B0503030403020204" pitchFamily="34" charset="0"/>
              </a:defRPr>
            </a:lvl2pPr>
            <a:lvl3pPr algn="ctr" rtl="0" eaLnBrk="0" fontAlgn="base" hangingPunct="0">
              <a:spcBef>
                <a:spcPct val="0"/>
              </a:spcBef>
              <a:spcAft>
                <a:spcPct val="0"/>
              </a:spcAft>
              <a:defRPr sz="4400">
                <a:solidFill>
                  <a:schemeClr val="tx1"/>
                </a:solidFill>
                <a:latin typeface="Myriad Web Pro" panose="020B0503030403020204" pitchFamily="34" charset="0"/>
              </a:defRPr>
            </a:lvl3pPr>
            <a:lvl4pPr algn="ctr" rtl="0" eaLnBrk="0" fontAlgn="base" hangingPunct="0">
              <a:spcBef>
                <a:spcPct val="0"/>
              </a:spcBef>
              <a:spcAft>
                <a:spcPct val="0"/>
              </a:spcAft>
              <a:defRPr sz="4400">
                <a:solidFill>
                  <a:schemeClr val="tx1"/>
                </a:solidFill>
                <a:latin typeface="Myriad Web Pro" panose="020B0503030403020204" pitchFamily="34" charset="0"/>
              </a:defRPr>
            </a:lvl4pPr>
            <a:lvl5pPr algn="ctr" rtl="0" eaLnBrk="0" fontAlgn="base" hangingPunct="0">
              <a:spcBef>
                <a:spcPct val="0"/>
              </a:spcBef>
              <a:spcAft>
                <a:spcPct val="0"/>
              </a:spcAft>
              <a:defRPr sz="4400">
                <a:solidFill>
                  <a:schemeClr val="tx1"/>
                </a:solidFill>
                <a:latin typeface="Myriad Web Pro" panose="020B0503030403020204" pitchFamily="34" charset="0"/>
              </a:defRPr>
            </a:lvl5pPr>
            <a:lvl6pPr marL="457200" algn="ctr" rtl="0" fontAlgn="base">
              <a:spcBef>
                <a:spcPct val="0"/>
              </a:spcBef>
              <a:spcAft>
                <a:spcPct val="0"/>
              </a:spcAft>
              <a:defRPr sz="4400">
                <a:solidFill>
                  <a:schemeClr val="tx1"/>
                </a:solidFill>
                <a:latin typeface="Myriad Web Pro" panose="020B0503030403020204" pitchFamily="34" charset="0"/>
              </a:defRPr>
            </a:lvl6pPr>
            <a:lvl7pPr marL="914400" algn="ctr" rtl="0" fontAlgn="base">
              <a:spcBef>
                <a:spcPct val="0"/>
              </a:spcBef>
              <a:spcAft>
                <a:spcPct val="0"/>
              </a:spcAft>
              <a:defRPr sz="4400">
                <a:solidFill>
                  <a:schemeClr val="tx1"/>
                </a:solidFill>
                <a:latin typeface="Myriad Web Pro" panose="020B0503030403020204" pitchFamily="34" charset="0"/>
              </a:defRPr>
            </a:lvl7pPr>
            <a:lvl8pPr marL="1371600" algn="ctr" rtl="0" fontAlgn="base">
              <a:spcBef>
                <a:spcPct val="0"/>
              </a:spcBef>
              <a:spcAft>
                <a:spcPct val="0"/>
              </a:spcAft>
              <a:defRPr sz="4400">
                <a:solidFill>
                  <a:schemeClr val="tx1"/>
                </a:solidFill>
                <a:latin typeface="Myriad Web Pro" panose="020B0503030403020204" pitchFamily="34" charset="0"/>
              </a:defRPr>
            </a:lvl8pPr>
            <a:lvl9pPr marL="1828800" algn="ctr" rtl="0" fontAlgn="base">
              <a:spcBef>
                <a:spcPct val="0"/>
              </a:spcBef>
              <a:spcAft>
                <a:spcPct val="0"/>
              </a:spcAft>
              <a:defRPr sz="4400">
                <a:solidFill>
                  <a:schemeClr val="tx1"/>
                </a:solidFill>
                <a:latin typeface="Myriad Web Pro" panose="020B0503030403020204" pitchFamily="34" charset="0"/>
              </a:defRPr>
            </a:lvl9pPr>
          </a:lstStyle>
          <a:p>
            <a:r>
              <a:rPr lang="en-US" dirty="0" smtClean="0"/>
              <a:t>Thank You! </a:t>
            </a:r>
            <a:endParaRPr lang="en-US" dirty="0"/>
          </a:p>
        </p:txBody>
      </p:sp>
    </p:spTree>
    <p:extLst>
      <p:ext uri="{BB962C8B-B14F-4D97-AF65-F5344CB8AC3E}">
        <p14:creationId xmlns:p14="http://schemas.microsoft.com/office/powerpoint/2010/main" val="760158448"/>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NCEH_ATSDR_combined">
  <a:themeElements>
    <a:clrScheme name="Custom 2">
      <a:dk1>
        <a:srgbClr val="0F56DC"/>
      </a:dk1>
      <a:lt1>
        <a:srgbClr val="FFC000"/>
      </a:lt1>
      <a:dk2>
        <a:srgbClr val="FFFFFF"/>
      </a:dk2>
      <a:lt2>
        <a:srgbClr val="FFFFFF"/>
      </a:lt2>
      <a:accent1>
        <a:srgbClr val="4983F2"/>
      </a:accent1>
      <a:accent2>
        <a:srgbClr val="007D57"/>
      </a:accent2>
      <a:accent3>
        <a:srgbClr val="9A3B26"/>
      </a:accent3>
      <a:accent4>
        <a:srgbClr val="7F7F7F"/>
      </a:accent4>
      <a:accent5>
        <a:srgbClr val="0F56DC"/>
      </a:accent5>
      <a:accent6>
        <a:srgbClr val="002060"/>
      </a:accent6>
      <a:hlink>
        <a:srgbClr val="0F56DC"/>
      </a:hlink>
      <a:folHlink>
        <a:srgbClr val="3077FF"/>
      </a:folHlink>
    </a:clrScheme>
    <a:fontScheme name="CDC Myriad Web Pro">
      <a:majorFont>
        <a:latin typeface="Myriad Web Pro"/>
        <a:ea typeface=""/>
        <a:cs typeface=""/>
      </a:majorFont>
      <a:minorFont>
        <a:latin typeface="Myriad Web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smtClean="0">
            <a:solidFill>
              <a:srgbClr val="000000"/>
            </a:solidFill>
            <a:latin typeface="Calibri" panose="020F0502020204030204" pitchFamily="34"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6454</TotalTime>
  <Words>1795</Words>
  <Application>Microsoft Office PowerPoint</Application>
  <PresentationFormat>On-screen Show (16:9)</PresentationFormat>
  <Paragraphs>364</Paragraphs>
  <Slides>40</Slides>
  <Notes>30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Calibri</vt:lpstr>
      <vt:lpstr>Wingdings</vt:lpstr>
      <vt:lpstr>Myriad Web Pro</vt:lpstr>
      <vt:lpstr>Courier New</vt:lpstr>
      <vt:lpstr>Arial</vt:lpstr>
      <vt:lpstr>NCEH_ATSDR_combined</vt:lpstr>
      <vt:lpstr>CDC-RFA-OT18-1802: Strengthening Public Health Systems and Services Through National Partnerships to Improve and Protect the Nation's Health</vt:lpstr>
      <vt:lpstr>Agenda</vt:lpstr>
      <vt:lpstr>Introductions </vt:lpstr>
      <vt:lpstr>Office for State, Tribal, Local and Territorial Support </vt:lpstr>
      <vt:lpstr>Partnership Support Unit </vt:lpstr>
      <vt:lpstr>Capacity-Building Assistance (CBA) Program Overview</vt:lpstr>
      <vt:lpstr>Background</vt:lpstr>
      <vt:lpstr>Relevant Work </vt:lpstr>
      <vt:lpstr>     CBA</vt:lpstr>
      <vt:lpstr>Purposes </vt:lpstr>
      <vt:lpstr>CBA Providers</vt:lpstr>
      <vt:lpstr>Target Population Categories </vt:lpstr>
      <vt:lpstr>Logic Model </vt:lpstr>
      <vt:lpstr>CBA Program Strategies </vt:lpstr>
      <vt:lpstr>CBA Program Outcomes </vt:lpstr>
      <vt:lpstr>Two-Part Funding Strategy </vt:lpstr>
      <vt:lpstr>NOFO Requirements</vt:lpstr>
      <vt:lpstr>Eligibility </vt:lpstr>
      <vt:lpstr>Responsiveness</vt:lpstr>
      <vt:lpstr>Target Populations</vt:lpstr>
      <vt:lpstr>Target Populations, cont. </vt:lpstr>
      <vt:lpstr>Organizational Capacity </vt:lpstr>
      <vt:lpstr>Evaluation and Performance Measurement </vt:lpstr>
      <vt:lpstr>Work Plan</vt:lpstr>
      <vt:lpstr>Work Plan, cont.</vt:lpstr>
      <vt:lpstr>Documentation Requirements</vt:lpstr>
      <vt:lpstr>Other Requirements </vt:lpstr>
      <vt:lpstr>Letter of Intent </vt:lpstr>
      <vt:lpstr>Application Review and Selection Process </vt:lpstr>
      <vt:lpstr>Review and Selection Process</vt:lpstr>
      <vt:lpstr>Evaluation and Scoring Criteria </vt:lpstr>
      <vt:lpstr>CDC Funding Priority</vt:lpstr>
      <vt:lpstr>CDC Funding Preferences</vt:lpstr>
      <vt:lpstr>Key Dates</vt:lpstr>
      <vt:lpstr>Pre-Application Information</vt:lpstr>
      <vt:lpstr>Pre-Application Submission</vt:lpstr>
      <vt:lpstr>NOFO Resources</vt:lpstr>
      <vt:lpstr>Resources </vt:lpstr>
      <vt:lpstr>Q&amp;A Discussion </vt:lpstr>
      <vt:lpstr>PowerPoint Presentation</vt:lpstr>
    </vt:vector>
  </TitlesOfParts>
  <Company>CDC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CDC Presentation</dc:title>
  <dc:creator>Centers for Disease Control and Prevention</dc:creator>
  <cp:lastModifiedBy>Robinson, Ralph (CDC/OCOO/OFR/OGS)</cp:lastModifiedBy>
  <cp:revision>315</cp:revision>
  <dcterms:created xsi:type="dcterms:W3CDTF">2011-03-17T17:43:16Z</dcterms:created>
  <dcterms:modified xsi:type="dcterms:W3CDTF">2018-03-07T14:08:32Z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nguage">
    <vt:lpwstr>English</vt:lpwstr>
  </property>
</Properties>
</file>