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2" d="100"/>
          <a:sy n="72" d="100"/>
        </p:scale>
        <p:origin x="2418" y="6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3/26/2019</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smtClean="0">
                <a:solidFill>
                  <a:schemeClr val="bg1">
                    <a:lumMod val="65000"/>
                  </a:schemeClr>
                </a:solidFill>
                <a:latin typeface="Tahoma" pitchFamily="34" charset="0"/>
                <a:ea typeface="Tahoma" pitchFamily="34" charset="0"/>
                <a:cs typeface="Tahoma" pitchFamily="34" charset="0"/>
              </a:rPr>
              <a:t>Distribution Statement</a:t>
            </a:r>
            <a:endParaRPr lang="en-US" dirty="0">
              <a:solidFill>
                <a:schemeClr val="bg1">
                  <a:lumMod val="65000"/>
                </a:schemeClr>
              </a:solidFill>
              <a:latin typeface="Tahoma" pitchFamily="34" charset="0"/>
              <a:ea typeface="Tahoma" pitchFamily="34" charset="0"/>
              <a:cs typeface="Tahoma"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3/26/2019</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smtClean="0"/>
              <a:t>Distribution Statement</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smtClean="0"/>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add briefer names</a:t>
            </a:r>
            <a:endParaRPr lang="en-US" dirty="0"/>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smtClean="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smtClean="0"/>
              <a:t>CLICK TO EDIT MASTER TITLE STYLE</a:t>
            </a:r>
            <a:endParaRPr lang="en-US" dirty="0"/>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smtClean="0"/>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smtClean="0">
                <a:solidFill>
                  <a:prstClr val="black"/>
                </a:solidFill>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smtClean="0">
                <a:solidFill>
                  <a:prstClr val="black"/>
                </a:solidFill>
                <a:cs typeface="Tahoma" pitchFamily="34" charset="0"/>
              </a:rPr>
              <a:t>IMPACT</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smtClean="0">
                <a:solidFill>
                  <a:prstClr val="black"/>
                </a:solidFill>
                <a:cs typeface="Tahoma" pitchFamily="34" charset="0"/>
              </a:rPr>
              <a:t>CONTEXT</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smtClean="0">
                <a:solidFill>
                  <a:prstClr val="black"/>
                </a:solidFill>
                <a:cs typeface="Tahoma" pitchFamily="34" charset="0"/>
              </a:rPr>
              <a:t>APPROACH</a:t>
            </a: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smtClean="0"/>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smtClean="0"/>
              <a:t>Click to edit Master text styles</a:t>
            </a:r>
          </a:p>
          <a:p>
            <a:pPr lvl="1"/>
            <a:r>
              <a:rPr lang="en-US" smtClean="0"/>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smtClean="0">
                <a:solidFill>
                  <a:prstClr val="black"/>
                </a:solidFill>
                <a:ea typeface="Tahoma" pitchFamily="34" charset="0"/>
                <a:cs typeface="Tahoma" pitchFamily="34" charset="0"/>
              </a:rPr>
              <a:t>www.darpa.mil</a:t>
            </a:r>
            <a:endParaRPr lang="en-US" dirty="0">
              <a:solidFill>
                <a:prstClr val="black"/>
              </a:solidFill>
              <a:ea typeface="Tahoma" pitchFamily="34" charset="0"/>
              <a:cs typeface="Tahoma" pitchFamily="34" charset="0"/>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smtClean="0">
                <a:solidFill>
                  <a:prstClr val="black"/>
                </a:solidFill>
                <a:ea typeface="Tahoma" pitchFamily="34" charset="0"/>
                <a:cs typeface="Tahoma" pitchFamily="34" charset="0"/>
              </a:rPr>
              <a:t>Concept</a:t>
            </a:r>
            <a:endParaRPr lang="en-US" sz="1100" b="1" dirty="0">
              <a:solidFill>
                <a:prstClr val="black"/>
              </a:solidFill>
              <a:ea typeface="Tahoma" pitchFamily="34" charset="0"/>
              <a:cs typeface="Tahoma" pitchFamily="34" charset="0"/>
            </a:endParaRP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smtClean="0">
                <a:solidFill>
                  <a:prstClr val="black"/>
                </a:solidFill>
                <a:ea typeface="Tahoma" pitchFamily="34" charset="0"/>
                <a:cs typeface="Tahoma" pitchFamily="34" charset="0"/>
              </a:rPr>
              <a:t>Prototype</a:t>
            </a:r>
            <a:endParaRPr lang="en-US" sz="1100" b="1" dirty="0">
              <a:solidFill>
                <a:prstClr val="black"/>
              </a:solidFill>
              <a:ea typeface="Tahoma" pitchFamily="34" charset="0"/>
              <a:cs typeface="Tahoma" pitchFamily="34" charset="0"/>
            </a:endParaRP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smtClean="0">
                <a:solidFill>
                  <a:prstClr val="black"/>
                </a:solidFill>
                <a:ea typeface="Tahoma" pitchFamily="34" charset="0"/>
                <a:cs typeface="Tahoma" pitchFamily="34" charset="0"/>
              </a:rPr>
              <a:t>Field Demonstration</a:t>
            </a:r>
            <a:endParaRPr lang="en-US" sz="1100" b="1" dirty="0">
              <a:solidFill>
                <a:prstClr val="black"/>
              </a:solidFill>
              <a:ea typeface="Tahoma" pitchFamily="34" charset="0"/>
              <a:cs typeface="Tahoma" pitchFamily="34" charset="0"/>
            </a:endParaRP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smtClean="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smtClean="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smtClean="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smtClean="0">
                <a:solidFill>
                  <a:srgbClr val="000000"/>
                </a:solidFill>
                <a:ea typeface="MS PGothic"/>
                <a:cs typeface="MS PGothic"/>
              </a:rPr>
              <a:t>Internal DARPA: Issues/challenges and a spend plan status. </a:t>
            </a:r>
            <a:endParaRPr lang="en-US" sz="1200" dirty="0" smtClean="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smtClean="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smtClean="0">
                <a:solidFill>
                  <a:srgbClr val="000000"/>
                </a:solidFill>
                <a:ea typeface="MS PGothic"/>
                <a:cs typeface="MS PGothic"/>
              </a:rPr>
              <a:t>Formatting for both the internal DARPA and staffer quads:  </a:t>
            </a:r>
            <a:endParaRPr lang="en-US" sz="1200" dirty="0" smtClean="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Font: </a:t>
            </a:r>
            <a:r>
              <a:rPr lang="en-US" sz="1200" dirty="0" smtClean="0">
                <a:solidFill>
                  <a:srgbClr val="000000"/>
                </a:solidFill>
                <a:ea typeface="MS PGothic"/>
                <a:cs typeface="MS PGothic"/>
              </a:rPr>
              <a:t>Tahoma</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Color: </a:t>
            </a:r>
            <a:r>
              <a:rPr lang="en-US" sz="1200" dirty="0" smtClean="0">
                <a:solidFill>
                  <a:srgbClr val="000000"/>
                </a:solidFill>
                <a:ea typeface="MS PGothic"/>
                <a:cs typeface="MS PGothic"/>
              </a:rPr>
              <a:t>Font color = black</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Sizes: </a:t>
            </a:r>
            <a:r>
              <a:rPr lang="en-US" sz="1200" dirty="0" smtClean="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smtClean="0">
                <a:solidFill>
                  <a:srgbClr val="000000"/>
                </a:solidFill>
                <a:ea typeface="MS PGothic"/>
                <a:cs typeface="MS PGothic"/>
              </a:rPr>
            </a:br>
            <a:r>
              <a:rPr lang="en-US" sz="1200" dirty="0" smtClean="0">
                <a:solidFill>
                  <a:srgbClr val="000000"/>
                </a:solidFill>
                <a:ea typeface="MS PGothic"/>
                <a:cs typeface="MS PGothic"/>
              </a:rPr>
              <a:t>reading, should never be smaller than 9 pt.) </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Font style: </a:t>
            </a:r>
            <a:r>
              <a:rPr lang="en-US" sz="1200" dirty="0" smtClean="0">
                <a:solidFill>
                  <a:srgbClr val="000000"/>
                </a:solidFill>
                <a:ea typeface="MS PGothic"/>
                <a:cs typeface="MS PGothic"/>
              </a:rPr>
              <a:t>Avoid the use of bold unless needed</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Bullets and sub-bullets: </a:t>
            </a:r>
            <a:r>
              <a:rPr lang="en-US" sz="1200" dirty="0" smtClean="0">
                <a:solidFill>
                  <a:srgbClr val="000000"/>
                </a:solidFill>
                <a:ea typeface="MS PGothic"/>
                <a:cs typeface="MS PGothic"/>
              </a:rPr>
              <a:t>Solid dots</a:t>
            </a:r>
            <a:endParaRPr lang="en-US" sz="1200" dirty="0" smtClean="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smtClean="0">
                <a:solidFill>
                  <a:srgbClr val="000000"/>
                </a:solidFill>
                <a:ea typeface="MS PGothic"/>
                <a:cs typeface="MS PGothic"/>
              </a:rPr>
              <a:t>Status Boxes: </a:t>
            </a:r>
            <a:r>
              <a:rPr lang="en-US" sz="1200" dirty="0" smtClean="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smtClean="0">
                <a:solidFill>
                  <a:prstClr val="white"/>
                </a:solidFill>
                <a:ea typeface="Tahoma" pitchFamily="34" charset="0"/>
                <a:cs typeface="Tahoma" pitchFamily="34" charset="0"/>
              </a:rPr>
              <a:t>PERFORMER:	</a:t>
            </a:r>
            <a:endParaRPr lang="en-US" sz="1000" dirty="0">
              <a:solidFill>
                <a:prstClr val="white"/>
              </a:solidFill>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PERFORMERS</a:t>
            </a:r>
            <a:endParaRPr lang="en-US" sz="1200" b="1" dirty="0">
              <a:solidFill>
                <a:prstClr val="black"/>
              </a:solidFill>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smtClean="0">
                <a:solidFill>
                  <a:prstClr val="white"/>
                </a:solidFill>
                <a:ea typeface="Tahoma" pitchFamily="34" charset="0"/>
                <a:cs typeface="Tahoma" pitchFamily="34" charset="0"/>
              </a:rPr>
              <a:t>LOCATION:</a:t>
            </a:r>
            <a:endParaRPr lang="en-US" sz="1000" dirty="0">
              <a:solidFill>
                <a:prstClr val="white"/>
              </a:solidFill>
              <a:ea typeface="Tahoma" pitchFamily="34" charset="0"/>
              <a:cs typeface="Tahoma" pitchFamily="34" charset="0"/>
            </a:endParaRP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3" name="Footer Placeholder 2"/>
          <p:cNvSpPr>
            <a:spLocks noGrp="1"/>
          </p:cNvSpPr>
          <p:nvPr userDrawn="1">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smtClean="0">
                <a:solidFill>
                  <a:prstClr val="white"/>
                </a:solidFill>
                <a:ea typeface="Tahoma" pitchFamily="34" charset="0"/>
                <a:cs typeface="Tahoma" pitchFamily="34" charset="0"/>
              </a:rPr>
              <a:t>PERFORMER:	</a:t>
            </a:r>
            <a:endParaRPr lang="en-US" sz="1000" dirty="0">
              <a:solidFill>
                <a:prstClr val="white"/>
              </a:solidFill>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PERFORMERS</a:t>
            </a:r>
            <a:endParaRPr lang="en-US" sz="1200" b="1" dirty="0">
              <a:solidFill>
                <a:prstClr val="black"/>
              </a:solidFill>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smtClean="0">
                <a:solidFill>
                  <a:prstClr val="white"/>
                </a:solidFill>
                <a:ea typeface="Tahoma" pitchFamily="34" charset="0"/>
                <a:cs typeface="Tahoma" pitchFamily="34" charset="0"/>
              </a:rPr>
              <a:t>LOCATION:</a:t>
            </a:r>
            <a:endParaRPr lang="en-US" sz="1000" dirty="0">
              <a:solidFill>
                <a:prstClr val="white"/>
              </a:solidFill>
              <a:ea typeface="Tahoma" pitchFamily="34" charset="0"/>
              <a:cs typeface="Tahoma" pitchFamily="34" charset="0"/>
            </a:endParaRP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smtClean="0">
                <a:solidFill>
                  <a:prstClr val="black"/>
                </a:solidFill>
              </a:rPr>
              <a:t>PE:</a:t>
            </a:r>
            <a:endParaRPr lang="en-US" sz="900" dirty="0">
              <a:solidFill>
                <a:prstClr val="black"/>
              </a:solidFill>
            </a:endParaRP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smtClean="0">
                <a:solidFill>
                  <a:prstClr val="black"/>
                </a:solidFill>
              </a:rPr>
              <a:t>PROJECT:</a:t>
            </a:r>
            <a:endParaRPr lang="en-US" sz="900" dirty="0">
              <a:solidFill>
                <a:prstClr val="black"/>
              </a:solidFill>
            </a:endParaRP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smtClean="0">
                <a:solidFill>
                  <a:prstClr val="black"/>
                </a:solidFill>
              </a:rPr>
              <a:t>RDDS PG #:</a:t>
            </a:r>
            <a:endParaRPr lang="en-US" sz="900" dirty="0">
              <a:solidFill>
                <a:prstClr val="black"/>
              </a:solidFill>
            </a:endParaRP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3" name="Footer Placeholder 2"/>
          <p:cNvSpPr>
            <a:spLocks noGrp="1"/>
          </p:cNvSpPr>
          <p:nvPr userDrawn="1">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smtClean="0">
                <a:solidFill>
                  <a:prstClr val="white"/>
                </a:solidFill>
                <a:ea typeface="Tahoma" pitchFamily="34" charset="0"/>
                <a:cs typeface="Tahoma" pitchFamily="34" charset="0"/>
              </a:rPr>
              <a:t>PERFORMER:	</a:t>
            </a:r>
            <a:endParaRPr lang="en-US" sz="1000" dirty="0">
              <a:solidFill>
                <a:prstClr val="white"/>
              </a:solidFill>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PERFORMERS</a:t>
            </a:r>
            <a:endParaRPr lang="en-US" sz="1200" b="1" dirty="0">
              <a:solidFill>
                <a:prstClr val="black"/>
              </a:solidFill>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smtClean="0">
                <a:solidFill>
                  <a:prstClr val="white"/>
                </a:solidFill>
                <a:ea typeface="Tahoma" pitchFamily="34" charset="0"/>
                <a:cs typeface="Tahoma" pitchFamily="34" charset="0"/>
              </a:rPr>
              <a:t>LOCATION:</a:t>
            </a:r>
            <a:endParaRPr lang="en-US" sz="1000" dirty="0">
              <a:solidFill>
                <a:prstClr val="white"/>
              </a:solidFill>
              <a:ea typeface="Tahoma" pitchFamily="34" charset="0"/>
              <a:cs typeface="Tahoma" pitchFamily="34" charset="0"/>
            </a:endParaRP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Concept</a:t>
            </a:r>
            <a:endParaRPr lang="en-US" sz="1100" dirty="0">
              <a:solidFill>
                <a:prstClr val="black"/>
              </a:solidFill>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Prototype</a:t>
            </a:r>
            <a:endParaRPr lang="en-US" sz="1100" dirty="0">
              <a:solidFill>
                <a:prstClr val="black"/>
              </a:solidFill>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smtClean="0">
                <a:solidFill>
                  <a:prstClr val="black"/>
                </a:solidFill>
                <a:ea typeface="Tahoma" pitchFamily="34" charset="0"/>
                <a:cs typeface="Tahoma" pitchFamily="34" charset="0"/>
              </a:rPr>
              <a:t>Field</a:t>
            </a:r>
          </a:p>
          <a:p>
            <a:pPr algn="ctr"/>
            <a:r>
              <a:rPr lang="en-US" sz="1050" dirty="0" smtClean="0">
                <a:solidFill>
                  <a:prstClr val="black"/>
                </a:solidFill>
                <a:ea typeface="Tahoma" pitchFamily="34" charset="0"/>
                <a:cs typeface="Tahoma" pitchFamily="34" charset="0"/>
              </a:rPr>
              <a:t>Demonstration</a:t>
            </a:r>
            <a:endParaRPr lang="en-US" sz="1050" dirty="0">
              <a:solidFill>
                <a:prstClr val="black"/>
              </a:solidFill>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smtClean="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Concept</a:t>
            </a:r>
            <a:endParaRPr lang="en-US" sz="1100" dirty="0">
              <a:solidFill>
                <a:prstClr val="black"/>
              </a:solidFill>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Prototype</a:t>
            </a:r>
            <a:endParaRPr lang="en-US" sz="1100" dirty="0">
              <a:solidFill>
                <a:prstClr val="black"/>
              </a:solidFill>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smtClean="0">
                <a:solidFill>
                  <a:prstClr val="black"/>
                </a:solidFill>
                <a:ea typeface="Tahoma" pitchFamily="34" charset="0"/>
                <a:cs typeface="Tahoma" pitchFamily="34" charset="0"/>
              </a:rPr>
              <a:t>Field</a:t>
            </a:r>
          </a:p>
          <a:p>
            <a:pPr algn="ctr"/>
            <a:r>
              <a:rPr lang="en-US" sz="1050" dirty="0" smtClean="0">
                <a:solidFill>
                  <a:prstClr val="black"/>
                </a:solidFill>
                <a:ea typeface="Tahoma" pitchFamily="34" charset="0"/>
                <a:cs typeface="Tahoma" pitchFamily="34" charset="0"/>
              </a:rPr>
              <a:t>Demonstration</a:t>
            </a:r>
            <a:endParaRPr lang="en-US" sz="1050" dirty="0">
              <a:solidFill>
                <a:prstClr val="black"/>
              </a:solidFill>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solidFill>
                  <a:prstClr val="black"/>
                </a:solidFill>
              </a:rPr>
              <a:t>PE:</a:t>
            </a:r>
            <a:endParaRPr lang="en-US" sz="1000" dirty="0">
              <a:solidFill>
                <a:prstClr val="black"/>
              </a:solidFill>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solidFill>
                  <a:prstClr val="black"/>
                </a:solidFill>
              </a:rPr>
              <a:t>PROJECT:</a:t>
            </a:r>
            <a:endParaRPr lang="en-US" sz="1000" dirty="0">
              <a:solidFill>
                <a:prstClr val="black"/>
              </a:solidFill>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solidFill>
                  <a:prstClr val="black"/>
                </a:solidFill>
              </a:rPr>
              <a:t>RDDS PG #:</a:t>
            </a:r>
            <a:endParaRPr lang="en-US" sz="1000" dirty="0">
              <a:solidFill>
                <a:prstClr val="black"/>
              </a:solidFill>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smtClean="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Concept</a:t>
            </a:r>
            <a:endParaRPr lang="en-US" sz="1100" dirty="0">
              <a:solidFill>
                <a:prstClr val="black"/>
              </a:solidFill>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solidFill>
                  <a:prstClr val="black"/>
                </a:solidFill>
              </a:rPr>
              <a:t>PE:</a:t>
            </a:r>
            <a:endParaRPr lang="en-US" sz="900" dirty="0">
              <a:solidFill>
                <a:prstClr val="black"/>
              </a:solidFill>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solidFill>
                  <a:prstClr val="black"/>
                </a:solidFill>
              </a:rPr>
              <a:t>PROJECT:</a:t>
            </a:r>
            <a:endParaRPr lang="en-US" sz="900" dirty="0">
              <a:solidFill>
                <a:prstClr val="black"/>
              </a:solidFill>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solidFill>
                  <a:prstClr val="black"/>
                </a:solidFill>
              </a:rPr>
              <a:t>RDDS PG #:</a:t>
            </a:r>
            <a:endParaRPr lang="en-US" sz="900" dirty="0">
              <a:solidFill>
                <a:prstClr val="black"/>
              </a:solidFill>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smtClean="0">
                <a:solidFill>
                  <a:prstClr val="black"/>
                </a:solidFill>
                <a:ea typeface="Tahoma" pitchFamily="34" charset="0"/>
                <a:cs typeface="Tahoma" pitchFamily="34" charset="0"/>
              </a:rPr>
              <a:t>Prototype</a:t>
            </a:r>
            <a:endParaRPr lang="en-US" sz="1100" dirty="0">
              <a:solidFill>
                <a:prstClr val="black"/>
              </a:solidFill>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solidFill>
                  <a:prstClr val="black"/>
                </a:solidFill>
              </a:rPr>
              <a:t>PE:</a:t>
            </a:r>
            <a:endParaRPr lang="en-US" sz="900" dirty="0">
              <a:solidFill>
                <a:prstClr val="black"/>
              </a:solidFill>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solidFill>
                  <a:prstClr val="black"/>
                </a:solidFill>
              </a:rPr>
              <a:t>PROJECT:</a:t>
            </a:r>
            <a:endParaRPr lang="en-US" sz="900" dirty="0">
              <a:solidFill>
                <a:prstClr val="black"/>
              </a:solidFill>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solidFill>
                  <a:prstClr val="black"/>
                </a:solidFill>
              </a:rPr>
              <a:t>RDDS PG #:</a:t>
            </a:r>
            <a:endParaRPr lang="en-US" sz="900" dirty="0">
              <a:solidFill>
                <a:prstClr val="black"/>
              </a:solidFill>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smtClean="0">
                <a:solidFill>
                  <a:prstClr val="black"/>
                </a:solidFill>
                <a:ea typeface="Tahoma" pitchFamily="34" charset="0"/>
                <a:cs typeface="Tahoma" pitchFamily="34" charset="0"/>
              </a:rPr>
              <a:t>Field</a:t>
            </a:r>
          </a:p>
          <a:p>
            <a:pPr algn="ctr"/>
            <a:r>
              <a:rPr lang="en-US" sz="1050" dirty="0" smtClean="0">
                <a:solidFill>
                  <a:prstClr val="black"/>
                </a:solidFill>
                <a:ea typeface="Tahoma" pitchFamily="34" charset="0"/>
                <a:cs typeface="Tahoma" pitchFamily="34" charset="0"/>
              </a:rPr>
              <a:t>Demonstration</a:t>
            </a:r>
            <a:endParaRPr lang="en-US" sz="1050" dirty="0">
              <a:solidFill>
                <a:prstClr val="black"/>
              </a:solidFill>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DIRO UPDATE/ISSUES</a:t>
            </a:r>
            <a:endParaRPr lang="en-US" sz="1200" b="1" dirty="0">
              <a:solidFill>
                <a:prstClr val="black"/>
              </a:solidFill>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OVERVIEW</a:t>
            </a:r>
            <a:endParaRPr lang="en-US" sz="1200" b="1" dirty="0">
              <a:solidFill>
                <a:prstClr val="black"/>
              </a:solidFill>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PROGRAM STATUS</a:t>
            </a:r>
            <a:endParaRPr lang="en-US" sz="1200" b="1" dirty="0">
              <a:solidFill>
                <a:prstClr val="black"/>
              </a:solidFill>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solidFill>
                  <a:prstClr val="black"/>
                </a:solidFill>
                <a:ea typeface="Tahoma" pitchFamily="34" charset="0"/>
                <a:cs typeface="Tahoma" pitchFamily="34" charset="0"/>
              </a:rPr>
              <a:t>CAPABILITY OBJECTIVE/GOAL</a:t>
            </a:r>
            <a:endParaRPr lang="en-US" sz="1200" b="1" dirty="0">
              <a:solidFill>
                <a:prstClr val="black"/>
              </a:solidFill>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solidFill>
                  <a:prstClr val="black"/>
                </a:solidFill>
              </a:rPr>
              <a:t>PE:</a:t>
            </a:r>
            <a:endParaRPr lang="en-US" sz="900" dirty="0">
              <a:solidFill>
                <a:prstClr val="black"/>
              </a:solidFill>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solidFill>
                  <a:prstClr val="black"/>
                </a:solidFill>
              </a:rPr>
              <a:t>PROJECT:</a:t>
            </a:r>
            <a:endParaRPr lang="en-US" sz="900" dirty="0">
              <a:solidFill>
                <a:prstClr val="black"/>
              </a:solidFill>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solidFill>
                  <a:prstClr val="black"/>
                </a:solidFill>
              </a:rPr>
              <a:t>RDDS PG #:</a:t>
            </a:r>
            <a:endParaRPr lang="en-US" sz="900" dirty="0">
              <a:solidFill>
                <a:prstClr val="black"/>
              </a:solidFill>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smtClean="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smtClean="0"/>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smtClean="0"/>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dirty="0" smtClean="0">
                <a:ln>
                  <a:noFill/>
                </a:ln>
                <a:solidFill>
                  <a:srgbClr val="FF0000"/>
                </a:solidFill>
                <a:effectLst/>
                <a:uLnTx/>
                <a:uFillTx/>
                <a:latin typeface="Tahoma" pitchFamily="34" charset="0"/>
                <a:ea typeface="ＭＳ Ｐゴシック" pitchFamily="-32" charset="-128"/>
                <a:cs typeface="ＭＳ Ｐゴシック" pitchFamily="-32" charset="-128"/>
              </a:rPr>
              <a:t>TA #: </a:t>
            </a:r>
            <a:r>
              <a:rPr kumimoji="0" lang="en-US" sz="2400" b="0" i="0" u="none" strike="noStrike" kern="1200" cap="none" spc="0" normalizeH="0" noProof="0" dirty="0" smtClean="0">
                <a:ln>
                  <a:noFill/>
                </a:ln>
                <a:effectLst/>
                <a:uLnTx/>
                <a:uFillTx/>
                <a:latin typeface="Tahoma" pitchFamily="34" charset="0"/>
                <a:ea typeface="ＭＳ Ｐゴシック" pitchFamily="-32" charset="-128"/>
                <a:cs typeface="ＭＳ Ｐゴシック" pitchFamily="-32" charset="-128"/>
              </a:rPr>
              <a:t>Abstract </a:t>
            </a:r>
            <a:r>
              <a:rPr kumimoji="0" lang="en-US" sz="2400" b="0" i="0" u="none" strike="noStrike" kern="1200" cap="none" spc="0" normalizeH="0" baseline="0" noProof="0" dirty="0" smtClean="0">
                <a:ln>
                  <a:noFill/>
                </a:ln>
                <a:effectLst/>
                <a:uLnTx/>
                <a:uFillTx/>
                <a:latin typeface="Tahoma" pitchFamily="34" charset="0"/>
                <a:ea typeface="ＭＳ Ｐゴシック" pitchFamily="-32" charset="-128"/>
                <a:cs typeface="ＭＳ Ｐゴシック" pitchFamily="-32" charset="-128"/>
              </a:rPr>
              <a:t>Title</a:t>
            </a:r>
            <a:r>
              <a:rPr lang="en-US" dirty="0">
                <a:ea typeface="ＭＳ Ｐゴシック" pitchFamily="-32" charset="-128"/>
                <a:cs typeface="ＭＳ Ｐゴシック" pitchFamily="-32" charset="-128"/>
              </a:rPr>
              <a:t/>
            </a:r>
            <a:br>
              <a:rPr lang="en-US" dirty="0">
                <a:ea typeface="ＭＳ Ｐゴシック" pitchFamily="-32" charset="-128"/>
                <a:cs typeface="ＭＳ Ｐゴシック" pitchFamily="-32" charset="-128"/>
              </a:rPr>
            </a:br>
            <a:r>
              <a:rPr lang="en-US" sz="1600" dirty="0" smtClean="0">
                <a:ea typeface="ＭＳ Ｐゴシック" pitchFamily="-32" charset="-128"/>
                <a:cs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cs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Describe the combinatorial optimization problems that will </a:t>
            </a:r>
            <a:r>
              <a:rPr lang="en-US" smtClean="0"/>
              <a:t>be studied </a:t>
            </a:r>
            <a:r>
              <a:rPr lang="en-US" dirty="0" smtClean="0"/>
              <a:t>and their relevance to national security.</a:t>
            </a:r>
          </a:p>
          <a:p>
            <a:pPr marL="285750" indent="-285750">
              <a:buFont typeface="Arial" pitchFamily="34" charset="0"/>
              <a:buChar char="•"/>
            </a:pPr>
            <a:endParaRPr lang="en-US" dirty="0" smtClean="0">
              <a:solidFill>
                <a:prstClr val="black"/>
              </a:solidFill>
            </a:endParaRPr>
          </a:p>
          <a:p>
            <a:r>
              <a:rPr lang="en-US" dirty="0" smtClean="0">
                <a:solidFill>
                  <a:prstClr val="black"/>
                </a:solidFill>
              </a:rPr>
              <a:t>	</a:t>
            </a:r>
            <a:endParaRPr lang="en-US" dirty="0">
              <a:solidFill>
                <a:prstClr val="black"/>
              </a:solidFill>
            </a:endParaRP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dirty="0" smtClean="0"/>
              <a:t>Describe new ideas.</a:t>
            </a:r>
            <a:endParaRPr lang="en-US" sz="1400" dirty="0"/>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Describe existing approaches/state of the art.</a:t>
            </a:r>
          </a:p>
          <a:p>
            <a:r>
              <a:rPr lang="en-US" dirty="0" smtClean="0">
                <a:solidFill>
                  <a:prstClr val="black"/>
                </a:solidFill>
              </a:rPr>
              <a:t>	</a:t>
            </a:r>
            <a:endParaRPr lang="en-US" dirty="0">
              <a:solidFill>
                <a:prstClr val="black"/>
              </a:solidFill>
            </a:endParaRPr>
          </a:p>
        </p:txBody>
      </p:sp>
      <p:sp>
        <p:nvSpPr>
          <p:cNvPr id="2" name="Footer Placeholder 1"/>
          <p:cNvSpPr>
            <a:spLocks noGrp="1"/>
          </p:cNvSpPr>
          <p:nvPr>
            <p:ph type="ftr" sz="quarter" idx="10"/>
          </p:nvPr>
        </p:nvSpPr>
        <p:spPr>
          <a:xfrm>
            <a:off x="6122503" y="248107"/>
            <a:ext cx="2956227" cy="298450"/>
          </a:xfrm>
        </p:spPr>
        <p:txBody>
          <a:bodyPr/>
          <a:lstStyle/>
          <a:p>
            <a:pPr>
              <a:defRPr/>
            </a:pPr>
            <a:r>
              <a:rPr lang="en-US" sz="1100" dirty="0">
                <a:solidFill>
                  <a:schemeClr val="tx1"/>
                </a:solidFill>
              </a:rPr>
              <a:t>HR001119S0052 </a:t>
            </a:r>
            <a:r>
              <a:rPr lang="en-US" sz="1100" dirty="0" smtClean="0">
                <a:solidFill>
                  <a:schemeClr val="tx1"/>
                </a:solidFill>
              </a:rPr>
              <a:t>ONISQ BAA </a:t>
            </a:r>
          </a:p>
          <a:p>
            <a:pPr>
              <a:defRPr/>
            </a:pPr>
            <a:r>
              <a:rPr lang="en-US" sz="1100" dirty="0" smtClean="0">
                <a:solidFill>
                  <a:schemeClr val="tx1"/>
                </a:solidFill>
              </a:rPr>
              <a:t>Abstract Summary Slide Template</a:t>
            </a:r>
            <a:endParaRPr lang="en-US" sz="1100" dirty="0">
              <a:solidFill>
                <a:schemeClr val="tx1"/>
              </a:solidFill>
            </a:endParaRP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smtClean="0">
                <a:solidFill>
                  <a:prstClr val="black"/>
                </a:solidFill>
              </a:rPr>
              <a:t>Source Selection Information – see FAR 2.101 &amp; 3.104</a:t>
            </a:r>
            <a:endParaRPr lang="en-US" sz="1100" dirty="0">
              <a:solidFill>
                <a:prstClr val="black"/>
              </a:solidFill>
            </a:endParaRPr>
          </a:p>
        </p:txBody>
      </p:sp>
    </p:spTree>
    <p:extLst>
      <p:ext uri="{BB962C8B-B14F-4D97-AF65-F5344CB8AC3E}">
        <p14:creationId xmlns:p14="http://schemas.microsoft.com/office/powerpoint/2010/main" val="3769729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B2C8D7-83AA-4030-8A7A-CC4DFEA2EB43}">
  <ds:schemaRefs>
    <ds:schemaRef ds:uri="http://schemas.microsoft.com/sharepoint/v3/contenttype/forms"/>
  </ds:schemaRefs>
</ds:datastoreItem>
</file>

<file path=customXml/itemProps2.xml><?xml version="1.0" encoding="utf-8"?>
<ds:datastoreItem xmlns:ds="http://schemas.openxmlformats.org/officeDocument/2006/customXml" ds:itemID="{81EC1DC9-011E-4A21-A3C7-D7C7AFB6D85A}">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02FEE47-62FB-40E3-A03E-243710E3E7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4806</TotalTime>
  <Words>51</Words>
  <Application>Microsoft Office PowerPoint</Application>
  <PresentationFormat>On-screen Show (4:3)</PresentationFormat>
  <Paragraphs>12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ＭＳ Ｐゴシック</vt:lpstr>
      <vt:lpstr>ＭＳ Ｐゴシック</vt:lpstr>
      <vt:lpstr>Arial</vt:lpstr>
      <vt:lpstr>Tahoma</vt:lpstr>
      <vt:lpstr>Times New Roman</vt:lpstr>
      <vt:lpstr>1_blank</vt:lpstr>
      <vt:lpstr>TA #: 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Berezyuk, Ania (contr-dso)</cp:lastModifiedBy>
  <cp:revision>92</cp:revision>
  <cp:lastPrinted>2011-09-22T20:00:03Z</cp:lastPrinted>
  <dcterms:created xsi:type="dcterms:W3CDTF">2012-01-24T15:16:44Z</dcterms:created>
  <dcterms:modified xsi:type="dcterms:W3CDTF">2019-03-26T19:11:05Z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