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8"/>
  </p:notesMasterIdLst>
  <p:handoutMasterIdLst>
    <p:handoutMasterId r:id="rId9"/>
  </p:handoutMasterIdLst>
  <p:sldIdLst>
    <p:sldId id="284" r:id="rId5"/>
    <p:sldId id="281" r:id="rId6"/>
    <p:sldId id="283" r:id="rId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8BAC67-E832-435C-2CA1-1EAAE362B338}" name="Wenzel, Scott" initials="SW" userId="S::scott.wenzel@darpa.mil::6177102c-6aeb-48d4-bfb7-680ae47230e5" providerId="AD"/>
  <p188:author id="{A6F9CF7F-D6AC-FFAE-A62A-30D5F5AF0405}" name="Russell, Bartlett" initials="" userId="S::bartlett.russell@darpa.mil::6277f6cd-0ecd-43be-b419-9b838b77898e" providerId="AD"/>
  <p188:author id="{D71C8FB2-ED5C-6F89-A06D-E813F539AE21}" name="Vengalattore, Mukund" initials="" userId="S::mukund.vengalattore@darpa.mil::76471cb7-75a7-44fe-bc82-dddb18e233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162" autoAdjust="0"/>
    <p:restoredTop sz="91020" autoAdjust="0"/>
  </p:normalViewPr>
  <p:slideViewPr>
    <p:cSldViewPr snapToGrid="0" showGuides="1">
      <p:cViewPr varScale="1">
        <p:scale>
          <a:sx n="62" d="100"/>
          <a:sy n="62" d="100"/>
        </p:scale>
        <p:origin x="56" y="136"/>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fford, Kelly (contr-dso)" userId="4eac60d0-d15e-44f0-85cd-ed64e087ee51" providerId="ADAL" clId="{922A0266-E6D6-4DFE-A129-801089992ABF}"/>
    <pc:docChg chg="custSel modSld">
      <pc:chgData name="Gifford, Kelly (contr-dso)" userId="4eac60d0-d15e-44f0-85cd-ed64e087ee51" providerId="ADAL" clId="{922A0266-E6D6-4DFE-A129-801089992ABF}" dt="2025-01-23T22:31:25.476" v="80" actId="6549"/>
      <pc:docMkLst>
        <pc:docMk/>
      </pc:docMkLst>
      <pc:sldChg chg="modSp mod">
        <pc:chgData name="Gifford, Kelly (contr-dso)" userId="4eac60d0-d15e-44f0-85cd-ed64e087ee51" providerId="ADAL" clId="{922A0266-E6D6-4DFE-A129-801089992ABF}" dt="2025-01-23T22:31:16.230" v="49" actId="113"/>
        <pc:sldMkLst>
          <pc:docMk/>
          <pc:sldMk cId="1995192930" sldId="281"/>
        </pc:sldMkLst>
        <pc:spChg chg="mod">
          <ac:chgData name="Gifford, Kelly (contr-dso)" userId="4eac60d0-d15e-44f0-85cd-ed64e087ee51" providerId="ADAL" clId="{922A0266-E6D6-4DFE-A129-801089992ABF}" dt="2025-01-23T22:31:16.230" v="49" actId="113"/>
          <ac:spMkLst>
            <pc:docMk/>
            <pc:sldMk cId="1995192930" sldId="281"/>
            <ac:spMk id="7" creationId="{3C7DD19C-F8C7-5E86-1E91-C1EBA7D804F7}"/>
          </ac:spMkLst>
        </pc:spChg>
      </pc:sldChg>
      <pc:sldChg chg="modSp mod">
        <pc:chgData name="Gifford, Kelly (contr-dso)" userId="4eac60d0-d15e-44f0-85cd-ed64e087ee51" providerId="ADAL" clId="{922A0266-E6D6-4DFE-A129-801089992ABF}" dt="2025-01-23T22:31:25.476" v="80" actId="6549"/>
        <pc:sldMkLst>
          <pc:docMk/>
          <pc:sldMk cId="2649902810" sldId="283"/>
        </pc:sldMkLst>
        <pc:spChg chg="mod">
          <ac:chgData name="Gifford, Kelly (contr-dso)" userId="4eac60d0-d15e-44f0-85cd-ed64e087ee51" providerId="ADAL" clId="{922A0266-E6D6-4DFE-A129-801089992ABF}" dt="2025-01-23T22:31:25.476" v="80" actId="6549"/>
          <ac:spMkLst>
            <pc:docMk/>
            <pc:sldMk cId="2649902810" sldId="283"/>
            <ac:spMk id="8" creationId="{3ADCAADD-E802-A3CF-18B0-83AD0F00BA8D}"/>
          </ac:spMkLst>
        </pc:spChg>
      </pc:sldChg>
      <pc:sldChg chg="delSp modSp mod">
        <pc:chgData name="Gifford, Kelly (contr-dso)" userId="4eac60d0-d15e-44f0-85cd-ed64e087ee51" providerId="ADAL" clId="{922A0266-E6D6-4DFE-A129-801089992ABF}" dt="2025-01-23T22:31:04.729" v="37" actId="113"/>
        <pc:sldMkLst>
          <pc:docMk/>
          <pc:sldMk cId="3167515217" sldId="284"/>
        </pc:sldMkLst>
        <pc:spChg chg="mod">
          <ac:chgData name="Gifford, Kelly (contr-dso)" userId="4eac60d0-d15e-44f0-85cd-ed64e087ee51" providerId="ADAL" clId="{922A0266-E6D6-4DFE-A129-801089992ABF}" dt="2025-01-23T22:31:04.729" v="37" actId="113"/>
          <ac:spMkLst>
            <pc:docMk/>
            <pc:sldMk cId="3167515217" sldId="284"/>
            <ac:spMk id="2" creationId="{95E783C4-E481-D827-BC0A-B7FBA47F50B3}"/>
          </ac:spMkLst>
        </pc:spChg>
        <pc:spChg chg="del mod">
          <ac:chgData name="Gifford, Kelly (contr-dso)" userId="4eac60d0-d15e-44f0-85cd-ed64e087ee51" providerId="ADAL" clId="{922A0266-E6D6-4DFE-A129-801089992ABF}" dt="2025-01-23T22:30:54.582" v="2" actId="478"/>
          <ac:spMkLst>
            <pc:docMk/>
            <pc:sldMk cId="3167515217" sldId="284"/>
            <ac:spMk id="5" creationId="{EEE7D503-2301-9EF4-128C-3D1E6F79D357}"/>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1/23/2025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1/23/2025</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9B577F-6036-4BCD-9021-A736CBC28733}" type="slidenum">
              <a:rPr lang="en-US" smtClean="0"/>
              <a:pPr/>
              <a:t>2</a:t>
            </a:fld>
            <a:endParaRPr lang="en-US" dirty="0"/>
          </a:p>
        </p:txBody>
      </p:sp>
    </p:spTree>
    <p:extLst>
      <p:ext uri="{BB962C8B-B14F-4D97-AF65-F5344CB8AC3E}">
        <p14:creationId xmlns:p14="http://schemas.microsoft.com/office/powerpoint/2010/main" val="291785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9B577F-6036-4BCD-9021-A736CBC28733}" type="slidenum">
              <a:rPr lang="en-US" smtClean="0"/>
              <a:pPr/>
              <a:t>3</a:t>
            </a:fld>
            <a:endParaRPr lang="en-US" dirty="0"/>
          </a:p>
        </p:txBody>
      </p:sp>
    </p:spTree>
    <p:extLst>
      <p:ext uri="{BB962C8B-B14F-4D97-AF65-F5344CB8AC3E}">
        <p14:creationId xmlns:p14="http://schemas.microsoft.com/office/powerpoint/2010/main" val="17265718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59358"/>
            <a:ext cx="2641600" cy="276999"/>
          </a:xfrm>
          <a:prstGeom prst="rect">
            <a:avLst/>
          </a:prstGeom>
          <a:noFill/>
        </p:spPr>
        <p:txBody>
          <a:bodyPr wrap="square" rtlCol="0">
            <a:spAutoFit/>
          </a:bodyPr>
          <a:lstStyle/>
          <a:p>
            <a:pPr algn="ctr"/>
            <a:r>
              <a:rPr lang="en-US" sz="1200" b="1" dirty="0">
                <a:solidFill>
                  <a:prstClr val="black"/>
                </a:solidFill>
                <a:cs typeface="Tahoma" pitchFamily="34" charset="0"/>
              </a:rPr>
              <a:t>Concept</a:t>
            </a:r>
          </a:p>
        </p:txBody>
      </p:sp>
      <p:sp>
        <p:nvSpPr>
          <p:cNvPr id="12" name="TextBox 11"/>
          <p:cNvSpPr txBox="1"/>
          <p:nvPr userDrawn="1"/>
        </p:nvSpPr>
        <p:spPr>
          <a:xfrm>
            <a:off x="1128967" y="3656491"/>
            <a:ext cx="4090467" cy="276999"/>
          </a:xfrm>
          <a:prstGeom prst="rect">
            <a:avLst/>
          </a:prstGeom>
          <a:noFill/>
        </p:spPr>
        <p:txBody>
          <a:bodyPr wrap="square" rtlCol="0">
            <a:spAutoFit/>
          </a:bodyPr>
          <a:lstStyle/>
          <a:p>
            <a:pPr algn="ctr"/>
            <a:r>
              <a:rPr lang="en-US" sz="1200" b="1" dirty="0">
                <a:solidFill>
                  <a:prstClr val="black"/>
                </a:solidFill>
                <a:cs typeface="Tahoma" pitchFamily="34" charset="0"/>
              </a:rPr>
              <a:t>Strengths of the proposed approach</a:t>
            </a:r>
          </a:p>
        </p:txBody>
      </p:sp>
      <p:sp>
        <p:nvSpPr>
          <p:cNvPr id="14" name="TextBox 13"/>
          <p:cNvSpPr txBox="1"/>
          <p:nvPr userDrawn="1"/>
        </p:nvSpPr>
        <p:spPr>
          <a:xfrm>
            <a:off x="6783667" y="3676051"/>
            <a:ext cx="4394200" cy="276999"/>
          </a:xfrm>
          <a:prstGeom prst="rect">
            <a:avLst/>
          </a:prstGeom>
          <a:noFill/>
        </p:spPr>
        <p:txBody>
          <a:bodyPr wrap="square" rtlCol="0">
            <a:spAutoFit/>
          </a:bodyPr>
          <a:lstStyle/>
          <a:p>
            <a:pPr algn="ctr"/>
            <a:r>
              <a:rPr lang="en-US" sz="1200" b="1" dirty="0">
                <a:solidFill>
                  <a:prstClr val="black"/>
                </a:solidFill>
                <a:cs typeface="Tahoma" pitchFamily="34" charset="0"/>
              </a:rPr>
              <a:t>Weaknesses of the proposed approach</a:t>
            </a:r>
          </a:p>
        </p:txBody>
      </p:sp>
      <p:sp>
        <p:nvSpPr>
          <p:cNvPr id="15" name="TextBox 13"/>
          <p:cNvSpPr txBox="1"/>
          <p:nvPr userDrawn="1"/>
        </p:nvSpPr>
        <p:spPr>
          <a:xfrm>
            <a:off x="6206822" y="865220"/>
            <a:ext cx="521235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prstClr val="black"/>
                </a:solidFill>
                <a:cs typeface="Tahoma" pitchFamily="34" charset="0"/>
              </a:rPr>
              <a:t>Approach</a:t>
            </a:r>
          </a:p>
        </p:txBody>
      </p:sp>
      <p:pic>
        <p:nvPicPr>
          <p:cNvPr id="2" name="Picture 1">
            <a:extLst>
              <a:ext uri="{FF2B5EF4-FFF2-40B4-BE49-F238E27FC236}">
                <a16:creationId xmlns:a16="http://schemas.microsoft.com/office/drawing/2014/main" id="{7D9A8CA6-7B0E-2E35-915E-4E17CC41AC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7023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pic>
        <p:nvPicPr>
          <p:cNvPr id="2" name="Picture 1">
            <a:extLst>
              <a:ext uri="{FF2B5EF4-FFF2-40B4-BE49-F238E27FC236}">
                <a16:creationId xmlns:a16="http://schemas.microsoft.com/office/drawing/2014/main" id="{1D2A6BAE-65D0-509C-4587-A15F9DBB11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426770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pic>
        <p:nvPicPr>
          <p:cNvPr id="5" name="Picture 4">
            <a:extLst>
              <a:ext uri="{FF2B5EF4-FFF2-40B4-BE49-F238E27FC236}">
                <a16:creationId xmlns:a16="http://schemas.microsoft.com/office/drawing/2014/main" id="{8863228B-CF75-EED0-6051-30F3A11C4CD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02521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pic>
        <p:nvPicPr>
          <p:cNvPr id="3" name="Picture 2">
            <a:extLst>
              <a:ext uri="{FF2B5EF4-FFF2-40B4-BE49-F238E27FC236}">
                <a16:creationId xmlns:a16="http://schemas.microsoft.com/office/drawing/2014/main" id="{6BBC86D2-40AD-FE25-97C1-34A415D338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4" r:id="rId1"/>
    <p:sldLayoutId id="2147483767" r:id="rId2"/>
    <p:sldLayoutId id="2147483765" r:id="rId3"/>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E783C4-E481-D827-BC0A-B7FBA47F50B3}"/>
              </a:ext>
            </a:extLst>
          </p:cNvPr>
          <p:cNvSpPr>
            <a:spLocks noGrp="1"/>
          </p:cNvSpPr>
          <p:nvPr>
            <p:ph type="ftr" sz="quarter" idx="10"/>
          </p:nvPr>
        </p:nvSpPr>
        <p:spPr/>
        <p:txBody>
          <a:bodyPr/>
          <a:lstStyle/>
          <a:p>
            <a:pPr>
              <a:defRPr/>
            </a:pPr>
            <a:r>
              <a:rPr lang="en-US" i="0" dirty="0">
                <a:solidFill>
                  <a:srgbClr val="606060"/>
                </a:solidFill>
                <a:effectLst/>
                <a:latin typeface="Segoe UI" panose="020B0502040204020203" pitchFamily="34" charset="0"/>
              </a:rPr>
              <a:t>HR001125S0008 SUNSPOT</a:t>
            </a:r>
            <a:r>
              <a:rPr lang="en-US" dirty="0"/>
              <a:t>  </a:t>
            </a:r>
          </a:p>
        </p:txBody>
      </p:sp>
      <p:sp>
        <p:nvSpPr>
          <p:cNvPr id="3" name="Slide Number Placeholder 2">
            <a:extLst>
              <a:ext uri="{FF2B5EF4-FFF2-40B4-BE49-F238E27FC236}">
                <a16:creationId xmlns:a16="http://schemas.microsoft.com/office/drawing/2014/main" id="{1ED8C3E2-5FF9-D788-CDA1-D1F16F714AB8}"/>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4" name="Title 3">
            <a:extLst>
              <a:ext uri="{FF2B5EF4-FFF2-40B4-BE49-F238E27FC236}">
                <a16:creationId xmlns:a16="http://schemas.microsoft.com/office/drawing/2014/main" id="{C872A8DD-C370-9553-B80C-DF99FEC8CC2C}"/>
              </a:ext>
            </a:extLst>
          </p:cNvPr>
          <p:cNvSpPr>
            <a:spLocks noGrp="1"/>
          </p:cNvSpPr>
          <p:nvPr>
            <p:ph type="ctrTitle"/>
          </p:nvPr>
        </p:nvSpPr>
        <p:spPr>
          <a:xfrm>
            <a:off x="2163234" y="9524"/>
            <a:ext cx="9520767" cy="754542"/>
          </a:xfrm>
        </p:spPr>
        <p:txBody>
          <a:bodyPr>
            <a:normAutofit fontScale="90000"/>
          </a:bodyPr>
          <a:lstStyle/>
          <a:p>
            <a:r>
              <a:rPr lang="en-US" sz="2700" dirty="0">
                <a:ea typeface="ＭＳ Ｐゴシック" pitchFamily="-32" charset="-128"/>
                <a:cs typeface="ＭＳ Ｐゴシック" pitchFamily="-32" charset="-128"/>
              </a:rPr>
              <a:t>Full Proposal Title</a:t>
            </a:r>
            <a:br>
              <a:rPr lang="en-US" sz="3600" dirty="0">
                <a:ea typeface="ＭＳ Ｐゴシック" pitchFamily="-32" charset="-128"/>
                <a:cs typeface="ＭＳ Ｐゴシック" pitchFamily="-32" charset="-128"/>
              </a:rPr>
            </a:br>
            <a:r>
              <a:rPr lang="en-US" sz="2400" dirty="0">
                <a:ea typeface="ＭＳ Ｐゴシック" pitchFamily="-32" charset="-128"/>
                <a:cs typeface="ＭＳ Ｐゴシック" pitchFamily="-32" charset="-128"/>
              </a:rPr>
              <a:t>Organization Name(s); Technical POC Name(s)</a:t>
            </a:r>
            <a:endParaRPr lang="en-US" dirty="0"/>
          </a:p>
        </p:txBody>
      </p:sp>
      <p:pic>
        <p:nvPicPr>
          <p:cNvPr id="6" name="Picture 5">
            <a:extLst>
              <a:ext uri="{FF2B5EF4-FFF2-40B4-BE49-F238E27FC236}">
                <a16:creationId xmlns:a16="http://schemas.microsoft.com/office/drawing/2014/main" id="{A936EE79-BE1B-61D6-78F2-407D20BFBE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6751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50956-7174-078C-8139-4DE69ABA9C23}"/>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Title 3">
            <a:extLst>
              <a:ext uri="{FF2B5EF4-FFF2-40B4-BE49-F238E27FC236}">
                <a16:creationId xmlns:a16="http://schemas.microsoft.com/office/drawing/2014/main" id="{4CF46059-8434-0D83-69BA-8DD1BF80F838}"/>
              </a:ext>
            </a:extLst>
          </p:cNvPr>
          <p:cNvSpPr>
            <a:spLocks noGrp="1"/>
          </p:cNvSpPr>
          <p:nvPr>
            <p:ph type="ctrTitle"/>
          </p:nvPr>
        </p:nvSpPr>
        <p:spPr/>
        <p:txBody>
          <a:bodyPr>
            <a:normAutofit/>
          </a:bodyPr>
          <a:lstStyle/>
          <a:p>
            <a:r>
              <a:rPr lang="en-US" dirty="0"/>
              <a:t>Performance metrics of the proposed approach</a:t>
            </a:r>
            <a:endParaRPr lang="en-US" dirty="0">
              <a:highlight>
                <a:srgbClr val="FFFF00"/>
              </a:highlight>
            </a:endParaRPr>
          </a:p>
        </p:txBody>
      </p:sp>
      <p:graphicFrame>
        <p:nvGraphicFramePr>
          <p:cNvPr id="5" name="Content Placeholder 5">
            <a:extLst>
              <a:ext uri="{FF2B5EF4-FFF2-40B4-BE49-F238E27FC236}">
                <a16:creationId xmlns:a16="http://schemas.microsoft.com/office/drawing/2014/main" id="{1D98892C-F586-D65D-5E31-41D56B3B4E34}"/>
              </a:ext>
            </a:extLst>
          </p:cNvPr>
          <p:cNvGraphicFramePr>
            <a:graphicFrameLocks/>
          </p:cNvGraphicFramePr>
          <p:nvPr>
            <p:extLst>
              <p:ext uri="{D42A27DB-BD31-4B8C-83A1-F6EECF244321}">
                <p14:modId xmlns:p14="http://schemas.microsoft.com/office/powerpoint/2010/main" val="1561828509"/>
              </p:ext>
            </p:extLst>
          </p:nvPr>
        </p:nvGraphicFramePr>
        <p:xfrm>
          <a:off x="494852" y="978375"/>
          <a:ext cx="11324388" cy="2312675"/>
        </p:xfrm>
        <a:graphic>
          <a:graphicData uri="http://schemas.openxmlformats.org/drawingml/2006/table">
            <a:tbl>
              <a:tblPr firstRow="1" bandRow="1">
                <a:tableStyleId>{5940675A-B579-460E-94D1-54222C63F5DA}</a:tableStyleId>
              </a:tblPr>
              <a:tblGrid>
                <a:gridCol w="4428249">
                  <a:extLst>
                    <a:ext uri="{9D8B030D-6E8A-4147-A177-3AD203B41FA5}">
                      <a16:colId xmlns:a16="http://schemas.microsoft.com/office/drawing/2014/main" val="193938714"/>
                    </a:ext>
                  </a:extLst>
                </a:gridCol>
                <a:gridCol w="6896139">
                  <a:extLst>
                    <a:ext uri="{9D8B030D-6E8A-4147-A177-3AD203B41FA5}">
                      <a16:colId xmlns:a16="http://schemas.microsoft.com/office/drawing/2014/main" val="3688083342"/>
                    </a:ext>
                  </a:extLst>
                </a:gridCol>
              </a:tblGrid>
              <a:tr h="523855">
                <a:tc>
                  <a:txBody>
                    <a:bodyPr/>
                    <a:lstStyle/>
                    <a:p>
                      <a:pPr algn="ctr"/>
                      <a:r>
                        <a:rPr lang="en-US" sz="1600" dirty="0">
                          <a:latin typeface="Calibri" panose="020F0502020204030204" pitchFamily="34" charset="0"/>
                          <a:cs typeface="Calibri" panose="020F0502020204030204" pitchFamily="34" charset="0"/>
                        </a:rPr>
                        <a:t>Metric</a:t>
                      </a:r>
                    </a:p>
                  </a:txBody>
                  <a:tcPr anchor="ctr"/>
                </a:tc>
                <a:tc>
                  <a:txBody>
                    <a:bodyPr/>
                    <a:lstStyle/>
                    <a:p>
                      <a:pPr algn="ctr"/>
                      <a:r>
                        <a:rPr lang="en-US" sz="1600"/>
                        <a:t>Phase 1</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Output Power</a:t>
                      </a:r>
                    </a:p>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(Program metric: &gt; 1 </a:t>
                      </a:r>
                      <a:r>
                        <a:rPr lang="en-US" sz="1600" b="1" kern="1200" dirty="0" err="1">
                          <a:solidFill>
                            <a:schemeClr val="dk1"/>
                          </a:solidFill>
                          <a:latin typeface="Symbol" pitchFamily="2" charset="2"/>
                          <a:ea typeface="+mn-ea"/>
                          <a:cs typeface="Calibri" panose="020F0502020204030204" pitchFamily="34" charset="0"/>
                        </a:rPr>
                        <a:t>m</a:t>
                      </a:r>
                      <a:r>
                        <a:rPr lang="en-US" sz="1600" b="1" kern="1200" dirty="0" err="1">
                          <a:solidFill>
                            <a:schemeClr val="dk1"/>
                          </a:solidFill>
                          <a:latin typeface="Calibri" panose="020F0502020204030204" pitchFamily="34" charset="0"/>
                          <a:ea typeface="+mn-ea"/>
                          <a:cs typeface="Calibri" panose="020F0502020204030204" pitchFamily="34" charset="0"/>
                        </a:rPr>
                        <a:t>W</a:t>
                      </a:r>
                      <a:r>
                        <a:rPr lang="en-US" sz="1600" b="1" kern="1200" dirty="0">
                          <a:solidFill>
                            <a:schemeClr val="dk1"/>
                          </a:solidFill>
                          <a:latin typeface="Calibri" panose="020F0502020204030204" pitchFamily="34" charset="0"/>
                          <a:ea typeface="+mn-ea"/>
                          <a:cs typeface="Calibri" panose="020F0502020204030204" pitchFamily="34" charset="0"/>
                        </a:rPr>
                        <a:t>)</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Calculated value</a:t>
                      </a:r>
                    </a:p>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Proposal pages/section which provides rational and sufficient evidence</a:t>
                      </a: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Calibri" panose="020F0502020204030204" pitchFamily="34" charset="0"/>
                          <a:ea typeface="+mn-ea"/>
                          <a:cs typeface="Calibri" panose="020F0502020204030204" pitchFamily="34" charset="0"/>
                        </a:rPr>
                        <a:t>Linewidth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Calibri" panose="020F0502020204030204" pitchFamily="34" charset="0"/>
                          <a:ea typeface="+mn-ea"/>
                          <a:cs typeface="Calibri" panose="020F0502020204030204" pitchFamily="34" charset="0"/>
                        </a:rPr>
                        <a:t>(Program metric: &lt; 30 Hz)</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Calculated value</a:t>
                      </a:r>
                    </a:p>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Proposal pages/section which provides rational and sufficient evidence</a:t>
                      </a:r>
                    </a:p>
                  </a:txBody>
                  <a:tcPr anchor="ctr"/>
                </a:tc>
                <a:extLst>
                  <a:ext uri="{0D108BD9-81ED-4DB2-BD59-A6C34878D82A}">
                    <a16:rowId xmlns:a16="http://schemas.microsoft.com/office/drawing/2014/main" val="272806549"/>
                  </a:ext>
                </a:extLst>
              </a:tr>
            </a:tbl>
          </a:graphicData>
        </a:graphic>
      </p:graphicFrame>
      <p:sp>
        <p:nvSpPr>
          <p:cNvPr id="11" name="TextBox 10">
            <a:extLst>
              <a:ext uri="{FF2B5EF4-FFF2-40B4-BE49-F238E27FC236}">
                <a16:creationId xmlns:a16="http://schemas.microsoft.com/office/drawing/2014/main" id="{13BFC07E-7D7B-6179-EECE-016982473EB8}"/>
              </a:ext>
            </a:extLst>
          </p:cNvPr>
          <p:cNvSpPr txBox="1"/>
          <p:nvPr/>
        </p:nvSpPr>
        <p:spPr>
          <a:xfrm>
            <a:off x="494852" y="4661422"/>
            <a:ext cx="11189148" cy="1477328"/>
          </a:xfrm>
          <a:prstGeom prst="rect">
            <a:avLst/>
          </a:prstGeom>
          <a:noFill/>
        </p:spPr>
        <p:txBody>
          <a:bodyPr wrap="square">
            <a:spAutoFit/>
          </a:bodyPr>
          <a:lstStyle/>
          <a:p>
            <a:r>
              <a:rPr lang="en-US" dirty="0"/>
              <a:t>Instructions: The proposal should provide detailed technical rationale delineating why the proposed approach may achieve the program goals and metrics. For each metric, please provide the calculated value and the section of the proposal that provides justification. Please note, DARPA understands the approaches are most likely very high risk, and is simply looking for summaries of analyses, order-of-magnitude estimates, and/or proof-of-concept experimental data that can justify the proposed approach.</a:t>
            </a:r>
          </a:p>
        </p:txBody>
      </p:sp>
      <p:sp>
        <p:nvSpPr>
          <p:cNvPr id="7" name="Footer Placeholder 1">
            <a:extLst>
              <a:ext uri="{FF2B5EF4-FFF2-40B4-BE49-F238E27FC236}">
                <a16:creationId xmlns:a16="http://schemas.microsoft.com/office/drawing/2014/main" id="{3C7DD19C-F8C7-5E86-1E91-C1EBA7D804F7}"/>
              </a:ext>
            </a:extLst>
          </p:cNvPr>
          <p:cNvSpPr>
            <a:spLocks noGrp="1"/>
          </p:cNvSpPr>
          <p:nvPr>
            <p:ph type="ftr" sz="quarter" idx="10"/>
          </p:nvPr>
        </p:nvSpPr>
        <p:spPr>
          <a:xfrm>
            <a:off x="1778000" y="6550026"/>
            <a:ext cx="8636000" cy="298450"/>
          </a:xfrm>
        </p:spPr>
        <p:txBody>
          <a:bodyPr/>
          <a:lstStyle/>
          <a:p>
            <a:pPr>
              <a:defRPr/>
            </a:pPr>
            <a:r>
              <a:rPr lang="en-US" i="0" dirty="0">
                <a:solidFill>
                  <a:srgbClr val="606060"/>
                </a:solidFill>
                <a:effectLst/>
                <a:latin typeface="Segoe UI" panose="020B0502040204020203" pitchFamily="34" charset="0"/>
              </a:rPr>
              <a:t>HR001125S0008 SUNSPOT</a:t>
            </a:r>
            <a:endParaRPr lang="en-US" dirty="0"/>
          </a:p>
        </p:txBody>
      </p:sp>
    </p:spTree>
    <p:extLst>
      <p:ext uri="{BB962C8B-B14F-4D97-AF65-F5344CB8AC3E}">
        <p14:creationId xmlns:p14="http://schemas.microsoft.com/office/powerpoint/2010/main" val="199519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08EEE3-AE18-6839-D7DE-2F5D23912CDB}"/>
              </a:ext>
            </a:extLst>
          </p:cNvPr>
          <p:cNvSpPr>
            <a:spLocks noGrp="1"/>
          </p:cNvSpPr>
          <p:nvPr>
            <p:ph type="sldNum" sz="quarter" idx="11"/>
          </p:nvPr>
        </p:nvSpPr>
        <p:spPr/>
        <p:txBody>
          <a:bodyPr/>
          <a:lstStyle/>
          <a:p>
            <a:pPr>
              <a:defRPr/>
            </a:pPr>
            <a:fld id="{231CC523-8BC6-4921-807A-66BD262F34AB}" type="slidenum">
              <a:rPr lang="en-US" smtClean="0"/>
              <a:pPr>
                <a:defRPr/>
              </a:pPr>
              <a:t>3</a:t>
            </a:fld>
            <a:endParaRPr lang="en-US"/>
          </a:p>
        </p:txBody>
      </p:sp>
      <p:sp>
        <p:nvSpPr>
          <p:cNvPr id="4" name="Title 3">
            <a:extLst>
              <a:ext uri="{FF2B5EF4-FFF2-40B4-BE49-F238E27FC236}">
                <a16:creationId xmlns:a16="http://schemas.microsoft.com/office/drawing/2014/main" id="{746954E4-9AF3-553D-070E-70BA97085085}"/>
              </a:ext>
            </a:extLst>
          </p:cNvPr>
          <p:cNvSpPr>
            <a:spLocks noGrp="1"/>
          </p:cNvSpPr>
          <p:nvPr>
            <p:ph type="ctrTitle"/>
          </p:nvPr>
        </p:nvSpPr>
        <p:spPr/>
        <p:txBody>
          <a:bodyPr>
            <a:normAutofit/>
          </a:bodyPr>
          <a:lstStyle/>
          <a:p>
            <a:r>
              <a:rPr lang="en-US" dirty="0"/>
              <a:t>Justification of Requested Resources</a:t>
            </a:r>
          </a:p>
        </p:txBody>
      </p:sp>
      <p:graphicFrame>
        <p:nvGraphicFramePr>
          <p:cNvPr id="5" name="Content Placeholder 5">
            <a:extLst>
              <a:ext uri="{FF2B5EF4-FFF2-40B4-BE49-F238E27FC236}">
                <a16:creationId xmlns:a16="http://schemas.microsoft.com/office/drawing/2014/main" id="{98121409-E46F-2B11-619B-0E3F960E3864}"/>
              </a:ext>
            </a:extLst>
          </p:cNvPr>
          <p:cNvGraphicFramePr>
            <a:graphicFrameLocks/>
          </p:cNvGraphicFramePr>
          <p:nvPr>
            <p:extLst>
              <p:ext uri="{D42A27DB-BD31-4B8C-83A1-F6EECF244321}">
                <p14:modId xmlns:p14="http://schemas.microsoft.com/office/powerpoint/2010/main" val="1361608047"/>
              </p:ext>
            </p:extLst>
          </p:nvPr>
        </p:nvGraphicFramePr>
        <p:xfrm>
          <a:off x="527125" y="978375"/>
          <a:ext cx="11156876" cy="4101495"/>
        </p:xfrm>
        <a:graphic>
          <a:graphicData uri="http://schemas.openxmlformats.org/drawingml/2006/table">
            <a:tbl>
              <a:tblPr firstRow="1" bandRow="1">
                <a:tableStyleId>{5940675A-B579-460E-94D1-54222C63F5DA}</a:tableStyleId>
              </a:tblPr>
              <a:tblGrid>
                <a:gridCol w="2716719">
                  <a:extLst>
                    <a:ext uri="{9D8B030D-6E8A-4147-A177-3AD203B41FA5}">
                      <a16:colId xmlns:a16="http://schemas.microsoft.com/office/drawing/2014/main" val="193938714"/>
                    </a:ext>
                  </a:extLst>
                </a:gridCol>
                <a:gridCol w="4230763">
                  <a:extLst>
                    <a:ext uri="{9D8B030D-6E8A-4147-A177-3AD203B41FA5}">
                      <a16:colId xmlns:a16="http://schemas.microsoft.com/office/drawing/2014/main" val="3688083342"/>
                    </a:ext>
                  </a:extLst>
                </a:gridCol>
                <a:gridCol w="4209394">
                  <a:extLst>
                    <a:ext uri="{9D8B030D-6E8A-4147-A177-3AD203B41FA5}">
                      <a16:colId xmlns:a16="http://schemas.microsoft.com/office/drawing/2014/main" val="3750419310"/>
                    </a:ext>
                  </a:extLst>
                </a:gridCol>
              </a:tblGrid>
              <a:tr h="523855">
                <a:tc>
                  <a:txBody>
                    <a:bodyPr/>
                    <a:lstStyle/>
                    <a:p>
                      <a:pPr algn="ctr"/>
                      <a:r>
                        <a:rPr lang="en-US" sz="1600" dirty="0">
                          <a:latin typeface="Calibri" panose="020F0502020204030204" pitchFamily="34" charset="0"/>
                          <a:cs typeface="Calibri" panose="020F0502020204030204" pitchFamily="34" charset="0"/>
                        </a:rPr>
                        <a:t>Category</a:t>
                      </a:r>
                    </a:p>
                  </a:txBody>
                  <a:tcPr anchor="ctr"/>
                </a:tc>
                <a:tc>
                  <a:txBody>
                    <a:bodyPr/>
                    <a:lstStyle/>
                    <a:p>
                      <a:pPr algn="ctr"/>
                      <a:r>
                        <a:rPr lang="en-US" sz="1600" dirty="0">
                          <a:latin typeface="Calibri" panose="020F0502020204030204" pitchFamily="34" charset="0"/>
                          <a:cs typeface="Calibri" panose="020F0502020204030204" pitchFamily="34" charset="0"/>
                        </a:rPr>
                        <a:t>Proposed</a:t>
                      </a:r>
                    </a:p>
                  </a:txBody>
                  <a:tcPr anchor="ctr"/>
                </a:tc>
                <a:tc>
                  <a:txBody>
                    <a:bodyPr/>
                    <a:lstStyle/>
                    <a:p>
                      <a:pPr algn="ctr"/>
                      <a:r>
                        <a:rPr lang="en-US" sz="1600" dirty="0"/>
                        <a:t>Rational</a:t>
                      </a:r>
                      <a:endParaRPr lang="en-US" sz="16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Labor (Prime)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Include subcontractors and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Calibri" panose="020F0502020204030204" pitchFamily="34" charset="0"/>
                          <a:ea typeface="+mn-ea"/>
                          <a:cs typeface="Calibri" panose="020F0502020204030204" pitchFamily="34" charset="0"/>
                        </a:rPr>
                        <a:t>Labor (Subcontractors)</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latin typeface="Calibri" panose="020F0502020204030204" pitchFamily="34" charset="0"/>
                          <a:ea typeface="+mn-ea"/>
                          <a:cs typeface="Calibri" panose="020F0502020204030204" pitchFamily="34" charset="0"/>
                        </a:rPr>
                        <a:t>Include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Calibri" panose="020F0502020204030204" pitchFamily="34" charset="0"/>
                          <a:ea typeface="+mn-ea"/>
                          <a:cs typeface="Calibri" panose="020F0502020204030204" pitchFamily="34" charset="0"/>
                        </a:rPr>
                        <a:t>Equipment and Materials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Calibri" panose="020F0502020204030204" pitchFamily="34" charset="0"/>
                          <a:ea typeface="+mn-ea"/>
                          <a:cs typeface="Calibri" panose="020F0502020204030204" pitchFamily="34" charset="0"/>
                        </a:rPr>
                        <a:t>Other Costs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6" name="TextBox 5">
            <a:extLst>
              <a:ext uri="{FF2B5EF4-FFF2-40B4-BE49-F238E27FC236}">
                <a16:creationId xmlns:a16="http://schemas.microsoft.com/office/drawing/2014/main" id="{FBFD45ED-C28A-0C8A-56B0-3319323BF115}"/>
              </a:ext>
            </a:extLst>
          </p:cNvPr>
          <p:cNvSpPr txBox="1"/>
          <p:nvPr/>
        </p:nvSpPr>
        <p:spPr>
          <a:xfrm>
            <a:off x="527124" y="5418726"/>
            <a:ext cx="11156875" cy="646331"/>
          </a:xfrm>
          <a:prstGeom prst="rect">
            <a:avLst/>
          </a:prstGeom>
          <a:noFill/>
        </p:spPr>
        <p:txBody>
          <a:bodyPr wrap="square">
            <a:spAutoFit/>
          </a:bodyPr>
          <a:lstStyle/>
          <a:p>
            <a:r>
              <a:rPr lang="en-US" dirty="0"/>
              <a:t>Instructions: The proposal should provide rationale on why the proposed resources are required to achieve the proposed goals and metrics. This is focused on requested resources, not total cost.</a:t>
            </a:r>
          </a:p>
        </p:txBody>
      </p:sp>
      <p:sp>
        <p:nvSpPr>
          <p:cNvPr id="8" name="Footer Placeholder 1">
            <a:extLst>
              <a:ext uri="{FF2B5EF4-FFF2-40B4-BE49-F238E27FC236}">
                <a16:creationId xmlns:a16="http://schemas.microsoft.com/office/drawing/2014/main" id="{3ADCAADD-E802-A3CF-18B0-83AD0F00BA8D}"/>
              </a:ext>
            </a:extLst>
          </p:cNvPr>
          <p:cNvSpPr>
            <a:spLocks noGrp="1"/>
          </p:cNvSpPr>
          <p:nvPr>
            <p:ph type="ftr" sz="quarter" idx="10"/>
          </p:nvPr>
        </p:nvSpPr>
        <p:spPr>
          <a:xfrm>
            <a:off x="1778000" y="6550026"/>
            <a:ext cx="8636000" cy="298450"/>
          </a:xfrm>
        </p:spPr>
        <p:txBody>
          <a:bodyPr/>
          <a:lstStyle/>
          <a:p>
            <a:pPr>
              <a:defRPr/>
            </a:pPr>
            <a:r>
              <a:rPr lang="en-US" i="0" dirty="0">
                <a:solidFill>
                  <a:srgbClr val="606060"/>
                </a:solidFill>
                <a:effectLst/>
                <a:latin typeface="Segoe UI" panose="020B0502040204020203" pitchFamily="34" charset="0"/>
              </a:rPr>
              <a:t>HR001125S0008 SUNSPOT</a:t>
            </a:r>
            <a:endParaRPr lang="en-US" dirty="0"/>
          </a:p>
        </p:txBody>
      </p:sp>
    </p:spTree>
    <p:extLst>
      <p:ext uri="{BB962C8B-B14F-4D97-AF65-F5344CB8AC3E}">
        <p14:creationId xmlns:p14="http://schemas.microsoft.com/office/powerpoint/2010/main" val="2649902810"/>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rtOrder xmlns="0cd26ea9-6aaa-409c-ab6d-4ad08ad0145d" xsi:nil="true"/>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dateandtime xmlns="0cd26ea9-6aaa-409c-ab6d-4ad08ad0145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9" ma:contentTypeDescription="Create a new document." ma:contentTypeScope="" ma:versionID="f918f8c3ba86799fedc9353126105881">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70b5ecc97e5ec802b152aa7b4cc5d407"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1C8CFA-89C4-450C-83E4-B0A4A8DCDD31}">
  <ds:schemaRefs>
    <ds:schemaRef ds:uri="http://schemas.microsoft.com/office/2006/metadata/properties"/>
    <ds:schemaRef ds:uri="http://schemas.microsoft.com/office/infopath/2007/PartnerControls"/>
    <ds:schemaRef ds:uri="0cd26ea9-6aaa-409c-ab6d-4ad08ad0145d"/>
    <ds:schemaRef ds:uri="50b59d1c-721b-47d3-9451-b79b30f3c7bf"/>
  </ds:schemaRefs>
</ds:datastoreItem>
</file>

<file path=customXml/itemProps2.xml><?xml version="1.0" encoding="utf-8"?>
<ds:datastoreItem xmlns:ds="http://schemas.openxmlformats.org/officeDocument/2006/customXml" ds:itemID="{DF7FB1E0-EB51-4770-ADE4-7545597839A1}">
  <ds:schemaRefs>
    <ds:schemaRef ds:uri="http://schemas.microsoft.com/sharepoint/v3/contenttype/forms"/>
  </ds:schemaRefs>
</ds:datastoreItem>
</file>

<file path=customXml/itemProps3.xml><?xml version="1.0" encoding="utf-8"?>
<ds:datastoreItem xmlns:ds="http://schemas.openxmlformats.org/officeDocument/2006/customXml" ds:itemID="{A5F6D408-1D0E-4F53-A431-D3C0BB6CCFF2}"/>
</file>

<file path=docProps/app.xml><?xml version="1.0" encoding="utf-8"?>
<Properties xmlns="http://schemas.openxmlformats.org/officeDocument/2006/extended-properties" xmlns:vt="http://schemas.openxmlformats.org/officeDocument/2006/docPropsVTypes">
  <Template>blank</Template>
  <TotalTime>2486</TotalTime>
  <Words>235</Words>
  <Application>Microsoft Office PowerPoint</Application>
  <PresentationFormat>Widescreen</PresentationFormat>
  <Paragraphs>34</Paragraphs>
  <Slides>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ＭＳ Ｐゴシック</vt:lpstr>
      <vt:lpstr>Arial</vt:lpstr>
      <vt:lpstr>Calibri</vt:lpstr>
      <vt:lpstr>Segoe UI</vt:lpstr>
      <vt:lpstr>Symbol</vt:lpstr>
      <vt:lpstr>Tahoma</vt:lpstr>
      <vt:lpstr>1_blank</vt:lpstr>
      <vt:lpstr>Full Proposal Title Organization Name(s); Technical POC Name(s)</vt:lpstr>
      <vt:lpstr>Performance metrics of the proposed approach</vt:lpstr>
      <vt:lpstr>Justification of Requested Resources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(contr-dso)</cp:lastModifiedBy>
  <cp:revision>103</cp:revision>
  <cp:lastPrinted>2011-09-22T20:00:03Z</cp:lastPrinted>
  <dcterms:created xsi:type="dcterms:W3CDTF">2012-01-24T15:16:44Z</dcterms:created>
  <dcterms:modified xsi:type="dcterms:W3CDTF">2025-01-23T22:31:30Z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