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2" r:id="rId3"/>
    <p:sldMasterId id="2147483693" r:id="rId4"/>
  </p:sldMasterIdLst>
  <p:notesMasterIdLst>
    <p:notesMasterId r:id="rId80"/>
  </p:notesMasterIdLst>
  <p:sldIdLst>
    <p:sldId id="257" r:id="rId5"/>
    <p:sldId id="440" r:id="rId6"/>
    <p:sldId id="445" r:id="rId7"/>
    <p:sldId id="864" r:id="rId8"/>
    <p:sldId id="861" r:id="rId9"/>
    <p:sldId id="862" r:id="rId10"/>
    <p:sldId id="866" r:id="rId11"/>
    <p:sldId id="869" r:id="rId12"/>
    <p:sldId id="867" r:id="rId13"/>
    <p:sldId id="865" r:id="rId14"/>
    <p:sldId id="889" r:id="rId15"/>
    <p:sldId id="443" r:id="rId16"/>
    <p:sldId id="870" r:id="rId17"/>
    <p:sldId id="871" r:id="rId18"/>
    <p:sldId id="872" r:id="rId19"/>
    <p:sldId id="890" r:id="rId20"/>
    <p:sldId id="902" r:id="rId21"/>
    <p:sldId id="903" r:id="rId22"/>
    <p:sldId id="891" r:id="rId23"/>
    <p:sldId id="892" r:id="rId24"/>
    <p:sldId id="893" r:id="rId25"/>
    <p:sldId id="894" r:id="rId26"/>
    <p:sldId id="899" r:id="rId27"/>
    <p:sldId id="900" r:id="rId28"/>
    <p:sldId id="901" r:id="rId29"/>
    <p:sldId id="342" r:id="rId30"/>
    <p:sldId id="265" r:id="rId31"/>
    <p:sldId id="337" r:id="rId32"/>
    <p:sldId id="266" r:id="rId33"/>
    <p:sldId id="860" r:id="rId34"/>
    <p:sldId id="325" r:id="rId35"/>
    <p:sldId id="267" r:id="rId36"/>
    <p:sldId id="847" r:id="rId37"/>
    <p:sldId id="327" r:id="rId38"/>
    <p:sldId id="328" r:id="rId39"/>
    <p:sldId id="849" r:id="rId40"/>
    <p:sldId id="330" r:id="rId41"/>
    <p:sldId id="331" r:id="rId42"/>
    <p:sldId id="332" r:id="rId43"/>
    <p:sldId id="287" r:id="rId44"/>
    <p:sldId id="850" r:id="rId45"/>
    <p:sldId id="274" r:id="rId46"/>
    <p:sldId id="275" r:id="rId47"/>
    <p:sldId id="288" r:id="rId48"/>
    <p:sldId id="851" r:id="rId49"/>
    <p:sldId id="276" r:id="rId50"/>
    <p:sldId id="289" r:id="rId51"/>
    <p:sldId id="277" r:id="rId52"/>
    <p:sldId id="339" r:id="rId53"/>
    <p:sldId id="340" r:id="rId54"/>
    <p:sldId id="852" r:id="rId55"/>
    <p:sldId id="344" r:id="rId56"/>
    <p:sldId id="323" r:id="rId57"/>
    <p:sldId id="853" r:id="rId58"/>
    <p:sldId id="280" r:id="rId59"/>
    <p:sldId id="854" r:id="rId60"/>
    <p:sldId id="292" r:id="rId61"/>
    <p:sldId id="855" r:id="rId62"/>
    <p:sldId id="856" r:id="rId63"/>
    <p:sldId id="282" r:id="rId64"/>
    <p:sldId id="857" r:id="rId65"/>
    <p:sldId id="283" r:id="rId66"/>
    <p:sldId id="293" r:id="rId67"/>
    <p:sldId id="294" r:id="rId68"/>
    <p:sldId id="284" r:id="rId69"/>
    <p:sldId id="295" r:id="rId70"/>
    <p:sldId id="858" r:id="rId71"/>
    <p:sldId id="296" r:id="rId72"/>
    <p:sldId id="297" r:id="rId73"/>
    <p:sldId id="298" r:id="rId74"/>
    <p:sldId id="299" r:id="rId75"/>
    <p:sldId id="300" r:id="rId76"/>
    <p:sldId id="859" r:id="rId77"/>
    <p:sldId id="777" r:id="rId78"/>
    <p:sldId id="702" r:id="rId79"/>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27126" autoAdjust="0"/>
  </p:normalViewPr>
  <p:slideViewPr>
    <p:cSldViewPr snapToGrid="0">
      <p:cViewPr varScale="1">
        <p:scale>
          <a:sx n="18" d="100"/>
          <a:sy n="18" d="100"/>
        </p:scale>
        <p:origin x="2412" y="28"/>
      </p:cViewPr>
      <p:guideLst/>
    </p:cSldViewPr>
  </p:slideViewPr>
  <p:notesTextViewPr>
    <p:cViewPr>
      <p:scale>
        <a:sx n="1" d="1"/>
        <a:sy n="1" d="1"/>
      </p:scale>
      <p:origin x="0" y="0"/>
    </p:cViewPr>
  </p:notesTextViewPr>
  <p:sorterViewPr>
    <p:cViewPr>
      <p:scale>
        <a:sx n="100" d="100"/>
        <a:sy n="100" d="100"/>
      </p:scale>
      <p:origin x="0" y="-19496"/>
    </p:cViewPr>
  </p:sorterViewPr>
  <p:notesViewPr>
    <p:cSldViewPr snapToGrid="0">
      <p:cViewPr varScale="1">
        <p:scale>
          <a:sx n="50" d="100"/>
          <a:sy n="50" d="100"/>
        </p:scale>
        <p:origin x="2696"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7D1ECD-8F08-4ABF-AAAD-3B700047F46C}" type="doc">
      <dgm:prSet loTypeId="urn:microsoft.com/office/officeart/2005/8/layout/pList1" loCatId="list" qsTypeId="urn:microsoft.com/office/officeart/2005/8/quickstyle/simple2" qsCatId="simple" csTypeId="urn:microsoft.com/office/officeart/2005/8/colors/accent0_3" csCatId="mainScheme" phldr="1"/>
      <dgm:spPr/>
    </dgm:pt>
    <dgm:pt modelId="{E5622A15-940A-43AA-A43B-BF00FA8D8546}">
      <dgm:prSet phldrT="[Text]" custT="1"/>
      <dgm:spPr/>
      <dgm:t>
        <a:bodyPr/>
        <a:lstStyle/>
        <a:p>
          <a:r>
            <a:rPr lang="en-US" sz="2400" b="1" dirty="0">
              <a:solidFill>
                <a:srgbClr val="002060"/>
              </a:solidFill>
              <a:latin typeface="Arial" panose="020B0604020202020204" pitchFamily="34" charset="0"/>
              <a:cs typeface="Arial" panose="020B0604020202020204" pitchFamily="34" charset="0"/>
            </a:rPr>
            <a:t>Project Narrative Content</a:t>
          </a:r>
        </a:p>
      </dgm:t>
    </dgm:pt>
    <dgm:pt modelId="{AA5A3195-01D9-4F7F-B6BD-0EC681D564A5}" type="parTrans" cxnId="{3C550233-8A5B-4996-8CE3-C8953019F617}">
      <dgm:prSet/>
      <dgm:spPr/>
      <dgm:t>
        <a:bodyPr/>
        <a:lstStyle/>
        <a:p>
          <a:endParaRPr lang="en-US" sz="1200"/>
        </a:p>
      </dgm:t>
    </dgm:pt>
    <dgm:pt modelId="{01E9FA86-1AA3-4C16-80FD-49D3AA3F2333}" type="sibTrans" cxnId="{3C550233-8A5B-4996-8CE3-C8953019F617}">
      <dgm:prSet/>
      <dgm:spPr/>
      <dgm:t>
        <a:bodyPr/>
        <a:lstStyle/>
        <a:p>
          <a:endParaRPr lang="en-US" sz="1200"/>
        </a:p>
      </dgm:t>
    </dgm:pt>
    <dgm:pt modelId="{02F952C1-56EC-411A-B4DB-7937FC710BA7}">
      <dgm:prSet phldrT="[Text]" custT="1"/>
      <dgm:spPr/>
      <dgm:t>
        <a:bodyPr/>
        <a:lstStyle/>
        <a:p>
          <a:r>
            <a:rPr lang="en-US" sz="2400" b="1" dirty="0">
              <a:solidFill>
                <a:srgbClr val="002060"/>
              </a:solidFill>
              <a:latin typeface="Arial" panose="020B0604020202020204" pitchFamily="34" charset="0"/>
              <a:cs typeface="Arial" panose="020B0604020202020204" pitchFamily="34" charset="0"/>
            </a:rPr>
            <a:t>Budget Narrative</a:t>
          </a:r>
        </a:p>
      </dgm:t>
    </dgm:pt>
    <dgm:pt modelId="{A4472CBA-8B70-4D13-8670-1DBFC1519CEA}" type="parTrans" cxnId="{67C07EAD-14E0-4D4A-B65B-FC259BE41F7D}">
      <dgm:prSet/>
      <dgm:spPr/>
      <dgm:t>
        <a:bodyPr/>
        <a:lstStyle/>
        <a:p>
          <a:endParaRPr lang="en-US" sz="1200"/>
        </a:p>
      </dgm:t>
    </dgm:pt>
    <dgm:pt modelId="{34789CCD-031E-40B0-8740-185742904AF2}" type="sibTrans" cxnId="{67C07EAD-14E0-4D4A-B65B-FC259BE41F7D}">
      <dgm:prSet/>
      <dgm:spPr/>
      <dgm:t>
        <a:bodyPr/>
        <a:lstStyle/>
        <a:p>
          <a:endParaRPr lang="en-US" sz="1200"/>
        </a:p>
      </dgm:t>
    </dgm:pt>
    <dgm:pt modelId="{2CA9501C-3CF7-434A-9628-F6D173E033BA}">
      <dgm:prSet phldrT="[Text]" custT="1"/>
      <dgm:spPr/>
      <dgm:t>
        <a:bodyPr/>
        <a:lstStyle/>
        <a:p>
          <a:r>
            <a:rPr lang="en-US" sz="2400" b="1" dirty="0">
              <a:solidFill>
                <a:srgbClr val="002060"/>
              </a:solidFill>
              <a:latin typeface="Arial" panose="020B0604020202020204" pitchFamily="34" charset="0"/>
              <a:cs typeface="Arial" panose="020B0604020202020204" pitchFamily="34" charset="0"/>
            </a:rPr>
            <a:t>Appendices</a:t>
          </a:r>
        </a:p>
      </dgm:t>
    </dgm:pt>
    <dgm:pt modelId="{BFB7FCE9-72A6-4ECA-9FA6-2C5F9C0BC220}" type="parTrans" cxnId="{AF0AA0E5-BA4F-462E-9F53-8FD6F454987C}">
      <dgm:prSet/>
      <dgm:spPr/>
      <dgm:t>
        <a:bodyPr/>
        <a:lstStyle/>
        <a:p>
          <a:endParaRPr lang="en-US" sz="1200"/>
        </a:p>
      </dgm:t>
    </dgm:pt>
    <dgm:pt modelId="{D08D6888-A17F-4454-B5F3-408A69B3487E}" type="sibTrans" cxnId="{AF0AA0E5-BA4F-462E-9F53-8FD6F454987C}">
      <dgm:prSet/>
      <dgm:spPr/>
      <dgm:t>
        <a:bodyPr/>
        <a:lstStyle/>
        <a:p>
          <a:endParaRPr lang="en-US" sz="1200"/>
        </a:p>
      </dgm:t>
    </dgm:pt>
    <dgm:pt modelId="{3A2EF9C9-3D17-4210-A6B0-12521E4F3C23}" type="pres">
      <dgm:prSet presAssocID="{377D1ECD-8F08-4ABF-AAAD-3B700047F46C}" presName="Name0" presStyleCnt="0">
        <dgm:presLayoutVars>
          <dgm:dir/>
          <dgm:resizeHandles val="exact"/>
        </dgm:presLayoutVars>
      </dgm:prSet>
      <dgm:spPr/>
    </dgm:pt>
    <dgm:pt modelId="{AC2076C0-AE9A-4C2C-9092-A7C726AA5330}" type="pres">
      <dgm:prSet presAssocID="{E5622A15-940A-43AA-A43B-BF00FA8D8546}" presName="compNode" presStyleCnt="0"/>
      <dgm:spPr/>
    </dgm:pt>
    <dgm:pt modelId="{4F2976F1-19E2-4C30-809D-9C6973ED0053}" type="pres">
      <dgm:prSet presAssocID="{E5622A15-940A-43AA-A43B-BF00FA8D8546}" presName="pictRect" presStyleLbl="node1" presStyleIdx="0" presStyleCnt="3" custScaleX="87148" custScaleY="9108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a:ln w="34925"/>
      </dgm:spPr>
      <dgm:extLst>
        <a:ext uri="{E40237B7-FDA0-4F09-8148-C483321AD2D9}">
          <dgm14:cNvPr xmlns:dgm14="http://schemas.microsoft.com/office/drawing/2010/diagram" id="0" name="" descr="Meeting with solid fill"/>
        </a:ext>
      </dgm:extLst>
    </dgm:pt>
    <dgm:pt modelId="{E2CF4B33-629B-4F64-B264-E490CDC57190}" type="pres">
      <dgm:prSet presAssocID="{E5622A15-940A-43AA-A43B-BF00FA8D8546}" presName="textRect" presStyleLbl="revTx" presStyleIdx="0" presStyleCnt="3">
        <dgm:presLayoutVars>
          <dgm:bulletEnabled val="1"/>
        </dgm:presLayoutVars>
      </dgm:prSet>
      <dgm:spPr/>
    </dgm:pt>
    <dgm:pt modelId="{C76F7786-0C38-45D2-87E5-AAC68D5DBE45}" type="pres">
      <dgm:prSet presAssocID="{01E9FA86-1AA3-4C16-80FD-49D3AA3F2333}" presName="sibTrans" presStyleLbl="sibTrans2D1" presStyleIdx="0" presStyleCnt="0"/>
      <dgm:spPr/>
    </dgm:pt>
    <dgm:pt modelId="{704C0614-7A34-4632-9CC1-281C8CFC20BE}" type="pres">
      <dgm:prSet presAssocID="{02F952C1-56EC-411A-B4DB-7937FC710BA7}" presName="compNode" presStyleCnt="0"/>
      <dgm:spPr/>
    </dgm:pt>
    <dgm:pt modelId="{A72955C3-10DA-47BB-816F-75E92368A5D2}" type="pres">
      <dgm:prSet presAssocID="{02F952C1-56EC-411A-B4DB-7937FC710BA7}" presName="pictRect" presStyleLbl="node1" presStyleIdx="1" presStyleCnt="3" custScaleX="85394" custScaleY="8996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dgm:spPr>
      <dgm:extLst>
        <a:ext uri="{E40237B7-FDA0-4F09-8148-C483321AD2D9}">
          <dgm14:cNvPr xmlns:dgm14="http://schemas.microsoft.com/office/drawing/2010/diagram" id="0" name="" descr="Money"/>
        </a:ext>
      </dgm:extLst>
    </dgm:pt>
    <dgm:pt modelId="{8BCAAF5B-C031-4E95-A7BC-6D6A03E976C5}" type="pres">
      <dgm:prSet presAssocID="{02F952C1-56EC-411A-B4DB-7937FC710BA7}" presName="textRect" presStyleLbl="revTx" presStyleIdx="1" presStyleCnt="3">
        <dgm:presLayoutVars>
          <dgm:bulletEnabled val="1"/>
        </dgm:presLayoutVars>
      </dgm:prSet>
      <dgm:spPr/>
    </dgm:pt>
    <dgm:pt modelId="{9C55315B-AC20-4790-B2C5-BE93576C69FC}" type="pres">
      <dgm:prSet presAssocID="{34789CCD-031E-40B0-8740-185742904AF2}" presName="sibTrans" presStyleLbl="sibTrans2D1" presStyleIdx="0" presStyleCnt="0"/>
      <dgm:spPr/>
    </dgm:pt>
    <dgm:pt modelId="{19407578-56E8-4EAC-B17D-A7897B28C0C0}" type="pres">
      <dgm:prSet presAssocID="{2CA9501C-3CF7-434A-9628-F6D173E033BA}" presName="compNode" presStyleCnt="0"/>
      <dgm:spPr/>
    </dgm:pt>
    <dgm:pt modelId="{7E9F0185-0041-4E25-A56E-E9C9BB8763F6}" type="pres">
      <dgm:prSet presAssocID="{2CA9501C-3CF7-434A-9628-F6D173E033BA}" presName="pictRect" presStyleLbl="node1" presStyleIdx="2" presStyleCnt="3" custScaleX="92376" custScaleY="9516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a:ln w="34925"/>
      </dgm:spPr>
      <dgm:extLst>
        <a:ext uri="{E40237B7-FDA0-4F09-8148-C483321AD2D9}">
          <dgm14:cNvPr xmlns:dgm14="http://schemas.microsoft.com/office/drawing/2010/diagram" id="0" name="" descr="Folder Search with solid fill"/>
        </a:ext>
      </dgm:extLst>
    </dgm:pt>
    <dgm:pt modelId="{B9C69235-AD3A-4D5B-9DBF-4CEB0E51CD51}" type="pres">
      <dgm:prSet presAssocID="{2CA9501C-3CF7-434A-9628-F6D173E033BA}" presName="textRect" presStyleLbl="revTx" presStyleIdx="2" presStyleCnt="3">
        <dgm:presLayoutVars>
          <dgm:bulletEnabled val="1"/>
        </dgm:presLayoutVars>
      </dgm:prSet>
      <dgm:spPr/>
    </dgm:pt>
  </dgm:ptLst>
  <dgm:cxnLst>
    <dgm:cxn modelId="{59B7EC17-0EE7-4768-8FF3-C41BB6273172}" type="presOf" srcId="{377D1ECD-8F08-4ABF-AAAD-3B700047F46C}" destId="{3A2EF9C9-3D17-4210-A6B0-12521E4F3C23}" srcOrd="0" destOrd="0" presId="urn:microsoft.com/office/officeart/2005/8/layout/pList1"/>
    <dgm:cxn modelId="{3C550233-8A5B-4996-8CE3-C8953019F617}" srcId="{377D1ECD-8F08-4ABF-AAAD-3B700047F46C}" destId="{E5622A15-940A-43AA-A43B-BF00FA8D8546}" srcOrd="0" destOrd="0" parTransId="{AA5A3195-01D9-4F7F-B6BD-0EC681D564A5}" sibTransId="{01E9FA86-1AA3-4C16-80FD-49D3AA3F2333}"/>
    <dgm:cxn modelId="{5DBE6984-8A3A-41CE-8423-95D48F97C56A}" type="presOf" srcId="{2CA9501C-3CF7-434A-9628-F6D173E033BA}" destId="{B9C69235-AD3A-4D5B-9DBF-4CEB0E51CD51}" srcOrd="0" destOrd="0" presId="urn:microsoft.com/office/officeart/2005/8/layout/pList1"/>
    <dgm:cxn modelId="{41623AA1-D1F5-44DE-9010-7B6985776F72}" type="presOf" srcId="{E5622A15-940A-43AA-A43B-BF00FA8D8546}" destId="{E2CF4B33-629B-4F64-B264-E490CDC57190}" srcOrd="0" destOrd="0" presId="urn:microsoft.com/office/officeart/2005/8/layout/pList1"/>
    <dgm:cxn modelId="{67C07EAD-14E0-4D4A-B65B-FC259BE41F7D}" srcId="{377D1ECD-8F08-4ABF-AAAD-3B700047F46C}" destId="{02F952C1-56EC-411A-B4DB-7937FC710BA7}" srcOrd="1" destOrd="0" parTransId="{A4472CBA-8B70-4D13-8670-1DBFC1519CEA}" sibTransId="{34789CCD-031E-40B0-8740-185742904AF2}"/>
    <dgm:cxn modelId="{D433F5B4-1318-4805-AC49-7E693A423D3C}" type="presOf" srcId="{01E9FA86-1AA3-4C16-80FD-49D3AA3F2333}" destId="{C76F7786-0C38-45D2-87E5-AAC68D5DBE45}" srcOrd="0" destOrd="0" presId="urn:microsoft.com/office/officeart/2005/8/layout/pList1"/>
    <dgm:cxn modelId="{AE4D10BC-CEF7-4EC2-9569-12E53BD7EADB}" type="presOf" srcId="{34789CCD-031E-40B0-8740-185742904AF2}" destId="{9C55315B-AC20-4790-B2C5-BE93576C69FC}" srcOrd="0" destOrd="0" presId="urn:microsoft.com/office/officeart/2005/8/layout/pList1"/>
    <dgm:cxn modelId="{AF0AA0E5-BA4F-462E-9F53-8FD6F454987C}" srcId="{377D1ECD-8F08-4ABF-AAAD-3B700047F46C}" destId="{2CA9501C-3CF7-434A-9628-F6D173E033BA}" srcOrd="2" destOrd="0" parTransId="{BFB7FCE9-72A6-4ECA-9FA6-2C5F9C0BC220}" sibTransId="{D08D6888-A17F-4454-B5F3-408A69B3487E}"/>
    <dgm:cxn modelId="{B1F11CEF-BCCE-4726-A53D-54466CD67E9B}" type="presOf" srcId="{02F952C1-56EC-411A-B4DB-7937FC710BA7}" destId="{8BCAAF5B-C031-4E95-A7BC-6D6A03E976C5}" srcOrd="0" destOrd="0" presId="urn:microsoft.com/office/officeart/2005/8/layout/pList1"/>
    <dgm:cxn modelId="{BFD7735B-88E3-466C-A4DE-AFDF529F372A}" type="presParOf" srcId="{3A2EF9C9-3D17-4210-A6B0-12521E4F3C23}" destId="{AC2076C0-AE9A-4C2C-9092-A7C726AA5330}" srcOrd="0" destOrd="0" presId="urn:microsoft.com/office/officeart/2005/8/layout/pList1"/>
    <dgm:cxn modelId="{5B80203A-3AC1-44AF-988A-BB61F831459B}" type="presParOf" srcId="{AC2076C0-AE9A-4C2C-9092-A7C726AA5330}" destId="{4F2976F1-19E2-4C30-809D-9C6973ED0053}" srcOrd="0" destOrd="0" presId="urn:microsoft.com/office/officeart/2005/8/layout/pList1"/>
    <dgm:cxn modelId="{47B4BEF6-F441-4EE0-9191-626932ADAF8C}" type="presParOf" srcId="{AC2076C0-AE9A-4C2C-9092-A7C726AA5330}" destId="{E2CF4B33-629B-4F64-B264-E490CDC57190}" srcOrd="1" destOrd="0" presId="urn:microsoft.com/office/officeart/2005/8/layout/pList1"/>
    <dgm:cxn modelId="{D5CF52E8-B511-4184-8CF0-DD4C6ABEF0ED}" type="presParOf" srcId="{3A2EF9C9-3D17-4210-A6B0-12521E4F3C23}" destId="{C76F7786-0C38-45D2-87E5-AAC68D5DBE45}" srcOrd="1" destOrd="0" presId="urn:microsoft.com/office/officeart/2005/8/layout/pList1"/>
    <dgm:cxn modelId="{B2247DDC-1D90-46C2-8803-FD75ED9CDBFE}" type="presParOf" srcId="{3A2EF9C9-3D17-4210-A6B0-12521E4F3C23}" destId="{704C0614-7A34-4632-9CC1-281C8CFC20BE}" srcOrd="2" destOrd="0" presId="urn:microsoft.com/office/officeart/2005/8/layout/pList1"/>
    <dgm:cxn modelId="{5156E2C9-D889-4C14-82F1-6A81D3808AE1}" type="presParOf" srcId="{704C0614-7A34-4632-9CC1-281C8CFC20BE}" destId="{A72955C3-10DA-47BB-816F-75E92368A5D2}" srcOrd="0" destOrd="0" presId="urn:microsoft.com/office/officeart/2005/8/layout/pList1"/>
    <dgm:cxn modelId="{BF1439D2-6354-4389-86F6-4FC491174859}" type="presParOf" srcId="{704C0614-7A34-4632-9CC1-281C8CFC20BE}" destId="{8BCAAF5B-C031-4E95-A7BC-6D6A03E976C5}" srcOrd="1" destOrd="0" presId="urn:microsoft.com/office/officeart/2005/8/layout/pList1"/>
    <dgm:cxn modelId="{DB961C30-4420-4363-ABC3-8A298451500D}" type="presParOf" srcId="{3A2EF9C9-3D17-4210-A6B0-12521E4F3C23}" destId="{9C55315B-AC20-4790-B2C5-BE93576C69FC}" srcOrd="3" destOrd="0" presId="urn:microsoft.com/office/officeart/2005/8/layout/pList1"/>
    <dgm:cxn modelId="{65BA763C-2ABF-4ABA-A96B-AE123FED1743}" type="presParOf" srcId="{3A2EF9C9-3D17-4210-A6B0-12521E4F3C23}" destId="{19407578-56E8-4EAC-B17D-A7897B28C0C0}" srcOrd="4" destOrd="0" presId="urn:microsoft.com/office/officeart/2005/8/layout/pList1"/>
    <dgm:cxn modelId="{B395DE34-C4EF-4E55-A084-BCD66003A3AC}" type="presParOf" srcId="{19407578-56E8-4EAC-B17D-A7897B28C0C0}" destId="{7E9F0185-0041-4E25-A56E-E9C9BB8763F6}" srcOrd="0" destOrd="0" presId="urn:microsoft.com/office/officeart/2005/8/layout/pList1"/>
    <dgm:cxn modelId="{CD550D7D-52A9-4A3E-BD1F-E173E56AA673}" type="presParOf" srcId="{19407578-56E8-4EAC-B17D-A7897B28C0C0}" destId="{B9C69235-AD3A-4D5B-9DBF-4CEB0E51CD51}"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976F1-19E2-4C30-809D-9C6973ED0053}">
      <dsp:nvSpPr>
        <dsp:cNvPr id="0" name=""/>
        <dsp:cNvSpPr/>
      </dsp:nvSpPr>
      <dsp:spPr>
        <a:xfrm>
          <a:off x="149649" y="379299"/>
          <a:ext cx="2009805" cy="1447329"/>
        </a:xfrm>
        <a:prstGeom prst="round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a:ln w="34925" cap="flat" cmpd="sng" algn="ctr">
          <a:solidFill>
            <a:scrgbClr r="0" g="0" b="0"/>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2CF4B33-629B-4F64-B264-E490CDC57190}">
      <dsp:nvSpPr>
        <dsp:cNvPr id="0" name=""/>
        <dsp:cNvSpPr/>
      </dsp:nvSpPr>
      <dsp:spPr>
        <a:xfrm>
          <a:off x="1453" y="1897449"/>
          <a:ext cx="2306197" cy="85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b="1" kern="1200" dirty="0">
              <a:solidFill>
                <a:srgbClr val="002060"/>
              </a:solidFill>
              <a:latin typeface="Arial" panose="020B0604020202020204" pitchFamily="34" charset="0"/>
              <a:cs typeface="Arial" panose="020B0604020202020204" pitchFamily="34" charset="0"/>
            </a:rPr>
            <a:t>Project Narrative Content</a:t>
          </a:r>
        </a:p>
      </dsp:txBody>
      <dsp:txXfrm>
        <a:off x="1453" y="1897449"/>
        <a:ext cx="2306197" cy="855599"/>
      </dsp:txXfrm>
    </dsp:sp>
    <dsp:sp modelId="{A72955C3-10DA-47BB-816F-75E92368A5D2}">
      <dsp:nvSpPr>
        <dsp:cNvPr id="0" name=""/>
        <dsp:cNvSpPr/>
      </dsp:nvSpPr>
      <dsp:spPr>
        <a:xfrm>
          <a:off x="2706789" y="383752"/>
          <a:ext cx="1969354" cy="1429516"/>
        </a:xfrm>
        <a:prstGeom prst="round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ctr">
          <a:solidFill>
            <a:scrgbClr r="0" g="0" b="0"/>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BCAAF5B-C031-4E95-A7BC-6D6A03E976C5}">
      <dsp:nvSpPr>
        <dsp:cNvPr id="0" name=""/>
        <dsp:cNvSpPr/>
      </dsp:nvSpPr>
      <dsp:spPr>
        <a:xfrm>
          <a:off x="2538367" y="1892996"/>
          <a:ext cx="2306197" cy="85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b="1" kern="1200" dirty="0">
              <a:solidFill>
                <a:srgbClr val="002060"/>
              </a:solidFill>
              <a:latin typeface="Arial" panose="020B0604020202020204" pitchFamily="34" charset="0"/>
              <a:cs typeface="Arial" panose="020B0604020202020204" pitchFamily="34" charset="0"/>
            </a:rPr>
            <a:t>Budget Narrative</a:t>
          </a:r>
        </a:p>
      </dsp:txBody>
      <dsp:txXfrm>
        <a:off x="2538367" y="1892996"/>
        <a:ext cx="2306197" cy="855599"/>
      </dsp:txXfrm>
    </dsp:sp>
    <dsp:sp modelId="{7E9F0185-0041-4E25-A56E-E9C9BB8763F6}">
      <dsp:nvSpPr>
        <dsp:cNvPr id="0" name=""/>
        <dsp:cNvSpPr/>
      </dsp:nvSpPr>
      <dsp:spPr>
        <a:xfrm>
          <a:off x="5163194" y="363103"/>
          <a:ext cx="2130373" cy="1512111"/>
        </a:xfrm>
        <a:prstGeom prst="round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a:ln w="34925" cap="flat" cmpd="sng" algn="ctr">
          <a:solidFill>
            <a:scrgbClr r="0" g="0" b="0"/>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9C69235-AD3A-4D5B-9DBF-4CEB0E51CD51}">
      <dsp:nvSpPr>
        <dsp:cNvPr id="0" name=""/>
        <dsp:cNvSpPr/>
      </dsp:nvSpPr>
      <dsp:spPr>
        <a:xfrm>
          <a:off x="5075281" y="1913644"/>
          <a:ext cx="2306197" cy="85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b="1" kern="1200" dirty="0">
              <a:solidFill>
                <a:srgbClr val="002060"/>
              </a:solidFill>
              <a:latin typeface="Arial" panose="020B0604020202020204" pitchFamily="34" charset="0"/>
              <a:cs typeface="Arial" panose="020B0604020202020204" pitchFamily="34" charset="0"/>
            </a:rPr>
            <a:t>Appendices</a:t>
          </a:r>
        </a:p>
      </dsp:txBody>
      <dsp:txXfrm>
        <a:off x="5075281" y="1913644"/>
        <a:ext cx="2306197" cy="855599"/>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1B1E76D6-BF21-439D-9330-ECDCB2B04EC1}" type="datetimeFigureOut">
              <a:rPr lang="en-US" smtClean="0"/>
              <a:t>7/7/2023</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9FA3C300-1FB7-4FE4-8BF8-3F2CCF505B73}" type="slidenum">
              <a:rPr lang="en-US" smtClean="0"/>
              <a:t>‹#›</a:t>
            </a:fld>
            <a:endParaRPr lang="en-US"/>
          </a:p>
        </p:txBody>
      </p:sp>
    </p:spTree>
    <p:extLst>
      <p:ext uri="{BB962C8B-B14F-4D97-AF65-F5344CB8AC3E}">
        <p14:creationId xmlns:p14="http://schemas.microsoft.com/office/powerpoint/2010/main" val="1412185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defRPr/>
            </a:pPr>
            <a:fld id="{9FB36DFB-7DB6-2A4C-B837-27FB59B6494E}" type="slidenum">
              <a:rPr lang="en-US">
                <a:solidFill>
                  <a:prstClr val="black"/>
                </a:solidFill>
                <a:latin typeface="Calibri" panose="020F0502020204030204"/>
              </a:rPr>
              <a:pPr defTabSz="924916">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91329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240383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defRPr/>
            </a:pPr>
            <a:fld id="{BBCC9373-34AF-4FDD-A046-18D534F4B579}" type="slidenum">
              <a:rPr lang="en-US">
                <a:solidFill>
                  <a:prstClr val="black"/>
                </a:solidFill>
                <a:latin typeface="Calibri" panose="020F0502020204030204"/>
              </a:rPr>
              <a:pPr defTabSz="924916">
                <a:defRPr/>
              </a:pPr>
              <a:t>11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22531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B36DFB-7DB6-2A4C-B837-27FB59B6494E}" type="slidenum">
              <a:rPr lang="en-US" smtClean="0"/>
              <a:t>12</a:t>
            </a:fld>
            <a:endParaRPr lang="en-US" dirty="0"/>
          </a:p>
        </p:txBody>
      </p:sp>
    </p:spTree>
    <p:extLst>
      <p:ext uri="{BB962C8B-B14F-4D97-AF65-F5344CB8AC3E}">
        <p14:creationId xmlns:p14="http://schemas.microsoft.com/office/powerpoint/2010/main" val="1899390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BCC9373-34AF-4FDD-A046-18D534F4B579}" type="slidenum">
              <a:rPr lang="en-US" smtClean="0"/>
              <a:t>13</a:t>
            </a:fld>
            <a:endParaRPr lang="en-US" dirty="0"/>
          </a:p>
        </p:txBody>
      </p:sp>
    </p:spTree>
    <p:extLst>
      <p:ext uri="{BB962C8B-B14F-4D97-AF65-F5344CB8AC3E}">
        <p14:creationId xmlns:p14="http://schemas.microsoft.com/office/powerpoint/2010/main" val="1774537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14</a:t>
            </a:fld>
            <a:endParaRPr lang="en-US" dirty="0"/>
          </a:p>
        </p:txBody>
      </p:sp>
    </p:spTree>
    <p:extLst>
      <p:ext uri="{BB962C8B-B14F-4D97-AF65-F5344CB8AC3E}">
        <p14:creationId xmlns:p14="http://schemas.microsoft.com/office/powerpoint/2010/main" val="1593085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15</a:t>
            </a:fld>
            <a:endParaRPr lang="en-US" dirty="0"/>
          </a:p>
        </p:txBody>
      </p:sp>
    </p:spTree>
    <p:extLst>
      <p:ext uri="{BB962C8B-B14F-4D97-AF65-F5344CB8AC3E}">
        <p14:creationId xmlns:p14="http://schemas.microsoft.com/office/powerpoint/2010/main" val="3235934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16</a:t>
            </a:fld>
            <a:endParaRPr lang="en-US" dirty="0"/>
          </a:p>
        </p:txBody>
      </p:sp>
    </p:spTree>
    <p:extLst>
      <p:ext uri="{BB962C8B-B14F-4D97-AF65-F5344CB8AC3E}">
        <p14:creationId xmlns:p14="http://schemas.microsoft.com/office/powerpoint/2010/main" val="2166923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17</a:t>
            </a:fld>
            <a:endParaRPr lang="en-US" dirty="0"/>
          </a:p>
        </p:txBody>
      </p:sp>
    </p:spTree>
    <p:extLst>
      <p:ext uri="{BB962C8B-B14F-4D97-AF65-F5344CB8AC3E}">
        <p14:creationId xmlns:p14="http://schemas.microsoft.com/office/powerpoint/2010/main" val="1728422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18</a:t>
            </a:fld>
            <a:endParaRPr lang="en-US" dirty="0"/>
          </a:p>
        </p:txBody>
      </p:sp>
    </p:spTree>
    <p:extLst>
      <p:ext uri="{BB962C8B-B14F-4D97-AF65-F5344CB8AC3E}">
        <p14:creationId xmlns:p14="http://schemas.microsoft.com/office/powerpoint/2010/main" val="3454048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19</a:t>
            </a:fld>
            <a:endParaRPr lang="en-US" dirty="0"/>
          </a:p>
        </p:txBody>
      </p:sp>
    </p:spTree>
    <p:extLst>
      <p:ext uri="{BB962C8B-B14F-4D97-AF65-F5344CB8AC3E}">
        <p14:creationId xmlns:p14="http://schemas.microsoft.com/office/powerpoint/2010/main" val="3306457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endParaRPr lang="en-US" dirty="0"/>
          </a:p>
        </p:txBody>
      </p:sp>
      <p:sp>
        <p:nvSpPr>
          <p:cNvPr id="4" name="Slide Number Placeholder 3"/>
          <p:cNvSpPr>
            <a:spLocks noGrp="1"/>
          </p:cNvSpPr>
          <p:nvPr>
            <p:ph type="sldNum" sz="quarter" idx="10"/>
          </p:nvPr>
        </p:nvSpPr>
        <p:spPr/>
        <p:txBody>
          <a:bodyPr/>
          <a:lstStyle/>
          <a:p>
            <a:pPr defTabSz="924916"/>
            <a:fld id="{253B8116-EF96-4A7D-A9E0-C96B509695D4}" type="slidenum">
              <a:rPr lang="en-US">
                <a:solidFill>
                  <a:prstClr val="black"/>
                </a:solidFill>
                <a:latin typeface="Calibri" panose="020F0502020204030204"/>
              </a:rPr>
              <a:pPr defTabSz="924916"/>
              <a:t>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393941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20</a:t>
            </a:fld>
            <a:endParaRPr lang="en-US" dirty="0"/>
          </a:p>
        </p:txBody>
      </p:sp>
    </p:spTree>
    <p:extLst>
      <p:ext uri="{BB962C8B-B14F-4D97-AF65-F5344CB8AC3E}">
        <p14:creationId xmlns:p14="http://schemas.microsoft.com/office/powerpoint/2010/main" val="1813895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21</a:t>
            </a:fld>
            <a:endParaRPr lang="en-US" dirty="0"/>
          </a:p>
        </p:txBody>
      </p:sp>
    </p:spTree>
    <p:extLst>
      <p:ext uri="{BB962C8B-B14F-4D97-AF65-F5344CB8AC3E}">
        <p14:creationId xmlns:p14="http://schemas.microsoft.com/office/powerpoint/2010/main" val="792313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22</a:t>
            </a:fld>
            <a:endParaRPr lang="en-US" dirty="0"/>
          </a:p>
        </p:txBody>
      </p:sp>
    </p:spTree>
    <p:extLst>
      <p:ext uri="{BB962C8B-B14F-4D97-AF65-F5344CB8AC3E}">
        <p14:creationId xmlns:p14="http://schemas.microsoft.com/office/powerpoint/2010/main" val="1380895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23</a:t>
            </a:fld>
            <a:endParaRPr lang="en-US" dirty="0"/>
          </a:p>
        </p:txBody>
      </p:sp>
    </p:spTree>
    <p:extLst>
      <p:ext uri="{BB962C8B-B14F-4D97-AF65-F5344CB8AC3E}">
        <p14:creationId xmlns:p14="http://schemas.microsoft.com/office/powerpoint/2010/main" val="1227021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24</a:t>
            </a:fld>
            <a:endParaRPr lang="en-US" dirty="0"/>
          </a:p>
        </p:txBody>
      </p:sp>
    </p:spTree>
    <p:extLst>
      <p:ext uri="{BB962C8B-B14F-4D97-AF65-F5344CB8AC3E}">
        <p14:creationId xmlns:p14="http://schemas.microsoft.com/office/powerpoint/2010/main" val="1753465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CC9373-34AF-4FDD-A046-18D534F4B579}" type="slidenum">
              <a:rPr lang="en-US" smtClean="0"/>
              <a:t>25</a:t>
            </a:fld>
            <a:endParaRPr lang="en-US" dirty="0"/>
          </a:p>
        </p:txBody>
      </p:sp>
    </p:spTree>
    <p:extLst>
      <p:ext uri="{BB962C8B-B14F-4D97-AF65-F5344CB8AC3E}">
        <p14:creationId xmlns:p14="http://schemas.microsoft.com/office/powerpoint/2010/main" val="934698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defRPr/>
            </a:pPr>
            <a:fld id="{9FB36DFB-7DB6-2A4C-B837-27FB59B6494E}" type="slidenum">
              <a:rPr lang="en-US">
                <a:solidFill>
                  <a:prstClr val="black"/>
                </a:solidFill>
                <a:latin typeface="Calibri" panose="020F0502020204030204"/>
              </a:rPr>
              <a:pPr defTabSz="924916">
                <a:defRPr/>
              </a:pPr>
              <a:t>26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2821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defRPr/>
            </a:pPr>
            <a:fld id="{9FB36DFB-7DB6-2A4C-B837-27FB59B6494E}" type="slidenum">
              <a:rPr lang="en-US">
                <a:solidFill>
                  <a:prstClr val="black"/>
                </a:solidFill>
                <a:latin typeface="Calibri" panose="020F0502020204030204"/>
              </a:rPr>
              <a:pPr defTabSz="924916">
                <a:defRPr/>
              </a:pPr>
              <a:t>27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842319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9373-34AF-4FDD-A046-18D534F4B5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43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071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27195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3305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574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2755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3C300-1FB7-4FE4-8BF8-3F2CCF505B73}" type="slidenum">
              <a:rPr lang="en-US" smtClean="0"/>
              <a:t>33</a:t>
            </a:fld>
            <a:endParaRPr lang="en-US"/>
          </a:p>
        </p:txBody>
      </p:sp>
    </p:spTree>
    <p:extLst>
      <p:ext uri="{BB962C8B-B14F-4D97-AF65-F5344CB8AC3E}">
        <p14:creationId xmlns:p14="http://schemas.microsoft.com/office/powerpoint/2010/main" val="1106606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7501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993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6148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01777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0190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622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35491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7294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39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6006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86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0952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0529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51645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7793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5257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95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3585265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9155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8997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3C300-1FB7-4FE4-8BF8-3F2CCF505B73}" type="slidenum">
              <a:rPr lang="en-US" smtClean="0"/>
              <a:t>61</a:t>
            </a:fld>
            <a:endParaRPr lang="en-US"/>
          </a:p>
        </p:txBody>
      </p:sp>
    </p:spTree>
    <p:extLst>
      <p:ext uri="{BB962C8B-B14F-4D97-AF65-F5344CB8AC3E}">
        <p14:creationId xmlns:p14="http://schemas.microsoft.com/office/powerpoint/2010/main" val="3288774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4354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562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9532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5878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1237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4057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338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5559786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77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1661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7830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5554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endParaRPr lang="en-US" sz="1800" dirty="0"/>
          </a:p>
        </p:txBody>
      </p:sp>
      <p:sp>
        <p:nvSpPr>
          <p:cNvPr id="4" name="Slide Number Placeholder 3"/>
          <p:cNvSpPr>
            <a:spLocks noGrp="1"/>
          </p:cNvSpPr>
          <p:nvPr>
            <p:ph type="sldNum" sz="quarter" idx="5"/>
          </p:nvPr>
        </p:nvSpPr>
        <p:spPr/>
        <p:txBody>
          <a:bodyPr/>
          <a:lstStyle/>
          <a:p>
            <a:pPr defTabSz="924916">
              <a:defRPr/>
            </a:pPr>
            <a:fld id="{9FB36DFB-7DB6-2A4C-B837-27FB59B6494E}" type="slidenum">
              <a:rPr lang="en-US">
                <a:solidFill>
                  <a:prstClr val="black"/>
                </a:solidFill>
                <a:latin typeface="Calibri" panose="020F0502020204030204"/>
              </a:rPr>
              <a:pPr defTabSz="924916">
                <a:defRPr/>
              </a:pPr>
              <a:t>73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5322809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781EA07-74D5-4E3C-9922-4929FD5DFBFD}"/>
              </a:ext>
            </a:extLst>
          </p:cNvPr>
          <p:cNvSpPr>
            <a:spLocks noGrp="1"/>
          </p:cNvSpPr>
          <p:nvPr>
            <p:ph type="body" idx="1"/>
          </p:nvPr>
        </p:nvSpPr>
        <p:spPr/>
        <p:txBody>
          <a:bodyPr/>
          <a:lstStyle/>
          <a:p>
            <a:pPr>
              <a:lnSpc>
                <a:spcPct val="107000"/>
              </a:lnSpc>
              <a:spcAft>
                <a:spcPts val="809"/>
              </a:spcAft>
            </a:pPr>
            <a:endParaRPr lang="en-US" sz="1800"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8A4A2B2-DB65-4EA7-B831-CA8AE39EA877}"/>
              </a:ext>
            </a:extLst>
          </p:cNvPr>
          <p:cNvSpPr>
            <a:spLocks noGrp="1"/>
          </p:cNvSpPr>
          <p:nvPr>
            <p:ph type="body" idx="1"/>
          </p:nvPr>
        </p:nvSpPr>
        <p:spPr/>
        <p:txBody>
          <a:bodyPr/>
          <a:lstStyle/>
          <a:p>
            <a:endParaRPr lang="en-US" sz="18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5"/>
          </p:nvPr>
        </p:nvSpPr>
        <p:spPr/>
        <p:txBody>
          <a:bodyPr/>
          <a:lstStyle/>
          <a:p>
            <a:pPr defTabSz="924916"/>
            <a:fld id="{BBCC9373-34AF-4FDD-A046-18D534F4B579}" type="slidenum">
              <a:rPr lang="en-US">
                <a:solidFill>
                  <a:prstClr val="black"/>
                </a:solidFill>
                <a:latin typeface="Calibri" panose="020F0502020204030204"/>
              </a:rPr>
              <a:pPr defTabSz="924916"/>
              <a:t>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442498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defTabSz="924916">
              <a:defRPr/>
            </a:pPr>
            <a:fld id="{BBCC9373-34AF-4FDD-A046-18D534F4B579}" type="slidenum">
              <a:rPr lang="en-US">
                <a:solidFill>
                  <a:prstClr val="black"/>
                </a:solidFill>
                <a:latin typeface="Calibri" panose="020F0502020204030204"/>
              </a:rPr>
              <a:pPr defTabSz="924916">
                <a:defRPr/>
              </a:pPr>
              <a:t>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07457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5"/>
          </p:nvPr>
        </p:nvSpPr>
        <p:spPr/>
        <p:txBody>
          <a:bodyPr/>
          <a:lstStyle/>
          <a:p>
            <a:pPr defTabSz="924916">
              <a:defRPr/>
            </a:pPr>
            <a:fld id="{BBCC9373-34AF-4FDD-A046-18D534F4B579}" type="slidenum">
              <a:rPr lang="en-US">
                <a:solidFill>
                  <a:prstClr val="black"/>
                </a:solidFill>
                <a:latin typeface="Calibri" panose="020F0502020204030204"/>
              </a:rPr>
              <a:pPr defTabSz="924916">
                <a:defRPr/>
              </a:pPr>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34039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2.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dirty="0"/>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dirty="0"/>
              <a:t>Pre-decisional draft - Do not copy or distribute   Intended for direct recipients only</a:t>
            </a:r>
          </a:p>
        </p:txBody>
      </p:sp>
      <p:pic>
        <p:nvPicPr>
          <p:cNvPr id="2" name="Picture 1">
            <a:extLst>
              <a:ext uri="{FF2B5EF4-FFF2-40B4-BE49-F238E27FC236}">
                <a16:creationId xmlns:a16="http://schemas.microsoft.com/office/drawing/2014/main" id="{7EDCD61D-1048-91A4-0D34-4BC5F169E11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732901" y="5505666"/>
            <a:ext cx="2140830" cy="1208321"/>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6784FFE5-7CB0-4563-A2ED-9510CCE52D3C}"/>
              </a:ext>
            </a:extLst>
          </p:cNvPr>
          <p:cNvPicPr>
            <a:picLocks noChangeAspect="1"/>
          </p:cNvPicPr>
          <p:nvPr userDrawn="1"/>
        </p:nvPicPr>
        <p:blipFill>
          <a:blip r:embed="rId4"/>
          <a:stretch>
            <a:fillRect/>
          </a:stretch>
        </p:blipFill>
        <p:spPr>
          <a:xfrm>
            <a:off x="775938" y="6030780"/>
            <a:ext cx="765326" cy="694955"/>
          </a:xfrm>
          <a:prstGeom prst="rect">
            <a:avLst/>
          </a:prstGeom>
        </p:spPr>
      </p:pic>
    </p:spTree>
    <p:extLst>
      <p:ext uri="{BB962C8B-B14F-4D97-AF65-F5344CB8AC3E}">
        <p14:creationId xmlns:p14="http://schemas.microsoft.com/office/powerpoint/2010/main" val="12155305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089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2A36EF-41F3-421A-ABDE-D380EB414602}" type="datetimeFigureOut">
              <a:rPr lang="en-US" smtClean="0"/>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929C2C-1F43-4A8D-A06A-92196D044E5A}" type="slidenum">
              <a:rPr lang="en-US" smtClean="0"/>
              <a:t>‹#›</a:t>
            </a:fld>
            <a:endParaRPr lang="en-US" dirty="0"/>
          </a:p>
        </p:txBody>
      </p:sp>
    </p:spTree>
    <p:extLst>
      <p:ext uri="{BB962C8B-B14F-4D97-AF65-F5344CB8AC3E}">
        <p14:creationId xmlns:p14="http://schemas.microsoft.com/office/powerpoint/2010/main" val="2616432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dirty="0"/>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dirty="0"/>
              <a:t>Insert footer information as needed</a:t>
            </a:r>
          </a:p>
        </p:txBody>
      </p:sp>
    </p:spTree>
    <p:extLst>
      <p:ext uri="{BB962C8B-B14F-4D97-AF65-F5344CB8AC3E}">
        <p14:creationId xmlns:p14="http://schemas.microsoft.com/office/powerpoint/2010/main" val="43479997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Tree>
    <p:extLst>
      <p:ext uri="{BB962C8B-B14F-4D97-AF65-F5344CB8AC3E}">
        <p14:creationId xmlns:p14="http://schemas.microsoft.com/office/powerpoint/2010/main" val="619256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dirty="0"/>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dirty="0"/>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1744284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3560219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normAutofit/>
          </a:bodyPr>
          <a:lstStyle>
            <a:lvl1pPr>
              <a:defRPr sz="2800"/>
            </a:lvl1pPr>
          </a:lstStyle>
          <a:p>
            <a:r>
              <a:rPr lang="en-US" dirty="0"/>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2019204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3374593870"/>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B2C1222-DA52-4F89-BC6E-76EE18544309}"/>
              </a:ext>
            </a:extLst>
          </p:cNvPr>
          <p:cNvPicPr>
            <a:picLocks noChangeAspect="1"/>
          </p:cNvPicPr>
          <p:nvPr userDrawn="1"/>
        </p:nvPicPr>
        <p:blipFill>
          <a:blip r:embed="rId2"/>
          <a:stretch>
            <a:fillRect/>
          </a:stretch>
        </p:blipFill>
        <p:spPr>
          <a:xfrm>
            <a:off x="10139780" y="157043"/>
            <a:ext cx="1200770" cy="366738"/>
          </a:xfrm>
          <a:prstGeom prst="rect">
            <a:avLst/>
          </a:prstGeom>
        </p:spPr>
      </p:pic>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5380073"/>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425088011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Pre-decisional draft - Do not copy or distribute   Intended for direct recipients only</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Tree>
    <p:extLst>
      <p:ext uri="{BB962C8B-B14F-4D97-AF65-F5344CB8AC3E}">
        <p14:creationId xmlns:p14="http://schemas.microsoft.com/office/powerpoint/2010/main" val="2804247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dirty="0"/>
              <a:t>Insert footer information as needed</a:t>
            </a:r>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dirty="0"/>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spTree>
    <p:extLst>
      <p:ext uri="{BB962C8B-B14F-4D97-AF65-F5344CB8AC3E}">
        <p14:creationId xmlns:p14="http://schemas.microsoft.com/office/powerpoint/2010/main" val="2009659857"/>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dirty="0"/>
              <a:t>Insert footer information as needed</a:t>
            </a:r>
          </a:p>
        </p:txBody>
      </p:sp>
    </p:spTree>
    <p:extLst>
      <p:ext uri="{BB962C8B-B14F-4D97-AF65-F5344CB8AC3E}">
        <p14:creationId xmlns:p14="http://schemas.microsoft.com/office/powerpoint/2010/main" val="1268016583"/>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Tree>
    <p:extLst>
      <p:ext uri="{BB962C8B-B14F-4D97-AF65-F5344CB8AC3E}">
        <p14:creationId xmlns:p14="http://schemas.microsoft.com/office/powerpoint/2010/main" val="2519152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dirty="0"/>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2395385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Tree>
    <p:extLst>
      <p:ext uri="{BB962C8B-B14F-4D97-AF65-F5344CB8AC3E}">
        <p14:creationId xmlns:p14="http://schemas.microsoft.com/office/powerpoint/2010/main" val="28678733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normAutofit/>
          </a:bodyPr>
          <a:lstStyle>
            <a:lvl1pPr>
              <a:defRPr sz="2800"/>
            </a:lvl1pPr>
          </a:lstStyle>
          <a:p>
            <a:r>
              <a:rPr lang="en-US"/>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Tree>
    <p:extLst>
      <p:ext uri="{BB962C8B-B14F-4D97-AF65-F5344CB8AC3E}">
        <p14:creationId xmlns:p14="http://schemas.microsoft.com/office/powerpoint/2010/main" val="3250985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168908135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B2C1222-DA52-4F89-BC6E-76EE18544309}"/>
              </a:ext>
            </a:extLst>
          </p:cNvPr>
          <p:cNvPicPr>
            <a:picLocks noChangeAspect="1"/>
          </p:cNvPicPr>
          <p:nvPr userDrawn="1"/>
        </p:nvPicPr>
        <p:blipFill>
          <a:blip r:embed="rId2"/>
          <a:stretch>
            <a:fillRect/>
          </a:stretch>
        </p:blipFill>
        <p:spPr>
          <a:xfrm>
            <a:off x="10139780" y="157043"/>
            <a:ext cx="1200770" cy="366738"/>
          </a:xfrm>
          <a:prstGeom prst="rect">
            <a:avLst/>
          </a:prstGeom>
        </p:spPr>
      </p:pic>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6565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207121346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dirty="0"/>
              <a:t>Insert footer information as needed</a:t>
            </a:r>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spTree>
    <p:extLst>
      <p:ext uri="{BB962C8B-B14F-4D97-AF65-F5344CB8AC3E}">
        <p14:creationId xmlns:p14="http://schemas.microsoft.com/office/powerpoint/2010/main" val="3366233633"/>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dirty="0"/>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dirty="0"/>
              <a:t>Pre-decisional draft - Do not copy or distribute   Intended for direct recipients only</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dirty="0"/>
          </a:p>
        </p:txBody>
      </p:sp>
      <p:grpSp>
        <p:nvGrpSpPr>
          <p:cNvPr id="8" name="Group 7">
            <a:extLst>
              <a:ext uri="{FF2B5EF4-FFF2-40B4-BE49-F238E27FC236}">
                <a16:creationId xmlns:a16="http://schemas.microsoft.com/office/drawing/2014/main" id="{52F670D3-D411-4324-9606-8F45DF996100}"/>
              </a:ext>
            </a:extLst>
          </p:cNvPr>
          <p:cNvGrpSpPr/>
          <p:nvPr userDrawn="1"/>
        </p:nvGrpSpPr>
        <p:grpSpPr>
          <a:xfrm>
            <a:off x="0" y="6190944"/>
            <a:ext cx="12192000" cy="677917"/>
            <a:chOff x="0" y="6190944"/>
            <a:chExt cx="12192000" cy="677917"/>
          </a:xfrm>
        </p:grpSpPr>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A287943-A7AA-4AD4-AA0B-AC3EEBD8228B}"/>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0983471" y="6255582"/>
              <a:ext cx="972047" cy="548640"/>
            </a:xfrm>
            <a:prstGeom prst="rect">
              <a:avLst/>
            </a:prstGeom>
          </p:spPr>
        </p:pic>
      </p:grpSp>
    </p:spTree>
    <p:extLst>
      <p:ext uri="{BB962C8B-B14F-4D97-AF65-F5344CB8AC3E}">
        <p14:creationId xmlns:p14="http://schemas.microsoft.com/office/powerpoint/2010/main" val="1308535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F2B6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0F2B6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050" b="1" i="0">
                <a:solidFill>
                  <a:srgbClr val="00277D"/>
                </a:solidFill>
                <a:latin typeface="Times New Roman"/>
                <a:cs typeface="Times New Roman"/>
              </a:defRPr>
            </a:lvl1pPr>
          </a:lstStyle>
          <a:p>
            <a:pPr marL="12700">
              <a:lnSpc>
                <a:spcPct val="100000"/>
              </a:lnSpc>
            </a:pPr>
            <a:r>
              <a:rPr dirty="0"/>
              <a:t>A</a:t>
            </a:r>
            <a:r>
              <a:rPr spc="40" dirty="0"/>
              <a:t> </a:t>
            </a:r>
            <a:r>
              <a:rPr dirty="0"/>
              <a:t>S</a:t>
            </a:r>
            <a:r>
              <a:rPr spc="35" dirty="0"/>
              <a:t> </a:t>
            </a:r>
            <a:r>
              <a:rPr dirty="0" err="1"/>
              <a:t>S</a:t>
            </a:r>
            <a:r>
              <a:rPr spc="35" dirty="0"/>
              <a:t> </a:t>
            </a:r>
            <a:r>
              <a:rPr dirty="0"/>
              <a:t>I</a:t>
            </a:r>
            <a:r>
              <a:rPr spc="30" dirty="0"/>
              <a:t> </a:t>
            </a:r>
            <a:r>
              <a:rPr dirty="0"/>
              <a:t>S</a:t>
            </a:r>
            <a:r>
              <a:rPr spc="35" dirty="0"/>
              <a:t> </a:t>
            </a:r>
            <a:r>
              <a:rPr dirty="0"/>
              <a:t>T</a:t>
            </a:r>
            <a:r>
              <a:rPr spc="40" dirty="0"/>
              <a:t> </a:t>
            </a:r>
            <a:r>
              <a:rPr dirty="0"/>
              <a:t>A</a:t>
            </a:r>
            <a:r>
              <a:rPr spc="40" dirty="0"/>
              <a:t> </a:t>
            </a:r>
            <a:r>
              <a:rPr dirty="0"/>
              <a:t>N</a:t>
            </a:r>
            <a:r>
              <a:rPr spc="40" dirty="0"/>
              <a:t> </a:t>
            </a:r>
            <a:r>
              <a:rPr dirty="0"/>
              <a:t>T  </a:t>
            </a:r>
            <a:r>
              <a:rPr spc="40" dirty="0"/>
              <a:t> </a:t>
            </a:r>
            <a:r>
              <a:rPr dirty="0"/>
              <a:t>S</a:t>
            </a:r>
            <a:r>
              <a:rPr spc="35" dirty="0"/>
              <a:t> </a:t>
            </a:r>
            <a:r>
              <a:rPr dirty="0"/>
              <a:t>E</a:t>
            </a:r>
            <a:r>
              <a:rPr spc="40" dirty="0"/>
              <a:t> </a:t>
            </a:r>
            <a:r>
              <a:rPr dirty="0"/>
              <a:t>C</a:t>
            </a:r>
            <a:r>
              <a:rPr spc="40" dirty="0"/>
              <a:t> </a:t>
            </a:r>
            <a:r>
              <a:rPr dirty="0"/>
              <a:t>R</a:t>
            </a:r>
            <a:r>
              <a:rPr spc="40" dirty="0"/>
              <a:t> </a:t>
            </a:r>
            <a:r>
              <a:rPr dirty="0"/>
              <a:t>E</a:t>
            </a:r>
            <a:r>
              <a:rPr spc="40" dirty="0"/>
              <a:t> </a:t>
            </a:r>
            <a:r>
              <a:rPr dirty="0"/>
              <a:t>T</a:t>
            </a:r>
            <a:r>
              <a:rPr spc="40" dirty="0"/>
              <a:t> </a:t>
            </a:r>
            <a:r>
              <a:rPr dirty="0"/>
              <a:t>A</a:t>
            </a:r>
            <a:r>
              <a:rPr spc="40" dirty="0"/>
              <a:t> </a:t>
            </a:r>
            <a:r>
              <a:rPr dirty="0"/>
              <a:t>R</a:t>
            </a:r>
            <a:r>
              <a:rPr spc="40" dirty="0"/>
              <a:t> </a:t>
            </a:r>
            <a:r>
              <a:rPr dirty="0"/>
              <a:t>Y  </a:t>
            </a:r>
            <a:r>
              <a:rPr spc="30" dirty="0"/>
              <a:t> </a:t>
            </a:r>
            <a:r>
              <a:rPr dirty="0"/>
              <a:t>F</a:t>
            </a:r>
            <a:r>
              <a:rPr spc="35" dirty="0"/>
              <a:t> </a:t>
            </a:r>
            <a:r>
              <a:rPr dirty="0"/>
              <a:t>O</a:t>
            </a:r>
            <a:r>
              <a:rPr spc="30" dirty="0"/>
              <a:t> </a:t>
            </a:r>
            <a:r>
              <a:rPr dirty="0"/>
              <a:t>R  </a:t>
            </a:r>
            <a:r>
              <a:rPr spc="55" dirty="0"/>
              <a:t> </a:t>
            </a:r>
            <a:r>
              <a:rPr dirty="0"/>
              <a:t>H</a:t>
            </a:r>
            <a:r>
              <a:rPr spc="30" dirty="0"/>
              <a:t> </a:t>
            </a:r>
            <a:r>
              <a:rPr dirty="0"/>
              <a:t>E</a:t>
            </a:r>
            <a:r>
              <a:rPr spc="40" dirty="0"/>
              <a:t> </a:t>
            </a:r>
            <a:r>
              <a:rPr dirty="0"/>
              <a:t>A</a:t>
            </a:r>
            <a:r>
              <a:rPr spc="40" dirty="0"/>
              <a:t> </a:t>
            </a:r>
            <a:r>
              <a:rPr dirty="0"/>
              <a:t>L</a:t>
            </a:r>
            <a:r>
              <a:rPr spc="40" dirty="0"/>
              <a:t> </a:t>
            </a:r>
            <a:r>
              <a:rPr dirty="0"/>
              <a:t>T</a:t>
            </a:r>
            <a:r>
              <a:rPr spc="40" dirty="0"/>
              <a:t> </a:t>
            </a:r>
            <a:r>
              <a:rPr dirty="0"/>
              <a:t>H</a:t>
            </a:r>
          </a:p>
        </p:txBody>
      </p:sp>
      <p:sp>
        <p:nvSpPr>
          <p:cNvPr id="5" name="Holder 5"/>
          <p:cNvSpPr>
            <a:spLocks noGrp="1"/>
          </p:cNvSpPr>
          <p:nvPr>
            <p:ph type="dt" sz="half" idx="6"/>
          </p:nvPr>
        </p:nvSpPr>
        <p:spPr/>
        <p:txBody>
          <a:bodyPr lIns="0" tIns="0" rIns="0" bIns="0"/>
          <a:lstStyle>
            <a:lvl1pPr>
              <a:defRPr sz="800" b="0" i="0">
                <a:solidFill>
                  <a:srgbClr val="00277D"/>
                </a:solidFill>
                <a:latin typeface="Times New Roman"/>
                <a:cs typeface="Times New Roman"/>
              </a:defRPr>
            </a:lvl1pPr>
          </a:lstStyle>
          <a:p>
            <a:pPr marL="12700">
              <a:lnSpc>
                <a:spcPct val="100000"/>
              </a:lnSpc>
            </a:pPr>
            <a:r>
              <a:t>O  </a:t>
            </a:r>
            <a:r>
              <a:rPr spc="-5"/>
              <a:t> </a:t>
            </a:r>
            <a:r>
              <a:t>F</a:t>
            </a:r>
          </a:p>
        </p:txBody>
      </p:sp>
      <p:sp>
        <p:nvSpPr>
          <p:cNvPr id="6" name="Holder 6"/>
          <p:cNvSpPr>
            <a:spLocks noGrp="1"/>
          </p:cNvSpPr>
          <p:nvPr>
            <p:ph type="sldNum" sz="quarter" idx="7"/>
          </p:nvPr>
        </p:nvSpPr>
        <p:spPr/>
        <p:txBody>
          <a:bodyPr lIns="0" tIns="0" rIns="0" bIns="0"/>
          <a:lstStyle>
            <a:lvl1pPr>
              <a:defRPr sz="1800" b="0" i="0">
                <a:solidFill>
                  <a:srgbClr val="0F2B61"/>
                </a:solidFill>
                <a:latin typeface="Arial"/>
                <a:cs typeface="Arial"/>
              </a:defRPr>
            </a:lvl1pPr>
          </a:lstStyle>
          <a:p>
            <a:pPr marL="25400">
              <a:lnSpc>
                <a:spcPct val="100000"/>
              </a:lnSpc>
            </a:pPr>
            <a:fld id="{81D60167-4931-47E6-BA6A-407CBD079E47}" type="slidenum">
              <a:rPr dirty="0"/>
              <a:t>‹#›</a:t>
            </a:fld>
            <a:endParaRPr/>
          </a:p>
        </p:txBody>
      </p:sp>
    </p:spTree>
    <p:extLst>
      <p:ext uri="{BB962C8B-B14F-4D97-AF65-F5344CB8AC3E}">
        <p14:creationId xmlns:p14="http://schemas.microsoft.com/office/powerpoint/2010/main" val="1021599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Insert footer information as needed</a:t>
            </a:r>
          </a:p>
        </p:txBody>
      </p:sp>
      <p:grpSp>
        <p:nvGrpSpPr>
          <p:cNvPr id="13" name="Group 12">
            <a:extLst>
              <a:ext uri="{FF2B5EF4-FFF2-40B4-BE49-F238E27FC236}">
                <a16:creationId xmlns:a16="http://schemas.microsoft.com/office/drawing/2014/main" id="{5BE37005-CFAD-495B-944A-C86703D4C0A2}"/>
              </a:ext>
            </a:extLst>
          </p:cNvPr>
          <p:cNvGrpSpPr/>
          <p:nvPr userDrawn="1"/>
        </p:nvGrpSpPr>
        <p:grpSpPr>
          <a:xfrm>
            <a:off x="1605870" y="6030780"/>
            <a:ext cx="1968522" cy="617324"/>
            <a:chOff x="3533436" y="5877347"/>
            <a:chExt cx="1968522" cy="617324"/>
          </a:xfrm>
        </p:grpSpPr>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rotWithShape="1">
            <a:blip r:embed="rId3"/>
            <a:srcRect l="100000" r="-1689" b="80820"/>
            <a:stretch/>
          </p:blipFill>
          <p:spPr>
            <a:xfrm>
              <a:off x="3533436" y="6018605"/>
              <a:ext cx="45719" cy="91308"/>
            </a:xfrm>
            <a:prstGeom prst="rect">
              <a:avLst/>
            </a:prstGeom>
          </p:spPr>
        </p:pic>
        <p:pic>
          <p:nvPicPr>
            <p:cNvPr id="12" name="Picture 11" descr="Text&#10;&#10;Description automatically generated">
              <a:extLst>
                <a:ext uri="{FF2B5EF4-FFF2-40B4-BE49-F238E27FC236}">
                  <a16:creationId xmlns:a16="http://schemas.microsoft.com/office/drawing/2014/main" id="{6241B612-5B7E-4D15-8771-30B1B9F3EF38}"/>
                </a:ext>
              </a:extLst>
            </p:cNvPr>
            <p:cNvPicPr>
              <a:picLocks noChangeAspect="1"/>
            </p:cNvPicPr>
            <p:nvPr userDrawn="1"/>
          </p:nvPicPr>
          <p:blipFill>
            <a:blip r:embed="rId4"/>
            <a:stretch>
              <a:fillRect/>
            </a:stretch>
          </p:blipFill>
          <p:spPr>
            <a:xfrm>
              <a:off x="3533437" y="5877347"/>
              <a:ext cx="1968521" cy="617324"/>
            </a:xfrm>
            <a:prstGeom prst="rect">
              <a:avLst/>
            </a:prstGeom>
          </p:spPr>
        </p:pic>
      </p:grpSp>
      <p:pic>
        <p:nvPicPr>
          <p:cNvPr id="3" name="Picture 2" descr="A picture containing shape&#10;&#10;Description automatically generated">
            <a:extLst>
              <a:ext uri="{FF2B5EF4-FFF2-40B4-BE49-F238E27FC236}">
                <a16:creationId xmlns:a16="http://schemas.microsoft.com/office/drawing/2014/main" id="{42499C25-5C93-7446-8D2A-23201C92BE4C}"/>
              </a:ext>
            </a:extLst>
          </p:cNvPr>
          <p:cNvPicPr>
            <a:picLocks noChangeAspect="1"/>
          </p:cNvPicPr>
          <p:nvPr userDrawn="1"/>
        </p:nvPicPr>
        <p:blipFill>
          <a:blip r:embed="rId5"/>
          <a:stretch>
            <a:fillRect/>
          </a:stretch>
        </p:blipFill>
        <p:spPr>
          <a:xfrm>
            <a:off x="775938" y="6030780"/>
            <a:ext cx="765326" cy="694955"/>
          </a:xfrm>
          <a:prstGeom prst="rect">
            <a:avLst/>
          </a:prstGeom>
        </p:spPr>
      </p:pic>
    </p:spTree>
    <p:extLst>
      <p:ext uri="{BB962C8B-B14F-4D97-AF65-F5344CB8AC3E}">
        <p14:creationId xmlns:p14="http://schemas.microsoft.com/office/powerpoint/2010/main" val="2295225426"/>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Tree>
    <p:extLst>
      <p:ext uri="{BB962C8B-B14F-4D97-AF65-F5344CB8AC3E}">
        <p14:creationId xmlns:p14="http://schemas.microsoft.com/office/powerpoint/2010/main" val="12916619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BB8AB96-1EF4-4CA8-8512-C1B3BE166395}"/>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0983471" y="6255582"/>
            <a:ext cx="972047" cy="548640"/>
          </a:xfrm>
          <a:prstGeom prst="rect">
            <a:avLst/>
          </a:prstGeom>
        </p:spPr>
      </p:pic>
    </p:spTree>
    <p:extLst>
      <p:ext uri="{BB962C8B-B14F-4D97-AF65-F5344CB8AC3E}">
        <p14:creationId xmlns:p14="http://schemas.microsoft.com/office/powerpoint/2010/main" val="12013159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Tree>
    <p:extLst>
      <p:ext uri="{BB962C8B-B14F-4D97-AF65-F5344CB8AC3E}">
        <p14:creationId xmlns:p14="http://schemas.microsoft.com/office/powerpoint/2010/main" val="25176309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a:xfrm>
            <a:off x="838200" y="818265"/>
            <a:ext cx="10515600" cy="1014132"/>
          </a:xfrm>
        </p:spPr>
        <p:txBody>
          <a:bodyPr>
            <a:normAutofit/>
          </a:bodyPr>
          <a:lstStyle>
            <a:lvl1pPr>
              <a:defRPr sz="2800"/>
            </a:lvl1pPr>
          </a:lstStyle>
          <a:p>
            <a:r>
              <a:rPr lang="en-US"/>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9" name="Rectangle 8">
            <a:extLst>
              <a:ext uri="{FF2B5EF4-FFF2-40B4-BE49-F238E27FC236}">
                <a16:creationId xmlns:a16="http://schemas.microsoft.com/office/drawing/2014/main" id="{F7B10653-0626-46C8-AFE4-C03D7DEC95B2}"/>
              </a:ext>
            </a:extLst>
          </p:cNvPr>
          <p:cNvSpPr/>
          <p:nvPr userDrawn="1"/>
        </p:nvSpPr>
        <p:spPr>
          <a:xfrm>
            <a:off x="0" y="-4586"/>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83CEFAB-2FDF-4323-B584-525F319CD5FC}"/>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1074054" y="60052"/>
            <a:ext cx="972047" cy="548640"/>
          </a:xfrm>
          <a:prstGeom prst="rect">
            <a:avLst/>
          </a:prstGeom>
        </p:spPr>
      </p:pic>
    </p:spTree>
    <p:extLst>
      <p:ext uri="{BB962C8B-B14F-4D97-AF65-F5344CB8AC3E}">
        <p14:creationId xmlns:p14="http://schemas.microsoft.com/office/powerpoint/2010/main" val="1029398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3" name="Picture 2" descr="Text&#10;&#10;Description automatically generated">
            <a:extLst>
              <a:ext uri="{FF2B5EF4-FFF2-40B4-BE49-F238E27FC236}">
                <a16:creationId xmlns:a16="http://schemas.microsoft.com/office/drawing/2014/main" id="{167E68EC-F446-434A-8707-A7970AA35B9A}"/>
              </a:ext>
            </a:extLst>
          </p:cNvPr>
          <p:cNvPicPr>
            <a:picLocks noChangeAspect="1"/>
          </p:cNvPicPr>
          <p:nvPr userDrawn="1"/>
        </p:nvPicPr>
        <p:blipFill>
          <a:blip r:embed="rId2"/>
          <a:stretch>
            <a:fillRect/>
          </a:stretch>
        </p:blipFill>
        <p:spPr>
          <a:xfrm>
            <a:off x="826813" y="5874408"/>
            <a:ext cx="1977890" cy="620263"/>
          </a:xfrm>
          <a:prstGeom prst="rect">
            <a:avLst/>
          </a:prstGeom>
        </p:spPr>
      </p:pic>
    </p:spTree>
    <p:extLst>
      <p:ext uri="{BB962C8B-B14F-4D97-AF65-F5344CB8AC3E}">
        <p14:creationId xmlns:p14="http://schemas.microsoft.com/office/powerpoint/2010/main" val="2342248847"/>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522B435-5DA0-4AF3-A207-498243679A4C}"/>
              </a:ext>
            </a:extLst>
          </p:cNvPr>
          <p:cNvPicPr>
            <a:picLocks noChangeAspect="1"/>
          </p:cNvPicPr>
          <p:nvPr userDrawn="1"/>
        </p:nvPicPr>
        <p:blipFill rotWithShape="1">
          <a:blip r:embed="rId2"/>
          <a:srcRect l="39187"/>
          <a:stretch/>
        </p:blipFill>
        <p:spPr>
          <a:xfrm>
            <a:off x="10217426" y="36968"/>
            <a:ext cx="1738807" cy="554784"/>
          </a:xfrm>
          <a:prstGeom prst="rect">
            <a:avLst/>
          </a:prstGeom>
        </p:spPr>
      </p:pic>
    </p:spTree>
    <p:extLst>
      <p:ext uri="{BB962C8B-B14F-4D97-AF65-F5344CB8AC3E}">
        <p14:creationId xmlns:p14="http://schemas.microsoft.com/office/powerpoint/2010/main" val="1813195735"/>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3" name="Picture 2" descr="Text&#10;&#10;Description automatically generated">
            <a:extLst>
              <a:ext uri="{FF2B5EF4-FFF2-40B4-BE49-F238E27FC236}">
                <a16:creationId xmlns:a16="http://schemas.microsoft.com/office/drawing/2014/main" id="{6DAE6441-B2B1-4B12-8380-AC6CB25F5854}"/>
              </a:ext>
            </a:extLst>
          </p:cNvPr>
          <p:cNvPicPr>
            <a:picLocks noChangeAspect="1"/>
          </p:cNvPicPr>
          <p:nvPr userDrawn="1"/>
        </p:nvPicPr>
        <p:blipFill rotWithShape="1">
          <a:blip r:embed="rId3"/>
          <a:srcRect t="25329"/>
          <a:stretch/>
        </p:blipFill>
        <p:spPr>
          <a:xfrm>
            <a:off x="826813" y="5958218"/>
            <a:ext cx="1713509" cy="536453"/>
          </a:xfrm>
          <a:prstGeom prst="rect">
            <a:avLst/>
          </a:prstGeom>
        </p:spPr>
      </p:pic>
    </p:spTree>
    <p:extLst>
      <p:ext uri="{BB962C8B-B14F-4D97-AF65-F5344CB8AC3E}">
        <p14:creationId xmlns:p14="http://schemas.microsoft.com/office/powerpoint/2010/main" val="201775516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a:t>Insert footer information as needed</a:t>
            </a:r>
          </a:p>
        </p:txBody>
      </p:sp>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pic>
        <p:nvPicPr>
          <p:cNvPr id="12" name="Picture 11">
            <a:extLst>
              <a:ext uri="{FF2B5EF4-FFF2-40B4-BE49-F238E27FC236}">
                <a16:creationId xmlns:a16="http://schemas.microsoft.com/office/drawing/2014/main" id="{2FE05D40-CB23-4C93-B431-08333A955957}"/>
              </a:ext>
            </a:extLst>
          </p:cNvPr>
          <p:cNvPicPr>
            <a:picLocks noChangeAspect="1"/>
          </p:cNvPicPr>
          <p:nvPr userDrawn="1"/>
        </p:nvPicPr>
        <p:blipFill>
          <a:blip r:embed="rId4">
            <a:extLst>
              <a:ext uri="{28A0092B-C50C-407E-A947-70E740481C1C}">
                <a14:useLocalDpi xmlns:a14="http://schemas.microsoft.com/office/drawing/2010/main" val="0"/>
              </a:ext>
            </a:extLst>
          </a:blip>
          <a:stretch/>
        </p:blipFill>
        <p:spPr>
          <a:xfrm>
            <a:off x="6728849" y="228408"/>
            <a:ext cx="2018894" cy="1140499"/>
          </a:xfrm>
          <a:prstGeom prst="rect">
            <a:avLst/>
          </a:prstGeom>
        </p:spPr>
      </p:pic>
    </p:spTree>
    <p:extLst>
      <p:ext uri="{BB962C8B-B14F-4D97-AF65-F5344CB8AC3E}">
        <p14:creationId xmlns:p14="http://schemas.microsoft.com/office/powerpoint/2010/main" val="2921962216"/>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Pre-decisional draft - Do not copy or distribute   Intended for direct recipients only</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5477344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46A0-C9E4-4A69-9821-222CC10956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897EB-87D8-4594-A312-C3E00925B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BC1673-3637-45B8-919C-456E9A58AB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355AB-31FC-4E74-9D66-F7E3E9A23DB8}"/>
              </a:ext>
            </a:extLst>
          </p:cNvPr>
          <p:cNvSpPr>
            <a:spLocks noGrp="1"/>
          </p:cNvSpPr>
          <p:nvPr>
            <p:ph type="dt" sz="half" idx="10"/>
          </p:nvPr>
        </p:nvSpPr>
        <p:spPr/>
        <p:txBody>
          <a:bodyPr/>
          <a:lstStyle/>
          <a:p>
            <a:fld id="{9D02AB13-DBA8-4AEC-9E4C-7E9866102EFC}" type="datetimeFigureOut">
              <a:rPr lang="en-US" smtClean="0"/>
              <a:t>7/7/2023</a:t>
            </a:fld>
            <a:endParaRPr lang="en-US"/>
          </a:p>
        </p:txBody>
      </p:sp>
      <p:sp>
        <p:nvSpPr>
          <p:cNvPr id="6" name="Footer Placeholder 5">
            <a:extLst>
              <a:ext uri="{FF2B5EF4-FFF2-40B4-BE49-F238E27FC236}">
                <a16:creationId xmlns:a16="http://schemas.microsoft.com/office/drawing/2014/main" id="{D10318A8-6E37-4B90-9C0E-1AEB22F19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C201F8-1FF3-481A-BFC6-7F3DBD8B0C4F}"/>
              </a:ext>
            </a:extLst>
          </p:cNvPr>
          <p:cNvSpPr>
            <a:spLocks noGrp="1"/>
          </p:cNvSpPr>
          <p:nvPr>
            <p:ph type="sldNum" sz="quarter" idx="12"/>
          </p:nvPr>
        </p:nvSpPr>
        <p:spPr/>
        <p:txBody>
          <a:bodyPr/>
          <a:lstStyle/>
          <a:p>
            <a:fld id="{D689012E-5DD2-4BFD-95E4-A8F94E0F9445}" type="slidenum">
              <a:rPr lang="en-US" smtClean="0"/>
              <a:t>‹#›</a:t>
            </a:fld>
            <a:endParaRPr lang="en-US"/>
          </a:p>
        </p:txBody>
      </p:sp>
    </p:spTree>
    <p:extLst>
      <p:ext uri="{BB962C8B-B14F-4D97-AF65-F5344CB8AC3E}">
        <p14:creationId xmlns:p14="http://schemas.microsoft.com/office/powerpoint/2010/main" val="808615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82E1-5304-4B68-A132-B8AE69F6E9EC}"/>
              </a:ext>
            </a:extLst>
          </p:cNvPr>
          <p:cNvSpPr>
            <a:spLocks noGrp="1"/>
          </p:cNvSpPr>
          <p:nvPr>
            <p:ph type="title" hasCustomPrompt="1"/>
          </p:nvPr>
        </p:nvSpPr>
        <p:spPr>
          <a:xfrm>
            <a:off x="723900" y="5061231"/>
            <a:ext cx="10515600" cy="1014132"/>
          </a:xfrm>
        </p:spPr>
        <p:txBody>
          <a:bodyPr/>
          <a:lstStyle>
            <a:lvl1pPr>
              <a:defRPr/>
            </a:lvl1pPr>
          </a:lstStyle>
          <a:p>
            <a:r>
              <a:rPr lang="en-US"/>
              <a:t>Title Arial Bold, 28pt</a:t>
            </a:r>
          </a:p>
        </p:txBody>
      </p:sp>
      <p:sp>
        <p:nvSpPr>
          <p:cNvPr id="3" name="Footer Placeholder 2">
            <a:extLst>
              <a:ext uri="{FF2B5EF4-FFF2-40B4-BE49-F238E27FC236}">
                <a16:creationId xmlns:a16="http://schemas.microsoft.com/office/drawing/2014/main" id="{10B66C4A-EDE0-4C4B-9792-74C03EE67C8B}"/>
              </a:ext>
            </a:extLst>
          </p:cNvPr>
          <p:cNvSpPr>
            <a:spLocks noGrp="1"/>
          </p:cNvSpPr>
          <p:nvPr>
            <p:ph type="ftr" sz="quarter" idx="10"/>
          </p:nvPr>
        </p:nvSpPr>
        <p:spPr>
          <a:xfrm>
            <a:off x="5080000" y="97764"/>
            <a:ext cx="4114800" cy="365125"/>
          </a:xfrm>
        </p:spPr>
        <p:txBody>
          <a:body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01C5CD0-EC7F-4C89-B1F7-A11848606B17}"/>
              </a:ext>
            </a:extLst>
          </p:cNvPr>
          <p:cNvSpPr>
            <a:spLocks noGrp="1"/>
          </p:cNvSpPr>
          <p:nvPr>
            <p:ph type="sldNum" sz="quarter" idx="11"/>
          </p:nvPr>
        </p:nvSpPr>
        <p:spPr>
          <a:xfrm>
            <a:off x="9194800" y="97764"/>
            <a:ext cx="2743200" cy="365125"/>
          </a:xfrm>
        </p:spPr>
        <p:txBody>
          <a:body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80C1638-A0D2-47EB-A5F0-D710DEE400D2}"/>
              </a:ext>
            </a:extLst>
          </p:cNvPr>
          <p:cNvSpPr/>
          <p:nvPr userDrawn="1"/>
        </p:nvSpPr>
        <p:spPr>
          <a:xfrm>
            <a:off x="0" y="6182140"/>
            <a:ext cx="12192000" cy="675861"/>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Logo&#10;&#10;Description automatically generated">
            <a:extLst>
              <a:ext uri="{FF2B5EF4-FFF2-40B4-BE49-F238E27FC236}">
                <a16:creationId xmlns:a16="http://schemas.microsoft.com/office/drawing/2014/main" id="{10AF00C3-4389-4D70-944A-73AC35EA78D2}"/>
              </a:ext>
            </a:extLst>
          </p:cNvPr>
          <p:cNvPicPr>
            <a:picLocks noChangeAspect="1"/>
          </p:cNvPicPr>
          <p:nvPr userDrawn="1"/>
        </p:nvPicPr>
        <p:blipFill>
          <a:blip r:embed="rId2"/>
          <a:stretch>
            <a:fillRect/>
          </a:stretch>
        </p:blipFill>
        <p:spPr>
          <a:xfrm>
            <a:off x="9936024" y="6321710"/>
            <a:ext cx="1460725" cy="438526"/>
          </a:xfrm>
          <a:prstGeom prst="rect">
            <a:avLst/>
          </a:prstGeom>
        </p:spPr>
      </p:pic>
    </p:spTree>
    <p:extLst>
      <p:ext uri="{BB962C8B-B14F-4D97-AF65-F5344CB8AC3E}">
        <p14:creationId xmlns:p14="http://schemas.microsoft.com/office/powerpoint/2010/main" val="2665858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a:xfrm>
            <a:off x="838200" y="818265"/>
            <a:ext cx="10515600" cy="1014132"/>
          </a:xfrm>
        </p:spPr>
        <p:txBody>
          <a:bodyPr>
            <a:normAutofit/>
          </a:bodyPr>
          <a:lstStyle>
            <a:lvl1pPr>
              <a:defRPr sz="2800"/>
            </a:lvl1pPr>
          </a:lstStyle>
          <a:p>
            <a:r>
              <a:rPr lang="en-US" dirty="0"/>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dirty="0"/>
              <a:t>Pre-decisional draft - Do not copy or distribute   Intended for direct recipients only</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9" name="Rectangle 8">
            <a:extLst>
              <a:ext uri="{FF2B5EF4-FFF2-40B4-BE49-F238E27FC236}">
                <a16:creationId xmlns:a16="http://schemas.microsoft.com/office/drawing/2014/main" id="{F7B10653-0626-46C8-AFE4-C03D7DEC95B2}"/>
              </a:ext>
            </a:extLst>
          </p:cNvPr>
          <p:cNvSpPr/>
          <p:nvPr userDrawn="1"/>
        </p:nvSpPr>
        <p:spPr>
          <a:xfrm>
            <a:off x="0" y="-4586"/>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EA7BA6D5-4286-4702-9A5E-16DC368505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74054" y="60052"/>
            <a:ext cx="972047" cy="548640"/>
          </a:xfrm>
          <a:prstGeom prst="rect">
            <a:avLst/>
          </a:prstGeom>
        </p:spPr>
      </p:pic>
    </p:spTree>
    <p:extLst>
      <p:ext uri="{BB962C8B-B14F-4D97-AF65-F5344CB8AC3E}">
        <p14:creationId xmlns:p14="http://schemas.microsoft.com/office/powerpoint/2010/main" val="1664166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3" name="Picture 2">
            <a:extLst>
              <a:ext uri="{FF2B5EF4-FFF2-40B4-BE49-F238E27FC236}">
                <a16:creationId xmlns:a16="http://schemas.microsoft.com/office/drawing/2014/main" id="{167E68EC-F446-434A-8707-A7970AA35B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6813" y="5753290"/>
            <a:ext cx="1458071" cy="822960"/>
          </a:xfrm>
          <a:prstGeom prst="rect">
            <a:avLst/>
          </a:prstGeom>
        </p:spPr>
      </p:pic>
    </p:spTree>
    <p:extLst>
      <p:ext uri="{BB962C8B-B14F-4D97-AF65-F5344CB8AC3E}">
        <p14:creationId xmlns:p14="http://schemas.microsoft.com/office/powerpoint/2010/main" val="187629546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dirty="0"/>
              <a:t>Pre-decisional draft - Do not copy or distribute   Intended for direct recipients only</a:t>
            </a:r>
            <a:endParaRPr lang="en-US" dirty="0">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522B435-5DA0-4AF3-A207-498243679A4C}"/>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0962861" y="66092"/>
            <a:ext cx="971195" cy="548640"/>
          </a:xfrm>
          <a:prstGeom prst="rect">
            <a:avLst/>
          </a:prstGeom>
        </p:spPr>
      </p:pic>
    </p:spTree>
    <p:extLst>
      <p:ext uri="{BB962C8B-B14F-4D97-AF65-F5344CB8AC3E}">
        <p14:creationId xmlns:p14="http://schemas.microsoft.com/office/powerpoint/2010/main" val="53925442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3" name="Picture 2">
            <a:extLst>
              <a:ext uri="{FF2B5EF4-FFF2-40B4-BE49-F238E27FC236}">
                <a16:creationId xmlns:a16="http://schemas.microsoft.com/office/drawing/2014/main" id="{6DAE6441-B2B1-4B12-8380-AC6CB25F5854}"/>
              </a:ext>
            </a:extLst>
          </p:cNvPr>
          <p:cNvPicPr>
            <a:picLocks noChangeAspect="1"/>
          </p:cNvPicPr>
          <p:nvPr userDrawn="1"/>
        </p:nvPicPr>
        <p:blipFill>
          <a:blip r:embed="rId3">
            <a:extLst>
              <a:ext uri="{28A0092B-C50C-407E-A947-70E740481C1C}">
                <a14:useLocalDpi xmlns:a14="http://schemas.microsoft.com/office/drawing/2010/main" val="0"/>
              </a:ext>
            </a:extLst>
          </a:blip>
          <a:stretch/>
        </p:blipFill>
        <p:spPr>
          <a:xfrm>
            <a:off x="826813" y="5753290"/>
            <a:ext cx="1456791" cy="822960"/>
          </a:xfrm>
          <a:prstGeom prst="rect">
            <a:avLst/>
          </a:prstGeom>
        </p:spPr>
      </p:pic>
    </p:spTree>
    <p:extLst>
      <p:ext uri="{BB962C8B-B14F-4D97-AF65-F5344CB8AC3E}">
        <p14:creationId xmlns:p14="http://schemas.microsoft.com/office/powerpoint/2010/main" val="262324166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dirty="0"/>
              <a:t>Pre-decisional draft - Do not copy or distribute   Intended for direct recipients only</a:t>
            </a:r>
          </a:p>
        </p:txBody>
      </p:sp>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dirty="0"/>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pic>
        <p:nvPicPr>
          <p:cNvPr id="14" name="Picture 13">
            <a:extLst>
              <a:ext uri="{FF2B5EF4-FFF2-40B4-BE49-F238E27FC236}">
                <a16:creationId xmlns:a16="http://schemas.microsoft.com/office/drawing/2014/main" id="{7C578DD0-6B30-4E08-8316-4A12E5CCB211}"/>
              </a:ext>
            </a:extLst>
          </p:cNvPr>
          <p:cNvPicPr>
            <a:picLocks noChangeAspect="1"/>
          </p:cNvPicPr>
          <p:nvPr userDrawn="1"/>
        </p:nvPicPr>
        <p:blipFill>
          <a:blip r:embed="rId4">
            <a:extLst>
              <a:ext uri="{28A0092B-C50C-407E-A947-70E740481C1C}">
                <a14:useLocalDpi xmlns:a14="http://schemas.microsoft.com/office/drawing/2010/main" val="0"/>
              </a:ext>
            </a:extLst>
          </a:blip>
          <a:stretch/>
        </p:blipFill>
        <p:spPr>
          <a:xfrm>
            <a:off x="6890077" y="180187"/>
            <a:ext cx="2104255" cy="1188720"/>
          </a:xfrm>
          <a:prstGeom prst="rect">
            <a:avLst/>
          </a:prstGeom>
        </p:spPr>
      </p:pic>
    </p:spTree>
    <p:extLst>
      <p:ext uri="{BB962C8B-B14F-4D97-AF65-F5344CB8AC3E}">
        <p14:creationId xmlns:p14="http://schemas.microsoft.com/office/powerpoint/2010/main" val="3931061692"/>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8.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8.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dirty="0"/>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text styles</a:t>
            </a:r>
          </a:p>
          <a:p>
            <a:pPr lvl="0"/>
            <a:endParaRPr lang="en-US" dirty="0"/>
          </a:p>
          <a:p>
            <a:r>
              <a:rPr lang="en-US" dirty="0"/>
              <a:t>First level text should be Arial, 22pt with a solid bullet.</a:t>
            </a:r>
          </a:p>
          <a:p>
            <a:pPr lvl="1"/>
            <a:r>
              <a:rPr lang="en-US" dirty="0"/>
              <a:t>Second level lists are blue Arial, 20pt with a solid square. Do not use open bullets. </a:t>
            </a:r>
          </a:p>
          <a:p>
            <a:pPr lvl="2"/>
            <a:r>
              <a:rPr lang="en-US" dirty="0"/>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Pre-decisional draft - Do not copy or distribute   Intended for direct recipients only</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pic>
        <p:nvPicPr>
          <p:cNvPr id="16" name="Picture 15">
            <a:extLst>
              <a:ext uri="{FF2B5EF4-FFF2-40B4-BE49-F238E27FC236}">
                <a16:creationId xmlns:a16="http://schemas.microsoft.com/office/drawing/2014/main" id="{4CB19E11-0BAC-49CC-B674-6042F3C984DB}"/>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1051897" y="62546"/>
            <a:ext cx="972047" cy="548640"/>
          </a:xfrm>
          <a:prstGeom prst="rect">
            <a:avLst/>
          </a:prstGeom>
        </p:spPr>
      </p:pic>
    </p:spTree>
    <p:extLst>
      <p:ext uri="{BB962C8B-B14F-4D97-AF65-F5344CB8AC3E}">
        <p14:creationId xmlns:p14="http://schemas.microsoft.com/office/powerpoint/2010/main" val="2232795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1"/>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dirty="0"/>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text styles</a:t>
            </a:r>
          </a:p>
          <a:p>
            <a:pPr lvl="0"/>
            <a:endParaRPr lang="en-US" dirty="0"/>
          </a:p>
          <a:p>
            <a:r>
              <a:rPr lang="en-US" dirty="0"/>
              <a:t>First level text should be Arial, 22pt with a solid bullet.</a:t>
            </a:r>
          </a:p>
          <a:p>
            <a:pPr lvl="1"/>
            <a:r>
              <a:rPr lang="en-US" dirty="0"/>
              <a:t>Second level lists are blue Arial, 20pt with a solid square. Do not use open bullets. </a:t>
            </a:r>
          </a:p>
          <a:p>
            <a:pPr lvl="2"/>
            <a:r>
              <a:rPr lang="en-US" dirty="0"/>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6149150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sldNum="0" hdr="0" ftr="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2"/>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a:p>
            <a:pPr lvl="0"/>
            <a:endParaRPr lang="en-US"/>
          </a:p>
          <a:p>
            <a:r>
              <a:rPr lang="en-US"/>
              <a:t>First level text should be Arial, 22pt with a solid bullet.</a:t>
            </a:r>
          </a:p>
          <a:p>
            <a:pPr lvl="1"/>
            <a:r>
              <a:rPr lang="en-US"/>
              <a:t>Second level lists are blue Arial, 20pt with a solid square. Do not use open bullets. </a:t>
            </a:r>
          </a:p>
          <a:p>
            <a:pPr lvl="2"/>
            <a:r>
              <a:rPr lang="en-US"/>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49414090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ftr="0" dt="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a:p>
            <a:pPr lvl="0"/>
            <a:endParaRPr lang="en-US"/>
          </a:p>
          <a:p>
            <a:r>
              <a:rPr lang="en-US"/>
              <a:t>First level text should be Arial, 22pt with a solid bullet.</a:t>
            </a:r>
          </a:p>
          <a:p>
            <a:pPr lvl="1"/>
            <a:r>
              <a:rPr lang="en-US"/>
              <a:t>Second level lists are blue Arial, 20pt with a solid square. Do not use open bullets. </a:t>
            </a:r>
          </a:p>
          <a:p>
            <a:pPr lvl="2"/>
            <a:r>
              <a:rPr lang="en-US"/>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pic>
        <p:nvPicPr>
          <p:cNvPr id="9" name="Picture 8">
            <a:extLst>
              <a:ext uri="{FF2B5EF4-FFF2-40B4-BE49-F238E27FC236}">
                <a16:creationId xmlns:a16="http://schemas.microsoft.com/office/drawing/2014/main" id="{BCBFB4AC-7D41-4724-A1D2-CBB706225812}"/>
              </a:ext>
            </a:extLst>
          </p:cNvPr>
          <p:cNvPicPr>
            <a:picLocks noChangeAspect="1"/>
          </p:cNvPicPr>
          <p:nvPr userDrawn="1"/>
        </p:nvPicPr>
        <p:blipFill>
          <a:blip r:embed="rId13">
            <a:extLst>
              <a:ext uri="{28A0092B-C50C-407E-A947-70E740481C1C}">
                <a14:useLocalDpi xmlns:a14="http://schemas.microsoft.com/office/drawing/2010/main" val="0"/>
              </a:ext>
            </a:extLst>
          </a:blip>
          <a:stretch/>
        </p:blipFill>
        <p:spPr>
          <a:xfrm>
            <a:off x="10975158" y="38409"/>
            <a:ext cx="972047" cy="548640"/>
          </a:xfrm>
          <a:prstGeom prst="rect">
            <a:avLst/>
          </a:prstGeom>
        </p:spPr>
      </p:pic>
    </p:spTree>
    <p:extLst>
      <p:ext uri="{BB962C8B-B14F-4D97-AF65-F5344CB8AC3E}">
        <p14:creationId xmlns:p14="http://schemas.microsoft.com/office/powerpoint/2010/main" val="40914085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hyperlink" Target="http://&#160;http:/www.grants.gov/web/grants/applicants/apply-for-grants.html" TargetMode="Externa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hyperlink" Target="https://rates.psc.gov/fms/dca/map1.html" TargetMode="External"/><Relationship Id="rId2" Type="http://schemas.openxmlformats.org/officeDocument/2006/relationships/notesSlide" Target="../notesSlides/notesSlide43.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hyperlink" Target="mailto:Duane.Barlow@hhs.gov" TargetMode="External"/><Relationship Id="rId2" Type="http://schemas.openxmlformats.org/officeDocument/2006/relationships/notesSlide" Target="../notesSlides/notesSlide64.xml"/><Relationship Id="rId1" Type="http://schemas.openxmlformats.org/officeDocument/2006/relationships/slideLayout" Target="../slideLayouts/slideLayout24.xml"/><Relationship Id="rId5" Type="http://schemas.openxmlformats.org/officeDocument/2006/relationships/hyperlink" Target="mailto:support@grants.gov" TargetMode="External"/><Relationship Id="rId4" Type="http://schemas.openxmlformats.org/officeDocument/2006/relationships/hyperlink" Target="http://www.grants.gov/"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5.xml"/><Relationship Id="rId1" Type="http://schemas.openxmlformats.org/officeDocument/2006/relationships/slideLayout" Target="../slideLayouts/slideLayout33.xml"/><Relationship Id="rId4" Type="http://schemas.openxmlformats.org/officeDocument/2006/relationships/hyperlink" Target="http://www.thebluediamondgallery.com/handwriting/q/questions.html"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7EFF-B242-44B6-A542-7D0B527CC054}"/>
              </a:ext>
            </a:extLst>
          </p:cNvPr>
          <p:cNvSpPr>
            <a:spLocks noGrp="1"/>
          </p:cNvSpPr>
          <p:nvPr>
            <p:ph type="title"/>
          </p:nvPr>
        </p:nvSpPr>
        <p:spPr/>
        <p:txBody>
          <a:bodyPr/>
          <a:lstStyle/>
          <a:p>
            <a:br>
              <a:rPr lang="en-US" dirty="0"/>
            </a:br>
            <a:endParaRPr lang="en-US" dirty="0"/>
          </a:p>
        </p:txBody>
      </p:sp>
      <p:sp>
        <p:nvSpPr>
          <p:cNvPr id="3" name="Subtitle 2">
            <a:extLst>
              <a:ext uri="{FF2B5EF4-FFF2-40B4-BE49-F238E27FC236}">
                <a16:creationId xmlns:a16="http://schemas.microsoft.com/office/drawing/2014/main" id="{A488CD44-4208-41A5-B837-48EF3C12C49E}"/>
              </a:ext>
            </a:extLst>
          </p:cNvPr>
          <p:cNvSpPr>
            <a:spLocks noGrp="1"/>
          </p:cNvSpPr>
          <p:nvPr>
            <p:ph type="subTitle" idx="1"/>
          </p:nvPr>
        </p:nvSpPr>
        <p:spPr>
          <a:xfrm>
            <a:off x="917090" y="614395"/>
            <a:ext cx="10760265" cy="2926080"/>
          </a:xfrm>
        </p:spPr>
        <p:txBody>
          <a:bodyPr>
            <a:normAutofit fontScale="77500" lnSpcReduction="20000"/>
          </a:bodyPr>
          <a:lstStyle/>
          <a:p>
            <a:r>
              <a:rPr lang="en-US" sz="3600" b="1" dirty="0"/>
              <a:t>Technical Assistance Webinar</a:t>
            </a:r>
          </a:p>
          <a:p>
            <a:endParaRPr lang="en-US" sz="3600" dirty="0"/>
          </a:p>
          <a:p>
            <a:r>
              <a:rPr lang="en-US" sz="3600" dirty="0"/>
              <a:t>Notice of Funding Opportunity</a:t>
            </a:r>
          </a:p>
          <a:p>
            <a:r>
              <a:rPr lang="en-US" sz="3600" dirty="0"/>
              <a:t>Health Equity Leadership Development Initiative (HELDI)</a:t>
            </a:r>
          </a:p>
          <a:p>
            <a:r>
              <a:rPr lang="en-US" sz="3600" dirty="0"/>
              <a:t>Cooperative Agreement</a:t>
            </a:r>
          </a:p>
          <a:p>
            <a:endParaRPr lang="en-US" sz="3600" dirty="0"/>
          </a:p>
          <a:p>
            <a:r>
              <a:rPr lang="en-US" sz="2600" dirty="0"/>
              <a:t>Opportunity Number: MP-CPI-23-001</a:t>
            </a:r>
            <a:endParaRPr lang="en-US" sz="1700" dirty="0"/>
          </a:p>
        </p:txBody>
      </p:sp>
      <p:sp>
        <p:nvSpPr>
          <p:cNvPr id="5" name="TextBox 4">
            <a:extLst>
              <a:ext uri="{FF2B5EF4-FFF2-40B4-BE49-F238E27FC236}">
                <a16:creationId xmlns:a16="http://schemas.microsoft.com/office/drawing/2014/main" id="{C73352BD-3215-A4FD-17E1-0616EFD626BE}"/>
              </a:ext>
            </a:extLst>
          </p:cNvPr>
          <p:cNvSpPr txBox="1"/>
          <p:nvPr/>
        </p:nvSpPr>
        <p:spPr>
          <a:xfrm>
            <a:off x="917090" y="4009138"/>
            <a:ext cx="7979484" cy="5847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Arial"/>
              </a:rPr>
              <a:t>July 6, 2023 at 3:00 PM Eastern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3237250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lstStyle/>
          <a:p>
            <a:r>
              <a:rPr lang="en-US" dirty="0"/>
              <a:t>Expectations for Funded Projects (P. 5 – 7)</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156322"/>
            <a:ext cx="10406544" cy="3628401"/>
          </a:xfrm>
        </p:spPr>
        <p:txBody>
          <a:bodyPr>
            <a:normAutofit/>
          </a:bodyPr>
          <a:lstStyle/>
          <a:p>
            <a:pPr marL="457200" indent="-457200">
              <a:buFont typeface="+mj-lt"/>
              <a:buAutoNum type="alphaUcPeriod" startAt="5"/>
            </a:pPr>
            <a:r>
              <a:rPr lang="en-US" sz="2400" dirty="0"/>
              <a:t>Disparity Impact Statement </a:t>
            </a:r>
          </a:p>
          <a:p>
            <a:pPr lvl="1"/>
            <a:r>
              <a:rPr lang="en-US" sz="2400" dirty="0"/>
              <a:t>Successful recipients will develop a Disparity Impact Statement</a:t>
            </a:r>
          </a:p>
          <a:p>
            <a:pPr lvl="2"/>
            <a:r>
              <a:rPr lang="en-US" sz="2400" dirty="0"/>
              <a:t>During the Period of Performance, recipients will use local data to identify populations at highest risk for health disparities relative to this initiative. </a:t>
            </a:r>
          </a:p>
        </p:txBody>
      </p:sp>
      <p:sp>
        <p:nvSpPr>
          <p:cNvPr id="4" name="TextBox 3">
            <a:extLst>
              <a:ext uri="{FF2B5EF4-FFF2-40B4-BE49-F238E27FC236}">
                <a16:creationId xmlns:a16="http://schemas.microsoft.com/office/drawing/2014/main" id="{DAA99DDB-2FE7-82E9-A13E-A059D2B45D79}"/>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2756382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6A3B40-6E2F-47C8-C871-3E576B725607}"/>
              </a:ext>
            </a:extLst>
          </p:cNvPr>
          <p:cNvSpPr>
            <a:spLocks noGrp="1"/>
          </p:cNvSpPr>
          <p:nvPr>
            <p:ph type="title"/>
          </p:nvPr>
        </p:nvSpPr>
        <p:spPr/>
        <p:txBody>
          <a:bodyPr>
            <a:normAutofit/>
          </a:bodyPr>
          <a:lstStyle/>
          <a:p>
            <a:r>
              <a:rPr lang="en-US" sz="3200" dirty="0"/>
              <a:t>APPLICATION CONTENT</a:t>
            </a:r>
          </a:p>
        </p:txBody>
      </p:sp>
      <p:sp>
        <p:nvSpPr>
          <p:cNvPr id="6" name="Subtitle 5">
            <a:extLst>
              <a:ext uri="{FF2B5EF4-FFF2-40B4-BE49-F238E27FC236}">
                <a16:creationId xmlns:a16="http://schemas.microsoft.com/office/drawing/2014/main" id="{DAD49172-A94F-A535-36AB-9CD161086A79}"/>
              </a:ext>
            </a:extLst>
          </p:cNvPr>
          <p:cNvSpPr>
            <a:spLocks noGrp="1"/>
          </p:cNvSpPr>
          <p:nvPr>
            <p:ph type="subTitle" idx="1"/>
          </p:nvPr>
        </p:nvSpPr>
        <p:spPr/>
        <p:txBody>
          <a:bodyPr>
            <a:normAutofit/>
          </a:bodyPr>
          <a:lstStyle/>
          <a:p>
            <a:r>
              <a:rPr lang="en-US" sz="2400" dirty="0"/>
              <a:t>Pages 13 - 24</a:t>
            </a:r>
          </a:p>
        </p:txBody>
      </p:sp>
      <p:sp>
        <p:nvSpPr>
          <p:cNvPr id="4" name="Footer Placeholder 3">
            <a:extLst>
              <a:ext uri="{FF2B5EF4-FFF2-40B4-BE49-F238E27FC236}">
                <a16:creationId xmlns:a16="http://schemas.microsoft.com/office/drawing/2014/main" id="{7B53CEC1-3DA7-9518-D64E-1DFBBD2EC3C8}"/>
              </a:ext>
            </a:extLst>
          </p:cNvPr>
          <p:cNvSpPr>
            <a:spLocks noGrp="1"/>
          </p:cNvSpPr>
          <p:nvPr>
            <p:ph type="ftr" sz="quarter" idx="4294967295"/>
          </p:nvPr>
        </p:nvSpPr>
        <p:spPr>
          <a:xfrm>
            <a:off x="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tint val="75000"/>
                  </a:srgbClr>
                </a:solidFill>
                <a:effectLst/>
                <a:uLnTx/>
                <a:uFillTx/>
                <a:latin typeface="Arial" panose="020B0604020202020204" pitchFamily="34" charset="0"/>
                <a:ea typeface="+mn-ea"/>
                <a:cs typeface="Arial" panose="020B0604020202020204" pitchFamily="34" charset="0"/>
              </a:rPr>
              <a:t>Pre-decisional draft - Do not copy or distribute   Intended for direct recipients only</a:t>
            </a:r>
          </a:p>
        </p:txBody>
      </p:sp>
    </p:spTree>
    <p:extLst>
      <p:ext uri="{BB962C8B-B14F-4D97-AF65-F5344CB8AC3E}">
        <p14:creationId xmlns:p14="http://schemas.microsoft.com/office/powerpoint/2010/main" val="2644388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5548D-AE17-49A7-BDC5-5876BAD147BD}"/>
              </a:ext>
            </a:extLst>
          </p:cNvPr>
          <p:cNvSpPr>
            <a:spLocks noGrp="1"/>
          </p:cNvSpPr>
          <p:nvPr>
            <p:ph type="title"/>
          </p:nvPr>
        </p:nvSpPr>
        <p:spPr/>
        <p:txBody>
          <a:bodyPr>
            <a:normAutofit/>
          </a:bodyPr>
          <a:lstStyle/>
          <a:p>
            <a:r>
              <a:rPr lang="en-US" sz="2800" dirty="0"/>
              <a:t>Application Content (P. 13 – 24)</a:t>
            </a:r>
          </a:p>
        </p:txBody>
      </p:sp>
      <p:sp>
        <p:nvSpPr>
          <p:cNvPr id="3" name="Text Placeholder 2">
            <a:extLst>
              <a:ext uri="{FF2B5EF4-FFF2-40B4-BE49-F238E27FC236}">
                <a16:creationId xmlns:a16="http://schemas.microsoft.com/office/drawing/2014/main" id="{F66CCCDC-78FC-4A63-903B-4333B5DA7C66}"/>
              </a:ext>
            </a:extLst>
          </p:cNvPr>
          <p:cNvSpPr>
            <a:spLocks noGrp="1"/>
          </p:cNvSpPr>
          <p:nvPr>
            <p:ph type="body" idx="1"/>
          </p:nvPr>
        </p:nvSpPr>
        <p:spPr>
          <a:xfrm>
            <a:off x="1701799" y="2294147"/>
            <a:ext cx="9355667" cy="1134852"/>
          </a:xfrm>
        </p:spPr>
        <p:txBody>
          <a:bodyPr/>
          <a:lstStyle/>
          <a:p>
            <a:pPr marL="0" indent="0">
              <a:buNone/>
            </a:pPr>
            <a:r>
              <a:rPr lang="en-US" sz="2400" dirty="0"/>
              <a:t>Successful applications will contain the following information</a:t>
            </a:r>
          </a:p>
          <a:p>
            <a:endParaRPr lang="en-US" sz="2400" dirty="0"/>
          </a:p>
          <a:p>
            <a:endParaRPr lang="en-US" dirty="0"/>
          </a:p>
        </p:txBody>
      </p:sp>
      <p:sp>
        <p:nvSpPr>
          <p:cNvPr id="4" name="Date Placeholder 3">
            <a:extLst>
              <a:ext uri="{FF2B5EF4-FFF2-40B4-BE49-F238E27FC236}">
                <a16:creationId xmlns:a16="http://schemas.microsoft.com/office/drawing/2014/main" id="{110AD1FD-AFF3-4130-A20D-F3A71F87A7E6}"/>
              </a:ext>
            </a:extLst>
          </p:cNvPr>
          <p:cNvSpPr>
            <a:spLocks noGrp="1"/>
          </p:cNvSpPr>
          <p:nvPr>
            <p:ph type="dt" sz="half" idx="6"/>
          </p:nvPr>
        </p:nvSpPr>
        <p:spPr>
          <a:xfrm>
            <a:off x="0" y="0"/>
            <a:ext cx="0" cy="0"/>
          </a:xfrm>
        </p:spPr>
        <p:txBody>
          <a:bodyPr lIns="0" tIns="0" rIns="0" bIns="0"/>
          <a:lstStyle>
            <a:defPPr>
              <a:defRPr lang="en-US"/>
            </a:defPPr>
            <a:lvl1pPr marL="0" algn="l" defTabSz="914400" rtl="0" eaLnBrk="1" latinLnBrk="0" hangingPunct="1">
              <a:defRPr sz="800" b="0" i="0" kern="1200">
                <a:solidFill>
                  <a:srgbClr val="00277D"/>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en-US" dirty="0"/>
              <a:t>O  </a:t>
            </a:r>
            <a:r>
              <a:rPr lang="en-US" spc="-5" dirty="0"/>
              <a:t> </a:t>
            </a:r>
            <a:r>
              <a:rPr lang="en-US" dirty="0"/>
              <a:t>F</a:t>
            </a:r>
          </a:p>
        </p:txBody>
      </p:sp>
      <p:graphicFrame>
        <p:nvGraphicFramePr>
          <p:cNvPr id="5" name="Diagram 4">
            <a:extLst>
              <a:ext uri="{FF2B5EF4-FFF2-40B4-BE49-F238E27FC236}">
                <a16:creationId xmlns:a16="http://schemas.microsoft.com/office/drawing/2014/main" id="{4C80BB6B-70C2-41F8-8ABD-81E093CD901E}"/>
              </a:ext>
            </a:extLst>
          </p:cNvPr>
          <p:cNvGraphicFramePr/>
          <p:nvPr/>
        </p:nvGraphicFramePr>
        <p:xfrm>
          <a:off x="1893270" y="2934134"/>
          <a:ext cx="7382933" cy="3132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AB2AF46-5819-4649-6AE7-0A2BE3DF52D8}"/>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64640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13 - 24)</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208362"/>
            <a:ext cx="10406544" cy="3764599"/>
          </a:xfrm>
        </p:spPr>
        <p:txBody>
          <a:bodyPr>
            <a:normAutofit/>
          </a:bodyPr>
          <a:lstStyle/>
          <a:p>
            <a:pPr marL="0" indent="0">
              <a:buNone/>
            </a:pPr>
            <a:r>
              <a:rPr lang="en-US" dirty="0"/>
              <a:t>We recommend that your project narrative includes the following components: </a:t>
            </a:r>
          </a:p>
          <a:p>
            <a:pPr marL="0" indent="0">
              <a:buNone/>
            </a:pPr>
            <a:endParaRPr lang="en-US" sz="1400" dirty="0"/>
          </a:p>
          <a:p>
            <a:pPr marL="628650" lvl="1" indent="-457200">
              <a:buFont typeface="+mj-lt"/>
              <a:buAutoNum type="arabicParenR"/>
            </a:pPr>
            <a:r>
              <a:rPr lang="en-US" dirty="0"/>
              <a:t>Problem Statement </a:t>
            </a:r>
          </a:p>
          <a:p>
            <a:pPr marL="628650" lvl="1" indent="-457200">
              <a:buFont typeface="+mj-lt"/>
              <a:buAutoNum type="arabicParenR"/>
            </a:pPr>
            <a:r>
              <a:rPr lang="en-US" dirty="0"/>
              <a:t>Goals, Objectives, and Outcomes </a:t>
            </a:r>
          </a:p>
          <a:p>
            <a:pPr marL="628650" lvl="1" indent="-457200">
              <a:buFont typeface="+mj-lt"/>
              <a:buAutoNum type="arabicParenR"/>
            </a:pPr>
            <a:r>
              <a:rPr lang="en-US" dirty="0"/>
              <a:t>Project Approach </a:t>
            </a:r>
          </a:p>
          <a:p>
            <a:pPr marL="628650" lvl="1" indent="-457200">
              <a:buFont typeface="+mj-lt"/>
              <a:buAutoNum type="arabicParenR"/>
            </a:pPr>
            <a:r>
              <a:rPr lang="en-US" dirty="0"/>
              <a:t>Organizational Capability </a:t>
            </a:r>
          </a:p>
          <a:p>
            <a:pPr marL="628650" lvl="1" indent="-457200">
              <a:buFont typeface="+mj-lt"/>
              <a:buAutoNum type="arabicParenR"/>
            </a:pPr>
            <a:r>
              <a:rPr lang="en-US" dirty="0"/>
              <a:t>Dissemination Plan</a:t>
            </a:r>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2511375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13)</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892728" y="2104213"/>
            <a:ext cx="10406544" cy="3816990"/>
          </a:xfrm>
        </p:spPr>
        <p:txBody>
          <a:bodyPr>
            <a:normAutofit/>
          </a:bodyPr>
          <a:lstStyle/>
          <a:p>
            <a:pPr marL="457200" indent="-457200">
              <a:buAutoNum type="arabicPeriod"/>
            </a:pPr>
            <a:r>
              <a:rPr lang="en-US" dirty="0"/>
              <a:t>Problem Statement</a:t>
            </a:r>
          </a:p>
          <a:p>
            <a:endParaRPr lang="en-US" sz="1400" dirty="0"/>
          </a:p>
          <a:p>
            <a:pPr lvl="1"/>
            <a:r>
              <a:rPr lang="en-US" b="0" dirty="0"/>
              <a:t>Describe in this section the scope of the problem addressed by your proposed project ed and geographic area(s) the project is designed to address. </a:t>
            </a:r>
          </a:p>
          <a:p>
            <a:pPr lvl="1"/>
            <a:endParaRPr lang="en-US" sz="1000" b="0" dirty="0"/>
          </a:p>
          <a:p>
            <a:pPr lvl="1"/>
            <a:r>
              <a:rPr lang="en-US" b="0" dirty="0"/>
              <a:t>Describe how your project will address the gaps and barriers related to diversity in the public health workforce and the expected impact of the project on health outcomes for racial and ethnic minority populations.</a:t>
            </a:r>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839408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14)</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70340"/>
            <a:ext cx="10406544" cy="3902621"/>
          </a:xfrm>
        </p:spPr>
        <p:txBody>
          <a:bodyPr>
            <a:normAutofit lnSpcReduction="10000"/>
          </a:bodyPr>
          <a:lstStyle/>
          <a:p>
            <a:pPr marL="0" indent="0">
              <a:buNone/>
            </a:pPr>
            <a:r>
              <a:rPr lang="en-US" sz="2400" dirty="0"/>
              <a:t>2. Goals, Objectives, and Outcomes</a:t>
            </a:r>
          </a:p>
          <a:p>
            <a:pPr marL="0" indent="0">
              <a:buNone/>
            </a:pPr>
            <a:endParaRPr lang="en-US" sz="1200" dirty="0"/>
          </a:p>
          <a:p>
            <a:pPr lvl="1"/>
            <a:r>
              <a:rPr lang="en-US" dirty="0"/>
              <a:t>Objectives should be specific, measurable, achievable, realistic, time-bound, inclusive, and equitable (SMARTIE). </a:t>
            </a:r>
          </a:p>
          <a:p>
            <a:pPr lvl="1"/>
            <a:endParaRPr lang="en-US" sz="900" dirty="0"/>
          </a:p>
          <a:p>
            <a:pPr lvl="1"/>
            <a:r>
              <a:rPr lang="en-US" sz="2100" dirty="0"/>
              <a:t>Identify the  measurable outcome(s) that will result from your project, and provide specific, quantified estimate of expected outcome(s).</a:t>
            </a:r>
          </a:p>
          <a:p>
            <a:pPr lvl="1"/>
            <a:endParaRPr lang="en-US" sz="2100" dirty="0"/>
          </a:p>
          <a:p>
            <a:pPr lvl="1"/>
            <a:r>
              <a:rPr lang="en-US" sz="2100" dirty="0"/>
              <a:t>Your goals, objectives and outcomes should link to the activities described in your Project Approach section and the Work Plan in your appendices. </a:t>
            </a:r>
          </a:p>
          <a:p>
            <a:pPr lvl="1"/>
            <a:endParaRPr lang="en-US" sz="2100" dirty="0"/>
          </a:p>
          <a:p>
            <a:pPr lvl="1"/>
            <a:r>
              <a:rPr lang="en-US" sz="2100" dirty="0"/>
              <a:t>We will not fund any project that does not include measurable outcomes.  </a:t>
            </a:r>
            <a:endParaRPr lang="en-US"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79210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14 - 15)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32317"/>
            <a:ext cx="10406544" cy="4396025"/>
          </a:xfrm>
        </p:spPr>
        <p:txBody>
          <a:bodyPr>
            <a:normAutofit fontScale="25000" lnSpcReduction="20000"/>
          </a:bodyPr>
          <a:lstStyle/>
          <a:p>
            <a:pPr marL="0" indent="0">
              <a:buNone/>
            </a:pPr>
            <a:r>
              <a:rPr lang="en-US" sz="8000" dirty="0"/>
              <a:t>3. Project Approach </a:t>
            </a:r>
          </a:p>
          <a:p>
            <a:pPr marL="171450" lvl="1" indent="0">
              <a:buNone/>
            </a:pPr>
            <a:r>
              <a:rPr lang="en-US" sz="8000" b="0" dirty="0"/>
              <a:t>a. Work Plan</a:t>
            </a:r>
          </a:p>
          <a:p>
            <a:pPr lvl="1"/>
            <a:r>
              <a:rPr lang="en-US" sz="8000" b="0" dirty="0"/>
              <a:t>Encourage use the Optional Work Plan (OWP) Template to provide a detailed work plan with the goals, objectives, and outcomes for the 3-year period of performance, including major tasks, action steps, or products that you will pursue or develop to achieve the goal and outcome(s).</a:t>
            </a:r>
          </a:p>
          <a:p>
            <a:pPr lvl="1"/>
            <a:endParaRPr lang="en-US" sz="8000" b="0" dirty="0"/>
          </a:p>
          <a:p>
            <a:pPr lvl="1"/>
            <a:r>
              <a:rPr lang="en-US" sz="8000" b="0" dirty="0"/>
              <a:t>Describe the approach you will use to monitor and track progress on the tasks and objectives.</a:t>
            </a:r>
          </a:p>
          <a:p>
            <a:pPr lvl="1"/>
            <a:endParaRPr lang="en-US" sz="8000" b="0" dirty="0"/>
          </a:p>
          <a:p>
            <a:pPr lvl="1"/>
            <a:r>
              <a:rPr lang="en-US" sz="8000" b="0" dirty="0"/>
              <a:t>For each major task of each year, action step, or product, you should identify the timeframes involved (including start- and end-dates), and the lead person responsible for completing the task. </a:t>
            </a:r>
          </a:p>
          <a:p>
            <a:pPr lvl="1"/>
            <a:endParaRPr lang="en-US" sz="8000" b="0" dirty="0"/>
          </a:p>
          <a:p>
            <a:pPr lvl="1"/>
            <a:r>
              <a:rPr lang="en-US" sz="8000" b="0" dirty="0"/>
              <a:t>Your narrative should reflect and be consistent with your work plan and budget narrative and must describe all years of the proposed project.</a:t>
            </a:r>
          </a:p>
          <a:p>
            <a:pPr marL="171450" lvl="1" indent="0">
              <a:buNone/>
            </a:pPr>
            <a:endParaRPr lang="en-US" sz="5600" b="0" dirty="0"/>
          </a:p>
          <a:p>
            <a:pPr marL="171450" lvl="1" indent="0">
              <a:buNone/>
            </a:pPr>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926748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14 - 15)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32317"/>
            <a:ext cx="10406544" cy="4149983"/>
          </a:xfrm>
        </p:spPr>
        <p:txBody>
          <a:bodyPr>
            <a:normAutofit fontScale="40000" lnSpcReduction="20000"/>
          </a:bodyPr>
          <a:lstStyle/>
          <a:p>
            <a:pPr marL="0" indent="0">
              <a:buNone/>
            </a:pPr>
            <a:r>
              <a:rPr lang="en-US" sz="5000" dirty="0"/>
              <a:t>3. Project Approach </a:t>
            </a:r>
          </a:p>
          <a:p>
            <a:pPr marL="171450" lvl="1" indent="0">
              <a:buNone/>
            </a:pPr>
            <a:r>
              <a:rPr lang="en-US" sz="5000" b="0" dirty="0"/>
              <a:t>b. Fellowship Logistics</a:t>
            </a:r>
          </a:p>
          <a:p>
            <a:pPr marL="171450" lvl="1" indent="0">
              <a:buNone/>
            </a:pPr>
            <a:r>
              <a:rPr lang="en-US" sz="5000" b="0" dirty="0"/>
              <a:t>Describe your innovative approach for each of the following areas.</a:t>
            </a:r>
          </a:p>
          <a:p>
            <a:pPr lvl="1"/>
            <a:r>
              <a:rPr lang="en-US" sz="5000" b="0" dirty="0"/>
              <a:t>Incorporate OMH curriculum modules into the fellowship experience.  </a:t>
            </a:r>
          </a:p>
          <a:p>
            <a:pPr lvl="1"/>
            <a:r>
              <a:rPr lang="en-US" sz="5000" b="0" dirty="0"/>
              <a:t>Fellowship-related work experiences, supplemental learning, experiential training, mentoring, and coaching. </a:t>
            </a:r>
          </a:p>
          <a:p>
            <a:pPr lvl="1"/>
            <a:r>
              <a:rPr lang="en-US" sz="5000" b="0" dirty="0"/>
              <a:t>Supporting fellowship experiences and work on efforts focused on one or more of the following: health equity, health disparities, and SDOH</a:t>
            </a:r>
          </a:p>
          <a:p>
            <a:pPr lvl="1"/>
            <a:r>
              <a:rPr lang="en-US" sz="5000" b="0" dirty="0"/>
              <a:t>Fellow orientation and Monitoring participant progress throughout the project and post fellowship follow-up activities.</a:t>
            </a:r>
          </a:p>
          <a:p>
            <a:pPr lvl="1"/>
            <a:r>
              <a:rPr lang="en-US" sz="5000" b="0" dirty="0"/>
              <a:t>Establishing, managing, and distributing fellow stipends. </a:t>
            </a:r>
          </a:p>
          <a:p>
            <a:pPr lvl="1"/>
            <a:r>
              <a:rPr lang="en-US" sz="5000" b="0" dirty="0"/>
              <a:t>Identifying fellow housing options. </a:t>
            </a:r>
          </a:p>
          <a:p>
            <a:pPr lvl="1"/>
            <a:r>
              <a:rPr lang="en-US" sz="5000" b="0" dirty="0"/>
              <a:t>Outreach to recruit potential fellows with a demonstrated interest in health equity, health disparities, public health, and SDOH.</a:t>
            </a:r>
          </a:p>
          <a:p>
            <a:pPr marL="171450" lvl="1" indent="0">
              <a:buNone/>
            </a:pPr>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410536"/>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917600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14 - 15)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32317"/>
            <a:ext cx="10406544" cy="4149983"/>
          </a:xfrm>
        </p:spPr>
        <p:txBody>
          <a:bodyPr>
            <a:normAutofit/>
          </a:bodyPr>
          <a:lstStyle/>
          <a:p>
            <a:pPr marL="0" indent="0">
              <a:buNone/>
            </a:pPr>
            <a:r>
              <a:rPr lang="en-US" sz="2400" dirty="0"/>
              <a:t>3. Project Approach </a:t>
            </a:r>
          </a:p>
          <a:p>
            <a:pPr marL="171450" lvl="1" indent="0">
              <a:buNone/>
            </a:pPr>
            <a:r>
              <a:rPr lang="en-US" sz="2200" b="0" dirty="0"/>
              <a:t>c. Recruitment and Selection</a:t>
            </a:r>
          </a:p>
          <a:p>
            <a:pPr marL="171450" lvl="1" indent="0">
              <a:buNone/>
            </a:pPr>
            <a:r>
              <a:rPr lang="en-US" sz="2200" b="0" dirty="0"/>
              <a:t>Describe your approach for each of the following areas.</a:t>
            </a:r>
          </a:p>
          <a:p>
            <a:pPr lvl="1"/>
            <a:r>
              <a:rPr lang="en-US" sz="2200" b="0" dirty="0"/>
              <a:t>Collaborating with appropriate entities to identify candidates who are interested in health equity, health disparities, public health and SDOH</a:t>
            </a:r>
          </a:p>
          <a:p>
            <a:pPr lvl="1"/>
            <a:endParaRPr lang="en-US" sz="2200" b="0" dirty="0"/>
          </a:p>
          <a:p>
            <a:pPr lvl="1"/>
            <a:r>
              <a:rPr lang="en-US" sz="2200" b="0" dirty="0"/>
              <a:t>Developing procedures for fellow selection, including selection criteria.</a:t>
            </a:r>
          </a:p>
          <a:p>
            <a:pPr lvl="1"/>
            <a:endParaRPr lang="en-US" sz="2200" b="0" dirty="0"/>
          </a:p>
          <a:p>
            <a:pPr lvl="1"/>
            <a:r>
              <a:rPr lang="en-US" sz="2200" b="0" dirty="0"/>
              <a:t>Assisting OMH in the recruitment of potential HHS host sites willing to place fellows in public health, SDOH, health equity projects based on their individual areas of interest.   </a:t>
            </a:r>
          </a:p>
          <a:p>
            <a:pPr marL="171450" lvl="1" indent="0">
              <a:buNone/>
            </a:pPr>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062052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70340"/>
            <a:ext cx="10406544" cy="3902621"/>
          </a:xfrm>
        </p:spPr>
        <p:txBody>
          <a:bodyPr>
            <a:normAutofit lnSpcReduction="10000"/>
          </a:bodyPr>
          <a:lstStyle/>
          <a:p>
            <a:pPr marL="0" indent="0">
              <a:buNone/>
            </a:pPr>
            <a:r>
              <a:rPr lang="en-US" sz="2400" dirty="0"/>
              <a:t>4. Organizational Capability </a:t>
            </a:r>
          </a:p>
          <a:p>
            <a:pPr marL="0" indent="0">
              <a:buNone/>
            </a:pPr>
            <a:endParaRPr lang="en-US" sz="1200" dirty="0"/>
          </a:p>
          <a:p>
            <a:pPr lvl="1"/>
            <a:r>
              <a:rPr lang="en-US" b="0" dirty="0"/>
              <a:t>Describe your organization’s current mission, scope of current activities and capabilities, and how these elements contribute to your ability to implement HELDI.</a:t>
            </a:r>
          </a:p>
          <a:p>
            <a:pPr lvl="1"/>
            <a:r>
              <a:rPr lang="en-US" sz="2100" b="0" dirty="0"/>
              <a:t>Describe your experience working and recent graduates who have completed, within the previous two years, their graduate degree. </a:t>
            </a:r>
          </a:p>
          <a:p>
            <a:pPr lvl="1"/>
            <a:r>
              <a:rPr lang="en-US" sz="2100" b="0" dirty="0"/>
              <a:t>Demonstrate your organization’s capacity to provide experiential training in health equity and leadership to fellows while providing adequate supervision.</a:t>
            </a:r>
          </a:p>
          <a:p>
            <a:pPr lvl="1"/>
            <a:r>
              <a:rPr lang="en-US" sz="2100" b="0" dirty="0"/>
              <a:t>Demonstrate your organization’s experience or capability in successfully administering grant programs of similar size and scope. </a:t>
            </a:r>
          </a:p>
          <a:p>
            <a:pPr lvl="1"/>
            <a:r>
              <a:rPr lang="en-US" sz="2100" b="0" dirty="0"/>
              <a:t>Demonstrate your organization’s readiness to effectively initiate the intended program activities within the first 90 days of the project. </a:t>
            </a:r>
          </a:p>
          <a:p>
            <a:pPr marL="171450" lvl="1" indent="0">
              <a:buNone/>
            </a:pPr>
            <a:endParaRPr lang="en-US" sz="2100" b="0" dirty="0"/>
          </a:p>
          <a:p>
            <a:pPr lvl="1"/>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4894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4339" y="1350266"/>
            <a:ext cx="9759315" cy="430887"/>
          </a:xfrm>
          <a:prstGeom prst="rect">
            <a:avLst/>
          </a:prstGeom>
        </p:spPr>
        <p:txBody>
          <a:bodyPr vert="horz" wrap="square" lIns="0" tIns="0" rIns="0" bIns="0" rtlCol="0">
            <a:spAutoFit/>
          </a:bodyPr>
          <a:lstStyle/>
          <a:p>
            <a:pPr marL="12700" marR="5080">
              <a:lnSpc>
                <a:spcPct val="100000"/>
              </a:lnSpc>
            </a:pPr>
            <a:r>
              <a:rPr lang="en-US" sz="2800" dirty="0"/>
              <a:t>Technical</a:t>
            </a:r>
            <a:r>
              <a:rPr lang="en-US" dirty="0"/>
              <a:t> Assistance Webinar Agenda</a:t>
            </a:r>
            <a:endParaRPr dirty="0"/>
          </a:p>
        </p:txBody>
      </p:sp>
      <p:sp>
        <p:nvSpPr>
          <p:cNvPr id="5" name="object 5"/>
          <p:cNvSpPr txBox="1">
            <a:spLocks noGrp="1"/>
          </p:cNvSpPr>
          <p:nvPr>
            <p:ph type="dt" sz="half" idx="6"/>
          </p:nvPr>
        </p:nvSpPr>
        <p:spPr>
          <a:xfrm>
            <a:off x="0" y="0"/>
            <a:ext cx="0" cy="0"/>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00277D"/>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77D"/>
                </a:solidFill>
                <a:effectLst/>
                <a:uLnTx/>
                <a:uFillTx/>
                <a:latin typeface="Times New Roman"/>
                <a:ea typeface="+mn-ea"/>
                <a:cs typeface="Times New Roman"/>
              </a:rPr>
              <a:t>O  </a:t>
            </a:r>
            <a:r>
              <a:rPr kumimoji="0" lang="en-US" sz="800" b="0" i="0" u="none" strike="noStrike" kern="1200" cap="none" spc="-5" normalizeH="0" baseline="0" noProof="0" dirty="0">
                <a:ln>
                  <a:noFill/>
                </a:ln>
                <a:solidFill>
                  <a:srgbClr val="00277D"/>
                </a:solidFill>
                <a:effectLst/>
                <a:uLnTx/>
                <a:uFillTx/>
                <a:latin typeface="Times New Roman"/>
                <a:ea typeface="+mn-ea"/>
                <a:cs typeface="Times New Roman"/>
              </a:rPr>
              <a:t> </a:t>
            </a:r>
            <a:r>
              <a:rPr kumimoji="0" lang="en-US" sz="800" b="0" i="0" u="none" strike="noStrike" kern="1200" cap="none" spc="0" normalizeH="0" baseline="0" noProof="0" dirty="0">
                <a:ln>
                  <a:noFill/>
                </a:ln>
                <a:solidFill>
                  <a:srgbClr val="00277D"/>
                </a:solidFill>
                <a:effectLst/>
                <a:uLnTx/>
                <a:uFillTx/>
                <a:latin typeface="Times New Roman"/>
                <a:ea typeface="+mn-ea"/>
                <a:cs typeface="Times New Roman"/>
              </a:rPr>
              <a:t>F</a:t>
            </a:r>
            <a:endParaRPr kumimoji="0" sz="800" b="0" i="0" u="none" strike="noStrike" kern="1200" cap="none" spc="0" normalizeH="0" baseline="0" noProof="0" dirty="0">
              <a:ln>
                <a:noFill/>
              </a:ln>
              <a:solidFill>
                <a:srgbClr val="00277D"/>
              </a:solidFill>
              <a:effectLst/>
              <a:uLnTx/>
              <a:uFillTx/>
              <a:latin typeface="Times New Roman"/>
              <a:ea typeface="+mn-ea"/>
              <a:cs typeface="Times New Roman"/>
            </a:endParaRPr>
          </a:p>
        </p:txBody>
      </p:sp>
      <p:sp>
        <p:nvSpPr>
          <p:cNvPr id="3" name="object 3"/>
          <p:cNvSpPr txBox="1"/>
          <p:nvPr/>
        </p:nvSpPr>
        <p:spPr>
          <a:xfrm>
            <a:off x="1021976" y="2192764"/>
            <a:ext cx="9972339" cy="3754874"/>
          </a:xfrm>
          <a:prstGeom prst="rect">
            <a:avLst/>
          </a:prstGeom>
        </p:spPr>
        <p:txBody>
          <a:bodyPr vert="horz" wrap="square" lIns="0" tIns="0" rIns="0" bIns="0" rtlCol="0">
            <a:spAutoFit/>
          </a:bodyPr>
          <a:lstStyle/>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Overview of the Notice of Funding Opportunity (NOFO)</a:t>
            </a: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0451" marR="0" lvl="1" indent="-514350" algn="l" defTabSz="914400" rtl="0" eaLnBrk="1" fontAlgn="auto" latinLnBrk="0" hangingPunct="1">
              <a:lnSpc>
                <a:spcPct val="100000"/>
              </a:lnSpc>
              <a:spcBef>
                <a:spcPts val="375"/>
              </a:spcBef>
              <a:spcAft>
                <a:spcPts val="0"/>
              </a:spcAft>
              <a:buClrTx/>
              <a:buSzTx/>
              <a:buFont typeface="Wingdings" panose="05000000000000000000" pitchFamily="2" charset="2"/>
              <a:buChar char="§"/>
              <a:tabLst>
                <a:tab pos="1061720" algn="l"/>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Health Equity Leadership Development Initiative (HELDI)                  Opportunity Number #MP-CPI-23-001</a:t>
            </a:r>
          </a:p>
          <a:p>
            <a:pPr marL="546101" marR="0" lvl="1" algn="l" defTabSz="914400" rtl="0" eaLnBrk="1" fontAlgn="auto" latinLnBrk="0" hangingPunct="1">
              <a:lnSpc>
                <a:spcPct val="100000"/>
              </a:lnSpc>
              <a:spcBef>
                <a:spcPts val="375"/>
              </a:spcBef>
              <a:spcAft>
                <a:spcPts val="0"/>
              </a:spcAft>
              <a:buClrTx/>
              <a:buSzTx/>
              <a:tabLst>
                <a:tab pos="1061720" algn="l"/>
              </a:tabLst>
              <a:defRPr/>
            </a:pPr>
            <a:r>
              <a:rPr lang="en-US" sz="2200" dirty="0">
                <a:solidFill>
                  <a:srgbClr val="000000"/>
                </a:solidFill>
                <a:latin typeface="Arial" panose="020B0604020202020204" pitchFamily="34" charset="0"/>
                <a:cs typeface="Arial" panose="020B0604020202020204" pitchFamily="34" charset="0"/>
              </a:rPr>
              <a:t>	Announcement Type Cooperative Agreement</a:t>
            </a: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Grants and Acquisition Management</a:t>
            </a: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060451" marR="0" lvl="1" indent="-514350" algn="l" defTabSz="914400" rtl="0" eaLnBrk="1" fontAlgn="auto" latinLnBrk="0" hangingPunct="1">
              <a:lnSpc>
                <a:spcPct val="100000"/>
              </a:lnSpc>
              <a:spcBef>
                <a:spcPts val="375"/>
              </a:spcBef>
              <a:spcAft>
                <a:spcPts val="0"/>
              </a:spcAft>
              <a:buClrTx/>
              <a:buSzTx/>
              <a:buFont typeface="Wingdings" panose="05000000000000000000" pitchFamily="2" charset="2"/>
              <a:buChar char="§"/>
              <a:tabLst>
                <a:tab pos="1061720" algn="l"/>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Competitive Application Requirements</a:t>
            </a: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03251" marR="0" lvl="0" indent="-514350" algn="l" defTabSz="914400" rtl="0" eaLnBrk="1" fontAlgn="auto" latinLnBrk="0" hangingPunct="1">
              <a:lnSpc>
                <a:spcPct val="100000"/>
              </a:lnSpc>
              <a:spcBef>
                <a:spcPts val="375"/>
              </a:spcBef>
              <a:spcAft>
                <a:spcPts val="0"/>
              </a:spcAft>
              <a:buClrTx/>
              <a:buSzTx/>
              <a:buFont typeface="+mj-lt"/>
              <a:buAutoNum type="romanUcPeriod"/>
              <a:tabLst>
                <a:tab pos="1061720" algn="l"/>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Question and Answer Session</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Slide Number Placeholder 3">
            <a:extLst>
              <a:ext uri="{FF2B5EF4-FFF2-40B4-BE49-F238E27FC236}">
                <a16:creationId xmlns:a16="http://schemas.microsoft.com/office/drawing/2014/main" id="{76D3714A-6FF9-C84D-922F-7C5A5186735F}"/>
              </a:ext>
            </a:extLst>
          </p:cNvPr>
          <p:cNvSpPr>
            <a:spLocks noGrp="1"/>
          </p:cNvSpPr>
          <p:nvPr>
            <p:ph type="sldNum" sz="quarter" idx="4294967295"/>
          </p:nvPr>
        </p:nvSpPr>
        <p:spPr>
          <a:xfrm>
            <a:off x="9312054" y="6410196"/>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75757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75757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2903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70340"/>
            <a:ext cx="10406544" cy="4141774"/>
          </a:xfrm>
        </p:spPr>
        <p:txBody>
          <a:bodyPr>
            <a:normAutofit fontScale="92500" lnSpcReduction="20000"/>
          </a:bodyPr>
          <a:lstStyle/>
          <a:p>
            <a:pPr marL="0" indent="0">
              <a:buNone/>
            </a:pPr>
            <a:r>
              <a:rPr lang="en-US" sz="2400" dirty="0"/>
              <a:t>4. Organizational Capability – continued </a:t>
            </a:r>
          </a:p>
          <a:p>
            <a:pPr marL="0" indent="0">
              <a:buNone/>
            </a:pPr>
            <a:endParaRPr lang="en-US" sz="1200" dirty="0"/>
          </a:p>
          <a:p>
            <a:pPr lvl="1"/>
            <a:r>
              <a:rPr lang="en-US" b="0" dirty="0"/>
              <a:t>Delineate the roles and responsibilities of project staff, sub-recipients, and their specific contributions toward achieving the project’s objectives and outcomes. </a:t>
            </a:r>
          </a:p>
          <a:p>
            <a:pPr lvl="1"/>
            <a:endParaRPr lang="en-US" b="0" dirty="0"/>
          </a:p>
          <a:p>
            <a:pPr lvl="1"/>
            <a:r>
              <a:rPr lang="en-US" b="0" dirty="0"/>
              <a:t>Describe areas of expertise for key personnel in reference to the CVs, résumés, or bio sketches in appendices. Key personnel include the PD/PI and individuals who will oversee the technical, professional, managerial, and support functions and/or assume responsibility for assuring the validity and quality of your organization’s project. </a:t>
            </a:r>
          </a:p>
          <a:p>
            <a:pPr lvl="1"/>
            <a:endParaRPr lang="en-US" b="0" dirty="0"/>
          </a:p>
          <a:p>
            <a:pPr lvl="1"/>
            <a:r>
              <a:rPr lang="en-US" b="0" dirty="0"/>
              <a:t>Identify the individual who will serve as the PD/PI. </a:t>
            </a:r>
          </a:p>
          <a:p>
            <a:pPr lvl="1"/>
            <a:endParaRPr lang="en-US" b="0" dirty="0"/>
          </a:p>
          <a:p>
            <a:pPr lvl="1"/>
            <a:r>
              <a:rPr lang="en-US" b="0" dirty="0"/>
              <a:t>For all key personnel describe each individual's qualifications, competing time commitments and related ongoing projects. We expect that throughout the award period the PD/PI will have involvement in, and substantial knowledge about, all aspects of the project.</a:t>
            </a:r>
          </a:p>
          <a:p>
            <a:pPr lvl="1"/>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194814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15)</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70340"/>
            <a:ext cx="10406544" cy="3902621"/>
          </a:xfrm>
        </p:spPr>
        <p:txBody>
          <a:bodyPr>
            <a:normAutofit lnSpcReduction="10000"/>
          </a:bodyPr>
          <a:lstStyle/>
          <a:p>
            <a:pPr marL="0" indent="0">
              <a:buNone/>
            </a:pPr>
            <a:r>
              <a:rPr lang="en-US" sz="2400" dirty="0"/>
              <a:t>4. Organizational Capability – continued </a:t>
            </a:r>
          </a:p>
          <a:p>
            <a:pPr marL="0" indent="0">
              <a:buNone/>
            </a:pPr>
            <a:endParaRPr lang="en-US" sz="1200" dirty="0"/>
          </a:p>
          <a:p>
            <a:pPr lvl="1"/>
            <a:r>
              <a:rPr lang="en-US" sz="2100" b="0" dirty="0"/>
              <a:t>Describe the collaborative partnership(s) which will support project activities.</a:t>
            </a:r>
          </a:p>
          <a:p>
            <a:pPr lvl="1"/>
            <a:endParaRPr lang="en-US" sz="2100" b="0" dirty="0"/>
          </a:p>
          <a:p>
            <a:pPr lvl="1"/>
            <a:r>
              <a:rPr lang="en-US" sz="2100" b="0" dirty="0"/>
              <a:t>Describe the role and makeup of partners involved in completing specific tasks.</a:t>
            </a:r>
          </a:p>
          <a:p>
            <a:pPr lvl="1"/>
            <a:endParaRPr lang="en-US" sz="2100" b="0" dirty="0"/>
          </a:p>
          <a:p>
            <a:pPr lvl="1"/>
            <a:r>
              <a:rPr lang="en-US" sz="2100" b="0" dirty="0"/>
              <a:t>Describe the anticipated level of effort and responsibilities of each partner in completing programmatic activities. </a:t>
            </a:r>
          </a:p>
          <a:p>
            <a:pPr lvl="1"/>
            <a:endParaRPr lang="en-US" sz="2100" b="0" dirty="0"/>
          </a:p>
          <a:p>
            <a:pPr lvl="2"/>
            <a:r>
              <a:rPr lang="en-US" sz="1900" b="0" dirty="0"/>
              <a:t>Refer to any Memoranda of Agreement (MOAs) or Letters of Commitment (LOCs) submitted in your appendices.</a:t>
            </a:r>
          </a:p>
          <a:p>
            <a:pPr lvl="1"/>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2030803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Project Narrative Content (P. 15 - 16)</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70340"/>
            <a:ext cx="10406544" cy="3902621"/>
          </a:xfrm>
        </p:spPr>
        <p:txBody>
          <a:bodyPr>
            <a:normAutofit/>
          </a:bodyPr>
          <a:lstStyle/>
          <a:p>
            <a:pPr marL="0" indent="0">
              <a:buNone/>
            </a:pPr>
            <a:r>
              <a:rPr lang="en-US" sz="2400" dirty="0"/>
              <a:t>5. Dissemination Plan </a:t>
            </a:r>
          </a:p>
          <a:p>
            <a:pPr marL="0" indent="0">
              <a:buNone/>
            </a:pPr>
            <a:endParaRPr lang="en-US" sz="1200" dirty="0"/>
          </a:p>
          <a:p>
            <a:pPr lvl="1"/>
            <a:r>
              <a:rPr lang="en-US" sz="2100" b="0" dirty="0"/>
              <a:t>Describe the method that will be used to: </a:t>
            </a:r>
          </a:p>
          <a:p>
            <a:pPr lvl="2"/>
            <a:r>
              <a:rPr lang="en-US" sz="1900" b="0" dirty="0"/>
              <a:t>Document and disseminate your project’s implementation process, findings, results, successes, challenges, and lessons learned during the period of performance in plain language to the target audience, the general public, and other parties interested in using the results of the project. </a:t>
            </a:r>
          </a:p>
          <a:p>
            <a:pPr lvl="2"/>
            <a:r>
              <a:rPr lang="en-US" sz="1900" b="0" dirty="0"/>
              <a:t>Propose innovative approaches to informing parties who might be interested in using the results of your project to inform practice and/or program development, especially to those parties interested in replicating the project.</a:t>
            </a:r>
          </a:p>
          <a:p>
            <a:pPr lvl="1"/>
            <a:r>
              <a:rPr lang="en-US" sz="2100" b="0" dirty="0"/>
              <a:t>All appropriate findings and products may be posted on HHS/OMH sponsored website. </a:t>
            </a:r>
          </a:p>
          <a:p>
            <a:pPr lvl="1"/>
            <a:endParaRPr lang="en-US" sz="2100" b="0" dirty="0"/>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78713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Appendices (P. 23 - 24)</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2038809"/>
            <a:ext cx="10406544" cy="4141274"/>
          </a:xfrm>
        </p:spPr>
        <p:txBody>
          <a:bodyPr>
            <a:normAutofit fontScale="47500" lnSpcReduction="20000"/>
          </a:bodyPr>
          <a:lstStyle/>
          <a:p>
            <a:pPr marL="0" indent="0">
              <a:buNone/>
            </a:pPr>
            <a:r>
              <a:rPr lang="en-US" sz="5000" dirty="0"/>
              <a:t>1. Supplemental Information/Supporting Documentation for Work Plan </a:t>
            </a:r>
            <a:endParaRPr lang="en-US" sz="5000" b="1" dirty="0"/>
          </a:p>
          <a:p>
            <a:pPr marL="0" indent="0">
              <a:buNone/>
            </a:pPr>
            <a:endParaRPr lang="en-US" sz="4000" b="0" dirty="0"/>
          </a:p>
          <a:p>
            <a:pPr marL="0" indent="0">
              <a:buNone/>
            </a:pPr>
            <a:r>
              <a:rPr lang="en-US" sz="4000" b="0" dirty="0"/>
              <a:t>Work plan must address all the requested content.</a:t>
            </a:r>
          </a:p>
          <a:p>
            <a:pPr lvl="1"/>
            <a:r>
              <a:rPr lang="en-US" sz="4000" b="0" dirty="0"/>
              <a:t>Should reflect and be consistent with the project narrative and budget narrative and must cover all years of the period of performance. </a:t>
            </a:r>
          </a:p>
          <a:p>
            <a:pPr lvl="1"/>
            <a:r>
              <a:rPr lang="en-US" sz="4000" b="0" dirty="0"/>
              <a:t>Each year’s activities should be fully attainable in one budget year. You may propose multi-year activities and activities that build upon each other. Still, each project phase must be discreet and achievable within a single budget year.</a:t>
            </a:r>
          </a:p>
          <a:p>
            <a:pPr lvl="1"/>
            <a:r>
              <a:rPr lang="en-US" sz="4000" b="0" dirty="0"/>
              <a:t>Should include a statement of the project’s overall goal, anticipated outcome(s), key objectives, and the major tasks, action steps, or products that will be pursued/developed to achieve the goal and outcome(s). </a:t>
            </a:r>
          </a:p>
          <a:p>
            <a:pPr lvl="1"/>
            <a:r>
              <a:rPr lang="en-US" sz="4000" b="0" dirty="0"/>
              <a:t>For each major task of each year, action step, or product, identify the time-frames involved (including start and end dates) and the lead person responsible for completing the task.</a:t>
            </a:r>
          </a:p>
          <a:p>
            <a:pPr marL="171450" lvl="1" indent="0">
              <a:buNone/>
            </a:pPr>
            <a:endParaRPr lang="en-US" sz="2100" b="0" dirty="0"/>
          </a:p>
          <a:p>
            <a:pPr marL="0" indent="0">
              <a:buNone/>
            </a:pPr>
            <a:r>
              <a:rPr lang="en-US" sz="4200" b="0" dirty="0"/>
              <a:t>May use the optional Objective Work Plan (OWP) template under Related Documents for this NOFO on Grants.gov </a:t>
            </a:r>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55811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Appendices (P. 23 - 24)</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65960"/>
            <a:ext cx="10711344" cy="4362382"/>
          </a:xfrm>
        </p:spPr>
        <p:txBody>
          <a:bodyPr>
            <a:noAutofit/>
          </a:bodyPr>
          <a:lstStyle/>
          <a:p>
            <a:pPr marL="0" indent="0">
              <a:buNone/>
            </a:pPr>
            <a:r>
              <a:rPr lang="en-US" sz="1800" dirty="0"/>
              <a:t>2. Memoranda of Agreement and/or Letters of Commitment from Partners, Subrecipient Organizations, and Agencies</a:t>
            </a:r>
            <a:endParaRPr lang="en-US" sz="1800" b="0" dirty="0"/>
          </a:p>
          <a:p>
            <a:pPr marL="171450" lvl="1" indent="0">
              <a:buNone/>
            </a:pPr>
            <a:r>
              <a:rPr lang="en-US" sz="1800" b="0" dirty="0"/>
              <a:t>If available at the time of submission, signed MOAs or signed LOCs may be submitted for each partner (or one signed MOA with all partners) and include specific roles, responsibilities, resources, and contributions of partner(s) to the project. </a:t>
            </a:r>
          </a:p>
          <a:p>
            <a:pPr lvl="1"/>
            <a:r>
              <a:rPr lang="en-US" sz="1600" b="0" dirty="0"/>
              <a:t>A signed MOA or LOC should be submitted for each institution, agency, or organization that will partner for the recruitment of HELDI fellows.</a:t>
            </a:r>
          </a:p>
          <a:p>
            <a:pPr lvl="1"/>
            <a:r>
              <a:rPr lang="en-US" sz="1600" b="0" dirty="0"/>
              <a:t>If you are unable to submit signed MOAs, you should submit LOCs. Signed LOCs must detail the specific role and resources that will be provided, or activities that will be undertaken, in support of the applicant. The organization’s expertise, experience, and access to the targeted population(s) should be described in the LOC. </a:t>
            </a:r>
          </a:p>
          <a:p>
            <a:pPr lvl="1"/>
            <a:r>
              <a:rPr lang="en-US" sz="1600" b="0" dirty="0"/>
              <a:t>Fully executed MOAs will be required within 30 days following the issuance of any award made under this announcement. </a:t>
            </a:r>
          </a:p>
          <a:p>
            <a:pPr lvl="1"/>
            <a:r>
              <a:rPr lang="en-US" sz="1600" b="0" dirty="0"/>
              <a:t>MOAs and/or LOCs should reflect and be consistent with the project narrative and budget narrative and must cover all years of the period of performance. </a:t>
            </a:r>
          </a:p>
          <a:p>
            <a:pPr lvl="1"/>
            <a:r>
              <a:rPr lang="en-US" sz="1600" b="0" dirty="0"/>
              <a:t>MOAs and LOCs are not the same as letters of support. You should NOT provide letters of support. Letters of support will not be considered during the review.</a:t>
            </a:r>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057631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normAutofit/>
          </a:bodyPr>
          <a:lstStyle/>
          <a:p>
            <a:r>
              <a:rPr lang="en-US" dirty="0"/>
              <a:t>Appendices (P. 23 - 24)</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65960"/>
            <a:ext cx="10711344" cy="4362382"/>
          </a:xfrm>
        </p:spPr>
        <p:txBody>
          <a:bodyPr>
            <a:noAutofit/>
          </a:bodyPr>
          <a:lstStyle/>
          <a:p>
            <a:pPr marL="0" indent="0">
              <a:buNone/>
            </a:pPr>
            <a:r>
              <a:rPr lang="en-US" sz="1800" dirty="0"/>
              <a:t>3. Organization Chart </a:t>
            </a:r>
            <a:endParaRPr lang="en-US" sz="1800" b="0" dirty="0"/>
          </a:p>
          <a:p>
            <a:pPr lvl="1"/>
            <a:r>
              <a:rPr lang="en-US" sz="1600" b="0" dirty="0"/>
              <a:t>Reflects the management structure for the project and demonstrates where the project resides within the greater organization.</a:t>
            </a:r>
          </a:p>
          <a:p>
            <a:pPr lvl="1"/>
            <a:r>
              <a:rPr lang="en-US" sz="1600" b="0" dirty="0"/>
              <a:t>Should include the names of partners and role and responsibility, and level of commitment to this project       </a:t>
            </a:r>
          </a:p>
          <a:p>
            <a:pPr lvl="1"/>
            <a:endParaRPr lang="en-US" sz="1600" b="0" dirty="0"/>
          </a:p>
          <a:p>
            <a:pPr marL="0" indent="0">
              <a:buNone/>
            </a:pPr>
            <a:r>
              <a:rPr lang="en-US" sz="1800" dirty="0"/>
              <a:t>4. Curriculum Vitae/Résumé/Biographical Sketches for Key Project Personnel and Position Descriptions</a:t>
            </a:r>
          </a:p>
          <a:p>
            <a:r>
              <a:rPr lang="en-US" sz="1800" b="0" dirty="0">
                <a:solidFill>
                  <a:schemeClr val="tx2"/>
                </a:solidFill>
              </a:rPr>
              <a:t>Submit CVs/Resumés/bio sketches of the Project Director/Principal Investigator (PD/PI)                     and all other Key Personnel.  Key personnel does not include individuals who provide routine administrative support to the project as part of their broader support of the organization.</a:t>
            </a:r>
          </a:p>
          <a:p>
            <a:pPr marL="0" indent="0">
              <a:buNone/>
            </a:pPr>
            <a:endParaRPr lang="en-US" sz="1800" b="0" dirty="0">
              <a:solidFill>
                <a:schemeClr val="tx2"/>
              </a:solidFill>
            </a:endParaRPr>
          </a:p>
          <a:p>
            <a:r>
              <a:rPr lang="en-US" sz="1800" dirty="0">
                <a:solidFill>
                  <a:schemeClr val="tx2"/>
                </a:solidFill>
              </a:rPr>
              <a:t>Encourage </a:t>
            </a:r>
            <a:r>
              <a:rPr lang="en-US" sz="1800" b="0" dirty="0">
                <a:solidFill>
                  <a:schemeClr val="tx2"/>
                </a:solidFill>
              </a:rPr>
              <a:t>individuals to provide their full name (first, middle, last) on these documents                           to distinguish them for verification in the System for Award Management exclusion records. You should submit position descriptions for all open positions that will need to be filled, if funds are awarded.</a:t>
            </a:r>
          </a:p>
        </p:txBody>
      </p:sp>
      <p:sp>
        <p:nvSpPr>
          <p:cNvPr id="4" name="TextBox 3">
            <a:extLst>
              <a:ext uri="{FF2B5EF4-FFF2-40B4-BE49-F238E27FC236}">
                <a16:creationId xmlns:a16="http://schemas.microsoft.com/office/drawing/2014/main" id="{0F471156-91A7-2986-E0C6-98D912D641DD}"/>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algn="ctr"/>
            <a:r>
              <a:rPr lang="en-US" sz="1600" b="1" dirty="0">
                <a:solidFill>
                  <a:srgbClr val="002060"/>
                </a:solidFill>
                <a:latin typeface="Arial" panose="020B0604020202020204" pitchFamily="34" charset="0"/>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208673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725DC4-34D5-4266-90B5-F51E17BFD700}"/>
              </a:ext>
            </a:extLst>
          </p:cNvPr>
          <p:cNvSpPr>
            <a:spLocks noGrp="1"/>
          </p:cNvSpPr>
          <p:nvPr>
            <p:ph type="title"/>
          </p:nvPr>
        </p:nvSpPr>
        <p:spPr>
          <a:xfrm>
            <a:off x="826812" y="1130400"/>
            <a:ext cx="8793437" cy="2187126"/>
          </a:xfrm>
        </p:spPr>
        <p:txBody>
          <a:bodyPr/>
          <a:lstStyle/>
          <a:p>
            <a:r>
              <a:rPr lang="en-US" dirty="0"/>
              <a:t>Grants and Acquisition Management</a:t>
            </a:r>
            <a:br>
              <a:rPr lang="en-US" dirty="0"/>
            </a:br>
            <a:r>
              <a:rPr lang="en-US" dirty="0"/>
              <a:t>Health Equity Leadership Development Initiative MP-CPI-23-001</a:t>
            </a:r>
            <a:br>
              <a:rPr lang="en-US" dirty="0"/>
            </a:br>
            <a:endParaRPr lang="en-US" dirty="0"/>
          </a:p>
        </p:txBody>
      </p:sp>
      <p:sp>
        <p:nvSpPr>
          <p:cNvPr id="5" name="Subtitle 4">
            <a:extLst>
              <a:ext uri="{FF2B5EF4-FFF2-40B4-BE49-F238E27FC236}">
                <a16:creationId xmlns:a16="http://schemas.microsoft.com/office/drawing/2014/main" id="{4C39FA5B-AEC0-406A-B998-EAFCF677178F}"/>
              </a:ext>
            </a:extLst>
          </p:cNvPr>
          <p:cNvSpPr>
            <a:spLocks noGrp="1"/>
          </p:cNvSpPr>
          <p:nvPr>
            <p:ph type="subTitle" idx="1"/>
          </p:nvPr>
        </p:nvSpPr>
        <p:spPr>
          <a:xfrm>
            <a:off x="826813" y="4044875"/>
            <a:ext cx="9144000" cy="1524154"/>
          </a:xfrm>
        </p:spPr>
        <p:txBody>
          <a:bodyPr/>
          <a:lstStyle/>
          <a:p>
            <a:r>
              <a:rPr lang="en-US" b="1" dirty="0"/>
              <a:t>*Applications Due by 6 pm Eastern Time on August 1, 2023</a:t>
            </a:r>
          </a:p>
        </p:txBody>
      </p:sp>
    </p:spTree>
    <p:extLst>
      <p:ext uri="{BB962C8B-B14F-4D97-AF65-F5344CB8AC3E}">
        <p14:creationId xmlns:p14="http://schemas.microsoft.com/office/powerpoint/2010/main" val="1873293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D40B7-5B7C-4358-AF8D-BAD7A16633BF}"/>
              </a:ext>
            </a:extLst>
          </p:cNvPr>
          <p:cNvSpPr>
            <a:spLocks noGrp="1"/>
          </p:cNvSpPr>
          <p:nvPr>
            <p:ph type="title"/>
          </p:nvPr>
        </p:nvSpPr>
        <p:spPr/>
        <p:txBody>
          <a:bodyPr/>
          <a:lstStyle/>
          <a:p>
            <a:r>
              <a:rPr lang="en-US" spc="-100" dirty="0">
                <a:solidFill>
                  <a:srgbClr val="002060"/>
                </a:solidFill>
              </a:rPr>
              <a:t>Submission Dates and Times (Section D.5)</a:t>
            </a:r>
            <a:r>
              <a:rPr lang="en-US" dirty="0"/>
              <a:t>	</a:t>
            </a:r>
          </a:p>
        </p:txBody>
      </p:sp>
      <p:sp>
        <p:nvSpPr>
          <p:cNvPr id="3" name="Content Placeholder 2">
            <a:extLst>
              <a:ext uri="{FF2B5EF4-FFF2-40B4-BE49-F238E27FC236}">
                <a16:creationId xmlns:a16="http://schemas.microsoft.com/office/drawing/2014/main" id="{03197F8D-D21F-4B8B-A40B-953F27EA34CF}"/>
              </a:ext>
            </a:extLst>
          </p:cNvPr>
          <p:cNvSpPr>
            <a:spLocks noGrp="1"/>
          </p:cNvSpPr>
          <p:nvPr>
            <p:ph idx="1"/>
          </p:nvPr>
        </p:nvSpPr>
        <p:spPr>
          <a:xfrm>
            <a:off x="1065006" y="2367285"/>
            <a:ext cx="10288794" cy="3628401"/>
          </a:xfrm>
        </p:spPr>
        <p:txBody>
          <a:bodyPr vert="horz" lIns="91440" tIns="45720" rIns="91440" bIns="45720" rtlCol="0" anchor="t">
            <a:normAutofit/>
          </a:bodyPr>
          <a:lstStyle/>
          <a:p>
            <a:pPr marL="171450" lvl="1" indent="0">
              <a:buNone/>
            </a:pPr>
            <a:r>
              <a:rPr lang="en-US" sz="2400" i="1" u="sng" dirty="0">
                <a:solidFill>
                  <a:srgbClr val="FF0000"/>
                </a:solidFill>
                <a:latin typeface="Arial"/>
                <a:cs typeface="Arial"/>
              </a:rPr>
              <a:t>Application is due by 6:00 p.m. Eastern Time, August 1, 2023</a:t>
            </a:r>
          </a:p>
          <a:p>
            <a:pPr marL="171450" lvl="1" indent="0">
              <a:buNone/>
            </a:pPr>
            <a:endParaRPr lang="en-US" i="1" u="sng" dirty="0">
              <a:solidFill>
                <a:srgbClr val="FF0000"/>
              </a:solidFill>
              <a:latin typeface="Arial"/>
              <a:cs typeface="Arial"/>
            </a:endParaRPr>
          </a:p>
          <a:p>
            <a:pPr lvl="1"/>
            <a:r>
              <a:rPr lang="en-US" dirty="0"/>
              <a:t>Your submission time will be determined by the date and time stamp provided by Grants.gov when you complete your submission.</a:t>
            </a:r>
          </a:p>
          <a:p>
            <a:pPr lvl="1"/>
            <a:r>
              <a:rPr lang="en-US" dirty="0"/>
              <a:t>Strongly encouraged to submit your application a minimum of 3-5 days prior to the application closing date.</a:t>
            </a:r>
          </a:p>
          <a:p>
            <a:pPr lvl="1"/>
            <a:r>
              <a:rPr lang="en-US" dirty="0"/>
              <a:t>Grants.gov may take up to 48 hours to notify you of a successful submission.</a:t>
            </a:r>
          </a:p>
          <a:p>
            <a:pPr lvl="1"/>
            <a:r>
              <a:rPr lang="en-US" dirty="0"/>
              <a:t>If you fail to submit your application by the due date and time, we will not review it, and it will receive no further consideration.</a:t>
            </a:r>
          </a:p>
        </p:txBody>
      </p:sp>
      <p:sp>
        <p:nvSpPr>
          <p:cNvPr id="4" name="Slide Number Placeholder 3">
            <a:extLst>
              <a:ext uri="{FF2B5EF4-FFF2-40B4-BE49-F238E27FC236}">
                <a16:creationId xmlns:a16="http://schemas.microsoft.com/office/drawing/2014/main" id="{1AFA1331-3A81-4235-9DF9-F49D5EA5BE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7459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B8AEE-C32D-4087-93B5-FEC1828051A3}"/>
              </a:ext>
            </a:extLst>
          </p:cNvPr>
          <p:cNvSpPr>
            <a:spLocks noGrp="1"/>
          </p:cNvSpPr>
          <p:nvPr>
            <p:ph type="title"/>
          </p:nvPr>
        </p:nvSpPr>
        <p:spPr/>
        <p:txBody>
          <a:bodyPr/>
          <a:lstStyle/>
          <a:p>
            <a:r>
              <a:rPr lang="en-US" dirty="0"/>
              <a:t>Federal Agency Substantial Involvement (Section B.3)</a:t>
            </a:r>
          </a:p>
        </p:txBody>
      </p:sp>
      <p:sp>
        <p:nvSpPr>
          <p:cNvPr id="3" name="Text Placeholder 2">
            <a:extLst>
              <a:ext uri="{FF2B5EF4-FFF2-40B4-BE49-F238E27FC236}">
                <a16:creationId xmlns:a16="http://schemas.microsoft.com/office/drawing/2014/main" id="{2FD49E4A-4F4B-40E5-8477-1EED531080A6}"/>
              </a:ext>
            </a:extLst>
          </p:cNvPr>
          <p:cNvSpPr>
            <a:spLocks noGrp="1"/>
          </p:cNvSpPr>
          <p:nvPr>
            <p:ph idx="1"/>
          </p:nvPr>
        </p:nvSpPr>
        <p:spPr/>
        <p:txBody>
          <a:bodyPr/>
          <a:lstStyle/>
          <a:p>
            <a:r>
              <a:rPr lang="en-US" dirty="0"/>
              <a:t>Awards made under this NOFO will be </a:t>
            </a:r>
            <a:r>
              <a:rPr lang="en-US" b="1" dirty="0"/>
              <a:t>cooperative agreements</a:t>
            </a:r>
            <a:r>
              <a:rPr lang="en-US" dirty="0"/>
              <a:t>. </a:t>
            </a:r>
          </a:p>
          <a:p>
            <a:r>
              <a:rPr lang="en-US" dirty="0"/>
              <a:t>A cooperative agreement is a form of assistance that allows for </a:t>
            </a:r>
            <a:r>
              <a:rPr lang="en-US" i="1" dirty="0"/>
              <a:t>substantial involvement </a:t>
            </a:r>
            <a:r>
              <a:rPr lang="en-US" dirty="0"/>
              <a:t>by the program office. </a:t>
            </a:r>
          </a:p>
          <a:p>
            <a:r>
              <a:rPr lang="en-US" dirty="0"/>
              <a:t>Substantial involvement is in addition to the usual monitoring and technical assistance provided under a grant (e.g., assistance from the assigned Federal project officer, monthly conference calls, occasional site visits, ongoing review of plans and progress, participation in relevant meetings, provision of training and technical assistance). </a:t>
            </a:r>
            <a:endParaRPr lang="en-US" b="1" i="1" dirty="0"/>
          </a:p>
          <a:p>
            <a:endParaRPr lang="en-US" dirty="0"/>
          </a:p>
        </p:txBody>
      </p:sp>
      <p:sp>
        <p:nvSpPr>
          <p:cNvPr id="4" name="Slide Number Placeholder 3">
            <a:extLst>
              <a:ext uri="{FF2B5EF4-FFF2-40B4-BE49-F238E27FC236}">
                <a16:creationId xmlns:a16="http://schemas.microsoft.com/office/drawing/2014/main" id="{89C70E6E-A604-4C99-B839-0F944E03E2FC}"/>
              </a:ext>
            </a:extLst>
          </p:cNvPr>
          <p:cNvSpPr>
            <a:spLocks noGrp="1"/>
          </p:cNvSpPr>
          <p:nvPr>
            <p:ph type="sldNum" sz="quarter" idx="12"/>
          </p:nvPr>
        </p:nvSpPr>
        <p:spPr>
          <a:prstGeom prst="rect">
            <a:avLst/>
          </a:prstGeom>
        </p:spPr>
        <p:txBody>
          <a:bodyPr vert="horz" lIns="0" tIns="0" rIns="0" bIns="0" rtlCol="0" anchor="ctr"/>
          <a:lstStyle>
            <a:defPPr>
              <a:defRPr lang="en-US"/>
            </a:defPPr>
            <a:lvl1pPr marL="0" algn="r" defTabSz="914400" rtl="0" eaLnBrk="1" latinLnBrk="0" hangingPunct="1">
              <a:defRPr sz="1800" b="0" i="0" kern="1200">
                <a:solidFill>
                  <a:srgbClr val="0F2B6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2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3475659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32F2A-596A-4F24-A9AD-02319CC68583}"/>
              </a:ext>
            </a:extLst>
          </p:cNvPr>
          <p:cNvSpPr>
            <a:spLocks noGrp="1"/>
          </p:cNvSpPr>
          <p:nvPr>
            <p:ph type="title"/>
          </p:nvPr>
        </p:nvSpPr>
        <p:spPr/>
        <p:txBody>
          <a:bodyPr/>
          <a:lstStyle/>
          <a:p>
            <a:r>
              <a:rPr lang="en-US" dirty="0">
                <a:latin typeface="Arial"/>
                <a:cs typeface="Arial"/>
              </a:rPr>
              <a:t>Eligible Applicants (NOFO, Section C.1)</a:t>
            </a:r>
          </a:p>
        </p:txBody>
      </p:sp>
      <p:sp>
        <p:nvSpPr>
          <p:cNvPr id="6" name="Content Placeholder 5">
            <a:extLst>
              <a:ext uri="{FF2B5EF4-FFF2-40B4-BE49-F238E27FC236}">
                <a16:creationId xmlns:a16="http://schemas.microsoft.com/office/drawing/2014/main" id="{BDAA4DE9-FF02-4934-BC2A-ABABA7D55396}"/>
              </a:ext>
            </a:extLst>
          </p:cNvPr>
          <p:cNvSpPr>
            <a:spLocks noGrp="1"/>
          </p:cNvSpPr>
          <p:nvPr>
            <p:ph idx="1"/>
          </p:nvPr>
        </p:nvSpPr>
        <p:spPr>
          <a:xfrm>
            <a:off x="838199" y="1943074"/>
            <a:ext cx="10833847" cy="4619091"/>
          </a:xfrm>
        </p:spPr>
        <p:txBody>
          <a:bodyPr vert="horz" lIns="91440" tIns="45720" rIns="91440" bIns="45720" rtlCol="0" anchor="t">
            <a:normAutofit/>
          </a:bodyPr>
          <a:lstStyle/>
          <a:p>
            <a:pPr marL="0" indent="0">
              <a:lnSpc>
                <a:spcPct val="100000"/>
              </a:lnSpc>
              <a:buNone/>
            </a:pPr>
            <a:r>
              <a:rPr lang="en-US" sz="2400" b="1" dirty="0">
                <a:latin typeface="Arial"/>
                <a:cs typeface="Arial"/>
              </a:rPr>
              <a:t>Applicant eligibility for this NOFO</a:t>
            </a:r>
          </a:p>
          <a:p>
            <a:pPr>
              <a:lnSpc>
                <a:spcPct val="100000"/>
              </a:lnSpc>
            </a:pPr>
            <a:r>
              <a:rPr lang="en-US" sz="2400" b="0" i="0" u="none" strike="noStrike" baseline="0" dirty="0">
                <a:solidFill>
                  <a:srgbClr val="000000"/>
                </a:solidFill>
              </a:rPr>
              <a:t>Any public or private (nonprofit) entity located in a State (which includes one of the 50 United States, District of Columbia, Commonwealth of Puerto Rico, U.S. Virgin Islands, Commonwealth of the Northern Mariana Islands, American Samoa, Guam, Republic of Palau, Federated States of Micronesia, and the Republic of the Marshall Islands) is eligible to apply for an award under this announcement. </a:t>
            </a:r>
          </a:p>
          <a:p>
            <a:pPr>
              <a:lnSpc>
                <a:spcPct val="100000"/>
              </a:lnSpc>
            </a:pPr>
            <a:endParaRPr lang="en-US" sz="2400" dirty="0">
              <a:solidFill>
                <a:srgbClr val="000000"/>
              </a:solidFill>
            </a:endParaRPr>
          </a:p>
          <a:p>
            <a:pPr>
              <a:lnSpc>
                <a:spcPct val="100000"/>
              </a:lnSpc>
            </a:pPr>
            <a:r>
              <a:rPr lang="en-US" sz="2400" b="0" i="0" u="none" strike="noStrike" baseline="0" dirty="0">
                <a:solidFill>
                  <a:srgbClr val="000000"/>
                </a:solidFill>
              </a:rPr>
              <a:t>Private non-profit institutions of higher education are eligible to apply.</a:t>
            </a:r>
          </a:p>
        </p:txBody>
      </p:sp>
      <p:sp>
        <p:nvSpPr>
          <p:cNvPr id="3" name="Slide Number Placeholder 2">
            <a:extLst>
              <a:ext uri="{FF2B5EF4-FFF2-40B4-BE49-F238E27FC236}">
                <a16:creationId xmlns:a16="http://schemas.microsoft.com/office/drawing/2014/main" id="{5BCD984F-E147-47E8-A565-734D7AB342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271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F648D-BC7F-4D69-9EB2-413660F832D6}"/>
              </a:ext>
            </a:extLst>
          </p:cNvPr>
          <p:cNvSpPr>
            <a:spLocks noGrp="1"/>
          </p:cNvSpPr>
          <p:nvPr>
            <p:ph type="title"/>
          </p:nvPr>
        </p:nvSpPr>
        <p:spPr/>
        <p:txBody>
          <a:bodyPr>
            <a:normAutofit/>
          </a:bodyPr>
          <a:lstStyle/>
          <a:p>
            <a:r>
              <a:rPr lang="en-US" sz="2800" dirty="0"/>
              <a:t>NOFO Announcement</a:t>
            </a:r>
          </a:p>
        </p:txBody>
      </p:sp>
      <p:sp>
        <p:nvSpPr>
          <p:cNvPr id="3" name="Text Placeholder 2">
            <a:extLst>
              <a:ext uri="{FF2B5EF4-FFF2-40B4-BE49-F238E27FC236}">
                <a16:creationId xmlns:a16="http://schemas.microsoft.com/office/drawing/2014/main" id="{EDEC5E85-953A-45BF-B66A-5D4378657035}"/>
              </a:ext>
            </a:extLst>
          </p:cNvPr>
          <p:cNvSpPr>
            <a:spLocks noGrp="1"/>
          </p:cNvSpPr>
          <p:nvPr>
            <p:ph type="body" idx="1"/>
          </p:nvPr>
        </p:nvSpPr>
        <p:spPr>
          <a:xfrm>
            <a:off x="1011766" y="2367285"/>
            <a:ext cx="10342034" cy="3628401"/>
          </a:xfrm>
        </p:spPr>
        <p:txBody>
          <a:bodyPr>
            <a:normAutofit/>
          </a:bodyPr>
          <a:lstStyle/>
          <a:p>
            <a:r>
              <a:rPr lang="en-US" dirty="0"/>
              <a:t>The Notice of Funding Opportunity (NOFO) provides information and guidance related to applications.</a:t>
            </a:r>
          </a:p>
          <a:p>
            <a:endParaRPr lang="en-US" sz="2000" dirty="0"/>
          </a:p>
          <a:p>
            <a:r>
              <a:rPr lang="en-US" dirty="0"/>
              <a:t>Read the entire funding announcement.</a:t>
            </a:r>
          </a:p>
          <a:p>
            <a:endParaRPr lang="en-US" sz="2000" dirty="0"/>
          </a:p>
          <a:p>
            <a:r>
              <a:rPr lang="en-US" dirty="0"/>
              <a:t>Follow the NOFO carefully.</a:t>
            </a:r>
          </a:p>
          <a:p>
            <a:endParaRPr lang="en-US" sz="2000" dirty="0"/>
          </a:p>
          <a:p>
            <a:r>
              <a:rPr lang="en-US" dirty="0"/>
              <a:t>The information provided in the NOFO takes precedence over any conflicting</a:t>
            </a:r>
          </a:p>
          <a:p>
            <a:pPr marL="0" indent="0">
              <a:buNone/>
            </a:pPr>
            <a:r>
              <a:rPr lang="en-US" dirty="0"/>
              <a:t>     information in other documents</a:t>
            </a:r>
          </a:p>
        </p:txBody>
      </p:sp>
      <p:sp>
        <p:nvSpPr>
          <p:cNvPr id="4" name="Date Placeholder 3">
            <a:extLst>
              <a:ext uri="{FF2B5EF4-FFF2-40B4-BE49-F238E27FC236}">
                <a16:creationId xmlns:a16="http://schemas.microsoft.com/office/drawing/2014/main" id="{4C982034-A273-40ED-A088-271838ECF5E9}"/>
              </a:ext>
            </a:extLst>
          </p:cNvPr>
          <p:cNvSpPr>
            <a:spLocks noGrp="1"/>
          </p:cNvSpPr>
          <p:nvPr>
            <p:ph type="dt" sz="half" idx="6"/>
          </p:nvPr>
        </p:nvSpPr>
        <p:spPr>
          <a:xfrm>
            <a:off x="0" y="0"/>
            <a:ext cx="0" cy="0"/>
          </a:xfrm>
        </p:spPr>
        <p:txBody>
          <a:bodyPr lIns="0" tIns="0" rIns="0" bIns="0"/>
          <a:lstStyle>
            <a:defPPr>
              <a:defRPr lang="en-US"/>
            </a:defPPr>
            <a:lvl1pPr marL="0" algn="l" defTabSz="914400" rtl="0" eaLnBrk="1" latinLnBrk="0" hangingPunct="1">
              <a:defRPr sz="800" b="0" i="0" kern="1200">
                <a:solidFill>
                  <a:srgbClr val="00277D"/>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77D"/>
                </a:solidFill>
                <a:effectLst/>
                <a:uLnTx/>
                <a:uFillTx/>
                <a:latin typeface="Times New Roman"/>
                <a:ea typeface="+mn-ea"/>
                <a:cs typeface="Times New Roman"/>
              </a:rPr>
              <a:t>O  </a:t>
            </a:r>
            <a:r>
              <a:rPr kumimoji="0" lang="en-US" sz="800" b="0" i="0" u="none" strike="noStrike" kern="1200" cap="none" spc="-5" normalizeH="0" baseline="0" noProof="0" dirty="0">
                <a:ln>
                  <a:noFill/>
                </a:ln>
                <a:solidFill>
                  <a:srgbClr val="00277D"/>
                </a:solidFill>
                <a:effectLst/>
                <a:uLnTx/>
                <a:uFillTx/>
                <a:latin typeface="Times New Roman"/>
                <a:ea typeface="+mn-ea"/>
                <a:cs typeface="Times New Roman"/>
              </a:rPr>
              <a:t> </a:t>
            </a:r>
            <a:r>
              <a:rPr kumimoji="0" lang="en-US" sz="800" b="0" i="0" u="none" strike="noStrike" kern="1200" cap="none" spc="0" normalizeH="0" baseline="0" noProof="0" dirty="0">
                <a:ln>
                  <a:noFill/>
                </a:ln>
                <a:solidFill>
                  <a:srgbClr val="00277D"/>
                </a:solidFill>
                <a:effectLst/>
                <a:uLnTx/>
                <a:uFillTx/>
                <a:latin typeface="Times New Roman"/>
                <a:ea typeface="+mn-ea"/>
                <a:cs typeface="Times New Roman"/>
              </a:rPr>
              <a:t>F</a:t>
            </a:r>
          </a:p>
        </p:txBody>
      </p:sp>
    </p:spTree>
    <p:extLst>
      <p:ext uri="{BB962C8B-B14F-4D97-AF65-F5344CB8AC3E}">
        <p14:creationId xmlns:p14="http://schemas.microsoft.com/office/powerpoint/2010/main" val="66307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32F2A-596A-4F24-A9AD-02319CC68583}"/>
              </a:ext>
            </a:extLst>
          </p:cNvPr>
          <p:cNvSpPr>
            <a:spLocks noGrp="1"/>
          </p:cNvSpPr>
          <p:nvPr>
            <p:ph type="title"/>
          </p:nvPr>
        </p:nvSpPr>
        <p:spPr/>
        <p:txBody>
          <a:bodyPr/>
          <a:lstStyle/>
          <a:p>
            <a:r>
              <a:rPr lang="en-US" dirty="0">
                <a:latin typeface="Arial"/>
                <a:cs typeface="Arial"/>
              </a:rPr>
              <a:t>Eligible Applicants (NOFO, Section C.1)</a:t>
            </a:r>
          </a:p>
        </p:txBody>
      </p:sp>
      <p:sp>
        <p:nvSpPr>
          <p:cNvPr id="6" name="Content Placeholder 5">
            <a:extLst>
              <a:ext uri="{FF2B5EF4-FFF2-40B4-BE49-F238E27FC236}">
                <a16:creationId xmlns:a16="http://schemas.microsoft.com/office/drawing/2014/main" id="{BDAA4DE9-FF02-4934-BC2A-ABABA7D55396}"/>
              </a:ext>
            </a:extLst>
          </p:cNvPr>
          <p:cNvSpPr>
            <a:spLocks noGrp="1"/>
          </p:cNvSpPr>
          <p:nvPr>
            <p:ph idx="1"/>
          </p:nvPr>
        </p:nvSpPr>
        <p:spPr>
          <a:xfrm>
            <a:off x="838199" y="1943074"/>
            <a:ext cx="10833847" cy="4619091"/>
          </a:xfrm>
        </p:spPr>
        <p:txBody>
          <a:bodyPr vert="horz" lIns="91440" tIns="45720" rIns="91440" bIns="45720" rtlCol="0" anchor="t">
            <a:normAutofit/>
          </a:bodyPr>
          <a:lstStyle/>
          <a:p>
            <a:pPr marL="0" indent="0">
              <a:lnSpc>
                <a:spcPct val="100000"/>
              </a:lnSpc>
              <a:buNone/>
            </a:pPr>
            <a:r>
              <a:rPr lang="en-US" sz="2400" b="1" dirty="0">
                <a:latin typeface="Arial"/>
                <a:cs typeface="Arial"/>
              </a:rPr>
              <a:t>Applicant eligibility for this NOFO</a:t>
            </a:r>
          </a:p>
          <a:p>
            <a:pPr>
              <a:lnSpc>
                <a:spcPct val="100000"/>
              </a:lnSpc>
            </a:pPr>
            <a:r>
              <a:rPr lang="en-US" sz="2400" b="0" i="0" u="none" strike="noStrike" baseline="0" dirty="0">
                <a:solidFill>
                  <a:srgbClr val="000000"/>
                </a:solidFill>
              </a:rPr>
              <a:t>Faith-based organizations and American Indian/Alaskan Native/Native American (AI/AN/NA) organizations that are public or private entities are eligible to apply. Public or private community-based organizations are eligible to apply. </a:t>
            </a:r>
          </a:p>
          <a:p>
            <a:pPr>
              <a:lnSpc>
                <a:spcPct val="100000"/>
              </a:lnSpc>
            </a:pPr>
            <a:endParaRPr lang="en-US" sz="2400" dirty="0">
              <a:solidFill>
                <a:srgbClr val="000000"/>
              </a:solidFill>
            </a:endParaRPr>
          </a:p>
          <a:p>
            <a:pPr>
              <a:lnSpc>
                <a:spcPct val="100000"/>
              </a:lnSpc>
            </a:pPr>
            <a:r>
              <a:rPr lang="en-US" sz="2400" dirty="0"/>
              <a:t>Public or non-profit community-based organizations (CBOs) are eligible to apply.</a:t>
            </a:r>
          </a:p>
        </p:txBody>
      </p:sp>
      <p:sp>
        <p:nvSpPr>
          <p:cNvPr id="3" name="Slide Number Placeholder 2">
            <a:extLst>
              <a:ext uri="{FF2B5EF4-FFF2-40B4-BE49-F238E27FC236}">
                <a16:creationId xmlns:a16="http://schemas.microsoft.com/office/drawing/2014/main" id="{5BCD984F-E147-47E8-A565-734D7AB342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04194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32F2A-596A-4F24-A9AD-02319CC68583}"/>
              </a:ext>
            </a:extLst>
          </p:cNvPr>
          <p:cNvSpPr>
            <a:spLocks noGrp="1"/>
          </p:cNvSpPr>
          <p:nvPr>
            <p:ph type="title"/>
          </p:nvPr>
        </p:nvSpPr>
        <p:spPr/>
        <p:txBody>
          <a:bodyPr/>
          <a:lstStyle/>
          <a:p>
            <a:r>
              <a:rPr lang="en-US" dirty="0">
                <a:latin typeface="Arial"/>
                <a:cs typeface="Arial"/>
              </a:rPr>
              <a:t>Eligible Applicants (NOFO, Section C.1)</a:t>
            </a:r>
          </a:p>
        </p:txBody>
      </p:sp>
      <p:sp>
        <p:nvSpPr>
          <p:cNvPr id="6" name="Content Placeholder 5">
            <a:extLst>
              <a:ext uri="{FF2B5EF4-FFF2-40B4-BE49-F238E27FC236}">
                <a16:creationId xmlns:a16="http://schemas.microsoft.com/office/drawing/2014/main" id="{BDAA4DE9-FF02-4934-BC2A-ABABA7D55396}"/>
              </a:ext>
            </a:extLst>
          </p:cNvPr>
          <p:cNvSpPr>
            <a:spLocks noGrp="1"/>
          </p:cNvSpPr>
          <p:nvPr>
            <p:ph idx="1"/>
          </p:nvPr>
        </p:nvSpPr>
        <p:spPr>
          <a:xfrm>
            <a:off x="838200" y="1943074"/>
            <a:ext cx="11353800" cy="4914926"/>
          </a:xfrm>
        </p:spPr>
        <p:txBody>
          <a:bodyPr vert="horz" lIns="91440" tIns="45720" rIns="91440" bIns="45720" rtlCol="0" anchor="t">
            <a:normAutofit fontScale="92500"/>
          </a:bodyPr>
          <a:lstStyle/>
          <a:p>
            <a:pPr>
              <a:buNone/>
            </a:pPr>
            <a:r>
              <a:rPr lang="en-US" sz="1900" b="1" dirty="0">
                <a:latin typeface="Arial"/>
                <a:cs typeface="Arial"/>
              </a:rPr>
              <a:t>Examples include:</a:t>
            </a:r>
          </a:p>
          <a:p>
            <a:r>
              <a:rPr lang="en-US" dirty="0"/>
              <a:t>State governments</a:t>
            </a:r>
          </a:p>
          <a:p>
            <a:r>
              <a:rPr lang="en-US" dirty="0"/>
              <a:t>County governments</a:t>
            </a:r>
          </a:p>
          <a:p>
            <a:r>
              <a:rPr lang="en-US" dirty="0"/>
              <a:t>City or township governments</a:t>
            </a:r>
          </a:p>
          <a:p>
            <a:r>
              <a:rPr lang="en-US" dirty="0"/>
              <a:t>Special district governments</a:t>
            </a:r>
          </a:p>
          <a:p>
            <a:r>
              <a:rPr lang="en-US" dirty="0"/>
              <a:t>Independent school districts</a:t>
            </a:r>
          </a:p>
          <a:p>
            <a:r>
              <a:rPr lang="en-US" dirty="0"/>
              <a:t>Public and State controlled institutions of higher education</a:t>
            </a:r>
          </a:p>
          <a:p>
            <a:r>
              <a:rPr lang="en-US" dirty="0"/>
              <a:t>Native American tribal governments (Federally recognized)</a:t>
            </a:r>
          </a:p>
          <a:p>
            <a:r>
              <a:rPr lang="en-US" dirty="0"/>
              <a:t>Public housing authorities/Indian housing authorities</a:t>
            </a:r>
          </a:p>
          <a:p>
            <a:r>
              <a:rPr lang="en-US" dirty="0"/>
              <a:t>Native American tribal organizations (other than Federally recognized tribal governments)</a:t>
            </a:r>
          </a:p>
          <a:p>
            <a:r>
              <a:rPr lang="en-US" dirty="0"/>
              <a:t>Nonprofits having a 501(c)(3) status with the IRS, other than institutions of higher education</a:t>
            </a:r>
          </a:p>
          <a:p>
            <a:r>
              <a:rPr lang="en-US" dirty="0"/>
              <a:t>Nonprofits without 501(c)(3) status with the IRS, other than institutions of higher education</a:t>
            </a:r>
          </a:p>
          <a:p>
            <a:endParaRPr lang="en-US" dirty="0">
              <a:latin typeface="Arial"/>
              <a:cs typeface="Arial"/>
            </a:endParaRPr>
          </a:p>
          <a:p>
            <a:pPr marL="0" indent="0">
              <a:buNone/>
            </a:pPr>
            <a:endParaRPr lang="en-US" dirty="0">
              <a:latin typeface="Arial"/>
              <a:cs typeface="Arial"/>
            </a:endParaRPr>
          </a:p>
        </p:txBody>
      </p:sp>
      <p:sp>
        <p:nvSpPr>
          <p:cNvPr id="3" name="Slide Number Placeholder 2">
            <a:extLst>
              <a:ext uri="{FF2B5EF4-FFF2-40B4-BE49-F238E27FC236}">
                <a16:creationId xmlns:a16="http://schemas.microsoft.com/office/drawing/2014/main" id="{5BCD984F-E147-47E8-A565-734D7AB342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7411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68E4-1FE9-4CEA-8EBF-0AE4FFD6FD14}"/>
              </a:ext>
            </a:extLst>
          </p:cNvPr>
          <p:cNvSpPr>
            <a:spLocks noGrp="1"/>
          </p:cNvSpPr>
          <p:nvPr>
            <p:ph type="title"/>
          </p:nvPr>
        </p:nvSpPr>
        <p:spPr/>
        <p:txBody>
          <a:bodyPr>
            <a:normAutofit/>
          </a:bodyPr>
          <a:lstStyle/>
          <a:p>
            <a:r>
              <a:rPr lang="en-US" dirty="0">
                <a:latin typeface="Arial"/>
                <a:cs typeface="Arial"/>
              </a:rPr>
              <a:t>Cost Sharing or Matching (Section C.2)  </a:t>
            </a:r>
            <a:endParaRPr lang="en-US" dirty="0">
              <a:solidFill>
                <a:srgbClr val="FF0000"/>
              </a:solidFill>
              <a:highlight>
                <a:srgbClr val="FFFF00"/>
              </a:highlight>
              <a:latin typeface="Arial"/>
              <a:cs typeface="Arial"/>
            </a:endParaRPr>
          </a:p>
        </p:txBody>
      </p:sp>
      <p:sp>
        <p:nvSpPr>
          <p:cNvPr id="3" name="Content Placeholder 2">
            <a:extLst>
              <a:ext uri="{FF2B5EF4-FFF2-40B4-BE49-F238E27FC236}">
                <a16:creationId xmlns:a16="http://schemas.microsoft.com/office/drawing/2014/main" id="{F382A234-CDEA-49AC-A1EE-B65080C33B4A}"/>
              </a:ext>
            </a:extLst>
          </p:cNvPr>
          <p:cNvSpPr>
            <a:spLocks noGrp="1"/>
          </p:cNvSpPr>
          <p:nvPr>
            <p:ph idx="1"/>
          </p:nvPr>
        </p:nvSpPr>
        <p:spPr>
          <a:xfrm>
            <a:off x="838200" y="1960881"/>
            <a:ext cx="10063038" cy="4376309"/>
          </a:xfrm>
        </p:spPr>
        <p:txBody>
          <a:bodyPr>
            <a:normAutofit/>
          </a:bodyPr>
          <a:lstStyle/>
          <a:p>
            <a:r>
              <a:rPr lang="en-US" sz="2000" b="1" dirty="0"/>
              <a:t>You are not required to provide cost sharing or matching in your proposed budget</a:t>
            </a:r>
            <a:r>
              <a:rPr lang="en-US" sz="2000" dirty="0"/>
              <a:t>.</a:t>
            </a:r>
          </a:p>
          <a:p>
            <a:endParaRPr lang="en-US" sz="2000" dirty="0"/>
          </a:p>
          <a:p>
            <a:r>
              <a:rPr lang="en-US" sz="2000" dirty="0"/>
              <a:t>If you voluntarily include cost sharing in your application, you must include in your budget narrative a non-federal sources justification. During the merit review of an application, cost sharing will only be considered in the overall review of the adequacy of the total proposed budget (Federal and non-Federal share) to support the project proposed. </a:t>
            </a:r>
          </a:p>
          <a:p>
            <a:endParaRPr lang="en-US" sz="2000" dirty="0"/>
          </a:p>
          <a:p>
            <a:r>
              <a:rPr lang="en-US" sz="2000" dirty="0"/>
              <a:t>Applications including voluntary cost sharing or matching that result in an award will include the cost sharing or matching commitment on the notice of award at the level proposed in the application.  Any change in that commitment will require prior approval of the Grants Management Officer. </a:t>
            </a:r>
          </a:p>
        </p:txBody>
      </p:sp>
      <p:sp>
        <p:nvSpPr>
          <p:cNvPr id="4" name="Slide Number Placeholder 3">
            <a:extLst>
              <a:ext uri="{FF2B5EF4-FFF2-40B4-BE49-F238E27FC236}">
                <a16:creationId xmlns:a16="http://schemas.microsoft.com/office/drawing/2014/main" id="{9AFE9794-1C60-49C2-8AFC-A88F39666C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22874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C4052-2833-473D-8E29-3483BC39E804}"/>
              </a:ext>
            </a:extLst>
          </p:cNvPr>
          <p:cNvSpPr>
            <a:spLocks noGrp="1"/>
          </p:cNvSpPr>
          <p:nvPr>
            <p:ph type="title"/>
          </p:nvPr>
        </p:nvSpPr>
        <p:spPr/>
        <p:txBody>
          <a:bodyPr/>
          <a:lstStyle/>
          <a:p>
            <a:r>
              <a:rPr lang="en-US"/>
              <a:t>Notice of Funding Opportunity (NOFO) Announcement</a:t>
            </a:r>
          </a:p>
        </p:txBody>
      </p:sp>
      <p:sp>
        <p:nvSpPr>
          <p:cNvPr id="3" name="Content Placeholder 2">
            <a:extLst>
              <a:ext uri="{FF2B5EF4-FFF2-40B4-BE49-F238E27FC236}">
                <a16:creationId xmlns:a16="http://schemas.microsoft.com/office/drawing/2014/main" id="{BA6B782E-FB99-4D32-AC8C-3EF88034B294}"/>
              </a:ext>
            </a:extLst>
          </p:cNvPr>
          <p:cNvSpPr>
            <a:spLocks noGrp="1"/>
          </p:cNvSpPr>
          <p:nvPr>
            <p:ph idx="1"/>
          </p:nvPr>
        </p:nvSpPr>
        <p:spPr/>
        <p:txBody>
          <a:bodyPr vert="horz" lIns="91440" tIns="45720" rIns="91440" bIns="45720" rtlCol="0" anchor="t">
            <a:normAutofit/>
          </a:bodyPr>
          <a:lstStyle/>
          <a:p>
            <a:r>
              <a:rPr lang="en-US" dirty="0">
                <a:latin typeface="Arial"/>
                <a:cs typeface="Arial"/>
              </a:rPr>
              <a:t>The Notice of Funding Opportunity (NOFO) provides information and guidance related to applications.  </a:t>
            </a:r>
            <a:endParaRPr lang="en-US" dirty="0"/>
          </a:p>
          <a:p>
            <a:r>
              <a:rPr lang="en-US" dirty="0">
                <a:latin typeface="Arial"/>
                <a:cs typeface="Arial"/>
              </a:rPr>
              <a:t>Read the entire funding announcement. </a:t>
            </a:r>
            <a:endParaRPr lang="en-US" dirty="0"/>
          </a:p>
          <a:p>
            <a:r>
              <a:rPr lang="en-US" dirty="0">
                <a:latin typeface="Arial"/>
                <a:cs typeface="Arial"/>
              </a:rPr>
              <a:t>Follow the NOFO carefully!  </a:t>
            </a:r>
            <a:endParaRPr lang="en-US" dirty="0"/>
          </a:p>
          <a:p>
            <a:r>
              <a:rPr lang="en-US" b="1" dirty="0">
                <a:latin typeface="Arial"/>
                <a:cs typeface="Arial"/>
              </a:rPr>
              <a:t>The information provided in the NOFO takes precedence over any conflicting information in other documents.</a:t>
            </a:r>
          </a:p>
          <a:p>
            <a:endParaRPr lang="en-US" dirty="0"/>
          </a:p>
        </p:txBody>
      </p:sp>
      <p:sp>
        <p:nvSpPr>
          <p:cNvPr id="4" name="Slide Number Placeholder 3">
            <a:extLst>
              <a:ext uri="{FF2B5EF4-FFF2-40B4-BE49-F238E27FC236}">
                <a16:creationId xmlns:a16="http://schemas.microsoft.com/office/drawing/2014/main" id="{14079B51-BECB-44B5-AF96-96D7E32054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69390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CE02F-8EB7-4938-BF1B-EB826842420E}"/>
              </a:ext>
            </a:extLst>
          </p:cNvPr>
          <p:cNvSpPr>
            <a:spLocks noGrp="1"/>
          </p:cNvSpPr>
          <p:nvPr>
            <p:ph type="title"/>
          </p:nvPr>
        </p:nvSpPr>
        <p:spPr/>
        <p:txBody>
          <a:bodyPr/>
          <a:lstStyle/>
          <a:p>
            <a:r>
              <a:rPr lang="en-US">
                <a:latin typeface="Arial"/>
                <a:cs typeface="Arial"/>
              </a:rPr>
              <a:t>Address to Request Application Package</a:t>
            </a:r>
          </a:p>
        </p:txBody>
      </p:sp>
      <p:sp>
        <p:nvSpPr>
          <p:cNvPr id="3" name="Content Placeholder 2">
            <a:extLst>
              <a:ext uri="{FF2B5EF4-FFF2-40B4-BE49-F238E27FC236}">
                <a16:creationId xmlns:a16="http://schemas.microsoft.com/office/drawing/2014/main" id="{96AAECE9-869B-4A2B-BEE8-931EBD31ECC6}"/>
              </a:ext>
            </a:extLst>
          </p:cNvPr>
          <p:cNvSpPr>
            <a:spLocks noGrp="1"/>
          </p:cNvSpPr>
          <p:nvPr>
            <p:ph idx="1"/>
          </p:nvPr>
        </p:nvSpPr>
        <p:spPr/>
        <p:txBody>
          <a:bodyPr vert="horz" lIns="91440" tIns="45720" rIns="91440" bIns="45720" rtlCol="0" anchor="t">
            <a:normAutofit/>
          </a:bodyPr>
          <a:lstStyle/>
          <a:p>
            <a:r>
              <a:rPr lang="en-US" dirty="0">
                <a:latin typeface="Arial"/>
                <a:cs typeface="Arial"/>
              </a:rPr>
              <a:t>Obtain an application package electronically by accessing Grants.gov at </a:t>
            </a:r>
            <a:r>
              <a:rPr lang="en-US" u="sng" dirty="0">
                <a:latin typeface="Arial"/>
                <a:cs typeface="Arial"/>
                <a:hlinkClick r:id="rId2"/>
              </a:rPr>
              <a:t>http://www.grants.gov/</a:t>
            </a:r>
            <a:r>
              <a:rPr lang="en-US" dirty="0">
                <a:latin typeface="Arial"/>
                <a:cs typeface="Arial"/>
              </a:rPr>
              <a:t>. Find it by searching the Assistance Listing (formerly CFDA) Number found on page 1 of the NOFO.</a:t>
            </a:r>
          </a:p>
          <a:p>
            <a:r>
              <a:rPr lang="en-US" dirty="0">
                <a:latin typeface="Arial"/>
                <a:cs typeface="Arial"/>
              </a:rPr>
              <a:t>The Assistance Listing (CFDA) Number is </a:t>
            </a:r>
            <a:r>
              <a:rPr lang="en-US" b="1" dirty="0">
                <a:latin typeface="Arial"/>
                <a:cs typeface="Arial"/>
              </a:rPr>
              <a:t>93.137.</a:t>
            </a:r>
            <a:endParaRPr lang="en-US" dirty="0"/>
          </a:p>
          <a:p>
            <a:r>
              <a:rPr lang="en-US" dirty="0">
                <a:latin typeface="Arial"/>
                <a:cs typeface="Arial"/>
              </a:rPr>
              <a:t>Be sure to subscribe to the announcement in Grants.gov so you receive notification of any updates to the NOFO or supporting documents.</a:t>
            </a:r>
          </a:p>
          <a:p>
            <a:endParaRPr lang="en-US" dirty="0"/>
          </a:p>
        </p:txBody>
      </p:sp>
      <p:sp>
        <p:nvSpPr>
          <p:cNvPr id="4" name="Slide Number Placeholder 3">
            <a:extLst>
              <a:ext uri="{FF2B5EF4-FFF2-40B4-BE49-F238E27FC236}">
                <a16:creationId xmlns:a16="http://schemas.microsoft.com/office/drawing/2014/main" id="{C0AB3ED6-D315-42C9-BF96-CF7831BF90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53630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FFDB-CAFD-4205-8F6F-3CF32B90F53F}"/>
              </a:ext>
            </a:extLst>
          </p:cNvPr>
          <p:cNvSpPr>
            <a:spLocks noGrp="1"/>
          </p:cNvSpPr>
          <p:nvPr>
            <p:ph type="title"/>
          </p:nvPr>
        </p:nvSpPr>
        <p:spPr/>
        <p:txBody>
          <a:bodyPr/>
          <a:lstStyle/>
          <a:p>
            <a:r>
              <a:rPr lang="en-US">
                <a:latin typeface="Arial"/>
                <a:cs typeface="Arial"/>
              </a:rPr>
              <a:t>Application Submission</a:t>
            </a:r>
          </a:p>
        </p:txBody>
      </p:sp>
      <p:sp>
        <p:nvSpPr>
          <p:cNvPr id="3" name="Content Placeholder 2">
            <a:extLst>
              <a:ext uri="{FF2B5EF4-FFF2-40B4-BE49-F238E27FC236}">
                <a16:creationId xmlns:a16="http://schemas.microsoft.com/office/drawing/2014/main" id="{87DDA9A5-E6EB-4CD9-AE44-4835A516AC2D}"/>
              </a:ext>
            </a:extLst>
          </p:cNvPr>
          <p:cNvSpPr>
            <a:spLocks noGrp="1"/>
          </p:cNvSpPr>
          <p:nvPr>
            <p:ph idx="1"/>
          </p:nvPr>
        </p:nvSpPr>
        <p:spPr>
          <a:xfrm>
            <a:off x="838200" y="1987725"/>
            <a:ext cx="10515600" cy="4508609"/>
          </a:xfrm>
        </p:spPr>
        <p:txBody>
          <a:bodyPr vert="horz" lIns="91440" tIns="45720" rIns="91440" bIns="45720" rtlCol="0" anchor="t">
            <a:normAutofit/>
          </a:bodyPr>
          <a:lstStyle/>
          <a:p>
            <a:r>
              <a:rPr lang="en-US" dirty="0">
                <a:latin typeface="Arial"/>
                <a:cs typeface="Arial"/>
              </a:rPr>
              <a:t>OASH requires that all applications be submitted electronically via Grants.gov unless an exemption has been granted by the grants management officer (Section D.5).  </a:t>
            </a:r>
            <a:endParaRPr lang="en-US" dirty="0"/>
          </a:p>
          <a:p>
            <a:r>
              <a:rPr lang="en-US" b="1" dirty="0">
                <a:solidFill>
                  <a:schemeClr val="accent5">
                    <a:lumMod val="50000"/>
                    <a:lumOff val="50000"/>
                  </a:schemeClr>
                </a:solidFill>
                <a:latin typeface="Arial"/>
                <a:cs typeface="Arial"/>
              </a:rPr>
              <a:t>If you submit an application via any other electronic communication, it will not be accepted for review.</a:t>
            </a:r>
            <a:endParaRPr lang="en-US" dirty="0">
              <a:solidFill>
                <a:schemeClr val="accent5">
                  <a:lumMod val="50000"/>
                  <a:lumOff val="50000"/>
                </a:schemeClr>
              </a:solidFill>
              <a:latin typeface="Arial"/>
              <a:cs typeface="Arial"/>
            </a:endParaRPr>
          </a:p>
          <a:p>
            <a:r>
              <a:rPr lang="en-US" dirty="0">
                <a:latin typeface="Arial"/>
                <a:cs typeface="Arial"/>
              </a:rPr>
              <a:t>Grants.gov is a website portal.  All funding opportunities and grant application packages are made available on </a:t>
            </a:r>
            <a:r>
              <a:rPr lang="en-US" dirty="0">
                <a:latin typeface="Arial"/>
                <a:cs typeface="Arial"/>
                <a:hlinkClick r:id="rId2"/>
              </a:rPr>
              <a:t>www.Grants.gov</a:t>
            </a:r>
            <a:r>
              <a:rPr lang="en-US" dirty="0">
                <a:latin typeface="Arial"/>
                <a:cs typeface="Arial"/>
              </a:rPr>
              <a:t> . </a:t>
            </a:r>
            <a:endParaRPr lang="en-US" dirty="0"/>
          </a:p>
          <a:p>
            <a:r>
              <a:rPr lang="en-US" dirty="0">
                <a:latin typeface="Arial"/>
                <a:cs typeface="Arial"/>
              </a:rPr>
              <a:t>An application will not be considered valid until all application components are entered in Grants.gov and received by OASH Grants and Acquisitions Management (GAM) Division according to the deadlines specified in the “DATES” section of the NOFO (Overview Section).</a:t>
            </a:r>
          </a:p>
          <a:p>
            <a:r>
              <a:rPr lang="en-US" dirty="0">
                <a:latin typeface="Arial"/>
                <a:cs typeface="Arial"/>
              </a:rPr>
              <a:t>Contact Grants.gov with any questions or concerns regarding the electronic application process 1-800-518-4726.</a:t>
            </a:r>
          </a:p>
          <a:p>
            <a:endParaRPr lang="en-US" dirty="0"/>
          </a:p>
        </p:txBody>
      </p:sp>
      <p:sp>
        <p:nvSpPr>
          <p:cNvPr id="4" name="Slide Number Placeholder 3">
            <a:extLst>
              <a:ext uri="{FF2B5EF4-FFF2-40B4-BE49-F238E27FC236}">
                <a16:creationId xmlns:a16="http://schemas.microsoft.com/office/drawing/2014/main" id="{BCFC51F6-E380-46EC-9E4E-AB9CB62354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68722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F2F7-C331-444F-9630-0A9DB6B8206D}"/>
              </a:ext>
            </a:extLst>
          </p:cNvPr>
          <p:cNvSpPr>
            <a:spLocks noGrp="1"/>
          </p:cNvSpPr>
          <p:nvPr>
            <p:ph type="title"/>
          </p:nvPr>
        </p:nvSpPr>
        <p:spPr/>
        <p:txBody>
          <a:bodyPr/>
          <a:lstStyle/>
          <a:p>
            <a:r>
              <a:rPr lang="en-US">
                <a:latin typeface="Arial"/>
                <a:cs typeface="Arial"/>
              </a:rPr>
              <a:t>Application Submission</a:t>
            </a:r>
          </a:p>
        </p:txBody>
      </p:sp>
      <p:sp>
        <p:nvSpPr>
          <p:cNvPr id="3" name="Content Placeholder 2">
            <a:extLst>
              <a:ext uri="{FF2B5EF4-FFF2-40B4-BE49-F238E27FC236}">
                <a16:creationId xmlns:a16="http://schemas.microsoft.com/office/drawing/2014/main" id="{61AB16D2-4C73-4D68-94FF-697734E6B61F}"/>
              </a:ext>
            </a:extLst>
          </p:cNvPr>
          <p:cNvSpPr>
            <a:spLocks noGrp="1"/>
          </p:cNvSpPr>
          <p:nvPr>
            <p:ph idx="1"/>
          </p:nvPr>
        </p:nvSpPr>
        <p:spPr>
          <a:xfrm>
            <a:off x="838199" y="2367285"/>
            <a:ext cx="10596239" cy="3628401"/>
          </a:xfrm>
        </p:spPr>
        <p:txBody>
          <a:bodyPr vert="horz" lIns="91440" tIns="45720" rIns="91440" bIns="45720" rtlCol="0" anchor="t">
            <a:normAutofit/>
          </a:bodyPr>
          <a:lstStyle/>
          <a:p>
            <a:r>
              <a:rPr lang="en-US" dirty="0">
                <a:latin typeface="Arial"/>
                <a:cs typeface="Arial"/>
              </a:rPr>
              <a:t>Applications must be submitted as three (3) files:</a:t>
            </a:r>
          </a:p>
          <a:p>
            <a:pPr lvl="2"/>
            <a:r>
              <a:rPr lang="en-US" b="1" dirty="0">
                <a:solidFill>
                  <a:schemeClr val="accent5">
                    <a:lumMod val="50000"/>
                    <a:lumOff val="50000"/>
                  </a:schemeClr>
                </a:solidFill>
                <a:latin typeface="Arial"/>
                <a:cs typeface="Arial"/>
              </a:rPr>
              <a:t>File 1:  The ENTIRE project narrative (Section D.8.a)</a:t>
            </a:r>
            <a:br>
              <a:rPr lang="en-US" b="1" dirty="0"/>
            </a:br>
            <a:r>
              <a:rPr lang="en-US" b="1" dirty="0">
                <a:solidFill>
                  <a:schemeClr val="accent5">
                    <a:lumMod val="50000"/>
                    <a:lumOff val="50000"/>
                  </a:schemeClr>
                </a:solidFill>
                <a:latin typeface="Arial"/>
                <a:cs typeface="Arial"/>
              </a:rPr>
              <a:t> </a:t>
            </a:r>
            <a:endParaRPr lang="en-US" b="0" dirty="0">
              <a:solidFill>
                <a:schemeClr val="accent5">
                  <a:lumMod val="50000"/>
                  <a:lumOff val="50000"/>
                </a:schemeClr>
              </a:solidFill>
            </a:endParaRPr>
          </a:p>
          <a:p>
            <a:pPr lvl="2"/>
            <a:r>
              <a:rPr lang="en-US" b="1" dirty="0">
                <a:solidFill>
                  <a:schemeClr val="accent5">
                    <a:lumMod val="50000"/>
                    <a:lumOff val="50000"/>
                  </a:schemeClr>
                </a:solidFill>
                <a:latin typeface="Arial"/>
                <a:cs typeface="Arial"/>
              </a:rPr>
              <a:t>File 2:  The ENTIRE budget narrative, including supporting documentation described in the Budget Narrative content section (Section D.8.a)</a:t>
            </a:r>
            <a:endParaRPr lang="en-US" b="1" dirty="0">
              <a:solidFill>
                <a:schemeClr val="accent5">
                  <a:lumMod val="50000"/>
                  <a:lumOff val="50000"/>
                </a:schemeClr>
              </a:solidFill>
            </a:endParaRPr>
          </a:p>
          <a:p>
            <a:pPr marL="0" indent="0">
              <a:buNone/>
            </a:pPr>
            <a:endParaRPr lang="en-US" b="1" dirty="0">
              <a:solidFill>
                <a:schemeClr val="accent5">
                  <a:lumMod val="50000"/>
                  <a:lumOff val="50000"/>
                </a:schemeClr>
              </a:solidFill>
              <a:latin typeface="Arial"/>
              <a:cs typeface="Arial"/>
            </a:endParaRPr>
          </a:p>
          <a:p>
            <a:pPr lvl="2"/>
            <a:r>
              <a:rPr lang="en-US" b="1" dirty="0">
                <a:solidFill>
                  <a:schemeClr val="accent5">
                    <a:lumMod val="50000"/>
                    <a:lumOff val="50000"/>
                  </a:schemeClr>
                </a:solidFill>
                <a:latin typeface="Arial"/>
                <a:cs typeface="Arial"/>
              </a:rPr>
              <a:t>File 3:  All documents in the appendices uploaded in the Attachments section of your Grants.gov application (Section D.8.a)</a:t>
            </a:r>
            <a:endParaRPr lang="en-US" b="0" dirty="0">
              <a:solidFill>
                <a:schemeClr val="accent5">
                  <a:lumMod val="50000"/>
                  <a:lumOff val="50000"/>
                </a:schemeClr>
              </a:solidFill>
              <a:latin typeface="Arial"/>
              <a:cs typeface="Arial"/>
            </a:endParaRPr>
          </a:p>
          <a:p>
            <a:r>
              <a:rPr lang="en-US" dirty="0">
                <a:latin typeface="Arial"/>
                <a:cs typeface="Arial"/>
              </a:rPr>
              <a:t>Required standard forms do not apply toward your page count limitations in the submission requirements as stated in Disqualification Criteria (Section C.4).  </a:t>
            </a:r>
            <a:endParaRPr lang="en-US" dirty="0"/>
          </a:p>
          <a:p>
            <a:endParaRPr lang="en-US" dirty="0"/>
          </a:p>
        </p:txBody>
      </p:sp>
      <p:sp>
        <p:nvSpPr>
          <p:cNvPr id="4" name="Slide Number Placeholder 3">
            <a:extLst>
              <a:ext uri="{FF2B5EF4-FFF2-40B4-BE49-F238E27FC236}">
                <a16:creationId xmlns:a16="http://schemas.microsoft.com/office/drawing/2014/main" id="{CE331634-58BD-493B-866F-E84A6B47FA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902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47AFB-B37E-4054-8F27-06DD6683C798}"/>
              </a:ext>
            </a:extLst>
          </p:cNvPr>
          <p:cNvSpPr>
            <a:spLocks noGrp="1"/>
          </p:cNvSpPr>
          <p:nvPr>
            <p:ph type="title"/>
          </p:nvPr>
        </p:nvSpPr>
        <p:spPr/>
        <p:txBody>
          <a:bodyPr/>
          <a:lstStyle/>
          <a:p>
            <a:r>
              <a:rPr lang="en-US">
                <a:latin typeface="Arial"/>
                <a:cs typeface="Arial"/>
              </a:rPr>
              <a:t>Application Submission</a:t>
            </a:r>
          </a:p>
        </p:txBody>
      </p:sp>
      <p:sp>
        <p:nvSpPr>
          <p:cNvPr id="3" name="Content Placeholder 2">
            <a:extLst>
              <a:ext uri="{FF2B5EF4-FFF2-40B4-BE49-F238E27FC236}">
                <a16:creationId xmlns:a16="http://schemas.microsoft.com/office/drawing/2014/main" id="{60B83DAC-DFD7-4834-A6FD-79B431062568}"/>
              </a:ext>
            </a:extLst>
          </p:cNvPr>
          <p:cNvSpPr>
            <a:spLocks noGrp="1"/>
          </p:cNvSpPr>
          <p:nvPr>
            <p:ph idx="1"/>
          </p:nvPr>
        </p:nvSpPr>
        <p:spPr>
          <a:xfrm>
            <a:off x="838200" y="2367285"/>
            <a:ext cx="10515600" cy="4113414"/>
          </a:xfrm>
        </p:spPr>
        <p:txBody>
          <a:bodyPr vert="horz" lIns="91440" tIns="45720" rIns="91440" bIns="45720" rtlCol="0" anchor="t">
            <a:normAutofit fontScale="92500" lnSpcReduction="20000"/>
          </a:bodyPr>
          <a:lstStyle/>
          <a:p>
            <a:r>
              <a:rPr lang="en-US" sz="2400" dirty="0">
                <a:latin typeface="Arial"/>
                <a:cs typeface="Arial"/>
              </a:rPr>
              <a:t>Any files uploaded or attached to the Grants.gov application must be of the following file formats – </a:t>
            </a:r>
            <a:endParaRPr lang="en-US" sz="2400" dirty="0"/>
          </a:p>
          <a:p>
            <a:pPr lvl="2"/>
            <a:r>
              <a:rPr lang="en-US" sz="2100" b="1" dirty="0">
                <a:solidFill>
                  <a:schemeClr val="accent5">
                    <a:lumMod val="50000"/>
                    <a:lumOff val="50000"/>
                  </a:schemeClr>
                </a:solidFill>
                <a:latin typeface="Arial"/>
                <a:cs typeface="Arial"/>
              </a:rPr>
              <a:t>Microsoft Word, PowerPoint, Adobe PDF, or </a:t>
            </a:r>
            <a:br>
              <a:rPr lang="en-US" sz="2100" b="1" dirty="0">
                <a:solidFill>
                  <a:schemeClr val="accent5">
                    <a:lumMod val="50000"/>
                    <a:lumOff val="50000"/>
                  </a:schemeClr>
                </a:solidFill>
              </a:rPr>
            </a:br>
            <a:r>
              <a:rPr lang="en-US" sz="2100" b="1" dirty="0">
                <a:solidFill>
                  <a:schemeClr val="accent5">
                    <a:lumMod val="50000"/>
                    <a:lumOff val="50000"/>
                  </a:schemeClr>
                </a:solidFill>
                <a:latin typeface="Arial"/>
                <a:cs typeface="Arial"/>
              </a:rPr>
              <a:t>image formats (JPG, GIF, TIFF, or BMP only).  </a:t>
            </a:r>
            <a:endParaRPr lang="en-US" sz="2100" b="0" dirty="0">
              <a:solidFill>
                <a:schemeClr val="accent5">
                  <a:lumMod val="50000"/>
                  <a:lumOff val="50000"/>
                </a:schemeClr>
              </a:solidFill>
            </a:endParaRPr>
          </a:p>
          <a:p>
            <a:pPr marL="0" indent="0">
              <a:buNone/>
            </a:pPr>
            <a:endParaRPr lang="en-US" sz="2100" b="1" dirty="0">
              <a:solidFill>
                <a:schemeClr val="accent5">
                  <a:lumMod val="50000"/>
                  <a:lumOff val="50000"/>
                </a:schemeClr>
              </a:solidFill>
              <a:latin typeface="Arial"/>
              <a:cs typeface="Arial"/>
            </a:endParaRPr>
          </a:p>
          <a:p>
            <a:pPr lvl="2"/>
            <a:r>
              <a:rPr lang="en-US" sz="2100" b="1" dirty="0">
                <a:solidFill>
                  <a:schemeClr val="accent5">
                    <a:lumMod val="50000"/>
                    <a:lumOff val="50000"/>
                  </a:schemeClr>
                </a:solidFill>
                <a:latin typeface="Arial"/>
                <a:cs typeface="Arial"/>
              </a:rPr>
              <a:t>Microsoft Excel files will NOT be accepted.</a:t>
            </a:r>
            <a:endParaRPr lang="en-US" sz="2100" b="0" dirty="0">
              <a:solidFill>
                <a:schemeClr val="accent5">
                  <a:lumMod val="50000"/>
                  <a:lumOff val="50000"/>
                </a:schemeClr>
              </a:solidFill>
              <a:latin typeface="Arial"/>
              <a:cs typeface="Arial"/>
            </a:endParaRPr>
          </a:p>
          <a:p>
            <a:pPr marL="514350" lvl="2" indent="0">
              <a:buNone/>
            </a:pPr>
            <a:endParaRPr lang="en-US" b="1" dirty="0">
              <a:solidFill>
                <a:srgbClr val="000099"/>
              </a:solidFill>
              <a:latin typeface="Arial"/>
              <a:cs typeface="Arial"/>
            </a:endParaRPr>
          </a:p>
          <a:p>
            <a:r>
              <a:rPr lang="en-US" sz="2400" dirty="0">
                <a:latin typeface="Arial"/>
                <a:cs typeface="Arial"/>
              </a:rPr>
              <a:t>HHS/OASH strongly recommends that electronic applications be uploaded as Adobe PDF. </a:t>
            </a:r>
            <a:endParaRPr lang="en-US" sz="2400" dirty="0"/>
          </a:p>
          <a:p>
            <a:pPr lvl="2"/>
            <a:r>
              <a:rPr lang="en-US" sz="2100" b="1" dirty="0">
                <a:solidFill>
                  <a:schemeClr val="accent5">
                    <a:lumMod val="50000"/>
                    <a:lumOff val="50000"/>
                  </a:schemeClr>
                </a:solidFill>
                <a:latin typeface="Arial"/>
                <a:cs typeface="Arial"/>
              </a:rPr>
              <a:t>If you convert to PDF prior to submission, you may prevent any unintentional formatting that might occur with submission of an editable document. </a:t>
            </a:r>
            <a:endParaRPr lang="en-US" sz="2100" b="0" dirty="0">
              <a:solidFill>
                <a:schemeClr val="accent5">
                  <a:lumMod val="50000"/>
                  <a:lumOff val="50000"/>
                </a:schemeClr>
              </a:solidFill>
            </a:endParaRPr>
          </a:p>
          <a:p>
            <a:pPr marL="0" indent="0">
              <a:buNone/>
            </a:pPr>
            <a:endParaRPr lang="en-US" sz="2100" dirty="0">
              <a:solidFill>
                <a:schemeClr val="accent5">
                  <a:lumMod val="50000"/>
                  <a:lumOff val="50000"/>
                </a:schemeClr>
              </a:solidFill>
            </a:endParaRPr>
          </a:p>
          <a:p>
            <a:pPr lvl="2"/>
            <a:r>
              <a:rPr lang="en-US" sz="2100" b="1" dirty="0">
                <a:solidFill>
                  <a:schemeClr val="accent5">
                    <a:lumMod val="50000"/>
                    <a:lumOff val="50000"/>
                  </a:schemeClr>
                </a:solidFill>
                <a:latin typeface="Arial"/>
                <a:cs typeface="Arial"/>
              </a:rPr>
              <a:t>Check the page count of your PDF and/or print the file to ensure that the document does not exceed the page limit.</a:t>
            </a:r>
            <a:endParaRPr lang="en-US" sz="2100" b="0" dirty="0">
              <a:solidFill>
                <a:schemeClr val="accent5">
                  <a:lumMod val="50000"/>
                  <a:lumOff val="50000"/>
                </a:schemeClr>
              </a:solidFill>
              <a:latin typeface="Arial"/>
              <a:cs typeface="Arial"/>
            </a:endParaRPr>
          </a:p>
          <a:p>
            <a:endParaRPr lang="en-US" dirty="0"/>
          </a:p>
        </p:txBody>
      </p:sp>
      <p:sp>
        <p:nvSpPr>
          <p:cNvPr id="4" name="Slide Number Placeholder 3">
            <a:extLst>
              <a:ext uri="{FF2B5EF4-FFF2-40B4-BE49-F238E27FC236}">
                <a16:creationId xmlns:a16="http://schemas.microsoft.com/office/drawing/2014/main" id="{2DD88894-A230-4290-93A2-7685680969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50080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9F0BE-A207-4B44-B691-60516C2A8293}"/>
              </a:ext>
            </a:extLst>
          </p:cNvPr>
          <p:cNvSpPr>
            <a:spLocks noGrp="1"/>
          </p:cNvSpPr>
          <p:nvPr>
            <p:ph type="title"/>
          </p:nvPr>
        </p:nvSpPr>
        <p:spPr/>
        <p:txBody>
          <a:bodyPr/>
          <a:lstStyle/>
          <a:p>
            <a:r>
              <a:rPr lang="en-US">
                <a:latin typeface="Arial"/>
                <a:cs typeface="Arial"/>
              </a:rPr>
              <a:t>Application Submission</a:t>
            </a:r>
          </a:p>
        </p:txBody>
      </p:sp>
      <p:sp>
        <p:nvSpPr>
          <p:cNvPr id="3" name="Content Placeholder 2">
            <a:extLst>
              <a:ext uri="{FF2B5EF4-FFF2-40B4-BE49-F238E27FC236}">
                <a16:creationId xmlns:a16="http://schemas.microsoft.com/office/drawing/2014/main" id="{310C6B62-18C9-4409-B7F4-DE442178AF8D}"/>
              </a:ext>
            </a:extLst>
          </p:cNvPr>
          <p:cNvSpPr>
            <a:spLocks noGrp="1"/>
          </p:cNvSpPr>
          <p:nvPr>
            <p:ph idx="1"/>
          </p:nvPr>
        </p:nvSpPr>
        <p:spPr>
          <a:xfrm>
            <a:off x="838200" y="2367285"/>
            <a:ext cx="8154880" cy="3628401"/>
          </a:xfrm>
        </p:spPr>
        <p:txBody>
          <a:bodyPr vert="horz" lIns="91440" tIns="45720" rIns="91440" bIns="45720" rtlCol="0" anchor="t">
            <a:normAutofit/>
          </a:bodyPr>
          <a:lstStyle/>
          <a:p>
            <a:r>
              <a:rPr lang="en-US" dirty="0">
                <a:latin typeface="Arial"/>
                <a:cs typeface="Arial"/>
              </a:rPr>
              <a:t>Be complete and do not leave blanks on forms unless the information is clearly not applicable.</a:t>
            </a:r>
          </a:p>
          <a:p>
            <a:pPr marL="0" indent="0">
              <a:buNone/>
            </a:pPr>
            <a:endParaRPr lang="en-US" dirty="0"/>
          </a:p>
          <a:p>
            <a:r>
              <a:rPr lang="en-US" dirty="0">
                <a:latin typeface="Arial"/>
                <a:cs typeface="Arial"/>
              </a:rPr>
              <a:t>The individual submitting the application forms must have the legal authority to act on behalf of the organization.</a:t>
            </a:r>
          </a:p>
          <a:p>
            <a:endParaRPr lang="en-US" dirty="0"/>
          </a:p>
        </p:txBody>
      </p:sp>
      <p:sp>
        <p:nvSpPr>
          <p:cNvPr id="4" name="Slide Number Placeholder 3">
            <a:extLst>
              <a:ext uri="{FF2B5EF4-FFF2-40B4-BE49-F238E27FC236}">
                <a16:creationId xmlns:a16="http://schemas.microsoft.com/office/drawing/2014/main" id="{1E1EAD7A-7714-410A-B1BE-AABC766C3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20502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4BA1D-9ECC-440B-A2B6-E12E75470D32}"/>
              </a:ext>
            </a:extLst>
          </p:cNvPr>
          <p:cNvSpPr>
            <a:spLocks noGrp="1"/>
          </p:cNvSpPr>
          <p:nvPr>
            <p:ph type="title"/>
          </p:nvPr>
        </p:nvSpPr>
        <p:spPr/>
        <p:txBody>
          <a:bodyPr/>
          <a:lstStyle/>
          <a:p>
            <a:r>
              <a:rPr lang="en-US">
                <a:latin typeface="Arial"/>
                <a:cs typeface="Arial"/>
              </a:rPr>
              <a:t>Application Submission</a:t>
            </a:r>
          </a:p>
        </p:txBody>
      </p:sp>
      <p:sp>
        <p:nvSpPr>
          <p:cNvPr id="3" name="Content Placeholder 2">
            <a:extLst>
              <a:ext uri="{FF2B5EF4-FFF2-40B4-BE49-F238E27FC236}">
                <a16:creationId xmlns:a16="http://schemas.microsoft.com/office/drawing/2014/main" id="{9A30EB35-6B6F-49DE-AFB2-C0AA08D9960C}"/>
              </a:ext>
            </a:extLst>
          </p:cNvPr>
          <p:cNvSpPr>
            <a:spLocks noGrp="1"/>
          </p:cNvSpPr>
          <p:nvPr>
            <p:ph idx="1"/>
          </p:nvPr>
        </p:nvSpPr>
        <p:spPr/>
        <p:txBody>
          <a:bodyPr vert="horz" lIns="91440" tIns="45720" rIns="91440" bIns="45720" rtlCol="0" anchor="t">
            <a:normAutofit/>
          </a:bodyPr>
          <a:lstStyle/>
          <a:p>
            <a:r>
              <a:rPr lang="en-US" dirty="0">
                <a:latin typeface="Arial"/>
                <a:cs typeface="Arial"/>
              </a:rPr>
              <a:t>To ensure successful submission of your application, carefully follow the step-by-step instructions provided at:  </a:t>
            </a:r>
            <a:r>
              <a:rPr lang="en-US" b="1" dirty="0">
                <a:latin typeface="Arial"/>
                <a:cs typeface="Arial"/>
                <a:hlinkClick r:id="rId2"/>
              </a:rPr>
              <a:t>http://www.grants.gov/web/grants/applicants/apply-for-grants.html</a:t>
            </a:r>
            <a:r>
              <a:rPr lang="en-US" b="1" dirty="0">
                <a:latin typeface="Arial"/>
                <a:cs typeface="Arial"/>
              </a:rPr>
              <a:t> </a:t>
            </a:r>
            <a:endParaRPr lang="en-US" dirty="0"/>
          </a:p>
          <a:p>
            <a:pPr marL="0" indent="0">
              <a:buNone/>
            </a:pPr>
            <a:endParaRPr lang="en-US" dirty="0"/>
          </a:p>
          <a:p>
            <a:r>
              <a:rPr lang="en-US" dirty="0">
                <a:latin typeface="Arial"/>
                <a:cs typeface="Arial"/>
              </a:rPr>
              <a:t>These instructions are kept up-to-date and also provide links to Frequently Asked Questions and other troubleshooting information</a:t>
            </a:r>
            <a:endParaRPr lang="en-US" dirty="0"/>
          </a:p>
          <a:p>
            <a:endParaRPr lang="en-US" dirty="0"/>
          </a:p>
        </p:txBody>
      </p:sp>
      <p:sp>
        <p:nvSpPr>
          <p:cNvPr id="4" name="Slide Number Placeholder 3">
            <a:extLst>
              <a:ext uri="{FF2B5EF4-FFF2-40B4-BE49-F238E27FC236}">
                <a16:creationId xmlns:a16="http://schemas.microsoft.com/office/drawing/2014/main" id="{81B27FF1-E9BF-442B-A977-D0C782B10B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38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658FF-94C6-C539-B841-F16F502FAF3D}"/>
              </a:ext>
            </a:extLst>
          </p:cNvPr>
          <p:cNvSpPr>
            <a:spLocks noGrp="1"/>
          </p:cNvSpPr>
          <p:nvPr>
            <p:ph type="title"/>
          </p:nvPr>
        </p:nvSpPr>
        <p:spPr/>
        <p:txBody>
          <a:bodyPr/>
          <a:lstStyle/>
          <a:p>
            <a:r>
              <a:rPr lang="en-US" dirty="0"/>
              <a:t>Executive Summary (P. 1) </a:t>
            </a:r>
          </a:p>
        </p:txBody>
      </p:sp>
      <p:sp>
        <p:nvSpPr>
          <p:cNvPr id="3" name="Content Placeholder 2">
            <a:extLst>
              <a:ext uri="{FF2B5EF4-FFF2-40B4-BE49-F238E27FC236}">
                <a16:creationId xmlns:a16="http://schemas.microsoft.com/office/drawing/2014/main" id="{408D9915-A5C2-199F-9FB6-65A250D489A2}"/>
              </a:ext>
            </a:extLst>
          </p:cNvPr>
          <p:cNvSpPr>
            <a:spLocks noGrp="1"/>
          </p:cNvSpPr>
          <p:nvPr>
            <p:ph idx="1"/>
          </p:nvPr>
        </p:nvSpPr>
        <p:spPr>
          <a:xfrm>
            <a:off x="957430" y="2028824"/>
            <a:ext cx="10396370" cy="3986213"/>
          </a:xfrm>
        </p:spPr>
        <p:txBody>
          <a:bodyPr>
            <a:normAutofit lnSpcReduction="10000"/>
          </a:bodyPr>
          <a:lstStyle/>
          <a:p>
            <a:r>
              <a:rPr lang="en-US" dirty="0"/>
              <a:t>The Health Equity Leadership Development Initiative (HELDI) projects should  implement a fellowship program at the U.S. Department of Health and Human Services (HHS).</a:t>
            </a:r>
          </a:p>
          <a:p>
            <a:endParaRPr lang="en-US" dirty="0"/>
          </a:p>
          <a:p>
            <a:r>
              <a:rPr lang="en-US" dirty="0"/>
              <a:t>OMH expects recipients to provide training on health equity issues and leadership to early career individuals to improve the health of racial and ethnic minority and other disadvantaged populations.</a:t>
            </a:r>
          </a:p>
          <a:p>
            <a:endParaRPr lang="en-US" dirty="0"/>
          </a:p>
          <a:p>
            <a:r>
              <a:rPr lang="en-US" dirty="0"/>
              <a:t>All applicants should review all program requirements, eligibility information, application format and submission information, evaluation criteria, and other information in this funding announcement to ensure their applications comply with all requirements and instructions.</a:t>
            </a:r>
          </a:p>
          <a:p>
            <a:pPr marL="0"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306BA726-7C8B-D268-B06C-A2B936C6DCD2}"/>
              </a:ext>
            </a:extLst>
          </p:cNvPr>
          <p:cNvSpPr txBox="1"/>
          <p:nvPr/>
        </p:nvSpPr>
        <p:spPr>
          <a:xfrm>
            <a:off x="838200" y="6135395"/>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4112782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Application Elements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03729"/>
            <a:ext cx="10515600" cy="4341412"/>
          </a:xfrm>
        </p:spPr>
        <p:txBody>
          <a:bodyPr>
            <a:noAutofit/>
          </a:bodyPr>
          <a:lstStyle/>
          <a:p>
            <a:pPr lvl="1" indent="0">
              <a:buNone/>
            </a:pPr>
            <a:r>
              <a:rPr lang="en-US" dirty="0">
                <a:solidFill>
                  <a:schemeClr val="tx1"/>
                </a:solidFill>
              </a:rPr>
              <a:t>Forms</a:t>
            </a:r>
          </a:p>
          <a:p>
            <a:pPr marL="1028700" lvl="1" indent="-342900">
              <a:buFont typeface="Wingdings" panose="05000000000000000000" pitchFamily="2" charset="2"/>
              <a:buChar char="q"/>
            </a:pPr>
            <a:r>
              <a:rPr lang="en-US" dirty="0"/>
              <a:t>Application for Federal Assistance (SF-424)</a:t>
            </a:r>
          </a:p>
          <a:p>
            <a:pPr marL="1028700" lvl="1" indent="-342900">
              <a:buFont typeface="Wingdings" panose="05000000000000000000" pitchFamily="2" charset="2"/>
              <a:buChar char="q"/>
            </a:pPr>
            <a:r>
              <a:rPr lang="en-US" dirty="0"/>
              <a:t>Budget Information for Non-construction Programs (SF-424A)</a:t>
            </a:r>
          </a:p>
          <a:p>
            <a:pPr marL="1028700" lvl="1" indent="-342900">
              <a:buFont typeface="Wingdings" panose="05000000000000000000" pitchFamily="2" charset="2"/>
              <a:buChar char="q"/>
            </a:pPr>
            <a:r>
              <a:rPr lang="en-US" dirty="0"/>
              <a:t>Disclosure of Lobbying Activities (SF-LLL)</a:t>
            </a:r>
          </a:p>
          <a:p>
            <a:pPr marL="1028700" lvl="1" indent="-342900">
              <a:buFont typeface="Wingdings" panose="05000000000000000000" pitchFamily="2" charset="2"/>
              <a:buChar char="q"/>
            </a:pPr>
            <a:r>
              <a:rPr lang="en-US" dirty="0"/>
              <a:t>Project Abstract Summary</a:t>
            </a:r>
          </a:p>
          <a:p>
            <a:pPr marL="1028700" lvl="1" indent="-342900">
              <a:buFont typeface="Wingdings" panose="05000000000000000000" pitchFamily="2" charset="2"/>
              <a:buChar char="q"/>
            </a:pPr>
            <a:endParaRPr lang="en-US" dirty="0">
              <a:solidFill>
                <a:schemeClr val="tx1"/>
              </a:solidFill>
            </a:endParaRPr>
          </a:p>
          <a:p>
            <a:pPr lvl="1" indent="0">
              <a:buNone/>
            </a:pPr>
            <a:r>
              <a:rPr lang="en-US" dirty="0">
                <a:solidFill>
                  <a:schemeClr val="tx1"/>
                </a:solidFill>
              </a:rPr>
              <a:t>Files</a:t>
            </a:r>
          </a:p>
          <a:p>
            <a:pPr marL="1028700" lvl="1" indent="-342900">
              <a:buFont typeface="Wingdings" panose="05000000000000000000" pitchFamily="2" charset="2"/>
              <a:buChar char="q"/>
            </a:pPr>
            <a:r>
              <a:rPr lang="en-US" dirty="0"/>
              <a:t>Project Narrative – Submit all Project Narrative content as a single acceptable file.</a:t>
            </a:r>
          </a:p>
          <a:p>
            <a:pPr marL="1028700" lvl="1" indent="-342900">
              <a:buFont typeface="Wingdings" panose="05000000000000000000" pitchFamily="2" charset="2"/>
              <a:buChar char="q"/>
            </a:pPr>
            <a:r>
              <a:rPr lang="en-US" dirty="0"/>
              <a:t>Budget Narrative – Submit all Budget Narrative content as a single acceptable file.</a:t>
            </a:r>
          </a:p>
          <a:p>
            <a:pPr marL="1028700" lvl="1" indent="-342900">
              <a:buFont typeface="Wingdings" panose="05000000000000000000" pitchFamily="2" charset="2"/>
              <a:buChar char="q"/>
            </a:pPr>
            <a:r>
              <a:rPr lang="en-US" dirty="0"/>
              <a:t>Appendices – Submit all appendix content as a single acceptable file, in the Attachments section of your Grants.gov application.</a:t>
            </a:r>
          </a:p>
        </p:txBody>
      </p:sp>
      <p:sp>
        <p:nvSpPr>
          <p:cNvPr id="4" name="Slide Number Placeholder 3">
            <a:extLst>
              <a:ext uri="{FF2B5EF4-FFF2-40B4-BE49-F238E27FC236}">
                <a16:creationId xmlns:a16="http://schemas.microsoft.com/office/drawing/2014/main" id="{56019F0C-66FA-4FAD-A54D-1F353CFA2D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1643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3D248-A39F-436E-973B-EF2141CC1EF4}"/>
              </a:ext>
            </a:extLst>
          </p:cNvPr>
          <p:cNvSpPr>
            <a:spLocks noGrp="1"/>
          </p:cNvSpPr>
          <p:nvPr>
            <p:ph type="title"/>
          </p:nvPr>
        </p:nvSpPr>
        <p:spPr/>
        <p:txBody>
          <a:bodyPr/>
          <a:lstStyle/>
          <a:p>
            <a:r>
              <a:rPr lang="en-US" dirty="0"/>
              <a:t>Project Abstract Summary</a:t>
            </a:r>
          </a:p>
        </p:txBody>
      </p:sp>
      <p:sp>
        <p:nvSpPr>
          <p:cNvPr id="3" name="Slide Number Placeholder 2">
            <a:extLst>
              <a:ext uri="{FF2B5EF4-FFF2-40B4-BE49-F238E27FC236}">
                <a16:creationId xmlns:a16="http://schemas.microsoft.com/office/drawing/2014/main" id="{6CDD2357-C450-4F55-A98E-82CAAA3BC8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4" name="Content Placeholder 3">
            <a:extLst>
              <a:ext uri="{FF2B5EF4-FFF2-40B4-BE49-F238E27FC236}">
                <a16:creationId xmlns:a16="http://schemas.microsoft.com/office/drawing/2014/main" id="{F6FD95CE-3E65-45C5-BBC5-18E1FE27B247}"/>
              </a:ext>
            </a:extLst>
          </p:cNvPr>
          <p:cNvSpPr>
            <a:spLocks noGrp="1"/>
          </p:cNvSpPr>
          <p:nvPr>
            <p:ph sz="half" idx="2"/>
          </p:nvPr>
        </p:nvSpPr>
        <p:spPr>
          <a:xfrm>
            <a:off x="838200" y="2370137"/>
            <a:ext cx="9228826" cy="3625549"/>
          </a:xfrm>
        </p:spPr>
        <p:txBody>
          <a:bodyPr>
            <a:normAutofit/>
          </a:bodyPr>
          <a:lstStyle/>
          <a:p>
            <a:r>
              <a:rPr lang="en-US" sz="2000" dirty="0"/>
              <a:t>You must complete the Project Abstract Summary form provided in the application package. The abstract will be used to provide reviewers with an overview of the application and will form the basis for the application summary in grants management and program summary documents.</a:t>
            </a:r>
          </a:p>
          <a:p>
            <a:endParaRPr lang="en-US" sz="2000" dirty="0"/>
          </a:p>
          <a:p>
            <a:r>
              <a:rPr lang="en-US" sz="2000" b="1" dirty="0"/>
              <a:t>If your project is funded, HHS will publish the abstract from your form on TAGGS.hhs.gov and USASpending.gov. </a:t>
            </a:r>
            <a:r>
              <a:rPr lang="en-US" sz="2000" dirty="0"/>
              <a:t>The abstract may also appear on the program office website or other government website, so </a:t>
            </a:r>
            <a:r>
              <a:rPr lang="en-US" sz="2000" b="1" dirty="0"/>
              <a:t>do not include sensitive or proprietary information in your abstract.</a:t>
            </a:r>
          </a:p>
          <a:p>
            <a:r>
              <a:rPr lang="en-US" dirty="0"/>
              <a:t>  </a:t>
            </a:r>
          </a:p>
        </p:txBody>
      </p:sp>
    </p:spTree>
    <p:extLst>
      <p:ext uri="{BB962C8B-B14F-4D97-AF65-F5344CB8AC3E}">
        <p14:creationId xmlns:p14="http://schemas.microsoft.com/office/powerpoint/2010/main" val="2788176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Application Format</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1979875"/>
            <a:ext cx="8711317" cy="4548146"/>
          </a:xfrm>
        </p:spPr>
        <p:txBody>
          <a:bodyPr>
            <a:normAutofit/>
          </a:bodyPr>
          <a:lstStyle/>
          <a:p>
            <a:pPr marL="1028700" lvl="1" indent="-342900">
              <a:buFont typeface="Wingdings" panose="05000000000000000000" pitchFamily="2" charset="2"/>
              <a:buChar char="q"/>
            </a:pPr>
            <a:r>
              <a:rPr lang="en-US" dirty="0"/>
              <a:t>Be sure to follow Project Narrative format instructions in the NOFO. Your application will be disqualified if it does not conform to the format requirements.</a:t>
            </a:r>
          </a:p>
          <a:p>
            <a:pPr marL="1028700" lvl="1" indent="-342900">
              <a:buFont typeface="Wingdings" panose="05000000000000000000" pitchFamily="2" charset="2"/>
              <a:buChar char="q"/>
            </a:pPr>
            <a:r>
              <a:rPr lang="en-US" dirty="0"/>
              <a:t>You must double-space the Project Narrative pages. </a:t>
            </a:r>
          </a:p>
          <a:p>
            <a:pPr marL="1028700" lvl="1" indent="-342900">
              <a:buFont typeface="Wingdings" panose="05000000000000000000" pitchFamily="2" charset="2"/>
              <a:buChar char="q"/>
            </a:pPr>
            <a:r>
              <a:rPr lang="en-US" dirty="0"/>
              <a:t>You must use 12-point font. </a:t>
            </a:r>
          </a:p>
          <a:p>
            <a:pPr marL="1028700" lvl="1" indent="-342900">
              <a:buFont typeface="Wingdings" panose="05000000000000000000" pitchFamily="2" charset="2"/>
              <a:buChar char="q"/>
            </a:pPr>
            <a:r>
              <a:rPr lang="en-US" dirty="0"/>
              <a:t>You should use an easily readable typeface, such as Times New Roman or Arial. </a:t>
            </a:r>
          </a:p>
          <a:p>
            <a:pPr marL="1028700" lvl="1" indent="-342900">
              <a:buFont typeface="Wingdings" panose="05000000000000000000" pitchFamily="2" charset="2"/>
              <a:buChar char="q"/>
            </a:pPr>
            <a:r>
              <a:rPr lang="en-US" dirty="0"/>
              <a:t>You may single-space tables or use alternate fonts but you must ensure the tables are easy to read.</a:t>
            </a:r>
          </a:p>
          <a:p>
            <a:pPr marL="1028700" lvl="1" indent="-342900">
              <a:buFont typeface="Wingdings" panose="05000000000000000000" pitchFamily="2" charset="2"/>
              <a:buChar char="q"/>
            </a:pPr>
            <a:r>
              <a:rPr lang="en-US" dirty="0"/>
              <a:t>For Appendices and Budget Narrative, you should use the same formatting specified for the Project Narrative.</a:t>
            </a:r>
          </a:p>
          <a:p>
            <a:pPr marL="1028700" lvl="1" indent="-342900">
              <a:buFont typeface="Wingdings" panose="05000000000000000000" pitchFamily="2" charset="2"/>
              <a:buChar char="q"/>
            </a:pPr>
            <a:r>
              <a:rPr lang="en-US" dirty="0"/>
              <a:t>Appendix documents such as résumés may use alternate formats common to such documents.</a:t>
            </a:r>
          </a:p>
        </p:txBody>
      </p:sp>
      <p:sp>
        <p:nvSpPr>
          <p:cNvPr id="4" name="Slide Number Placeholder 3">
            <a:extLst>
              <a:ext uri="{FF2B5EF4-FFF2-40B4-BE49-F238E27FC236}">
                <a16:creationId xmlns:a16="http://schemas.microsoft.com/office/drawing/2014/main" id="{AF1ECA54-F686-44FA-A79D-4A8554C3AE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24593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fontScale="90000"/>
          </a:bodyPr>
          <a:lstStyle/>
          <a:p>
            <a:r>
              <a:rPr lang="en-US" dirty="0">
                <a:latin typeface="Arial"/>
                <a:cs typeface="Arial"/>
              </a:rPr>
              <a:t>UEI Number and the System for Award Management (SAM) </a:t>
            </a:r>
            <a:br>
              <a:rPr lang="en-US" dirty="0">
                <a:latin typeface="Arial"/>
                <a:cs typeface="Arial"/>
              </a:rPr>
            </a:br>
            <a:r>
              <a:rPr lang="en-US" dirty="0">
                <a:latin typeface="Arial"/>
                <a:cs typeface="Arial"/>
              </a:rPr>
              <a:t>(Section D.4)</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199" y="1995777"/>
            <a:ext cx="10667337" cy="4659465"/>
          </a:xfrm>
        </p:spPr>
        <p:txBody>
          <a:bodyPr>
            <a:normAutofit/>
          </a:bodyPr>
          <a:lstStyle/>
          <a:p>
            <a:pPr marL="342900" indent="-342900">
              <a:buFont typeface="Arial" panose="020B0604020202020204" pitchFamily="34" charset="0"/>
              <a:buChar char="•"/>
            </a:pPr>
            <a:r>
              <a:rPr lang="en-US" sz="2000" dirty="0"/>
              <a:t>To register your organization, you will need a unique entity identifier (UEI). On April 4, 2022, the federal government completed its transition to the twelve-digit UEI(SAM) number as the required UEI for registration in SAM.gov.</a:t>
            </a:r>
          </a:p>
          <a:p>
            <a:pPr marL="274320" lvl="1" indent="0">
              <a:buNone/>
            </a:pPr>
            <a:endParaRPr lang="en-US" dirty="0"/>
          </a:p>
          <a:p>
            <a:pPr marL="342900" indent="-342900">
              <a:buFont typeface="Arial" panose="020B0604020202020204" pitchFamily="34" charset="0"/>
              <a:buChar char="•"/>
            </a:pPr>
            <a:r>
              <a:rPr lang="en-US" sz="2000" dirty="0"/>
              <a:t>You may begin the registration process, including receiving your UEI(SAM) at </a:t>
            </a:r>
            <a:r>
              <a:rPr lang="en-US" sz="2000" dirty="0">
                <a:solidFill>
                  <a:srgbClr val="0070C0"/>
                </a:solidFill>
              </a:rPr>
              <a:t>https://sam.gov/content/entity-registration</a:t>
            </a:r>
            <a:r>
              <a:rPr lang="en-US" sz="2000" dirty="0"/>
              <a:t>. An Entity Registration Checklist is available at </a:t>
            </a:r>
            <a:r>
              <a:rPr lang="en-US" sz="2000" dirty="0">
                <a:solidFill>
                  <a:srgbClr val="0070C0"/>
                </a:solidFill>
              </a:rPr>
              <a:t>https://www.fsd.gov/gsafsd_sp/sys_attachment.do?sys_id=d6d6b5f31b120dd0cc45ea04bc4bcb81</a:t>
            </a:r>
            <a:r>
              <a:rPr lang="en-US" sz="2000" dirty="0"/>
              <a:t>. </a:t>
            </a:r>
          </a:p>
          <a:p>
            <a:endParaRPr lang="en-US" sz="2000" dirty="0"/>
          </a:p>
          <a:p>
            <a:pPr marL="342900" indent="-342900">
              <a:buFont typeface="Arial" panose="020B0604020202020204" pitchFamily="34" charset="0"/>
              <a:buChar char="•"/>
            </a:pPr>
            <a:r>
              <a:rPr lang="en-US" sz="2000" dirty="0"/>
              <a:t>You may register in SAM as either an entity applying for Federal Assistance Awards Only (e.g., grants and cooperative agreements) or All Awards (including procurement awards).</a:t>
            </a:r>
          </a:p>
        </p:txBody>
      </p:sp>
      <p:sp>
        <p:nvSpPr>
          <p:cNvPr id="4" name="Slide Number Placeholder 3">
            <a:extLst>
              <a:ext uri="{FF2B5EF4-FFF2-40B4-BE49-F238E27FC236}">
                <a16:creationId xmlns:a16="http://schemas.microsoft.com/office/drawing/2014/main" id="{8B9C4597-A792-48A1-88B0-20DF184F0C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3871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System for Award Management (SAM)  </a:t>
            </a:r>
            <a:endParaRPr lang="en-US"/>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199" y="1969142"/>
            <a:ext cx="10515600" cy="4862223"/>
          </a:xfrm>
        </p:spPr>
        <p:txBody>
          <a:bodyPr vert="horz" lIns="91440" tIns="45720" rIns="91440" bIns="45720" rtlCol="0" anchor="t">
            <a:normAutofit/>
          </a:bodyPr>
          <a:lstStyle/>
          <a:p>
            <a:pPr marL="285750" indent="-285750">
              <a:buFont typeface="Arial" panose="020B0604020202020204" pitchFamily="34" charset="0"/>
              <a:buChar char="•"/>
            </a:pPr>
            <a:r>
              <a:rPr lang="en-US" sz="2000" dirty="0">
                <a:latin typeface="Arial"/>
                <a:cs typeface="Arial"/>
              </a:rPr>
              <a:t>If you are registering a </a:t>
            </a:r>
            <a:r>
              <a:rPr lang="en-US" sz="2000" u="sng" dirty="0">
                <a:latin typeface="Arial"/>
                <a:cs typeface="Arial"/>
              </a:rPr>
              <a:t>new</a:t>
            </a:r>
            <a:r>
              <a:rPr lang="en-US" sz="2000" dirty="0">
                <a:latin typeface="Arial"/>
                <a:cs typeface="Arial"/>
              </a:rPr>
              <a:t> entity in SAM.gov, you need to create a login.gov account, if you don't already have one. </a:t>
            </a:r>
            <a:endParaRPr lang="en-US" sz="2000" dirty="0"/>
          </a:p>
          <a:p>
            <a:pPr marL="457200" lvl="1" indent="0">
              <a:buNone/>
            </a:pPr>
            <a:endParaRPr lang="en-US" dirty="0"/>
          </a:p>
          <a:p>
            <a:pPr marL="285750" indent="-285750">
              <a:buFont typeface="Arial" panose="020B0604020202020204" pitchFamily="34" charset="0"/>
              <a:buChar char="•"/>
            </a:pPr>
            <a:r>
              <a:rPr lang="en-US" sz="2000" dirty="0">
                <a:latin typeface="Arial"/>
                <a:cs typeface="Arial"/>
              </a:rPr>
              <a:t>Minimum timeframe to complete an initial SAM registration online is 30 min.</a:t>
            </a:r>
          </a:p>
          <a:p>
            <a:pPr lvl="1"/>
            <a:endParaRPr lang="en-US" dirty="0"/>
          </a:p>
          <a:p>
            <a:pPr marL="285750" indent="-285750">
              <a:buFont typeface="Arial" panose="020B0604020202020204" pitchFamily="34" charset="0"/>
              <a:buChar char="•"/>
            </a:pPr>
            <a:r>
              <a:rPr lang="en-US" sz="2000" dirty="0">
                <a:latin typeface="Arial"/>
                <a:cs typeface="Arial"/>
              </a:rPr>
              <a:t>Timeframe for applicant’s registration to become active is up to 10 days and may take longer depending on volume, </a:t>
            </a:r>
            <a:r>
              <a:rPr lang="en-US" sz="2000" b="1" dirty="0">
                <a:latin typeface="Arial"/>
                <a:cs typeface="Arial"/>
              </a:rPr>
              <a:t>or if the SAM system flags the information you provide for manual validation.</a:t>
            </a:r>
          </a:p>
          <a:p>
            <a:pPr marL="457200" lvl="1" indent="0">
              <a:buNone/>
            </a:pPr>
            <a:endParaRPr lang="en-US" dirty="0"/>
          </a:p>
          <a:p>
            <a:pPr marL="285750" indent="-285750">
              <a:buFont typeface="Arial" panose="020B0604020202020204" pitchFamily="34" charset="0"/>
              <a:buChar char="•"/>
            </a:pPr>
            <a:r>
              <a:rPr lang="en-US" sz="2000" dirty="0"/>
              <a:t>Average timeframe for updates in SAM.gov to appear in Grants.gov is up to 72hrs. </a:t>
            </a:r>
            <a:r>
              <a:rPr lang="en-US" sz="2000" b="1" dirty="0"/>
              <a:t>If you plan to apply for this funding opportunity or think you might apply, you should ensure your organization’s registration is active in SAM well before the application deadline and will be active through the competitive review period.</a:t>
            </a:r>
          </a:p>
          <a:p>
            <a:endParaRPr lang="en-US" dirty="0"/>
          </a:p>
        </p:txBody>
      </p:sp>
      <p:sp>
        <p:nvSpPr>
          <p:cNvPr id="4" name="Slide Number Placeholder 3">
            <a:extLst>
              <a:ext uri="{FF2B5EF4-FFF2-40B4-BE49-F238E27FC236}">
                <a16:creationId xmlns:a16="http://schemas.microsoft.com/office/drawing/2014/main" id="{3D1E6425-8448-4A67-B6DD-12A4DE483B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28070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System for Award Management (SAM)  </a:t>
            </a:r>
            <a:endParaRPr lang="en-US"/>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199" y="1969143"/>
            <a:ext cx="10515600" cy="4259130"/>
          </a:xfrm>
        </p:spPr>
        <p:txBody>
          <a:bodyPr vert="horz" lIns="91440" tIns="45720" rIns="91440" bIns="45720" rtlCol="0" anchor="t">
            <a:norm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latin typeface="Arial"/>
                <a:cs typeface="Arial"/>
              </a:rPr>
              <a:t>SAM registration </a:t>
            </a:r>
            <a:r>
              <a:rPr lang="en-US" b="1" u="sng" dirty="0">
                <a:latin typeface="Arial"/>
                <a:cs typeface="Arial"/>
              </a:rPr>
              <a:t>must</a:t>
            </a:r>
            <a:r>
              <a:rPr lang="en-US" dirty="0">
                <a:latin typeface="Arial"/>
                <a:cs typeface="Arial"/>
              </a:rPr>
              <a:t> be renewed each year.</a:t>
            </a:r>
          </a:p>
          <a:p>
            <a:pPr marL="285750" indent="-285750">
              <a:buFont typeface="Arial" panose="020B0604020202020204" pitchFamily="34" charset="0"/>
              <a:buChar char="•"/>
            </a:pPr>
            <a:endParaRPr lang="en-US" dirty="0">
              <a:latin typeface="Arial"/>
              <a:cs typeface="Arial"/>
            </a:endParaRPr>
          </a:p>
          <a:p>
            <a:pPr marL="285750" indent="-285750">
              <a:buFont typeface="Arial" panose="020B0604020202020204" pitchFamily="34" charset="0"/>
              <a:buChar char="•"/>
            </a:pPr>
            <a:r>
              <a:rPr lang="en-US" dirty="0">
                <a:latin typeface="Arial"/>
                <a:cs typeface="Arial"/>
              </a:rPr>
              <a:t>If you are renewing your registration, your old SAM.gov username and password may not work anymore. You will need to create a login.gov account if you do not already have one. </a:t>
            </a:r>
            <a:endParaRPr lang="en-US" dirty="0"/>
          </a:p>
          <a:p>
            <a:pPr marL="285750" indent="-285750">
              <a:buFont typeface="Arial" panose="020B0604020202020204" pitchFamily="34" charset="0"/>
              <a:buChar char="•"/>
            </a:pPr>
            <a:endParaRPr lang="en-US" dirty="0">
              <a:latin typeface="Arial"/>
              <a:cs typeface="Arial"/>
            </a:endParaRPr>
          </a:p>
          <a:p>
            <a:endParaRPr lang="en-US" dirty="0"/>
          </a:p>
        </p:txBody>
      </p:sp>
      <p:sp>
        <p:nvSpPr>
          <p:cNvPr id="4" name="Slide Number Placeholder 3">
            <a:extLst>
              <a:ext uri="{FF2B5EF4-FFF2-40B4-BE49-F238E27FC236}">
                <a16:creationId xmlns:a16="http://schemas.microsoft.com/office/drawing/2014/main" id="{3D1E6425-8448-4A67-B6DD-12A4DE483B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697071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SAM (continued)</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27583"/>
            <a:ext cx="10515600" cy="3968103"/>
          </a:xfrm>
        </p:spPr>
        <p:txBody>
          <a:bodyPr>
            <a:normAutofit fontScale="92500" lnSpcReduction="10000"/>
          </a:bodyPr>
          <a:lstStyle/>
          <a:p>
            <a:pPr marL="342900" indent="-342900">
              <a:buFont typeface="Arial" panose="020B0604020202020204" pitchFamily="34" charset="0"/>
              <a:buChar char="•"/>
            </a:pPr>
            <a:r>
              <a:rPr lang="en-US" dirty="0"/>
              <a:t>We strongly recommend applicants check for an active registration in SAM well before application deadline.</a:t>
            </a:r>
          </a:p>
          <a:p>
            <a:pPr lvl="1"/>
            <a:endParaRPr lang="en-US" dirty="0"/>
          </a:p>
          <a:p>
            <a:pPr marL="342900" indent="-342900">
              <a:buFont typeface="Arial" panose="020B0604020202020204" pitchFamily="34" charset="0"/>
              <a:buChar char="•"/>
            </a:pPr>
            <a:r>
              <a:rPr lang="en-US" dirty="0"/>
              <a:t>If you are successful and receive an award, you must maintain an active SAM registration with current information</a:t>
            </a:r>
            <a:r>
              <a:rPr lang="en-US" b="1" dirty="0"/>
              <a:t> at all times</a:t>
            </a:r>
            <a:r>
              <a:rPr lang="en-US" dirty="0"/>
              <a:t> during the active award.</a:t>
            </a:r>
          </a:p>
          <a:p>
            <a:pPr lvl="1"/>
            <a:endParaRPr lang="en-US" dirty="0"/>
          </a:p>
          <a:p>
            <a:pPr marL="342900" indent="-342900">
              <a:buFont typeface="Arial" panose="020B0604020202020204" pitchFamily="34" charset="0"/>
              <a:buChar char="•"/>
            </a:pPr>
            <a:r>
              <a:rPr lang="en-US" dirty="0"/>
              <a:t>If you have not complied with the SAM registration requirements, HHS/OASH</a:t>
            </a:r>
          </a:p>
          <a:p>
            <a:pPr marL="731520" lvl="1" indent="-457200"/>
            <a:r>
              <a:rPr lang="en-US" dirty="0"/>
              <a:t>May determine you are not qualified to receive an award; and</a:t>
            </a:r>
          </a:p>
          <a:p>
            <a:pPr marL="731520" lvl="1" indent="-457200"/>
            <a:r>
              <a:rPr lang="en-US" dirty="0"/>
              <a:t>May use that determination as a basis for making an award to another applicant.</a:t>
            </a:r>
          </a:p>
          <a:p>
            <a:pPr marL="617220" lvl="1" indent="-342900"/>
            <a:endParaRPr lang="en-US" dirty="0"/>
          </a:p>
          <a:p>
            <a:pPr marL="342900" indent="-342900">
              <a:buFont typeface="Arial" panose="020B0604020202020204" pitchFamily="34" charset="0"/>
              <a:buChar char="•"/>
            </a:pPr>
            <a:r>
              <a:rPr lang="en-US" dirty="0"/>
              <a:t>Should you successfully compete and receive an award, </a:t>
            </a:r>
            <a:r>
              <a:rPr lang="en-US" b="1" dirty="0"/>
              <a:t>all first-tier sub-award recipients must have a UEI number</a:t>
            </a:r>
            <a:r>
              <a:rPr lang="en-US" dirty="0"/>
              <a:t> </a:t>
            </a:r>
            <a:r>
              <a:rPr lang="en-US" b="1" dirty="0"/>
              <a:t>at the time you, the recipient, make a sub-award.</a:t>
            </a:r>
            <a:endParaRPr lang="en-US" dirty="0"/>
          </a:p>
          <a:p>
            <a:endParaRPr lang="en-US" dirty="0"/>
          </a:p>
        </p:txBody>
      </p:sp>
      <p:sp>
        <p:nvSpPr>
          <p:cNvPr id="4" name="Slide Number Placeholder 3">
            <a:extLst>
              <a:ext uri="{FF2B5EF4-FFF2-40B4-BE49-F238E27FC236}">
                <a16:creationId xmlns:a16="http://schemas.microsoft.com/office/drawing/2014/main" id="{AAC474F2-B2BA-4C61-88A9-DEB6553048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2653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Funding Restrictions  	</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1876508"/>
            <a:ext cx="10246360" cy="4723075"/>
          </a:xfrm>
        </p:spPr>
        <p:txBody>
          <a:bodyPr>
            <a:normAutofit lnSpcReduction="10000"/>
          </a:bodyPr>
          <a:lstStyle/>
          <a:p>
            <a:pPr marL="342900" indent="-342900">
              <a:buFont typeface="Arial" panose="020B0604020202020204" pitchFamily="34" charset="0"/>
              <a:buChar char="•"/>
            </a:pPr>
            <a:r>
              <a:rPr lang="en-US" dirty="0"/>
              <a:t>If you are successful and receive an award, by accepting the award, you agree that the award and any activities thereunder are subject to all provisions of 45 CFR part 75, currently in effect or implemented during the period of the award, other Department regulations and policies in effect at the time of the award, and applicable statutory provisions.</a:t>
            </a:r>
          </a:p>
          <a:p>
            <a:r>
              <a:rPr lang="en-US" dirty="0"/>
              <a:t> </a:t>
            </a:r>
          </a:p>
          <a:p>
            <a:pPr marL="342900" indent="-342900">
              <a:buFont typeface="Arial" panose="020B0604020202020204" pitchFamily="34" charset="0"/>
              <a:buChar char="•"/>
            </a:pPr>
            <a:r>
              <a:rPr lang="en-US" dirty="0"/>
              <a:t>Costs must be allowable, allocable, reasonable, and necessary direct expenses or indirect costs in accordance with regulations and current policy.</a:t>
            </a:r>
          </a:p>
          <a:p>
            <a:pPr marL="1028700" lvl="1" indent="-342900">
              <a:buFont typeface="Arial" panose="020B0604020202020204" pitchFamily="34" charset="0"/>
              <a:buChar char="•"/>
            </a:pPr>
            <a:r>
              <a:rPr lang="en-US" dirty="0"/>
              <a:t>Indirect costs may be included per 45 CFR 75.414.  Applicants should indicate which method or rate is used for this application.  (Section D.3.b.1.o)</a:t>
            </a:r>
          </a:p>
          <a:p>
            <a:pPr marL="1074420" lvl="2" indent="-342900"/>
            <a:endParaRPr lang="en-US" dirty="0"/>
          </a:p>
          <a:p>
            <a:pPr marL="1028700" lvl="1" indent="-342900">
              <a:buFont typeface="Arial" panose="020B0604020202020204" pitchFamily="34" charset="0"/>
              <a:buChar char="•"/>
            </a:pPr>
            <a:r>
              <a:rPr lang="en-US" dirty="0"/>
              <a:t>Pre-award costs are not allowed. (Section D.7.a)</a:t>
            </a:r>
          </a:p>
          <a:p>
            <a:pPr marL="1028700" lvl="1" indent="-342900">
              <a:buFont typeface="Arial" panose="020B0604020202020204" pitchFamily="34" charset="0"/>
              <a:buChar char="•"/>
            </a:pPr>
            <a:endParaRPr lang="en-US" dirty="0"/>
          </a:p>
          <a:p>
            <a:pPr marL="1028700" lvl="1" indent="-342900">
              <a:buFont typeface="Arial" panose="020B0604020202020204" pitchFamily="34" charset="0"/>
              <a:buChar char="•"/>
            </a:pPr>
            <a:r>
              <a:rPr lang="en-US" dirty="0"/>
              <a:t>Current Salary Limitation: </a:t>
            </a:r>
            <a:r>
              <a:rPr lang="en-US" dirty="0">
                <a:solidFill>
                  <a:srgbClr val="FF0000"/>
                </a:solidFill>
              </a:rPr>
              <a:t>$212,100 effective January 2023</a:t>
            </a:r>
            <a:r>
              <a:rPr lang="en-US" dirty="0"/>
              <a:t>  (Section D.7.b)</a:t>
            </a:r>
          </a:p>
          <a:p>
            <a:pPr marL="1028700" lvl="1"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0F01FCA-E3D4-496F-A51A-7673D4367D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88407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dirty="0"/>
              <a:t>Budget Narrative and Forms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925664" y="2099144"/>
            <a:ext cx="10771755" cy="4386180"/>
          </a:xfrm>
        </p:spPr>
        <p:txBody>
          <a:bodyPr vert="horz" lIns="91440" tIns="45720" rIns="91440" bIns="45720" rtlCol="0" anchor="t">
            <a:normAutofit fontScale="92500" lnSpcReduction="10000"/>
          </a:bodyPr>
          <a:lstStyle/>
          <a:p>
            <a:pPr algn="ctr"/>
            <a:r>
              <a:rPr lang="en-US" u="sng" dirty="0">
                <a:latin typeface="Arial"/>
                <a:cs typeface="Arial"/>
              </a:rPr>
              <a:t>The Project Budget Information</a:t>
            </a:r>
            <a:r>
              <a:rPr lang="en-US" dirty="0">
                <a:latin typeface="Arial"/>
                <a:cs typeface="Arial"/>
              </a:rPr>
              <a:t>:</a:t>
            </a:r>
          </a:p>
          <a:p>
            <a:pPr algn="ctr"/>
            <a:r>
              <a:rPr lang="en-US" dirty="0">
                <a:latin typeface="Arial"/>
                <a:cs typeface="Arial"/>
              </a:rPr>
              <a:t>SF 424A Budget Forms</a:t>
            </a:r>
          </a:p>
          <a:p>
            <a:pPr algn="ctr"/>
            <a:r>
              <a:rPr lang="en-US" dirty="0">
                <a:latin typeface="Arial"/>
                <a:cs typeface="Arial"/>
              </a:rPr>
              <a:t>Budget Narrative</a:t>
            </a:r>
          </a:p>
          <a:p>
            <a:pPr algn="ctr"/>
            <a:r>
              <a:rPr lang="en-US" dirty="0">
                <a:latin typeface="Arial"/>
                <a:cs typeface="Arial"/>
              </a:rPr>
              <a:t>Detailed Budget Justification</a:t>
            </a:r>
          </a:p>
          <a:p>
            <a:pPr algn="ctr"/>
            <a:endParaRPr lang="en-US" dirty="0"/>
          </a:p>
          <a:p>
            <a:pPr marL="1028700" lvl="1" indent="-342900">
              <a:buFont typeface="Wingdings" panose="05000000000000000000" pitchFamily="2" charset="2"/>
              <a:buChar char="q"/>
            </a:pPr>
            <a:r>
              <a:rPr lang="en-US" sz="2200" dirty="0">
                <a:latin typeface="Arial"/>
                <a:cs typeface="Arial"/>
              </a:rPr>
              <a:t>Must be consistent with the requirements of the NOFO</a:t>
            </a:r>
          </a:p>
          <a:p>
            <a:pPr marL="1028700" lvl="1" indent="-342900">
              <a:buFont typeface="Wingdings" panose="05000000000000000000" pitchFamily="2" charset="2"/>
              <a:buChar char="q"/>
            </a:pPr>
            <a:r>
              <a:rPr lang="en-US" sz="2200" dirty="0">
                <a:latin typeface="Arial"/>
                <a:cs typeface="Arial"/>
              </a:rPr>
              <a:t>Budgeted costs must reflect proposed activities</a:t>
            </a:r>
          </a:p>
          <a:p>
            <a:pPr marL="1028700" lvl="1" indent="-342900">
              <a:buFont typeface="Wingdings" panose="05000000000000000000" pitchFamily="2" charset="2"/>
              <a:buChar char="q"/>
            </a:pPr>
            <a:r>
              <a:rPr lang="en-US" sz="2200" dirty="0">
                <a:latin typeface="Arial"/>
                <a:cs typeface="Arial"/>
              </a:rPr>
              <a:t>Budget line-item descriptions and justification requirements are explained in the NOFO</a:t>
            </a:r>
          </a:p>
          <a:p>
            <a:pPr marL="1028700" lvl="1" indent="-342900">
              <a:buFont typeface="Wingdings" panose="05000000000000000000" pitchFamily="2" charset="2"/>
              <a:buChar char="q"/>
            </a:pPr>
            <a:r>
              <a:rPr lang="en-US" sz="2200" dirty="0">
                <a:latin typeface="Arial"/>
                <a:cs typeface="Arial"/>
              </a:rPr>
              <a:t>Suggested table formats in the NOFO</a:t>
            </a:r>
          </a:p>
          <a:p>
            <a:pPr marL="1028700" lvl="1" indent="-342900">
              <a:buFont typeface="Wingdings" panose="05000000000000000000" pitchFamily="2" charset="2"/>
              <a:buChar char="q"/>
            </a:pPr>
            <a:r>
              <a:rPr lang="en-US" sz="2200" dirty="0">
                <a:latin typeface="Arial"/>
                <a:cs typeface="Arial"/>
              </a:rPr>
              <a:t>Plan for Oversight of Federal Award Funds (Section F.3.b.2)</a:t>
            </a:r>
          </a:p>
          <a:p>
            <a:pPr lvl="1" indent="0">
              <a:buNone/>
            </a:pPr>
            <a:endParaRPr lang="en-US" sz="2200" dirty="0"/>
          </a:p>
          <a:p>
            <a:pPr lvl="1" indent="0">
              <a:buNone/>
            </a:pPr>
            <a:r>
              <a:rPr lang="en-US" sz="2200" dirty="0">
                <a:latin typeface="Arial"/>
                <a:cs typeface="Arial"/>
              </a:rPr>
              <a:t>Forms, budget narrative and detailed justification do not count toward page limit. </a:t>
            </a:r>
            <a:endParaRPr lang="en-US" sz="2200" dirty="0"/>
          </a:p>
          <a:p>
            <a:pPr marL="1028700" lvl="1" indent="-342900">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42CDBE3F-768D-4AC1-83D8-207BCDA107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5442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5FB4A-54D6-489A-BDF7-151C440105A0}"/>
              </a:ext>
            </a:extLst>
          </p:cNvPr>
          <p:cNvSpPr>
            <a:spLocks noGrp="1"/>
          </p:cNvSpPr>
          <p:nvPr>
            <p:ph type="title"/>
          </p:nvPr>
        </p:nvSpPr>
        <p:spPr/>
        <p:txBody>
          <a:bodyPr/>
          <a:lstStyle/>
          <a:p>
            <a:r>
              <a:rPr lang="en-US" dirty="0"/>
              <a:t>Budget Narrative and Forms: Tips for Development (D.3, Budget Narrative Content)</a:t>
            </a:r>
          </a:p>
        </p:txBody>
      </p:sp>
      <p:sp>
        <p:nvSpPr>
          <p:cNvPr id="3" name="Text Placeholder 2">
            <a:extLst>
              <a:ext uri="{FF2B5EF4-FFF2-40B4-BE49-F238E27FC236}">
                <a16:creationId xmlns:a16="http://schemas.microsoft.com/office/drawing/2014/main" id="{069788D4-5323-40D4-AEBE-9934F58B6D5D}"/>
              </a:ext>
            </a:extLst>
          </p:cNvPr>
          <p:cNvSpPr>
            <a:spLocks noGrp="1"/>
          </p:cNvSpPr>
          <p:nvPr>
            <p:ph type="body" idx="1"/>
          </p:nvPr>
        </p:nvSpPr>
        <p:spPr/>
        <p:txBody>
          <a:bodyPr>
            <a:normAutofit/>
          </a:bodyPr>
          <a:lstStyle/>
          <a:p>
            <a:r>
              <a:rPr lang="en-US" sz="2000" dirty="0"/>
              <a:t>You must develop an itemized budget using Section B, box 6 of the SF-424A for the first year of the proposed project. For awards with an anticipated period of performance of one year or less, this will be the budget request for the entire project. </a:t>
            </a:r>
            <a:r>
              <a:rPr lang="en-US" sz="2000" b="1" dirty="0"/>
              <a:t>Provide a budget justification, which includes explanatory text and line-item detail, for the entire first year of the proposed project.</a:t>
            </a:r>
          </a:p>
          <a:p>
            <a:endParaRPr lang="en-US" sz="2000" b="1" dirty="0"/>
          </a:p>
          <a:p>
            <a:r>
              <a:rPr lang="en-US" sz="2000" dirty="0"/>
              <a:t>The budget narrative should describe how the categorical </a:t>
            </a:r>
            <a:r>
              <a:rPr lang="en-US" sz="2000" b="1" dirty="0"/>
              <a:t>costs (e.g., salary, equipment, supplies, consulting costs) </a:t>
            </a:r>
            <a:r>
              <a:rPr lang="en-US" sz="2000" dirty="0"/>
              <a:t>are derived. Discuss the necessity, reasonableness, and allocation of the proposed costs.</a:t>
            </a:r>
          </a:p>
        </p:txBody>
      </p:sp>
      <p:sp>
        <p:nvSpPr>
          <p:cNvPr id="4" name="Slide Number Placeholder 3">
            <a:extLst>
              <a:ext uri="{FF2B5EF4-FFF2-40B4-BE49-F238E27FC236}">
                <a16:creationId xmlns:a16="http://schemas.microsoft.com/office/drawing/2014/main" id="{A5D28132-9B46-4B78-8005-24711090CF3D}"/>
              </a:ext>
            </a:extLst>
          </p:cNvPr>
          <p:cNvSpPr>
            <a:spLocks noGrp="1"/>
          </p:cNvSpPr>
          <p:nvPr>
            <p:ph type="sldNum" sz="quarter" idx="7"/>
          </p:nvPr>
        </p:nvSpPr>
        <p:spPr/>
        <p:txBody>
          <a:body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8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2377258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658FF-94C6-C539-B841-F16F502FAF3D}"/>
              </a:ext>
            </a:extLst>
          </p:cNvPr>
          <p:cNvSpPr>
            <a:spLocks noGrp="1"/>
          </p:cNvSpPr>
          <p:nvPr>
            <p:ph type="title"/>
          </p:nvPr>
        </p:nvSpPr>
        <p:spPr/>
        <p:txBody>
          <a:bodyPr/>
          <a:lstStyle/>
          <a:p>
            <a:r>
              <a:rPr lang="en-US" dirty="0">
                <a:solidFill>
                  <a:schemeClr val="tx2"/>
                </a:solidFill>
                <a:latin typeface="Arial" panose="020B0604020202020204" pitchFamily="34" charset="0"/>
                <a:cs typeface="Arial" panose="020B0604020202020204" pitchFamily="34" charset="0"/>
              </a:rPr>
              <a:t>HELDI Program Description </a:t>
            </a:r>
            <a:r>
              <a:rPr lang="en-US" dirty="0"/>
              <a:t>(P. 4) </a:t>
            </a:r>
          </a:p>
        </p:txBody>
      </p:sp>
      <p:sp>
        <p:nvSpPr>
          <p:cNvPr id="3" name="Content Placeholder 2">
            <a:extLst>
              <a:ext uri="{FF2B5EF4-FFF2-40B4-BE49-F238E27FC236}">
                <a16:creationId xmlns:a16="http://schemas.microsoft.com/office/drawing/2014/main" id="{408D9915-A5C2-199F-9FB6-65A250D489A2}"/>
              </a:ext>
            </a:extLst>
          </p:cNvPr>
          <p:cNvSpPr>
            <a:spLocks noGrp="1"/>
          </p:cNvSpPr>
          <p:nvPr>
            <p:ph idx="1"/>
          </p:nvPr>
        </p:nvSpPr>
        <p:spPr>
          <a:xfrm>
            <a:off x="989703" y="2332139"/>
            <a:ext cx="10180805" cy="4262298"/>
          </a:xfrm>
        </p:spPr>
        <p:txBody>
          <a:bodyPr>
            <a:normAutofit/>
          </a:bodyPr>
          <a:lstStyle/>
          <a:p>
            <a:pPr algn="just"/>
            <a:r>
              <a:rPr lang="en-US" dirty="0"/>
              <a:t>Implement Fellowship Program at HHS</a:t>
            </a:r>
          </a:p>
          <a:p>
            <a:pPr algn="just"/>
            <a:endParaRPr lang="en-US" dirty="0"/>
          </a:p>
          <a:p>
            <a:pPr algn="just"/>
            <a:r>
              <a:rPr lang="en-US" dirty="0"/>
              <a:t>Provide training in health equity issues and leadership to early career individuals to improve the health of racial and ethnic minority and other disadvantaged populations.</a:t>
            </a:r>
          </a:p>
          <a:p>
            <a:pPr algn="just"/>
            <a:endParaRPr lang="en-US" dirty="0"/>
          </a:p>
          <a:p>
            <a:pPr algn="just"/>
            <a:r>
              <a:rPr lang="en-US" dirty="0"/>
              <a:t>Address the gap in federal fellowship opportunities for individuals to advance health equity and address the Social Determinants of Health (SDOH) through health policies, programs, and practices.</a:t>
            </a:r>
          </a:p>
          <a:p>
            <a:pPr marL="0" indent="0" algn="just">
              <a:buNone/>
            </a:pPr>
            <a:endParaRPr lang="en-US" sz="1300" dirty="0"/>
          </a:p>
        </p:txBody>
      </p:sp>
      <p:sp>
        <p:nvSpPr>
          <p:cNvPr id="4" name="TextBox 3">
            <a:extLst>
              <a:ext uri="{FF2B5EF4-FFF2-40B4-BE49-F238E27FC236}">
                <a16:creationId xmlns:a16="http://schemas.microsoft.com/office/drawing/2014/main" id="{63A3A5D8-C0D5-3999-389F-6AE4785AD039}"/>
              </a:ext>
            </a:extLst>
          </p:cNvPr>
          <p:cNvSpPr txBox="1"/>
          <p:nvPr/>
        </p:nvSpPr>
        <p:spPr>
          <a:xfrm>
            <a:off x="838200" y="6135395"/>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8585664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E3D98-1FD5-4E57-868C-23B85CC5F9AB}"/>
              </a:ext>
            </a:extLst>
          </p:cNvPr>
          <p:cNvSpPr>
            <a:spLocks noGrp="1"/>
          </p:cNvSpPr>
          <p:nvPr>
            <p:ph type="title"/>
          </p:nvPr>
        </p:nvSpPr>
        <p:spPr/>
        <p:txBody>
          <a:bodyPr/>
          <a:lstStyle/>
          <a:p>
            <a:r>
              <a:rPr lang="en-US" dirty="0"/>
              <a:t>Budget Narrative and Forms: Tips for Development (D.3, Budget Narrative Content), Continued</a:t>
            </a:r>
          </a:p>
        </p:txBody>
      </p:sp>
      <p:sp>
        <p:nvSpPr>
          <p:cNvPr id="3" name="Text Placeholder 2">
            <a:extLst>
              <a:ext uri="{FF2B5EF4-FFF2-40B4-BE49-F238E27FC236}">
                <a16:creationId xmlns:a16="http://schemas.microsoft.com/office/drawing/2014/main" id="{EC26F526-A86B-48F0-8B93-90C9630C9C2A}"/>
              </a:ext>
            </a:extLst>
          </p:cNvPr>
          <p:cNvSpPr>
            <a:spLocks noGrp="1"/>
          </p:cNvSpPr>
          <p:nvPr>
            <p:ph type="body" idx="1"/>
          </p:nvPr>
        </p:nvSpPr>
        <p:spPr/>
        <p:txBody>
          <a:bodyPr>
            <a:normAutofit/>
          </a:bodyPr>
          <a:lstStyle/>
          <a:p>
            <a:r>
              <a:rPr lang="en-US" sz="2000" dirty="0"/>
              <a:t>For subsequent budget years in an </a:t>
            </a:r>
            <a:r>
              <a:rPr lang="en-US" sz="2000" b="1" i="1" dirty="0"/>
              <a:t>anticipated</a:t>
            </a:r>
            <a:r>
              <a:rPr lang="en-US" sz="2000" dirty="0"/>
              <a:t> multi-year project, provide a summary narrative and line-item budget for each year beyond the first. For categories or items that differ significantly from the first budget year, provide a detailed justification explaining these changes.</a:t>
            </a:r>
          </a:p>
          <a:p>
            <a:r>
              <a:rPr lang="en-US" sz="2000" b="1" i="1" u="sng" dirty="0"/>
              <a:t>Do not</a:t>
            </a:r>
            <a:r>
              <a:rPr lang="en-US" sz="2000" b="1" i="1" dirty="0"/>
              <a:t> </a:t>
            </a:r>
            <a:r>
              <a:rPr lang="en-US" sz="2000" b="1" dirty="0"/>
              <a:t>include costs beyond the first budget period in box 6 of the SF-424A or box 18 of the SF-424; the amounts entered in these sections should only reflect the first budget period</a:t>
            </a:r>
            <a:r>
              <a:rPr lang="en-US" sz="2000" dirty="0"/>
              <a:t>.</a:t>
            </a:r>
          </a:p>
        </p:txBody>
      </p:sp>
      <p:sp>
        <p:nvSpPr>
          <p:cNvPr id="4" name="Slide Number Placeholder 3">
            <a:extLst>
              <a:ext uri="{FF2B5EF4-FFF2-40B4-BE49-F238E27FC236}">
                <a16:creationId xmlns:a16="http://schemas.microsoft.com/office/drawing/2014/main" id="{5A57C7A5-1A59-4B73-9068-1DCA370B5EDA}"/>
              </a:ext>
            </a:extLst>
          </p:cNvPr>
          <p:cNvSpPr>
            <a:spLocks noGrp="1"/>
          </p:cNvSpPr>
          <p:nvPr>
            <p:ph type="sldNum" sz="quarter" idx="7"/>
          </p:nvPr>
        </p:nvSpPr>
        <p:spPr/>
        <p:txBody>
          <a:body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8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13529130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DD84-266B-4EEA-A664-6C2CF01BC690}"/>
              </a:ext>
            </a:extLst>
          </p:cNvPr>
          <p:cNvSpPr>
            <a:spLocks noGrp="1"/>
          </p:cNvSpPr>
          <p:nvPr>
            <p:ph type="title"/>
          </p:nvPr>
        </p:nvSpPr>
        <p:spPr/>
        <p:txBody>
          <a:bodyPr/>
          <a:lstStyle/>
          <a:p>
            <a:r>
              <a:rPr lang="en-US" dirty="0"/>
              <a:t>Budget Narrative and Forms: Tips for Development (D.3, Budget Narrative Content), Continued</a:t>
            </a:r>
          </a:p>
        </p:txBody>
      </p:sp>
      <p:sp>
        <p:nvSpPr>
          <p:cNvPr id="3" name="Text Placeholder 2">
            <a:extLst>
              <a:ext uri="{FF2B5EF4-FFF2-40B4-BE49-F238E27FC236}">
                <a16:creationId xmlns:a16="http://schemas.microsoft.com/office/drawing/2014/main" id="{5A9707C4-F7F7-4FA9-88AE-F0DDF8A267B9}"/>
              </a:ext>
            </a:extLst>
          </p:cNvPr>
          <p:cNvSpPr>
            <a:spLocks noGrp="1"/>
          </p:cNvSpPr>
          <p:nvPr>
            <p:ph type="body" idx="1"/>
          </p:nvPr>
        </p:nvSpPr>
        <p:spPr>
          <a:xfrm>
            <a:off x="838200" y="2367285"/>
            <a:ext cx="10515600" cy="4169993"/>
          </a:xfrm>
        </p:spPr>
        <p:txBody>
          <a:bodyPr>
            <a:normAutofit/>
          </a:bodyPr>
          <a:lstStyle/>
          <a:p>
            <a:r>
              <a:rPr lang="en-US" sz="2200" dirty="0"/>
              <a:t>Indirect costs methods are described in 45 C.F.R. § 75.414. </a:t>
            </a:r>
            <a:r>
              <a:rPr lang="en-US" sz="2200" b="1" i="1" dirty="0"/>
              <a:t>See also Section D.3.b. </a:t>
            </a:r>
            <a:r>
              <a:rPr lang="en-US" sz="2200" dirty="0"/>
              <a:t>This category has one of two methods that you may select. You may only select one and </a:t>
            </a:r>
            <a:r>
              <a:rPr lang="en-US" sz="2200" b="1" dirty="0"/>
              <a:t>must clearly identify that selection in your submitted budget.</a:t>
            </a:r>
          </a:p>
          <a:p>
            <a:pPr lvl="2">
              <a:buFont typeface="Arial" panose="020B0604020202020204" pitchFamily="34" charset="0"/>
              <a:buChar char="•"/>
            </a:pPr>
            <a:endParaRPr lang="en-US" sz="2000" b="1" i="1" dirty="0">
              <a:solidFill>
                <a:srgbClr val="0070C0"/>
              </a:solidFill>
            </a:endParaRPr>
          </a:p>
          <a:p>
            <a:pPr lvl="1"/>
            <a:r>
              <a:rPr lang="en-US" b="0" dirty="0">
                <a:solidFill>
                  <a:schemeClr val="tx1"/>
                </a:solidFill>
              </a:rPr>
              <a:t>Your organization currently </a:t>
            </a:r>
            <a:r>
              <a:rPr lang="en-US" dirty="0"/>
              <a:t>has an indirect cost rate approved</a:t>
            </a:r>
            <a:r>
              <a:rPr lang="en-US" b="0" dirty="0"/>
              <a:t> </a:t>
            </a:r>
            <a:r>
              <a:rPr lang="en-US" b="0" dirty="0">
                <a:solidFill>
                  <a:schemeClr val="tx1"/>
                </a:solidFill>
              </a:rPr>
              <a:t>by the Department of Health and Human Services (HHS) or another cognizant federal agency. </a:t>
            </a:r>
            <a:r>
              <a:rPr lang="en-US" b="0" u="sng" dirty="0">
                <a:solidFill>
                  <a:schemeClr val="tx1"/>
                </a:solidFill>
              </a:rPr>
              <a:t>You should enclose a copy of the current approved rate agreement in your Budget Narrative file</a:t>
            </a:r>
            <a:r>
              <a:rPr lang="en-US" b="0" dirty="0">
                <a:solidFill>
                  <a:schemeClr val="tx1"/>
                </a:solidFill>
              </a:rPr>
              <a:t>.</a:t>
            </a:r>
          </a:p>
          <a:p>
            <a:pPr lvl="1"/>
            <a:endParaRPr lang="en-US" b="0" dirty="0">
              <a:solidFill>
                <a:schemeClr val="tx1"/>
              </a:solidFill>
            </a:endParaRPr>
          </a:p>
          <a:p>
            <a:pPr lvl="1"/>
            <a:r>
              <a:rPr lang="en-US" b="0" dirty="0">
                <a:solidFill>
                  <a:schemeClr val="tx1"/>
                </a:solidFill>
              </a:rPr>
              <a:t>An applicant </a:t>
            </a:r>
            <a:r>
              <a:rPr lang="en-US" b="0" i="1" u="sng" dirty="0">
                <a:solidFill>
                  <a:schemeClr val="tx1"/>
                </a:solidFill>
              </a:rPr>
              <a:t>that has never</a:t>
            </a:r>
            <a:r>
              <a:rPr lang="en-US" b="0" i="1" dirty="0">
                <a:solidFill>
                  <a:schemeClr val="tx1"/>
                </a:solidFill>
              </a:rPr>
              <a:t> </a:t>
            </a:r>
            <a:r>
              <a:rPr lang="en-US" b="0" dirty="0">
                <a:solidFill>
                  <a:schemeClr val="tx1"/>
                </a:solidFill>
              </a:rPr>
              <a:t>received a negotiated indirect cost rate, may elect to charge </a:t>
            </a:r>
            <a:r>
              <a:rPr lang="en-US" dirty="0"/>
              <a:t>a de minimis rate of 10%</a:t>
            </a:r>
            <a:r>
              <a:rPr lang="en-US" b="0" dirty="0"/>
              <a:t> </a:t>
            </a:r>
            <a:r>
              <a:rPr lang="en-US" b="0" dirty="0">
                <a:solidFill>
                  <a:schemeClr val="tx1"/>
                </a:solidFill>
              </a:rPr>
              <a:t>of modified total direct costs which may be used indefinitely. </a:t>
            </a:r>
            <a:r>
              <a:rPr lang="en-US" b="0" i="1" u="sng" dirty="0">
                <a:solidFill>
                  <a:schemeClr val="tx1"/>
                </a:solidFill>
              </a:rPr>
              <a:t>If chosen, this methodology must be used consistently</a:t>
            </a:r>
            <a:r>
              <a:rPr lang="en-US" b="0" i="1" dirty="0">
                <a:solidFill>
                  <a:schemeClr val="tx1"/>
                </a:solidFill>
              </a:rPr>
              <a:t> </a:t>
            </a:r>
            <a:r>
              <a:rPr lang="en-US" b="0" dirty="0">
                <a:solidFill>
                  <a:schemeClr val="tx1"/>
                </a:solidFill>
              </a:rPr>
              <a:t>for all Federal awards until such time as an applicant chooses to negotiate for a rate.</a:t>
            </a:r>
          </a:p>
          <a:p>
            <a:endParaRPr lang="en-US" dirty="0">
              <a:solidFill>
                <a:srgbClr val="0070C0"/>
              </a:solidFill>
            </a:endParaRPr>
          </a:p>
          <a:p>
            <a:endParaRPr lang="en-US" dirty="0">
              <a:solidFill>
                <a:srgbClr val="0070C0"/>
              </a:solidFill>
            </a:endParaRPr>
          </a:p>
        </p:txBody>
      </p:sp>
      <p:sp>
        <p:nvSpPr>
          <p:cNvPr id="4" name="Slide Number Placeholder 3">
            <a:extLst>
              <a:ext uri="{FF2B5EF4-FFF2-40B4-BE49-F238E27FC236}">
                <a16:creationId xmlns:a16="http://schemas.microsoft.com/office/drawing/2014/main" id="{69547BD2-8ECE-4F6D-87DE-8B7F58CD5233}"/>
              </a:ext>
            </a:extLst>
          </p:cNvPr>
          <p:cNvSpPr>
            <a:spLocks noGrp="1"/>
          </p:cNvSpPr>
          <p:nvPr>
            <p:ph type="sldNum" sz="quarter" idx="7"/>
          </p:nvPr>
        </p:nvSpPr>
        <p:spPr/>
        <p:txBody>
          <a:body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8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dirty="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3805764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DD84-266B-4EEA-A664-6C2CF01BC690}"/>
              </a:ext>
            </a:extLst>
          </p:cNvPr>
          <p:cNvSpPr>
            <a:spLocks noGrp="1"/>
          </p:cNvSpPr>
          <p:nvPr>
            <p:ph type="title"/>
          </p:nvPr>
        </p:nvSpPr>
        <p:spPr/>
        <p:txBody>
          <a:bodyPr/>
          <a:lstStyle/>
          <a:p>
            <a:r>
              <a:rPr lang="en-US" dirty="0"/>
              <a:t>Budget Narrative and Forms: Tips for Development (D.3, Budget Narrative Content), Continued</a:t>
            </a:r>
          </a:p>
        </p:txBody>
      </p:sp>
      <p:sp>
        <p:nvSpPr>
          <p:cNvPr id="3" name="Text Placeholder 2">
            <a:extLst>
              <a:ext uri="{FF2B5EF4-FFF2-40B4-BE49-F238E27FC236}">
                <a16:creationId xmlns:a16="http://schemas.microsoft.com/office/drawing/2014/main" id="{5A9707C4-F7F7-4FA9-88AE-F0DDF8A267B9}"/>
              </a:ext>
            </a:extLst>
          </p:cNvPr>
          <p:cNvSpPr>
            <a:spLocks noGrp="1"/>
          </p:cNvSpPr>
          <p:nvPr>
            <p:ph type="body" idx="1"/>
          </p:nvPr>
        </p:nvSpPr>
        <p:spPr/>
        <p:txBody>
          <a:bodyPr>
            <a:normAutofit/>
          </a:bodyPr>
          <a:lstStyle/>
          <a:p>
            <a:r>
              <a:rPr lang="en-US" sz="2200" dirty="0"/>
              <a:t>If your proposed budget requests a rate that is less than allowed, your authorized representative must submit a signed acknowledgement that the organization is accepting a lower rate than allowed.</a:t>
            </a:r>
          </a:p>
          <a:p>
            <a:endParaRPr lang="en-US" sz="2200" dirty="0"/>
          </a:p>
          <a:p>
            <a:r>
              <a:rPr lang="en-US" sz="2200" dirty="0"/>
              <a:t>To obtain a negotiated indirect cost rate with the Federal Government you may contact the U.S. Department of Health and Human Services Cost Allocation Services (CAS) regional office that is applicable to your State. CAS regional contact information is available at </a:t>
            </a:r>
            <a:r>
              <a:rPr lang="en-US" sz="2200" dirty="0">
                <a:solidFill>
                  <a:srgbClr val="0070C0"/>
                </a:solidFill>
                <a:hlinkClick r:id="rId3"/>
              </a:rPr>
              <a:t>https://rates.psc.gov/fms/dca/map1.html</a:t>
            </a:r>
            <a:r>
              <a:rPr lang="en-US" sz="2200" dirty="0">
                <a:solidFill>
                  <a:srgbClr val="0070C0"/>
                </a:solidFill>
              </a:rPr>
              <a:t>.</a:t>
            </a:r>
          </a:p>
          <a:p>
            <a:endParaRPr lang="en-US" sz="2200" dirty="0">
              <a:solidFill>
                <a:srgbClr val="0070C0"/>
              </a:solidFill>
            </a:endParaRPr>
          </a:p>
          <a:p>
            <a:endParaRPr lang="en-US" dirty="0">
              <a:solidFill>
                <a:srgbClr val="0070C0"/>
              </a:solidFill>
            </a:endParaRPr>
          </a:p>
          <a:p>
            <a:endParaRPr lang="en-US" dirty="0">
              <a:solidFill>
                <a:srgbClr val="0070C0"/>
              </a:solidFill>
            </a:endParaRPr>
          </a:p>
        </p:txBody>
      </p:sp>
      <p:sp>
        <p:nvSpPr>
          <p:cNvPr id="4" name="Slide Number Placeholder 3">
            <a:extLst>
              <a:ext uri="{FF2B5EF4-FFF2-40B4-BE49-F238E27FC236}">
                <a16:creationId xmlns:a16="http://schemas.microsoft.com/office/drawing/2014/main" id="{69547BD2-8ECE-4F6D-87DE-8B7F58CD5233}"/>
              </a:ext>
            </a:extLst>
          </p:cNvPr>
          <p:cNvSpPr>
            <a:spLocks noGrp="1"/>
          </p:cNvSpPr>
          <p:nvPr>
            <p:ph type="sldNum" sz="quarter" idx="7"/>
          </p:nvPr>
        </p:nvSpPr>
        <p:spPr/>
        <p:txBody>
          <a:body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8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dirty="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242724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Application Disqualification Criteria</a:t>
            </a:r>
            <a:endParaRPr lang="en-US"/>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1" y="1963973"/>
            <a:ext cx="9867180" cy="4627658"/>
          </a:xfrm>
        </p:spPr>
        <p:txBody>
          <a:bodyPr vert="horz" lIns="91440" tIns="45720" rIns="91440" bIns="45720" rtlCol="0" anchor="t">
            <a:normAutofit lnSpcReduction="10000"/>
          </a:bodyPr>
          <a:lstStyle/>
          <a:p>
            <a:r>
              <a:rPr lang="en-US" dirty="0">
                <a:latin typeface="Arial"/>
                <a:cs typeface="Arial"/>
              </a:rPr>
              <a:t>If your application does not meet the following requirements, it will be disqualified and receive no further consideration:</a:t>
            </a:r>
          </a:p>
          <a:p>
            <a:pPr marL="1028700" lvl="1" indent="-342900">
              <a:buFont typeface="Arial" panose="020B0604020202020204" pitchFamily="34" charset="0"/>
              <a:buChar char="•"/>
            </a:pPr>
            <a:r>
              <a:rPr lang="en-US" sz="2200" dirty="0">
                <a:latin typeface="Arial"/>
                <a:cs typeface="Arial"/>
              </a:rPr>
              <a:t>Submitted electronically via www.grants.gov by due date and time (unless an exemption was granted 2 business days prior to the deadline).</a:t>
            </a:r>
          </a:p>
          <a:p>
            <a:pPr marL="1028700" lvl="1" indent="-342900">
              <a:buFont typeface="Arial" panose="020B0604020202020204" pitchFamily="34" charset="0"/>
              <a:buChar char="•"/>
            </a:pPr>
            <a:r>
              <a:rPr lang="en-US" sz="2200" dirty="0">
                <a:latin typeface="Arial"/>
                <a:cs typeface="Arial"/>
              </a:rPr>
              <a:t>If you successfully submit multiple applications for the same project, we will only review the last application received by the deadline.</a:t>
            </a:r>
          </a:p>
          <a:p>
            <a:pPr marL="1028700" lvl="1" indent="-342900">
              <a:buFont typeface="Arial" panose="020B0604020202020204" pitchFamily="34" charset="0"/>
              <a:buChar char="•"/>
            </a:pPr>
            <a:r>
              <a:rPr lang="en-US" sz="2200" dirty="0">
                <a:latin typeface="Arial"/>
                <a:cs typeface="Arial"/>
              </a:rPr>
              <a:t>HHS/OASH/GAM deems your application eligible.</a:t>
            </a:r>
          </a:p>
          <a:p>
            <a:pPr marL="1028700" lvl="1" indent="-342900">
              <a:buFont typeface="Arial" panose="020B0604020202020204" pitchFamily="34" charset="0"/>
              <a:buChar char="•"/>
            </a:pPr>
            <a:r>
              <a:rPr lang="en-US" sz="2200" dirty="0">
                <a:latin typeface="Arial"/>
                <a:cs typeface="Arial"/>
              </a:rPr>
              <a:t>You must complete the required forms in the application package: SF-424, SF-424A, SF-LLL, and Project Abstract Summary.</a:t>
            </a:r>
          </a:p>
          <a:p>
            <a:pPr marL="1028700" lvl="1" indent="-342900">
              <a:buFont typeface="Arial" panose="020B0604020202020204" pitchFamily="34" charset="0"/>
              <a:buChar char="•"/>
            </a:pPr>
            <a:r>
              <a:rPr lang="en-US" sz="2200" dirty="0">
                <a:latin typeface="Arial"/>
                <a:cs typeface="Arial"/>
              </a:rPr>
              <a:t>Your application must be submitted in the English language and must be in the terms of U.S. dollars (45 C.F.R. § 75.111(a)).</a:t>
            </a:r>
          </a:p>
          <a:p>
            <a:pPr marL="1028700" lvl="1" indent="-342900">
              <a:buFont typeface="Arial" panose="020B0604020202020204" pitchFamily="34" charset="0"/>
              <a:buChar char="•"/>
            </a:pPr>
            <a:endParaRPr lang="en-US" sz="2200" dirty="0">
              <a:latin typeface="Arial"/>
              <a:cs typeface="Arial"/>
            </a:endParaRPr>
          </a:p>
          <a:p>
            <a:pPr marL="1028700" lvl="1"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7EE1773-D83F-4608-9258-11B673D331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547419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Application Disqualification Criteria</a:t>
            </a:r>
            <a:endParaRPr lang="en-US"/>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1" y="1963973"/>
            <a:ext cx="9281160" cy="4627658"/>
          </a:xfrm>
        </p:spPr>
        <p:txBody>
          <a:bodyPr vert="horz" lIns="91440" tIns="45720" rIns="91440" bIns="45720" rtlCol="0" anchor="t">
            <a:normAutofit/>
          </a:bodyPr>
          <a:lstStyle/>
          <a:p>
            <a:r>
              <a:rPr lang="en-US" dirty="0">
                <a:latin typeface="Arial"/>
                <a:cs typeface="Arial"/>
              </a:rPr>
              <a:t>If your application does not meet the following requirements, it will be disqualified and receive no further consideration:</a:t>
            </a:r>
          </a:p>
          <a:p>
            <a:pPr marL="1028700" lvl="1" indent="-342900">
              <a:buFont typeface="Arial" panose="020B0604020202020204" pitchFamily="34" charset="0"/>
              <a:buChar char="•"/>
            </a:pPr>
            <a:endParaRPr lang="en-US" sz="2200" dirty="0">
              <a:latin typeface="Arial"/>
              <a:cs typeface="Arial"/>
            </a:endParaRPr>
          </a:p>
          <a:p>
            <a:pPr marL="1028700" lvl="1" indent="-342900">
              <a:buFont typeface="Arial" panose="020B0604020202020204" pitchFamily="34" charset="0"/>
              <a:buChar char="•"/>
            </a:pPr>
            <a:r>
              <a:rPr lang="en-US" sz="2200" dirty="0">
                <a:latin typeface="Arial"/>
                <a:cs typeface="Arial"/>
              </a:rPr>
              <a:t>Project Narrative must be double-spaced, on the equivalent of 8.5” X 11” page size with 1” margins on all sides and font size not less than 12 points. </a:t>
            </a:r>
          </a:p>
          <a:p>
            <a:pPr marL="1028700" lvl="1" indent="-342900">
              <a:buFont typeface="Arial" panose="020B0604020202020204" pitchFamily="34" charset="0"/>
              <a:buChar char="•"/>
            </a:pPr>
            <a:r>
              <a:rPr lang="en-US" sz="2200" dirty="0">
                <a:latin typeface="Arial"/>
                <a:cs typeface="Arial"/>
              </a:rPr>
              <a:t>Project Narrative </a:t>
            </a:r>
            <a:r>
              <a:rPr lang="en-US" sz="2200" b="1" i="1" u="sng" dirty="0">
                <a:latin typeface="Arial"/>
                <a:cs typeface="Arial"/>
              </a:rPr>
              <a:t>must not exceed 5</a:t>
            </a:r>
            <a:r>
              <a:rPr lang="en-US" sz="2200" i="1" u="sng" dirty="0">
                <a:latin typeface="Arial"/>
                <a:cs typeface="Arial"/>
              </a:rPr>
              <a:t>0</a:t>
            </a:r>
            <a:r>
              <a:rPr lang="en-US" sz="2200" b="1" i="1" u="sng" dirty="0">
                <a:latin typeface="Arial"/>
                <a:cs typeface="Arial"/>
              </a:rPr>
              <a:t> pages</a:t>
            </a:r>
            <a:r>
              <a:rPr lang="en-US" sz="2200" dirty="0">
                <a:latin typeface="Arial"/>
                <a:cs typeface="Arial"/>
              </a:rPr>
              <a:t>.</a:t>
            </a:r>
          </a:p>
          <a:p>
            <a:pPr marL="1028700" lvl="1" indent="-342900">
              <a:buFont typeface="Arial" panose="020B0604020202020204" pitchFamily="34" charset="0"/>
              <a:buChar char="•"/>
            </a:pPr>
            <a:r>
              <a:rPr lang="en-US" sz="2200" dirty="0">
                <a:latin typeface="Arial"/>
                <a:cs typeface="Arial"/>
              </a:rPr>
              <a:t>The Total Application, including Project Narrative </a:t>
            </a:r>
            <a:r>
              <a:rPr lang="en-US" sz="2200" i="1" u="sng" dirty="0">
                <a:latin typeface="Arial"/>
                <a:cs typeface="Arial"/>
              </a:rPr>
              <a:t>must not exceed 75 pages</a:t>
            </a:r>
            <a:r>
              <a:rPr lang="en-US" sz="2200" dirty="0">
                <a:latin typeface="Arial"/>
                <a:cs typeface="Arial"/>
              </a:rPr>
              <a:t>. </a:t>
            </a:r>
            <a:endParaRPr lang="en-US" sz="2200" dirty="0"/>
          </a:p>
          <a:p>
            <a:pPr lvl="1" indent="0">
              <a:buNone/>
            </a:pPr>
            <a:endParaRPr lang="en-US" dirty="0"/>
          </a:p>
        </p:txBody>
      </p:sp>
      <p:sp>
        <p:nvSpPr>
          <p:cNvPr id="4" name="Slide Number Placeholder 3">
            <a:extLst>
              <a:ext uri="{FF2B5EF4-FFF2-40B4-BE49-F238E27FC236}">
                <a16:creationId xmlns:a16="http://schemas.microsoft.com/office/drawing/2014/main" id="{67EE1773-D83F-4608-9258-11B673D331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61705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a:xfrm>
            <a:off x="838200" y="1285489"/>
            <a:ext cx="10515600" cy="596610"/>
          </a:xfrm>
        </p:spPr>
        <p:txBody>
          <a:bodyPr>
            <a:normAutofit/>
          </a:bodyPr>
          <a:lstStyle/>
          <a:p>
            <a:r>
              <a:rPr lang="en-US"/>
              <a:t>Application Disqualification Criteria (continued)</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1963973"/>
            <a:ext cx="10093960" cy="4627658"/>
          </a:xfrm>
        </p:spPr>
        <p:txBody>
          <a:bodyPr vert="horz" lIns="91440" tIns="45720" rIns="91440" bIns="45720" rtlCol="0" anchor="t">
            <a:normAutofit/>
          </a:bodyPr>
          <a:lstStyle/>
          <a:p>
            <a:r>
              <a:rPr lang="en-US" sz="2000" dirty="0">
                <a:latin typeface="Arial"/>
                <a:cs typeface="Arial"/>
              </a:rPr>
              <a:t>If your application does not meet the following requirements, it will be disqualified and receive no further consideration:</a:t>
            </a:r>
          </a:p>
          <a:p>
            <a:pPr marL="1028700" lvl="1" indent="-342900">
              <a:buFont typeface="Arial" panose="020B0604020202020204" pitchFamily="34" charset="0"/>
              <a:buChar char="•"/>
            </a:pPr>
            <a:r>
              <a:rPr lang="en-US" dirty="0">
                <a:latin typeface="Arial"/>
                <a:cs typeface="Arial"/>
              </a:rPr>
              <a:t>Your Federal funds request including indirect costs does not exceed the maximum indicated in Award Ceiling, per budget period. ($700,000)</a:t>
            </a:r>
          </a:p>
          <a:p>
            <a:pPr marL="1028700" lvl="1" indent="-342900">
              <a:buFont typeface="Arial" panose="020B0604020202020204" pitchFamily="34" charset="0"/>
              <a:buChar char="•"/>
            </a:pPr>
            <a:endParaRPr lang="en-US" dirty="0">
              <a:latin typeface="Arial"/>
              <a:cs typeface="Arial"/>
            </a:endParaRPr>
          </a:p>
          <a:p>
            <a:pPr marL="1028700" lvl="1" indent="-342900">
              <a:buFont typeface="Arial" panose="020B0604020202020204" pitchFamily="34" charset="0"/>
              <a:buChar char="•"/>
            </a:pPr>
            <a:r>
              <a:rPr lang="en-US" dirty="0"/>
              <a:t>Your Federal funds request including indirect costs must not be below the minimum indicated in Award Floor. ($600,000)</a:t>
            </a:r>
          </a:p>
          <a:p>
            <a:pPr lvl="1" indent="0">
              <a:buNone/>
            </a:pPr>
            <a:endParaRPr lang="en-US" dirty="0"/>
          </a:p>
          <a:p>
            <a:pPr marL="1028700" lvl="1" indent="-342900">
              <a:buFont typeface="Arial" panose="020B0604020202020204" pitchFamily="34" charset="0"/>
              <a:buChar char="•"/>
            </a:pPr>
            <a:r>
              <a:rPr lang="en-US" dirty="0">
                <a:latin typeface="Arial"/>
                <a:cs typeface="Arial"/>
              </a:rPr>
              <a:t>If you have included voluntary cost sharing or matching, you must include in your budget narrative a non-federal sources justification.</a:t>
            </a:r>
          </a:p>
          <a:p>
            <a:pPr marL="1028700" lvl="1" indent="-342900">
              <a:buFont typeface="Arial" panose="020B0604020202020204" pitchFamily="34" charset="0"/>
              <a:buChar char="•"/>
            </a:pPr>
            <a:endParaRPr lang="en-US" dirty="0">
              <a:latin typeface="Arial"/>
              <a:cs typeface="Arial"/>
            </a:endParaRPr>
          </a:p>
          <a:p>
            <a:pPr marL="1028700" lvl="1" indent="-342900">
              <a:buFont typeface="Arial" panose="020B0604020202020204" pitchFamily="34" charset="0"/>
              <a:buChar char="•"/>
            </a:pPr>
            <a:r>
              <a:rPr lang="en-US" dirty="0"/>
              <a:t>Your application must meet any Application Responsiveness Criteria under Section C.3 Other -  Application Responsiveness Criteria. </a:t>
            </a:r>
            <a:endParaRPr lang="en-US" dirty="0">
              <a:latin typeface="Arial"/>
              <a:cs typeface="Arial"/>
            </a:endParaRPr>
          </a:p>
        </p:txBody>
      </p:sp>
      <p:sp>
        <p:nvSpPr>
          <p:cNvPr id="4" name="Slide Number Placeholder 3">
            <a:extLst>
              <a:ext uri="{FF2B5EF4-FFF2-40B4-BE49-F238E27FC236}">
                <a16:creationId xmlns:a16="http://schemas.microsoft.com/office/drawing/2014/main" id="{67EE1773-D83F-4608-9258-11B673D331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98377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a:xfrm>
            <a:off x="838200" y="1285489"/>
            <a:ext cx="10515600" cy="596610"/>
          </a:xfrm>
        </p:spPr>
        <p:txBody>
          <a:bodyPr>
            <a:normAutofit/>
          </a:bodyPr>
          <a:lstStyle/>
          <a:p>
            <a:r>
              <a:rPr lang="en-US" dirty="0"/>
              <a:t>Other – Application Responsiveness Criteria (Section C.3)</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1963973"/>
            <a:ext cx="10093960" cy="4627658"/>
          </a:xfrm>
        </p:spPr>
        <p:txBody>
          <a:bodyPr vert="horz" lIns="91440" tIns="45720" rIns="91440" bIns="45720" rtlCol="0" anchor="t">
            <a:normAutofit/>
          </a:bodyPr>
          <a:lstStyle/>
          <a:p>
            <a:endParaRPr lang="en-US" dirty="0">
              <a:latin typeface="Arial"/>
              <a:cs typeface="Arial"/>
            </a:endParaRPr>
          </a:p>
          <a:p>
            <a:r>
              <a:rPr lang="en-US" dirty="0">
                <a:latin typeface="Arial"/>
                <a:cs typeface="Arial"/>
              </a:rPr>
              <a:t>There are no Other - Application Responsiveness criteria in Section C.3</a:t>
            </a:r>
          </a:p>
        </p:txBody>
      </p:sp>
      <p:sp>
        <p:nvSpPr>
          <p:cNvPr id="4" name="Slide Number Placeholder 3">
            <a:extLst>
              <a:ext uri="{FF2B5EF4-FFF2-40B4-BE49-F238E27FC236}">
                <a16:creationId xmlns:a16="http://schemas.microsoft.com/office/drawing/2014/main" id="{67EE1773-D83F-4608-9258-11B673D331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97287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Application Disqualification Criteria (continued)</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1" y="2238294"/>
            <a:ext cx="8838460" cy="2516586"/>
          </a:xfrm>
        </p:spPr>
        <p:txBody>
          <a:bodyPr>
            <a:normAutofit/>
          </a:bodyPr>
          <a:lstStyle/>
          <a:p>
            <a:pPr marL="342900" indent="-342900">
              <a:buFont typeface="Arial" panose="020B0604020202020204" pitchFamily="34" charset="0"/>
              <a:buChar char="•"/>
            </a:pPr>
            <a:r>
              <a:rPr lang="en-US" sz="2000" dirty="0"/>
              <a:t>Applications that lack the required supporting documentation or submit additional appendix files will not be disqualified from competitive review; </a:t>
            </a:r>
          </a:p>
          <a:p>
            <a:pPr marL="457200" lvl="1" indent="0">
              <a:buNone/>
            </a:pPr>
            <a:r>
              <a:rPr lang="en-US" dirty="0"/>
              <a:t>However, this may impact your application’s scoring under the evaluation criteria. </a:t>
            </a:r>
          </a:p>
          <a:p>
            <a:pPr lvl="1"/>
            <a:endParaRPr lang="en-US" dirty="0"/>
          </a:p>
          <a:p>
            <a:pPr marL="342900" indent="-342900">
              <a:buFont typeface="Arial" panose="020B0604020202020204" pitchFamily="34" charset="0"/>
              <a:buChar char="•"/>
            </a:pPr>
            <a:r>
              <a:rPr lang="en-US" sz="2000" b="1" dirty="0"/>
              <a:t>Be sure to follow submission instructions carefully.</a:t>
            </a:r>
          </a:p>
        </p:txBody>
      </p:sp>
      <p:sp>
        <p:nvSpPr>
          <p:cNvPr id="4" name="Slide Number Placeholder 3">
            <a:extLst>
              <a:ext uri="{FF2B5EF4-FFF2-40B4-BE49-F238E27FC236}">
                <a16:creationId xmlns:a16="http://schemas.microsoft.com/office/drawing/2014/main" id="{C023BF73-C3B2-4E21-84D3-5B0D615ABD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209746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dirty="0"/>
              <a:t>Application Review Criteria  (Section E.1)</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23411"/>
            <a:ext cx="10611678" cy="3625549"/>
          </a:xfrm>
        </p:spPr>
        <p:txBody>
          <a:bodyPr vert="horz" lIns="91440" tIns="45720" rIns="91440" bIns="45720" rtlCol="0" anchor="t">
            <a:normAutofit/>
          </a:bodyPr>
          <a:lstStyle/>
          <a:p>
            <a:endParaRPr lang="en-US" dirty="0">
              <a:latin typeface="Arial"/>
              <a:cs typeface="Arial"/>
            </a:endParaRPr>
          </a:p>
          <a:p>
            <a:pPr marL="457200" indent="-457200">
              <a:buFont typeface="+mj-lt"/>
              <a:buAutoNum type="arabicPeriod"/>
            </a:pPr>
            <a:r>
              <a:rPr lang="en-US" sz="2000" b="1" dirty="0">
                <a:latin typeface="Arial"/>
                <a:cs typeface="Arial"/>
              </a:rPr>
              <a:t>Problem Statement (10 points)</a:t>
            </a:r>
          </a:p>
          <a:p>
            <a:pPr marL="457200" indent="-457200">
              <a:buFont typeface="+mj-lt"/>
              <a:buAutoNum type="arabicPeriod"/>
            </a:pPr>
            <a:r>
              <a:rPr lang="en-US" sz="2000" b="1" dirty="0">
                <a:latin typeface="Arial"/>
                <a:cs typeface="Arial"/>
              </a:rPr>
              <a:t>Goals, Objectives, and Outcomes (15 points)</a:t>
            </a:r>
          </a:p>
          <a:p>
            <a:pPr marL="457200" indent="-457200">
              <a:buFont typeface="+mj-lt"/>
              <a:buAutoNum type="arabicPeriod"/>
            </a:pPr>
            <a:r>
              <a:rPr lang="en-US" sz="2000" b="1" dirty="0">
                <a:latin typeface="Arial"/>
                <a:cs typeface="Arial"/>
              </a:rPr>
              <a:t>Project Approach: Work Plan (10 points)</a:t>
            </a:r>
          </a:p>
          <a:p>
            <a:pPr marL="457200" indent="-457200">
              <a:buFont typeface="+mj-lt"/>
              <a:buAutoNum type="arabicPeriod"/>
            </a:pPr>
            <a:r>
              <a:rPr lang="en-US" sz="2000" b="1" dirty="0">
                <a:latin typeface="Arial"/>
                <a:cs typeface="Arial"/>
              </a:rPr>
              <a:t>Project Approach: Fellowship Logistics (20 points)</a:t>
            </a:r>
          </a:p>
          <a:p>
            <a:pPr marL="457200" indent="-457200">
              <a:buFont typeface="+mj-lt"/>
              <a:buAutoNum type="arabicPeriod"/>
            </a:pPr>
            <a:r>
              <a:rPr lang="en-US" sz="2000" b="1" dirty="0">
                <a:latin typeface="Arial"/>
                <a:cs typeface="Arial"/>
              </a:rPr>
              <a:t>Project Approach: Recruitment and Selection (10 points)</a:t>
            </a:r>
          </a:p>
          <a:p>
            <a:pPr marL="457200" indent="-457200">
              <a:buFont typeface="+mj-lt"/>
              <a:buAutoNum type="arabicPeriod"/>
            </a:pPr>
            <a:r>
              <a:rPr lang="en-US" sz="2000" b="1" dirty="0">
                <a:latin typeface="Arial"/>
                <a:cs typeface="Arial"/>
              </a:rPr>
              <a:t>Organizational Capability (30 points)</a:t>
            </a:r>
          </a:p>
          <a:p>
            <a:pPr marL="457200" indent="-457200">
              <a:buFont typeface="+mj-lt"/>
              <a:buAutoNum type="arabicPeriod"/>
            </a:pPr>
            <a:r>
              <a:rPr lang="en-US" sz="2000" b="1" dirty="0">
                <a:latin typeface="Arial"/>
                <a:cs typeface="Arial"/>
              </a:rPr>
              <a:t>Dissemination Plan (5 points)</a:t>
            </a:r>
          </a:p>
          <a:p>
            <a:endParaRPr lang="en-US" sz="2000" b="1" dirty="0">
              <a:latin typeface="Arial"/>
              <a:cs typeface="Arial"/>
            </a:endParaRPr>
          </a:p>
          <a:p>
            <a:endParaRPr lang="en-US" dirty="0"/>
          </a:p>
        </p:txBody>
      </p:sp>
      <p:sp>
        <p:nvSpPr>
          <p:cNvPr id="4" name="Slide Number Placeholder 3">
            <a:extLst>
              <a:ext uri="{FF2B5EF4-FFF2-40B4-BE49-F238E27FC236}">
                <a16:creationId xmlns:a16="http://schemas.microsoft.com/office/drawing/2014/main" id="{2E623230-18CC-4A22-80AB-8FB032C399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786645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Application Merit Review</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1987827"/>
            <a:ext cx="10515600" cy="4007860"/>
          </a:xfrm>
        </p:spPr>
        <p:txBody>
          <a:bodyPr vert="horz" lIns="91440" tIns="45720" rIns="91440" bIns="45720" rtlCol="0" anchor="t">
            <a:normAutofit/>
          </a:bodyPr>
          <a:lstStyle/>
          <a:p>
            <a:pPr marL="342900" indent="-342900">
              <a:buFont typeface="Arial" panose="020B0604020202020204" pitchFamily="34" charset="0"/>
              <a:buChar char="•"/>
            </a:pPr>
            <a:r>
              <a:rPr lang="en-US" dirty="0">
                <a:latin typeface="Arial"/>
                <a:cs typeface="Arial"/>
              </a:rPr>
              <a:t>Eligible applications will be reviewed and assessed by a panel of independent reviewers with technical expertise in applicable fields according to the criteria listed in the NOFO.</a:t>
            </a:r>
          </a:p>
          <a:p>
            <a:pPr marL="342900" indent="-342900">
              <a:buFont typeface="Arial" panose="020B0604020202020204" pitchFamily="34" charset="0"/>
              <a:buChar char="•"/>
            </a:pPr>
            <a:r>
              <a:rPr lang="en-US" dirty="0">
                <a:latin typeface="Arial"/>
                <a:cs typeface="Arial"/>
              </a:rPr>
              <a:t>The Merit Review process is formal and confidential.  Federal staff are available to answer questions and to ensure the process is consistent and fair, but do not participate in discussion and assessment of the application.</a:t>
            </a:r>
          </a:p>
          <a:p>
            <a:pPr marL="342900" indent="-342900">
              <a:buFont typeface="Arial" panose="020B0604020202020204" pitchFamily="34" charset="0"/>
              <a:buChar char="•"/>
            </a:pPr>
            <a:r>
              <a:rPr lang="en-US" dirty="0">
                <a:latin typeface="Arial"/>
                <a:cs typeface="Arial"/>
              </a:rPr>
              <a:t>Then applications are reviewed:</a:t>
            </a:r>
          </a:p>
          <a:p>
            <a:pPr marL="1028700" lvl="1" indent="-342900">
              <a:buFont typeface="Arial" panose="020B0604020202020204" pitchFamily="34" charset="0"/>
              <a:buChar char="•"/>
            </a:pPr>
            <a:r>
              <a:rPr lang="en-US" dirty="0">
                <a:latin typeface="Arial"/>
                <a:cs typeface="Arial"/>
              </a:rPr>
              <a:t>By GAM staff for administrative &amp; business compliance.</a:t>
            </a:r>
          </a:p>
          <a:p>
            <a:pPr marL="1028700" lvl="1" indent="-342900">
              <a:buFont typeface="Arial" panose="020B0604020202020204" pitchFamily="34" charset="0"/>
              <a:buChar char="•"/>
            </a:pPr>
            <a:r>
              <a:rPr lang="en-US" dirty="0">
                <a:latin typeface="Arial"/>
                <a:cs typeface="Arial"/>
              </a:rPr>
              <a:t>By OMH Program Office staff for programmatic compliance.</a:t>
            </a:r>
          </a:p>
          <a:p>
            <a:endParaRPr lang="en-US" dirty="0"/>
          </a:p>
          <a:p>
            <a:endParaRPr lang="en-US" dirty="0"/>
          </a:p>
        </p:txBody>
      </p:sp>
      <p:sp>
        <p:nvSpPr>
          <p:cNvPr id="4" name="Slide Number Placeholder 3">
            <a:extLst>
              <a:ext uri="{FF2B5EF4-FFF2-40B4-BE49-F238E27FC236}">
                <a16:creationId xmlns:a16="http://schemas.microsoft.com/office/drawing/2014/main" id="{BAFD0631-E086-4404-B9E4-92C5137578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145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lstStyle/>
          <a:p>
            <a:r>
              <a:rPr lang="en-US" dirty="0"/>
              <a:t>Expectations for Funded Projects (P. 5 - 7)</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57388"/>
            <a:ext cx="10406544" cy="4275246"/>
          </a:xfrm>
        </p:spPr>
        <p:txBody>
          <a:bodyPr>
            <a:normAutofit fontScale="92500" lnSpcReduction="20000"/>
          </a:bodyPr>
          <a:lstStyle/>
          <a:p>
            <a:pPr marL="457200" indent="-457200">
              <a:buFont typeface="+mj-lt"/>
              <a:buAutoNum type="alphaUcPeriod"/>
            </a:pPr>
            <a:r>
              <a:rPr lang="en-US" dirty="0"/>
              <a:t>Develop and implement a Health Equity Leadership Development Project</a:t>
            </a:r>
          </a:p>
          <a:p>
            <a:pPr marL="457200" indent="-457200">
              <a:buAutoNum type="alphaUcPeriod"/>
            </a:pPr>
            <a:endParaRPr lang="en-US" sz="1400" dirty="0"/>
          </a:p>
          <a:p>
            <a:pPr lvl="1"/>
            <a:r>
              <a:rPr lang="en-US" b="0" dirty="0"/>
              <a:t>Develop and implement a project to support 9 to 12-month fellowship for graduate-level students and recent graduates who have completed their graduate degree within the previous two years.</a:t>
            </a:r>
          </a:p>
          <a:p>
            <a:pPr lvl="1"/>
            <a:r>
              <a:rPr lang="en-US" b="0" dirty="0"/>
              <a:t>Focus on developing skills and creating opportunities for federal experience in health equity, health disparities, public health, and the SDOH for project participants.</a:t>
            </a:r>
            <a:endParaRPr lang="en-US" sz="1200" b="0" dirty="0"/>
          </a:p>
          <a:p>
            <a:pPr lvl="1"/>
            <a:r>
              <a:rPr lang="en-US" b="0" dirty="0"/>
              <a:t>Utilize the OMH curriculum and training modules to educate and engage fellows in health policy issues and processes, with a focus on health disparities and health equity; improve cultural competence; and build leadership skills aligned with core competencies</a:t>
            </a:r>
            <a:endParaRPr lang="en-US" sz="1200" b="0" dirty="0"/>
          </a:p>
          <a:p>
            <a:pPr lvl="1"/>
            <a:r>
              <a:rPr lang="en-US" b="0" dirty="0"/>
              <a:t>Facilitate professional experiences and supplemental learning opportunities focused on areas such as leadership and technical skills development. </a:t>
            </a:r>
          </a:p>
          <a:p>
            <a:pPr lvl="1"/>
            <a:r>
              <a:rPr lang="en-US" b="0" dirty="0"/>
              <a:t>Implement experiential training in federal leadership core competency areas, health disparities and health equity, public health, and SDOH.</a:t>
            </a:r>
          </a:p>
          <a:p>
            <a:pPr lvl="1"/>
            <a:r>
              <a:rPr lang="en-US" b="0" dirty="0"/>
              <a:t>Provide mentoring and coaching to support practice of leadership and technical skills, and to support the design of a career pathway to leadership.</a:t>
            </a:r>
          </a:p>
        </p:txBody>
      </p:sp>
      <p:sp>
        <p:nvSpPr>
          <p:cNvPr id="8" name="TextBox 7">
            <a:extLst>
              <a:ext uri="{FF2B5EF4-FFF2-40B4-BE49-F238E27FC236}">
                <a16:creationId xmlns:a16="http://schemas.microsoft.com/office/drawing/2014/main" id="{F05EA5F5-8E50-4815-F687-15159AF0C038}"/>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447062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dirty="0">
                <a:latin typeface="Arial"/>
                <a:cs typeface="Arial"/>
              </a:rPr>
              <a:t>Funding Decisions (Section E.2)</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370137"/>
            <a:ext cx="9684224" cy="4351338"/>
          </a:xfrm>
        </p:spPr>
        <p:txBody>
          <a:bodyPr vert="horz" lIns="91440" tIns="45720" rIns="91440" bIns="45720" rtlCol="0" anchor="t">
            <a:normAutofit/>
          </a:bodyPr>
          <a:lstStyle/>
          <a:p>
            <a:pPr>
              <a:lnSpc>
                <a:spcPct val="120000"/>
              </a:lnSpc>
            </a:pPr>
            <a:r>
              <a:rPr lang="en-US" dirty="0">
                <a:latin typeface="Arial"/>
                <a:cs typeface="Arial"/>
              </a:rPr>
              <a:t>The Deputy Assistant Secretary for Minority Health will make final award selections to be recommended to the Grants Management Officer for risk analysis. </a:t>
            </a:r>
          </a:p>
          <a:p>
            <a:pPr>
              <a:lnSpc>
                <a:spcPct val="120000"/>
              </a:lnSpc>
            </a:pPr>
            <a:r>
              <a:rPr lang="en-US" dirty="0"/>
              <a:t>In providing these recommendations the Deputy Assistant Secretary for Minority Health will take into consideration the following additional factor(s):</a:t>
            </a:r>
          </a:p>
          <a:p>
            <a:pPr>
              <a:lnSpc>
                <a:spcPct val="120000"/>
              </a:lnSpc>
            </a:pPr>
            <a:r>
              <a:rPr lang="en-US" dirty="0"/>
              <a:t>	</a:t>
            </a:r>
            <a:r>
              <a:rPr lang="en-US" dirty="0">
                <a:solidFill>
                  <a:schemeClr val="tx2">
                    <a:lumMod val="60000"/>
                    <a:lumOff val="40000"/>
                  </a:schemeClr>
                </a:solidFill>
              </a:rPr>
              <a:t>Equitable geographic distribution of projects.</a:t>
            </a:r>
          </a:p>
          <a:p>
            <a:pPr>
              <a:lnSpc>
                <a:spcPct val="120000"/>
              </a:lnSpc>
            </a:pPr>
            <a:r>
              <a:rPr lang="en-US" dirty="0">
                <a:solidFill>
                  <a:schemeClr val="tx2">
                    <a:lumMod val="60000"/>
                    <a:lumOff val="40000"/>
                  </a:schemeClr>
                </a:solidFill>
              </a:rPr>
              <a:t>	</a:t>
            </a:r>
          </a:p>
        </p:txBody>
      </p:sp>
      <p:sp>
        <p:nvSpPr>
          <p:cNvPr id="4" name="Slide Number Placeholder 3">
            <a:extLst>
              <a:ext uri="{FF2B5EF4-FFF2-40B4-BE49-F238E27FC236}">
                <a16:creationId xmlns:a16="http://schemas.microsoft.com/office/drawing/2014/main" id="{0D5A931B-0AB2-4D4B-BEC5-AF75ED7F9C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868057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6646D-2C10-4604-B3C6-D828A51A0A01}"/>
              </a:ext>
            </a:extLst>
          </p:cNvPr>
          <p:cNvSpPr>
            <a:spLocks noGrp="1"/>
          </p:cNvSpPr>
          <p:nvPr>
            <p:ph type="title"/>
          </p:nvPr>
        </p:nvSpPr>
        <p:spPr/>
        <p:txBody>
          <a:bodyPr/>
          <a:lstStyle/>
          <a:p>
            <a:r>
              <a:rPr lang="en-US" dirty="0"/>
              <a:t>Funding Decisions (Section E.2)</a:t>
            </a:r>
          </a:p>
        </p:txBody>
      </p:sp>
      <p:sp>
        <p:nvSpPr>
          <p:cNvPr id="3" name="Text Placeholder 2">
            <a:extLst>
              <a:ext uri="{FF2B5EF4-FFF2-40B4-BE49-F238E27FC236}">
                <a16:creationId xmlns:a16="http://schemas.microsoft.com/office/drawing/2014/main" id="{30DA1E1B-C07C-4BC9-ABB6-29794C6BEBA9}"/>
              </a:ext>
            </a:extLst>
          </p:cNvPr>
          <p:cNvSpPr>
            <a:spLocks noGrp="1"/>
          </p:cNvSpPr>
          <p:nvPr>
            <p:ph type="body" idx="1"/>
          </p:nvPr>
        </p:nvSpPr>
        <p:spPr/>
        <p:txBody>
          <a:bodyPr/>
          <a:lstStyle/>
          <a:p>
            <a:r>
              <a:rPr lang="en-US" b="1" dirty="0"/>
              <a:t>Upon completion of risk analysis and concurrence of the Grants Management Officer, HHS/OASH will then issue Notices of Award. </a:t>
            </a:r>
          </a:p>
          <a:p>
            <a:endParaRPr lang="en-US" b="1" dirty="0"/>
          </a:p>
          <a:p>
            <a:r>
              <a:rPr lang="en-US" b="1" dirty="0"/>
              <a:t>No award decision is final until a Notice of Award is issued. </a:t>
            </a:r>
          </a:p>
          <a:p>
            <a:endParaRPr lang="en-US" b="1" dirty="0"/>
          </a:p>
          <a:p>
            <a:r>
              <a:rPr lang="en-US" b="1" dirty="0"/>
              <a:t>All award decisions, including level of funding, if an award is made, are final and you may not appeal.</a:t>
            </a:r>
          </a:p>
          <a:p>
            <a:pPr marL="0" indent="0">
              <a:buNone/>
            </a:pPr>
            <a:endParaRPr lang="en-US" dirty="0"/>
          </a:p>
        </p:txBody>
      </p:sp>
      <p:sp>
        <p:nvSpPr>
          <p:cNvPr id="4" name="Slide Number Placeholder 3">
            <a:extLst>
              <a:ext uri="{FF2B5EF4-FFF2-40B4-BE49-F238E27FC236}">
                <a16:creationId xmlns:a16="http://schemas.microsoft.com/office/drawing/2014/main" id="{EB49440B-CE45-4E61-8E11-FEC0AFAD80DF}"/>
              </a:ext>
            </a:extLst>
          </p:cNvPr>
          <p:cNvSpPr>
            <a:spLocks noGrp="1"/>
          </p:cNvSpPr>
          <p:nvPr>
            <p:ph type="sldNum" sz="quarter" idx="7"/>
          </p:nvPr>
        </p:nvSpPr>
        <p:spPr/>
        <p:txBody>
          <a:bodyPr/>
          <a:lstStyle/>
          <a:p>
            <a:pPr marL="25400" marR="0" lvl="0" indent="0" algn="r"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US" sz="1800" b="0" i="0" u="none" strike="noStrike" kern="1200" cap="none" spc="0" normalizeH="0" baseline="0" noProof="0" smtClean="0">
                <a:ln>
                  <a:noFill/>
                </a:ln>
                <a:solidFill>
                  <a:srgbClr val="0F2B61"/>
                </a:solidFill>
                <a:effectLst/>
                <a:uLnTx/>
                <a:uFillTx/>
                <a:latin typeface="Arial"/>
                <a:ea typeface="+mn-ea"/>
                <a:cs typeface="Arial"/>
              </a:rPr>
              <a:pPr marL="2540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srgbClr val="0F2B61"/>
              </a:solidFill>
              <a:effectLst/>
              <a:uLnTx/>
              <a:uFillTx/>
              <a:latin typeface="Arial"/>
              <a:ea typeface="+mn-ea"/>
              <a:cs typeface="Arial"/>
            </a:endParaRPr>
          </a:p>
        </p:txBody>
      </p:sp>
    </p:spTree>
    <p:extLst>
      <p:ext uri="{BB962C8B-B14F-4D97-AF65-F5344CB8AC3E}">
        <p14:creationId xmlns:p14="http://schemas.microsoft.com/office/powerpoint/2010/main" val="3562921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Funding Process </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03729"/>
            <a:ext cx="10515600" cy="3991957"/>
          </a:xfrm>
        </p:spPr>
        <p:txBody>
          <a:bodyPr>
            <a:normAutofit fontScale="92500"/>
          </a:bodyPr>
          <a:lstStyle/>
          <a:p>
            <a:pPr marL="342900" indent="-342900">
              <a:buFont typeface="Arial" panose="020B0604020202020204" pitchFamily="34" charset="0"/>
              <a:buChar char="•"/>
            </a:pPr>
            <a:r>
              <a:rPr lang="en-US" b="1" dirty="0"/>
              <a:t>We are not obligated to make any Federal award as a result of this announcement. </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b="1" dirty="0"/>
              <a:t>Only the grants management officer (GMO) can bind the Federal government to the expenditure of funds. </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dirty="0">
                <a:solidFill>
                  <a:schemeClr val="tx2"/>
                </a:solidFill>
              </a:rPr>
              <a:t>If you receive communications to negotiate an award or request additional or clarifying information, this does not mean you will receive an award; it only means that your application is still under consideration.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All award decisions, including level of funding if an award is made, are final and you may not appeal.</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9B3A512-8E5C-4E7D-8445-E0E7E9C5D2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224379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Funding Process – Review of Risk Posed by Applicant</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03729"/>
            <a:ext cx="10515600" cy="4611756"/>
          </a:xfrm>
        </p:spPr>
        <p:txBody>
          <a:bodyPr>
            <a:normAutofit/>
          </a:bodyPr>
          <a:lstStyle/>
          <a:p>
            <a:pPr marL="342900" indent="-342900">
              <a:buFont typeface="Arial" panose="020B0604020202020204" pitchFamily="34" charset="0"/>
              <a:buChar char="•"/>
            </a:pPr>
            <a:r>
              <a:rPr lang="en-US" b="0" dirty="0"/>
              <a:t>HHS/OASH will evaluate each application in the fundable range for risks posed by the applicant before issuing an award in accordance with 45 CFR 75.205</a:t>
            </a:r>
          </a:p>
          <a:p>
            <a:pPr marL="342900" indent="-342900">
              <a:buFont typeface="Arial" panose="020B0604020202020204" pitchFamily="34" charset="0"/>
              <a:buChar char="•"/>
            </a:pPr>
            <a:r>
              <a:rPr lang="en-US" b="0" dirty="0"/>
              <a:t>OASH will use a risk-based approach and may consider any items such as the following as stated in the NOFO:</a:t>
            </a:r>
          </a:p>
          <a:p>
            <a:pPr marL="1028700" lvl="1" indent="-342900">
              <a:buFont typeface="Arial" panose="020B0604020202020204" pitchFamily="34" charset="0"/>
              <a:buChar char="•"/>
            </a:pPr>
            <a:r>
              <a:rPr lang="en-US" dirty="0"/>
              <a:t>Applicant’s financial stability;</a:t>
            </a:r>
          </a:p>
          <a:p>
            <a:pPr marL="1028700" lvl="1" indent="-342900">
              <a:buFont typeface="Arial" panose="020B0604020202020204" pitchFamily="34" charset="0"/>
              <a:buChar char="•"/>
            </a:pPr>
            <a:r>
              <a:rPr lang="en-US" dirty="0"/>
              <a:t>Quality of management systems and ability to meet the management standards prescribed in 45 CFR part 75;</a:t>
            </a:r>
          </a:p>
          <a:p>
            <a:pPr marL="1028700" lvl="1" indent="-342900">
              <a:buFont typeface="Arial" panose="020B0604020202020204" pitchFamily="34" charset="0"/>
              <a:buChar char="•"/>
            </a:pPr>
            <a:r>
              <a:rPr lang="en-US" dirty="0"/>
              <a:t>History of performance – Applicant’s record in managing Federal awards including timeliness of compliance with applicable reporting requirement, and  conformance to the terms and conditions of previous Federal awards;</a:t>
            </a:r>
          </a:p>
          <a:p>
            <a:pPr marL="1028700" lvl="1" indent="-342900">
              <a:buFont typeface="Arial" panose="020B0604020202020204" pitchFamily="34" charset="0"/>
              <a:buChar char="•"/>
            </a:pPr>
            <a:r>
              <a:rPr lang="en-US" dirty="0"/>
              <a:t>Reports and findings from audits performed; and</a:t>
            </a:r>
          </a:p>
          <a:p>
            <a:pPr marL="1028700" lvl="1" indent="-342900">
              <a:buFont typeface="Arial" panose="020B0604020202020204" pitchFamily="34" charset="0"/>
              <a:buChar char="•"/>
            </a:pPr>
            <a:r>
              <a:rPr lang="en-US" dirty="0"/>
              <a:t>The applicant’s ability to effectively implement statutory, regulatory, or other requirements imposed on non-Federal entities. </a:t>
            </a:r>
          </a:p>
          <a:p>
            <a:endParaRPr lang="en-US" b="1" dirty="0"/>
          </a:p>
          <a:p>
            <a:pPr marL="342900" indent="-342900">
              <a:buFont typeface="Arial" panose="020B0604020202020204" pitchFamily="34" charset="0"/>
              <a:buChar char="•"/>
            </a:pP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F0FFDB66-9F62-4C61-B2A7-86767C8210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902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latin typeface="Arial"/>
                <a:cs typeface="Arial"/>
              </a:rPr>
              <a:t>Plan for Oversight of Federal Award Funds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003729"/>
            <a:ext cx="8758561" cy="4611756"/>
          </a:xfrm>
        </p:spPr>
        <p:txBody>
          <a:bodyPr vert="horz" lIns="91440" tIns="45720" rIns="91440" bIns="45720" rtlCol="0" anchor="t">
            <a:normAutofit/>
          </a:bodyPr>
          <a:lstStyle/>
          <a:p>
            <a:pPr marL="342900" indent="-342900">
              <a:buFont typeface="Arial" panose="020B0604020202020204" pitchFamily="34" charset="0"/>
              <a:buChar char="•"/>
            </a:pPr>
            <a:r>
              <a:rPr lang="en-US" dirty="0">
                <a:latin typeface="Arial"/>
                <a:cs typeface="Arial"/>
              </a:rPr>
              <a:t>If your internal controls are available online, you may provide the link as part of your plan in the budget narrative. </a:t>
            </a:r>
          </a:p>
          <a:p>
            <a:endParaRPr lang="en-US" dirty="0"/>
          </a:p>
          <a:p>
            <a:pPr marL="342900" indent="-342900">
              <a:buFont typeface="Arial" panose="020B0604020202020204" pitchFamily="34" charset="0"/>
              <a:buChar char="•"/>
            </a:pPr>
            <a:r>
              <a:rPr lang="en-US" dirty="0">
                <a:latin typeface="Arial"/>
                <a:cs typeface="Arial"/>
              </a:rPr>
              <a:t>We have also included Supplementary Material (Section I.2), which contains questions applicants may find useful in considering their Plan for Oversight of Federal Funds.</a:t>
            </a:r>
          </a:p>
          <a:p>
            <a:pPr marL="342900" indent="-342900">
              <a:buFont typeface="Arial" panose="020B0604020202020204" pitchFamily="34" charset="0"/>
              <a:buChar char="•"/>
            </a:pPr>
            <a:endParaRPr lang="en-US" dirty="0"/>
          </a:p>
          <a:p>
            <a:endParaRPr lang="en-US" b="1" dirty="0"/>
          </a:p>
          <a:p>
            <a:pPr marL="342900" indent="-342900">
              <a:buFont typeface="Arial" panose="020B0604020202020204" pitchFamily="34" charset="0"/>
              <a:buChar char="•"/>
            </a:pP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3E1823E4-771E-4B95-8505-98E1F98FF4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15002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dirty="0">
                <a:latin typeface="Arial"/>
                <a:cs typeface="Arial"/>
              </a:rPr>
              <a:t>Non-funded Applications as a Result of Risk Review</a:t>
            </a:r>
            <a:endParaRPr lang="en-US" dirty="0"/>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199" y="1987827"/>
            <a:ext cx="9582509" cy="4556096"/>
          </a:xfrm>
        </p:spPr>
        <p:txBody>
          <a:bodyPr>
            <a:normAutofit/>
          </a:bodyPr>
          <a:lstStyle/>
          <a:p>
            <a:pPr marL="342900" indent="-342900">
              <a:buFont typeface="Arial" panose="020B0604020202020204" pitchFamily="34" charset="0"/>
              <a:buChar char="•"/>
            </a:pPr>
            <a:r>
              <a:rPr lang="en-US" dirty="0"/>
              <a:t>If we determine  your organization does not meet either or both of the minimum qualification standards as described in 45 CFR §75.205(a)(2) and we do not make an award to you as a result, we must report that determination to FAPIIS, if certain conditions apply. </a:t>
            </a:r>
          </a:p>
          <a:p>
            <a:pPr marL="342900" indent="-342900">
              <a:buFont typeface="Arial" panose="020B0604020202020204" pitchFamily="34" charset="0"/>
              <a:buChar char="•"/>
            </a:pPr>
            <a:r>
              <a:rPr lang="en-US" dirty="0"/>
              <a:t>The standards include at a minimum, if you are a prior Federal award recipient the information in FAPIIS must “demonstrate a satisfactory record of executing programs or activities under Federal grants, cooperative agreements, or procurement awards; and integrity and business ethics.” 45 CFR § 75.205(a)(2)</a:t>
            </a:r>
          </a:p>
          <a:p>
            <a:pPr marL="342900" indent="-342900">
              <a:buFont typeface="Arial" panose="020B0604020202020204" pitchFamily="34" charset="0"/>
              <a:buChar char="•"/>
            </a:pPr>
            <a:r>
              <a:rPr lang="en-US" dirty="0"/>
              <a:t>Information reported in FAPIIS is available for other organizations to review when considering you for an award.</a:t>
            </a:r>
          </a:p>
        </p:txBody>
      </p:sp>
      <p:sp>
        <p:nvSpPr>
          <p:cNvPr id="4" name="Slide Number Placeholder 3">
            <a:extLst>
              <a:ext uri="{FF2B5EF4-FFF2-40B4-BE49-F238E27FC236}">
                <a16:creationId xmlns:a16="http://schemas.microsoft.com/office/drawing/2014/main" id="{4DA8F9BB-D544-43CA-9805-D6339D5964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605309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Notice of Award (NOA)</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370137"/>
            <a:ext cx="8806732" cy="3625549"/>
          </a:xfrm>
        </p:spPr>
        <p:txBody>
          <a:bodyPr/>
          <a:lstStyle/>
          <a:p>
            <a:r>
              <a:rPr lang="en-US" dirty="0"/>
              <a:t>The Notice of Award:</a:t>
            </a:r>
          </a:p>
          <a:p>
            <a:pPr marL="342900" indent="-342900">
              <a:buFont typeface="Arial" panose="020B0604020202020204" pitchFamily="34" charset="0"/>
              <a:buChar char="•"/>
            </a:pPr>
            <a:r>
              <a:rPr lang="en-US" dirty="0"/>
              <a:t>Notifies the successful applicant of the selection; award amount; project and budget periods.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Includes any conditions on the award (i.e., requirements that must be met as a condition of receiving the grant funds).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Includes standard terms, reporting requirements and contact information for OASH/GAM and the Program Office.</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BEB1B1F-E136-464A-8AD7-852C575A14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98800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Funding Process – Points of Contact</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838200" y="2370137"/>
            <a:ext cx="10515600" cy="3625549"/>
          </a:xfrm>
        </p:spPr>
        <p:txBody>
          <a:bodyPr vert="horz" lIns="91440" tIns="45720" rIns="91440" bIns="45720" rtlCol="0" anchor="t">
            <a:normAutofit/>
          </a:bodyPr>
          <a:lstStyle/>
          <a:p>
            <a:pPr marL="342900" indent="-342900">
              <a:buFont typeface="Arial" panose="020B0604020202020204" pitchFamily="34" charset="0"/>
              <a:buChar char="•"/>
            </a:pPr>
            <a:r>
              <a:rPr lang="en-US" dirty="0">
                <a:latin typeface="Arial"/>
                <a:cs typeface="Arial"/>
              </a:rPr>
              <a:t>GAM is the official contact for awardees throughout the award life cycle.</a:t>
            </a:r>
          </a:p>
          <a:p>
            <a:pPr marL="342900" indent="-342900">
              <a:buFont typeface="Arial" panose="020B0604020202020204" pitchFamily="34" charset="0"/>
              <a:buChar char="•"/>
            </a:pPr>
            <a:r>
              <a:rPr lang="en-US" dirty="0">
                <a:latin typeface="Arial"/>
                <a:cs typeface="Arial"/>
              </a:rPr>
              <a:t>All official communication related to the award is between GAM and the successful applicant.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u="sng" dirty="0">
                <a:latin typeface="Arial"/>
                <a:cs typeface="Arial"/>
              </a:rPr>
              <a:t>Unsuccessful applicants will be notified by the Program Office via letter.</a:t>
            </a:r>
            <a:r>
              <a:rPr lang="en-US" b="1" dirty="0">
                <a:latin typeface="Arial"/>
                <a:cs typeface="Arial"/>
              </a:rPr>
              <a:t> </a:t>
            </a: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6616897D-C34C-4B71-A39C-C150104FD3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4738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Summary and Tips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667910" y="2035535"/>
            <a:ext cx="10829676" cy="4325508"/>
          </a:xfrm>
        </p:spPr>
        <p:txBody>
          <a:bodyPr>
            <a:normAutofit/>
          </a:bodyPr>
          <a:lstStyle/>
          <a:p>
            <a:r>
              <a:rPr lang="en-US" b="1" dirty="0"/>
              <a:t>Project Narrative Description:</a:t>
            </a:r>
            <a:endParaRPr lang="en-US" dirty="0"/>
          </a:p>
          <a:p>
            <a:pPr marL="342900" indent="-342900">
              <a:buFont typeface="Wingdings" panose="05000000000000000000" pitchFamily="2" charset="2"/>
              <a:buChar char="q"/>
            </a:pPr>
            <a:r>
              <a:rPr lang="en-US" dirty="0"/>
              <a:t>Be clear, complete and concise in the project description; follow and address exactly what is requested in the NOFO.</a:t>
            </a:r>
          </a:p>
          <a:p>
            <a:pPr marL="342900" indent="-342900">
              <a:spcBef>
                <a:spcPct val="75000"/>
              </a:spcBef>
              <a:buFont typeface="Wingdings" panose="05000000000000000000" pitchFamily="2" charset="2"/>
              <a:buChar char="q"/>
            </a:pPr>
            <a:r>
              <a:rPr lang="en-US" dirty="0"/>
              <a:t>Don’t make the reviewer search for the required information.  Generally, the easier the application is to review, the better the rating or score.</a:t>
            </a:r>
          </a:p>
          <a:p>
            <a:pPr marL="1028700" lvl="1" indent="-342900">
              <a:spcBef>
                <a:spcPct val="75000"/>
              </a:spcBef>
              <a:buFont typeface="Wingdings" panose="05000000000000000000" pitchFamily="2" charset="2"/>
              <a:buChar char="q"/>
            </a:pPr>
            <a:r>
              <a:rPr lang="en-US" dirty="0"/>
              <a:t>Reviewers are not allowed to do external research, follow embedded links, etc. </a:t>
            </a:r>
          </a:p>
          <a:p>
            <a:pPr marL="342900" indent="-342900">
              <a:spcBef>
                <a:spcPct val="75000"/>
              </a:spcBef>
              <a:buFont typeface="Wingdings" panose="05000000000000000000" pitchFamily="2" charset="2"/>
              <a:buChar char="q"/>
            </a:pPr>
            <a:r>
              <a:rPr lang="en-US" dirty="0"/>
              <a:t>Clearly identify the sections of the application and indicate which component is being addressed.</a:t>
            </a:r>
          </a:p>
          <a:p>
            <a:pPr marL="342900" indent="-342900">
              <a:spcBef>
                <a:spcPct val="75000"/>
              </a:spcBef>
              <a:buFont typeface="Wingdings" panose="05000000000000000000" pitchFamily="2" charset="2"/>
              <a:buChar char="q"/>
            </a:pPr>
            <a:r>
              <a:rPr lang="en-US" dirty="0"/>
              <a:t>The project narrative must include all required information within the page limit.  Do not use appendices to expand the page limit.</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1B1C101-EFDA-48AA-98F4-2C5B647166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60239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Summary and Tips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667910" y="2035535"/>
            <a:ext cx="10829676" cy="4325508"/>
          </a:xfrm>
        </p:spPr>
        <p:txBody>
          <a:bodyPr>
            <a:normAutofit/>
          </a:bodyPr>
          <a:lstStyle/>
          <a:p>
            <a:r>
              <a:rPr lang="en-US" b="1" dirty="0"/>
              <a:t>Project Narrative Description:</a:t>
            </a:r>
            <a:endParaRPr lang="en-US" dirty="0"/>
          </a:p>
          <a:p>
            <a:pPr marL="342900" indent="-342900">
              <a:buFont typeface="Wingdings" panose="05000000000000000000" pitchFamily="2" charset="2"/>
              <a:buChar char="q"/>
            </a:pPr>
            <a:r>
              <a:rPr lang="en-US" dirty="0"/>
              <a:t>Make the goals and objectives </a:t>
            </a:r>
            <a:r>
              <a:rPr lang="en-US" b="1" dirty="0"/>
              <a:t>“SMARTIE;” Specific; Measurable; Achievable; Relevant; Time-bound; Inclusive; and Equitable.</a:t>
            </a:r>
          </a:p>
          <a:p>
            <a:pPr marL="342900" indent="-342900">
              <a:buFont typeface="Wingdings" panose="05000000000000000000" pitchFamily="2" charset="2"/>
              <a:buChar char="q"/>
            </a:pPr>
            <a:r>
              <a:rPr lang="en-US" dirty="0"/>
              <a:t>Activities presented in the work plan should relate directly to the proposed goals and objectives.</a:t>
            </a:r>
          </a:p>
          <a:p>
            <a:pPr marL="342900" indent="-342900">
              <a:buFont typeface="Wingdings" panose="05000000000000000000" pitchFamily="2" charset="2"/>
              <a:buChar char="q"/>
            </a:pPr>
            <a:r>
              <a:rPr lang="en-US" dirty="0"/>
              <a:t>The program work plan, evaluation plan and budget should provide a complete picture of how the applicant will address the needs as well as address the purpose and expectations in the NOFO.</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D026354-A31C-4637-969A-2D2B606F91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75766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lstStyle/>
          <a:p>
            <a:r>
              <a:rPr lang="en-US" dirty="0"/>
              <a:t>Expectations for Funded Projects (P. 5 - 7)</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57388"/>
            <a:ext cx="10406544" cy="4275246"/>
          </a:xfrm>
        </p:spPr>
        <p:txBody>
          <a:bodyPr>
            <a:normAutofit fontScale="85000" lnSpcReduction="10000"/>
          </a:bodyPr>
          <a:lstStyle/>
          <a:p>
            <a:pPr marL="457200" indent="-457200">
              <a:buFont typeface="+mj-lt"/>
              <a:buAutoNum type="alphaUcPeriod" startAt="2"/>
            </a:pPr>
            <a:r>
              <a:rPr lang="en-US" dirty="0"/>
              <a:t>Provide fellowship project management and oversight </a:t>
            </a:r>
            <a:endParaRPr lang="en-US" sz="1400" dirty="0"/>
          </a:p>
          <a:p>
            <a:pPr marL="0" indent="0">
              <a:buNone/>
            </a:pPr>
            <a:r>
              <a:rPr lang="en-US" b="0" dirty="0"/>
              <a:t>Develop and implement a process to manage and provide oversight of the project that should include, but is not limited to:</a:t>
            </a:r>
          </a:p>
          <a:p>
            <a:pPr marL="171450" lvl="1" indent="0">
              <a:buNone/>
            </a:pPr>
            <a:r>
              <a:rPr lang="en-US" b="0" dirty="0"/>
              <a:t>1. Fellow Recruitment</a:t>
            </a:r>
          </a:p>
          <a:p>
            <a:pPr lvl="1"/>
            <a:r>
              <a:rPr lang="en-US" b="0" dirty="0"/>
              <a:t>Recruit potential fellows interested in health equity, health disparities, public health, and SDOH through diverse and tailored methods.	</a:t>
            </a:r>
          </a:p>
          <a:p>
            <a:pPr marL="171450" lvl="1" indent="0">
              <a:buNone/>
            </a:pPr>
            <a:r>
              <a:rPr lang="en-US" b="0" dirty="0"/>
              <a:t>2. Identification of Fellow Housing Options</a:t>
            </a:r>
          </a:p>
          <a:p>
            <a:pPr lvl="1"/>
            <a:r>
              <a:rPr lang="en-US" b="0" dirty="0"/>
              <a:t>Ensure that fellows have access to safe housing options that are located within a reasonable distance of host site and near public transportation.</a:t>
            </a:r>
          </a:p>
          <a:p>
            <a:pPr marL="171450" lvl="1" indent="0">
              <a:buNone/>
            </a:pPr>
            <a:r>
              <a:rPr lang="en-US" b="0" dirty="0"/>
              <a:t>3. Host Site Recruitment</a:t>
            </a:r>
          </a:p>
          <a:p>
            <a:pPr lvl="1"/>
            <a:r>
              <a:rPr lang="en-US" b="0" dirty="0"/>
              <a:t>Collaborate with us to recruit HHS sites to host fellows that have meaningful public health, SDOH, and health equity projects and programs.</a:t>
            </a:r>
          </a:p>
          <a:p>
            <a:pPr marL="171450" lvl="1" indent="0">
              <a:buNone/>
            </a:pPr>
            <a:r>
              <a:rPr lang="en-US" b="0" dirty="0"/>
              <a:t>4. Fellow Selection, Placement, and Stipend</a:t>
            </a:r>
          </a:p>
          <a:p>
            <a:pPr lvl="1"/>
            <a:r>
              <a:rPr lang="en-US" b="0" dirty="0"/>
              <a:t>Select fellows, with OMH approval, through an application process that includes an application review protocol and developed selection criteria. Manage a process for fellow stipend distribution. </a:t>
            </a:r>
          </a:p>
          <a:p>
            <a:pPr marL="171450" lvl="1" indent="0">
              <a:buNone/>
            </a:pPr>
            <a:endParaRPr lang="en-US" b="0" dirty="0"/>
          </a:p>
        </p:txBody>
      </p:sp>
      <p:sp>
        <p:nvSpPr>
          <p:cNvPr id="8" name="TextBox 7">
            <a:extLst>
              <a:ext uri="{FF2B5EF4-FFF2-40B4-BE49-F238E27FC236}">
                <a16:creationId xmlns:a16="http://schemas.microsoft.com/office/drawing/2014/main" id="{F05EA5F5-8E50-4815-F687-15159AF0C038}"/>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32838473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Summary and Tips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667910" y="2035535"/>
            <a:ext cx="10829676" cy="4325508"/>
          </a:xfrm>
        </p:spPr>
        <p:txBody>
          <a:bodyPr>
            <a:normAutofit/>
          </a:bodyPr>
          <a:lstStyle/>
          <a:p>
            <a:r>
              <a:rPr lang="en-US" b="1"/>
              <a:t>Staffing:</a:t>
            </a:r>
          </a:p>
          <a:p>
            <a:pPr marL="342900" indent="-342900">
              <a:buFont typeface="Arial" panose="020B0604020202020204" pitchFamily="34" charset="0"/>
              <a:buChar char="•"/>
            </a:pPr>
            <a:r>
              <a:rPr lang="en-US"/>
              <a:t>The staffing should be appropriate and reasonable for the goals, objectives and activities of the proposed project.</a:t>
            </a:r>
          </a:p>
          <a:p>
            <a:pPr marL="342900" indent="-342900">
              <a:buFont typeface="Arial" panose="020B0604020202020204" pitchFamily="34" charset="0"/>
              <a:buChar char="•"/>
            </a:pPr>
            <a:r>
              <a:rPr lang="en-US"/>
              <a:t>Be complete in describing what staff will do, the expertise required and the percent time they will be assigned to the project.</a:t>
            </a:r>
          </a:p>
        </p:txBody>
      </p:sp>
      <p:sp>
        <p:nvSpPr>
          <p:cNvPr id="4" name="Slide Number Placeholder 3">
            <a:extLst>
              <a:ext uri="{FF2B5EF4-FFF2-40B4-BE49-F238E27FC236}">
                <a16:creationId xmlns:a16="http://schemas.microsoft.com/office/drawing/2014/main" id="{B806342B-A2EB-4893-9695-2D0A8071BF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244358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Summary and Tips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667910" y="2035535"/>
            <a:ext cx="10829676" cy="4325508"/>
          </a:xfrm>
        </p:spPr>
        <p:txBody>
          <a:bodyPr>
            <a:normAutofit/>
          </a:bodyPr>
          <a:lstStyle/>
          <a:p>
            <a:r>
              <a:rPr lang="en-US" b="1" dirty="0"/>
              <a:t>Budget:</a:t>
            </a:r>
          </a:p>
          <a:p>
            <a:pPr marL="342900" indent="-342900">
              <a:buFont typeface="Arial" panose="020B0604020202020204" pitchFamily="34" charset="0"/>
              <a:buChar char="•"/>
            </a:pPr>
            <a:r>
              <a:rPr lang="en-US" dirty="0"/>
              <a:t>The budget should include adequate funds to carry out the proposed work plan, evaluation plan and administrative responsibilities of the project.</a:t>
            </a:r>
          </a:p>
          <a:p>
            <a:pPr marL="342900" indent="-342900">
              <a:spcBef>
                <a:spcPct val="75000"/>
              </a:spcBef>
              <a:buFont typeface="Arial" panose="020B0604020202020204" pitchFamily="34" charset="0"/>
              <a:buChar char="•"/>
            </a:pPr>
            <a:r>
              <a:rPr lang="en-US" dirty="0"/>
              <a:t>The budget should be reasonable and relate directly to the goals and objectives. </a:t>
            </a:r>
          </a:p>
          <a:p>
            <a:pPr marL="342900" indent="-342900">
              <a:spcBef>
                <a:spcPct val="75000"/>
              </a:spcBef>
              <a:buFont typeface="Arial" panose="020B0604020202020204" pitchFamily="34" charset="0"/>
              <a:buChar char="•"/>
            </a:pPr>
            <a:r>
              <a:rPr lang="en-US" dirty="0"/>
              <a:t>Do not request more funds than are available, as listed in the NOFO.  This amount is </a:t>
            </a:r>
            <a:r>
              <a:rPr lang="en-US" i="1" dirty="0"/>
              <a:t>inclusive</a:t>
            </a:r>
            <a:r>
              <a:rPr lang="en-US" dirty="0"/>
              <a:t> of indirect costs.</a:t>
            </a:r>
          </a:p>
          <a:p>
            <a:pPr marL="342900" indent="-342900">
              <a:spcBef>
                <a:spcPct val="75000"/>
              </a:spcBef>
              <a:buFont typeface="Arial" panose="020B0604020202020204" pitchFamily="34" charset="0"/>
              <a:buChar char="•"/>
            </a:pPr>
            <a:r>
              <a:rPr lang="en-US" dirty="0"/>
              <a:t>The operating budget should be complete and include Federal and non-Federal funds, projected program income (e.g., from fees and third-party payers and other contributing funds).</a:t>
            </a:r>
          </a:p>
        </p:txBody>
      </p:sp>
      <p:sp>
        <p:nvSpPr>
          <p:cNvPr id="4" name="Slide Number Placeholder 3">
            <a:extLst>
              <a:ext uri="{FF2B5EF4-FFF2-40B4-BE49-F238E27FC236}">
                <a16:creationId xmlns:a16="http://schemas.microsoft.com/office/drawing/2014/main" id="{752EC669-8BB5-4367-A753-1C8DBC9341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869070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a:t>Summary and Tips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667910" y="2035535"/>
            <a:ext cx="9412975" cy="4325508"/>
          </a:xfrm>
        </p:spPr>
        <p:txBody>
          <a:bodyPr>
            <a:normAutofit/>
          </a:bodyPr>
          <a:lstStyle/>
          <a:p>
            <a:r>
              <a:rPr lang="en-US" b="1" dirty="0"/>
              <a:t>Overall:</a:t>
            </a:r>
          </a:p>
          <a:p>
            <a:pPr marL="342900" indent="-342900">
              <a:buFont typeface="Arial" panose="020B0604020202020204" pitchFamily="34" charset="0"/>
              <a:buChar char="•"/>
            </a:pPr>
            <a:r>
              <a:rPr lang="en-US" dirty="0"/>
              <a:t>Include full names (</a:t>
            </a:r>
            <a:r>
              <a:rPr lang="en-US" u="sng" dirty="0"/>
              <a:t>First</a:t>
            </a:r>
            <a:r>
              <a:rPr lang="en-US" dirty="0"/>
              <a:t> </a:t>
            </a:r>
            <a:r>
              <a:rPr lang="en-US" u="sng" dirty="0"/>
              <a:t>Middle</a:t>
            </a:r>
            <a:r>
              <a:rPr lang="en-US" dirty="0"/>
              <a:t> </a:t>
            </a:r>
            <a:r>
              <a:rPr lang="en-US" u="sng" dirty="0"/>
              <a:t>Last</a:t>
            </a:r>
            <a:r>
              <a:rPr lang="en-US" dirty="0"/>
              <a:t>) for Authorized Official, Principal Investigator/Project Director and all Essential Personnel.</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Electronic submission </a:t>
            </a:r>
            <a:r>
              <a:rPr lang="en-US" b="1" u="sng" dirty="0"/>
              <a:t>IS</a:t>
            </a:r>
            <a:r>
              <a:rPr lang="en-US" dirty="0"/>
              <a:t> required.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 not wait until the last minute to begin SAM registration or update your registration.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 not wait until the last minute to begin the electronic submission—problems could arise.</a:t>
            </a:r>
          </a:p>
        </p:txBody>
      </p:sp>
      <p:sp>
        <p:nvSpPr>
          <p:cNvPr id="4" name="Slide Number Placeholder 3">
            <a:extLst>
              <a:ext uri="{FF2B5EF4-FFF2-40B4-BE49-F238E27FC236}">
                <a16:creationId xmlns:a16="http://schemas.microsoft.com/office/drawing/2014/main" id="{36D0A691-901D-40F6-8511-3B161424EC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98785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0C1C-3C0A-4501-8F82-7D41EB1513F0}"/>
              </a:ext>
            </a:extLst>
          </p:cNvPr>
          <p:cNvSpPr>
            <a:spLocks noGrp="1"/>
          </p:cNvSpPr>
          <p:nvPr>
            <p:ph type="title"/>
          </p:nvPr>
        </p:nvSpPr>
        <p:spPr/>
        <p:txBody>
          <a:bodyPr>
            <a:normAutofit/>
          </a:bodyPr>
          <a:lstStyle/>
          <a:p>
            <a:r>
              <a:rPr lang="en-US" dirty="0"/>
              <a:t>NOFO Inquiries</a:t>
            </a:r>
          </a:p>
        </p:txBody>
      </p:sp>
      <p:sp>
        <p:nvSpPr>
          <p:cNvPr id="3" name="Content Placeholder 2">
            <a:extLst>
              <a:ext uri="{FF2B5EF4-FFF2-40B4-BE49-F238E27FC236}">
                <a16:creationId xmlns:a16="http://schemas.microsoft.com/office/drawing/2014/main" id="{1A1FA278-0940-4904-A7CA-293FF866F64F}"/>
              </a:ext>
            </a:extLst>
          </p:cNvPr>
          <p:cNvSpPr>
            <a:spLocks noGrp="1"/>
          </p:cNvSpPr>
          <p:nvPr>
            <p:ph sz="half" idx="2"/>
          </p:nvPr>
        </p:nvSpPr>
        <p:spPr>
          <a:xfrm>
            <a:off x="958366" y="2035535"/>
            <a:ext cx="5311471" cy="4325508"/>
          </a:xfrm>
        </p:spPr>
        <p:txBody>
          <a:bodyPr vert="horz" lIns="91440" tIns="45720" rIns="91440" bIns="45720" rtlCol="0" anchor="t">
            <a:normAutofit lnSpcReduction="10000"/>
          </a:bodyPr>
          <a:lstStyle/>
          <a:p>
            <a:r>
              <a:rPr lang="en-US" sz="2000" b="1" u="sng" dirty="0">
                <a:latin typeface="Arial"/>
                <a:cs typeface="Arial"/>
              </a:rPr>
              <a:t>Program Questions</a:t>
            </a:r>
          </a:p>
          <a:p>
            <a:r>
              <a:rPr lang="en-US" sz="2000" dirty="0">
                <a:latin typeface="Arial"/>
                <a:cs typeface="Arial"/>
              </a:rPr>
              <a:t>Program Office Attn: Office of Minority Health</a:t>
            </a:r>
            <a:endParaRPr lang="en-US" sz="2000" dirty="0"/>
          </a:p>
          <a:p>
            <a:r>
              <a:rPr lang="en-US" sz="2000" dirty="0">
                <a:latin typeface="Arial"/>
                <a:cs typeface="Arial"/>
              </a:rPr>
              <a:t>Paul Rodriguez</a:t>
            </a:r>
          </a:p>
          <a:p>
            <a:r>
              <a:rPr lang="en-US" sz="2000" dirty="0">
                <a:latin typeface="Arial"/>
                <a:cs typeface="Arial"/>
              </a:rPr>
              <a:t>Email: paul.rodriguez@hhs.gov</a:t>
            </a:r>
            <a:endParaRPr lang="en-US" sz="2000" dirty="0">
              <a:solidFill>
                <a:schemeClr val="accent5">
                  <a:lumMod val="50000"/>
                  <a:lumOff val="50000"/>
                </a:schemeClr>
              </a:solidFill>
              <a:latin typeface="Arial"/>
              <a:cs typeface="Arial"/>
            </a:endParaRPr>
          </a:p>
          <a:p>
            <a:r>
              <a:rPr lang="en-US" sz="2000" dirty="0">
                <a:latin typeface="Arial"/>
                <a:cs typeface="Arial"/>
              </a:rPr>
              <a:t>Telephone:240-453-8208</a:t>
            </a:r>
          </a:p>
          <a:p>
            <a:endParaRPr lang="en-US" sz="2000" b="1" dirty="0"/>
          </a:p>
          <a:p>
            <a:r>
              <a:rPr lang="en-US" sz="2000" b="1" dirty="0">
                <a:latin typeface="Arial"/>
                <a:cs typeface="Arial"/>
              </a:rPr>
              <a:t>Administrative or Financial Questions</a:t>
            </a:r>
          </a:p>
          <a:p>
            <a:r>
              <a:rPr lang="en-US" sz="2000" dirty="0">
                <a:latin typeface="Arial"/>
                <a:cs typeface="Arial"/>
              </a:rPr>
              <a:t>Grants Management Specialist</a:t>
            </a:r>
          </a:p>
          <a:p>
            <a:r>
              <a:rPr lang="en-US" sz="2000" dirty="0">
                <a:latin typeface="Arial"/>
                <a:cs typeface="Arial"/>
              </a:rPr>
              <a:t>Duane Barlow</a:t>
            </a:r>
          </a:p>
          <a:p>
            <a:r>
              <a:rPr lang="en-US" sz="2000" dirty="0">
                <a:latin typeface="Arial"/>
                <a:cs typeface="Arial"/>
              </a:rPr>
              <a:t>Email: </a:t>
            </a:r>
            <a:r>
              <a:rPr lang="en-US" sz="2000" dirty="0">
                <a:solidFill>
                  <a:schemeClr val="accent5">
                    <a:lumMod val="50000"/>
                    <a:lumOff val="50000"/>
                  </a:schemeClr>
                </a:solidFill>
                <a:latin typeface="Arial"/>
                <a:cs typeface="Arial"/>
                <a:hlinkClick r:id="rId3"/>
              </a:rPr>
              <a:t>Duane.Barlow@hhs.gov</a:t>
            </a:r>
            <a:endParaRPr lang="en-US" sz="2000" dirty="0">
              <a:solidFill>
                <a:schemeClr val="accent5">
                  <a:lumMod val="50000"/>
                  <a:lumOff val="50000"/>
                </a:schemeClr>
              </a:solidFill>
            </a:endParaRPr>
          </a:p>
          <a:p>
            <a:r>
              <a:rPr lang="en-US" sz="2000" dirty="0">
                <a:latin typeface="Arial"/>
                <a:cs typeface="Arial"/>
              </a:rPr>
              <a:t>Telephone: 240-453-8822</a:t>
            </a:r>
          </a:p>
        </p:txBody>
      </p:sp>
      <p:sp>
        <p:nvSpPr>
          <p:cNvPr id="4" name="Content Placeholder 2">
            <a:extLst>
              <a:ext uri="{FF2B5EF4-FFF2-40B4-BE49-F238E27FC236}">
                <a16:creationId xmlns:a16="http://schemas.microsoft.com/office/drawing/2014/main" id="{187890BA-C75A-425F-91DF-B527832220A2}"/>
              </a:ext>
            </a:extLst>
          </p:cNvPr>
          <p:cNvSpPr txBox="1">
            <a:spLocks/>
          </p:cNvSpPr>
          <p:nvPr/>
        </p:nvSpPr>
        <p:spPr>
          <a:xfrm>
            <a:off x="6386221" y="2035535"/>
            <a:ext cx="5311471" cy="432550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Electronic Submission Requirements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Grants.gov Applicant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www.grants.gov</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Email: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5"/>
              </a:rPr>
              <a:t>support@grants.gov</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Telephone: 800-518-4726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99"/>
                </a:solidFill>
                <a:effectLst/>
                <a:uLnTx/>
                <a:uFillTx/>
                <a:latin typeface="Arial" panose="020B0604020202020204" pitchFamily="34" charset="0"/>
                <a:ea typeface="+mn-ea"/>
                <a:cs typeface="Arial" panose="020B0604020202020204" pitchFamily="34" charset="0"/>
              </a:rPr>
              <a:t>Please do not contact OASH Program or Grants office staff for Grants.gov issues. </a:t>
            </a:r>
          </a:p>
        </p:txBody>
      </p:sp>
      <p:sp>
        <p:nvSpPr>
          <p:cNvPr id="5" name="Slide Number Placeholder 4">
            <a:extLst>
              <a:ext uri="{FF2B5EF4-FFF2-40B4-BE49-F238E27FC236}">
                <a16:creationId xmlns:a16="http://schemas.microsoft.com/office/drawing/2014/main" id="{402ABEA0-6D16-486E-9B94-A8B34F90EE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9D6600-C6B9-CF4F-8A0C-864766A79F48}"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752888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ext, whiteboard&#10;&#10;Description automatically generated">
            <a:extLst>
              <a:ext uri="{FF2B5EF4-FFF2-40B4-BE49-F238E27FC236}">
                <a16:creationId xmlns:a16="http://schemas.microsoft.com/office/drawing/2014/main" id="{79B86FA7-4CDD-4BA2-8DF5-6A1DE53B8F4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28462" y="959115"/>
            <a:ext cx="7829938" cy="5226485"/>
          </a:xfrm>
          <a:prstGeom prst="rect">
            <a:avLst/>
          </a:prstGeom>
        </p:spPr>
      </p:pic>
    </p:spTree>
    <p:extLst>
      <p:ext uri="{BB962C8B-B14F-4D97-AF65-F5344CB8AC3E}">
        <p14:creationId xmlns:p14="http://schemas.microsoft.com/office/powerpoint/2010/main" val="26293304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95430-6C6B-4126-B704-09DCF416AD60}"/>
              </a:ext>
            </a:extLst>
          </p:cNvPr>
          <p:cNvSpPr>
            <a:spLocks noGrp="1"/>
          </p:cNvSpPr>
          <p:nvPr>
            <p:ph type="ctrTitle"/>
          </p:nvPr>
        </p:nvSpPr>
        <p:spPr>
          <a:xfrm>
            <a:off x="4285276" y="3146611"/>
            <a:ext cx="7260069" cy="1162807"/>
          </a:xfrm>
        </p:spPr>
        <p:txBody>
          <a:bodyPr>
            <a:normAutofit/>
          </a:bodyPr>
          <a:lstStyle/>
          <a:p>
            <a:r>
              <a:rPr lang="en-US" sz="6600" dirty="0"/>
              <a:t>THANK YOU!</a:t>
            </a:r>
          </a:p>
        </p:txBody>
      </p:sp>
      <p:sp>
        <p:nvSpPr>
          <p:cNvPr id="4" name="TextBox 3">
            <a:extLst>
              <a:ext uri="{FF2B5EF4-FFF2-40B4-BE49-F238E27FC236}">
                <a16:creationId xmlns:a16="http://schemas.microsoft.com/office/drawing/2014/main" id="{4D28E19D-8589-8378-1F95-2415F1D2DF2D}"/>
              </a:ext>
            </a:extLst>
          </p:cNvPr>
          <p:cNvSpPr txBox="1"/>
          <p:nvPr/>
        </p:nvSpPr>
        <p:spPr>
          <a:xfrm>
            <a:off x="3037490" y="4634760"/>
            <a:ext cx="8795922" cy="4924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FFFF"/>
                </a:solidFill>
                <a:effectLst/>
                <a:uLnTx/>
                <a:uFillTx/>
                <a:latin typeface="Arial"/>
                <a:ea typeface="+mn-ea"/>
                <a:cs typeface="Arial"/>
              </a:rPr>
              <a:t>Application Due Date: August 1, 2023 at 6:00 PM Eastern</a:t>
            </a:r>
          </a:p>
        </p:txBody>
      </p:sp>
    </p:spTree>
    <p:extLst>
      <p:ext uri="{BB962C8B-B14F-4D97-AF65-F5344CB8AC3E}">
        <p14:creationId xmlns:p14="http://schemas.microsoft.com/office/powerpoint/2010/main" val="1020741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lstStyle/>
          <a:p>
            <a:r>
              <a:rPr lang="en-US" dirty="0"/>
              <a:t>Expectations for Funded Projects (P. 5 - 7)</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57388"/>
            <a:ext cx="10406544" cy="4370954"/>
          </a:xfrm>
        </p:spPr>
        <p:txBody>
          <a:bodyPr>
            <a:normAutofit fontScale="77500" lnSpcReduction="20000"/>
          </a:bodyPr>
          <a:lstStyle/>
          <a:p>
            <a:pPr marL="457200" indent="-457200">
              <a:buFont typeface="+mj-lt"/>
              <a:buAutoNum type="alphaUcPeriod" startAt="2"/>
            </a:pPr>
            <a:r>
              <a:rPr lang="en-US" dirty="0"/>
              <a:t>Provide fellowship project management and oversight  (continued)</a:t>
            </a:r>
            <a:endParaRPr lang="en-US" sz="1400" dirty="0"/>
          </a:p>
          <a:p>
            <a:pPr marL="0" indent="0">
              <a:buNone/>
            </a:pPr>
            <a:r>
              <a:rPr lang="en-US" b="0" dirty="0"/>
              <a:t>Develop and implement a process to manage and provide oversight of the project that should include, but is not limited to:</a:t>
            </a:r>
          </a:p>
          <a:p>
            <a:pPr marL="171450" lvl="1" indent="0">
              <a:buNone/>
            </a:pPr>
            <a:r>
              <a:rPr lang="en-US" b="0" dirty="0"/>
              <a:t>5. Fellow Orientation</a:t>
            </a:r>
          </a:p>
          <a:p>
            <a:pPr lvl="1"/>
            <a:r>
              <a:rPr lang="en-US" b="0" dirty="0"/>
              <a:t>Develop and implement an orientation for the fellows prior to the start of their fellowship to include overview of the recipient’s program components (e.g., mentorship, webinars, speakers; expectations for the fellowship; info on housing and stipends; host site information; and other topics to contribute to a meaningful experience for the fellows.   </a:t>
            </a:r>
          </a:p>
          <a:p>
            <a:pPr lvl="1"/>
            <a:endParaRPr lang="en-US" b="0" dirty="0"/>
          </a:p>
          <a:p>
            <a:pPr marL="171450" lvl="1" indent="0">
              <a:buNone/>
            </a:pPr>
            <a:r>
              <a:rPr lang="en-US" b="0" dirty="0"/>
              <a:t>6. Fellow Engagement</a:t>
            </a:r>
          </a:p>
          <a:p>
            <a:pPr lvl="1"/>
            <a:r>
              <a:rPr lang="en-US" b="0" dirty="0"/>
              <a:t>Develop a system to track each fellow's progress during the fellowship relative to activities that: facilitate networking and learning among fellows, develop leadership competencies for advancing health equity, and develop awareness of the federal hiring system (e.g., resume preparation, interviewing) and employment opportunities.</a:t>
            </a:r>
          </a:p>
          <a:p>
            <a:pPr marL="171450" lvl="1" indent="0">
              <a:buNone/>
            </a:pPr>
            <a:endParaRPr lang="en-US" b="0" dirty="0"/>
          </a:p>
          <a:p>
            <a:pPr marL="171450" lvl="1" indent="0">
              <a:buNone/>
            </a:pPr>
            <a:r>
              <a:rPr lang="en-US" b="0" dirty="0"/>
              <a:t>7. Fellow Follow-Up Post Fellowship</a:t>
            </a:r>
          </a:p>
          <a:p>
            <a:pPr lvl="1"/>
            <a:r>
              <a:rPr lang="en-US" b="0" dirty="0"/>
              <a:t>Work with OMH to conduct post-participation assessments with fellows. Develop activities that sustain and support the fellow’s interest in and awareness of federal and other career opportunities in public health leadership.</a:t>
            </a:r>
          </a:p>
          <a:p>
            <a:pPr marL="0" indent="0">
              <a:buNone/>
            </a:pPr>
            <a:endParaRPr lang="en-US" b="0" dirty="0">
              <a:solidFill>
                <a:schemeClr val="tx2"/>
              </a:solidFill>
            </a:endParaRPr>
          </a:p>
          <a:p>
            <a:pPr marL="0" indent="0">
              <a:buNone/>
            </a:pPr>
            <a:endParaRPr lang="en-US" b="0" dirty="0">
              <a:solidFill>
                <a:schemeClr val="tx2"/>
              </a:solidFill>
            </a:endParaRPr>
          </a:p>
          <a:p>
            <a:endParaRPr lang="en-US" b="0" dirty="0"/>
          </a:p>
          <a:p>
            <a:endParaRPr lang="en-US" b="0" dirty="0"/>
          </a:p>
        </p:txBody>
      </p:sp>
      <p:sp>
        <p:nvSpPr>
          <p:cNvPr id="8" name="TextBox 7">
            <a:extLst>
              <a:ext uri="{FF2B5EF4-FFF2-40B4-BE49-F238E27FC236}">
                <a16:creationId xmlns:a16="http://schemas.microsoft.com/office/drawing/2014/main" id="{F05EA5F5-8E50-4815-F687-15159AF0C038}"/>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199756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A52D-CF9D-4F9F-8238-A9D32E750210}"/>
              </a:ext>
            </a:extLst>
          </p:cNvPr>
          <p:cNvSpPr>
            <a:spLocks noGrp="1"/>
          </p:cNvSpPr>
          <p:nvPr>
            <p:ph type="title"/>
          </p:nvPr>
        </p:nvSpPr>
        <p:spPr/>
        <p:txBody>
          <a:bodyPr/>
          <a:lstStyle/>
          <a:p>
            <a:r>
              <a:rPr lang="en-US" dirty="0"/>
              <a:t>Expectations for Funded Projects (P. 5 - 7)</a:t>
            </a:r>
          </a:p>
        </p:txBody>
      </p:sp>
      <p:sp>
        <p:nvSpPr>
          <p:cNvPr id="3" name="Content Placeholder 2">
            <a:extLst>
              <a:ext uri="{FF2B5EF4-FFF2-40B4-BE49-F238E27FC236}">
                <a16:creationId xmlns:a16="http://schemas.microsoft.com/office/drawing/2014/main" id="{B1575471-D2FA-6F37-821E-4DAC0B40427F}"/>
              </a:ext>
            </a:extLst>
          </p:cNvPr>
          <p:cNvSpPr>
            <a:spLocks noGrp="1"/>
          </p:cNvSpPr>
          <p:nvPr>
            <p:ph idx="1"/>
          </p:nvPr>
        </p:nvSpPr>
        <p:spPr>
          <a:xfrm>
            <a:off x="947256" y="1957388"/>
            <a:ext cx="10406544" cy="4275246"/>
          </a:xfrm>
        </p:spPr>
        <p:txBody>
          <a:bodyPr>
            <a:normAutofit fontScale="92500" lnSpcReduction="20000"/>
          </a:bodyPr>
          <a:lstStyle/>
          <a:p>
            <a:pPr marL="457200" indent="-457200">
              <a:buFont typeface="+mj-lt"/>
              <a:buAutoNum type="alphaUcPeriod" startAt="3"/>
            </a:pPr>
            <a:r>
              <a:rPr lang="en-US" dirty="0"/>
              <a:t>Participate in Process and Outcome Evaluation Activities</a:t>
            </a:r>
          </a:p>
          <a:p>
            <a:pPr marL="171450" lvl="1" indent="0">
              <a:buNone/>
            </a:pPr>
            <a:r>
              <a:rPr lang="en-US" b="0" dirty="0"/>
              <a:t>Primary outcomes at the individual fellow level: </a:t>
            </a:r>
          </a:p>
          <a:p>
            <a:pPr lvl="1"/>
            <a:r>
              <a:rPr lang="en-US" b="0" dirty="0"/>
              <a:t>Increase opportunities for federal fellowship experiences in advancing health equity      and addressing SDOH through health policies, programs, and practices.</a:t>
            </a:r>
          </a:p>
          <a:p>
            <a:pPr lvl="1"/>
            <a:r>
              <a:rPr lang="en-US" b="0" dirty="0"/>
              <a:t>Increase knowledge and technical skills that align with the core Federal leadership competencies (e.g., leading change, leading people, results-driven, business acumen,  and building coalitions).</a:t>
            </a:r>
          </a:p>
          <a:p>
            <a:pPr lvl="1"/>
            <a:r>
              <a:rPr lang="en-US" b="0" dirty="0"/>
              <a:t>Increase competency in health equity knowledge and practice. </a:t>
            </a:r>
          </a:p>
          <a:p>
            <a:pPr marL="171450" lvl="1" indent="0">
              <a:buNone/>
            </a:pPr>
            <a:endParaRPr lang="en-US" b="0" dirty="0"/>
          </a:p>
          <a:p>
            <a:pPr marL="457200" indent="-457200">
              <a:buFont typeface="+mj-lt"/>
              <a:buAutoNum type="alphaUcPeriod" startAt="3"/>
            </a:pPr>
            <a:r>
              <a:rPr lang="en-US" b="0" dirty="0"/>
              <a:t>Disseminate Project Knowledge and Findings </a:t>
            </a:r>
          </a:p>
          <a:p>
            <a:pPr marL="171450" lvl="1" indent="0">
              <a:buNone/>
            </a:pPr>
            <a:r>
              <a:rPr lang="en-US" b="0" dirty="0"/>
              <a:t>Document project knowledge and findings</a:t>
            </a:r>
          </a:p>
          <a:p>
            <a:pPr lvl="1"/>
            <a:r>
              <a:rPr lang="en-US" b="0" dirty="0"/>
              <a:t>Implementation process, lessons learned, successes and challenges</a:t>
            </a:r>
          </a:p>
          <a:p>
            <a:pPr lvl="1"/>
            <a:r>
              <a:rPr lang="en-US" b="0" dirty="0"/>
              <a:t>Communicate and disseminate project findings to federal, state, territorial, and tribal public health agencies, policymakers, CBOs, and stakeholders</a:t>
            </a:r>
          </a:p>
          <a:p>
            <a:pPr marL="171450" lvl="1" indent="0">
              <a:buNone/>
            </a:pPr>
            <a:r>
              <a:rPr lang="en-US" b="0" dirty="0"/>
              <a:t> </a:t>
            </a:r>
          </a:p>
          <a:p>
            <a:pPr marL="171450" lvl="1" indent="0">
              <a:buNone/>
            </a:pPr>
            <a:endParaRPr lang="en-US" b="0" dirty="0"/>
          </a:p>
        </p:txBody>
      </p:sp>
      <p:sp>
        <p:nvSpPr>
          <p:cNvPr id="8" name="TextBox 7">
            <a:extLst>
              <a:ext uri="{FF2B5EF4-FFF2-40B4-BE49-F238E27FC236}">
                <a16:creationId xmlns:a16="http://schemas.microsoft.com/office/drawing/2014/main" id="{F05EA5F5-8E50-4815-F687-15159AF0C038}"/>
              </a:ext>
            </a:extLst>
          </p:cNvPr>
          <p:cNvSpPr txBox="1"/>
          <p:nvPr/>
        </p:nvSpPr>
        <p:spPr>
          <a:xfrm>
            <a:off x="838200" y="6328342"/>
            <a:ext cx="10515600" cy="338554"/>
          </a:xfrm>
          <a:prstGeom prst="rect">
            <a:avLst/>
          </a:prstGeom>
          <a:noFill/>
          <a:ln w="3175">
            <a:solidFill>
              <a:schemeClr val="accent5">
                <a:hueOff val="0"/>
                <a:satOff val="0"/>
                <a:lumOff val="0"/>
              </a:schemeClr>
            </a:solidFill>
            <a:prstDash val="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Read the entire NOFO to ensure the application complies with all requirements and instructions</a:t>
            </a:r>
          </a:p>
        </p:txBody>
      </p:sp>
    </p:spTree>
    <p:extLst>
      <p:ext uri="{BB962C8B-B14F-4D97-AF65-F5344CB8AC3E}">
        <p14:creationId xmlns:p14="http://schemas.microsoft.com/office/powerpoint/2010/main" val="1720511420"/>
      </p:ext>
    </p:extLst>
  </p:cSld>
  <p:clrMapOvr>
    <a:masterClrMapping/>
  </p:clrMapOvr>
</p:sld>
</file>

<file path=ppt/theme/theme1.xml><?xml version="1.0" encoding="utf-8"?>
<a:theme xmlns:a="http://schemas.openxmlformats.org/drawingml/2006/main" name="1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2.xml><?xml version="1.0" encoding="utf-8"?>
<a:theme xmlns:a="http://schemas.openxmlformats.org/drawingml/2006/main" name="2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3.xml><?xml version="1.0" encoding="utf-8"?>
<a:theme xmlns:a="http://schemas.openxmlformats.org/drawingml/2006/main" name="3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4.xml><?xml version="1.0" encoding="utf-8"?>
<a:theme xmlns:a="http://schemas.openxmlformats.org/drawingml/2006/main" name="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TotalTime>
  <Words>7580</Words>
  <Application>Microsoft Office PowerPoint</Application>
  <PresentationFormat>Widescreen</PresentationFormat>
  <Paragraphs>679</Paragraphs>
  <Slides>75</Slides>
  <Notes>66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75</vt:i4>
      </vt:variant>
    </vt:vector>
  </HeadingPairs>
  <TitlesOfParts>
    <vt:vector size="83" baseType="lpstr">
      <vt:lpstr>Arial</vt:lpstr>
      <vt:lpstr>Calibri</vt:lpstr>
      <vt:lpstr>Times New Roman</vt:lpstr>
      <vt:lpstr>Wingdings</vt:lpstr>
      <vt:lpstr>1_Office Theme</vt:lpstr>
      <vt:lpstr>2_Office Theme</vt:lpstr>
      <vt:lpstr>3_Office Theme</vt:lpstr>
      <vt:lpstr>Office Theme</vt:lpstr>
      <vt:lpstr> </vt:lpstr>
      <vt:lpstr>Technical Assistance Webinar Agenda</vt:lpstr>
      <vt:lpstr>NOFO Announcement</vt:lpstr>
      <vt:lpstr>Executive Summary (P. 1) </vt:lpstr>
      <vt:lpstr>HELDI Program Description (P. 4) </vt:lpstr>
      <vt:lpstr>Expectations for Funded Projects (P. 5 - 7)</vt:lpstr>
      <vt:lpstr>Expectations for Funded Projects (P. 5 - 7)</vt:lpstr>
      <vt:lpstr>Expectations for Funded Projects (P. 5 - 7)</vt:lpstr>
      <vt:lpstr>Expectations for Funded Projects (P. 5 - 7)</vt:lpstr>
      <vt:lpstr>Expectations for Funded Projects (P. 5 – 7)</vt:lpstr>
      <vt:lpstr>APPLICATION CONTENT</vt:lpstr>
      <vt:lpstr>Application Content (P. 13 – 24)</vt:lpstr>
      <vt:lpstr>Project Narrative Content (P. 13 - 24)</vt:lpstr>
      <vt:lpstr>Project Narrative Content (P. 13)</vt:lpstr>
      <vt:lpstr>Project Narrative Content (P. 14)</vt:lpstr>
      <vt:lpstr>Project Narrative Content (P. 14 - 15)</vt:lpstr>
      <vt:lpstr>Project Narrative Content (P. 14 - 15)</vt:lpstr>
      <vt:lpstr>Project Narrative Content (P. 14 - 15)</vt:lpstr>
      <vt:lpstr>Project Narrative Content (P. 15)</vt:lpstr>
      <vt:lpstr>Project Narrative Content (P. 15)</vt:lpstr>
      <vt:lpstr>Project Narrative Content (P. 15)</vt:lpstr>
      <vt:lpstr>Project Narrative Content (P. 15 - 16)</vt:lpstr>
      <vt:lpstr>Appendices (P. 23 - 24)</vt:lpstr>
      <vt:lpstr>Appendices (P. 23 - 24)</vt:lpstr>
      <vt:lpstr>Appendices (P. 23 - 24)</vt:lpstr>
      <vt:lpstr>Grants and Acquisition Management Health Equity Leadership Development Initiative MP-CPI-23-001 </vt:lpstr>
      <vt:lpstr>Submission Dates and Times (Section D.5) </vt:lpstr>
      <vt:lpstr>Federal Agency Substantial Involvement (Section B.3)</vt:lpstr>
      <vt:lpstr>Eligible Applicants (NOFO, Section C.1)</vt:lpstr>
      <vt:lpstr>Eligible Applicants (NOFO, Section C.1)</vt:lpstr>
      <vt:lpstr>Eligible Applicants (NOFO, Section C.1)</vt:lpstr>
      <vt:lpstr>Cost Sharing or Matching (Section C.2)  </vt:lpstr>
      <vt:lpstr>Notice of Funding Opportunity (NOFO) Announcement</vt:lpstr>
      <vt:lpstr>Address to Request Application Package</vt:lpstr>
      <vt:lpstr>Application Submission</vt:lpstr>
      <vt:lpstr>Application Submission</vt:lpstr>
      <vt:lpstr>Application Submission</vt:lpstr>
      <vt:lpstr>Application Submission</vt:lpstr>
      <vt:lpstr>Application Submission</vt:lpstr>
      <vt:lpstr>Application Elements</vt:lpstr>
      <vt:lpstr>Project Abstract Summary</vt:lpstr>
      <vt:lpstr>Application Format</vt:lpstr>
      <vt:lpstr>UEI Number and the System for Award Management (SAM)  (Section D.4)</vt:lpstr>
      <vt:lpstr>System for Award Management (SAM)  </vt:lpstr>
      <vt:lpstr>System for Award Management (SAM)  </vt:lpstr>
      <vt:lpstr>SAM (continued)</vt:lpstr>
      <vt:lpstr>Funding Restrictions   </vt:lpstr>
      <vt:lpstr>Budget Narrative and Forms</vt:lpstr>
      <vt:lpstr>Budget Narrative and Forms: Tips for Development (D.3, Budget Narrative Content)</vt:lpstr>
      <vt:lpstr>Budget Narrative and Forms: Tips for Development (D.3, Budget Narrative Content), Continued</vt:lpstr>
      <vt:lpstr>Budget Narrative and Forms: Tips for Development (D.3, Budget Narrative Content), Continued</vt:lpstr>
      <vt:lpstr>Budget Narrative and Forms: Tips for Development (D.3, Budget Narrative Content), Continued</vt:lpstr>
      <vt:lpstr>Application Disqualification Criteria</vt:lpstr>
      <vt:lpstr>Application Disqualification Criteria</vt:lpstr>
      <vt:lpstr>Application Disqualification Criteria (continued)</vt:lpstr>
      <vt:lpstr>Other – Application Responsiveness Criteria (Section C.3)</vt:lpstr>
      <vt:lpstr>Application Disqualification Criteria (continued)</vt:lpstr>
      <vt:lpstr>Application Review Criteria  (Section E.1)</vt:lpstr>
      <vt:lpstr>Application Merit Review</vt:lpstr>
      <vt:lpstr>Funding Decisions (Section E.2)</vt:lpstr>
      <vt:lpstr>Funding Decisions (Section E.2)</vt:lpstr>
      <vt:lpstr>Funding Process </vt:lpstr>
      <vt:lpstr>Funding Process – Review of Risk Posed by Applicant</vt:lpstr>
      <vt:lpstr>Plan for Oversight of Federal Award Funds</vt:lpstr>
      <vt:lpstr>Non-funded Applications as a Result of Risk Review</vt:lpstr>
      <vt:lpstr>Notice of Award (NOA)</vt:lpstr>
      <vt:lpstr>Funding Process – Points of Contact</vt:lpstr>
      <vt:lpstr>Summary and Tips</vt:lpstr>
      <vt:lpstr>Summary and Tips</vt:lpstr>
      <vt:lpstr>Summary and Tips</vt:lpstr>
      <vt:lpstr>Summary and Tips</vt:lpstr>
      <vt:lpstr>Summary and Tips</vt:lpstr>
      <vt:lpstr>NOFO Inquiries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Cobb-Souza, Sonsiere (HHS/OASH)</dc:creator>
  <cp:lastModifiedBy>Fuller, Robin (HHS/OASH)</cp:lastModifiedBy>
  <cp:revision>10</cp:revision>
  <cp:lastPrinted>2023-07-06T01:34:07Z</cp:lastPrinted>
  <dcterms:created xsi:type="dcterms:W3CDTF">2023-07-05T13:50:31Z</dcterms:created>
  <dcterms:modified xsi:type="dcterms:W3CDTF">2023-07-07T14:17:02Z</dcterms:modified>
</cp:coreProperties>
</file>