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GUSON, JANICE (CTR)" initials="FJ(" lastIdx="4" clrIdx="0">
    <p:extLst>
      <p:ext uri="{19B8F6BF-5375-455C-9EA6-DF929625EA0E}">
        <p15:presenceInfo xmlns:p15="http://schemas.microsoft.com/office/powerpoint/2012/main" userId="S::janice.ferguson@associates.hq.dhs.gov::fc30f36d-359a-4453-b048-4b6f9a73b9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3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59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OSITO, ANTHONY" userId="0595ff10-66b6-4bd7-9624-6f977693eb4f" providerId="ADAL" clId="{03D994AE-94E5-4161-BBCC-5DE7104C6842}"/>
    <pc:docChg chg="custSel modSld">
      <pc:chgData name="ESPOSITO, ANTHONY" userId="0595ff10-66b6-4bd7-9624-6f977693eb4f" providerId="ADAL" clId="{03D994AE-94E5-4161-BBCC-5DE7104C6842}" dt="2021-06-15T13:59:01.024" v="54" actId="1076"/>
      <pc:docMkLst>
        <pc:docMk/>
      </pc:docMkLst>
      <pc:sldChg chg="modSp delCm">
        <pc:chgData name="ESPOSITO, ANTHONY" userId="0595ff10-66b6-4bd7-9624-6f977693eb4f" providerId="ADAL" clId="{03D994AE-94E5-4161-BBCC-5DE7104C6842}" dt="2021-06-15T13:59:01.024" v="54" actId="1076"/>
        <pc:sldMkLst>
          <pc:docMk/>
          <pc:sldMk cId="3786569211" sldId="256"/>
        </pc:sldMkLst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4" creationId="{9E1BEB34-D330-488B-AD5A-B387FD5F2066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5" creationId="{8E43C65F-359F-46AE-A0B7-C208A2F69DCC}"/>
          </ac:spMkLst>
        </pc:spChg>
        <pc:spChg chg="mod">
          <ac:chgData name="ESPOSITO, ANTHONY" userId="0595ff10-66b6-4bd7-9624-6f977693eb4f" providerId="ADAL" clId="{03D994AE-94E5-4161-BBCC-5DE7104C6842}" dt="2021-06-14T18:58:57.313" v="53" actId="14100"/>
          <ac:spMkLst>
            <pc:docMk/>
            <pc:sldMk cId="3786569211" sldId="256"/>
            <ac:spMk id="7" creationId="{6B40EA2D-2BFC-4E0A-959D-C99D58AD20AB}"/>
          </ac:spMkLst>
        </pc:spChg>
        <pc:spChg chg="mod">
          <ac:chgData name="ESPOSITO, ANTHONY" userId="0595ff10-66b6-4bd7-9624-6f977693eb4f" providerId="ADAL" clId="{03D994AE-94E5-4161-BBCC-5DE7104C6842}" dt="2021-06-15T13:59:01.024" v="54" actId="1076"/>
          <ac:spMkLst>
            <pc:docMk/>
            <pc:sldMk cId="3786569211" sldId="256"/>
            <ac:spMk id="8" creationId="{115448A9-331B-45B9-B456-793533624324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9" creationId="{C376E8A6-9DCA-423D-9C10-3FA547532B9E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22" creationId="{B850A961-7DB1-49EA-994E-D0D1FCF049E3}"/>
          </ac:spMkLst>
        </pc:spChg>
        <pc:graphicFrameChg chg="mod">
          <ac:chgData name="ESPOSITO, ANTHONY" userId="0595ff10-66b6-4bd7-9624-6f977693eb4f" providerId="ADAL" clId="{03D994AE-94E5-4161-BBCC-5DE7104C6842}" dt="2021-06-14T18:58:51.136" v="51" actId="1036"/>
          <ac:graphicFrameMkLst>
            <pc:docMk/>
            <pc:sldMk cId="3786569211" sldId="256"/>
            <ac:graphicFrameMk id="23" creationId="{03E4F96E-A7A6-4371-BAC2-1845F4C8E688}"/>
          </ac:graphicFrameMkLst>
        </pc:graphicFrameChg>
        <pc:cxnChg chg="mod">
          <ac:chgData name="ESPOSITO, ANTHONY" userId="0595ff10-66b6-4bd7-9624-6f977693eb4f" providerId="ADAL" clId="{03D994AE-94E5-4161-BBCC-5DE7104C6842}" dt="2021-06-14T18:58:51.136" v="51" actId="1036"/>
          <ac:cxnSpMkLst>
            <pc:docMk/>
            <pc:sldMk cId="3786569211" sldId="256"/>
            <ac:cxnSpMk id="15" creationId="{143554EC-3F2C-4C02-828F-BA37D120723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4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4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9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4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3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3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3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9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1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BE24A-3E13-4D43-8106-4F6A466AE50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EBC1B5-0ED0-445F-86E3-6CF944BF649D}"/>
              </a:ext>
            </a:extLst>
          </p:cNvPr>
          <p:cNvSpPr txBox="1"/>
          <p:nvPr userDrawn="1"/>
        </p:nvSpPr>
        <p:spPr>
          <a:xfrm>
            <a:off x="0" y="13413"/>
            <a:ext cx="29145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Opportunity No.: 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DHS-21-CWMD-077-001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B5EDE1-6783-4234-ACE4-DA565DC567CE}"/>
              </a:ext>
            </a:extLst>
          </p:cNvPr>
          <p:cNvSpPr txBox="1"/>
          <p:nvPr userDrawn="1"/>
        </p:nvSpPr>
        <p:spPr>
          <a:xfrm>
            <a:off x="6285525" y="4289"/>
            <a:ext cx="2858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FY21 CWMD Academic Research Initiative NOFO</a:t>
            </a:r>
          </a:p>
        </p:txBody>
      </p:sp>
    </p:spTree>
    <p:extLst>
      <p:ext uri="{BB962C8B-B14F-4D97-AF65-F5344CB8AC3E}">
        <p14:creationId xmlns:p14="http://schemas.microsoft.com/office/powerpoint/2010/main" val="270496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9E1BEB34-D330-488B-AD5A-B387FD5F2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68" y="3654284"/>
            <a:ext cx="4199732" cy="260073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Intellectual Merit and Technical Approach</a:t>
            </a:r>
            <a:endParaRPr lang="en-US" sz="1400" b="1" dirty="0">
              <a:latin typeface="Calibri" panose="020F0502020204030204" pitchFamily="34" charset="0"/>
            </a:endParaRP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At a high level, describe the technical approach to be taken to meet the goals of the NOFO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Provide high level planned technical performance goals and milestones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key technical risks and mitigation strategy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how the proposed research activity will serve to advance knowledge and understanding within the related technical field or across multiple related disciplines</a:t>
            </a:r>
          </a:p>
        </p:txBody>
      </p:sp>
      <p:sp>
        <p:nvSpPr>
          <p:cNvPr id="5" name="Line 9">
            <a:extLst>
              <a:ext uri="{FF2B5EF4-FFF2-40B4-BE49-F238E27FC236}">
                <a16:creationId xmlns:a16="http://schemas.microsoft.com/office/drawing/2014/main" id="{8E43C65F-359F-46AE-A0B7-C208A2F69D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9563" y="3578085"/>
            <a:ext cx="84645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D8804165-FFFF-4068-8E41-5F841045C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1177925"/>
            <a:ext cx="0" cy="49180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6B40EA2D-2BFC-4E0A-959D-C99D58AD2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999" y="1066799"/>
            <a:ext cx="4352125" cy="24152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Transformational and Broader Impact</a:t>
            </a:r>
            <a:endParaRPr lang="en-US" sz="1400" b="1" dirty="0">
              <a:latin typeface="Calibri" panose="020F0502020204030204" pitchFamily="34" charset="0"/>
            </a:endParaRP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the CWMD need being addressed and provide a non-technical statement on the impact on that need if successful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the innovation of the approach and how it relates to the current state-of-the-art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the degree of undergraduate and/or graduate student participation in the proposed research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how the proposed activity will broaden the participation of underrepresented groups (e.g., gender, ethnicity, disability, geographic)</a:t>
            </a:r>
          </a:p>
          <a:p>
            <a:pPr marL="168275" indent="-168275">
              <a:spcAft>
                <a:spcPts val="600"/>
              </a:spcAft>
              <a:buClr>
                <a:srgbClr val="B0B1B3"/>
              </a:buClr>
            </a:pP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115448A9-331B-45B9-B456-793533624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1581978"/>
            <a:ext cx="3742532" cy="129540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i="1" u="sng" dirty="0">
                <a:latin typeface="Calibri" panose="020F0502020204030204" pitchFamily="34" charset="0"/>
              </a:rPr>
              <a:t>Photograph or Artist’s Conception</a:t>
            </a:r>
            <a:endParaRPr lang="en-US" sz="1400" b="1" i="1" dirty="0">
              <a:latin typeface="Calibri" panose="020F0502020204030204" pitchFamily="34" charset="0"/>
            </a:endParaRPr>
          </a:p>
          <a:p>
            <a:pPr algn="ctr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i="1" dirty="0">
                <a:latin typeface="Calibri" panose="020F0502020204030204" pitchFamily="34" charset="0"/>
              </a:rPr>
              <a:t>A simple, legible, but sufficiently detailed graphic to convey the main idea of the research effort and/or developmental capability.  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C376E8A6-9DCA-423D-9C10-3FA5475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654285"/>
            <a:ext cx="4114800" cy="50950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Schedule </a:t>
            </a:r>
            <a:r>
              <a:rPr lang="en-US" sz="1400" b="1" u="sng">
                <a:latin typeface="Calibri" panose="020F0502020204030204" pitchFamily="34" charset="0"/>
              </a:rPr>
              <a:t>and Cost</a:t>
            </a:r>
            <a:endParaRPr lang="en-US" sz="1400" b="1" u="sng" dirty="0">
              <a:latin typeface="Calibri" panose="020F0502020204030204" pitchFamily="34" charset="0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0B35728D-AD60-4040-ADB7-D330F12A8EE4}"/>
              </a:ext>
            </a:extLst>
          </p:cNvPr>
          <p:cNvSpPr txBox="1">
            <a:spLocks noChangeArrowheads="1"/>
          </p:cNvSpPr>
          <p:nvPr/>
        </p:nvSpPr>
        <p:spPr>
          <a:xfrm>
            <a:off x="315913" y="180875"/>
            <a:ext cx="7469187" cy="88592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spcBef>
                <a:spcPct val="10000"/>
              </a:spcBef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</a:rPr>
              <a:t>Title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: Project Title </a:t>
            </a:r>
            <a:b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</a:rPr>
              <a:t>Organization and PI: </a:t>
            </a:r>
            <a:r>
              <a:rPr lang="en-US" sz="1500" dirty="0">
                <a:solidFill>
                  <a:srgbClr val="002060"/>
                </a:solidFill>
                <a:latin typeface="Calibri" panose="020F0502020204030204" pitchFamily="34" charset="0"/>
              </a:rPr>
              <a:t>Prime Organization Name - Principal Investigator Name</a:t>
            </a:r>
          </a:p>
          <a:p>
            <a:pPr algn="l">
              <a:lnSpc>
                <a:spcPct val="110000"/>
              </a:lnSpc>
              <a:spcBef>
                <a:spcPct val="10000"/>
              </a:spcBef>
            </a:pP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</a:rPr>
              <a:t>Collaborator/Subcontractor: </a:t>
            </a:r>
            <a:r>
              <a:rPr lang="en-US" sz="1500" dirty="0">
                <a:solidFill>
                  <a:srgbClr val="002060"/>
                </a:solidFill>
                <a:latin typeface="Calibri" panose="020F0502020204030204" pitchFamily="34" charset="0"/>
              </a:rPr>
              <a:t>Insert Collaborator/Subcontractor, if any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3554EC-3F2C-4C02-828F-BA37D120723A}"/>
              </a:ext>
            </a:extLst>
          </p:cNvPr>
          <p:cNvCxnSpPr/>
          <p:nvPr/>
        </p:nvCxnSpPr>
        <p:spPr>
          <a:xfrm>
            <a:off x="257968" y="3568146"/>
            <a:ext cx="8704263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200C16-D796-4D2D-AE3D-B70CC3857E80}"/>
              </a:ext>
            </a:extLst>
          </p:cNvPr>
          <p:cNvCxnSpPr>
            <a:cxnSpLocks/>
          </p:cNvCxnSpPr>
          <p:nvPr/>
        </p:nvCxnSpPr>
        <p:spPr>
          <a:xfrm>
            <a:off x="4575312" y="1287117"/>
            <a:ext cx="0" cy="529258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43F6AE-EB41-4B67-9807-4327306027C2}"/>
              </a:ext>
            </a:extLst>
          </p:cNvPr>
          <p:cNvCxnSpPr/>
          <p:nvPr/>
        </p:nvCxnSpPr>
        <p:spPr>
          <a:xfrm>
            <a:off x="257968" y="1045401"/>
            <a:ext cx="87042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15">
            <a:extLst>
              <a:ext uri="{FF2B5EF4-FFF2-40B4-BE49-F238E27FC236}">
                <a16:creationId xmlns:a16="http://schemas.microsoft.com/office/drawing/2014/main" id="{B850A961-7DB1-49EA-994E-D0D1FCF0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0732" y="6092685"/>
            <a:ext cx="4114800" cy="50950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any key schedule/cost risks and mitigation strategy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03E4F96E-A7A6-4371-BAC2-1845F4C8E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097023"/>
              </p:ext>
            </p:extLst>
          </p:nvPr>
        </p:nvGraphicFramePr>
        <p:xfrm>
          <a:off x="4654823" y="3939449"/>
          <a:ext cx="4307408" cy="21224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1394">
                  <a:extLst>
                    <a:ext uri="{9D8B030D-6E8A-4147-A177-3AD203B41FA5}">
                      <a16:colId xmlns:a16="http://schemas.microsoft.com/office/drawing/2014/main" val="1815603365"/>
                    </a:ext>
                  </a:extLst>
                </a:gridCol>
                <a:gridCol w="735496">
                  <a:extLst>
                    <a:ext uri="{9D8B030D-6E8A-4147-A177-3AD203B41FA5}">
                      <a16:colId xmlns:a16="http://schemas.microsoft.com/office/drawing/2014/main" val="1615380011"/>
                    </a:ext>
                  </a:extLst>
                </a:gridCol>
                <a:gridCol w="2710518">
                  <a:extLst>
                    <a:ext uri="{9D8B030D-6E8A-4147-A177-3AD203B41FA5}">
                      <a16:colId xmlns:a16="http://schemas.microsoft.com/office/drawing/2014/main" val="586439584"/>
                    </a:ext>
                  </a:extLst>
                </a:gridCol>
              </a:tblGrid>
              <a:tr h="33305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Phase/# of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Cost ($K)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Milestones, Go/No Go Criteria, Primary Deliverables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60434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58361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10567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60479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78589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68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569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E90A84846D3E4F87CD7302D01B67A2" ma:contentTypeVersion="5" ma:contentTypeDescription="Create a new document." ma:contentTypeScope="" ma:versionID="e11973b7d00f08242870e4774efed483">
  <xsd:schema xmlns:xsd="http://www.w3.org/2001/XMLSchema" xmlns:xs="http://www.w3.org/2001/XMLSchema" xmlns:p="http://schemas.microsoft.com/office/2006/metadata/properties" xmlns:ns3="66497200-5ee0-4692-926f-600eec3fa93d" targetNamespace="http://schemas.microsoft.com/office/2006/metadata/properties" ma:root="true" ma:fieldsID="fc60ca7036be00f7ebd7f58181350eae" ns3:_="">
    <xsd:import namespace="66497200-5ee0-4692-926f-600eec3fa93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7200-5ee0-4692-926f-600eec3fa9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1CA782-A272-415C-B2D2-9F08718C210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E4D0665-E8D6-4916-9F1E-B55CABB5BC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3DC050-A5CB-48D7-BAB1-753B1F5A7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497200-5ee0-4692-926f-600eec3fa9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226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ESPOSITO, ANTHONY</dc:creator>
  <cp:lastModifiedBy>ESPOSITO, ANTHONY</cp:lastModifiedBy>
  <cp:revision>2</cp:revision>
  <dcterms:created xsi:type="dcterms:W3CDTF">2021-06-14T13:13:01Z</dcterms:created>
  <dcterms:modified xsi:type="dcterms:W3CDTF">2021-06-15T13:59:02Z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0x010100F1E90A84846D3E4F87CD7302D01B67A2</vt:lpwstr>
  </property>
</Properties>
</file>