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RGUSON, JANICE (CTR)" initials="FJ(" lastIdx="4" clrIdx="0">
    <p:extLst>
      <p:ext uri="{19B8F6BF-5375-455C-9EA6-DF929625EA0E}">
        <p15:presenceInfo xmlns:p15="http://schemas.microsoft.com/office/powerpoint/2012/main" userId="S::janice.ferguson@associates.hq.dhs.gov::fc30f36d-359a-4453-b048-4b6f9a73b96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3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758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ommentAuthors" Target="commentAuthors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OSITO, ANTHONY" userId="0595ff10-66b6-4bd7-9624-6f977693eb4f" providerId="ADAL" clId="{03D994AE-94E5-4161-BBCC-5DE7104C6842}"/>
    <pc:docChg chg="custSel modSld">
      <pc:chgData name="ESPOSITO, ANTHONY" userId="0595ff10-66b6-4bd7-9624-6f977693eb4f" providerId="ADAL" clId="{03D994AE-94E5-4161-BBCC-5DE7104C6842}" dt="2021-06-15T13:59:01.024" v="54" actId="1076"/>
      <pc:docMkLst>
        <pc:docMk/>
      </pc:docMkLst>
      <pc:sldChg chg="modSp delCm">
        <pc:chgData name="ESPOSITO, ANTHONY" userId="0595ff10-66b6-4bd7-9624-6f977693eb4f" providerId="ADAL" clId="{03D994AE-94E5-4161-BBCC-5DE7104C6842}" dt="2021-06-15T13:59:01.024" v="54" actId="1076"/>
        <pc:sldMkLst>
          <pc:docMk/>
          <pc:sldMk cId="3786569211" sldId="256"/>
        </pc:sldMkLst>
        <pc:spChg chg="mod">
          <ac:chgData name="ESPOSITO, ANTHONY" userId="0595ff10-66b6-4bd7-9624-6f977693eb4f" providerId="ADAL" clId="{03D994AE-94E5-4161-BBCC-5DE7104C6842}" dt="2021-06-14T18:58:51.136" v="51" actId="1036"/>
          <ac:spMkLst>
            <pc:docMk/>
            <pc:sldMk cId="3786569211" sldId="256"/>
            <ac:spMk id="4" creationId="{9E1BEB34-D330-488B-AD5A-B387FD5F2066}"/>
          </ac:spMkLst>
        </pc:spChg>
        <pc:spChg chg="mod">
          <ac:chgData name="ESPOSITO, ANTHONY" userId="0595ff10-66b6-4bd7-9624-6f977693eb4f" providerId="ADAL" clId="{03D994AE-94E5-4161-BBCC-5DE7104C6842}" dt="2021-06-14T18:58:51.136" v="51" actId="1036"/>
          <ac:spMkLst>
            <pc:docMk/>
            <pc:sldMk cId="3786569211" sldId="256"/>
            <ac:spMk id="5" creationId="{8E43C65F-359F-46AE-A0B7-C208A2F69DCC}"/>
          </ac:spMkLst>
        </pc:spChg>
        <pc:spChg chg="mod">
          <ac:chgData name="ESPOSITO, ANTHONY" userId="0595ff10-66b6-4bd7-9624-6f977693eb4f" providerId="ADAL" clId="{03D994AE-94E5-4161-BBCC-5DE7104C6842}" dt="2021-06-14T18:58:57.313" v="53" actId="14100"/>
          <ac:spMkLst>
            <pc:docMk/>
            <pc:sldMk cId="3786569211" sldId="256"/>
            <ac:spMk id="7" creationId="{6B40EA2D-2BFC-4E0A-959D-C99D58AD20AB}"/>
          </ac:spMkLst>
        </pc:spChg>
        <pc:spChg chg="mod">
          <ac:chgData name="ESPOSITO, ANTHONY" userId="0595ff10-66b6-4bd7-9624-6f977693eb4f" providerId="ADAL" clId="{03D994AE-94E5-4161-BBCC-5DE7104C6842}" dt="2021-06-15T13:59:01.024" v="54" actId="1076"/>
          <ac:spMkLst>
            <pc:docMk/>
            <pc:sldMk cId="3786569211" sldId="256"/>
            <ac:spMk id="8" creationId="{115448A9-331B-45B9-B456-793533624324}"/>
          </ac:spMkLst>
        </pc:spChg>
        <pc:spChg chg="mod">
          <ac:chgData name="ESPOSITO, ANTHONY" userId="0595ff10-66b6-4bd7-9624-6f977693eb4f" providerId="ADAL" clId="{03D994AE-94E5-4161-BBCC-5DE7104C6842}" dt="2021-06-14T18:58:51.136" v="51" actId="1036"/>
          <ac:spMkLst>
            <pc:docMk/>
            <pc:sldMk cId="3786569211" sldId="256"/>
            <ac:spMk id="9" creationId="{C376E8A6-9DCA-423D-9C10-3FA547532B9E}"/>
          </ac:spMkLst>
        </pc:spChg>
        <pc:spChg chg="mod">
          <ac:chgData name="ESPOSITO, ANTHONY" userId="0595ff10-66b6-4bd7-9624-6f977693eb4f" providerId="ADAL" clId="{03D994AE-94E5-4161-BBCC-5DE7104C6842}" dt="2021-06-14T18:58:51.136" v="51" actId="1036"/>
          <ac:spMkLst>
            <pc:docMk/>
            <pc:sldMk cId="3786569211" sldId="256"/>
            <ac:spMk id="22" creationId="{B850A961-7DB1-49EA-994E-D0D1FCF049E3}"/>
          </ac:spMkLst>
        </pc:spChg>
        <pc:graphicFrameChg chg="mod">
          <ac:chgData name="ESPOSITO, ANTHONY" userId="0595ff10-66b6-4bd7-9624-6f977693eb4f" providerId="ADAL" clId="{03D994AE-94E5-4161-BBCC-5DE7104C6842}" dt="2021-06-14T18:58:51.136" v="51" actId="1036"/>
          <ac:graphicFrameMkLst>
            <pc:docMk/>
            <pc:sldMk cId="3786569211" sldId="256"/>
            <ac:graphicFrameMk id="23" creationId="{03E4F96E-A7A6-4371-BAC2-1845F4C8E688}"/>
          </ac:graphicFrameMkLst>
        </pc:graphicFrameChg>
        <pc:cxnChg chg="mod">
          <ac:chgData name="ESPOSITO, ANTHONY" userId="0595ff10-66b6-4bd7-9624-6f977693eb4f" providerId="ADAL" clId="{03D994AE-94E5-4161-BBCC-5DE7104C6842}" dt="2021-06-14T18:58:51.136" v="51" actId="1036"/>
          <ac:cxnSpMkLst>
            <pc:docMk/>
            <pc:sldMk cId="3786569211" sldId="256"/>
            <ac:cxnSpMk id="15" creationId="{143554EC-3F2C-4C02-828F-BA37D120723A}"/>
          </ac:cxnSpMkLst>
        </pc:cxnChg>
      </pc:sldChg>
    </pc:docChg>
  </pc:docChgLst>
  <pc:docChgLst>
    <pc:chgData name="ESPOSITO, ANTHONY" userId="0595ff10-66b6-4bd7-9624-6f977693eb4f" providerId="ADAL" clId="{49B3AF88-FA95-4731-A0A3-ECC12A30FF20}"/>
    <pc:docChg chg="modSld">
      <pc:chgData name="ESPOSITO, ANTHONY" userId="0595ff10-66b6-4bd7-9624-6f977693eb4f" providerId="ADAL" clId="{49B3AF88-FA95-4731-A0A3-ECC12A30FF20}" dt="2022-06-27T12:58:50.600" v="3" actId="404"/>
      <pc:docMkLst>
        <pc:docMk/>
      </pc:docMkLst>
      <pc:sldChg chg="addSp modSp mod">
        <pc:chgData name="ESPOSITO, ANTHONY" userId="0595ff10-66b6-4bd7-9624-6f977693eb4f" providerId="ADAL" clId="{49B3AF88-FA95-4731-A0A3-ECC12A30FF20}" dt="2022-06-27T12:58:50.600" v="3" actId="404"/>
        <pc:sldMkLst>
          <pc:docMk/>
          <pc:sldMk cId="3786569211" sldId="256"/>
        </pc:sldMkLst>
        <pc:spChg chg="add mod">
          <ac:chgData name="ESPOSITO, ANTHONY" userId="0595ff10-66b6-4bd7-9624-6f977693eb4f" providerId="ADAL" clId="{49B3AF88-FA95-4731-A0A3-ECC12A30FF20}" dt="2022-06-27T12:58:50.600" v="3" actId="404"/>
          <ac:spMkLst>
            <pc:docMk/>
            <pc:sldMk cId="3786569211" sldId="256"/>
            <ac:spMk id="16" creationId="{E73C1E8F-11D5-4D8D-A066-6FE74AF1D56F}"/>
          </ac:spMkLst>
        </pc:spChg>
      </pc:sldChg>
    </pc:docChg>
  </pc:docChgLst>
  <pc:docChgLst>
    <pc:chgData name="ESPOSITO, ANTHONY" userId="0595ff10-66b6-4bd7-9624-6f977693eb4f" providerId="ADAL" clId="{4EE99A53-0B37-4B3F-B6B0-F059DDD1B5E8}"/>
    <pc:docChg chg="custSel modSld">
      <pc:chgData name="ESPOSITO, ANTHONY" userId="0595ff10-66b6-4bd7-9624-6f977693eb4f" providerId="ADAL" clId="{4EE99A53-0B37-4B3F-B6B0-F059DDD1B5E8}" dt="2022-05-03T16:03:12.570" v="504" actId="1036"/>
      <pc:docMkLst>
        <pc:docMk/>
      </pc:docMkLst>
      <pc:sldChg chg="addSp delSp modSp mod">
        <pc:chgData name="ESPOSITO, ANTHONY" userId="0595ff10-66b6-4bd7-9624-6f977693eb4f" providerId="ADAL" clId="{4EE99A53-0B37-4B3F-B6B0-F059DDD1B5E8}" dt="2022-05-03T16:03:12.570" v="504" actId="1036"/>
        <pc:sldMkLst>
          <pc:docMk/>
          <pc:sldMk cId="3786569211" sldId="256"/>
        </pc:sldMkLst>
        <pc:spChg chg="add mod">
          <ac:chgData name="ESPOSITO, ANTHONY" userId="0595ff10-66b6-4bd7-9624-6f977693eb4f" providerId="ADAL" clId="{4EE99A53-0B37-4B3F-B6B0-F059DDD1B5E8}" dt="2022-05-03T16:01:02.496" v="411" actId="1036"/>
          <ac:spMkLst>
            <pc:docMk/>
            <pc:sldMk cId="3786569211" sldId="256"/>
            <ac:spMk id="3" creationId="{449944C5-6C0A-4A55-A79F-C86A79FE1717}"/>
          </ac:spMkLst>
        </pc:spChg>
        <pc:spChg chg="mod">
          <ac:chgData name="ESPOSITO, ANTHONY" userId="0595ff10-66b6-4bd7-9624-6f977693eb4f" providerId="ADAL" clId="{4EE99A53-0B37-4B3F-B6B0-F059DDD1B5E8}" dt="2022-05-03T16:03:12.570" v="504" actId="1036"/>
          <ac:spMkLst>
            <pc:docMk/>
            <pc:sldMk cId="3786569211" sldId="256"/>
            <ac:spMk id="4" creationId="{9E1BEB34-D330-488B-AD5A-B387FD5F2066}"/>
          </ac:spMkLst>
        </pc:spChg>
        <pc:spChg chg="mod">
          <ac:chgData name="ESPOSITO, ANTHONY" userId="0595ff10-66b6-4bd7-9624-6f977693eb4f" providerId="ADAL" clId="{4EE99A53-0B37-4B3F-B6B0-F059DDD1B5E8}" dt="2022-05-03T16:03:12.570" v="504" actId="1036"/>
          <ac:spMkLst>
            <pc:docMk/>
            <pc:sldMk cId="3786569211" sldId="256"/>
            <ac:spMk id="5" creationId="{8E43C65F-359F-46AE-A0B7-C208A2F69DCC}"/>
          </ac:spMkLst>
        </pc:spChg>
        <pc:spChg chg="mod">
          <ac:chgData name="ESPOSITO, ANTHONY" userId="0595ff10-66b6-4bd7-9624-6f977693eb4f" providerId="ADAL" clId="{4EE99A53-0B37-4B3F-B6B0-F059DDD1B5E8}" dt="2022-05-03T16:01:08.759" v="423" actId="1035"/>
          <ac:spMkLst>
            <pc:docMk/>
            <pc:sldMk cId="3786569211" sldId="256"/>
            <ac:spMk id="7" creationId="{6B40EA2D-2BFC-4E0A-959D-C99D58AD20AB}"/>
          </ac:spMkLst>
        </pc:spChg>
        <pc:spChg chg="mod">
          <ac:chgData name="ESPOSITO, ANTHONY" userId="0595ff10-66b6-4bd7-9624-6f977693eb4f" providerId="ADAL" clId="{4EE99A53-0B37-4B3F-B6B0-F059DDD1B5E8}" dt="2022-05-03T16:01:08.759" v="423" actId="1035"/>
          <ac:spMkLst>
            <pc:docMk/>
            <pc:sldMk cId="3786569211" sldId="256"/>
            <ac:spMk id="8" creationId="{115448A9-331B-45B9-B456-793533624324}"/>
          </ac:spMkLst>
        </pc:spChg>
        <pc:spChg chg="mod">
          <ac:chgData name="ESPOSITO, ANTHONY" userId="0595ff10-66b6-4bd7-9624-6f977693eb4f" providerId="ADAL" clId="{4EE99A53-0B37-4B3F-B6B0-F059DDD1B5E8}" dt="2022-05-03T16:03:12.570" v="504" actId="1036"/>
          <ac:spMkLst>
            <pc:docMk/>
            <pc:sldMk cId="3786569211" sldId="256"/>
            <ac:spMk id="9" creationId="{C376E8A6-9DCA-423D-9C10-3FA547532B9E}"/>
          </ac:spMkLst>
        </pc:spChg>
        <pc:spChg chg="del mod">
          <ac:chgData name="ESPOSITO, ANTHONY" userId="0595ff10-66b6-4bd7-9624-6f977693eb4f" providerId="ADAL" clId="{4EE99A53-0B37-4B3F-B6B0-F059DDD1B5E8}" dt="2022-05-03T16:00:24.553" v="318" actId="478"/>
          <ac:spMkLst>
            <pc:docMk/>
            <pc:sldMk cId="3786569211" sldId="256"/>
            <ac:spMk id="12" creationId="{0B35728D-AD60-4040-ADB7-D330F12A8EE4}"/>
          </ac:spMkLst>
        </pc:spChg>
        <pc:graphicFrameChg chg="mod">
          <ac:chgData name="ESPOSITO, ANTHONY" userId="0595ff10-66b6-4bd7-9624-6f977693eb4f" providerId="ADAL" clId="{4EE99A53-0B37-4B3F-B6B0-F059DDD1B5E8}" dt="2022-05-03T16:03:12.570" v="504" actId="1036"/>
          <ac:graphicFrameMkLst>
            <pc:docMk/>
            <pc:sldMk cId="3786569211" sldId="256"/>
            <ac:graphicFrameMk id="23" creationId="{03E4F96E-A7A6-4371-BAC2-1845F4C8E688}"/>
          </ac:graphicFrameMkLst>
        </pc:graphicFrameChg>
        <pc:cxnChg chg="mod">
          <ac:chgData name="ESPOSITO, ANTHONY" userId="0595ff10-66b6-4bd7-9624-6f977693eb4f" providerId="ADAL" clId="{4EE99A53-0B37-4B3F-B6B0-F059DDD1B5E8}" dt="2022-05-03T16:03:12.570" v="504" actId="1036"/>
          <ac:cxnSpMkLst>
            <pc:docMk/>
            <pc:sldMk cId="3786569211" sldId="256"/>
            <ac:cxnSpMk id="15" creationId="{143554EC-3F2C-4C02-828F-BA37D120723A}"/>
          </ac:cxnSpMkLst>
        </pc:cxnChg>
        <pc:cxnChg chg="mod">
          <ac:chgData name="ESPOSITO, ANTHONY" userId="0595ff10-66b6-4bd7-9624-6f977693eb4f" providerId="ADAL" clId="{4EE99A53-0B37-4B3F-B6B0-F059DDD1B5E8}" dt="2022-05-03T16:01:08.759" v="423" actId="1035"/>
          <ac:cxnSpMkLst>
            <pc:docMk/>
            <pc:sldMk cId="3786569211" sldId="256"/>
            <ac:cxnSpMk id="20" creationId="{E043F6AE-EB41-4B67-9807-4327306027C2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6/27/2022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044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6/27/2022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47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6/27/2022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998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6/27/2022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440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6/27/2022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5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6/27/2022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137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6/27/2022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535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6/27/2022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06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6/27/2022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334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6/27/2022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090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6/27/2022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815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BE24A-3E13-4D43-8106-4F6A466AE505}" type="datetimeFigureOut">
              <a:rPr lang="en-US" smtClean="0"/>
              <a:t>6/27/2022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EBC1B5-0ED0-445F-86E3-6CF944BF649D}"/>
              </a:ext>
            </a:extLst>
          </p:cNvPr>
          <p:cNvSpPr txBox="1"/>
          <p:nvPr userDrawn="1"/>
        </p:nvSpPr>
        <p:spPr>
          <a:xfrm>
            <a:off x="0" y="13413"/>
            <a:ext cx="29145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Funding Opportunity No.: 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DHS-22-CWMD-077-001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B5EDE1-6783-4234-ACE4-DA565DC567CE}"/>
              </a:ext>
            </a:extLst>
          </p:cNvPr>
          <p:cNvSpPr txBox="1"/>
          <p:nvPr userDrawn="1"/>
        </p:nvSpPr>
        <p:spPr>
          <a:xfrm>
            <a:off x="6285525" y="4289"/>
            <a:ext cx="28584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FY22 CWMD Academic Research Initiative NOFO</a:t>
            </a:r>
          </a:p>
        </p:txBody>
      </p:sp>
    </p:spTree>
    <p:extLst>
      <p:ext uri="{BB962C8B-B14F-4D97-AF65-F5344CB8AC3E}">
        <p14:creationId xmlns:p14="http://schemas.microsoft.com/office/powerpoint/2010/main" val="2704963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9E1BEB34-D330-488B-AD5A-B387FD5F2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20" y="3673945"/>
            <a:ext cx="4199732" cy="260073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/>
          <a:lstStyle/>
          <a:p>
            <a:pPr marL="168275" indent="-168275">
              <a:spcAft>
                <a:spcPts val="600"/>
              </a:spcAft>
              <a:buClr>
                <a:srgbClr val="B0B1B3"/>
              </a:buClr>
              <a:buFont typeface="Wingdings" pitchFamily="2" charset="2"/>
              <a:buNone/>
            </a:pPr>
            <a:r>
              <a:rPr lang="en-US" sz="1400" b="1" u="sng" dirty="0">
                <a:latin typeface="Calibri" panose="020F0502020204030204" pitchFamily="34" charset="0"/>
              </a:rPr>
              <a:t>Scientific Merit and Technical Approach</a:t>
            </a:r>
            <a:endParaRPr lang="en-US" sz="1400" b="1" dirty="0">
              <a:latin typeface="Calibri" panose="020F0502020204030204" pitchFamily="34" charset="0"/>
            </a:endParaRPr>
          </a:p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At a high level, describe the technical approach to be taken to meet the goals of the NOFO topic</a:t>
            </a:r>
          </a:p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Provide high level planned technical performance goals and milestones</a:t>
            </a:r>
          </a:p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Identify key technical risks and mitigation strategy</a:t>
            </a:r>
          </a:p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Describe how the proposed research activity will serve to advance knowledge and understanding within the related technical field or across multiple related disciplines</a:t>
            </a:r>
          </a:p>
        </p:txBody>
      </p:sp>
      <p:sp>
        <p:nvSpPr>
          <p:cNvPr id="5" name="Line 9">
            <a:extLst>
              <a:ext uri="{FF2B5EF4-FFF2-40B4-BE49-F238E27FC236}">
                <a16:creationId xmlns:a16="http://schemas.microsoft.com/office/drawing/2014/main" id="{8E43C65F-359F-46AE-A0B7-C208A2F69DC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9563" y="3646909"/>
            <a:ext cx="846455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D8804165-FFFF-4068-8E41-5F841045CDAB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1177925"/>
            <a:ext cx="0" cy="491807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6B40EA2D-2BFC-4E0A-959D-C99D58AD2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1999" y="1233950"/>
            <a:ext cx="4352125" cy="214746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/>
          <a:lstStyle/>
          <a:p>
            <a:pPr marL="168275" indent="-168275">
              <a:spcAft>
                <a:spcPts val="600"/>
              </a:spcAft>
              <a:buClr>
                <a:srgbClr val="B0B1B3"/>
              </a:buClr>
              <a:buFont typeface="Wingdings" pitchFamily="2" charset="2"/>
              <a:buNone/>
            </a:pPr>
            <a:r>
              <a:rPr lang="en-US" sz="1400" b="1" u="sng" dirty="0">
                <a:latin typeface="Calibri" panose="020F0502020204030204" pitchFamily="34" charset="0"/>
              </a:rPr>
              <a:t>Transformational and Broader Impact</a:t>
            </a:r>
            <a:endParaRPr lang="en-US" sz="1400" b="1" dirty="0">
              <a:latin typeface="Calibri" panose="020F0502020204030204" pitchFamily="34" charset="0"/>
            </a:endParaRPr>
          </a:p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Identify the CWMD need being addressed and provide a non-technical statement on the impact on that need if successful</a:t>
            </a:r>
          </a:p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Describe the innovation of the approach and how it relates to the current state-of-the-art</a:t>
            </a:r>
          </a:p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Describe the degree of undergraduate and/or graduate student participation in the proposed research</a:t>
            </a:r>
          </a:p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Describe how the proposed activity will broaden the participation of underrepresented groups (e.g., gender, ethnicity, disability, geographic)</a:t>
            </a:r>
          </a:p>
          <a:p>
            <a:pPr marL="168275" indent="-168275">
              <a:spcAft>
                <a:spcPts val="600"/>
              </a:spcAft>
              <a:buClr>
                <a:srgbClr val="B0B1B3"/>
              </a:buClr>
            </a:pPr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115448A9-331B-45B9-B456-7935336243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3" y="1463994"/>
            <a:ext cx="3742532" cy="1295400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600"/>
              </a:spcAft>
              <a:buClr>
                <a:srgbClr val="B0B1B3"/>
              </a:buClr>
              <a:buFont typeface="Wingdings" pitchFamily="2" charset="2"/>
              <a:buNone/>
            </a:pPr>
            <a:r>
              <a:rPr lang="en-US" sz="1400" b="1" i="1" u="sng" dirty="0">
                <a:latin typeface="Calibri" panose="020F0502020204030204" pitchFamily="34" charset="0"/>
              </a:rPr>
              <a:t>Graphic image, photograph or artist’s conception of the proposed solution</a:t>
            </a:r>
            <a:endParaRPr lang="en-US" sz="1400" b="1" i="1" dirty="0">
              <a:latin typeface="Calibri" panose="020F0502020204030204" pitchFamily="34" charset="0"/>
            </a:endParaRPr>
          </a:p>
          <a:p>
            <a:pPr algn="ctr">
              <a:spcAft>
                <a:spcPts val="600"/>
              </a:spcAft>
              <a:buClr>
                <a:srgbClr val="B0B1B3"/>
              </a:buClr>
              <a:buFont typeface="Wingdings" pitchFamily="2" charset="2"/>
              <a:buNone/>
            </a:pPr>
            <a:r>
              <a:rPr lang="en-US" sz="1400" i="1" dirty="0">
                <a:latin typeface="Calibri" panose="020F0502020204030204" pitchFamily="34" charset="0"/>
              </a:rPr>
              <a:t>A simple, legible, but sufficiently detailed graphic to convey the main idea of the research effort and/or developmental capability.  </a:t>
            </a: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C376E8A6-9DCA-423D-9C10-3FA547532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0099" y="3673945"/>
            <a:ext cx="4114800" cy="29217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/>
          <a:lstStyle/>
          <a:p>
            <a:pPr marL="168275" indent="-168275">
              <a:spcAft>
                <a:spcPts val="600"/>
              </a:spcAft>
              <a:buClr>
                <a:srgbClr val="B0B1B3"/>
              </a:buClr>
              <a:buFont typeface="Wingdings" pitchFamily="2" charset="2"/>
              <a:buNone/>
            </a:pPr>
            <a:r>
              <a:rPr lang="en-US" sz="1400" b="1" u="sng" dirty="0">
                <a:latin typeface="Calibri" panose="020F0502020204030204" pitchFamily="34" charset="0"/>
              </a:rPr>
              <a:t>Schedule and Cost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43554EC-3F2C-4C02-828F-BA37D120723A}"/>
              </a:ext>
            </a:extLst>
          </p:cNvPr>
          <p:cNvCxnSpPr/>
          <p:nvPr/>
        </p:nvCxnSpPr>
        <p:spPr>
          <a:xfrm>
            <a:off x="257968" y="3686128"/>
            <a:ext cx="8704263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200C16-D796-4D2D-AE3D-B70CC3857E80}"/>
              </a:ext>
            </a:extLst>
          </p:cNvPr>
          <p:cNvCxnSpPr>
            <a:cxnSpLocks/>
          </p:cNvCxnSpPr>
          <p:nvPr/>
        </p:nvCxnSpPr>
        <p:spPr>
          <a:xfrm>
            <a:off x="4575312" y="1287117"/>
            <a:ext cx="0" cy="5292587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43F6AE-EB41-4B67-9807-4327306027C2}"/>
              </a:ext>
            </a:extLst>
          </p:cNvPr>
          <p:cNvCxnSpPr>
            <a:cxnSpLocks/>
          </p:cNvCxnSpPr>
          <p:nvPr/>
        </p:nvCxnSpPr>
        <p:spPr>
          <a:xfrm>
            <a:off x="257968" y="1212552"/>
            <a:ext cx="8704263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15">
            <a:extLst>
              <a:ext uri="{FF2B5EF4-FFF2-40B4-BE49-F238E27FC236}">
                <a16:creationId xmlns:a16="http://schemas.microsoft.com/office/drawing/2014/main" id="{B850A961-7DB1-49EA-994E-D0D1FCF049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0732" y="6092685"/>
            <a:ext cx="4114800" cy="50950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/>
          <a:lstStyle/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Identify any key schedule/cost risks and mitigation strategy</a:t>
            </a:r>
          </a:p>
        </p:txBody>
      </p:sp>
      <p:graphicFrame>
        <p:nvGraphicFramePr>
          <p:cNvPr id="23" name="Table 23">
            <a:extLst>
              <a:ext uri="{FF2B5EF4-FFF2-40B4-BE49-F238E27FC236}">
                <a16:creationId xmlns:a16="http://schemas.microsoft.com/office/drawing/2014/main" id="{03E4F96E-A7A6-4371-BAC2-1845F4C8E6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7981036"/>
              </p:ext>
            </p:extLst>
          </p:nvPr>
        </p:nvGraphicFramePr>
        <p:xfrm>
          <a:off x="4654823" y="3959110"/>
          <a:ext cx="4307408" cy="199834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13590">
                  <a:extLst>
                    <a:ext uri="{9D8B030D-6E8A-4147-A177-3AD203B41FA5}">
                      <a16:colId xmlns:a16="http://schemas.microsoft.com/office/drawing/2014/main" val="1815603365"/>
                    </a:ext>
                  </a:extLst>
                </a:gridCol>
                <a:gridCol w="883300">
                  <a:extLst>
                    <a:ext uri="{9D8B030D-6E8A-4147-A177-3AD203B41FA5}">
                      <a16:colId xmlns:a16="http://schemas.microsoft.com/office/drawing/2014/main" val="1615380011"/>
                    </a:ext>
                  </a:extLst>
                </a:gridCol>
                <a:gridCol w="2710518">
                  <a:extLst>
                    <a:ext uri="{9D8B030D-6E8A-4147-A177-3AD203B41FA5}">
                      <a16:colId xmlns:a16="http://schemas.microsoft.com/office/drawing/2014/main" val="586439584"/>
                    </a:ext>
                  </a:extLst>
                </a:gridCol>
              </a:tblGrid>
              <a:tr h="33305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Cost ($K)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Milestones, Go/No Go Criteria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460434"/>
                  </a:ext>
                </a:extLst>
              </a:tr>
              <a:tr h="333058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458361"/>
                  </a:ext>
                </a:extLst>
              </a:tr>
              <a:tr h="333058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710567"/>
                  </a:ext>
                </a:extLst>
              </a:tr>
              <a:tr h="333058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360479"/>
                  </a:ext>
                </a:extLst>
              </a:tr>
              <a:tr h="333058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378589"/>
                  </a:ext>
                </a:extLst>
              </a:tr>
              <a:tr h="333058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06822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49944C5-6C0A-4A55-A79F-C86A79FE1717}"/>
              </a:ext>
            </a:extLst>
          </p:cNvPr>
          <p:cNvSpPr txBox="1"/>
          <p:nvPr/>
        </p:nvSpPr>
        <p:spPr>
          <a:xfrm>
            <a:off x="257968" y="212625"/>
            <a:ext cx="86661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Title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: Project Title</a:t>
            </a:r>
          </a:p>
          <a:p>
            <a:r>
              <a:rPr lang="en-US" sz="1400" b="1" dirty="0">
                <a:solidFill>
                  <a:schemeClr val="accent1">
                    <a:lumMod val="50000"/>
                  </a:schemeClr>
                </a:solidFill>
              </a:rPr>
              <a:t>Organization and PI: 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Prime Organization Name – Principal Investigator Name</a:t>
            </a:r>
          </a:p>
          <a:p>
            <a:r>
              <a:rPr lang="en-US" sz="1400" b="1" dirty="0">
                <a:solidFill>
                  <a:schemeClr val="accent1">
                    <a:lumMod val="50000"/>
                  </a:schemeClr>
                </a:solidFill>
              </a:rPr>
              <a:t>Collaborator(s)/Sub-Awardee(s): 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Collaborator(s)/Sub-Awardees, if any</a:t>
            </a:r>
          </a:p>
          <a:p>
            <a:r>
              <a:rPr lang="en-US" sz="1400" b="1" dirty="0">
                <a:solidFill>
                  <a:schemeClr val="accent1">
                    <a:lumMod val="50000"/>
                  </a:schemeClr>
                </a:solidFill>
              </a:rPr>
              <a:t>Proposal ID #:                                                               Topic #: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3C1E8F-11D5-4D8D-A066-6FE74AF1D56F}"/>
              </a:ext>
            </a:extLst>
          </p:cNvPr>
          <p:cNvSpPr txBox="1"/>
          <p:nvPr/>
        </p:nvSpPr>
        <p:spPr>
          <a:xfrm>
            <a:off x="0" y="5870041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1400" i="1" dirty="0">
                <a:solidFill>
                  <a:srgbClr val="203864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***Reminder: Convert the completed document to PDF format before submitting with the full proposal package.***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569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E90A84846D3E4F87CD7302D01B67A2" ma:contentTypeVersion="5" ma:contentTypeDescription="Create a new document." ma:contentTypeScope="" ma:versionID="e11973b7d00f08242870e4774efed483">
  <xsd:schema xmlns:xsd="http://www.w3.org/2001/XMLSchema" xmlns:xs="http://www.w3.org/2001/XMLSchema" xmlns:p="http://schemas.microsoft.com/office/2006/metadata/properties" xmlns:ns3="66497200-5ee0-4692-926f-600eec3fa93d" targetNamespace="http://schemas.microsoft.com/office/2006/metadata/properties" ma:root="true" ma:fieldsID="fc60ca7036be00f7ebd7f58181350eae" ns3:_="">
    <xsd:import namespace="66497200-5ee0-4692-926f-600eec3fa93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497200-5ee0-4692-926f-600eec3fa9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13DC050-A5CB-48D7-BAB1-753B1F5A7B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497200-5ee0-4692-926f-600eec3fa93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E4D0665-E8D6-4916-9F1E-B55CABB5BC9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1CA782-A272-415C-B2D2-9F08718C210D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</TotalTime>
  <Words>255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ESPOSITO, ANTHONY</dc:creator>
  <cp:lastModifiedBy>ESPOSITO, ANTHONY</cp:lastModifiedBy>
  <cp:revision>3</cp:revision>
  <dcterms:created xsi:type="dcterms:W3CDTF">2021-06-14T13:13:01Z</dcterms:created>
  <dcterms:modified xsi:type="dcterms:W3CDTF">2022-06-27T12:58:57Z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0x010100F1E90A84846D3E4F87CD7302D01B67A2</vt:lpwstr>
  </property>
  <property fmtid="{D5CDD505-2E9C-101B-9397-08002B2CF9AE}" pid="3" name="MSIP_Label_a2eef23d-2e95-4428-9a3c-2526d95b164a_Enabled">
    <vt:lpwstr>true</vt:lpwstr>
  </property>
  <property fmtid="{D5CDD505-2E9C-101B-9397-08002B2CF9AE}" pid="4" name="MSIP_Label_a2eef23d-2e95-4428-9a3c-2526d95b164a_SetDate">
    <vt:lpwstr>2021-12-29T19:52:03Z</vt:lpwstr>
  </property>
  <property fmtid="{D5CDD505-2E9C-101B-9397-08002B2CF9AE}" pid="5" name="MSIP_Label_a2eef23d-2e95-4428-9a3c-2526d95b164a_Method">
    <vt:lpwstr>Standard</vt:lpwstr>
  </property>
  <property fmtid="{D5CDD505-2E9C-101B-9397-08002B2CF9AE}" pid="6" name="MSIP_Label_a2eef23d-2e95-4428-9a3c-2526d95b164a_Name">
    <vt:lpwstr>For Official Use Only (FOUO)</vt:lpwstr>
  </property>
  <property fmtid="{D5CDD505-2E9C-101B-9397-08002B2CF9AE}" pid="7" name="MSIP_Label_a2eef23d-2e95-4428-9a3c-2526d95b164a_SiteId">
    <vt:lpwstr>3ccde76c-946d-4a12-bb7a-fc9d0842354a</vt:lpwstr>
  </property>
  <property fmtid="{D5CDD505-2E9C-101B-9397-08002B2CF9AE}" pid="8" name="MSIP_Label_a2eef23d-2e95-4428-9a3c-2526d95b164a_ActionId">
    <vt:lpwstr>d177e979-073b-4ddc-9cbf-c23144e0d2dc</vt:lpwstr>
  </property>
  <property fmtid="{D5CDD505-2E9C-101B-9397-08002B2CF9AE}" pid="9" name="MSIP_Label_a2eef23d-2e95-4428-9a3c-2526d95b164a_ContentBits">
    <vt:lpwstr>0</vt:lpwstr>
  </property>
</Properties>
</file>