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25"/>
  </p:notesMasterIdLst>
  <p:sldIdLst>
    <p:sldId id="426" r:id="rId2"/>
    <p:sldId id="257" r:id="rId3"/>
    <p:sldId id="258" r:id="rId4"/>
    <p:sldId id="259" r:id="rId5"/>
    <p:sldId id="260" r:id="rId6"/>
    <p:sldId id="265" r:id="rId7"/>
    <p:sldId id="424" r:id="rId8"/>
    <p:sldId id="262" r:id="rId9"/>
    <p:sldId id="263" r:id="rId10"/>
    <p:sldId id="423" r:id="rId11"/>
    <p:sldId id="264" r:id="rId12"/>
    <p:sldId id="266" r:id="rId13"/>
    <p:sldId id="280" r:id="rId14"/>
    <p:sldId id="425" r:id="rId15"/>
    <p:sldId id="267" r:id="rId16"/>
    <p:sldId id="268" r:id="rId17"/>
    <p:sldId id="269" r:id="rId18"/>
    <p:sldId id="284" r:id="rId19"/>
    <p:sldId id="285" r:id="rId20"/>
    <p:sldId id="428" r:id="rId21"/>
    <p:sldId id="276" r:id="rId22"/>
    <p:sldId id="281" r:id="rId23"/>
    <p:sldId id="427" r:id="rId24"/>
  </p:sldIdLst>
  <p:sldSz cx="9144000" cy="6858000" type="screen4x3"/>
  <p:notesSz cx="9385300" cy="7099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8FA976-064B-4FA7-A7E6-84B8BF7E1673}" v="22" dt="2020-12-02T13:40:36.60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08FA976-064B-4FA7-A7E6-84B8BF7E1673}"/>
    <pc:docChg chg="modSld">
      <pc:chgData name="" userId="" providerId="" clId="Web-{608FA976-064B-4FA7-A7E6-84B8BF7E1673}" dt="2020-12-02T13:40:36.602" v="21" actId="1076"/>
      <pc:docMkLst>
        <pc:docMk/>
      </pc:docMkLst>
      <pc:sldChg chg="addSp delSp modSp">
        <pc:chgData name="" userId="" providerId="" clId="Web-{608FA976-064B-4FA7-A7E6-84B8BF7E1673}" dt="2020-12-02T13:40:36.602" v="21" actId="1076"/>
        <pc:sldMkLst>
          <pc:docMk/>
          <pc:sldMk cId="2417657658" sldId="424"/>
        </pc:sldMkLst>
        <pc:spChg chg="mod">
          <ac:chgData name="" userId="" providerId="" clId="Web-{608FA976-064B-4FA7-A7E6-84B8BF7E1673}" dt="2020-12-02T13:39:26.288" v="15" actId="20577"/>
          <ac:spMkLst>
            <pc:docMk/>
            <pc:sldMk cId="2417657658" sldId="424"/>
            <ac:spMk id="3" creationId="{00000000-0000-0000-0000-000000000000}"/>
          </ac:spMkLst>
        </pc:spChg>
        <pc:spChg chg="mod">
          <ac:chgData name="" userId="" providerId="" clId="Web-{608FA976-064B-4FA7-A7E6-84B8BF7E1673}" dt="2020-12-02T13:40:36.602" v="21" actId="1076"/>
          <ac:spMkLst>
            <pc:docMk/>
            <pc:sldMk cId="2417657658" sldId="424"/>
            <ac:spMk id="4" creationId="{00000000-0000-0000-0000-000000000000}"/>
          </ac:spMkLst>
        </pc:spChg>
        <pc:spChg chg="add del">
          <ac:chgData name="" userId="" providerId="" clId="Web-{608FA976-064B-4FA7-A7E6-84B8BF7E1673}" dt="2020-12-02T13:39:12.241" v="1"/>
          <ac:spMkLst>
            <pc:docMk/>
            <pc:sldMk cId="2417657658" sldId="424"/>
            <ac:spMk id="6" creationId="{DD1F18AA-0DDC-4F93-A1BE-AE71F66F0C1B}"/>
          </ac:spMkLst>
        </pc:spChg>
        <pc:spChg chg="add mod">
          <ac:chgData name="" userId="" providerId="" clId="Web-{608FA976-064B-4FA7-A7E6-84B8BF7E1673}" dt="2020-12-02T13:39:51.289" v="18" actId="1076"/>
          <ac:spMkLst>
            <pc:docMk/>
            <pc:sldMk cId="2417657658" sldId="424"/>
            <ac:spMk id="8" creationId="{60D4AC07-ABF4-4455-AD97-9D2EB479E81E}"/>
          </ac:spMkLst>
        </pc:spChg>
        <pc:spChg chg="add mod">
          <ac:chgData name="" userId="" providerId="" clId="Web-{608FA976-064B-4FA7-A7E6-84B8BF7E1673}" dt="2020-12-02T13:40:29.648" v="20" actId="1076"/>
          <ac:spMkLst>
            <pc:docMk/>
            <pc:sldMk cId="2417657658" sldId="424"/>
            <ac:spMk id="10" creationId="{B0E7F31F-905B-4928-95B8-BE73EBA2E43A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6963" cy="35660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6708" y="0"/>
            <a:ext cx="4066963" cy="35660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359430A-1AC9-4762-B644-DE1732136395}" type="datetimeFigureOut">
              <a:rPr lang="en-US" smtClean="0"/>
              <a:pPr/>
              <a:t>11/15/2021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95625" y="887413"/>
            <a:ext cx="3194050" cy="23955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530" y="3416539"/>
            <a:ext cx="7508240" cy="2795349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2693"/>
            <a:ext cx="4066963" cy="356608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6708" y="6742693"/>
            <a:ext cx="4066963" cy="356608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8DF03D2-0C7C-47B6-96EB-8096363B1E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Non qualifying: </a:t>
            </a:r>
          </a:p>
          <a:p>
            <a:pPr lvl="0"/>
            <a:r>
              <a:rPr lang="en-US" dirty="0"/>
              <a:t>Research and development projects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Capital improvements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Economic development projects</a:t>
            </a: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97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Non qualifying: </a:t>
            </a:r>
          </a:p>
          <a:p>
            <a:pPr lvl="0"/>
            <a:r>
              <a:rPr lang="en-US" dirty="0"/>
              <a:t>Research and development projects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Capital improvements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Economic development projects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418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Non qualifying: </a:t>
            </a:r>
          </a:p>
          <a:p>
            <a:pPr lvl="0"/>
            <a:r>
              <a:rPr lang="en-US" dirty="0"/>
              <a:t>Research and development projects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Capital improvements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Economic development projects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95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Non qualifying: </a:t>
            </a:r>
          </a:p>
          <a:p>
            <a:pPr lvl="0"/>
            <a:r>
              <a:rPr lang="en-US" dirty="0"/>
              <a:t>Research and development projects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Capital improvements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Economic development projects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03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923">
              <a:defRPr/>
            </a:pPr>
            <a:r>
              <a:rPr lang="en-US" dirty="0"/>
              <a:t>Enter the opportunity ID at the top, as a keyword or opportunity number.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9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A8A5A9BD-E216-4D62-9435-724730060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0244" y="256165"/>
            <a:ext cx="4938683" cy="7316569"/>
          </a:xfrm>
          <a:prstGeom prst="rect">
            <a:avLst/>
          </a:prstGeom>
        </p:spPr>
      </p:pic>
      <p:pic>
        <p:nvPicPr>
          <p:cNvPr id="17" name="Picture 16" descr="United States Department of Agriculture symbol.">
            <a:extLst>
              <a:ext uri="{FF2B5EF4-FFF2-40B4-BE49-F238E27FC236}">
                <a16:creationId xmlns:a16="http://schemas.microsoft.com/office/drawing/2014/main" id="{74CA64E4-D296-4166-80A0-A6611FA040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07" y="182881"/>
            <a:ext cx="432054" cy="399643"/>
          </a:xfrm>
          <a:prstGeom prst="rect">
            <a:avLst/>
          </a:prstGeom>
        </p:spPr>
      </p:pic>
      <p:pic>
        <p:nvPicPr>
          <p:cNvPr id="20" name="Picture 19" descr="Forest Service insignia.">
            <a:extLst>
              <a:ext uri="{FF2B5EF4-FFF2-40B4-BE49-F238E27FC236}">
                <a16:creationId xmlns:a16="http://schemas.microsoft.com/office/drawing/2014/main" id="{92F0EF35-2944-4D86-8ABB-5C7F5E8152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695" y="182881"/>
            <a:ext cx="269375" cy="3990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CF5E450-EF12-4AD5-B1DF-ABB22CBADAA7}"/>
              </a:ext>
            </a:extLst>
          </p:cNvPr>
          <p:cNvSpPr txBox="1"/>
          <p:nvPr/>
        </p:nvSpPr>
        <p:spPr>
          <a:xfrm>
            <a:off x="1062603" y="135771"/>
            <a:ext cx="1651414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Source Sans Pro" panose="020B0503030403020204" pitchFamily="34" charset="0"/>
                <a:cs typeface="Arial" panose="020B0604020202020204" pitchFamily="34" charset="0"/>
              </a:rPr>
              <a:t>Forest Service</a:t>
            </a:r>
          </a:p>
          <a:p>
            <a:r>
              <a:rPr lang="en-US" sz="750" dirty="0">
                <a:latin typeface="Source Sans Pro" panose="020B0503030403020204" pitchFamily="34" charset="0"/>
                <a:cs typeface="Arial" panose="020B0604020202020204" pitchFamily="34" charset="0"/>
              </a:rPr>
              <a:t>U.S. DEPARTMENT OF AGRICULTURE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ctr"/>
          <a:lstStyle>
            <a:lvl1pPr algn="ctr">
              <a:lnSpc>
                <a:spcPct val="125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48734"/>
            <a:ext cx="6858000" cy="1299765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461009E-07D3-46A7-9EB6-C3A7B832A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9607" y="685800"/>
            <a:ext cx="865816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4F96B3C-3980-4884-B284-D9DE6C04F3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13813" y="6351429"/>
            <a:ext cx="2057400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225C2CB-A661-491D-A620-244A2ED10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43000" y="4071532"/>
            <a:ext cx="6858000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19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1793"/>
            <a:ext cx="7886700" cy="97223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241"/>
            <a:ext cx="7886700" cy="4232275"/>
          </a:xfrm>
        </p:spPr>
        <p:txBody>
          <a:bodyPr/>
          <a:lstStyle>
            <a:lvl1pPr>
              <a:lnSpc>
                <a:spcPct val="114000"/>
              </a:lnSpc>
              <a:spcAft>
                <a:spcPts val="450"/>
              </a:spcAft>
              <a:defRPr/>
            </a:lvl1pPr>
            <a:lvl2pPr marL="411480">
              <a:lnSpc>
                <a:spcPct val="114000"/>
              </a:lnSpc>
              <a:spcAft>
                <a:spcPts val="450"/>
              </a:spcAft>
              <a:defRPr/>
            </a:lvl2pPr>
            <a:lvl3pPr marL="617220">
              <a:lnSpc>
                <a:spcPct val="114000"/>
              </a:lnSpc>
              <a:spcAft>
                <a:spcPts val="450"/>
              </a:spcAft>
              <a:defRPr/>
            </a:lvl3pPr>
            <a:lvl4pPr marL="857250">
              <a:lnSpc>
                <a:spcPct val="114000"/>
              </a:lnSpc>
              <a:spcAft>
                <a:spcPts val="450"/>
              </a:spcAft>
              <a:defRPr/>
            </a:lvl4pPr>
            <a:lvl5pPr marL="1097280">
              <a:lnSpc>
                <a:spcPct val="114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7311D0-54F7-41BF-8261-B59D16A76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745190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75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3340"/>
            <a:ext cx="7886700" cy="9732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920241"/>
            <a:ext cx="3886200" cy="4232275"/>
          </a:xfrm>
        </p:spPr>
        <p:txBody>
          <a:bodyPr/>
          <a:lstStyle>
            <a:lvl1pPr>
              <a:lnSpc>
                <a:spcPct val="114000"/>
              </a:lnSpc>
              <a:spcAft>
                <a:spcPts val="450"/>
              </a:spcAft>
              <a:defRPr/>
            </a:lvl1pPr>
            <a:lvl2pPr marL="411480">
              <a:lnSpc>
                <a:spcPct val="114000"/>
              </a:lnSpc>
              <a:spcAft>
                <a:spcPts val="450"/>
              </a:spcAft>
              <a:defRPr/>
            </a:lvl2pPr>
            <a:lvl3pPr marL="617220">
              <a:lnSpc>
                <a:spcPct val="114000"/>
              </a:lnSpc>
              <a:spcAft>
                <a:spcPts val="450"/>
              </a:spcAft>
              <a:defRPr/>
            </a:lvl3pPr>
            <a:lvl4pPr marL="857250">
              <a:lnSpc>
                <a:spcPct val="114000"/>
              </a:lnSpc>
              <a:spcAft>
                <a:spcPts val="450"/>
              </a:spcAft>
              <a:defRPr/>
            </a:lvl4pPr>
            <a:lvl5pPr marL="1097280">
              <a:lnSpc>
                <a:spcPct val="114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920241"/>
            <a:ext cx="3886200" cy="4232275"/>
          </a:xfrm>
        </p:spPr>
        <p:txBody>
          <a:bodyPr/>
          <a:lstStyle>
            <a:lvl1pPr>
              <a:lnSpc>
                <a:spcPct val="114000"/>
              </a:lnSpc>
              <a:spcAft>
                <a:spcPts val="450"/>
              </a:spcAft>
              <a:defRPr/>
            </a:lvl1pPr>
            <a:lvl2pPr marL="411480">
              <a:lnSpc>
                <a:spcPct val="114000"/>
              </a:lnSpc>
              <a:spcAft>
                <a:spcPts val="450"/>
              </a:spcAft>
              <a:defRPr/>
            </a:lvl2pPr>
            <a:lvl3pPr marL="617220">
              <a:lnSpc>
                <a:spcPct val="114000"/>
              </a:lnSpc>
              <a:spcAft>
                <a:spcPts val="450"/>
              </a:spcAft>
              <a:defRPr/>
            </a:lvl3pPr>
            <a:lvl4pPr marL="857250">
              <a:lnSpc>
                <a:spcPct val="114000"/>
              </a:lnSpc>
              <a:spcAft>
                <a:spcPts val="450"/>
              </a:spcAft>
              <a:defRPr/>
            </a:lvl4pPr>
            <a:lvl5pPr marL="1097280">
              <a:lnSpc>
                <a:spcPct val="114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27E55DF-C63B-4064-999A-165D78B5F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745190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50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18445"/>
            <a:ext cx="7886700" cy="98311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920240"/>
            <a:ext cx="3868340" cy="823912"/>
          </a:xfrm>
        </p:spPr>
        <p:txBody>
          <a:bodyPr anchor="ctr"/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834641"/>
            <a:ext cx="3868340" cy="3552825"/>
          </a:xfrm>
        </p:spPr>
        <p:txBody>
          <a:bodyPr/>
          <a:lstStyle>
            <a:lvl1pPr>
              <a:defRPr sz="1800"/>
            </a:lvl1pPr>
            <a:lvl2pPr marL="411480" indent="-171450">
              <a:defRPr sz="1650"/>
            </a:lvl2pPr>
            <a:lvl3pPr marL="617220" indent="-171450">
              <a:defRPr/>
            </a:lvl3pPr>
            <a:lvl4pPr marL="857250" indent="-171450">
              <a:defRPr/>
            </a:lvl4pPr>
            <a:lvl5pPr marL="1097280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920240"/>
            <a:ext cx="3887391" cy="823912"/>
          </a:xfrm>
        </p:spPr>
        <p:txBody>
          <a:bodyPr anchor="ctr"/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06EBF4-22D9-4AF1-9730-0054B5827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745190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EE09392-F981-4197-8D3E-087BCEED54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151" y="2834640"/>
            <a:ext cx="3868340" cy="3552825"/>
          </a:xfrm>
        </p:spPr>
        <p:txBody>
          <a:bodyPr/>
          <a:lstStyle>
            <a:lvl1pPr>
              <a:defRPr sz="1800"/>
            </a:lvl1pPr>
            <a:lvl2pPr marL="411480" indent="-171450">
              <a:defRPr sz="1650"/>
            </a:lvl2pPr>
            <a:lvl3pPr marL="617220" indent="-171450">
              <a:defRPr/>
            </a:lvl3pPr>
            <a:lvl4pPr marL="857250" indent="-171450">
              <a:defRPr/>
            </a:lvl4pPr>
            <a:lvl5pPr marL="1097280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24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3340"/>
            <a:ext cx="7886700" cy="9732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A23FEF-2CD3-42E9-B6C0-9E902DD87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745190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06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7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127847"/>
            <a:ext cx="7886700" cy="2852737"/>
          </a:xfrm>
        </p:spPr>
        <p:txBody>
          <a:bodyPr anchor="t"/>
          <a:lstStyle>
            <a:lvl1pPr>
              <a:lnSpc>
                <a:spcPct val="125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007572"/>
            <a:ext cx="78867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B5E0C1D-ABDF-42BC-8FED-467AC3CDC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3888" y="4007571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6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74801"/>
            <a:ext cx="2949178" cy="1371600"/>
          </a:xfrm>
        </p:spPr>
        <p:txBody>
          <a:bodyPr anchor="t"/>
          <a:lstStyle>
            <a:lvl1pPr>
              <a:lnSpc>
                <a:spcPct val="125000"/>
              </a:lnSpc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47165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5009" y="680591"/>
            <a:ext cx="4629150" cy="547816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59B2F9-6431-430E-8464-D3A2883AE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32041" y="674801"/>
            <a:ext cx="0" cy="5483952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82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70E10-68E2-43DA-A36F-B4E2503BB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14" y="723304"/>
            <a:ext cx="2655193" cy="543075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>
              <a:lnSpc>
                <a:spcPct val="125000"/>
              </a:lnSpc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7A1B9E-F9C8-4682-B21C-ED6E0F0D3E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84720" y="723304"/>
            <a:ext cx="5117306" cy="5430753"/>
          </a:xfrm>
        </p:spPr>
        <p:txBody>
          <a:bodyPr anchor="ctr"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E09545-4618-4FFA-A92E-70F0DC4CD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68969" y="723304"/>
            <a:ext cx="0" cy="5430753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2999"/>
            <a:ext cx="7886700" cy="9732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837E26-6851-46EE-8742-49F3F46D6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677955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46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040" y="718458"/>
            <a:ext cx="1971675" cy="53394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7285" y="718458"/>
            <a:ext cx="5800725" cy="53394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97863E3-5588-41F0-BAD4-052B51F89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90367" y="672802"/>
            <a:ext cx="0" cy="5430753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78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llout Text Box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1C79A-644C-482D-AF8E-90D922CA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09520"/>
            <a:ext cx="7886700" cy="9732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AFA3B51-23ED-47CE-8BB1-00EAC593B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0100" y="1828801"/>
            <a:ext cx="7543800" cy="4356847"/>
          </a:xfrm>
          <a:custGeom>
            <a:avLst/>
            <a:gdLst>
              <a:gd name="connsiteX0" fmla="*/ 0 w 9144000"/>
              <a:gd name="connsiteY0" fmla="*/ 416859 h 4101353"/>
              <a:gd name="connsiteX1" fmla="*/ 0 w 9144000"/>
              <a:gd name="connsiteY1" fmla="*/ 4101353 h 4101353"/>
              <a:gd name="connsiteX2" fmla="*/ 9144000 w 9144000"/>
              <a:gd name="connsiteY2" fmla="*/ 4101353 h 4101353"/>
              <a:gd name="connsiteX3" fmla="*/ 9144000 w 9144000"/>
              <a:gd name="connsiteY3" fmla="*/ 443753 h 4101353"/>
              <a:gd name="connsiteX4" fmla="*/ 5029200 w 9144000"/>
              <a:gd name="connsiteY4" fmla="*/ 443753 h 4101353"/>
              <a:gd name="connsiteX5" fmla="*/ 4585447 w 9144000"/>
              <a:gd name="connsiteY5" fmla="*/ 0 h 4101353"/>
              <a:gd name="connsiteX6" fmla="*/ 4141694 w 9144000"/>
              <a:gd name="connsiteY6" fmla="*/ 443753 h 4101353"/>
              <a:gd name="connsiteX7" fmla="*/ 0 w 9144000"/>
              <a:gd name="connsiteY7" fmla="*/ 416859 h 410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101353">
                <a:moveTo>
                  <a:pt x="0" y="416859"/>
                </a:moveTo>
                <a:lnTo>
                  <a:pt x="0" y="4101353"/>
                </a:lnTo>
                <a:lnTo>
                  <a:pt x="9144000" y="4101353"/>
                </a:lnTo>
                <a:lnTo>
                  <a:pt x="9144000" y="443753"/>
                </a:lnTo>
                <a:lnTo>
                  <a:pt x="5029200" y="443753"/>
                </a:lnTo>
                <a:lnTo>
                  <a:pt x="4585447" y="0"/>
                </a:lnTo>
                <a:lnTo>
                  <a:pt x="4141694" y="443753"/>
                </a:lnTo>
                <a:lnTo>
                  <a:pt x="0" y="416859"/>
                </a:lnTo>
                <a:close/>
              </a:path>
            </a:pathLst>
          </a:custGeom>
          <a:ln w="508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899CFE-29A0-489C-B953-F98FF657FE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514600"/>
            <a:ext cx="7143750" cy="33528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297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3" orient="horz" pos="129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u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1F87BBE-D466-42A1-BC95-620D539A6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0" cy="1958635"/>
            <a:chOff x="-217714" y="-246743"/>
            <a:chExt cx="12525828" cy="2205378"/>
          </a:xfrm>
          <a:gradFill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6200000" scaled="1"/>
          </a:gra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B8BD81A-6614-4F67-81F4-0F4366024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217714" y="-246743"/>
              <a:ext cx="12525828" cy="19374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F195FF96-E79D-49FF-9AF6-0BEA9F74B4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1957273" y="1690687"/>
              <a:ext cx="478746" cy="267948"/>
            </a:xfrm>
            <a:prstGeom prst="triangle">
              <a:avLst>
                <a:gd name="adj" fmla="val 494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5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1082"/>
            <a:ext cx="7886700" cy="9722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61031"/>
            <a:ext cx="7886700" cy="4232275"/>
          </a:xfrm>
        </p:spPr>
        <p:txBody>
          <a:bodyPr/>
          <a:lstStyle>
            <a:lvl1pPr>
              <a:lnSpc>
                <a:spcPct val="114000"/>
              </a:lnSpc>
              <a:spcAft>
                <a:spcPts val="450"/>
              </a:spcAft>
              <a:defRPr/>
            </a:lvl1pPr>
            <a:lvl2pPr marL="411480">
              <a:lnSpc>
                <a:spcPct val="114000"/>
              </a:lnSpc>
              <a:spcAft>
                <a:spcPts val="450"/>
              </a:spcAft>
              <a:defRPr/>
            </a:lvl2pPr>
            <a:lvl3pPr marL="617220">
              <a:lnSpc>
                <a:spcPct val="114000"/>
              </a:lnSpc>
              <a:spcAft>
                <a:spcPts val="450"/>
              </a:spcAft>
              <a:defRPr/>
            </a:lvl3pPr>
            <a:lvl4pPr marL="857250">
              <a:lnSpc>
                <a:spcPct val="114000"/>
              </a:lnSpc>
              <a:spcAft>
                <a:spcPts val="450"/>
              </a:spcAft>
              <a:defRPr/>
            </a:lvl4pPr>
            <a:lvl5pPr marL="1097280">
              <a:lnSpc>
                <a:spcPct val="114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44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Chevr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C450CEEE-335C-41AC-B5E2-1B3956EC2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66603"/>
            <a:ext cx="3356699" cy="7184572"/>
          </a:xfrm>
          <a:prstGeom prst="homePlate">
            <a:avLst>
              <a:gd name="adj" fmla="val 25256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70E10-68E2-43DA-A36F-B4E2503BB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76" y="955534"/>
            <a:ext cx="2506709" cy="440044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7A1B9E-F9C8-4682-B21C-ED6E0F0D3E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84720" y="955533"/>
            <a:ext cx="5117306" cy="4940300"/>
          </a:xfrm>
        </p:spPr>
        <p:txBody>
          <a:bodyPr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81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nner 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58D2C171-347A-4F78-BEA4-01EE28D1E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7783" y="259308"/>
            <a:ext cx="8239836" cy="1787857"/>
          </a:xfrm>
          <a:prstGeom prst="horizontalScroll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DFF0F0-2B88-44E1-8758-AFA988029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919" y="666626"/>
            <a:ext cx="7886700" cy="973219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91E26A-770F-46D6-848E-8AA1E0DF96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0562" y="2278064"/>
            <a:ext cx="7886700" cy="3913187"/>
          </a:xfrm>
        </p:spPr>
        <p:txBody>
          <a:bodyPr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29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867649" y="6356352"/>
            <a:ext cx="1000125" cy="365125"/>
          </a:xfrm>
        </p:spPr>
        <p:txBody>
          <a:bodyPr/>
          <a:lstStyle/>
          <a:p>
            <a:fld id="{C637C728-5218-8E41-BD52-95328715D22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77907" y="884240"/>
            <a:ext cx="8590429" cy="80168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77907" y="1801814"/>
            <a:ext cx="4332194" cy="4025247"/>
          </a:xfrm>
        </p:spPr>
        <p:txBody>
          <a:bodyPr/>
          <a:lstStyle>
            <a:lvl1pPr>
              <a:spcBef>
                <a:spcPts val="900"/>
              </a:spcBef>
              <a:defRPr/>
            </a:lvl1pPr>
            <a:lvl2pPr marL="600075" indent="-257175">
              <a:spcBef>
                <a:spcPts val="450"/>
              </a:spcBef>
              <a:buFont typeface="Wingdings" panose="05000000000000000000" pitchFamily="2" charset="2"/>
              <a:buChar char="Ø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4676775" y="1801813"/>
            <a:ext cx="4191000" cy="44386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1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46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E2C16"/>
            </a:gs>
            <a:gs pos="49600">
              <a:srgbClr val="144120"/>
            </a:gs>
            <a:gs pos="0">
              <a:srgbClr val="1B572B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09892"/>
            <a:ext cx="7886700" cy="973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6470"/>
            <a:ext cx="7886700" cy="4232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204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4000"/>
        </a:lnSpc>
        <a:spcBef>
          <a:spcPts val="750"/>
        </a:spcBef>
        <a:spcAft>
          <a:spcPts val="45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432">
          <p15:clr>
            <a:srgbClr val="F26B43"/>
          </p15:clr>
        </p15:guide>
        <p15:guide id="4" orient="horz" pos="3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grants.gov" TargetMode="External"/><Relationship Id="rId2" Type="http://schemas.openxmlformats.org/officeDocument/2006/relationships/hyperlink" Target="https://www.grants.gov/web/grants/search-grants.html?keywords=USDA-FS-2021-WRR-WR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449CD7F-98BF-44DD-BFA9-107D9B8B1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8229600" cy="2387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USFS Eastern Region</a:t>
            </a:r>
            <a:b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b="1" dirty="0">
                <a:latin typeface="Arial" panose="020B0604020202020204" pitchFamily="34" charset="0"/>
              </a:rPr>
              <a:t>Cohesive</a:t>
            </a: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Fire Strategy </a:t>
            </a:r>
            <a:b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2022 Request for Applications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98F8B05-63F4-40F3-8416-8D0C94C7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33800" y="4471932"/>
            <a:ext cx="1447800" cy="1299765"/>
          </a:xfrm>
        </p:spPr>
        <p:txBody>
          <a:bodyPr/>
          <a:lstStyle/>
          <a:p>
            <a:endParaRPr lang="en-US" sz="27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3078" name="Picture 6" descr="Forest Service plans prescribed burns for Upper Peninsula | WNMU-FM">
            <a:extLst>
              <a:ext uri="{FF2B5EF4-FFF2-40B4-BE49-F238E27FC236}">
                <a16:creationId xmlns:a16="http://schemas.microsoft.com/office/drawing/2014/main" id="{5C731894-0882-4198-AEA7-7B473B60F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4724400"/>
            <a:ext cx="1066800" cy="120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F9C7E1-5EC7-4D6C-8988-3B5C47B2D09F}"/>
              </a:ext>
            </a:extLst>
          </p:cNvPr>
          <p:cNvSpPr txBox="1"/>
          <p:nvPr/>
        </p:nvSpPr>
        <p:spPr>
          <a:xfrm>
            <a:off x="2438400" y="4724400"/>
            <a:ext cx="5943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U.S. Forest Service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Eastern Region State and Private Forestry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Fire &amp; Aviation Management, Cooperative Fire Program</a:t>
            </a:r>
          </a:p>
        </p:txBody>
      </p:sp>
    </p:spTree>
    <p:extLst>
      <p:ext uri="{BB962C8B-B14F-4D97-AF65-F5344CB8AC3E}">
        <p14:creationId xmlns:p14="http://schemas.microsoft.com/office/powerpoint/2010/main" val="224262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990600" y="1905000"/>
            <a:ext cx="4191000" cy="8382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altLang="en-US" sz="2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371600" y="2061041"/>
            <a:ext cx="6019800" cy="251095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kern="0" dirty="0">
                <a:latin typeface="Arial" panose="020B0604020202020204" pitchFamily="34" charset="0"/>
                <a:cs typeface="Arial" panose="020B0604020202020204" pitchFamily="34" charset="0"/>
              </a:rPr>
              <a:t>National Cohesive Strategy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kern="0" dirty="0">
                <a:latin typeface="Arial" panose="020B0604020202020204" pitchFamily="34" charset="0"/>
                <a:cs typeface="Arial" panose="020B0604020202020204" pitchFamily="34" charset="0"/>
              </a:rPr>
              <a:t>2022 Cohesive Fire Strategy RFA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kern="0" dirty="0">
                <a:latin typeface="Arial" panose="020B0604020202020204" pitchFamily="34" charset="0"/>
                <a:cs typeface="Arial" panose="020B0604020202020204" pitchFamily="34" charset="0"/>
              </a:rPr>
              <a:t>Wildfire Risk Reduction (WRR)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kern="0" dirty="0">
                <a:latin typeface="Arial" panose="020B0604020202020204" pitchFamily="34" charset="0"/>
                <a:cs typeface="Arial" panose="020B0604020202020204" pitchFamily="34" charset="0"/>
              </a:rPr>
              <a:t>Wildfire Preparedness (WP)</a:t>
            </a:r>
            <a:endParaRPr lang="en-US" sz="2400" dirty="0"/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Arial" panose="020B0604020202020204" pitchFamily="34" charset="0"/>
                <a:cs typeface="Arial" panose="020B0604020202020204" pitchFamily="34" charset="0"/>
              </a:rPr>
              <a:t>Cross‐Boundary Wildfire Hazard Mitigation on Non‐Federal Lands 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kern="0" dirty="0">
                <a:latin typeface="Arial" panose="020B0604020202020204" pitchFamily="34" charset="0"/>
                <a:cs typeface="Arial" panose="020B0604020202020204" pitchFamily="34" charset="0"/>
              </a:rPr>
              <a:t>Grants.gov</a:t>
            </a:r>
          </a:p>
          <a:p>
            <a:pPr>
              <a:spcBef>
                <a:spcPct val="20000"/>
              </a:spcBef>
              <a:defRPr/>
            </a:pPr>
            <a:endParaRPr lang="en-US" altLang="en-US" sz="27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en-US" altLang="en-US" sz="27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AC76599-8093-4DC3-B087-8F1A26F3A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b="1" kern="0" dirty="0">
                <a:latin typeface="Arial" panose="020B0604020202020204" pitchFamily="34" charset="0"/>
                <a:cs typeface="Arial" panose="020B0604020202020204" pitchFamily="34" charset="0"/>
              </a:rPr>
              <a:t>Welcome &amp; Overview</a:t>
            </a:r>
            <a:br>
              <a:rPr lang="en-US" altLang="en-US" sz="3600" b="1" kern="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18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914400" y="1600200"/>
            <a:ext cx="4267200" cy="6858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23900" y="2057400"/>
            <a:ext cx="7696200" cy="387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/>
          <a:lstStyle>
            <a:lvl1pPr marL="346075" indent="-346075" algn="l">
              <a:spcBef>
                <a:spcPct val="5000"/>
              </a:spcBef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1pPr>
            <a:lvl2pPr marL="744538" indent="-284163" algn="l">
              <a:spcBef>
                <a:spcPct val="20000"/>
              </a:spcBef>
              <a:buClr>
                <a:srgbClr val="FFFF00"/>
              </a:buClr>
              <a:buFont typeface="Times New Roman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9pPr>
          </a:lstStyle>
          <a:p>
            <a:pPr marL="457200" marR="0" lvl="0" indent="-4572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Restore &amp; Maintain Landscapes</a:t>
            </a:r>
          </a:p>
          <a:p>
            <a:pPr marL="855663" lvl="1" indent="-457200" fontAlgn="base">
              <a:spcAft>
                <a:spcPct val="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Landscapes across all jurisdictions are resilient to fire related disturbances in accordance with management objectives.</a:t>
            </a:r>
          </a:p>
          <a:p>
            <a:pPr marL="398463" lvl="1" indent="0" fontAlgn="base">
              <a:spcAft>
                <a:spcPct val="0"/>
              </a:spcAft>
              <a:buClrTx/>
              <a:buNone/>
              <a:defRPr/>
            </a:pPr>
            <a:endParaRPr lang="en-US" altLang="en-US" sz="18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Fire Adapted Communities</a:t>
            </a:r>
          </a:p>
          <a:p>
            <a:pPr marL="684213" lvl="1" indent="-285750" fontAlgn="base">
              <a:spcAft>
                <a:spcPct val="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Human populations and infrastructure can withstand a wildfire without loss of life or property.</a:t>
            </a:r>
          </a:p>
          <a:p>
            <a:pPr marL="398463" lvl="1" indent="0" fontAlgn="base">
              <a:spcAft>
                <a:spcPct val="0"/>
              </a:spcAft>
              <a:buClrTx/>
              <a:buNone/>
              <a:defRPr/>
            </a:pPr>
            <a:endParaRPr lang="en-US" altLang="en-US" sz="18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Wildfire Response</a:t>
            </a:r>
          </a:p>
          <a:p>
            <a:pPr marL="855663" lvl="1" indent="-457200" fontAlgn="base">
              <a:spcAft>
                <a:spcPct val="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en-US" alt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All jurisdictions participate in making and implementing safe, effective, efficient risk-based wildfire management decisions.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6052C7-5A15-4687-9B82-B75FAABF0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alt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kumimoji="0" lang="en-US" alt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anose="020B0604020202020204" pitchFamily="34" charset="0"/>
              </a:rPr>
              <a:t> Cohesive Strategy</a:t>
            </a:r>
            <a:br>
              <a:rPr kumimoji="0" lang="en-US" altLang="en-US" sz="360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77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762000" y="1524000"/>
            <a:ext cx="8305800" cy="7620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723900" y="2057400"/>
            <a:ext cx="8382000" cy="3587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Prescribed Fire for Multiple Benefits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Restore Fire Adapted Ecosystems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Mitigate “Event” Created Hazardous Fuels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Support Local Fire Adapted Communities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Treat Hazardous Fuels in the WUI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Promote Prevention Programs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Improve Wildland Fire Management Efficiency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Increase Initial Response Capacity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Improved Shared Response Capacity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Developed by the Northeast Regional Strategy Committee and stakeholders to identify the most important actions to progress on.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FDD689-59C7-4BC7-AB15-599F6B0DC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Northeast Regional Action Plan Implementation Actions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5513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914400" y="1509844"/>
            <a:ext cx="5791200" cy="54755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2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02855" y="1981199"/>
            <a:ext cx="6259945" cy="114746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kern="0" dirty="0">
                <a:latin typeface="Arial" panose="020B0604020202020204" pitchFamily="34" charset="0"/>
                <a:cs typeface="Arial" panose="020B0604020202020204" pitchFamily="34" charset="0"/>
              </a:rPr>
              <a:t>Target: Goals 1 and 2 of the Cohesive Strategy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Restore and Maintain Landscapes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kern="0" dirty="0">
                <a:latin typeface="Arial" panose="020B0604020202020204" pitchFamily="34" charset="0"/>
              </a:rPr>
              <a:t>Fire Adapted Communities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1905" y="3119143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5000"/>
              </a:spcBef>
              <a:buClr>
                <a:srgbClr val="FFFF66"/>
              </a:buClr>
              <a:defRPr/>
            </a:pPr>
            <a:r>
              <a:rPr lang="en-US" b="1" kern="0" dirty="0">
                <a:latin typeface="Arial" panose="020B0604020202020204" pitchFamily="34" charset="0"/>
                <a:cs typeface="Arial" panose="020B0604020202020204" pitchFamily="34" charset="0"/>
              </a:rPr>
              <a:t>Meet one or more Regional options 1-6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810000"/>
            <a:ext cx="73267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Use of Prescribed Fire for Multiple Benefits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Restore Fire Dependent Ecosystems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Mitigate “Event” Created Fuels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Support Local Fire Adaptation by Communities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Treat Hazardous Fuels in the WUI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Promote Prevention Programs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87EBA2-681C-475F-8A1C-81966A6A8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23341"/>
            <a:ext cx="8134350" cy="595860"/>
          </a:xfrm>
        </p:spPr>
        <p:txBody>
          <a:bodyPr>
            <a:noAutofit/>
          </a:bodyPr>
          <a:lstStyle/>
          <a:p>
            <a:r>
              <a:rPr lang="en-US" sz="3600" dirty="0"/>
              <a:t>Wildfire Risk Reduction Component</a:t>
            </a:r>
          </a:p>
        </p:txBody>
      </p:sp>
    </p:spTree>
    <p:extLst>
      <p:ext uri="{BB962C8B-B14F-4D97-AF65-F5344CB8AC3E}">
        <p14:creationId xmlns:p14="http://schemas.microsoft.com/office/powerpoint/2010/main" val="320187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762000" y="1596559"/>
            <a:ext cx="5410200" cy="66618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914400" y="2190185"/>
            <a:ext cx="6581869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Target: Goal 3 of the Cohesive Strategy</a:t>
            </a:r>
          </a:p>
          <a:p>
            <a:pPr marL="288925" indent="-288925">
              <a:buClrTx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Response to Wildfire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7240" y="321058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defRPr/>
            </a:pPr>
            <a:r>
              <a:rPr lang="en-US" b="1" kern="0" dirty="0">
                <a:latin typeface="Arial" panose="020B0604020202020204" pitchFamily="34" charset="0"/>
                <a:cs typeface="Arial" panose="020B0604020202020204" pitchFamily="34" charset="0"/>
              </a:rPr>
              <a:t>Meet one or more Regional options 7-9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581400"/>
            <a:ext cx="769620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lvl="2" indent="-290513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 startAt="7"/>
              <a:defRPr/>
            </a:pP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Improve organizational efficiency/effectiveness of wildland fire community</a:t>
            </a:r>
          </a:p>
          <a:p>
            <a:pPr marL="461963" lvl="2" indent="-290513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 startAt="7"/>
              <a:defRPr/>
            </a:pP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Increase local IA response capacity</a:t>
            </a:r>
          </a:p>
          <a:p>
            <a:pPr marL="461963" lvl="2" indent="-290513" eaLnBrk="0" fontAlgn="base" hangingPunct="0">
              <a:spcBef>
                <a:spcPct val="20000"/>
              </a:spcBef>
              <a:spcAft>
                <a:spcPct val="0"/>
              </a:spcAft>
              <a:buFont typeface="+mj-lt"/>
              <a:buAutoNum type="arabicPeriod" startAt="7"/>
              <a:defRPr/>
            </a:pP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Develop extended attack and long-duration response capacity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268B5D4-9824-4818-B086-EA292DD4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Wildfire Preparedness Component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74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914400" y="1600200"/>
            <a:ext cx="5410200" cy="66618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914400" y="2190185"/>
            <a:ext cx="6581869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4875" y="3107286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defRPr/>
            </a:pPr>
            <a:r>
              <a:rPr lang="en-US" b="1" kern="0" dirty="0">
                <a:latin typeface="Arial" panose="020B0604020202020204" pitchFamily="34" charset="0"/>
                <a:cs typeface="Arial" panose="020B0604020202020204" pitchFamily="34" charset="0"/>
              </a:rPr>
              <a:t>Meet one or more Regional options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0D4AC07-ABF4-4455-AD97-9D2EB479E81E}"/>
              </a:ext>
            </a:extLst>
          </p:cNvPr>
          <p:cNvSpPr txBox="1">
            <a:spLocks/>
          </p:cNvSpPr>
          <p:nvPr/>
        </p:nvSpPr>
        <p:spPr>
          <a:xfrm>
            <a:off x="947427" y="1941970"/>
            <a:ext cx="6259945" cy="1371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b="1" kern="0" dirty="0">
                <a:latin typeface="Arial" panose="020B0604020202020204" pitchFamily="34" charset="0"/>
                <a:cs typeface="Arial" panose="020B0604020202020204" pitchFamily="34" charset="0"/>
              </a:rPr>
              <a:t>Target: Goals 1 and 2 of the Cohesive Strategy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Restore and Maintain Landscapes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kern="0" dirty="0">
                <a:latin typeface="Arial" panose="020B0604020202020204" pitchFamily="34" charset="0"/>
              </a:rPr>
              <a:t>Fire Adapted Communities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E7F31F-905B-4928-95B8-BE73EBA2E43A}"/>
              </a:ext>
            </a:extLst>
          </p:cNvPr>
          <p:cNvSpPr txBox="1"/>
          <p:nvPr/>
        </p:nvSpPr>
        <p:spPr>
          <a:xfrm>
            <a:off x="838200" y="3655340"/>
            <a:ext cx="73267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Use of Prescribed Fire for Multiple Benefits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Restore Fire Dependent Ecosystems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Mitigate “Event” Created Fuels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Support Local Fire Adaptation by Communities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Treat Hazardous Fuels in the WUI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b="0" kern="0" dirty="0">
                <a:latin typeface="Arial" panose="020B0604020202020204" pitchFamily="34" charset="0"/>
                <a:cs typeface="Arial" panose="020B0604020202020204" pitchFamily="34" charset="0"/>
              </a:rPr>
              <a:t>Promote Prevention Programs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F1188B0-FA3A-45D5-91F3-3D7D4355D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Cross-Boundary Mitigation 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5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071089"/>
              </p:ext>
            </p:extLst>
          </p:nvPr>
        </p:nvGraphicFramePr>
        <p:xfrm>
          <a:off x="628650" y="1295400"/>
          <a:ext cx="7886699" cy="507114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711052">
                  <a:extLst>
                    <a:ext uri="{9D8B030D-6E8A-4147-A177-3AD203B41FA5}">
                      <a16:colId xmlns:a16="http://schemas.microsoft.com/office/drawing/2014/main" val="1486521431"/>
                    </a:ext>
                  </a:extLst>
                </a:gridCol>
                <a:gridCol w="2546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88353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u="none" strike="noStrike" kern="1200" baseline="0" dirty="0">
                          <a:solidFill>
                            <a:schemeClr val="accent3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Cross-Boundary Mitigation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kern="1200" baseline="0" dirty="0">
                          <a:solidFill>
                            <a:schemeClr val="accent3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Wildfire Risk Reduction (WRR) Component</a:t>
                      </a:r>
                      <a:endParaRPr lang="en-US" sz="20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US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algn="ctr"/>
                      <a:endParaRPr lang="en-US" sz="2000" b="1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000" b="1" i="0" u="none" strike="noStrike" kern="1200" baseline="0" dirty="0">
                          <a:solidFill>
                            <a:schemeClr val="accent3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Wildfire Preparedness </a:t>
                      </a:r>
                      <a:endParaRPr lang="en-US" sz="2000" b="0" i="0" u="none" strike="noStrike" kern="1200" baseline="0" dirty="0">
                        <a:solidFill>
                          <a:schemeClr val="accent3">
                            <a:lumMod val="90000"/>
                            <a:lumOff val="1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000" b="1" i="0" u="none" strike="noStrike" kern="1200" baseline="0" dirty="0">
                          <a:solidFill>
                            <a:schemeClr val="accent3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(WP) Component 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n-US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0907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State Forestry Agencies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Local government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Nonprofits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Tribes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National Forests (applying on behalf of adjacent non-Federal landowners)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Private landowners and associations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State Forestry Agencies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Forest Fire Compacts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Groups of States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Tribes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Nonprofit organizations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Academic Institutions 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Forest Fire Compacts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Groups of States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Wildfire Training Academies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Tribes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Fire Science </a:t>
                      </a:r>
                      <a:r>
                        <a:rPr lang="en-US" sz="18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Exchanges </a:t>
                      </a:r>
                      <a:endParaRPr lang="en-US" sz="1800" b="0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F088697F-5F05-47E3-ADA5-FE8149DCF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kern="0" dirty="0">
                <a:latin typeface="Arial" panose="020B0604020202020204" pitchFamily="34" charset="0"/>
                <a:cs typeface="Arial" panose="020B0604020202020204" pitchFamily="34" charset="0"/>
              </a:rPr>
              <a:t>Eligibility</a:t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040A4-23FE-4870-8DED-F63077219B1A}"/>
              </a:ext>
            </a:extLst>
          </p:cNvPr>
          <p:cNvSpPr txBox="1"/>
          <p:nvPr/>
        </p:nvSpPr>
        <p:spPr>
          <a:xfrm>
            <a:off x="685800" y="6477000"/>
            <a:ext cx="782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“For Profit” organizations are not eligible for this funding opportunity</a:t>
            </a:r>
          </a:p>
        </p:txBody>
      </p:sp>
    </p:spTree>
    <p:extLst>
      <p:ext uri="{BB962C8B-B14F-4D97-AF65-F5344CB8AC3E}">
        <p14:creationId xmlns:p14="http://schemas.microsoft.com/office/powerpoint/2010/main" val="414358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901339"/>
              </p:ext>
            </p:extLst>
          </p:nvPr>
        </p:nvGraphicFramePr>
        <p:xfrm>
          <a:off x="558800" y="2057400"/>
          <a:ext cx="7975600" cy="548640"/>
        </p:xfrm>
        <a:graphic>
          <a:graphicData uri="http://schemas.openxmlformats.org/drawingml/2006/table">
            <a:tbl>
              <a:tblPr firstRow="1" firstCol="1" bandRow="1"/>
              <a:tblGrid>
                <a:gridCol w="398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228600" marR="0" indent="-2286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3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Wildfire Risk Reduction </a:t>
                      </a:r>
                    </a:p>
                    <a:p>
                      <a:pPr marL="228600" marR="0" indent="-2286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3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(WRR)  </a:t>
                      </a:r>
                      <a:endParaRPr lang="en-US" sz="1800" b="1" dirty="0">
                        <a:solidFill>
                          <a:schemeClr val="accent3">
                            <a:lumMod val="90000"/>
                            <a:lumOff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indent="-228600" algn="ctr"/>
                      <a:r>
                        <a:rPr lang="en-US" sz="1800" dirty="0">
                          <a:solidFill>
                            <a:schemeClr val="accent3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Wildfire Preparedness</a:t>
                      </a:r>
                    </a:p>
                    <a:p>
                      <a:pPr indent="-228600" algn="ctr"/>
                      <a:r>
                        <a:rPr lang="en-US" sz="1800" dirty="0">
                          <a:solidFill>
                            <a:schemeClr val="accent3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(WP)  </a:t>
                      </a:r>
                      <a:endParaRPr lang="en-US" sz="1800" dirty="0">
                        <a:solidFill>
                          <a:schemeClr val="accent3">
                            <a:lumMod val="90000"/>
                            <a:lumOff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33400" y="2667000"/>
            <a:ext cx="388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base" hangingPunct="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$25,000 to $300,000 in Federal funds </a:t>
            </a:r>
          </a:p>
          <a:p>
            <a:pPr marL="342900" indent="-342900" eaLnBrk="0" fontAlgn="base" hangingPunct="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Equipment: No more than 25% of Federal funds requested</a:t>
            </a:r>
          </a:p>
          <a:p>
            <a:pPr marL="346075" indent="-34607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Maximum amount awarded to any one State (State Cap) cannot exceed 15 % of the total FY funds allocated for this RFA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49800" y="2713680"/>
            <a:ext cx="401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base" hangingPunct="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$25,000 to $100,000 in Federal funds </a:t>
            </a:r>
          </a:p>
          <a:p>
            <a:pPr marL="346075" indent="-34607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Equipment: No more than 25% of Federal funds requested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BA395D-38FE-4111-972F-AA17A61BB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kern="0" dirty="0">
                <a:latin typeface="Arial" panose="020B0604020202020204" pitchFamily="34" charset="0"/>
                <a:cs typeface="Arial" panose="020B0604020202020204" pitchFamily="34" charset="0"/>
              </a:rPr>
              <a:t>Funding Limits</a:t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92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84287"/>
              </p:ext>
            </p:extLst>
          </p:nvPr>
        </p:nvGraphicFramePr>
        <p:xfrm>
          <a:off x="584200" y="2057400"/>
          <a:ext cx="7975600" cy="341531"/>
        </p:xfrm>
        <a:graphic>
          <a:graphicData uri="http://schemas.openxmlformats.org/drawingml/2006/table">
            <a:tbl>
              <a:tblPr firstRow="1" firstCol="1" bandRow="1"/>
              <a:tblGrid>
                <a:gridCol w="781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1531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marL="228600" marR="0" indent="-2286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3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Cross-Boundary Mitigation Projects </a:t>
                      </a:r>
                      <a:endParaRPr lang="en-US" sz="1800" b="1" dirty="0">
                        <a:solidFill>
                          <a:schemeClr val="accent3">
                            <a:lumMod val="90000"/>
                            <a:lumOff val="1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Verdana"/>
                          <a:cs typeface="Arial"/>
                        </a:defRPr>
                      </a:lvl9pPr>
                    </a:lstStyle>
                    <a:p>
                      <a:pPr indent="-228600" algn="ctr"/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33400" y="2667000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base" hangingPunct="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Funding Limit</a:t>
            </a:r>
          </a:p>
          <a:p>
            <a:pPr marL="342900" indent="-342900" eaLnBrk="0" fontAlgn="base" hangingPunct="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State Cap</a:t>
            </a:r>
          </a:p>
          <a:p>
            <a:pPr marL="346075" indent="-34607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Match not required, but beneficial in scoring criteria</a:t>
            </a:r>
          </a:p>
          <a:p>
            <a:pPr marL="346075" indent="-34607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5CBC3-C1EB-4595-BD3C-C89BA2ABF301}"/>
              </a:ext>
            </a:extLst>
          </p:cNvPr>
          <p:cNvSpPr txBox="1"/>
          <p:nvPr/>
        </p:nvSpPr>
        <p:spPr>
          <a:xfrm>
            <a:off x="2000250" y="5410200"/>
            <a:ext cx="549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limit for Cross-Boundary Mitigation applications, though total available is $1.5M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479B08-90A7-42ED-B97D-4B649F83F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23341"/>
            <a:ext cx="7886700" cy="777788"/>
          </a:xfrm>
        </p:spPr>
        <p:txBody>
          <a:bodyPr>
            <a:normAutofit fontScale="90000"/>
          </a:bodyPr>
          <a:lstStyle/>
          <a:p>
            <a:r>
              <a:rPr lang="en-US" sz="4000" b="1" kern="0" dirty="0">
                <a:latin typeface="Arial" panose="020B0604020202020204" pitchFamily="34" charset="0"/>
                <a:cs typeface="Arial" panose="020B0604020202020204" pitchFamily="34" charset="0"/>
              </a:rPr>
              <a:t>Funding Limits</a:t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59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457200" y="2057400"/>
            <a:ext cx="4191000" cy="374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Prescribed Fire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Mechanical Fuel Reduction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Vegetation Management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small diameter wood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Defensible Space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CWPPs or equivalent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Fuel Breaks &amp; Fire Breaks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Dry Hydrants that support a Fire Adapted Community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Fire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Mngmt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Planning in fire adapted landscapes w/ FAC’s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4724400" y="2057400"/>
            <a:ext cx="41148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Slash Removal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Brochures, PSA’s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Property Assessments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Prescribed Fire or fire adapted communities related training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Exercises that support FAC’s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I&amp;E, Firewise, RSG, FAC &amp; Fire Prevention Programs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Wx</a:t>
            </a: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station upgrades that support a FAC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7DA3E5-1DC5-4FF3-A2EC-6582EFA52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Examples of Activities</a:t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Wildfire Risk Reduction (WRR)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88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/>
          <p:cNvSpPr txBox="1">
            <a:spLocks/>
          </p:cNvSpPr>
          <p:nvPr/>
        </p:nvSpPr>
        <p:spPr bwMode="auto">
          <a:xfrm>
            <a:off x="533400" y="2286000"/>
            <a:ext cx="41148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Leadership development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Higher level wildfire/Rx fire training (300 level and above)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Fire/Rx training academies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Aviation/UAS training and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support</a:t>
            </a:r>
            <a:endParaRPr lang="en-US" sz="20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Develop opportunities for firefighters to attain IMT qualifications</a:t>
            </a:r>
          </a:p>
        </p:txBody>
      </p:sp>
      <p:sp>
        <p:nvSpPr>
          <p:cNvPr id="4" name="Content Placeholder 6"/>
          <p:cNvSpPr txBox="1">
            <a:spLocks/>
          </p:cNvSpPr>
          <p:nvPr/>
        </p:nvSpPr>
        <p:spPr bwMode="auto">
          <a:xfrm>
            <a:off x="4800600" y="2288058"/>
            <a:ext cx="4114800" cy="3274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Wildfire Investigation and Law Enforcement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Risk based Rx/wildfire response training and exercises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Coordination of State resources over a broad area</a:t>
            </a:r>
          </a:p>
          <a:p>
            <a:pPr lvl="0"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Purchase of supplies, radios, and firefighting tools is limited to support a specific project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BB315B-83B0-4484-96AA-EEE4FD061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Examples of Activities</a:t>
            </a: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Wildfire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Preparedness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(WP)</a:t>
            </a: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3224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/>
          <p:cNvSpPr txBox="1">
            <a:spLocks/>
          </p:cNvSpPr>
          <p:nvPr/>
        </p:nvSpPr>
        <p:spPr bwMode="auto">
          <a:xfrm>
            <a:off x="647700" y="2034064"/>
            <a:ext cx="7848600" cy="352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lvl="0" indent="0">
              <a:buClrTx/>
              <a:buNone/>
              <a:defRPr/>
            </a:pPr>
            <a:r>
              <a:rPr lang="en-US" sz="18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Project must benefit resources on Federal Land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State Forester and Forest Supervisor Support (completed project form)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Treat priority areas within State Forest Action Plans, Risk Assessments, CWPP’s, etc.  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Reduce chance of fire starting and affecting federal land (prevention)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Treat hazardous fuels where </a:t>
            </a:r>
            <a:r>
              <a:rPr lang="en-US" sz="18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fire transmission </a:t>
            </a: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could affect NF system land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Treat hazardous fuels and improve ecological conditions within </a:t>
            </a:r>
            <a:r>
              <a:rPr lang="en-US" sz="18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watersheds</a:t>
            </a: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 with NFS lands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0B266A-6235-463F-9D19-ABC009022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Cross-Boundary Mitigation</a:t>
            </a: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&amp; Examples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26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/>
          <p:cNvSpPr txBox="1">
            <a:spLocks/>
          </p:cNvSpPr>
          <p:nvPr/>
        </p:nvSpPr>
        <p:spPr bwMode="auto">
          <a:xfrm>
            <a:off x="647700" y="2057400"/>
            <a:ext cx="7848600" cy="2690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lvl="0" indent="0">
              <a:buClrTx/>
              <a:buNone/>
              <a:defRPr/>
            </a:pPr>
            <a:r>
              <a:rPr lang="en-US" sz="18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Examples: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Hazardous fuels reduction activities (fuel breaks, Rx burning, timber harvest)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Development and implementation of CWPP or equivalent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Technical assistance (silvicultural prescriptions, burn plan development)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Training or monitoring activities on non-federal lands that benefit resources on federal land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6B6ECC-C72C-456F-BC25-F34E8564C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Cross-Boundary Mitigation</a:t>
            </a: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Criteria &amp; </a:t>
            </a:r>
            <a:r>
              <a:rPr lang="en-US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b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07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0" y="137160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990600" y="2057400"/>
            <a:ext cx="77724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Mandatory for all SFA, VFA, and WRR/WP Grant applications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For questions on NFPORS please contact your Coop Fire staff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Please Report Accurately-the acres treated are part of the region’s accomplishment target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Times New Roman" panose="02020603050405020304" pitchFamily="18" charset="0"/>
              <a:buChar char="–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2C17AE-F293-4E2A-8B72-3BEA542B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NFPORS Forms are Required for WRR/WP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5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76200" y="1371600"/>
            <a:ext cx="9144000" cy="838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b="0" kern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28650" y="2057400"/>
            <a:ext cx="847725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Address Northeast Regional Action Plan's Options (40 pts)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24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Engage in partnerships and collaboration (20 pts)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24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Explain project effectiveness and efficiency (20 pts)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24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Demonstrate a Wildfire Risk Focus (10 pts for WRR/WP; 20 pts for Cross-boundary)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sz="24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Share Knowledge / Technical Transfer (10 pts only for WRR/WP)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28600" marR="0" lvl="0" indent="-22860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28600" marR="0" lvl="0" indent="-22860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E13BD3-38A3-48DB-951A-4A6752960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sz="36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Ranking Criteria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48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465138" y="1371599"/>
            <a:ext cx="8229600" cy="873579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-76200" y="2245178"/>
            <a:ext cx="8991600" cy="3241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ts val="120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Submit all applications through Grants.gov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Search for </a:t>
            </a:r>
            <a:r>
              <a:rPr lang="en-US" alt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g</a:t>
            </a: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rant </a:t>
            </a:r>
            <a:r>
              <a:rPr lang="en-US" alt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o</a:t>
            </a:r>
            <a:r>
              <a:rPr kumimoji="0" lang="en-US" altLang="en-US" sz="18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pportunity</a:t>
            </a: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: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USDA-FS-2022-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COHESIVE-STRATEGY</a:t>
            </a:r>
            <a:endParaRPr lang="en-US" altLang="en-US" u="sng" kern="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Application deadline is </a:t>
            </a:r>
            <a:r>
              <a:rPr kumimoji="0" lang="da-DK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5:00 pm ET on January 14, 2022</a:t>
            </a:r>
            <a:endParaRPr kumimoji="0" lang="en-US" altLang="en-US" sz="18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Grants.gov provides 24/7 support: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1-800-518-4726 or </a:t>
            </a: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hlinkClick r:id="rId3"/>
              </a:rPr>
              <a:t>support@grants.gov</a:t>
            </a:r>
            <a:endParaRPr kumimoji="0" lang="en-US" altLang="en-US" sz="18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104B11-9864-4B1B-AF35-71B7498A7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alt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Again in FY 2022 – Grants.gov</a:t>
            </a:r>
            <a:br>
              <a:rPr kumimoji="0" lang="en-US" alt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0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57200" y="1752600"/>
            <a:ext cx="82296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FY 2022 guidance document has details on how to register and apply online through Grants.gov.</a:t>
            </a:r>
          </a:p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Before working in Grants.gov you will need:</a:t>
            </a:r>
          </a:p>
          <a:p>
            <a:pPr lvl="2"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Employer Identification Number (~5 weeks)</a:t>
            </a:r>
          </a:p>
          <a:p>
            <a:pPr lvl="2"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System for Award Management (SAM) registration (~2 weeks)</a:t>
            </a:r>
          </a:p>
          <a:p>
            <a:pPr lvl="3"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Generates the Unique Entity Identifier (replaces DUNS)</a:t>
            </a:r>
            <a:endParaRPr lang="en-US" altLang="en-US" sz="18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lvl="2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Grants.gov account with Authorized Organization Representative (AOR) role (same day)</a:t>
            </a:r>
            <a:endParaRPr kumimoji="0" lang="en-US" altLang="en-US" sz="18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/>
            </a:endParaRPr>
          </a:p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One lead agency/grant applicant will submit an application in Grants.gov for all other contributors to the project.</a:t>
            </a:r>
          </a:p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Only Grants.gov users with the AOR role for the applying entity are eligible to submit applications to Grants.gov.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9984F-9F4D-4739-82E6-2B0904CDE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7431"/>
            <a:ext cx="8229600" cy="615553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000" dirty="0">
                <a:ea typeface="+mn-ea"/>
                <a:cs typeface="+mn-cs"/>
              </a:rPr>
              <a:t>Preparing to Apply</a:t>
            </a:r>
            <a:endParaRPr lang="en-US" altLang="en-US" sz="4000" i="1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981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0" y="984659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How to Apply: Search Grants</a:t>
            </a:r>
            <a:endParaRPr kumimoji="0" lang="en-US" altLang="en-US" sz="40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AA72EA-16F2-4C56-A44D-1B5370921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300" y="1775936"/>
            <a:ext cx="8153400" cy="925382"/>
          </a:xfrm>
        </p:spPr>
        <p:txBody>
          <a:bodyPr/>
          <a:lstStyle/>
          <a:p>
            <a:pPr algn="ctr"/>
            <a:r>
              <a:rPr lang="en-US" sz="2400" dirty="0"/>
              <a:t>Search for Opportunity </a:t>
            </a:r>
          </a:p>
          <a:p>
            <a:pPr marL="0" indent="0" algn="ctr">
              <a:buNone/>
            </a:pPr>
            <a:r>
              <a:rPr lang="en-US" b="1" dirty="0"/>
              <a:t>USDA-FS-2022-COHESIVE-STRATEGY</a:t>
            </a:r>
          </a:p>
        </p:txBody>
      </p:sp>
      <p:sp>
        <p:nvSpPr>
          <p:cNvPr id="4" name="Right Arrow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77015" y="4329644"/>
            <a:ext cx="1028700" cy="484712"/>
          </a:xfrm>
          <a:prstGeom prst="rightArrow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>
            <a:outerShdw dist="1796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C11A7B-99C8-4F08-9479-DBC9FBED8B40}"/>
              </a:ext>
            </a:extLst>
          </p:cNvPr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40DD3E-C85D-4DC1-BE10-96ACFFBE9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2768694"/>
            <a:ext cx="7423635" cy="3334925"/>
          </a:xfrm>
          <a:prstGeom prst="rect">
            <a:avLst/>
          </a:prstGeom>
        </p:spPr>
      </p:pic>
      <p:sp>
        <p:nvSpPr>
          <p:cNvPr id="17" name="Right Arrow 3" descr="Green arrow points to links for the two grant opportunities within the search results table.">
            <a:extLst>
              <a:ext uri="{FF2B5EF4-FFF2-40B4-BE49-F238E27FC236}">
                <a16:creationId xmlns:a16="http://schemas.microsoft.com/office/drawing/2014/main" id="{7AB8CCE2-3352-4C6B-A369-BDA6E12F8A3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 rot="16200000">
            <a:off x="3495254" y="5832689"/>
            <a:ext cx="1028700" cy="484712"/>
          </a:xfrm>
          <a:prstGeom prst="rightArrow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>
            <a:outerShdw dist="1796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36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FBC43F-FC35-48AC-91E7-A0924356A0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83E8A0-0C00-4284-A724-8D07F9D00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7" y="316230"/>
            <a:ext cx="7853363" cy="62826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B6E92E-0A90-4A48-8E1F-CECC394C8E3A}"/>
              </a:ext>
            </a:extLst>
          </p:cNvPr>
          <p:cNvSpPr txBox="1"/>
          <p:nvPr/>
        </p:nvSpPr>
        <p:spPr>
          <a:xfrm>
            <a:off x="4800600" y="1600200"/>
            <a:ext cx="31242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0" i="0" u="none" strike="noStrike" baseline="0" dirty="0">
                <a:solidFill>
                  <a:srgbClr val="323232"/>
                </a:solidFill>
                <a:latin typeface="Cambria" panose="02040503050406030204" pitchFamily="18" charset="0"/>
              </a:rPr>
              <a:t>1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-</a:t>
            </a:r>
            <a:r>
              <a:rPr lang="en-US" sz="1800" b="0" i="0" u="none" strike="noStrike" baseline="0" dirty="0">
                <a:solidFill>
                  <a:srgbClr val="323232"/>
                </a:solidFill>
                <a:latin typeface="Cambria" panose="02040503050406030204" pitchFamily="18" charset="0"/>
              </a:rPr>
              <a:t>800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-</a:t>
            </a:r>
            <a:r>
              <a:rPr lang="en-US" sz="1800" b="0" i="0" u="none" strike="noStrike" baseline="0" dirty="0">
                <a:solidFill>
                  <a:srgbClr val="323232"/>
                </a:solidFill>
                <a:latin typeface="Cambria" panose="02040503050406030204" pitchFamily="18" charset="0"/>
              </a:rPr>
              <a:t>518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</a:rPr>
              <a:t>-</a:t>
            </a:r>
            <a:r>
              <a:rPr lang="en-US" sz="1800" b="0" i="0" u="none" strike="noStrike" baseline="0" dirty="0">
                <a:solidFill>
                  <a:srgbClr val="323232"/>
                </a:solidFill>
                <a:latin typeface="Cambria" panose="02040503050406030204" pitchFamily="18" charset="0"/>
              </a:rPr>
              <a:t>4726 and email at </a:t>
            </a:r>
            <a:r>
              <a:rPr lang="en-US" sz="1800" b="0" i="0" u="none" strike="noStrike" baseline="0" dirty="0">
                <a:solidFill>
                  <a:srgbClr val="0000CC"/>
                </a:solidFill>
                <a:latin typeface="Cambria" panose="02040503050406030204" pitchFamily="18" charset="0"/>
              </a:rPr>
              <a:t>support@grants.gov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73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457200" y="2209800"/>
            <a:ext cx="8382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Submit a separate letter of support from the State Forester or appropriate designated authority (NJ – State Firewarden </a:t>
            </a: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or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NY – Director of Forest Protection)  for approving activities for 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WRR/WP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8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Submit your Project Proposal Form with State Forester and Forest Supervisor signature for </a:t>
            </a:r>
            <a:r>
              <a:rPr lang="en-US" sz="18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Cross-Boundary projects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Include a current NFPORS form for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WRR/WP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Link Project Proposal to NCS Goals/Regional Options and State Forest Action Plans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At least 100% match of requested Federal funds is required for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WRR/WP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Provide an electronic shape file for fuels/land treatment for Cross-Boundary projects 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Submit application and documents through Grants.gov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Proposals due by 5:00 pm ET on January 14, 2022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Include all required items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5D6056-1A74-4C0A-96AA-B4EE6F89871C}"/>
              </a:ext>
            </a:extLst>
          </p:cNvPr>
          <p:cNvSpPr txBox="1">
            <a:spLocks/>
          </p:cNvSpPr>
          <p:nvPr/>
        </p:nvSpPr>
        <p:spPr bwMode="auto">
          <a:xfrm>
            <a:off x="76200" y="137160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D1180F-9483-43EE-8907-7AFA98A04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Reminders</a:t>
            </a:r>
            <a:b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73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8C3AF50-CBF7-43CE-AF46-E6F8BDFFF1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80017"/>
              </p:ext>
            </p:extLst>
          </p:nvPr>
        </p:nvGraphicFramePr>
        <p:xfrm>
          <a:off x="546100" y="914400"/>
          <a:ext cx="7531100" cy="495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" name="Document" r:id="rId3" imgW="6296364" imgH="4153319" progId="Word.Document.12">
                  <p:embed/>
                </p:oleObj>
              </mc:Choice>
              <mc:Fallback>
                <p:oleObj name="Document" r:id="rId3" imgW="6296364" imgH="415331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6100" y="914400"/>
                        <a:ext cx="7531100" cy="4957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993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449CD7F-98BF-44DD-BFA9-107D9B8B1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2"/>
            <a:ext cx="8229600" cy="26876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8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Questions?</a:t>
            </a:r>
            <a:br>
              <a:rPr lang="en-US" sz="48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en-US" sz="48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Thank you</a:t>
            </a:r>
            <a:br>
              <a:rPr lang="en-US" sz="48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en-US" sz="48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 your participation</a:t>
            </a:r>
            <a:endParaRPr lang="en-US" alt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98F8B05-63F4-40F3-8416-8D0C94C72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33800" y="4471932"/>
            <a:ext cx="1447800" cy="1299765"/>
          </a:xfrm>
        </p:spPr>
        <p:txBody>
          <a:bodyPr/>
          <a:lstStyle/>
          <a:p>
            <a:endParaRPr lang="en-US" sz="27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3078" name="Picture 6" descr="Forest Service plans prescribed burns for Upper Peninsula | WNMU-FM">
            <a:extLst>
              <a:ext uri="{FF2B5EF4-FFF2-40B4-BE49-F238E27FC236}">
                <a16:creationId xmlns:a16="http://schemas.microsoft.com/office/drawing/2014/main" id="{5C731894-0882-4198-AEA7-7B473B60F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4724400"/>
            <a:ext cx="1066800" cy="120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F9C7E1-5EC7-4D6C-8988-3B5C47B2D09F}"/>
              </a:ext>
            </a:extLst>
          </p:cNvPr>
          <p:cNvSpPr txBox="1"/>
          <p:nvPr/>
        </p:nvSpPr>
        <p:spPr>
          <a:xfrm>
            <a:off x="2438400" y="4724400"/>
            <a:ext cx="59435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U.S. Forest Service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Eastern Region State and Private Forestry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Fire &amp; Aviation Management, Cooperative Fire Program</a:t>
            </a:r>
          </a:p>
        </p:txBody>
      </p:sp>
    </p:spTree>
    <p:extLst>
      <p:ext uri="{BB962C8B-B14F-4D97-AF65-F5344CB8AC3E}">
        <p14:creationId xmlns:p14="http://schemas.microsoft.com/office/powerpoint/2010/main" val="7191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orest Service Green Wide">
  <a:themeElements>
    <a:clrScheme name="FS Green and Yellow">
      <a:dk1>
        <a:sysClr val="windowText" lastClr="000000"/>
      </a:dk1>
      <a:lt1>
        <a:sysClr val="window" lastClr="FFFFFF"/>
      </a:lt1>
      <a:dk2>
        <a:srgbClr val="034A30"/>
      </a:dk2>
      <a:lt2>
        <a:srgbClr val="F8F8F8"/>
      </a:lt2>
      <a:accent1>
        <a:srgbClr val="966F0C"/>
      </a:accent1>
      <a:accent2>
        <a:srgbClr val="F9E24C"/>
      </a:accent2>
      <a:accent3>
        <a:srgbClr val="4A380A"/>
      </a:accent3>
      <a:accent4>
        <a:srgbClr val="014556"/>
      </a:accent4>
      <a:accent5>
        <a:srgbClr val="F9EC96"/>
      </a:accent5>
      <a:accent6>
        <a:srgbClr val="3E0A4A"/>
      </a:accent6>
      <a:hlink>
        <a:srgbClr val="F9EC96"/>
      </a:hlink>
      <a:folHlink>
        <a:srgbClr val="FBF3BF"/>
      </a:folHlink>
    </a:clrScheme>
    <a:fontScheme name="Arial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est Service Green Wide" id="{96105299-EBE6-47A3-B889-78F212C0ED13}" vid="{D9E03004-7062-476A-9C91-E61AD40E74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S Green and Yellow">
    <a:dk1>
      <a:sysClr val="windowText" lastClr="000000"/>
    </a:dk1>
    <a:lt1>
      <a:sysClr val="window" lastClr="FFFFFF"/>
    </a:lt1>
    <a:dk2>
      <a:srgbClr val="034A30"/>
    </a:dk2>
    <a:lt2>
      <a:srgbClr val="F8F8F8"/>
    </a:lt2>
    <a:accent1>
      <a:srgbClr val="966F0C"/>
    </a:accent1>
    <a:accent2>
      <a:srgbClr val="F9E24C"/>
    </a:accent2>
    <a:accent3>
      <a:srgbClr val="4A380A"/>
    </a:accent3>
    <a:accent4>
      <a:srgbClr val="014556"/>
    </a:accent4>
    <a:accent5>
      <a:srgbClr val="F9EC96"/>
    </a:accent5>
    <a:accent6>
      <a:srgbClr val="3E0A4A"/>
    </a:accent6>
    <a:hlink>
      <a:srgbClr val="F9EC96"/>
    </a:hlink>
    <a:folHlink>
      <a:srgbClr val="FBF3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6880</TotalTime>
  <Words>1372</Words>
  <Application>Microsoft Office PowerPoint</Application>
  <PresentationFormat>On-screen Show (4:3)</PresentationFormat>
  <Paragraphs>217</Paragraphs>
  <Slides>23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Cambria</vt:lpstr>
      <vt:lpstr>Source Sans Pro</vt:lpstr>
      <vt:lpstr>Times New Roman</vt:lpstr>
      <vt:lpstr>Wingdings</vt:lpstr>
      <vt:lpstr>Forest Service Green Wide</vt:lpstr>
      <vt:lpstr>Document</vt:lpstr>
      <vt:lpstr>USFS Eastern Region Cohesive Fire Strategy  2022 Request for Applications</vt:lpstr>
      <vt:lpstr>Welcome &amp; Overview </vt:lpstr>
      <vt:lpstr>National Cohesive Strategy </vt:lpstr>
      <vt:lpstr>Northeast Regional Action Plan Implementation Actions</vt:lpstr>
      <vt:lpstr>Wildfire Risk Reduction Component</vt:lpstr>
      <vt:lpstr>Wildfire Preparedness Component </vt:lpstr>
      <vt:lpstr>Cross-Boundary Mitigation  </vt:lpstr>
      <vt:lpstr>Eligibility </vt:lpstr>
      <vt:lpstr>Funding Limits </vt:lpstr>
      <vt:lpstr>Funding Limits </vt:lpstr>
      <vt:lpstr>Examples of Activities Wildfire Risk Reduction (WRR) </vt:lpstr>
      <vt:lpstr>Examples of Activities Wildfire Preparedness (WP) </vt:lpstr>
      <vt:lpstr>Cross-Boundary Mitigation Criteria &amp; Examples </vt:lpstr>
      <vt:lpstr>Cross-Boundary Mitigation Criteria &amp; Examples </vt:lpstr>
      <vt:lpstr>NFPORS Forms are Required for WRR/WP </vt:lpstr>
      <vt:lpstr>Ranking Criteria</vt:lpstr>
      <vt:lpstr>Again in FY 2022 – Grants.gov </vt:lpstr>
      <vt:lpstr>Preparing to Apply</vt:lpstr>
      <vt:lpstr>PowerPoint Presentation</vt:lpstr>
      <vt:lpstr>PowerPoint Presentation</vt:lpstr>
      <vt:lpstr>Reminders </vt:lpstr>
      <vt:lpstr>PowerPoint Presentation</vt:lpstr>
      <vt:lpstr>Questions? Thank you for your participation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Simpkins, Brad - FS</cp:lastModifiedBy>
  <cp:revision>92</cp:revision>
  <cp:lastPrinted>2021-11-15T13:49:06Z</cp:lastPrinted>
  <dcterms:created xsi:type="dcterms:W3CDTF">2019-11-01T16:35:20Z</dcterms:created>
  <dcterms:modified xsi:type="dcterms:W3CDTF">2021-11-15T21:30:33Z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2019-10-30T00:00:00Z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2019-11-01T00:00:00Z</vt:filetime>
  </property>
</Properties>
</file>