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handoutMasterIdLst>
    <p:handoutMasterId r:id="rId21"/>
  </p:handoutMasterIdLst>
  <p:sldIdLst>
    <p:sldId id="303" r:id="rId2"/>
    <p:sldId id="336" r:id="rId3"/>
    <p:sldId id="340" r:id="rId4"/>
    <p:sldId id="329" r:id="rId5"/>
    <p:sldId id="337" r:id="rId6"/>
    <p:sldId id="349" r:id="rId7"/>
    <p:sldId id="350" r:id="rId8"/>
    <p:sldId id="356" r:id="rId9"/>
    <p:sldId id="352" r:id="rId10"/>
    <p:sldId id="326" r:id="rId11"/>
    <p:sldId id="328" r:id="rId12"/>
    <p:sldId id="341" r:id="rId13"/>
    <p:sldId id="357" r:id="rId14"/>
    <p:sldId id="358" r:id="rId15"/>
    <p:sldId id="359" r:id="rId16"/>
    <p:sldId id="360" r:id="rId17"/>
    <p:sldId id="361" r:id="rId18"/>
    <p:sldId id="362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de, Dave" initials="RD" lastIdx="1" clrIdx="0">
    <p:extLst>
      <p:ext uri="{19B8F6BF-5375-455C-9EA6-DF929625EA0E}">
        <p15:presenceInfo xmlns:p15="http://schemas.microsoft.com/office/powerpoint/2012/main" userId="S-1-5-21-2844929807-1687724802-988633214-1916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2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94660"/>
  </p:normalViewPr>
  <p:slideViewPr>
    <p:cSldViewPr snapToGrid="0">
      <p:cViewPr varScale="1">
        <p:scale>
          <a:sx n="84" d="100"/>
          <a:sy n="84" d="100"/>
        </p:scale>
        <p:origin x="53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C8AFCA-2C0A-4812-83FB-73CE3A260854}" type="doc">
      <dgm:prSet loTypeId="urn:microsoft.com/office/officeart/2005/8/layout/cycle6" loCatId="relationship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D6B7F8D-0E3D-4EB2-AF17-21E526EC08B9}">
      <dgm:prSet phldrT="[Text]"/>
      <dgm:spPr/>
      <dgm:t>
        <a:bodyPr/>
        <a:lstStyle/>
        <a:p>
          <a:r>
            <a:rPr lang="en-US" dirty="0" smtClean="0"/>
            <a:t>NSE Recruitment</a:t>
          </a:r>
          <a:endParaRPr lang="en-US" dirty="0"/>
        </a:p>
      </dgm:t>
    </dgm:pt>
    <dgm:pt modelId="{0DDE2DEE-0B45-411E-85AC-346564052B15}" type="parTrans" cxnId="{F49BC6F4-2EBB-4E42-979A-9533ED5EDD7D}">
      <dgm:prSet/>
      <dgm:spPr/>
      <dgm:t>
        <a:bodyPr/>
        <a:lstStyle/>
        <a:p>
          <a:endParaRPr lang="en-US"/>
        </a:p>
      </dgm:t>
    </dgm:pt>
    <dgm:pt modelId="{B06326C5-6572-4251-B47B-81DE1055D67B}" type="sibTrans" cxnId="{F49BC6F4-2EBB-4E42-979A-9533ED5EDD7D}">
      <dgm:prSet/>
      <dgm:spPr/>
      <dgm:t>
        <a:bodyPr/>
        <a:lstStyle/>
        <a:p>
          <a:endParaRPr lang="en-US"/>
        </a:p>
      </dgm:t>
    </dgm:pt>
    <dgm:pt modelId="{B8020D8E-CA83-46B3-9D6E-CCF644970F59}">
      <dgm:prSet phldrT="[Text]"/>
      <dgm:spPr/>
      <dgm:t>
        <a:bodyPr/>
        <a:lstStyle/>
        <a:p>
          <a:r>
            <a:rPr lang="en-US" dirty="0" smtClean="0"/>
            <a:t>Future Talent Pipeline Development</a:t>
          </a:r>
          <a:endParaRPr lang="en-US" dirty="0"/>
        </a:p>
      </dgm:t>
    </dgm:pt>
    <dgm:pt modelId="{19DC4EA9-EDE1-4DF9-B37C-C037F5B49D14}" type="parTrans" cxnId="{DB947480-1A0A-44AB-8E88-ABCD2AB15BB4}">
      <dgm:prSet/>
      <dgm:spPr/>
      <dgm:t>
        <a:bodyPr/>
        <a:lstStyle/>
        <a:p>
          <a:endParaRPr lang="en-US"/>
        </a:p>
      </dgm:t>
    </dgm:pt>
    <dgm:pt modelId="{F7D40B5B-8253-4F65-B9BC-178A3E7596B8}" type="sibTrans" cxnId="{DB947480-1A0A-44AB-8E88-ABCD2AB15BB4}">
      <dgm:prSet/>
      <dgm:spPr/>
      <dgm:t>
        <a:bodyPr/>
        <a:lstStyle/>
        <a:p>
          <a:endParaRPr lang="en-US"/>
        </a:p>
      </dgm:t>
    </dgm:pt>
    <dgm:pt modelId="{2C5EB22B-0CCC-4505-8233-4AA2745AE739}">
      <dgm:prSet phldrT="[Text]"/>
      <dgm:spPr/>
      <dgm:t>
        <a:bodyPr/>
        <a:lstStyle/>
        <a:p>
          <a:r>
            <a:rPr lang="en-US" dirty="0" smtClean="0"/>
            <a:t>STEM Pipeline Retention</a:t>
          </a:r>
          <a:endParaRPr lang="en-US" dirty="0"/>
        </a:p>
      </dgm:t>
    </dgm:pt>
    <dgm:pt modelId="{A03042AE-801D-44CF-863B-950A19EF5CA8}" type="parTrans" cxnId="{B8BF330A-D5EC-4A2B-85D4-48D50C45ACF0}">
      <dgm:prSet/>
      <dgm:spPr/>
      <dgm:t>
        <a:bodyPr/>
        <a:lstStyle/>
        <a:p>
          <a:endParaRPr lang="en-US"/>
        </a:p>
      </dgm:t>
    </dgm:pt>
    <dgm:pt modelId="{292A59F7-ED89-469A-A90B-C7EA838EF095}" type="sibTrans" cxnId="{B8BF330A-D5EC-4A2B-85D4-48D50C45ACF0}">
      <dgm:prSet/>
      <dgm:spPr/>
      <dgm:t>
        <a:bodyPr/>
        <a:lstStyle/>
        <a:p>
          <a:endParaRPr lang="en-US"/>
        </a:p>
      </dgm:t>
    </dgm:pt>
    <dgm:pt modelId="{F130B064-6EC4-4E01-8FF2-67065A3E8B9E}">
      <dgm:prSet phldrT="[Text]"/>
      <dgm:spPr/>
      <dgm:t>
        <a:bodyPr/>
        <a:lstStyle/>
        <a:p>
          <a:r>
            <a:rPr lang="en-US" dirty="0" smtClean="0"/>
            <a:t>Upskilling/ Reskilling</a:t>
          </a:r>
          <a:endParaRPr lang="en-US" dirty="0"/>
        </a:p>
      </dgm:t>
    </dgm:pt>
    <dgm:pt modelId="{26B9E29E-D3F2-4255-8521-B6185BF18733}" type="parTrans" cxnId="{2BDA9BAE-57D5-488F-9107-9100ADF54DCF}">
      <dgm:prSet/>
      <dgm:spPr/>
      <dgm:t>
        <a:bodyPr/>
        <a:lstStyle/>
        <a:p>
          <a:endParaRPr lang="en-US"/>
        </a:p>
      </dgm:t>
    </dgm:pt>
    <dgm:pt modelId="{1DAC96C0-D93C-4ABA-AB44-D963F08D88EC}" type="sibTrans" cxnId="{2BDA9BAE-57D5-488F-9107-9100ADF54DCF}">
      <dgm:prSet/>
      <dgm:spPr/>
      <dgm:t>
        <a:bodyPr/>
        <a:lstStyle/>
        <a:p>
          <a:endParaRPr lang="en-US"/>
        </a:p>
      </dgm:t>
    </dgm:pt>
    <dgm:pt modelId="{CFCEB81A-7C24-44D0-827B-7D8D94D4AE28}">
      <dgm:prSet phldrT="[Text]"/>
      <dgm:spPr/>
      <dgm:t>
        <a:bodyPr/>
        <a:lstStyle/>
        <a:p>
          <a:r>
            <a:rPr lang="en-US" dirty="0" smtClean="0"/>
            <a:t>Learning and Development</a:t>
          </a:r>
          <a:endParaRPr lang="en-US" dirty="0"/>
        </a:p>
      </dgm:t>
    </dgm:pt>
    <dgm:pt modelId="{ACCF2F1C-86D3-43D9-8C5D-61261ACCB9EA}" type="parTrans" cxnId="{2494B099-54BD-40B8-8D52-2444E6A681C5}">
      <dgm:prSet/>
      <dgm:spPr/>
      <dgm:t>
        <a:bodyPr/>
        <a:lstStyle/>
        <a:p>
          <a:endParaRPr lang="en-US"/>
        </a:p>
      </dgm:t>
    </dgm:pt>
    <dgm:pt modelId="{AA45DDC9-0BD9-4764-8020-41289E54D646}" type="sibTrans" cxnId="{2494B099-54BD-40B8-8D52-2444E6A681C5}">
      <dgm:prSet/>
      <dgm:spPr/>
      <dgm:t>
        <a:bodyPr/>
        <a:lstStyle/>
        <a:p>
          <a:endParaRPr lang="en-US"/>
        </a:p>
      </dgm:t>
    </dgm:pt>
    <dgm:pt modelId="{F3E9FB6C-9621-4637-9B6E-292A620F4A65}">
      <dgm:prSet/>
      <dgm:spPr/>
      <dgm:t>
        <a:bodyPr/>
        <a:lstStyle/>
        <a:p>
          <a:r>
            <a:rPr lang="en-US" dirty="0" smtClean="0"/>
            <a:t>Educational Opportunities</a:t>
          </a:r>
          <a:endParaRPr lang="en-US" dirty="0"/>
        </a:p>
      </dgm:t>
    </dgm:pt>
    <dgm:pt modelId="{7D6ABE7C-A71F-4F88-A436-E4459A27C231}" type="parTrans" cxnId="{451EAA0B-83F8-4326-9494-AA5F50A94CAF}">
      <dgm:prSet/>
      <dgm:spPr/>
      <dgm:t>
        <a:bodyPr/>
        <a:lstStyle/>
        <a:p>
          <a:endParaRPr lang="en-US"/>
        </a:p>
      </dgm:t>
    </dgm:pt>
    <dgm:pt modelId="{7752760D-0920-4AEF-A693-E6A1A7FB9854}" type="sibTrans" cxnId="{451EAA0B-83F8-4326-9494-AA5F50A94CAF}">
      <dgm:prSet/>
      <dgm:spPr/>
      <dgm:t>
        <a:bodyPr/>
        <a:lstStyle/>
        <a:p>
          <a:endParaRPr lang="en-US"/>
        </a:p>
      </dgm:t>
    </dgm:pt>
    <dgm:pt modelId="{7F1DB171-B999-4412-AEF1-AE4D2A37C74B}">
      <dgm:prSet/>
      <dgm:spPr/>
      <dgm:t>
        <a:bodyPr/>
        <a:lstStyle/>
        <a:p>
          <a:r>
            <a:rPr lang="en-US" dirty="0" smtClean="0"/>
            <a:t>Internships Fellowships, Scholarships</a:t>
          </a:r>
          <a:endParaRPr lang="en-US" dirty="0"/>
        </a:p>
      </dgm:t>
    </dgm:pt>
    <dgm:pt modelId="{F879735F-B125-47F0-AC4E-40840F99B538}" type="parTrans" cxnId="{416FBBAC-94DB-4BA6-8133-D7C433F6A6E7}">
      <dgm:prSet/>
      <dgm:spPr/>
      <dgm:t>
        <a:bodyPr/>
        <a:lstStyle/>
        <a:p>
          <a:endParaRPr lang="en-US"/>
        </a:p>
      </dgm:t>
    </dgm:pt>
    <dgm:pt modelId="{3961A26A-436E-4CBF-85D2-FDD542F18747}" type="sibTrans" cxnId="{416FBBAC-94DB-4BA6-8133-D7C433F6A6E7}">
      <dgm:prSet/>
      <dgm:spPr/>
      <dgm:t>
        <a:bodyPr/>
        <a:lstStyle/>
        <a:p>
          <a:endParaRPr lang="en-US"/>
        </a:p>
      </dgm:t>
    </dgm:pt>
    <dgm:pt modelId="{F9A18DD4-67CE-43B3-A122-4305B264EFD2}">
      <dgm:prSet/>
      <dgm:spPr/>
      <dgm:t>
        <a:bodyPr/>
        <a:lstStyle/>
        <a:p>
          <a:r>
            <a:rPr lang="en-US" dirty="0" smtClean="0"/>
            <a:t>Strategic Partnerships</a:t>
          </a:r>
          <a:endParaRPr lang="en-US" dirty="0"/>
        </a:p>
      </dgm:t>
    </dgm:pt>
    <dgm:pt modelId="{D1C363BB-687C-4EE4-82CB-0C5AE4E41253}" type="parTrans" cxnId="{07D96D3D-4646-45BD-A9D0-0C8C4790C105}">
      <dgm:prSet/>
      <dgm:spPr/>
      <dgm:t>
        <a:bodyPr/>
        <a:lstStyle/>
        <a:p>
          <a:endParaRPr lang="en-US"/>
        </a:p>
      </dgm:t>
    </dgm:pt>
    <dgm:pt modelId="{429A775F-3996-4207-AAC6-FC2748B410F8}" type="sibTrans" cxnId="{07D96D3D-4646-45BD-A9D0-0C8C4790C105}">
      <dgm:prSet/>
      <dgm:spPr/>
      <dgm:t>
        <a:bodyPr/>
        <a:lstStyle/>
        <a:p>
          <a:endParaRPr lang="en-US"/>
        </a:p>
      </dgm:t>
    </dgm:pt>
    <dgm:pt modelId="{17017305-8852-4D32-84D8-6EFE6C02ADE4}">
      <dgm:prSet/>
      <dgm:spPr/>
      <dgm:t>
        <a:bodyPr/>
        <a:lstStyle/>
        <a:p>
          <a:r>
            <a:rPr lang="en-US" dirty="0" smtClean="0"/>
            <a:t>R&amp;D</a:t>
          </a:r>
          <a:endParaRPr lang="en-US" dirty="0"/>
        </a:p>
      </dgm:t>
    </dgm:pt>
    <dgm:pt modelId="{69694291-0A74-4BB2-B746-7B873FC18AD1}" type="parTrans" cxnId="{E8096443-FDA5-4790-92DA-5F038ECE6460}">
      <dgm:prSet/>
      <dgm:spPr/>
      <dgm:t>
        <a:bodyPr/>
        <a:lstStyle/>
        <a:p>
          <a:endParaRPr lang="en-US"/>
        </a:p>
      </dgm:t>
    </dgm:pt>
    <dgm:pt modelId="{B6275320-D525-4677-B20A-3F769421D2F7}" type="sibTrans" cxnId="{E8096443-FDA5-4790-92DA-5F038ECE6460}">
      <dgm:prSet/>
      <dgm:spPr/>
      <dgm:t>
        <a:bodyPr/>
        <a:lstStyle/>
        <a:p>
          <a:endParaRPr lang="en-US"/>
        </a:p>
      </dgm:t>
    </dgm:pt>
    <dgm:pt modelId="{17D5842A-6DD0-45A8-8B73-199BABBA0E8A}" type="pres">
      <dgm:prSet presAssocID="{F3C8AFCA-2C0A-4812-83FB-73CE3A26085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3DAAF2-1049-4D17-9AFD-29D16218054C}" type="pres">
      <dgm:prSet presAssocID="{FD6B7F8D-0E3D-4EB2-AF17-21E526EC08B9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3C858-49B1-442B-A589-47F12A6E5D5C}" type="pres">
      <dgm:prSet presAssocID="{FD6B7F8D-0E3D-4EB2-AF17-21E526EC08B9}" presName="spNode" presStyleCnt="0"/>
      <dgm:spPr/>
    </dgm:pt>
    <dgm:pt modelId="{540D134D-4E9F-4707-B958-CEF276B1004C}" type="pres">
      <dgm:prSet presAssocID="{B06326C5-6572-4251-B47B-81DE1055D67B}" presName="sibTrans" presStyleLbl="sibTrans1D1" presStyleIdx="0" presStyleCnt="9"/>
      <dgm:spPr/>
      <dgm:t>
        <a:bodyPr/>
        <a:lstStyle/>
        <a:p>
          <a:endParaRPr lang="en-US"/>
        </a:p>
      </dgm:t>
    </dgm:pt>
    <dgm:pt modelId="{837A544A-B38E-4B5E-B8A4-F281836A6467}" type="pres">
      <dgm:prSet presAssocID="{B8020D8E-CA83-46B3-9D6E-CCF644970F59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18CA15-92BB-40F5-A99E-AC3E8407723E}" type="pres">
      <dgm:prSet presAssocID="{B8020D8E-CA83-46B3-9D6E-CCF644970F59}" presName="spNode" presStyleCnt="0"/>
      <dgm:spPr/>
    </dgm:pt>
    <dgm:pt modelId="{8DA642F0-7CDE-405F-9959-BB3B787D6D0F}" type="pres">
      <dgm:prSet presAssocID="{F7D40B5B-8253-4F65-B9BC-178A3E7596B8}" presName="sibTrans" presStyleLbl="sibTrans1D1" presStyleIdx="1" presStyleCnt="9"/>
      <dgm:spPr/>
      <dgm:t>
        <a:bodyPr/>
        <a:lstStyle/>
        <a:p>
          <a:endParaRPr lang="en-US"/>
        </a:p>
      </dgm:t>
    </dgm:pt>
    <dgm:pt modelId="{CE49AF86-C150-48DF-8B7C-A5C9D1E40CCF}" type="pres">
      <dgm:prSet presAssocID="{7F1DB171-B999-4412-AEF1-AE4D2A37C74B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86B38E-BB24-45AC-9E07-661D14E6DA2E}" type="pres">
      <dgm:prSet presAssocID="{7F1DB171-B999-4412-AEF1-AE4D2A37C74B}" presName="spNode" presStyleCnt="0"/>
      <dgm:spPr/>
    </dgm:pt>
    <dgm:pt modelId="{D759F379-EBFC-4756-9EA2-0C5F9A7669A5}" type="pres">
      <dgm:prSet presAssocID="{3961A26A-436E-4CBF-85D2-FDD542F18747}" presName="sibTrans" presStyleLbl="sibTrans1D1" presStyleIdx="2" presStyleCnt="9"/>
      <dgm:spPr/>
      <dgm:t>
        <a:bodyPr/>
        <a:lstStyle/>
        <a:p>
          <a:endParaRPr lang="en-US"/>
        </a:p>
      </dgm:t>
    </dgm:pt>
    <dgm:pt modelId="{8CA60DCD-1D68-4DE8-8326-0D2D4474F534}" type="pres">
      <dgm:prSet presAssocID="{17017305-8852-4D32-84D8-6EFE6C02ADE4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86DE07-317D-4AF6-84FE-3A751A282547}" type="pres">
      <dgm:prSet presAssocID="{17017305-8852-4D32-84D8-6EFE6C02ADE4}" presName="spNode" presStyleCnt="0"/>
      <dgm:spPr/>
    </dgm:pt>
    <dgm:pt modelId="{BF5612CD-87EA-440D-A7D3-E6624CEBFAA0}" type="pres">
      <dgm:prSet presAssocID="{B6275320-D525-4677-B20A-3F769421D2F7}" presName="sibTrans" presStyleLbl="sibTrans1D1" presStyleIdx="3" presStyleCnt="9"/>
      <dgm:spPr/>
      <dgm:t>
        <a:bodyPr/>
        <a:lstStyle/>
        <a:p>
          <a:endParaRPr lang="en-US"/>
        </a:p>
      </dgm:t>
    </dgm:pt>
    <dgm:pt modelId="{36939364-44DC-415C-BCBA-ED26A5129210}" type="pres">
      <dgm:prSet presAssocID="{2C5EB22B-0CCC-4505-8233-4AA2745AE73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A72C08-5899-45DD-8561-05C324ADFE57}" type="pres">
      <dgm:prSet presAssocID="{2C5EB22B-0CCC-4505-8233-4AA2745AE739}" presName="spNode" presStyleCnt="0"/>
      <dgm:spPr/>
    </dgm:pt>
    <dgm:pt modelId="{57939686-543D-44D2-AB21-54AFE5B52B47}" type="pres">
      <dgm:prSet presAssocID="{292A59F7-ED89-469A-A90B-C7EA838EF095}" presName="sibTrans" presStyleLbl="sibTrans1D1" presStyleIdx="4" presStyleCnt="9"/>
      <dgm:spPr/>
      <dgm:t>
        <a:bodyPr/>
        <a:lstStyle/>
        <a:p>
          <a:endParaRPr lang="en-US"/>
        </a:p>
      </dgm:t>
    </dgm:pt>
    <dgm:pt modelId="{4ADF0DE2-F2A1-4A9D-B03F-A693AD6E8D6B}" type="pres">
      <dgm:prSet presAssocID="{F130B064-6EC4-4E01-8FF2-67065A3E8B9E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971EDE-B5B8-4A1F-8ED3-7FDBE6F77091}" type="pres">
      <dgm:prSet presAssocID="{F130B064-6EC4-4E01-8FF2-67065A3E8B9E}" presName="spNode" presStyleCnt="0"/>
      <dgm:spPr/>
    </dgm:pt>
    <dgm:pt modelId="{C6832CDA-F850-4DDE-ABF7-7944050BC14C}" type="pres">
      <dgm:prSet presAssocID="{1DAC96C0-D93C-4ABA-AB44-D963F08D88EC}" presName="sibTrans" presStyleLbl="sibTrans1D1" presStyleIdx="5" presStyleCnt="9"/>
      <dgm:spPr/>
      <dgm:t>
        <a:bodyPr/>
        <a:lstStyle/>
        <a:p>
          <a:endParaRPr lang="en-US"/>
        </a:p>
      </dgm:t>
    </dgm:pt>
    <dgm:pt modelId="{222C3FBF-0B47-4C5F-BBA4-09727782B257}" type="pres">
      <dgm:prSet presAssocID="{CFCEB81A-7C24-44D0-827B-7D8D94D4AE28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137A36-5B34-4E13-BAE3-6096122234D6}" type="pres">
      <dgm:prSet presAssocID="{CFCEB81A-7C24-44D0-827B-7D8D94D4AE28}" presName="spNode" presStyleCnt="0"/>
      <dgm:spPr/>
    </dgm:pt>
    <dgm:pt modelId="{BA998233-0AE1-49AF-8CA6-8082BC3C9F79}" type="pres">
      <dgm:prSet presAssocID="{AA45DDC9-0BD9-4764-8020-41289E54D646}" presName="sibTrans" presStyleLbl="sibTrans1D1" presStyleIdx="6" presStyleCnt="9"/>
      <dgm:spPr/>
      <dgm:t>
        <a:bodyPr/>
        <a:lstStyle/>
        <a:p>
          <a:endParaRPr lang="en-US"/>
        </a:p>
      </dgm:t>
    </dgm:pt>
    <dgm:pt modelId="{44B1F432-5980-4990-8506-634C8F31029E}" type="pres">
      <dgm:prSet presAssocID="{F3E9FB6C-9621-4637-9B6E-292A620F4A65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98A327-2CED-44A9-A176-122BEDB1A148}" type="pres">
      <dgm:prSet presAssocID="{F3E9FB6C-9621-4637-9B6E-292A620F4A65}" presName="spNode" presStyleCnt="0"/>
      <dgm:spPr/>
    </dgm:pt>
    <dgm:pt modelId="{6C06D749-687C-4C46-B59D-AB6B6808A899}" type="pres">
      <dgm:prSet presAssocID="{7752760D-0920-4AEF-A693-E6A1A7FB9854}" presName="sibTrans" presStyleLbl="sibTrans1D1" presStyleIdx="7" presStyleCnt="9"/>
      <dgm:spPr/>
      <dgm:t>
        <a:bodyPr/>
        <a:lstStyle/>
        <a:p>
          <a:endParaRPr lang="en-US"/>
        </a:p>
      </dgm:t>
    </dgm:pt>
    <dgm:pt modelId="{5FE78C1D-01FA-4FCF-830F-23B19D494B0A}" type="pres">
      <dgm:prSet presAssocID="{F9A18DD4-67CE-43B3-A122-4305B264EFD2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C014A5-7EE9-489B-9557-CC62CA877EDC}" type="pres">
      <dgm:prSet presAssocID="{F9A18DD4-67CE-43B3-A122-4305B264EFD2}" presName="spNode" presStyleCnt="0"/>
      <dgm:spPr/>
    </dgm:pt>
    <dgm:pt modelId="{05FCE220-C08A-4D79-901C-48C900132339}" type="pres">
      <dgm:prSet presAssocID="{429A775F-3996-4207-AAC6-FC2748B410F8}" presName="sibTrans" presStyleLbl="sibTrans1D1" presStyleIdx="8" presStyleCnt="9"/>
      <dgm:spPr/>
      <dgm:t>
        <a:bodyPr/>
        <a:lstStyle/>
        <a:p>
          <a:endParaRPr lang="en-US"/>
        </a:p>
      </dgm:t>
    </dgm:pt>
  </dgm:ptLst>
  <dgm:cxnLst>
    <dgm:cxn modelId="{41950952-11B2-4AF6-98B6-DC3A888EECC2}" type="presOf" srcId="{F9A18DD4-67CE-43B3-A122-4305B264EFD2}" destId="{5FE78C1D-01FA-4FCF-830F-23B19D494B0A}" srcOrd="0" destOrd="0" presId="urn:microsoft.com/office/officeart/2005/8/layout/cycle6"/>
    <dgm:cxn modelId="{A8391C1E-A78A-452F-A8B6-5BCE6AFB2B39}" type="presOf" srcId="{1DAC96C0-D93C-4ABA-AB44-D963F08D88EC}" destId="{C6832CDA-F850-4DDE-ABF7-7944050BC14C}" srcOrd="0" destOrd="0" presId="urn:microsoft.com/office/officeart/2005/8/layout/cycle6"/>
    <dgm:cxn modelId="{D1366278-0CFF-4618-B7B2-5BAC0A7E8C70}" type="presOf" srcId="{3961A26A-436E-4CBF-85D2-FDD542F18747}" destId="{D759F379-EBFC-4756-9EA2-0C5F9A7669A5}" srcOrd="0" destOrd="0" presId="urn:microsoft.com/office/officeart/2005/8/layout/cycle6"/>
    <dgm:cxn modelId="{13DCE383-E35A-43A8-AC35-80D44EF2F8C3}" type="presOf" srcId="{F3C8AFCA-2C0A-4812-83FB-73CE3A260854}" destId="{17D5842A-6DD0-45A8-8B73-199BABBA0E8A}" srcOrd="0" destOrd="0" presId="urn:microsoft.com/office/officeart/2005/8/layout/cycle6"/>
    <dgm:cxn modelId="{DB947480-1A0A-44AB-8E88-ABCD2AB15BB4}" srcId="{F3C8AFCA-2C0A-4812-83FB-73CE3A260854}" destId="{B8020D8E-CA83-46B3-9D6E-CCF644970F59}" srcOrd="1" destOrd="0" parTransId="{19DC4EA9-EDE1-4DF9-B37C-C037F5B49D14}" sibTransId="{F7D40B5B-8253-4F65-B9BC-178A3E7596B8}"/>
    <dgm:cxn modelId="{F49BC6F4-2EBB-4E42-979A-9533ED5EDD7D}" srcId="{F3C8AFCA-2C0A-4812-83FB-73CE3A260854}" destId="{FD6B7F8D-0E3D-4EB2-AF17-21E526EC08B9}" srcOrd="0" destOrd="0" parTransId="{0DDE2DEE-0B45-411E-85AC-346564052B15}" sibTransId="{B06326C5-6572-4251-B47B-81DE1055D67B}"/>
    <dgm:cxn modelId="{E9BC5FF5-84C9-444D-9737-20D14B67C03E}" type="presOf" srcId="{B6275320-D525-4677-B20A-3F769421D2F7}" destId="{BF5612CD-87EA-440D-A7D3-E6624CEBFAA0}" srcOrd="0" destOrd="0" presId="urn:microsoft.com/office/officeart/2005/8/layout/cycle6"/>
    <dgm:cxn modelId="{D1EE4196-59E8-45B6-A36D-957C761798FA}" type="presOf" srcId="{AA45DDC9-0BD9-4764-8020-41289E54D646}" destId="{BA998233-0AE1-49AF-8CA6-8082BC3C9F79}" srcOrd="0" destOrd="0" presId="urn:microsoft.com/office/officeart/2005/8/layout/cycle6"/>
    <dgm:cxn modelId="{E8096443-FDA5-4790-92DA-5F038ECE6460}" srcId="{F3C8AFCA-2C0A-4812-83FB-73CE3A260854}" destId="{17017305-8852-4D32-84D8-6EFE6C02ADE4}" srcOrd="3" destOrd="0" parTransId="{69694291-0A74-4BB2-B746-7B873FC18AD1}" sibTransId="{B6275320-D525-4677-B20A-3F769421D2F7}"/>
    <dgm:cxn modelId="{2494B099-54BD-40B8-8D52-2444E6A681C5}" srcId="{F3C8AFCA-2C0A-4812-83FB-73CE3A260854}" destId="{CFCEB81A-7C24-44D0-827B-7D8D94D4AE28}" srcOrd="6" destOrd="0" parTransId="{ACCF2F1C-86D3-43D9-8C5D-61261ACCB9EA}" sibTransId="{AA45DDC9-0BD9-4764-8020-41289E54D646}"/>
    <dgm:cxn modelId="{B8BF330A-D5EC-4A2B-85D4-48D50C45ACF0}" srcId="{F3C8AFCA-2C0A-4812-83FB-73CE3A260854}" destId="{2C5EB22B-0CCC-4505-8233-4AA2745AE739}" srcOrd="4" destOrd="0" parTransId="{A03042AE-801D-44CF-863B-950A19EF5CA8}" sibTransId="{292A59F7-ED89-469A-A90B-C7EA838EF095}"/>
    <dgm:cxn modelId="{519DE426-1B54-453E-BF38-B500F944A469}" type="presOf" srcId="{B8020D8E-CA83-46B3-9D6E-CCF644970F59}" destId="{837A544A-B38E-4B5E-B8A4-F281836A6467}" srcOrd="0" destOrd="0" presId="urn:microsoft.com/office/officeart/2005/8/layout/cycle6"/>
    <dgm:cxn modelId="{416FBBAC-94DB-4BA6-8133-D7C433F6A6E7}" srcId="{F3C8AFCA-2C0A-4812-83FB-73CE3A260854}" destId="{7F1DB171-B999-4412-AEF1-AE4D2A37C74B}" srcOrd="2" destOrd="0" parTransId="{F879735F-B125-47F0-AC4E-40840F99B538}" sibTransId="{3961A26A-436E-4CBF-85D2-FDD542F18747}"/>
    <dgm:cxn modelId="{EA943238-3720-4DC5-8E98-D050EB065B29}" type="presOf" srcId="{FD6B7F8D-0E3D-4EB2-AF17-21E526EC08B9}" destId="{5A3DAAF2-1049-4D17-9AFD-29D16218054C}" srcOrd="0" destOrd="0" presId="urn:microsoft.com/office/officeart/2005/8/layout/cycle6"/>
    <dgm:cxn modelId="{9B2B3FD0-E501-481E-815E-AAD080B140B4}" type="presOf" srcId="{F130B064-6EC4-4E01-8FF2-67065A3E8B9E}" destId="{4ADF0DE2-F2A1-4A9D-B03F-A693AD6E8D6B}" srcOrd="0" destOrd="0" presId="urn:microsoft.com/office/officeart/2005/8/layout/cycle6"/>
    <dgm:cxn modelId="{896E1489-CA9A-4055-8BC3-39BE568DC539}" type="presOf" srcId="{B06326C5-6572-4251-B47B-81DE1055D67B}" destId="{540D134D-4E9F-4707-B958-CEF276B1004C}" srcOrd="0" destOrd="0" presId="urn:microsoft.com/office/officeart/2005/8/layout/cycle6"/>
    <dgm:cxn modelId="{65A1C1F3-3E25-42A0-A8E0-6D36CB030A78}" type="presOf" srcId="{F3E9FB6C-9621-4637-9B6E-292A620F4A65}" destId="{44B1F432-5980-4990-8506-634C8F31029E}" srcOrd="0" destOrd="0" presId="urn:microsoft.com/office/officeart/2005/8/layout/cycle6"/>
    <dgm:cxn modelId="{636302A8-4B49-4030-9320-CBBA0364E673}" type="presOf" srcId="{7F1DB171-B999-4412-AEF1-AE4D2A37C74B}" destId="{CE49AF86-C150-48DF-8B7C-A5C9D1E40CCF}" srcOrd="0" destOrd="0" presId="urn:microsoft.com/office/officeart/2005/8/layout/cycle6"/>
    <dgm:cxn modelId="{26BC2AE4-1982-4E65-BB12-0791A1200418}" type="presOf" srcId="{2C5EB22B-0CCC-4505-8233-4AA2745AE739}" destId="{36939364-44DC-415C-BCBA-ED26A5129210}" srcOrd="0" destOrd="0" presId="urn:microsoft.com/office/officeart/2005/8/layout/cycle6"/>
    <dgm:cxn modelId="{2BDA9BAE-57D5-488F-9107-9100ADF54DCF}" srcId="{F3C8AFCA-2C0A-4812-83FB-73CE3A260854}" destId="{F130B064-6EC4-4E01-8FF2-67065A3E8B9E}" srcOrd="5" destOrd="0" parTransId="{26B9E29E-D3F2-4255-8521-B6185BF18733}" sibTransId="{1DAC96C0-D93C-4ABA-AB44-D963F08D88EC}"/>
    <dgm:cxn modelId="{9BFFEFFA-1F40-4FEB-92A4-39E39DE45439}" type="presOf" srcId="{17017305-8852-4D32-84D8-6EFE6C02ADE4}" destId="{8CA60DCD-1D68-4DE8-8326-0D2D4474F534}" srcOrd="0" destOrd="0" presId="urn:microsoft.com/office/officeart/2005/8/layout/cycle6"/>
    <dgm:cxn modelId="{4B256D83-7581-4118-B117-6AFC00B6ED42}" type="presOf" srcId="{292A59F7-ED89-469A-A90B-C7EA838EF095}" destId="{57939686-543D-44D2-AB21-54AFE5B52B47}" srcOrd="0" destOrd="0" presId="urn:microsoft.com/office/officeart/2005/8/layout/cycle6"/>
    <dgm:cxn modelId="{429F8994-7ADB-4E7D-AE33-9B96446C1775}" type="presOf" srcId="{429A775F-3996-4207-AAC6-FC2748B410F8}" destId="{05FCE220-C08A-4D79-901C-48C900132339}" srcOrd="0" destOrd="0" presId="urn:microsoft.com/office/officeart/2005/8/layout/cycle6"/>
    <dgm:cxn modelId="{451EAA0B-83F8-4326-9494-AA5F50A94CAF}" srcId="{F3C8AFCA-2C0A-4812-83FB-73CE3A260854}" destId="{F3E9FB6C-9621-4637-9B6E-292A620F4A65}" srcOrd="7" destOrd="0" parTransId="{7D6ABE7C-A71F-4F88-A436-E4459A27C231}" sibTransId="{7752760D-0920-4AEF-A693-E6A1A7FB9854}"/>
    <dgm:cxn modelId="{07D96D3D-4646-45BD-A9D0-0C8C4790C105}" srcId="{F3C8AFCA-2C0A-4812-83FB-73CE3A260854}" destId="{F9A18DD4-67CE-43B3-A122-4305B264EFD2}" srcOrd="8" destOrd="0" parTransId="{D1C363BB-687C-4EE4-82CB-0C5AE4E41253}" sibTransId="{429A775F-3996-4207-AAC6-FC2748B410F8}"/>
    <dgm:cxn modelId="{0F7205BE-C4AF-45F9-8572-37F0253FE2A6}" type="presOf" srcId="{F7D40B5B-8253-4F65-B9BC-178A3E7596B8}" destId="{8DA642F0-7CDE-405F-9959-BB3B787D6D0F}" srcOrd="0" destOrd="0" presId="urn:microsoft.com/office/officeart/2005/8/layout/cycle6"/>
    <dgm:cxn modelId="{EC7D1D0D-9742-424C-AE93-A6D182042672}" type="presOf" srcId="{7752760D-0920-4AEF-A693-E6A1A7FB9854}" destId="{6C06D749-687C-4C46-B59D-AB6B6808A899}" srcOrd="0" destOrd="0" presId="urn:microsoft.com/office/officeart/2005/8/layout/cycle6"/>
    <dgm:cxn modelId="{FEC65573-84F7-4841-A8D7-1A0D4EB940B1}" type="presOf" srcId="{CFCEB81A-7C24-44D0-827B-7D8D94D4AE28}" destId="{222C3FBF-0B47-4C5F-BBA4-09727782B257}" srcOrd="0" destOrd="0" presId="urn:microsoft.com/office/officeart/2005/8/layout/cycle6"/>
    <dgm:cxn modelId="{CBDE27E3-BB09-475A-8A74-98D45417B78E}" type="presParOf" srcId="{17D5842A-6DD0-45A8-8B73-199BABBA0E8A}" destId="{5A3DAAF2-1049-4D17-9AFD-29D16218054C}" srcOrd="0" destOrd="0" presId="urn:microsoft.com/office/officeart/2005/8/layout/cycle6"/>
    <dgm:cxn modelId="{768F4C42-82FE-4889-A48F-FCDB020EC1BA}" type="presParOf" srcId="{17D5842A-6DD0-45A8-8B73-199BABBA0E8A}" destId="{2C93C858-49B1-442B-A589-47F12A6E5D5C}" srcOrd="1" destOrd="0" presId="urn:microsoft.com/office/officeart/2005/8/layout/cycle6"/>
    <dgm:cxn modelId="{AA051BCF-7D19-481C-87D8-B9D8A85A9B1D}" type="presParOf" srcId="{17D5842A-6DD0-45A8-8B73-199BABBA0E8A}" destId="{540D134D-4E9F-4707-B958-CEF276B1004C}" srcOrd="2" destOrd="0" presId="urn:microsoft.com/office/officeart/2005/8/layout/cycle6"/>
    <dgm:cxn modelId="{8576C891-4F07-4375-A495-8C308C90BDE0}" type="presParOf" srcId="{17D5842A-6DD0-45A8-8B73-199BABBA0E8A}" destId="{837A544A-B38E-4B5E-B8A4-F281836A6467}" srcOrd="3" destOrd="0" presId="urn:microsoft.com/office/officeart/2005/8/layout/cycle6"/>
    <dgm:cxn modelId="{83265258-8CED-4285-AC90-13DE9DF99CC9}" type="presParOf" srcId="{17D5842A-6DD0-45A8-8B73-199BABBA0E8A}" destId="{ED18CA15-92BB-40F5-A99E-AC3E8407723E}" srcOrd="4" destOrd="0" presId="urn:microsoft.com/office/officeart/2005/8/layout/cycle6"/>
    <dgm:cxn modelId="{FCCF7831-F2CC-4239-B14F-94E08C2186B8}" type="presParOf" srcId="{17D5842A-6DD0-45A8-8B73-199BABBA0E8A}" destId="{8DA642F0-7CDE-405F-9959-BB3B787D6D0F}" srcOrd="5" destOrd="0" presId="urn:microsoft.com/office/officeart/2005/8/layout/cycle6"/>
    <dgm:cxn modelId="{E137A4B6-DF7C-4753-B970-77FD07B27AB4}" type="presParOf" srcId="{17D5842A-6DD0-45A8-8B73-199BABBA0E8A}" destId="{CE49AF86-C150-48DF-8B7C-A5C9D1E40CCF}" srcOrd="6" destOrd="0" presId="urn:microsoft.com/office/officeart/2005/8/layout/cycle6"/>
    <dgm:cxn modelId="{3D754EC8-82BC-4B2A-B606-50AF557B2E62}" type="presParOf" srcId="{17D5842A-6DD0-45A8-8B73-199BABBA0E8A}" destId="{0086B38E-BB24-45AC-9E07-661D14E6DA2E}" srcOrd="7" destOrd="0" presId="urn:microsoft.com/office/officeart/2005/8/layout/cycle6"/>
    <dgm:cxn modelId="{172FC746-B5FA-4F29-B7BE-73DDA0BAF0CE}" type="presParOf" srcId="{17D5842A-6DD0-45A8-8B73-199BABBA0E8A}" destId="{D759F379-EBFC-4756-9EA2-0C5F9A7669A5}" srcOrd="8" destOrd="0" presId="urn:microsoft.com/office/officeart/2005/8/layout/cycle6"/>
    <dgm:cxn modelId="{6952EE85-1EE8-434C-B1EC-C3CAE8A278CC}" type="presParOf" srcId="{17D5842A-6DD0-45A8-8B73-199BABBA0E8A}" destId="{8CA60DCD-1D68-4DE8-8326-0D2D4474F534}" srcOrd="9" destOrd="0" presId="urn:microsoft.com/office/officeart/2005/8/layout/cycle6"/>
    <dgm:cxn modelId="{638A9D2C-81F6-4A28-991B-FDF7C20CA545}" type="presParOf" srcId="{17D5842A-6DD0-45A8-8B73-199BABBA0E8A}" destId="{5F86DE07-317D-4AF6-84FE-3A751A282547}" srcOrd="10" destOrd="0" presId="urn:microsoft.com/office/officeart/2005/8/layout/cycle6"/>
    <dgm:cxn modelId="{10541523-77AC-458A-B6DC-CC4CCCC33B5F}" type="presParOf" srcId="{17D5842A-6DD0-45A8-8B73-199BABBA0E8A}" destId="{BF5612CD-87EA-440D-A7D3-E6624CEBFAA0}" srcOrd="11" destOrd="0" presId="urn:microsoft.com/office/officeart/2005/8/layout/cycle6"/>
    <dgm:cxn modelId="{5B7DC6CE-A53B-4CA8-9C36-32D2A42A1670}" type="presParOf" srcId="{17D5842A-6DD0-45A8-8B73-199BABBA0E8A}" destId="{36939364-44DC-415C-BCBA-ED26A5129210}" srcOrd="12" destOrd="0" presId="urn:microsoft.com/office/officeart/2005/8/layout/cycle6"/>
    <dgm:cxn modelId="{AEFFB99E-9B23-49FF-B107-BC6782ABBDAB}" type="presParOf" srcId="{17D5842A-6DD0-45A8-8B73-199BABBA0E8A}" destId="{81A72C08-5899-45DD-8561-05C324ADFE57}" srcOrd="13" destOrd="0" presId="urn:microsoft.com/office/officeart/2005/8/layout/cycle6"/>
    <dgm:cxn modelId="{68FDACDB-DFE8-46A3-9A43-71B2C1967ACD}" type="presParOf" srcId="{17D5842A-6DD0-45A8-8B73-199BABBA0E8A}" destId="{57939686-543D-44D2-AB21-54AFE5B52B47}" srcOrd="14" destOrd="0" presId="urn:microsoft.com/office/officeart/2005/8/layout/cycle6"/>
    <dgm:cxn modelId="{7283455B-0862-4BAF-8B71-CDC4A088E6D1}" type="presParOf" srcId="{17D5842A-6DD0-45A8-8B73-199BABBA0E8A}" destId="{4ADF0DE2-F2A1-4A9D-B03F-A693AD6E8D6B}" srcOrd="15" destOrd="0" presId="urn:microsoft.com/office/officeart/2005/8/layout/cycle6"/>
    <dgm:cxn modelId="{6F117A31-CDFF-44E7-B4FE-666EE4F9512F}" type="presParOf" srcId="{17D5842A-6DD0-45A8-8B73-199BABBA0E8A}" destId="{A7971EDE-B5B8-4A1F-8ED3-7FDBE6F77091}" srcOrd="16" destOrd="0" presId="urn:microsoft.com/office/officeart/2005/8/layout/cycle6"/>
    <dgm:cxn modelId="{E4586600-282C-4CA4-82AF-3CBCDF9821C3}" type="presParOf" srcId="{17D5842A-6DD0-45A8-8B73-199BABBA0E8A}" destId="{C6832CDA-F850-4DDE-ABF7-7944050BC14C}" srcOrd="17" destOrd="0" presId="urn:microsoft.com/office/officeart/2005/8/layout/cycle6"/>
    <dgm:cxn modelId="{F2D2CC0A-C02F-42FA-BFA7-CA532D329E9B}" type="presParOf" srcId="{17D5842A-6DD0-45A8-8B73-199BABBA0E8A}" destId="{222C3FBF-0B47-4C5F-BBA4-09727782B257}" srcOrd="18" destOrd="0" presId="urn:microsoft.com/office/officeart/2005/8/layout/cycle6"/>
    <dgm:cxn modelId="{AEA1E6C0-F4AC-4CD5-B31A-D8AD114C06B6}" type="presParOf" srcId="{17D5842A-6DD0-45A8-8B73-199BABBA0E8A}" destId="{53137A36-5B34-4E13-BAE3-6096122234D6}" srcOrd="19" destOrd="0" presId="urn:microsoft.com/office/officeart/2005/8/layout/cycle6"/>
    <dgm:cxn modelId="{D56724F0-EAB9-4B5D-8370-43D6F31A0885}" type="presParOf" srcId="{17D5842A-6DD0-45A8-8B73-199BABBA0E8A}" destId="{BA998233-0AE1-49AF-8CA6-8082BC3C9F79}" srcOrd="20" destOrd="0" presId="urn:microsoft.com/office/officeart/2005/8/layout/cycle6"/>
    <dgm:cxn modelId="{C42E805A-FD54-4E6E-8825-38629C70D51D}" type="presParOf" srcId="{17D5842A-6DD0-45A8-8B73-199BABBA0E8A}" destId="{44B1F432-5980-4990-8506-634C8F31029E}" srcOrd="21" destOrd="0" presId="urn:microsoft.com/office/officeart/2005/8/layout/cycle6"/>
    <dgm:cxn modelId="{3C482FAF-1F1E-4D49-9E84-048ED4765ED3}" type="presParOf" srcId="{17D5842A-6DD0-45A8-8B73-199BABBA0E8A}" destId="{5D98A327-2CED-44A9-A176-122BEDB1A148}" srcOrd="22" destOrd="0" presId="urn:microsoft.com/office/officeart/2005/8/layout/cycle6"/>
    <dgm:cxn modelId="{B2DE07EF-5DB9-4AFF-8E69-EC9A6DFA6F26}" type="presParOf" srcId="{17D5842A-6DD0-45A8-8B73-199BABBA0E8A}" destId="{6C06D749-687C-4C46-B59D-AB6B6808A899}" srcOrd="23" destOrd="0" presId="urn:microsoft.com/office/officeart/2005/8/layout/cycle6"/>
    <dgm:cxn modelId="{AD517345-6145-487D-986C-F47E8CD9E8D2}" type="presParOf" srcId="{17D5842A-6DD0-45A8-8B73-199BABBA0E8A}" destId="{5FE78C1D-01FA-4FCF-830F-23B19D494B0A}" srcOrd="24" destOrd="0" presId="urn:microsoft.com/office/officeart/2005/8/layout/cycle6"/>
    <dgm:cxn modelId="{B78683A0-2C87-45B6-835B-9223A7C5A0C9}" type="presParOf" srcId="{17D5842A-6DD0-45A8-8B73-199BABBA0E8A}" destId="{63C014A5-7EE9-489B-9557-CC62CA877EDC}" srcOrd="25" destOrd="0" presId="urn:microsoft.com/office/officeart/2005/8/layout/cycle6"/>
    <dgm:cxn modelId="{21020A68-1FF4-40A1-B414-BEDE5BD0DAC7}" type="presParOf" srcId="{17D5842A-6DD0-45A8-8B73-199BABBA0E8A}" destId="{05FCE220-C08A-4D79-901C-48C900132339}" srcOrd="26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EDB0FA-48E2-451E-B0FE-52E7A648824A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3FF80F-0952-4586-8C69-A7518C359E20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Advanced Manufacturing Network </a:t>
          </a:r>
        </a:p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(AMFN)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412596-C406-4A8A-B23C-C0D991504F46}" type="parTrans" cxnId="{7BE92CC7-7B20-4B65-B40F-7538850DFE7A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BDBBE4-E939-459A-95E7-A1411980DA24}" type="sibTrans" cxnId="{7BE92CC7-7B20-4B65-B40F-7538850DFE7A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5BD0EC-0F36-4C92-873A-5EA6DE8001BD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Additive Manufacturing Post Processing Partnership </a:t>
          </a:r>
        </a:p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(AMP3)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CCF1FA-AB75-4258-9E1E-1DD2CFD3A2BD}" type="parTrans" cxnId="{022DB353-7834-4ABA-A1C7-7659BD8243E2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291A4D-A7E0-4313-BBB0-E339932C4029}" type="sibTrans" cxnId="{022DB353-7834-4ABA-A1C7-7659BD8243E2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DB2874-65BC-4B72-B706-6AD9747FDB1C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Consortium for High Energy Density Science </a:t>
          </a:r>
        </a:p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(CfHEDS)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116E25-4817-41D4-9CE7-554D24F38B83}" type="parTrans" cxnId="{194F0A82-8EA1-4FBD-B116-10060E2F7921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8F5DC7-6807-406D-9A87-562C620FAEEE}" type="sibTrans" cxnId="{194F0A82-8EA1-4FBD-B116-10060E2F7921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F6FC51-7F30-4FFC-9030-BDDB2B744576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Consortium on Nuclear Security Technologies</a:t>
          </a:r>
        </a:p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 (CONNECT)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2FA63C-8BF5-4E3D-85A8-8322357FFB58}" type="parTrans" cxnId="{83B0D51F-4B77-4A68-A0C8-092D408557A5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B21664-32BE-4E40-812A-1AC896D653DA}" type="sibTrans" cxnId="{83B0D51F-4B77-4A68-A0C8-092D408557A5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684506-1D24-4109-B18B-778A6BCDAEE5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Partnership for Research and Education Consortium in Ceramics and Polymers </a:t>
          </a:r>
        </a:p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(PRE-CCAP)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061F64-3815-48E2-841C-EB6813727FC0}" type="parTrans" cxnId="{5F7E4E83-9E9E-4A76-84E8-63B68288D9A1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33E30C-284C-44FB-889C-042E2E8F8434}" type="sibTrans" cxnId="{5F7E4E83-9E9E-4A76-84E8-63B68288D9A1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7F3D9D-A22E-4486-8512-EB8D3FBD0F67}" type="pres">
      <dgm:prSet presAssocID="{5AEDB0FA-48E2-451E-B0FE-52E7A648824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FB8C1B-7857-476B-A9CB-3966F8140E1E}" type="pres">
      <dgm:prSet presAssocID="{F83FF80F-0952-4586-8C69-A7518C359E2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0B0FD7-5F7F-4D1A-A740-A9B0133833DA}" type="pres">
      <dgm:prSet presAssocID="{E6BDBBE4-E939-459A-95E7-A1411980DA24}" presName="sibTrans" presStyleCnt="0"/>
      <dgm:spPr/>
    </dgm:pt>
    <dgm:pt modelId="{7BAA01AD-B455-4F74-9F16-A355A206626D}" type="pres">
      <dgm:prSet presAssocID="{EC5BD0EC-0F36-4C92-873A-5EA6DE8001BD}" presName="node" presStyleLbl="node1" presStyleIdx="1" presStyleCnt="5" custLinFactNeighborX="-682" custLinFactNeighborY="-22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1DEB28-EAEB-45FC-B4FD-E4431FE04EF9}" type="pres">
      <dgm:prSet presAssocID="{CB291A4D-A7E0-4313-BBB0-E339932C4029}" presName="sibTrans" presStyleCnt="0"/>
      <dgm:spPr/>
    </dgm:pt>
    <dgm:pt modelId="{6820E2C1-FB11-4EF9-AF4A-638F361E319D}" type="pres">
      <dgm:prSet presAssocID="{ECDB2874-65BC-4B72-B706-6AD9747FDB1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92D15A-53C1-43F5-B3C6-E1BB3FD883A9}" type="pres">
      <dgm:prSet presAssocID="{818F5DC7-6807-406D-9A87-562C620FAEEE}" presName="sibTrans" presStyleCnt="0"/>
      <dgm:spPr/>
    </dgm:pt>
    <dgm:pt modelId="{8996FE7B-C2E2-42ED-9909-4956DC6FA5F1}" type="pres">
      <dgm:prSet presAssocID="{98F6FC51-7F30-4FFC-9030-BDDB2B74457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368AC1-90FF-4279-ADFB-6186F854314C}" type="pres">
      <dgm:prSet presAssocID="{B8B21664-32BE-4E40-812A-1AC896D653DA}" presName="sibTrans" presStyleCnt="0"/>
      <dgm:spPr/>
    </dgm:pt>
    <dgm:pt modelId="{32EB96E8-03D4-49A1-ADFE-722885C8BCB5}" type="pres">
      <dgm:prSet presAssocID="{DD684506-1D24-4109-B18B-778A6BCDAEE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4F0A82-8EA1-4FBD-B116-10060E2F7921}" srcId="{5AEDB0FA-48E2-451E-B0FE-52E7A648824A}" destId="{ECDB2874-65BC-4B72-B706-6AD9747FDB1C}" srcOrd="2" destOrd="0" parTransId="{EF116E25-4817-41D4-9CE7-554D24F38B83}" sibTransId="{818F5DC7-6807-406D-9A87-562C620FAEEE}"/>
    <dgm:cxn modelId="{022DB353-7834-4ABA-A1C7-7659BD8243E2}" srcId="{5AEDB0FA-48E2-451E-B0FE-52E7A648824A}" destId="{EC5BD0EC-0F36-4C92-873A-5EA6DE8001BD}" srcOrd="1" destOrd="0" parTransId="{3FCCF1FA-AB75-4258-9E1E-1DD2CFD3A2BD}" sibTransId="{CB291A4D-A7E0-4313-BBB0-E339932C4029}"/>
    <dgm:cxn modelId="{93D837CE-1CCF-4E27-88A6-5E39AD7CA641}" type="presOf" srcId="{DD684506-1D24-4109-B18B-778A6BCDAEE5}" destId="{32EB96E8-03D4-49A1-ADFE-722885C8BCB5}" srcOrd="0" destOrd="0" presId="urn:microsoft.com/office/officeart/2005/8/layout/default"/>
    <dgm:cxn modelId="{5F7E4E83-9E9E-4A76-84E8-63B68288D9A1}" srcId="{5AEDB0FA-48E2-451E-B0FE-52E7A648824A}" destId="{DD684506-1D24-4109-B18B-778A6BCDAEE5}" srcOrd="4" destOrd="0" parTransId="{22061F64-3815-48E2-841C-EB6813727FC0}" sibTransId="{D433E30C-284C-44FB-889C-042E2E8F8434}"/>
    <dgm:cxn modelId="{240F663E-87B0-4EA7-9759-F8454463B345}" type="presOf" srcId="{5AEDB0FA-48E2-451E-B0FE-52E7A648824A}" destId="{687F3D9D-A22E-4486-8512-EB8D3FBD0F67}" srcOrd="0" destOrd="0" presId="urn:microsoft.com/office/officeart/2005/8/layout/default"/>
    <dgm:cxn modelId="{9A24DDD2-B93A-4C9E-A6F0-9206053A7DDD}" type="presOf" srcId="{EC5BD0EC-0F36-4C92-873A-5EA6DE8001BD}" destId="{7BAA01AD-B455-4F74-9F16-A355A206626D}" srcOrd="0" destOrd="0" presId="urn:microsoft.com/office/officeart/2005/8/layout/default"/>
    <dgm:cxn modelId="{83B0D51F-4B77-4A68-A0C8-092D408557A5}" srcId="{5AEDB0FA-48E2-451E-B0FE-52E7A648824A}" destId="{98F6FC51-7F30-4FFC-9030-BDDB2B744576}" srcOrd="3" destOrd="0" parTransId="{5F2FA63C-8BF5-4E3D-85A8-8322357FFB58}" sibTransId="{B8B21664-32BE-4E40-812A-1AC896D653DA}"/>
    <dgm:cxn modelId="{4E6BBD3C-F8EB-48FE-935F-46621E62F1AD}" type="presOf" srcId="{F83FF80F-0952-4586-8C69-A7518C359E20}" destId="{90FB8C1B-7857-476B-A9CB-3966F8140E1E}" srcOrd="0" destOrd="0" presId="urn:microsoft.com/office/officeart/2005/8/layout/default"/>
    <dgm:cxn modelId="{9DDE011E-A7E6-4C9A-BDE0-A201E0D9A3DE}" type="presOf" srcId="{ECDB2874-65BC-4B72-B706-6AD9747FDB1C}" destId="{6820E2C1-FB11-4EF9-AF4A-638F361E319D}" srcOrd="0" destOrd="0" presId="urn:microsoft.com/office/officeart/2005/8/layout/default"/>
    <dgm:cxn modelId="{5820EE99-C6EC-424A-8942-937A15C29C52}" type="presOf" srcId="{98F6FC51-7F30-4FFC-9030-BDDB2B744576}" destId="{8996FE7B-C2E2-42ED-9909-4956DC6FA5F1}" srcOrd="0" destOrd="0" presId="urn:microsoft.com/office/officeart/2005/8/layout/default"/>
    <dgm:cxn modelId="{7BE92CC7-7B20-4B65-B40F-7538850DFE7A}" srcId="{5AEDB0FA-48E2-451E-B0FE-52E7A648824A}" destId="{F83FF80F-0952-4586-8C69-A7518C359E20}" srcOrd="0" destOrd="0" parTransId="{8E412596-C406-4A8A-B23C-C0D991504F46}" sibTransId="{E6BDBBE4-E939-459A-95E7-A1411980DA24}"/>
    <dgm:cxn modelId="{222975E3-C409-4375-9179-056CDCD46019}" type="presParOf" srcId="{687F3D9D-A22E-4486-8512-EB8D3FBD0F67}" destId="{90FB8C1B-7857-476B-A9CB-3966F8140E1E}" srcOrd="0" destOrd="0" presId="urn:microsoft.com/office/officeart/2005/8/layout/default"/>
    <dgm:cxn modelId="{2F964F70-7472-402D-A8FC-0B3D633C5415}" type="presParOf" srcId="{687F3D9D-A22E-4486-8512-EB8D3FBD0F67}" destId="{500B0FD7-5F7F-4D1A-A740-A9B0133833DA}" srcOrd="1" destOrd="0" presId="urn:microsoft.com/office/officeart/2005/8/layout/default"/>
    <dgm:cxn modelId="{CDA50985-6806-4927-AA78-B6FF8540DD9C}" type="presParOf" srcId="{687F3D9D-A22E-4486-8512-EB8D3FBD0F67}" destId="{7BAA01AD-B455-4F74-9F16-A355A206626D}" srcOrd="2" destOrd="0" presId="urn:microsoft.com/office/officeart/2005/8/layout/default"/>
    <dgm:cxn modelId="{769ABD72-0B46-4E87-81EF-E1C39D322670}" type="presParOf" srcId="{687F3D9D-A22E-4486-8512-EB8D3FBD0F67}" destId="{841DEB28-EAEB-45FC-B4FD-E4431FE04EF9}" srcOrd="3" destOrd="0" presId="urn:microsoft.com/office/officeart/2005/8/layout/default"/>
    <dgm:cxn modelId="{985C7A6B-8FDE-47CE-9971-B1AD106998DD}" type="presParOf" srcId="{687F3D9D-A22E-4486-8512-EB8D3FBD0F67}" destId="{6820E2C1-FB11-4EF9-AF4A-638F361E319D}" srcOrd="4" destOrd="0" presId="urn:microsoft.com/office/officeart/2005/8/layout/default"/>
    <dgm:cxn modelId="{490B874F-B472-4DA9-88EA-F2AC7CF05A05}" type="presParOf" srcId="{687F3D9D-A22E-4486-8512-EB8D3FBD0F67}" destId="{8092D15A-53C1-43F5-B3C6-E1BB3FD883A9}" srcOrd="5" destOrd="0" presId="urn:microsoft.com/office/officeart/2005/8/layout/default"/>
    <dgm:cxn modelId="{1F99DBC1-D7E7-4423-B681-136A51470AFA}" type="presParOf" srcId="{687F3D9D-A22E-4486-8512-EB8D3FBD0F67}" destId="{8996FE7B-C2E2-42ED-9909-4956DC6FA5F1}" srcOrd="6" destOrd="0" presId="urn:microsoft.com/office/officeart/2005/8/layout/default"/>
    <dgm:cxn modelId="{8CD5A1EE-E506-486A-8D1C-BA85FD4AABF8}" type="presParOf" srcId="{687F3D9D-A22E-4486-8512-EB8D3FBD0F67}" destId="{60368AC1-90FF-4279-ADFB-6186F854314C}" srcOrd="7" destOrd="0" presId="urn:microsoft.com/office/officeart/2005/8/layout/default"/>
    <dgm:cxn modelId="{0F8B502C-642B-4B55-87A2-4B3DD232E4D8}" type="presParOf" srcId="{687F3D9D-A22E-4486-8512-EB8D3FBD0F67}" destId="{32EB96E8-03D4-49A1-ADFE-722885C8BCB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5FDD30-7719-45B7-A392-4947DF6AC1FC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9B5A5E-7207-42C1-8EBF-DA535AA0325F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Consortium Enabling Cybersecurity Opportunities and Research </a:t>
          </a:r>
        </a:p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(CECOR)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8DB95B-DFEF-4780-9148-E2FCACB0DD18}" type="parTrans" cxnId="{528AB94A-5073-42B8-B114-7525109C1AAD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1F6546-9ED5-4626-879E-BAC21A6BB440}" type="sibTrans" cxnId="{528AB94A-5073-42B8-B114-7525109C1AAD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D48191-6CF6-4EE6-BEB1-C132AD3B297D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Consortium for Integrating Energy Systems in Engineering and Science Education </a:t>
          </a:r>
        </a:p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(CIESESE)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DCE87B-D3A8-41BA-953F-209F4454785F}" type="parTrans" cxnId="{BB34C4F5-CC77-4162-9E0E-2DD43FAFC488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738A2D-7771-4F57-8FBA-6D6D6886A93A}" type="sibTrans" cxnId="{BB34C4F5-CC77-4162-9E0E-2DD43FAFC488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754D4F-319F-4EA1-82F8-954BAB84A873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Energy Sciences: Experimental and Modeling </a:t>
          </a:r>
        </a:p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(ESEM)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81BACC-1B11-4C8F-9B52-0031C5DA53E3}" type="parTrans" cxnId="{BCF07AE5-B9CD-463B-B219-784A76FF883A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2FB0AF-F222-4E49-8847-4012DAFAD8D6}" type="sibTrans" cxnId="{BCF07AE5-B9CD-463B-B219-784A76FF883A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0DCA32-D24C-47B7-BA65-DC5E9E9D4635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Partnership for Proactive Cybersecurity Training </a:t>
          </a:r>
        </a:p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(PACT)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9528CC-E0D4-444F-8520-9B725232E190}" type="parTrans" cxnId="{F4EC8A7A-9791-446C-95B2-8AB70B2D3708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76542F-9B17-4A90-A931-B7425F8E67CA}" type="sibTrans" cxnId="{F4EC8A7A-9791-446C-95B2-8AB70B2D3708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970488-512D-44F4-BBAD-73E6BFD8054F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Pipeline Development of Skilled Workforce in STEM through Advanced Manufacturing</a:t>
          </a:r>
        </a:p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(STEAM)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FB11DE-7AAC-4673-8FCE-53F60460962C}" type="parTrans" cxnId="{CAF7691A-B2E0-44FC-8968-88E0BB03A25C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B032F0-8F8F-4BC3-B3F1-69AFF0C2A249}" type="sibTrans" cxnId="{CAF7691A-B2E0-44FC-8968-88E0BB03A25C}">
      <dgm:prSet/>
      <dgm:spPr/>
      <dgm:t>
        <a:bodyPr/>
        <a:lstStyle/>
        <a:p>
          <a:endParaRPr lang="en-US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335C36-DC63-443C-9E34-DC2A90E2EFE2}" type="pres">
      <dgm:prSet presAssocID="{655FDD30-7719-45B7-A392-4947DF6AC1F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4959C38-9DCA-49DA-BC85-535875FA4B61}" type="pres">
      <dgm:prSet presAssocID="{6B9B5A5E-7207-42C1-8EBF-DA535AA0325F}" presName="node" presStyleLbl="node1" presStyleIdx="0" presStyleCnt="5" custLinFactNeighborY="3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A174C4-17CE-4E38-8A87-0EA664D9156F}" type="pres">
      <dgm:prSet presAssocID="{681F6546-9ED5-4626-879E-BAC21A6BB440}" presName="sibTrans" presStyleCnt="0"/>
      <dgm:spPr/>
    </dgm:pt>
    <dgm:pt modelId="{BB0F11B6-924D-4907-A264-FF9A79952F89}" type="pres">
      <dgm:prSet presAssocID="{C2D48191-6CF6-4EE6-BEB1-C132AD3B297D}" presName="node" presStyleLbl="node1" presStyleIdx="1" presStyleCnt="5" custLinFactNeighborY="45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6185BE-A392-456A-9BF4-D460F3AA6632}" type="pres">
      <dgm:prSet presAssocID="{A7738A2D-7771-4F57-8FBA-6D6D6886A93A}" presName="sibTrans" presStyleCnt="0"/>
      <dgm:spPr/>
    </dgm:pt>
    <dgm:pt modelId="{47D1D36D-6015-4023-98E5-3DE71853F841}" type="pres">
      <dgm:prSet presAssocID="{B1754D4F-319F-4EA1-82F8-954BAB84A873}" presName="node" presStyleLbl="node1" presStyleIdx="2" presStyleCnt="5" custLinFactNeighborY="5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1B0C6A-E4DF-42A2-80B3-A6489ACD8EB6}" type="pres">
      <dgm:prSet presAssocID="{932FB0AF-F222-4E49-8847-4012DAFAD8D6}" presName="sibTrans" presStyleCnt="0"/>
      <dgm:spPr/>
    </dgm:pt>
    <dgm:pt modelId="{C78CA805-1EA5-4C07-ADE1-9D798475963F}" type="pres">
      <dgm:prSet presAssocID="{6A0DCA32-D24C-47B7-BA65-DC5E9E9D4635}" presName="node" presStyleLbl="node1" presStyleIdx="3" presStyleCnt="5" custLinFactNeighborY="11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82C0F0-905A-4CCE-A0D0-E530E0A7DE44}" type="pres">
      <dgm:prSet presAssocID="{7076542F-9B17-4A90-A931-B7425F8E67CA}" presName="sibTrans" presStyleCnt="0"/>
      <dgm:spPr/>
    </dgm:pt>
    <dgm:pt modelId="{3601E653-197E-436D-9797-10B9B070D7A6}" type="pres">
      <dgm:prSet presAssocID="{3A970488-512D-44F4-BBAD-73E6BFD8054F}" presName="node" presStyleLbl="node1" presStyleIdx="4" presStyleCnt="5" custLinFactNeighborY="-11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F07AE5-B9CD-463B-B219-784A76FF883A}" srcId="{655FDD30-7719-45B7-A392-4947DF6AC1FC}" destId="{B1754D4F-319F-4EA1-82F8-954BAB84A873}" srcOrd="2" destOrd="0" parTransId="{6981BACC-1B11-4C8F-9B52-0031C5DA53E3}" sibTransId="{932FB0AF-F222-4E49-8847-4012DAFAD8D6}"/>
    <dgm:cxn modelId="{7E5FD441-A7F8-44DE-869E-7B278F22456C}" type="presOf" srcId="{6A0DCA32-D24C-47B7-BA65-DC5E9E9D4635}" destId="{C78CA805-1EA5-4C07-ADE1-9D798475963F}" srcOrd="0" destOrd="0" presId="urn:microsoft.com/office/officeart/2005/8/layout/default"/>
    <dgm:cxn modelId="{CAF7691A-B2E0-44FC-8968-88E0BB03A25C}" srcId="{655FDD30-7719-45B7-A392-4947DF6AC1FC}" destId="{3A970488-512D-44F4-BBAD-73E6BFD8054F}" srcOrd="4" destOrd="0" parTransId="{7DFB11DE-7AAC-4673-8FCE-53F60460962C}" sibTransId="{A0B032F0-8F8F-4BC3-B3F1-69AFF0C2A249}"/>
    <dgm:cxn modelId="{521D6972-1ED5-44B7-AD1C-85C081E0CCFC}" type="presOf" srcId="{B1754D4F-319F-4EA1-82F8-954BAB84A873}" destId="{47D1D36D-6015-4023-98E5-3DE71853F841}" srcOrd="0" destOrd="0" presId="urn:microsoft.com/office/officeart/2005/8/layout/default"/>
    <dgm:cxn modelId="{68258C4A-FA2B-44D7-BFCA-3DA8544E8B1D}" type="presOf" srcId="{655FDD30-7719-45B7-A392-4947DF6AC1FC}" destId="{36335C36-DC63-443C-9E34-DC2A90E2EFE2}" srcOrd="0" destOrd="0" presId="urn:microsoft.com/office/officeart/2005/8/layout/default"/>
    <dgm:cxn modelId="{B4E5D3E5-865A-44EB-8991-87A4B24AA26B}" type="presOf" srcId="{C2D48191-6CF6-4EE6-BEB1-C132AD3B297D}" destId="{BB0F11B6-924D-4907-A264-FF9A79952F89}" srcOrd="0" destOrd="0" presId="urn:microsoft.com/office/officeart/2005/8/layout/default"/>
    <dgm:cxn modelId="{1F7F800A-BB4E-4003-B725-DC92DD379943}" type="presOf" srcId="{6B9B5A5E-7207-42C1-8EBF-DA535AA0325F}" destId="{F4959C38-9DCA-49DA-BC85-535875FA4B61}" srcOrd="0" destOrd="0" presId="urn:microsoft.com/office/officeart/2005/8/layout/default"/>
    <dgm:cxn modelId="{6FAC5A0A-2C46-45F9-8236-7E7D2EF5D58A}" type="presOf" srcId="{3A970488-512D-44F4-BBAD-73E6BFD8054F}" destId="{3601E653-197E-436D-9797-10B9B070D7A6}" srcOrd="0" destOrd="0" presId="urn:microsoft.com/office/officeart/2005/8/layout/default"/>
    <dgm:cxn modelId="{BB34C4F5-CC77-4162-9E0E-2DD43FAFC488}" srcId="{655FDD30-7719-45B7-A392-4947DF6AC1FC}" destId="{C2D48191-6CF6-4EE6-BEB1-C132AD3B297D}" srcOrd="1" destOrd="0" parTransId="{DADCE87B-D3A8-41BA-953F-209F4454785F}" sibTransId="{A7738A2D-7771-4F57-8FBA-6D6D6886A93A}"/>
    <dgm:cxn modelId="{528AB94A-5073-42B8-B114-7525109C1AAD}" srcId="{655FDD30-7719-45B7-A392-4947DF6AC1FC}" destId="{6B9B5A5E-7207-42C1-8EBF-DA535AA0325F}" srcOrd="0" destOrd="0" parTransId="{568DB95B-DFEF-4780-9148-E2FCACB0DD18}" sibTransId="{681F6546-9ED5-4626-879E-BAC21A6BB440}"/>
    <dgm:cxn modelId="{F4EC8A7A-9791-446C-95B2-8AB70B2D3708}" srcId="{655FDD30-7719-45B7-A392-4947DF6AC1FC}" destId="{6A0DCA32-D24C-47B7-BA65-DC5E9E9D4635}" srcOrd="3" destOrd="0" parTransId="{709528CC-E0D4-444F-8520-9B725232E190}" sibTransId="{7076542F-9B17-4A90-A931-B7425F8E67CA}"/>
    <dgm:cxn modelId="{73839684-6B66-40E8-9BFC-26619717FA1B}" type="presParOf" srcId="{36335C36-DC63-443C-9E34-DC2A90E2EFE2}" destId="{F4959C38-9DCA-49DA-BC85-535875FA4B61}" srcOrd="0" destOrd="0" presId="urn:microsoft.com/office/officeart/2005/8/layout/default"/>
    <dgm:cxn modelId="{057C8AD4-86E5-40D4-B746-1FB869311ACB}" type="presParOf" srcId="{36335C36-DC63-443C-9E34-DC2A90E2EFE2}" destId="{35A174C4-17CE-4E38-8A87-0EA664D9156F}" srcOrd="1" destOrd="0" presId="urn:microsoft.com/office/officeart/2005/8/layout/default"/>
    <dgm:cxn modelId="{016050D7-BFAF-4E4A-9DD7-B883F1768C78}" type="presParOf" srcId="{36335C36-DC63-443C-9E34-DC2A90E2EFE2}" destId="{BB0F11B6-924D-4907-A264-FF9A79952F89}" srcOrd="2" destOrd="0" presId="urn:microsoft.com/office/officeart/2005/8/layout/default"/>
    <dgm:cxn modelId="{05CC88D8-C524-4B69-8AC1-6072F5FE137A}" type="presParOf" srcId="{36335C36-DC63-443C-9E34-DC2A90E2EFE2}" destId="{B06185BE-A392-456A-9BF4-D460F3AA6632}" srcOrd="3" destOrd="0" presId="urn:microsoft.com/office/officeart/2005/8/layout/default"/>
    <dgm:cxn modelId="{2F8F8CB9-8BC1-4C6E-95CA-F357B1736985}" type="presParOf" srcId="{36335C36-DC63-443C-9E34-DC2A90E2EFE2}" destId="{47D1D36D-6015-4023-98E5-3DE71853F841}" srcOrd="4" destOrd="0" presId="urn:microsoft.com/office/officeart/2005/8/layout/default"/>
    <dgm:cxn modelId="{73C63354-93D2-4504-AE19-491688E48D89}" type="presParOf" srcId="{36335C36-DC63-443C-9E34-DC2A90E2EFE2}" destId="{731B0C6A-E4DF-42A2-80B3-A6489ACD8EB6}" srcOrd="5" destOrd="0" presId="urn:microsoft.com/office/officeart/2005/8/layout/default"/>
    <dgm:cxn modelId="{4645445E-BEF3-4117-8E64-F543F6787C38}" type="presParOf" srcId="{36335C36-DC63-443C-9E34-DC2A90E2EFE2}" destId="{C78CA805-1EA5-4C07-ADE1-9D798475963F}" srcOrd="6" destOrd="0" presId="urn:microsoft.com/office/officeart/2005/8/layout/default"/>
    <dgm:cxn modelId="{70FC9993-011B-4FEC-A025-D74D68B00191}" type="presParOf" srcId="{36335C36-DC63-443C-9E34-DC2A90E2EFE2}" destId="{4C82C0F0-905A-4CCE-A0D0-E530E0A7DE44}" srcOrd="7" destOrd="0" presId="urn:microsoft.com/office/officeart/2005/8/layout/default"/>
    <dgm:cxn modelId="{C4CD2FDC-300F-422F-A241-C36D8E850ED5}" type="presParOf" srcId="{36335C36-DC63-443C-9E34-DC2A90E2EFE2}" destId="{3601E653-197E-436D-9797-10B9B070D7A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9AF446-7670-4564-BCA8-1E8309B34EAF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032842-83A3-4C9B-868A-2161FC19B7E9}">
      <dgm:prSet phldrT="[Text]"/>
      <dgm:spPr/>
      <dgm:t>
        <a:bodyPr/>
        <a:lstStyle/>
        <a:p>
          <a:r>
            <a:rPr lang="en-US" b="1" smtClean="0">
              <a:latin typeface="Arial" panose="020B0604020202020204" pitchFamily="34" charset="0"/>
              <a:cs typeface="Arial" panose="020B0604020202020204" pitchFamily="34" charset="0"/>
            </a:rPr>
            <a:t>2017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32ED2A-A39F-4A18-87FB-910292DB99A8}" type="parTrans" cxnId="{E3E8F783-FC6F-4C4D-A19B-3CBC36D1B7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1F9D59-4F5C-4DFE-AA65-B414028C0E9F}" type="sibTrans" cxnId="{E3E8F783-FC6F-4C4D-A19B-3CBC36D1B73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15684C-B137-45CB-BD28-5A46D4713467}">
      <dgm:prSet phldrT="[Text]" custT="1"/>
      <dgm:spPr/>
      <dgm:t>
        <a:bodyPr/>
        <a:lstStyle/>
        <a:p>
          <a:r>
            <a:rPr lang="en-US" sz="2600" smtClean="0">
              <a:latin typeface="Arial" panose="020B0604020202020204" pitchFamily="34" charset="0"/>
              <a:cs typeface="Arial" panose="020B0604020202020204" pitchFamily="34" charset="0"/>
            </a:rPr>
            <a:t>21</a:t>
          </a:r>
          <a:endParaRPr lang="en-US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A29F1C-32E3-459F-963C-53997E23C254}" type="parTrans" cxnId="{34577A48-A5FE-4D14-A1F5-92349C4E5DE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A33D38-5248-433A-9D5D-801E8A6879E6}" type="sibTrans" cxnId="{34577A48-A5FE-4D14-A1F5-92349C4E5DE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941EAF-32D0-4184-96C6-B9447D11E900}">
      <dgm:prSet phldrT="[Text]"/>
      <dgm:spPr/>
      <dgm:t>
        <a:bodyPr/>
        <a:lstStyle/>
        <a:p>
          <a:r>
            <a:rPr lang="en-US" b="1" smtClean="0">
              <a:latin typeface="Arial" panose="020B0604020202020204" pitchFamily="34" charset="0"/>
              <a:cs typeface="Arial" panose="020B0604020202020204" pitchFamily="34" charset="0"/>
            </a:rPr>
            <a:t>2018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83476B-352A-4529-BF37-8591E5627BC6}" type="parTrans" cxnId="{179A1AEC-A329-43B6-ACD5-AA6DC8D3E60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ACB7C9-DEBA-4428-84AA-F477F39DC496}" type="sibTrans" cxnId="{179A1AEC-A329-43B6-ACD5-AA6DC8D3E60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AB43E4-4908-4623-AEB4-C89F920AE25F}">
      <dgm:prSet phldrT="[Text]" custT="1"/>
      <dgm:spPr/>
      <dgm:t>
        <a:bodyPr/>
        <a:lstStyle/>
        <a:p>
          <a:r>
            <a:rPr lang="en-US" sz="2600" smtClean="0">
              <a:latin typeface="Arial" panose="020B0604020202020204" pitchFamily="34" charset="0"/>
              <a:cs typeface="Arial" panose="020B0604020202020204" pitchFamily="34" charset="0"/>
            </a:rPr>
            <a:t>24</a:t>
          </a:r>
          <a:endParaRPr lang="en-US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D78FB3-4DF3-4B2A-878D-64C24C2AFD88}" type="parTrans" cxnId="{430998F4-81D5-40ED-9051-5FB9111CBB5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29B040-7EF7-4B18-A7CB-0FF50E3C5B13}" type="sibTrans" cxnId="{430998F4-81D5-40ED-9051-5FB9111CBB5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E59D74-EE4E-4F65-A69F-2A3D38A7B465}">
      <dgm:prSet phldrT="[Text]"/>
      <dgm:spPr/>
      <dgm:t>
        <a:bodyPr/>
        <a:lstStyle/>
        <a:p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2019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57C6FF-E090-4D57-AAF4-0BCE2BEDC876}" type="parTrans" cxnId="{A89FDE4D-AEC8-4583-B34A-1600A5EFEFC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85BE3D-E901-482A-9AA5-3E5E14129E61}" type="sibTrans" cxnId="{A89FDE4D-AEC8-4583-B34A-1600A5EFEFC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CDC7D8-C25E-40DC-A53B-DBA126379C30}">
      <dgm:prSet phldrT="[Text]" custT="1"/>
      <dgm:spPr/>
      <dgm:t>
        <a:bodyPr/>
        <a:lstStyle/>
        <a:p>
          <a:r>
            <a:rPr lang="en-US" sz="2600" smtClean="0">
              <a:latin typeface="Arial" panose="020B0604020202020204" pitchFamily="34" charset="0"/>
              <a:cs typeface="Arial" panose="020B0604020202020204" pitchFamily="34" charset="0"/>
            </a:rPr>
            <a:t>22</a:t>
          </a:r>
          <a:endParaRPr lang="en-US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5958AE-3499-4782-91C5-990F6B77190E}" type="parTrans" cxnId="{6C219623-30AD-48B5-891C-5E85768F520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3FA132-1E65-4783-AD20-ECD321EA98E1}" type="sibTrans" cxnId="{6C219623-30AD-48B5-891C-5E85768F520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2BF2AE-5CE0-420A-A13B-604077210D73}" type="pres">
      <dgm:prSet presAssocID="{CF9AF446-7670-4564-BCA8-1E8309B34EA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AB2376-2DBE-4CF8-A0B5-42FD67054D6C}" type="pres">
      <dgm:prSet presAssocID="{E4032842-83A3-4C9B-868A-2161FC19B7E9}" presName="composite" presStyleCnt="0"/>
      <dgm:spPr/>
    </dgm:pt>
    <dgm:pt modelId="{AFACBE03-A86E-40BD-BD43-1D71FD8CA8F1}" type="pres">
      <dgm:prSet presAssocID="{E4032842-83A3-4C9B-868A-2161FC19B7E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6C2FE0-C6D9-4381-828E-DECF23E11351}" type="pres">
      <dgm:prSet presAssocID="{E4032842-83A3-4C9B-868A-2161FC19B7E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60871-D70F-4A96-8737-E5B1A6081A72}" type="pres">
      <dgm:prSet presAssocID="{301F9D59-4F5C-4DFE-AA65-B414028C0E9F}" presName="sp" presStyleCnt="0"/>
      <dgm:spPr/>
    </dgm:pt>
    <dgm:pt modelId="{37BBD6BE-AEFB-4E4F-B644-B4615DA58AA0}" type="pres">
      <dgm:prSet presAssocID="{BC941EAF-32D0-4184-96C6-B9447D11E900}" presName="composite" presStyleCnt="0"/>
      <dgm:spPr/>
    </dgm:pt>
    <dgm:pt modelId="{E3CD4ED9-1189-4469-B76B-EB9B9AD50B82}" type="pres">
      <dgm:prSet presAssocID="{BC941EAF-32D0-4184-96C6-B9447D11E90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E8F700-B9C0-4959-875E-C76271527C98}" type="pres">
      <dgm:prSet presAssocID="{BC941EAF-32D0-4184-96C6-B9447D11E90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9700BE-CE72-4C0D-A529-869E8E129CD5}" type="pres">
      <dgm:prSet presAssocID="{5EACB7C9-DEBA-4428-84AA-F477F39DC496}" presName="sp" presStyleCnt="0"/>
      <dgm:spPr/>
    </dgm:pt>
    <dgm:pt modelId="{ED25E156-FAF9-4909-9785-95F8500B00B8}" type="pres">
      <dgm:prSet presAssocID="{D6E59D74-EE4E-4F65-A69F-2A3D38A7B465}" presName="composite" presStyleCnt="0"/>
      <dgm:spPr/>
    </dgm:pt>
    <dgm:pt modelId="{9C0D0C45-F810-473F-8706-413BB8F95E8B}" type="pres">
      <dgm:prSet presAssocID="{D6E59D74-EE4E-4F65-A69F-2A3D38A7B46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FC85B2-BD29-49F7-A985-0262826AB9B1}" type="pres">
      <dgm:prSet presAssocID="{D6E59D74-EE4E-4F65-A69F-2A3D38A7B46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B43BE2-7D2E-4C7B-89B6-50B91ABD9C48}" type="presOf" srcId="{75CDC7D8-C25E-40DC-A53B-DBA126379C30}" destId="{09FC85B2-BD29-49F7-A985-0262826AB9B1}" srcOrd="0" destOrd="0" presId="urn:microsoft.com/office/officeart/2005/8/layout/chevron2"/>
    <dgm:cxn modelId="{9C14CE08-D52F-45B4-B41B-13EA7573280B}" type="presOf" srcId="{E4032842-83A3-4C9B-868A-2161FC19B7E9}" destId="{AFACBE03-A86E-40BD-BD43-1D71FD8CA8F1}" srcOrd="0" destOrd="0" presId="urn:microsoft.com/office/officeart/2005/8/layout/chevron2"/>
    <dgm:cxn modelId="{179A1AEC-A329-43B6-ACD5-AA6DC8D3E608}" srcId="{CF9AF446-7670-4564-BCA8-1E8309B34EAF}" destId="{BC941EAF-32D0-4184-96C6-B9447D11E900}" srcOrd="1" destOrd="0" parTransId="{5E83476B-352A-4529-BF37-8591E5627BC6}" sibTransId="{5EACB7C9-DEBA-4428-84AA-F477F39DC496}"/>
    <dgm:cxn modelId="{35855E5E-16BD-45E6-B652-2FFCD970CB65}" type="presOf" srcId="{CF9AF446-7670-4564-BCA8-1E8309B34EAF}" destId="{772BF2AE-5CE0-420A-A13B-604077210D73}" srcOrd="0" destOrd="0" presId="urn:microsoft.com/office/officeart/2005/8/layout/chevron2"/>
    <dgm:cxn modelId="{6C219623-30AD-48B5-891C-5E85768F520D}" srcId="{D6E59D74-EE4E-4F65-A69F-2A3D38A7B465}" destId="{75CDC7D8-C25E-40DC-A53B-DBA126379C30}" srcOrd="0" destOrd="0" parTransId="{5A5958AE-3499-4782-91C5-990F6B77190E}" sibTransId="{4A3FA132-1E65-4783-AD20-ECD321EA98E1}"/>
    <dgm:cxn modelId="{34577A48-A5FE-4D14-A1F5-92349C4E5DE2}" srcId="{E4032842-83A3-4C9B-868A-2161FC19B7E9}" destId="{A215684C-B137-45CB-BD28-5A46D4713467}" srcOrd="0" destOrd="0" parTransId="{F7A29F1C-32E3-459F-963C-53997E23C254}" sibTransId="{7BA33D38-5248-433A-9D5D-801E8A6879E6}"/>
    <dgm:cxn modelId="{49DB2824-9B30-4AF8-9445-C127D9566873}" type="presOf" srcId="{BC941EAF-32D0-4184-96C6-B9447D11E900}" destId="{E3CD4ED9-1189-4469-B76B-EB9B9AD50B82}" srcOrd="0" destOrd="0" presId="urn:microsoft.com/office/officeart/2005/8/layout/chevron2"/>
    <dgm:cxn modelId="{84CC00EE-6BC5-4354-A887-F5B6A34C8881}" type="presOf" srcId="{D6E59D74-EE4E-4F65-A69F-2A3D38A7B465}" destId="{9C0D0C45-F810-473F-8706-413BB8F95E8B}" srcOrd="0" destOrd="0" presId="urn:microsoft.com/office/officeart/2005/8/layout/chevron2"/>
    <dgm:cxn modelId="{822B4C37-388C-461A-A487-B2F54C473411}" type="presOf" srcId="{A215684C-B137-45CB-BD28-5A46D4713467}" destId="{2B6C2FE0-C6D9-4381-828E-DECF23E11351}" srcOrd="0" destOrd="0" presId="urn:microsoft.com/office/officeart/2005/8/layout/chevron2"/>
    <dgm:cxn modelId="{E3E8F783-FC6F-4C4D-A19B-3CBC36D1B73A}" srcId="{CF9AF446-7670-4564-BCA8-1E8309B34EAF}" destId="{E4032842-83A3-4C9B-868A-2161FC19B7E9}" srcOrd="0" destOrd="0" parTransId="{7532ED2A-A39F-4A18-87FB-910292DB99A8}" sibTransId="{301F9D59-4F5C-4DFE-AA65-B414028C0E9F}"/>
    <dgm:cxn modelId="{A89FDE4D-AEC8-4583-B34A-1600A5EFEFCE}" srcId="{CF9AF446-7670-4564-BCA8-1E8309B34EAF}" destId="{D6E59D74-EE4E-4F65-A69F-2A3D38A7B465}" srcOrd="2" destOrd="0" parTransId="{E857C6FF-E090-4D57-AAF4-0BCE2BEDC876}" sibTransId="{8285BE3D-E901-482A-9AA5-3E5E14129E61}"/>
    <dgm:cxn modelId="{4931F87A-BFB2-48FD-886B-A8B35C80F1D1}" type="presOf" srcId="{BEAB43E4-4908-4623-AEB4-C89F920AE25F}" destId="{46E8F700-B9C0-4959-875E-C76271527C98}" srcOrd="0" destOrd="0" presId="urn:microsoft.com/office/officeart/2005/8/layout/chevron2"/>
    <dgm:cxn modelId="{430998F4-81D5-40ED-9051-5FB9111CBB58}" srcId="{BC941EAF-32D0-4184-96C6-B9447D11E900}" destId="{BEAB43E4-4908-4623-AEB4-C89F920AE25F}" srcOrd="0" destOrd="0" parTransId="{45D78FB3-4DF3-4B2A-878D-64C24C2AFD88}" sibTransId="{6629B040-7EF7-4B18-A7CB-0FF50E3C5B13}"/>
    <dgm:cxn modelId="{B3F6B0CE-0C97-47F6-A48B-B9A7A52E83D4}" type="presParOf" srcId="{772BF2AE-5CE0-420A-A13B-604077210D73}" destId="{73AB2376-2DBE-4CF8-A0B5-42FD67054D6C}" srcOrd="0" destOrd="0" presId="urn:microsoft.com/office/officeart/2005/8/layout/chevron2"/>
    <dgm:cxn modelId="{7323BDEC-844C-4FD3-801B-FFAFCCA35921}" type="presParOf" srcId="{73AB2376-2DBE-4CF8-A0B5-42FD67054D6C}" destId="{AFACBE03-A86E-40BD-BD43-1D71FD8CA8F1}" srcOrd="0" destOrd="0" presId="urn:microsoft.com/office/officeart/2005/8/layout/chevron2"/>
    <dgm:cxn modelId="{E301C9C0-AD7E-4B5E-A98F-7A6202DB4A11}" type="presParOf" srcId="{73AB2376-2DBE-4CF8-A0B5-42FD67054D6C}" destId="{2B6C2FE0-C6D9-4381-828E-DECF23E11351}" srcOrd="1" destOrd="0" presId="urn:microsoft.com/office/officeart/2005/8/layout/chevron2"/>
    <dgm:cxn modelId="{1BFE6963-9771-422E-8888-76F98D4ECFFC}" type="presParOf" srcId="{772BF2AE-5CE0-420A-A13B-604077210D73}" destId="{2A460871-D70F-4A96-8737-E5B1A6081A72}" srcOrd="1" destOrd="0" presId="urn:microsoft.com/office/officeart/2005/8/layout/chevron2"/>
    <dgm:cxn modelId="{A717C7AE-546F-43CE-9578-B06FF5C3C160}" type="presParOf" srcId="{772BF2AE-5CE0-420A-A13B-604077210D73}" destId="{37BBD6BE-AEFB-4E4F-B644-B4615DA58AA0}" srcOrd="2" destOrd="0" presId="urn:microsoft.com/office/officeart/2005/8/layout/chevron2"/>
    <dgm:cxn modelId="{83749AD6-91AD-48BF-997F-5D762437C5C2}" type="presParOf" srcId="{37BBD6BE-AEFB-4E4F-B644-B4615DA58AA0}" destId="{E3CD4ED9-1189-4469-B76B-EB9B9AD50B82}" srcOrd="0" destOrd="0" presId="urn:microsoft.com/office/officeart/2005/8/layout/chevron2"/>
    <dgm:cxn modelId="{BD4C0135-6D0D-4523-A231-2335A153E883}" type="presParOf" srcId="{37BBD6BE-AEFB-4E4F-B644-B4615DA58AA0}" destId="{46E8F700-B9C0-4959-875E-C76271527C98}" srcOrd="1" destOrd="0" presId="urn:microsoft.com/office/officeart/2005/8/layout/chevron2"/>
    <dgm:cxn modelId="{E457A5F7-C3CF-4204-9DFA-7CAB1DEF6CCA}" type="presParOf" srcId="{772BF2AE-5CE0-420A-A13B-604077210D73}" destId="{F49700BE-CE72-4C0D-A529-869E8E129CD5}" srcOrd="3" destOrd="0" presId="urn:microsoft.com/office/officeart/2005/8/layout/chevron2"/>
    <dgm:cxn modelId="{71FFDF75-C706-4830-8538-3523C9967E05}" type="presParOf" srcId="{772BF2AE-5CE0-420A-A13B-604077210D73}" destId="{ED25E156-FAF9-4909-9785-95F8500B00B8}" srcOrd="4" destOrd="0" presId="urn:microsoft.com/office/officeart/2005/8/layout/chevron2"/>
    <dgm:cxn modelId="{A9912B83-6791-4D9D-B538-72D8BD13C2DE}" type="presParOf" srcId="{ED25E156-FAF9-4909-9785-95F8500B00B8}" destId="{9C0D0C45-F810-473F-8706-413BB8F95E8B}" srcOrd="0" destOrd="0" presId="urn:microsoft.com/office/officeart/2005/8/layout/chevron2"/>
    <dgm:cxn modelId="{F2B2F73C-D2E0-4610-9ADE-A83C64371544}" type="presParOf" srcId="{ED25E156-FAF9-4909-9785-95F8500B00B8}" destId="{09FC85B2-BD29-49F7-A985-0262826AB9B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DAAF2-1049-4D17-9AFD-29D16218054C}">
      <dsp:nvSpPr>
        <dsp:cNvPr id="0" name=""/>
        <dsp:cNvSpPr/>
      </dsp:nvSpPr>
      <dsp:spPr>
        <a:xfrm>
          <a:off x="4221018" y="359"/>
          <a:ext cx="1015999" cy="6603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NSE Recruitment</a:t>
          </a:r>
          <a:endParaRPr lang="en-US" sz="1100" kern="1200" dirty="0"/>
        </a:p>
      </dsp:txBody>
      <dsp:txXfrm>
        <a:off x="4253256" y="32597"/>
        <a:ext cx="951523" cy="595923"/>
      </dsp:txXfrm>
    </dsp:sp>
    <dsp:sp modelId="{540D134D-4E9F-4707-B958-CEF276B1004C}">
      <dsp:nvSpPr>
        <dsp:cNvPr id="0" name=""/>
        <dsp:cNvSpPr/>
      </dsp:nvSpPr>
      <dsp:spPr>
        <a:xfrm>
          <a:off x="2191872" y="330559"/>
          <a:ext cx="5074290" cy="5074290"/>
        </a:xfrm>
        <a:custGeom>
          <a:avLst/>
          <a:gdLst/>
          <a:ahLst/>
          <a:cxnLst/>
          <a:rect l="0" t="0" r="0" b="0"/>
          <a:pathLst>
            <a:path>
              <a:moveTo>
                <a:pt x="3051541" y="52693"/>
              </a:moveTo>
              <a:arcTo wR="2537145" hR="2537145" stAng="16901855" swAng="869589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7A544A-B38E-4B5E-B8A4-F281836A6467}">
      <dsp:nvSpPr>
        <dsp:cNvPr id="0" name=""/>
        <dsp:cNvSpPr/>
      </dsp:nvSpPr>
      <dsp:spPr>
        <a:xfrm>
          <a:off x="5851863" y="593939"/>
          <a:ext cx="1015999" cy="660399"/>
        </a:xfrm>
        <a:prstGeom prst="roundRect">
          <a:avLst/>
        </a:prstGeom>
        <a:gradFill rotWithShape="0">
          <a:gsLst>
            <a:gs pos="0">
              <a:schemeClr val="accent4">
                <a:hueOff val="-558096"/>
                <a:satOff val="3362"/>
                <a:lumOff val="270"/>
                <a:alphaOff val="0"/>
                <a:shade val="51000"/>
                <a:satMod val="130000"/>
              </a:schemeClr>
            </a:gs>
            <a:gs pos="80000">
              <a:schemeClr val="accent4">
                <a:hueOff val="-558096"/>
                <a:satOff val="3362"/>
                <a:lumOff val="270"/>
                <a:alphaOff val="0"/>
                <a:shade val="93000"/>
                <a:satMod val="130000"/>
              </a:schemeClr>
            </a:gs>
            <a:gs pos="100000">
              <a:schemeClr val="accent4">
                <a:hueOff val="-558096"/>
                <a:satOff val="3362"/>
                <a:lumOff val="27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Future Talent Pipeline Development</a:t>
          </a:r>
          <a:endParaRPr lang="en-US" sz="1100" kern="1200" dirty="0"/>
        </a:p>
      </dsp:txBody>
      <dsp:txXfrm>
        <a:off x="5884101" y="626177"/>
        <a:ext cx="951523" cy="595923"/>
      </dsp:txXfrm>
    </dsp:sp>
    <dsp:sp modelId="{8DA642F0-7CDE-405F-9959-BB3B787D6D0F}">
      <dsp:nvSpPr>
        <dsp:cNvPr id="0" name=""/>
        <dsp:cNvSpPr/>
      </dsp:nvSpPr>
      <dsp:spPr>
        <a:xfrm>
          <a:off x="2191872" y="330559"/>
          <a:ext cx="5074290" cy="5074290"/>
        </a:xfrm>
        <a:custGeom>
          <a:avLst/>
          <a:gdLst/>
          <a:ahLst/>
          <a:cxnLst/>
          <a:rect l="0" t="0" r="0" b="0"/>
          <a:pathLst>
            <a:path>
              <a:moveTo>
                <a:pt x="4501333" y="931196"/>
              </a:moveTo>
              <a:arcTo wR="2537145" hR="2537145" stAng="19243804" swAng="1282055"/>
            </a:path>
          </a:pathLst>
        </a:custGeom>
        <a:noFill/>
        <a:ln w="9525" cap="flat" cmpd="sng" algn="ctr">
          <a:solidFill>
            <a:schemeClr val="accent4">
              <a:hueOff val="-558096"/>
              <a:satOff val="3362"/>
              <a:lumOff val="27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49AF86-C150-48DF-8B7C-A5C9D1E40CCF}">
      <dsp:nvSpPr>
        <dsp:cNvPr id="0" name=""/>
        <dsp:cNvSpPr/>
      </dsp:nvSpPr>
      <dsp:spPr>
        <a:xfrm>
          <a:off x="6719618" y="2096934"/>
          <a:ext cx="1015999" cy="660399"/>
        </a:xfrm>
        <a:prstGeom prst="roundRect">
          <a:avLst/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shade val="51000"/>
                <a:satMod val="130000"/>
              </a:schemeClr>
            </a:gs>
            <a:gs pos="80000">
              <a:schemeClr val="accent4">
                <a:hueOff val="-1116192"/>
                <a:satOff val="6725"/>
                <a:lumOff val="539"/>
                <a:alphaOff val="0"/>
                <a:shade val="93000"/>
                <a:satMod val="13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Internships Fellowships, Scholarships</a:t>
          </a:r>
          <a:endParaRPr lang="en-US" sz="1100" kern="1200" dirty="0"/>
        </a:p>
      </dsp:txBody>
      <dsp:txXfrm>
        <a:off x="6751856" y="2129172"/>
        <a:ext cx="951523" cy="595923"/>
      </dsp:txXfrm>
    </dsp:sp>
    <dsp:sp modelId="{D759F379-EBFC-4756-9EA2-0C5F9A7669A5}">
      <dsp:nvSpPr>
        <dsp:cNvPr id="0" name=""/>
        <dsp:cNvSpPr/>
      </dsp:nvSpPr>
      <dsp:spPr>
        <a:xfrm>
          <a:off x="2191872" y="330559"/>
          <a:ext cx="5074290" cy="5074290"/>
        </a:xfrm>
        <a:custGeom>
          <a:avLst/>
          <a:gdLst/>
          <a:ahLst/>
          <a:cxnLst/>
          <a:rect l="0" t="0" r="0" b="0"/>
          <a:pathLst>
            <a:path>
              <a:moveTo>
                <a:pt x="5072329" y="2437402"/>
              </a:moveTo>
              <a:arcTo wR="2537145" hR="2537145" stAng="21464816" swAng="1423167"/>
            </a:path>
          </a:pathLst>
        </a:custGeom>
        <a:noFill/>
        <a:ln w="9525" cap="flat" cmpd="sng" algn="ctr">
          <a:solidFill>
            <a:schemeClr val="accent4">
              <a:hueOff val="-1116192"/>
              <a:satOff val="6725"/>
              <a:lumOff val="5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A60DCD-1D68-4DE8-8326-0D2D4474F534}">
      <dsp:nvSpPr>
        <dsp:cNvPr id="0" name=""/>
        <dsp:cNvSpPr/>
      </dsp:nvSpPr>
      <dsp:spPr>
        <a:xfrm>
          <a:off x="6418250" y="3806078"/>
          <a:ext cx="1015999" cy="660399"/>
        </a:xfrm>
        <a:prstGeom prst="roundRect">
          <a:avLst/>
        </a:prstGeom>
        <a:gradFill rotWithShape="0">
          <a:gsLst>
            <a:gs pos="0">
              <a:schemeClr val="accent4">
                <a:hueOff val="-1674289"/>
                <a:satOff val="10087"/>
                <a:lumOff val="809"/>
                <a:alphaOff val="0"/>
                <a:shade val="51000"/>
                <a:satMod val="130000"/>
              </a:schemeClr>
            </a:gs>
            <a:gs pos="80000">
              <a:schemeClr val="accent4">
                <a:hueOff val="-1674289"/>
                <a:satOff val="10087"/>
                <a:lumOff val="809"/>
                <a:alphaOff val="0"/>
                <a:shade val="93000"/>
                <a:satMod val="130000"/>
              </a:schemeClr>
            </a:gs>
            <a:gs pos="100000">
              <a:schemeClr val="accent4">
                <a:hueOff val="-1674289"/>
                <a:satOff val="10087"/>
                <a:lumOff val="80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R&amp;D</a:t>
          </a:r>
          <a:endParaRPr lang="en-US" sz="1100" kern="1200" dirty="0"/>
        </a:p>
      </dsp:txBody>
      <dsp:txXfrm>
        <a:off x="6450488" y="3838316"/>
        <a:ext cx="951523" cy="595923"/>
      </dsp:txXfrm>
    </dsp:sp>
    <dsp:sp modelId="{BF5612CD-87EA-440D-A7D3-E6624CEBFAA0}">
      <dsp:nvSpPr>
        <dsp:cNvPr id="0" name=""/>
        <dsp:cNvSpPr/>
      </dsp:nvSpPr>
      <dsp:spPr>
        <a:xfrm>
          <a:off x="2191872" y="330559"/>
          <a:ext cx="5074290" cy="5074290"/>
        </a:xfrm>
        <a:custGeom>
          <a:avLst/>
          <a:gdLst/>
          <a:ahLst/>
          <a:cxnLst/>
          <a:rect l="0" t="0" r="0" b="0"/>
          <a:pathLst>
            <a:path>
              <a:moveTo>
                <a:pt x="4502139" y="4142108"/>
              </a:moveTo>
              <a:arcTo wR="2537145" hR="2537145" stAng="2354471" swAng="1064516"/>
            </a:path>
          </a:pathLst>
        </a:custGeom>
        <a:noFill/>
        <a:ln w="9525" cap="flat" cmpd="sng" algn="ctr">
          <a:solidFill>
            <a:schemeClr val="accent4">
              <a:hueOff val="-1674289"/>
              <a:satOff val="10087"/>
              <a:lumOff val="80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39364-44DC-415C-BCBA-ED26A5129210}">
      <dsp:nvSpPr>
        <dsp:cNvPr id="0" name=""/>
        <dsp:cNvSpPr/>
      </dsp:nvSpPr>
      <dsp:spPr>
        <a:xfrm>
          <a:off x="5088772" y="4921642"/>
          <a:ext cx="1015999" cy="660399"/>
        </a:xfrm>
        <a:prstGeom prst="round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STEM Pipeline Retention</a:t>
          </a:r>
          <a:endParaRPr lang="en-US" sz="1100" kern="1200" dirty="0"/>
        </a:p>
      </dsp:txBody>
      <dsp:txXfrm>
        <a:off x="5121010" y="4953880"/>
        <a:ext cx="951523" cy="595923"/>
      </dsp:txXfrm>
    </dsp:sp>
    <dsp:sp modelId="{57939686-543D-44D2-AB21-54AFE5B52B47}">
      <dsp:nvSpPr>
        <dsp:cNvPr id="0" name=""/>
        <dsp:cNvSpPr/>
      </dsp:nvSpPr>
      <dsp:spPr>
        <a:xfrm>
          <a:off x="2191872" y="330559"/>
          <a:ext cx="5074290" cy="5074290"/>
        </a:xfrm>
        <a:custGeom>
          <a:avLst/>
          <a:gdLst/>
          <a:ahLst/>
          <a:cxnLst/>
          <a:rect l="0" t="0" r="0" b="0"/>
          <a:pathLst>
            <a:path>
              <a:moveTo>
                <a:pt x="2889776" y="5049665"/>
              </a:moveTo>
              <a:arcTo wR="2537145" hR="2537145" stAng="4920645" swAng="958710"/>
            </a:path>
          </a:pathLst>
        </a:custGeom>
        <a:noFill/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F0DE2-F2A1-4A9D-B03F-A693AD6E8D6B}">
      <dsp:nvSpPr>
        <dsp:cNvPr id="0" name=""/>
        <dsp:cNvSpPr/>
      </dsp:nvSpPr>
      <dsp:spPr>
        <a:xfrm>
          <a:off x="3353263" y="4921642"/>
          <a:ext cx="1015999" cy="660399"/>
        </a:xfrm>
        <a:prstGeom prst="roundRect">
          <a:avLst/>
        </a:prstGeom>
        <a:gradFill rotWithShape="0">
          <a:gsLst>
            <a:gs pos="0">
              <a:schemeClr val="accent4">
                <a:hueOff val="-2790481"/>
                <a:satOff val="16812"/>
                <a:lumOff val="1348"/>
                <a:alphaOff val="0"/>
                <a:shade val="51000"/>
                <a:satMod val="130000"/>
              </a:schemeClr>
            </a:gs>
            <a:gs pos="80000">
              <a:schemeClr val="accent4">
                <a:hueOff val="-2790481"/>
                <a:satOff val="16812"/>
                <a:lumOff val="1348"/>
                <a:alphaOff val="0"/>
                <a:shade val="93000"/>
                <a:satMod val="130000"/>
              </a:schemeClr>
            </a:gs>
            <a:gs pos="100000">
              <a:schemeClr val="accent4">
                <a:hueOff val="-2790481"/>
                <a:satOff val="16812"/>
                <a:lumOff val="134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Upskilling/ Reskilling</a:t>
          </a:r>
          <a:endParaRPr lang="en-US" sz="1100" kern="1200" dirty="0"/>
        </a:p>
      </dsp:txBody>
      <dsp:txXfrm>
        <a:off x="3385501" y="4953880"/>
        <a:ext cx="951523" cy="595923"/>
      </dsp:txXfrm>
    </dsp:sp>
    <dsp:sp modelId="{C6832CDA-F850-4DDE-ABF7-7944050BC14C}">
      <dsp:nvSpPr>
        <dsp:cNvPr id="0" name=""/>
        <dsp:cNvSpPr/>
      </dsp:nvSpPr>
      <dsp:spPr>
        <a:xfrm>
          <a:off x="2191872" y="330559"/>
          <a:ext cx="5074290" cy="5074290"/>
        </a:xfrm>
        <a:custGeom>
          <a:avLst/>
          <a:gdLst/>
          <a:ahLst/>
          <a:cxnLst/>
          <a:rect l="0" t="0" r="0" b="0"/>
          <a:pathLst>
            <a:path>
              <a:moveTo>
                <a:pt x="1154690" y="4664567"/>
              </a:moveTo>
              <a:arcTo wR="2537145" hR="2537145" stAng="7381013" swAng="1064516"/>
            </a:path>
          </a:pathLst>
        </a:custGeom>
        <a:noFill/>
        <a:ln w="9525" cap="flat" cmpd="sng" algn="ctr">
          <a:solidFill>
            <a:schemeClr val="accent4">
              <a:hueOff val="-2790481"/>
              <a:satOff val="16812"/>
              <a:lumOff val="134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2C3FBF-0B47-4C5F-BBA4-09727782B257}">
      <dsp:nvSpPr>
        <dsp:cNvPr id="0" name=""/>
        <dsp:cNvSpPr/>
      </dsp:nvSpPr>
      <dsp:spPr>
        <a:xfrm>
          <a:off x="2023785" y="3806078"/>
          <a:ext cx="1015999" cy="660399"/>
        </a:xfrm>
        <a:prstGeom prst="roundRect">
          <a:avLst/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shade val="51000"/>
                <a:satMod val="130000"/>
              </a:schemeClr>
            </a:gs>
            <a:gs pos="80000">
              <a:schemeClr val="accent4">
                <a:hueOff val="-3348577"/>
                <a:satOff val="20174"/>
                <a:lumOff val="1617"/>
                <a:alphaOff val="0"/>
                <a:shade val="93000"/>
                <a:satMod val="13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Learning and Development</a:t>
          </a:r>
          <a:endParaRPr lang="en-US" sz="1100" kern="1200" dirty="0"/>
        </a:p>
      </dsp:txBody>
      <dsp:txXfrm>
        <a:off x="2056023" y="3838316"/>
        <a:ext cx="951523" cy="595923"/>
      </dsp:txXfrm>
    </dsp:sp>
    <dsp:sp modelId="{BA998233-0AE1-49AF-8CA6-8082BC3C9F79}">
      <dsp:nvSpPr>
        <dsp:cNvPr id="0" name=""/>
        <dsp:cNvSpPr/>
      </dsp:nvSpPr>
      <dsp:spPr>
        <a:xfrm>
          <a:off x="2191872" y="330559"/>
          <a:ext cx="5074290" cy="5074290"/>
        </a:xfrm>
        <a:custGeom>
          <a:avLst/>
          <a:gdLst/>
          <a:ahLst/>
          <a:cxnLst/>
          <a:rect l="0" t="0" r="0" b="0"/>
          <a:pathLst>
            <a:path>
              <a:moveTo>
                <a:pt x="175995" y="3465627"/>
              </a:moveTo>
              <a:arcTo wR="2537145" hR="2537145" stAng="9512016" swAng="1423167"/>
            </a:path>
          </a:pathLst>
        </a:custGeom>
        <a:noFill/>
        <a:ln w="9525" cap="flat" cmpd="sng" algn="ctr">
          <a:solidFill>
            <a:schemeClr val="accent4">
              <a:hueOff val="-3348577"/>
              <a:satOff val="20174"/>
              <a:lumOff val="16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1F432-5980-4990-8506-634C8F31029E}">
      <dsp:nvSpPr>
        <dsp:cNvPr id="0" name=""/>
        <dsp:cNvSpPr/>
      </dsp:nvSpPr>
      <dsp:spPr>
        <a:xfrm>
          <a:off x="1722417" y="2096934"/>
          <a:ext cx="1015999" cy="660399"/>
        </a:xfrm>
        <a:prstGeom prst="roundRect">
          <a:avLst/>
        </a:prstGeom>
        <a:gradFill rotWithShape="0">
          <a:gsLst>
            <a:gs pos="0">
              <a:schemeClr val="accent4">
                <a:hueOff val="-3906673"/>
                <a:satOff val="23537"/>
                <a:lumOff val="1887"/>
                <a:alphaOff val="0"/>
                <a:shade val="51000"/>
                <a:satMod val="130000"/>
              </a:schemeClr>
            </a:gs>
            <a:gs pos="80000">
              <a:schemeClr val="accent4">
                <a:hueOff val="-3906673"/>
                <a:satOff val="23537"/>
                <a:lumOff val="1887"/>
                <a:alphaOff val="0"/>
                <a:shade val="93000"/>
                <a:satMod val="130000"/>
              </a:schemeClr>
            </a:gs>
            <a:gs pos="100000">
              <a:schemeClr val="accent4">
                <a:hueOff val="-3906673"/>
                <a:satOff val="23537"/>
                <a:lumOff val="188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Educational Opportunities</a:t>
          </a:r>
          <a:endParaRPr lang="en-US" sz="1100" kern="1200" dirty="0"/>
        </a:p>
      </dsp:txBody>
      <dsp:txXfrm>
        <a:off x="1754655" y="2129172"/>
        <a:ext cx="951523" cy="595923"/>
      </dsp:txXfrm>
    </dsp:sp>
    <dsp:sp modelId="{6C06D749-687C-4C46-B59D-AB6B6808A899}">
      <dsp:nvSpPr>
        <dsp:cNvPr id="0" name=""/>
        <dsp:cNvSpPr/>
      </dsp:nvSpPr>
      <dsp:spPr>
        <a:xfrm>
          <a:off x="2191872" y="330559"/>
          <a:ext cx="5074290" cy="5074290"/>
        </a:xfrm>
        <a:custGeom>
          <a:avLst/>
          <a:gdLst/>
          <a:ahLst/>
          <a:cxnLst/>
          <a:rect l="0" t="0" r="0" b="0"/>
          <a:pathLst>
            <a:path>
              <a:moveTo>
                <a:pt x="122843" y="1757238"/>
              </a:moveTo>
              <a:arcTo wR="2537145" hR="2537145" stAng="11874141" swAng="1282055"/>
            </a:path>
          </a:pathLst>
        </a:custGeom>
        <a:noFill/>
        <a:ln w="9525" cap="flat" cmpd="sng" algn="ctr">
          <a:solidFill>
            <a:schemeClr val="accent4">
              <a:hueOff val="-3906673"/>
              <a:satOff val="23537"/>
              <a:lumOff val="188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E78C1D-01FA-4FCF-830F-23B19D494B0A}">
      <dsp:nvSpPr>
        <dsp:cNvPr id="0" name=""/>
        <dsp:cNvSpPr/>
      </dsp:nvSpPr>
      <dsp:spPr>
        <a:xfrm>
          <a:off x="2590172" y="593939"/>
          <a:ext cx="1015999" cy="660399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Strategic Partnerships</a:t>
          </a:r>
          <a:endParaRPr lang="en-US" sz="1100" kern="1200" dirty="0"/>
        </a:p>
      </dsp:txBody>
      <dsp:txXfrm>
        <a:off x="2622410" y="626177"/>
        <a:ext cx="951523" cy="595923"/>
      </dsp:txXfrm>
    </dsp:sp>
    <dsp:sp modelId="{05FCE220-C08A-4D79-901C-48C900132339}">
      <dsp:nvSpPr>
        <dsp:cNvPr id="0" name=""/>
        <dsp:cNvSpPr/>
      </dsp:nvSpPr>
      <dsp:spPr>
        <a:xfrm>
          <a:off x="2191872" y="330559"/>
          <a:ext cx="5074290" cy="5074290"/>
        </a:xfrm>
        <a:custGeom>
          <a:avLst/>
          <a:gdLst/>
          <a:ahLst/>
          <a:cxnLst/>
          <a:rect l="0" t="0" r="0" b="0"/>
          <a:pathLst>
            <a:path>
              <a:moveTo>
                <a:pt x="1417348" y="260489"/>
              </a:moveTo>
              <a:arcTo wR="2537145" hR="2537145" stAng="14628555" swAng="869589"/>
            </a:path>
          </a:pathLst>
        </a:custGeom>
        <a:noFill/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B8C1B-7857-476B-A9CB-3966F8140E1E}">
      <dsp:nvSpPr>
        <dsp:cNvPr id="0" name=""/>
        <dsp:cNvSpPr/>
      </dsp:nvSpPr>
      <dsp:spPr>
        <a:xfrm>
          <a:off x="908969" y="376"/>
          <a:ext cx="2648534" cy="15891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Advanced Manufacturing Network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(AMFN)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8969" y="376"/>
        <a:ext cx="2648534" cy="1589120"/>
      </dsp:txXfrm>
    </dsp:sp>
    <dsp:sp modelId="{7BAA01AD-B455-4F74-9F16-A355A206626D}">
      <dsp:nvSpPr>
        <dsp:cNvPr id="0" name=""/>
        <dsp:cNvSpPr/>
      </dsp:nvSpPr>
      <dsp:spPr>
        <a:xfrm>
          <a:off x="3804295" y="0"/>
          <a:ext cx="2648534" cy="15891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Additive Manufacturing Post Processing Partnership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(AMP3)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04295" y="0"/>
        <a:ext cx="2648534" cy="1589120"/>
      </dsp:txXfrm>
    </dsp:sp>
    <dsp:sp modelId="{6820E2C1-FB11-4EF9-AF4A-638F361E319D}">
      <dsp:nvSpPr>
        <dsp:cNvPr id="0" name=""/>
        <dsp:cNvSpPr/>
      </dsp:nvSpPr>
      <dsp:spPr>
        <a:xfrm>
          <a:off x="908969" y="1854350"/>
          <a:ext cx="2648534" cy="15891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Consortium for High Energy Density Science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(CfHEDS)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08969" y="1854350"/>
        <a:ext cx="2648534" cy="1589120"/>
      </dsp:txXfrm>
    </dsp:sp>
    <dsp:sp modelId="{8996FE7B-C2E2-42ED-9909-4956DC6FA5F1}">
      <dsp:nvSpPr>
        <dsp:cNvPr id="0" name=""/>
        <dsp:cNvSpPr/>
      </dsp:nvSpPr>
      <dsp:spPr>
        <a:xfrm>
          <a:off x="3822358" y="1854350"/>
          <a:ext cx="2648534" cy="15891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Consortium on Nuclear Security Technologies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(CONNECT)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22358" y="1854350"/>
        <a:ext cx="2648534" cy="1589120"/>
      </dsp:txXfrm>
    </dsp:sp>
    <dsp:sp modelId="{32EB96E8-03D4-49A1-ADFE-722885C8BCB5}">
      <dsp:nvSpPr>
        <dsp:cNvPr id="0" name=""/>
        <dsp:cNvSpPr/>
      </dsp:nvSpPr>
      <dsp:spPr>
        <a:xfrm>
          <a:off x="2365664" y="3708324"/>
          <a:ext cx="2648534" cy="15891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Partnership for Research and Education Consortium in Ceramics and Polymers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(PRE-CCAP)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65664" y="3708324"/>
        <a:ext cx="2648534" cy="1589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59C38-9DCA-49DA-BC85-535875FA4B61}">
      <dsp:nvSpPr>
        <dsp:cNvPr id="0" name=""/>
        <dsp:cNvSpPr/>
      </dsp:nvSpPr>
      <dsp:spPr>
        <a:xfrm>
          <a:off x="1221978" y="67330"/>
          <a:ext cx="2706687" cy="16240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Consortium Enabling Cybersecurity Opportunities and Research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(CECOR)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21978" y="67330"/>
        <a:ext cx="2706687" cy="1624012"/>
      </dsp:txXfrm>
    </dsp:sp>
    <dsp:sp modelId="{BB0F11B6-924D-4907-A264-FF9A79952F89}">
      <dsp:nvSpPr>
        <dsp:cNvPr id="0" name=""/>
        <dsp:cNvSpPr/>
      </dsp:nvSpPr>
      <dsp:spPr>
        <a:xfrm>
          <a:off x="4199334" y="76571"/>
          <a:ext cx="2706687" cy="16240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Consortium for Integrating Energy Systems in Engineering and Science Education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(CIESESE)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9334" y="76571"/>
        <a:ext cx="2706687" cy="1624012"/>
      </dsp:txXfrm>
    </dsp:sp>
    <dsp:sp modelId="{47D1D36D-6015-4023-98E5-3DE71853F841}">
      <dsp:nvSpPr>
        <dsp:cNvPr id="0" name=""/>
        <dsp:cNvSpPr/>
      </dsp:nvSpPr>
      <dsp:spPr>
        <a:xfrm>
          <a:off x="1221978" y="1906567"/>
          <a:ext cx="2706687" cy="16240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Energy Sciences: Experimental and Modeling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(ESEM)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21978" y="1906567"/>
        <a:ext cx="2706687" cy="1624012"/>
      </dsp:txXfrm>
    </dsp:sp>
    <dsp:sp modelId="{C78CA805-1EA5-4C07-ADE1-9D798475963F}">
      <dsp:nvSpPr>
        <dsp:cNvPr id="0" name=""/>
        <dsp:cNvSpPr/>
      </dsp:nvSpPr>
      <dsp:spPr>
        <a:xfrm>
          <a:off x="4199334" y="1915808"/>
          <a:ext cx="2706687" cy="16240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Partnership for Proactive Cybersecurity Training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(PACT)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9334" y="1915808"/>
        <a:ext cx="2706687" cy="1624012"/>
      </dsp:txXfrm>
    </dsp:sp>
    <dsp:sp modelId="{3601E653-197E-436D-9797-10B9B070D7A6}">
      <dsp:nvSpPr>
        <dsp:cNvPr id="0" name=""/>
        <dsp:cNvSpPr/>
      </dsp:nvSpPr>
      <dsp:spPr>
        <a:xfrm>
          <a:off x="2710656" y="3773527"/>
          <a:ext cx="2706687" cy="16240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Pipeline Development of Skilled Workforce in STEM through Advanced Manufacturing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(STEAM)</a:t>
          </a:r>
          <a:endParaRPr lang="en-US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10656" y="3773527"/>
        <a:ext cx="2706687" cy="16240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ACBE03-A86E-40BD-BD43-1D71FD8CA8F1}">
      <dsp:nvSpPr>
        <dsp:cNvPr id="0" name=""/>
        <dsp:cNvSpPr/>
      </dsp:nvSpPr>
      <dsp:spPr>
        <a:xfrm rot="5400000">
          <a:off x="-201947" y="202855"/>
          <a:ext cx="1346319" cy="9424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>
              <a:latin typeface="Arial" panose="020B0604020202020204" pitchFamily="34" charset="0"/>
              <a:cs typeface="Arial" panose="020B0604020202020204" pitchFamily="34" charset="0"/>
            </a:rPr>
            <a:t>2017</a:t>
          </a:r>
          <a:endParaRPr lang="en-US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" y="472119"/>
        <a:ext cx="942423" cy="403896"/>
      </dsp:txXfrm>
    </dsp:sp>
    <dsp:sp modelId="{2B6C2FE0-C6D9-4381-828E-DECF23E11351}">
      <dsp:nvSpPr>
        <dsp:cNvPr id="0" name=""/>
        <dsp:cNvSpPr/>
      </dsp:nvSpPr>
      <dsp:spPr>
        <a:xfrm rot="5400000">
          <a:off x="1508445" y="-565114"/>
          <a:ext cx="875107" cy="2007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smtClean="0">
              <a:latin typeface="Arial" panose="020B0604020202020204" pitchFamily="34" charset="0"/>
              <a:cs typeface="Arial" panose="020B0604020202020204" pitchFamily="34" charset="0"/>
            </a:rPr>
            <a:t>21</a:t>
          </a:r>
          <a:endParaRPr lang="en-US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942424" y="43626"/>
        <a:ext cx="1964432" cy="789669"/>
      </dsp:txXfrm>
    </dsp:sp>
    <dsp:sp modelId="{E3CD4ED9-1189-4469-B76B-EB9B9AD50B82}">
      <dsp:nvSpPr>
        <dsp:cNvPr id="0" name=""/>
        <dsp:cNvSpPr/>
      </dsp:nvSpPr>
      <dsp:spPr>
        <a:xfrm rot="5400000">
          <a:off x="-201947" y="1345417"/>
          <a:ext cx="1346319" cy="9424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>
              <a:latin typeface="Arial" panose="020B0604020202020204" pitchFamily="34" charset="0"/>
              <a:cs typeface="Arial" panose="020B0604020202020204" pitchFamily="34" charset="0"/>
            </a:rPr>
            <a:t>2018</a:t>
          </a:r>
          <a:endParaRPr lang="en-US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" y="1614681"/>
        <a:ext cx="942423" cy="403896"/>
      </dsp:txXfrm>
    </dsp:sp>
    <dsp:sp modelId="{46E8F700-B9C0-4959-875E-C76271527C98}">
      <dsp:nvSpPr>
        <dsp:cNvPr id="0" name=""/>
        <dsp:cNvSpPr/>
      </dsp:nvSpPr>
      <dsp:spPr>
        <a:xfrm rot="5400000">
          <a:off x="1508445" y="577447"/>
          <a:ext cx="875107" cy="2007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smtClean="0">
              <a:latin typeface="Arial" panose="020B0604020202020204" pitchFamily="34" charset="0"/>
              <a:cs typeface="Arial" panose="020B0604020202020204" pitchFamily="34" charset="0"/>
            </a:rPr>
            <a:t>24</a:t>
          </a:r>
          <a:endParaRPr lang="en-US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942424" y="1186188"/>
        <a:ext cx="1964432" cy="789669"/>
      </dsp:txXfrm>
    </dsp:sp>
    <dsp:sp modelId="{9C0D0C45-F810-473F-8706-413BB8F95E8B}">
      <dsp:nvSpPr>
        <dsp:cNvPr id="0" name=""/>
        <dsp:cNvSpPr/>
      </dsp:nvSpPr>
      <dsp:spPr>
        <a:xfrm rot="5400000">
          <a:off x="-201947" y="2487980"/>
          <a:ext cx="1346319" cy="94242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2019</a:t>
          </a:r>
          <a:endParaRPr lang="en-US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" y="2757244"/>
        <a:ext cx="942423" cy="403896"/>
      </dsp:txXfrm>
    </dsp:sp>
    <dsp:sp modelId="{09FC85B2-BD29-49F7-A985-0262826AB9B1}">
      <dsp:nvSpPr>
        <dsp:cNvPr id="0" name=""/>
        <dsp:cNvSpPr/>
      </dsp:nvSpPr>
      <dsp:spPr>
        <a:xfrm rot="5400000">
          <a:off x="1508445" y="1720010"/>
          <a:ext cx="875107" cy="20071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smtClean="0">
              <a:latin typeface="Arial" panose="020B0604020202020204" pitchFamily="34" charset="0"/>
              <a:cs typeface="Arial" panose="020B0604020202020204" pitchFamily="34" charset="0"/>
            </a:rPr>
            <a:t>22</a:t>
          </a:r>
          <a:endParaRPr lang="en-US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942424" y="2328751"/>
        <a:ext cx="1964432" cy="789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23867-C60E-4A0B-B6B7-E6B56A46C3ED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2ECAE-D3B6-417C-8893-427EAB580B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70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EBD35CC-C340-4820-A745-BD55181E1B6D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268408-1913-4168-8EB9-5BB631F7B0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09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0113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68408-1913-4168-8EB9-5BB631F7B0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221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Historical Data from previous</a:t>
            </a:r>
            <a:r>
              <a:rPr lang="en-US" baseline="0" dirty="0" smtClean="0"/>
              <a:t> years and an example of the training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68408-1913-4168-8EB9-5BB631F7B0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992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6EA067-6628-41FD-8C22-40653051B62B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9215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68408-1913-4168-8EB9-5BB631F7B05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052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21920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1"/>
            <a:ext cx="10972800" cy="4983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86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527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43001"/>
            <a:ext cx="5384800" cy="4983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43001"/>
            <a:ext cx="5384800" cy="4983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604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20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1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6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882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63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13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7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600" y="6400801"/>
            <a:ext cx="15240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513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327151"/>
            <a:ext cx="10972800" cy="5029200"/>
          </a:xfrm>
          <a:prstGeom prst="rect">
            <a:avLst/>
          </a:prstGeom>
        </p:spPr>
        <p:txBody>
          <a:bodyPr>
            <a:noAutofit/>
          </a:bodyPr>
          <a:lstStyle>
            <a:lvl1pPr marL="233363" indent="-233363">
              <a:spcBef>
                <a:spcPts val="300"/>
              </a:spcBef>
              <a:buFont typeface="Wingdings" panose="05000000000000000000" pitchFamily="2" charset="2"/>
              <a:buChar char="§"/>
              <a:defRPr sz="1600" b="1">
                <a:latin typeface="+mn-lt"/>
                <a:cs typeface="Arial" panose="020B0604020202020204" pitchFamily="34" charset="0"/>
              </a:defRPr>
            </a:lvl1pPr>
            <a:lvl2pPr marL="512763" indent="-173038">
              <a:spcBef>
                <a:spcPts val="300"/>
              </a:spcBef>
              <a:buFont typeface="Arial" panose="020B0604020202020204" pitchFamily="34" charset="0"/>
              <a:buChar char="•"/>
              <a:defRPr sz="1400">
                <a:latin typeface="+mn-lt"/>
                <a:cs typeface="Arial" panose="020B0604020202020204" pitchFamily="34" charset="0"/>
              </a:defRPr>
            </a:lvl2pPr>
            <a:lvl3pPr marL="858838" indent="-168275">
              <a:spcBef>
                <a:spcPts val="300"/>
              </a:spcBef>
              <a:buFont typeface="Courier New" panose="02070309020205020404" pitchFamily="49" charset="0"/>
              <a:buChar char="o"/>
              <a:defRPr sz="1200">
                <a:latin typeface="+mn-lt"/>
                <a:cs typeface="Arial" panose="020B0604020202020204" pitchFamily="34" charset="0"/>
              </a:defRPr>
            </a:lvl3pPr>
            <a:lvl4pPr>
              <a:spcBef>
                <a:spcPts val="300"/>
              </a:spcBef>
              <a:defRPr sz="1200">
                <a:latin typeface="+mn-lt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Space between bullets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809753"/>
            <a:ext cx="12192000" cy="802105"/>
          </a:xfrm>
          <a:prstGeom prst="rect">
            <a:avLst/>
          </a:prstGeom>
        </p:spPr>
        <p:txBody>
          <a:bodyPr anchor="ctr"/>
          <a:lstStyle>
            <a:lvl1pPr>
              <a:defRPr sz="2400" b="0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41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1219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13"/>
          <p:cNvSpPr>
            <a:spLocks noChangeArrowheads="1"/>
          </p:cNvSpPr>
          <p:nvPr userDrawn="1"/>
        </p:nvSpPr>
        <p:spPr bwMode="auto">
          <a:xfrm>
            <a:off x="0" y="838201"/>
            <a:ext cx="12192000" cy="9842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00006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dirty="0" smtClean="0">
              <a:solidFill>
                <a:prstClr val="black"/>
              </a:solidFill>
            </a:endParaRPr>
          </a:p>
        </p:txBody>
      </p:sp>
      <p:sp>
        <p:nvSpPr>
          <p:cNvPr id="1029" name="TextBox 7"/>
          <p:cNvSpPr txBox="1">
            <a:spLocks noChangeArrowheads="1"/>
          </p:cNvSpPr>
          <p:nvPr userDrawn="1"/>
        </p:nvSpPr>
        <p:spPr bwMode="auto">
          <a:xfrm>
            <a:off x="10972800" y="6535738"/>
            <a:ext cx="914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877365E5-6503-4852-A4F1-9ED724838B3F}" type="slidenum">
              <a:rPr lang="en-US" altLang="en-US" sz="1000" smtClean="0">
                <a:solidFill>
                  <a:srgbClr val="7F7F7F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000" dirty="0" smtClean="0">
              <a:solidFill>
                <a:srgbClr val="7F7F7F"/>
              </a:solidFill>
            </a:endParaRPr>
          </a:p>
        </p:txBody>
      </p:sp>
      <p:sp>
        <p:nvSpPr>
          <p:cNvPr id="1030" name="TextBox 2"/>
          <p:cNvSpPr txBox="1">
            <a:spLocks noChangeArrowheads="1"/>
          </p:cNvSpPr>
          <p:nvPr userDrawn="1"/>
        </p:nvSpPr>
        <p:spPr bwMode="auto">
          <a:xfrm>
            <a:off x="203200" y="6535738"/>
            <a:ext cx="3454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01B6C5E-E893-40CC-80D6-4A79B7382E58}" type="datetime8">
              <a:rPr lang="en-US" altLang="en-US" sz="1000" smtClean="0">
                <a:solidFill>
                  <a:prstClr val="black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1/28/2020 7:39 AM</a:t>
            </a:fld>
            <a:endParaRPr lang="en-US" altLang="en-US" sz="10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23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kern="1200" cap="small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7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7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1.png"/><Relationship Id="rId7" Type="http://schemas.openxmlformats.org/officeDocument/2006/relationships/hyperlink" Target="https://www.whitehouse.gov/wp-content/uploads/2018/12/STEM-Education-Strategic-Plan-2018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ites.ed.gov/hispanic-initiative/" TargetMode="External"/><Relationship Id="rId5" Type="http://schemas.openxmlformats.org/officeDocument/2006/relationships/hyperlink" Target="https://sites.ed.gov/whiaiane/" TargetMode="External"/><Relationship Id="rId4" Type="http://schemas.openxmlformats.org/officeDocument/2006/relationships/hyperlink" Target="https://sites.ed.gov/whhbc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David.Canty@nnsa.doe.gov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4" Type="http://schemas.openxmlformats.org/officeDocument/2006/relationships/hyperlink" Target="mailto:Patricia.Parrish@nnsa.doe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24000" y="6043613"/>
            <a:ext cx="9144000" cy="5715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00006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6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24000" y="1067326"/>
            <a:ext cx="9144000" cy="5715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00006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6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508500" y="2803525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6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4508500" y="2803525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60000"/>
              </a:spcBef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o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5075340" y="1703209"/>
            <a:ext cx="6786694" cy="255198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Minority Serving Institution Partnership Program</a:t>
            </a:r>
            <a:endParaRPr lang="en-US" sz="4000" b="1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Overview</a:t>
            </a:r>
            <a:endParaRPr lang="en-US" sz="4000" b="1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000" b="1" dirty="0">
              <a:solidFill>
                <a:srgbClr val="000000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1841500" y="6280151"/>
            <a:ext cx="850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31" y="1308101"/>
            <a:ext cx="4392889" cy="45561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6"/>
            <a:ext cx="12192000" cy="80239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0000" y="6595533"/>
            <a:ext cx="1303999" cy="143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273" y="3760287"/>
            <a:ext cx="4248728" cy="120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08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342" y="1263037"/>
            <a:ext cx="6006658" cy="5071377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 smtClean="0">
                <a:solidFill>
                  <a:srgbClr val="252E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Security Enterprise (NSE)</a:t>
            </a:r>
            <a:r>
              <a:rPr lang="en-US" dirty="0" smtClean="0">
                <a:solidFill>
                  <a:srgbClr val="252E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252E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DOE/NNSA, National Laboratories, Production Plants and Sites around the country work together to maintain and enhance nuclear security</a:t>
            </a:r>
            <a:endParaRPr lang="en-US" dirty="0">
              <a:solidFill>
                <a:srgbClr val="252E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250569" y="6466826"/>
            <a:ext cx="381000" cy="258763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8C87AE2-5A65-447B-898D-36E38FA3D930}" type="slidenum">
              <a:rPr lang="en-US" sz="1200">
                <a:solidFill>
                  <a:prstClr val="black"/>
                </a:solidFill>
                <a:cs typeface="Arial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1439" y="3652311"/>
            <a:ext cx="21927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Lisa E. Gordon-Hagerty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Secretary for 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Security and 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NNSA Administrator</a:t>
            </a:r>
          </a:p>
        </p:txBody>
      </p:sp>
      <p:pic>
        <p:nvPicPr>
          <p:cNvPr id="8" name="image1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8974" y="1683956"/>
            <a:ext cx="1517650" cy="191833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29944" y="6590270"/>
            <a:ext cx="1195202" cy="1381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287000" y="6466826"/>
            <a:ext cx="158578" cy="197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00080" y="-61080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“Strengthening Our Nation Through Nuclear Security”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875" y="2559683"/>
            <a:ext cx="5749592" cy="4298317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674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057236" y="-15316"/>
            <a:ext cx="632428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NNSA </a:t>
            </a:r>
            <a:r>
              <a:rPr lang="en-US" sz="2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Equities with Education</a:t>
            </a:r>
            <a:endParaRPr lang="en-U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1173018" y="1128584"/>
          <a:ext cx="9458036" cy="5582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264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475194" y="-7807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189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NNSA Minority Serving </a:t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Institution Partnership Program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84887" y="932441"/>
            <a:ext cx="11359978" cy="4525963"/>
          </a:xfrm>
          <a:prstGeom prst="rect">
            <a:avLst/>
          </a:prstGeom>
        </p:spPr>
        <p:txBody>
          <a:bodyPr/>
          <a:lstStyle>
            <a:lvl1pPr marL="342891" indent="-342891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Background:</a:t>
            </a: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Administered by DOE/NNSA Management and Budget, </a:t>
            </a: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Implemented through consortia-based grants consisting of participants from selected MSIs and NNSA production facilities and laboratories</a:t>
            </a: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Purpose:</a:t>
            </a: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</a:rPr>
              <a:t>Designed to build a sustainable pipeline between DOE’s sites/labs and MSIs in STEM disciplines, and bring a heightened awareness of NNSA plants and laboratories to MSIs with a common interest in STEM research fields.</a:t>
            </a:r>
          </a:p>
          <a:p>
            <a:pPr marR="0" lvl="2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</a:rPr>
              <a:t>Capacity Building: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</a:rPr>
              <a:t>Research and infrastructure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u="sng" dirty="0">
                <a:solidFill>
                  <a:sysClr val="windowText" lastClr="000000"/>
                </a:solidFill>
                <a:latin typeface="Arial"/>
              </a:rPr>
              <a:t>Student Enrichment and Development: </a:t>
            </a:r>
            <a:r>
              <a:rPr lang="en-US" sz="1600" dirty="0">
                <a:solidFill>
                  <a:sysClr val="windowText" lastClr="000000"/>
                </a:solidFill>
                <a:latin typeface="Arial"/>
              </a:rPr>
              <a:t>Exposure to academic and professional experiences, promote successful internship opportunities for students to transition to the NSE STEM workforce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u="sng" dirty="0">
                <a:solidFill>
                  <a:sysClr val="windowText" lastClr="000000"/>
                </a:solidFill>
                <a:latin typeface="Arial"/>
              </a:rPr>
              <a:t>Collaborative Research/Tech Transfer: </a:t>
            </a:r>
            <a:r>
              <a:rPr lang="en-US" sz="1600" dirty="0">
                <a:solidFill>
                  <a:sysClr val="windowText" lastClr="000000"/>
                </a:solidFill>
                <a:latin typeface="Arial"/>
              </a:rPr>
              <a:t>Access to world-class resources and research opportunities</a:t>
            </a: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Value to the National Security Enterprise:</a:t>
            </a: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</a:rPr>
              <a:t>Links students’ academic pursuits with professional work and research conducted by national laboratory/site partners.</a:t>
            </a: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</a:rPr>
              <a:t>Exposes students to technology and research housed at national laboratory/site partners.</a:t>
            </a: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</a:rPr>
              <a:t>Provides students with internship opportunities at DOE/NNSA national laboratories/plants that are aligned with their academic disciplines.  </a:t>
            </a: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</a:rPr>
              <a:t>Prepares students to make significant and immediate contributions to the DOE/NNSA STEM workforce upon graduation</a:t>
            </a: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Arial"/>
              </a:rPr>
              <a:t>Since 2015, </a:t>
            </a:r>
            <a:r>
              <a:rPr lang="en-US" sz="1600" dirty="0" smtClean="0">
                <a:solidFill>
                  <a:sysClr val="windowText" lastClr="000000"/>
                </a:solidFill>
                <a:latin typeface="Arial"/>
              </a:rPr>
              <a:t>466 internships at NNSA </a:t>
            </a:r>
            <a:r>
              <a:rPr lang="en-US" sz="1600" dirty="0">
                <a:solidFill>
                  <a:sysClr val="windowText" lastClr="000000"/>
                </a:solidFill>
                <a:latin typeface="Arial"/>
              </a:rPr>
              <a:t>plant and lab </a:t>
            </a:r>
            <a:r>
              <a:rPr lang="en-US" sz="1600" dirty="0" smtClean="0">
                <a:solidFill>
                  <a:sysClr val="windowText" lastClr="000000"/>
                </a:solidFill>
                <a:latin typeface="Arial"/>
              </a:rPr>
              <a:t>partners through consortia.</a:t>
            </a:r>
            <a:endParaRPr lang="en-US" sz="1600" dirty="0">
              <a:solidFill>
                <a:sysClr val="windowText" lastClr="000000"/>
              </a:solidFill>
              <a:latin typeface="Arial"/>
            </a:endParaRP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  <a:p>
            <a:pPr marL="457188" marR="0" lvl="1" indent="0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000" y="6595533"/>
            <a:ext cx="1303999" cy="143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72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475194" y="-7807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189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NNSA Minority Serving </a:t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Institution Partnership Program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1691" y="1373116"/>
            <a:ext cx="5532730" cy="4525963"/>
          </a:xfrm>
          <a:prstGeom prst="rect">
            <a:avLst/>
          </a:prstGeom>
        </p:spPr>
        <p:txBody>
          <a:bodyPr/>
          <a:lstStyle>
            <a:lvl1pPr marL="342891" indent="-342891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en-US" sz="1800" b="1" dirty="0" smtClea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Mission:</a:t>
            </a: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en-US" sz="1800" dirty="0" smtClea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Create </a:t>
            </a:r>
            <a:r>
              <a:rPr lang="en-US" sz="18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and foster a sustainable STEM-pipeline that prepares a diverse workforce of world class talent through strategic partnerships between Minority Serving Institutions and the DOE/NNSA Enterprise</a:t>
            </a:r>
            <a:r>
              <a:rPr lang="en-US" sz="1800" dirty="0" smtClea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1800" b="1" dirty="0" smtClean="0"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en-US" sz="1800" b="1" dirty="0" smtClea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Vision:</a:t>
            </a:r>
          </a:p>
          <a:p>
            <a:pPr marL="0" lvl="0" indent="0">
              <a:buNone/>
              <a:defRPr/>
            </a:pPr>
            <a:r>
              <a:rPr lang="en-US" sz="1800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Drive a diverse, highly educated, and agile STEM workforce prepared for the future of the DOE/NNSA </a:t>
            </a:r>
            <a:r>
              <a:rPr lang="en-US" sz="1800" dirty="0" smtClea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Enterprise.</a:t>
            </a:r>
            <a:endParaRPr lang="en-US" sz="1800" dirty="0"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marL="342891" marR="0" lvl="0" indent="-342891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  <a:p>
            <a:pPr marL="457188" marR="0" lvl="1" indent="0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marR="0" lvl="0" indent="-342891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marR="0" lvl="0" indent="-342891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32" marR="0" lvl="1" indent="-285744" algn="l" defTabSz="457189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199414" y="1373116"/>
            <a:ext cx="5377543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b="1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Crucial Success </a:t>
            </a:r>
            <a:r>
              <a:rPr lang="en-US" b="1" dirty="0" smtClea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Factors:</a:t>
            </a:r>
          </a:p>
          <a:p>
            <a:pPr marL="342900" lvl="0" indent="-342900" defTabSz="457189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Strengthen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expand MSI STEM educational and/or research capacity in DOE/NNSA mission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areas.</a:t>
            </a:r>
          </a:p>
          <a:p>
            <a:pPr marL="342900" lvl="0" indent="-342900" defTabSz="457189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Target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collaborations between MSIs and the DOE/NNSA enterprise that increase interactions to provide MSIs direct access to DOE/NNSA STEM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resources.</a:t>
            </a:r>
          </a:p>
          <a:p>
            <a:pPr marL="342900" lvl="0" indent="-342900" defTabSz="457189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Grow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number of minority (MSIPP) students who graduate with STEM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degrees.</a:t>
            </a:r>
          </a:p>
          <a:p>
            <a:pPr marL="342900" lvl="0" indent="-342900" defTabSz="457189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Grow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number of minority (MSIPP) graduates and post-doctoral students hired in to DOE/NNSA STEM workforce.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28" y="4805364"/>
            <a:ext cx="5587093" cy="158172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28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-489536" y="1108364"/>
          <a:ext cx="7379863" cy="5297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/>
          <p:cNvGraphicFramePr/>
          <p:nvPr>
            <p:extLst/>
          </p:nvPr>
        </p:nvGraphicFramePr>
        <p:xfrm>
          <a:off x="4941455" y="102063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Rectangle 3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054377" y="62159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 defTabSz="457189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189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defTabSz="457189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18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>
                <a:solidFill>
                  <a:sysClr val="windowText" lastClr="000000"/>
                </a:solidFill>
                <a:latin typeface="Arial"/>
              </a:rPr>
              <a:t>Consortia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11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81177" y="124163"/>
            <a:ext cx="5646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ysClr val="windowText" lastClr="000000"/>
                </a:solidFill>
                <a:latin typeface="Arial"/>
              </a:rPr>
              <a:t>Consortia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6347" y="6610607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638265"/>
              </p:ext>
            </p:extLst>
          </p:nvPr>
        </p:nvGraphicFramePr>
        <p:xfrm>
          <a:off x="6044339" y="2544434"/>
          <a:ext cx="5965963" cy="1922893"/>
        </p:xfrm>
        <a:graphic>
          <a:graphicData uri="http://schemas.openxmlformats.org/drawingml/2006/table">
            <a:tbl>
              <a:tblPr/>
              <a:tblGrid>
                <a:gridCol w="2625903"/>
                <a:gridCol w="3340060"/>
              </a:tblGrid>
              <a:tr h="18882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Site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Consortium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19267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Argonne National Laboratory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CONNECT, PACT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7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Kansas City Plant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AMFN, AMP3, PRE-CCAP, STEAM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7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Lawrence Livermore National Laboratory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CECOR, STEAM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7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Los Alamos National Laboratory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AMP3, CONNECT, ESEM, PRE-CCAP, STEAM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7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National Energy Technology Laboratory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CIESESE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7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Oak Ridge National Laboratory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AMP3, STEAM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7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Pacific Northwest National Laboratory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ESEM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7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Sandia National Laboratory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AMFN, CECOR, CIESESE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7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Y-12 Plant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AMP3, STEAM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152627"/>
              </p:ext>
            </p:extLst>
          </p:nvPr>
        </p:nvGraphicFramePr>
        <p:xfrm>
          <a:off x="417019" y="1103260"/>
          <a:ext cx="5457007" cy="5657355"/>
        </p:xfrm>
        <a:graphic>
          <a:graphicData uri="http://schemas.openxmlformats.org/drawingml/2006/table">
            <a:tbl>
              <a:tblPr/>
              <a:tblGrid>
                <a:gridCol w="3548133"/>
                <a:gridCol w="1908874"/>
              </a:tblGrid>
              <a:tr h="15149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School 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Consortium 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Allen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American Indian Higher Education Consortium 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AMFN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Bay Mills Community College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AMFN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Benedict College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Bowie State 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Cankdeska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Cikana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Community College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AMFN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Claflin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University 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Clark Atlanta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Denmark Technical College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Florida A&amp;M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CfHEDS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Florida International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PRE-CCAP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Howard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AMP3, PACT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 American University of Puerto Rico - San German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ESEM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Miami Dade College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CIESESE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Morehouse College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CfHEDS, ESEM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Morgan State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AMP3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Morris College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Navajo Technical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AMFN, PACT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Norfolk State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North Carolina A&amp;T State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STEAM, 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Prairie View A&amp;M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ESEM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Salish Kootenai College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AMFN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South Carolina State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Southern University of New Orleans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STEAM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St. Mary's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CONNECT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Tennessee State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PRE-CCAP, STEAM, ESEM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Turtle Mountain Community College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AMFN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Universidad Del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Turabo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CIESESE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University of Arizona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PACT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University of California Merced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CfHEDS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University of Nevada at Las Vegas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CONNECT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University of New Mexico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CIESESE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University of Puerto Rico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CIESESE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University of Texas at El Paso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CIESESE, PRE-CCAP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University of Texas at San Antonio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CONNECT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University of the District of Columbia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AMP3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University of the Virgin Islands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Virginia State University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STEAM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2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Voorhees College</a:t>
                      </a:r>
                    </a:p>
                  </a:txBody>
                  <a:tcPr marL="4016" marR="4016" marT="401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CECOR</a:t>
                      </a:r>
                    </a:p>
                  </a:txBody>
                  <a:tcPr marL="4016" marR="4016" marT="40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97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022" y="4719000"/>
            <a:ext cx="2233456" cy="18463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22" y="953297"/>
            <a:ext cx="7765684" cy="594584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200399" y="1524000"/>
            <a:ext cx="64546" cy="64546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7" name="Oval 6"/>
          <p:cNvSpPr/>
          <p:nvPr/>
        </p:nvSpPr>
        <p:spPr>
          <a:xfrm>
            <a:off x="3792070" y="1299882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8" name="Oval 7"/>
          <p:cNvSpPr/>
          <p:nvPr/>
        </p:nvSpPr>
        <p:spPr>
          <a:xfrm>
            <a:off x="5604929" y="1412837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9" name="Oval 8"/>
          <p:cNvSpPr/>
          <p:nvPr/>
        </p:nvSpPr>
        <p:spPr>
          <a:xfrm>
            <a:off x="5782234" y="1452282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0" name="Oval 9"/>
          <p:cNvSpPr/>
          <p:nvPr/>
        </p:nvSpPr>
        <p:spPr>
          <a:xfrm>
            <a:off x="2589951" y="2843901"/>
            <a:ext cx="64546" cy="64546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2" name="Oval 11"/>
          <p:cNvSpPr/>
          <p:nvPr/>
        </p:nvSpPr>
        <p:spPr>
          <a:xfrm>
            <a:off x="3799241" y="4185647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3" name="Oval 12"/>
          <p:cNvSpPr/>
          <p:nvPr/>
        </p:nvSpPr>
        <p:spPr>
          <a:xfrm>
            <a:off x="4392705" y="3675529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4" name="Oval 13"/>
          <p:cNvSpPr/>
          <p:nvPr/>
        </p:nvSpPr>
        <p:spPr>
          <a:xfrm>
            <a:off x="4643717" y="3792071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5" name="Oval 14"/>
          <p:cNvSpPr/>
          <p:nvPr/>
        </p:nvSpPr>
        <p:spPr>
          <a:xfrm>
            <a:off x="4616822" y="3908612"/>
            <a:ext cx="78080" cy="73452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6" name="Oval 15"/>
          <p:cNvSpPr/>
          <p:nvPr/>
        </p:nvSpPr>
        <p:spPr>
          <a:xfrm>
            <a:off x="4623650" y="4541823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7" name="Oval 16"/>
          <p:cNvSpPr/>
          <p:nvPr/>
        </p:nvSpPr>
        <p:spPr>
          <a:xfrm>
            <a:off x="6158752" y="4840941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8" name="Oval 17"/>
          <p:cNvSpPr/>
          <p:nvPr/>
        </p:nvSpPr>
        <p:spPr>
          <a:xfrm>
            <a:off x="6347011" y="3110753"/>
            <a:ext cx="64546" cy="64546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9" name="Oval 18"/>
          <p:cNvSpPr/>
          <p:nvPr/>
        </p:nvSpPr>
        <p:spPr>
          <a:xfrm>
            <a:off x="7534632" y="1773187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1" name="Oval 20"/>
          <p:cNvSpPr/>
          <p:nvPr/>
        </p:nvSpPr>
        <p:spPr>
          <a:xfrm>
            <a:off x="8453717" y="2841812"/>
            <a:ext cx="64546" cy="64546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Oval 21"/>
          <p:cNvSpPr/>
          <p:nvPr/>
        </p:nvSpPr>
        <p:spPr>
          <a:xfrm>
            <a:off x="8801652" y="5405718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4" name="Oval 23"/>
          <p:cNvSpPr/>
          <p:nvPr/>
        </p:nvSpPr>
        <p:spPr>
          <a:xfrm>
            <a:off x="7611034" y="3630706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5" name="TextBox 24"/>
          <p:cNvSpPr txBox="1"/>
          <p:nvPr/>
        </p:nvSpPr>
        <p:spPr>
          <a:xfrm>
            <a:off x="3232672" y="1467522"/>
            <a:ext cx="495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PNNL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02870" y="1239587"/>
            <a:ext cx="439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SKC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48222" y="2768567"/>
            <a:ext cx="439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LLNL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31514" y="4121992"/>
            <a:ext cx="439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UA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20429" y="3590950"/>
            <a:ext cx="439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NTU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52058" y="3725269"/>
            <a:ext cx="504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UNM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85826" y="3845837"/>
            <a:ext cx="732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LANL, SNL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50993" y="4482469"/>
            <a:ext cx="4644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UTEP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67094" y="4774140"/>
            <a:ext cx="439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PVU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12842" y="5351929"/>
            <a:ext cx="774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 FIU, MD </a:t>
            </a:r>
          </a:p>
        </p:txBody>
      </p:sp>
      <p:sp>
        <p:nvSpPr>
          <p:cNvPr id="36" name="Oval 35"/>
          <p:cNvSpPr/>
          <p:nvPr/>
        </p:nvSpPr>
        <p:spPr>
          <a:xfrm>
            <a:off x="8075511" y="4661647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7" name="Oval 36"/>
          <p:cNvSpPr/>
          <p:nvPr/>
        </p:nvSpPr>
        <p:spPr>
          <a:xfrm>
            <a:off x="7078866" y="4796118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aseline="-25000" dirty="0"/>
          </a:p>
        </p:txBody>
      </p:sp>
      <p:sp>
        <p:nvSpPr>
          <p:cNvPr id="38" name="TextBox 37"/>
          <p:cNvSpPr txBox="1"/>
          <p:nvPr/>
        </p:nvSpPr>
        <p:spPr>
          <a:xfrm>
            <a:off x="7083977" y="4731445"/>
            <a:ext cx="5781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SUNO</a:t>
            </a:r>
          </a:p>
        </p:txBody>
      </p:sp>
      <p:sp>
        <p:nvSpPr>
          <p:cNvPr id="40" name="Oval 39"/>
          <p:cNvSpPr/>
          <p:nvPr/>
        </p:nvSpPr>
        <p:spPr>
          <a:xfrm>
            <a:off x="5685416" y="5074653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aseline="-25000" dirty="0"/>
          </a:p>
        </p:txBody>
      </p:sp>
      <p:sp>
        <p:nvSpPr>
          <p:cNvPr id="43" name="TextBox 42"/>
          <p:cNvSpPr txBox="1"/>
          <p:nvPr/>
        </p:nvSpPr>
        <p:spPr>
          <a:xfrm>
            <a:off x="8077425" y="4592378"/>
            <a:ext cx="5492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FAMU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058070" y="4312333"/>
            <a:ext cx="439271" cy="200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706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8644658" y="3097428"/>
            <a:ext cx="566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VSU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141958" y="1324983"/>
            <a:ext cx="509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TMCC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88118" y="1385481"/>
            <a:ext cx="55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CCCC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85786" y="3047977"/>
            <a:ext cx="439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KCP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50709" y="2635815"/>
            <a:ext cx="596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NETL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574618" y="1710411"/>
            <a:ext cx="565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BMCC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16918" y="3563905"/>
            <a:ext cx="439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TSU</a:t>
            </a:r>
          </a:p>
        </p:txBody>
      </p:sp>
      <p:sp>
        <p:nvSpPr>
          <p:cNvPr id="68" name="Oval 67"/>
          <p:cNvSpPr/>
          <p:nvPr/>
        </p:nvSpPr>
        <p:spPr>
          <a:xfrm>
            <a:off x="2728072" y="3079253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69" name="Oval 68"/>
          <p:cNvSpPr/>
          <p:nvPr/>
        </p:nvSpPr>
        <p:spPr>
          <a:xfrm>
            <a:off x="8849495" y="3260281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70" name="Oval 69"/>
          <p:cNvSpPr/>
          <p:nvPr/>
        </p:nvSpPr>
        <p:spPr>
          <a:xfrm>
            <a:off x="8782667" y="3538155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71" name="Oval 70"/>
          <p:cNvSpPr/>
          <p:nvPr/>
        </p:nvSpPr>
        <p:spPr>
          <a:xfrm>
            <a:off x="8429142" y="3855004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73" name="Oval 72"/>
          <p:cNvSpPr/>
          <p:nvPr/>
        </p:nvSpPr>
        <p:spPr>
          <a:xfrm>
            <a:off x="8522402" y="4013140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74" name="Oval 73"/>
          <p:cNvSpPr/>
          <p:nvPr/>
        </p:nvSpPr>
        <p:spPr>
          <a:xfrm>
            <a:off x="8483363" y="4117243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75" name="Oval 74"/>
          <p:cNvSpPr/>
          <p:nvPr/>
        </p:nvSpPr>
        <p:spPr>
          <a:xfrm>
            <a:off x="7930979" y="3979129"/>
            <a:ext cx="72161" cy="65270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79" name="TextBox 78"/>
          <p:cNvSpPr txBox="1"/>
          <p:nvPr/>
        </p:nvSpPr>
        <p:spPr>
          <a:xfrm>
            <a:off x="9082413" y="2658509"/>
            <a:ext cx="1058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BSU, MSU 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210739" y="2762793"/>
            <a:ext cx="70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HU, UDC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165460" y="2984204"/>
            <a:ext cx="5149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AIHEC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836082" y="3212179"/>
            <a:ext cx="553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NSU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790436" y="3475118"/>
            <a:ext cx="590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NCA&amp;T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430403" y="3785462"/>
            <a:ext cx="542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BC, AU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525835" y="3945763"/>
            <a:ext cx="13082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SCSU, CU, DTC, MC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492011" y="4077686"/>
            <a:ext cx="3552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VC</a:t>
            </a:r>
          </a:p>
        </p:txBody>
      </p:sp>
      <p:cxnSp>
        <p:nvCxnSpPr>
          <p:cNvPr id="91" name="Straight Connector 90"/>
          <p:cNvCxnSpPr/>
          <p:nvPr/>
        </p:nvCxnSpPr>
        <p:spPr>
          <a:xfrm flipH="1">
            <a:off x="8901459" y="2763654"/>
            <a:ext cx="242425" cy="30211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>
            <a:off x="8869415" y="2766041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cxnSp>
        <p:nvCxnSpPr>
          <p:cNvPr id="94" name="Straight Connector 93"/>
          <p:cNvCxnSpPr/>
          <p:nvPr/>
        </p:nvCxnSpPr>
        <p:spPr>
          <a:xfrm flipV="1">
            <a:off x="8856550" y="2863617"/>
            <a:ext cx="415698" cy="39442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8849495" y="2866518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cxnSp>
        <p:nvCxnSpPr>
          <p:cNvPr id="97" name="Straight Connector 96"/>
          <p:cNvCxnSpPr/>
          <p:nvPr/>
        </p:nvCxnSpPr>
        <p:spPr>
          <a:xfrm flipH="1" flipV="1">
            <a:off x="8776852" y="2909999"/>
            <a:ext cx="458930" cy="159101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8754465" y="2865808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05" name="Oval 104"/>
          <p:cNvSpPr/>
          <p:nvPr/>
        </p:nvSpPr>
        <p:spPr>
          <a:xfrm>
            <a:off x="3825449" y="6330006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06" name="Oval 105"/>
          <p:cNvSpPr/>
          <p:nvPr/>
        </p:nvSpPr>
        <p:spPr>
          <a:xfrm>
            <a:off x="3976728" y="6386036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10" name="TextBox 109"/>
          <p:cNvSpPr txBox="1"/>
          <p:nvPr/>
        </p:nvSpPr>
        <p:spPr>
          <a:xfrm>
            <a:off x="2622224" y="4869189"/>
            <a:ext cx="491268" cy="2009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6" b="1" dirty="0"/>
              <a:t>Alaska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2471378" y="5884412"/>
            <a:ext cx="491268" cy="2009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6" b="1" dirty="0"/>
              <a:t>Hawaii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342605" y="5891711"/>
            <a:ext cx="1042364" cy="3095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06" b="1" dirty="0"/>
              <a:t>Puerto Rico &amp;</a:t>
            </a:r>
          </a:p>
          <a:p>
            <a:pPr algn="ctr"/>
            <a:r>
              <a:rPr lang="en-US" sz="706" b="1" dirty="0"/>
              <a:t>U.S. Virgin Islands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680941" y="6206382"/>
            <a:ext cx="295788" cy="103192"/>
          </a:xfrm>
          <a:prstGeom prst="rect">
            <a:avLst/>
          </a:prstGeom>
          <a:solidFill>
            <a:schemeClr val="bg1"/>
          </a:solidFill>
        </p:spPr>
        <p:txBody>
          <a:bodyPr wrap="square" lIns="32273" tIns="32273" rIns="32273" bIns="16136" rtlCol="0">
            <a:spAutoFit/>
          </a:bodyPr>
          <a:lstStyle/>
          <a:p>
            <a:r>
              <a:rPr lang="en-US" sz="353" b="1" dirty="0"/>
              <a:t>Puerto Rico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054665" y="6329687"/>
            <a:ext cx="275978" cy="1330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16136" rIns="24205" bIns="8068" rtlCol="0">
            <a:spAutoFit/>
          </a:bodyPr>
          <a:lstStyle/>
          <a:p>
            <a:pPr algn="ctr"/>
            <a:r>
              <a:rPr lang="en-US" sz="353" b="1" dirty="0"/>
              <a:t>U.S. Virgin Islands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857778" y="6405378"/>
            <a:ext cx="439271" cy="200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6" b="1" dirty="0"/>
              <a:t>UVI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534328" y="6090647"/>
            <a:ext cx="980396" cy="33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9" b="1" dirty="0"/>
              <a:t>IAUPR- San German, Universidad Del </a:t>
            </a:r>
            <a:r>
              <a:rPr lang="en-US" sz="529" b="1" dirty="0" err="1"/>
              <a:t>Turabo</a:t>
            </a:r>
            <a:r>
              <a:rPr lang="en-US" sz="529" b="1" dirty="0"/>
              <a:t>, UPR</a:t>
            </a:r>
          </a:p>
        </p:txBody>
      </p:sp>
      <p:cxnSp>
        <p:nvCxnSpPr>
          <p:cNvPr id="116" name="Straight Connector 115"/>
          <p:cNvCxnSpPr>
            <a:stCxn id="109" idx="1"/>
            <a:endCxn id="109" idx="1"/>
          </p:cNvCxnSpPr>
          <p:nvPr/>
        </p:nvCxnSpPr>
        <p:spPr>
          <a:xfrm>
            <a:off x="4534328" y="625896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endCxn id="109" idx="1"/>
          </p:cNvCxnSpPr>
          <p:nvPr/>
        </p:nvCxnSpPr>
        <p:spPr>
          <a:xfrm flipV="1">
            <a:off x="3918220" y="6258963"/>
            <a:ext cx="616108" cy="855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7733483" y="3984662"/>
            <a:ext cx="675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CAU, MC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314327" y="3352315"/>
            <a:ext cx="553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UNLV</a:t>
            </a:r>
          </a:p>
        </p:txBody>
      </p:sp>
      <p:sp>
        <p:nvSpPr>
          <p:cNvPr id="96" name="Oval 95"/>
          <p:cNvSpPr/>
          <p:nvPr/>
        </p:nvSpPr>
        <p:spPr>
          <a:xfrm>
            <a:off x="3275631" y="3412302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99" name="Oval 98"/>
          <p:cNvSpPr/>
          <p:nvPr/>
        </p:nvSpPr>
        <p:spPr>
          <a:xfrm>
            <a:off x="5272435" y="3841086"/>
            <a:ext cx="64546" cy="64546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00" name="Oval 99"/>
          <p:cNvSpPr/>
          <p:nvPr/>
        </p:nvSpPr>
        <p:spPr>
          <a:xfrm>
            <a:off x="8626660" y="3192656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01" name="Oval 100"/>
          <p:cNvSpPr/>
          <p:nvPr/>
        </p:nvSpPr>
        <p:spPr>
          <a:xfrm>
            <a:off x="7922632" y="3617290"/>
            <a:ext cx="64546" cy="64546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02" name="TextBox 101"/>
          <p:cNvSpPr txBox="1"/>
          <p:nvPr/>
        </p:nvSpPr>
        <p:spPr>
          <a:xfrm>
            <a:off x="5751754" y="5011877"/>
            <a:ext cx="659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UTSA, St.MU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2787477" y="3021894"/>
            <a:ext cx="809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UC Merced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934998" y="3555393"/>
            <a:ext cx="794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ORNL, Y-12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295795" y="3776109"/>
            <a:ext cx="5509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err="1"/>
              <a:t>Pantex</a:t>
            </a:r>
            <a:endParaRPr lang="en-US" sz="1000" b="1" dirty="0"/>
          </a:p>
        </p:txBody>
      </p:sp>
      <p:sp>
        <p:nvSpPr>
          <p:cNvPr id="89" name="Rectangle 88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89"/>
          <p:cNvSpPr/>
          <p:nvPr/>
        </p:nvSpPr>
        <p:spPr>
          <a:xfrm>
            <a:off x="3381177" y="124163"/>
            <a:ext cx="5646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 smtClean="0">
                <a:solidFill>
                  <a:sysClr val="windowText" lastClr="000000"/>
                </a:solidFill>
                <a:latin typeface="Arial"/>
              </a:rPr>
              <a:t>Consortia</a:t>
            </a:r>
            <a:endParaRPr lang="en-US" sz="3600" b="1" dirty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04397" y="2882036"/>
            <a:ext cx="1912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College/University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10499266" y="2972790"/>
            <a:ext cx="64546" cy="64546"/>
          </a:xfrm>
          <a:prstGeom prst="ellipse">
            <a:avLst/>
          </a:prstGeom>
          <a:solidFill>
            <a:srgbClr val="33CCFF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aseline="-25000" dirty="0"/>
          </a:p>
        </p:txBody>
      </p:sp>
      <p:sp>
        <p:nvSpPr>
          <p:cNvPr id="117" name="Oval 116"/>
          <p:cNvSpPr/>
          <p:nvPr/>
        </p:nvSpPr>
        <p:spPr>
          <a:xfrm>
            <a:off x="10502504" y="3167705"/>
            <a:ext cx="64546" cy="64546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baseline="-25000" dirty="0"/>
          </a:p>
        </p:txBody>
      </p:sp>
      <p:sp>
        <p:nvSpPr>
          <p:cNvPr id="118" name="TextBox 117"/>
          <p:cNvSpPr txBox="1"/>
          <p:nvPr/>
        </p:nvSpPr>
        <p:spPr>
          <a:xfrm>
            <a:off x="10612921" y="3084562"/>
            <a:ext cx="1912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Lab/Plant/Site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7145457" y="2597231"/>
            <a:ext cx="64546" cy="64546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21" name="TextBox 120"/>
          <p:cNvSpPr txBox="1"/>
          <p:nvPr/>
        </p:nvSpPr>
        <p:spPr>
          <a:xfrm>
            <a:off x="6985448" y="2633846"/>
            <a:ext cx="439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ANL</a:t>
            </a:r>
            <a:endParaRPr lang="en-US" sz="1000" b="1" dirty="0"/>
          </a:p>
        </p:txBody>
      </p:sp>
      <p:pic>
        <p:nvPicPr>
          <p:cNvPr id="12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0945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759243" y="37322"/>
            <a:ext cx="70344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Internships through MEISPP</a:t>
            </a:r>
            <a:endParaRPr lang="en-U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317454"/>
              </p:ext>
            </p:extLst>
          </p:nvPr>
        </p:nvGraphicFramePr>
        <p:xfrm>
          <a:off x="1623048" y="2262195"/>
          <a:ext cx="2949575" cy="3633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75872" y="1210359"/>
            <a:ext cx="58439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Minority Educational Institution Student Partnership Program Interns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4279" y="1210359"/>
            <a:ext cx="534624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Training and Development Opportunities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484" y="2262195"/>
            <a:ext cx="2371302" cy="30458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9843" y="2262194"/>
            <a:ext cx="2359528" cy="30458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9402" y="5467284"/>
            <a:ext cx="3380882" cy="1002846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96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322526" y="28528"/>
            <a:ext cx="5931244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Guiding Principles</a:t>
            </a:r>
            <a:endParaRPr lang="en-U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739017" y="913659"/>
            <a:ext cx="4945345" cy="5903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empus Sans ITC" pitchFamily="82" charset="0"/>
              <a:buChar char="-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000" kern="0" dirty="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Through alliance with </a:t>
            </a:r>
            <a:r>
              <a:rPr lang="en-US" sz="2000" kern="0" dirty="0" smtClean="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university partners, </a:t>
            </a:r>
            <a:r>
              <a:rPr lang="en-US" sz="2000" kern="0" dirty="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NNSA is better positioned to:</a:t>
            </a:r>
          </a:p>
          <a:p>
            <a:pPr marL="285750" lv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Maintain a safe, secure, and effective nuclear weapons stockpile</a:t>
            </a:r>
          </a:p>
          <a:p>
            <a:pPr marL="285750" lv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Prevent, counter, and respond to global nuclear threats</a:t>
            </a:r>
          </a:p>
          <a:p>
            <a:pPr marL="285750" lv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Conduct leading-edge scientific research</a:t>
            </a:r>
          </a:p>
          <a:p>
            <a:pPr marL="285750" lv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Recruit, retain, and develop a diverse and expert workforce</a:t>
            </a:r>
          </a:p>
          <a:p>
            <a:pPr marL="285750" lv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Protect the safety and security of sites, employees, and public</a:t>
            </a:r>
          </a:p>
          <a:p>
            <a:pPr marL="285750" lv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Advance the Secretary of Energy’s STEM initiatives</a:t>
            </a:r>
          </a:p>
          <a:p>
            <a:pPr marL="285750" lv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2000" kern="0" dirty="0">
              <a:solidFill>
                <a:prstClr val="black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1281" y="6573795"/>
            <a:ext cx="1283292" cy="1170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6003985" y="1009291"/>
            <a:ext cx="5874589" cy="5339751"/>
            <a:chOff x="5315762" y="969799"/>
            <a:chExt cx="6857687" cy="5863481"/>
          </a:xfrm>
        </p:grpSpPr>
        <p:pic>
          <p:nvPicPr>
            <p:cNvPr id="12" name="Picture 11"/>
            <p:cNvPicPr/>
            <p:nvPr/>
          </p:nvPicPr>
          <p:blipFill rotWithShape="1">
            <a:blip r:embed="rId2"/>
            <a:srcRect l="30929" t="10656" r="32051" b="6784"/>
            <a:stretch/>
          </p:blipFill>
          <p:spPr bwMode="auto">
            <a:xfrm>
              <a:off x="5315762" y="969799"/>
              <a:ext cx="2200275" cy="275863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3" name="Picture 12"/>
            <p:cNvPicPr/>
            <p:nvPr/>
          </p:nvPicPr>
          <p:blipFill rotWithShape="1">
            <a:blip r:embed="rId3"/>
            <a:srcRect l="30449" t="7126" r="31571" b="5359"/>
            <a:stretch/>
          </p:blipFill>
          <p:spPr bwMode="auto">
            <a:xfrm>
              <a:off x="7762206" y="969799"/>
              <a:ext cx="1952124" cy="266123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5488" y="3306602"/>
              <a:ext cx="1929924" cy="2488682"/>
            </a:xfrm>
            <a:prstGeom prst="rect">
              <a:avLst/>
            </a:prstGeom>
          </p:spPr>
        </p:pic>
        <p:pic>
          <p:nvPicPr>
            <p:cNvPr id="15" name="Picture 14"/>
            <p:cNvPicPr/>
            <p:nvPr/>
          </p:nvPicPr>
          <p:blipFill rotWithShape="1">
            <a:blip r:embed="rId5"/>
            <a:srcRect l="24236" t="12309" r="36642" b="5332"/>
            <a:stretch/>
          </p:blipFill>
          <p:spPr bwMode="auto">
            <a:xfrm>
              <a:off x="9849349" y="969799"/>
              <a:ext cx="2324100" cy="275863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6" name="Picture 15"/>
            <p:cNvPicPr/>
            <p:nvPr/>
          </p:nvPicPr>
          <p:blipFill rotWithShape="1">
            <a:blip r:embed="rId6"/>
            <a:srcRect l="31251" t="12308" r="29327" b="6411"/>
            <a:stretch/>
          </p:blipFill>
          <p:spPr bwMode="auto">
            <a:xfrm>
              <a:off x="5475488" y="4644807"/>
              <a:ext cx="1929924" cy="218847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7" name="Picture 4" descr="Cover of the FY2017 Stockpile Stewardship Management Pla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6071" y="3306602"/>
              <a:ext cx="1976518" cy="1975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/>
            <p:nvPr/>
          </p:nvPicPr>
          <p:blipFill rotWithShape="1">
            <a:blip r:embed="rId8"/>
            <a:srcRect l="22170" t="12177" r="37055" b="4016"/>
            <a:stretch/>
          </p:blipFill>
          <p:spPr bwMode="auto">
            <a:xfrm>
              <a:off x="7789089" y="4100945"/>
              <a:ext cx="1888340" cy="229281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9" name="Picture 18"/>
            <p:cNvPicPr/>
            <p:nvPr/>
          </p:nvPicPr>
          <p:blipFill rotWithShape="1">
            <a:blip r:embed="rId9"/>
            <a:srcRect l="22498" t="12178" r="36890" b="3758"/>
            <a:stretch/>
          </p:blipFill>
          <p:spPr bwMode="auto">
            <a:xfrm>
              <a:off x="10061106" y="4100945"/>
              <a:ext cx="1900585" cy="229281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19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 bwMode="auto">
          <a:xfrm>
            <a:off x="3388745" y="89834"/>
            <a:ext cx="5774724" cy="642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Guiding Principles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034" y="1114731"/>
            <a:ext cx="2382644" cy="1226361"/>
          </a:xfrm>
          <a:prstGeom prst="rect">
            <a:avLst/>
          </a:prstGeom>
        </p:spPr>
      </p:pic>
      <p:sp>
        <p:nvSpPr>
          <p:cNvPr id="9" name="Slide Number Placeholder 4"/>
          <p:cNvSpPr txBox="1">
            <a:spLocks/>
          </p:cNvSpPr>
          <p:nvPr/>
        </p:nvSpPr>
        <p:spPr>
          <a:xfrm>
            <a:off x="10287000" y="6599238"/>
            <a:ext cx="381000" cy="25876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457200"/>
            <a:r>
              <a:rPr lang="en-US" sz="1200" dirty="0">
                <a:solidFill>
                  <a:prstClr val="black"/>
                </a:solidFill>
                <a:cs typeface="Arial" charset="0"/>
              </a:rPr>
              <a:t>6</a:t>
            </a:r>
          </a:p>
        </p:txBody>
      </p:sp>
      <p:sp>
        <p:nvSpPr>
          <p:cNvPr id="4" name="Rectangle 3"/>
          <p:cNvSpPr/>
          <p:nvPr/>
        </p:nvSpPr>
        <p:spPr>
          <a:xfrm>
            <a:off x="10242509" y="6662493"/>
            <a:ext cx="370703" cy="1322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5276" y="6599238"/>
            <a:ext cx="1313937" cy="1034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1263" y="1114731"/>
            <a:ext cx="9259731" cy="589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ysClr val="windowText" lastClr="000000"/>
                </a:solidFill>
                <a:latin typeface="Arial"/>
              </a:rPr>
              <a:t>DOE/NNSA Prevent, Counter, and Respond</a:t>
            </a: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i="1" dirty="0" smtClean="0">
                <a:solidFill>
                  <a:sysClr val="windowText" lastClr="000000"/>
                </a:solidFill>
                <a:latin typeface="Arial"/>
              </a:rPr>
              <a:t>“</a:t>
            </a:r>
            <a:r>
              <a:rPr lang="en-US" sz="1400" i="1" dirty="0">
                <a:solidFill>
                  <a:sysClr val="windowText" lastClr="000000"/>
                </a:solidFill>
                <a:latin typeface="Arial"/>
              </a:rPr>
              <a:t>The scientific and technical capabilities and highly-skilled workforce of the nuclear security enterprise support DOE/NNSA’s nonproliferation, counterterrorism, counterproliferation, and emergency response programs in executing their critical national security missions.” </a:t>
            </a:r>
            <a:br>
              <a:rPr lang="en-US" sz="1400" i="1" dirty="0">
                <a:solidFill>
                  <a:sysClr val="windowText" lastClr="000000"/>
                </a:solidFill>
                <a:latin typeface="Arial"/>
              </a:rPr>
            </a:br>
            <a:endParaRPr lang="en-US" sz="1600" i="1" dirty="0" smtClean="0">
              <a:solidFill>
                <a:sysClr val="windowText" lastClr="000000"/>
              </a:solidFill>
              <a:latin typeface="Arial"/>
            </a:endParaRP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b="1" dirty="0" smtClean="0">
                <a:solidFill>
                  <a:sysClr val="windowText" lastClr="000000"/>
                </a:solidFill>
                <a:latin typeface="Arial"/>
              </a:rPr>
              <a:t>President’s </a:t>
            </a:r>
            <a:r>
              <a:rPr lang="en-US" sz="1600" b="1" dirty="0">
                <a:solidFill>
                  <a:sysClr val="windowText" lastClr="000000"/>
                </a:solidFill>
                <a:latin typeface="Arial"/>
              </a:rPr>
              <a:t>Management </a:t>
            </a:r>
            <a:r>
              <a:rPr lang="en-US" sz="1600" b="1" dirty="0" smtClean="0">
                <a:solidFill>
                  <a:sysClr val="windowText" lastClr="000000"/>
                </a:solidFill>
                <a:latin typeface="Arial"/>
              </a:rPr>
              <a:t>Agenda</a:t>
            </a: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ysClr val="windowText" lastClr="000000"/>
                </a:solidFill>
                <a:latin typeface="Arial"/>
              </a:rPr>
              <a:t>Cross-Agency 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</a:rPr>
              <a:t>Priority Goal #8 - Results-oriented accountability for </a:t>
            </a:r>
            <a:r>
              <a:rPr lang="en-US" sz="1400" dirty="0" smtClean="0">
                <a:solidFill>
                  <a:sysClr val="windowText" lastClr="000000"/>
                </a:solidFill>
                <a:latin typeface="Arial"/>
              </a:rPr>
              <a:t>grants</a:t>
            </a: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i="1" dirty="0" smtClean="0">
                <a:solidFill>
                  <a:sysClr val="windowText" lastClr="000000"/>
                </a:solidFill>
                <a:latin typeface="Arial"/>
              </a:rPr>
              <a:t>“Federal </a:t>
            </a:r>
            <a:r>
              <a:rPr lang="en-US" sz="1400" i="1" dirty="0">
                <a:solidFill>
                  <a:sysClr val="windowText" lastClr="000000"/>
                </a:solidFill>
                <a:latin typeface="Arial"/>
              </a:rPr>
              <a:t>agencies will maximize the value of grant funding by applying a risk-based, data-driven framework that balances compliance requirements with demonstrating successful results for the American taxpayer.”</a:t>
            </a:r>
            <a:r>
              <a:rPr lang="en-US" sz="1200" i="1" dirty="0">
                <a:solidFill>
                  <a:sysClr val="windowText" lastClr="000000"/>
                </a:solidFill>
                <a:latin typeface="Arial"/>
              </a:rPr>
              <a:t/>
            </a:r>
            <a:br>
              <a:rPr lang="en-US" sz="1200" i="1" dirty="0">
                <a:solidFill>
                  <a:sysClr val="windowText" lastClr="000000"/>
                </a:solidFill>
                <a:latin typeface="Arial"/>
              </a:rPr>
            </a:br>
            <a:endParaRPr lang="en-US" sz="1200" i="1" dirty="0">
              <a:solidFill>
                <a:sysClr val="windowText" lastClr="000000"/>
              </a:solidFill>
              <a:latin typeface="Arial"/>
            </a:endParaRP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b="1" dirty="0" smtClean="0">
                <a:solidFill>
                  <a:sysClr val="windowText" lastClr="000000"/>
                </a:solidFill>
                <a:latin typeface="Arial"/>
              </a:rPr>
              <a:t>National Security Strategy - Pillar #2  </a:t>
            </a: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ysClr val="windowText" lastClr="000000"/>
                </a:solidFill>
                <a:latin typeface="Arial"/>
              </a:rPr>
              <a:t>Lead 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</a:rPr>
              <a:t>in Research, Technology, Invention, and Innovation.  </a:t>
            </a:r>
            <a:endParaRPr lang="en-US" sz="1400" dirty="0" smtClean="0">
              <a:solidFill>
                <a:sysClr val="windowText" lastClr="000000"/>
              </a:solidFill>
              <a:latin typeface="Arial"/>
            </a:endParaRP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i="1" dirty="0" smtClean="0">
                <a:solidFill>
                  <a:sysClr val="windowText" lastClr="000000"/>
                </a:solidFill>
                <a:latin typeface="Arial"/>
              </a:rPr>
              <a:t>" </a:t>
            </a:r>
            <a:r>
              <a:rPr lang="en-US" sz="1400" i="1" dirty="0">
                <a:solidFill>
                  <a:sysClr val="windowText" lastClr="000000"/>
                </a:solidFill>
                <a:latin typeface="Arial"/>
              </a:rPr>
              <a:t>We will encourage scientists in government, academia, and the private sector to achieve advancements across the full spectrum of discovery, from incremental improvements to game-changing breakthroughs. We will nurture a healthy innovation economy that collaborates with allies and partners, improves STEM education, draws on an advanced technical workforce, and invests in early-stage research and development (R&amp;D).”</a:t>
            </a:r>
            <a:r>
              <a:rPr lang="en-US" sz="1200" i="1" dirty="0">
                <a:solidFill>
                  <a:sysClr val="windowText" lastClr="000000"/>
                </a:solidFill>
                <a:latin typeface="Arial"/>
              </a:rPr>
              <a:t/>
            </a:r>
            <a:br>
              <a:rPr lang="en-US" sz="1200" i="1" dirty="0">
                <a:solidFill>
                  <a:sysClr val="windowText" lastClr="000000"/>
                </a:solidFill>
                <a:latin typeface="Arial"/>
              </a:rPr>
            </a:br>
            <a:endParaRPr lang="en-US" sz="1200" i="1" dirty="0">
              <a:solidFill>
                <a:sysClr val="windowText" lastClr="000000"/>
              </a:solidFill>
              <a:latin typeface="Arial"/>
            </a:endParaRP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b="1" dirty="0" smtClean="0">
                <a:solidFill>
                  <a:sysClr val="windowText" lastClr="000000"/>
                </a:solidFill>
                <a:latin typeface="Arial"/>
              </a:rPr>
              <a:t>White </a:t>
            </a:r>
            <a:r>
              <a:rPr lang="en-US" sz="1600" b="1" dirty="0">
                <a:solidFill>
                  <a:sysClr val="windowText" lastClr="000000"/>
                </a:solidFill>
                <a:latin typeface="Arial"/>
              </a:rPr>
              <a:t>House Inclusive Diversity </a:t>
            </a:r>
            <a:r>
              <a:rPr lang="en-US" sz="1600" b="1" dirty="0" smtClean="0">
                <a:solidFill>
                  <a:sysClr val="windowText" lastClr="000000"/>
                </a:solidFill>
                <a:latin typeface="Arial"/>
              </a:rPr>
              <a:t>Initiatives</a:t>
            </a: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ysClr val="windowText" lastClr="000000"/>
                </a:solidFill>
                <a:latin typeface="Arial"/>
              </a:rPr>
              <a:t>Historically 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</a:rPr>
              <a:t>Black Colleges and Universities  (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  <a:hlinkClick r:id="rId4"/>
              </a:rPr>
              <a:t>https://sites.ed.gov/whhbcu</a:t>
            </a:r>
            <a:r>
              <a:rPr lang="en-US" sz="1400" dirty="0" smtClean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  <a:hlinkClick r:id="rId4"/>
              </a:rPr>
              <a:t>/</a:t>
            </a:r>
            <a:r>
              <a:rPr lang="en-US" sz="1400" dirty="0" smtClean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)</a:t>
            </a:r>
            <a:endParaRPr lang="en-US" sz="1400" dirty="0" smtClean="0">
              <a:solidFill>
                <a:sysClr val="windowText" lastClr="000000"/>
              </a:solidFill>
              <a:latin typeface="Arial"/>
            </a:endParaRP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American 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Indian and Alaska Native Education (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  <a:hlinkClick r:id="rId5"/>
              </a:rPr>
              <a:t>https://sites.ed.gov/whiaiane</a:t>
            </a:r>
            <a:r>
              <a:rPr lang="en-US" sz="1400" dirty="0" smtClean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  <a:hlinkClick r:id="rId5"/>
              </a:rPr>
              <a:t>/</a:t>
            </a:r>
            <a:r>
              <a:rPr lang="en-US" sz="1400" dirty="0" smtClean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)</a:t>
            </a: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Educational 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Excellence for Hispanics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</a:rPr>
              <a:t>  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(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  <a:hlinkClick r:id="rId6"/>
              </a:rPr>
              <a:t>https://sites.ed.gov/hispanic-initiative/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) </a:t>
            </a:r>
          </a:p>
          <a:p>
            <a:pPr lvl="0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America’s 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Strategy for STEM Education (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  <a:hlinkClick r:id="rId7"/>
              </a:rPr>
              <a:t>https://www.whitehouse.gov/wp-content/uploads/2018/12/STEM-Education-Strategic-Plan-2018.pdf</a:t>
            </a:r>
            <a:r>
              <a:rPr lang="en-US" sz="1400" dirty="0">
                <a:solidFill>
                  <a:sysClr val="windowText" lastClr="000000"/>
                </a:solidFill>
                <a:latin typeface="Arial"/>
                <a:ea typeface="Cambria Math" panose="02040503050406030204" pitchFamily="18" charset="0"/>
              </a:rPr>
              <a:t>)</a:t>
            </a:r>
          </a:p>
          <a:p>
            <a:pPr marL="342900" lvl="1" algn="ctr" defTabSz="457189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en-US" sz="1200" i="1" dirty="0">
              <a:solidFill>
                <a:sysClr val="windowText" lastClr="000000"/>
              </a:solidFill>
              <a:latin typeface="Arial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4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759243" y="37322"/>
            <a:ext cx="70344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 Government STEM Education  Five Year Strategic Plan</a:t>
            </a:r>
            <a:endParaRPr lang="en-U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/>
          <p:nvPr/>
        </p:nvPicPr>
        <p:blipFill rotWithShape="1">
          <a:blip r:embed="rId3"/>
          <a:srcRect l="31251" t="12308" r="29327" b="6411"/>
          <a:stretch/>
        </p:blipFill>
        <p:spPr bwMode="auto">
          <a:xfrm>
            <a:off x="117339" y="1171074"/>
            <a:ext cx="3299381" cy="5029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576311" y="1171074"/>
          <a:ext cx="7971523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769"/>
                <a:gridCol w="5872754"/>
              </a:tblGrid>
              <a:tr h="1048601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GOALS FOR AMERICAN STEM EDUCATION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 strong foundations for STEM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literacy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Increase diversity, equity, and inclusion in STEM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Prepare the STEM workforce for the future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4388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Pathways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Objectives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54388">
                <a:tc rowSpan="3">
                  <a:txBody>
                    <a:bodyPr/>
                    <a:lstStyle/>
                    <a:p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and enrich strategic partnerships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Foster STEM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ecosystems that unite communities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168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 work-based learning and training through education-employer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partnerships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168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Blend successful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practices across the learning landscape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54388">
                <a:tc rowSpan="2">
                  <a:txBody>
                    <a:bodyPr/>
                    <a:lstStyle/>
                    <a:p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Engage students where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disciplines converge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 innovation and entrepreneurship in education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1944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Encourage transdisciplinary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learning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11684">
                <a:tc rowSpan="2">
                  <a:txBody>
                    <a:bodyPr/>
                    <a:lstStyle/>
                    <a:p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 computational literacy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Make computational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thinking an integral element of education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5438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Expand digital platforms for teaching and learning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82963" y="6609875"/>
            <a:ext cx="1175134" cy="1322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4840"/>
            <a:ext cx="1998455" cy="73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439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759243" y="37322"/>
            <a:ext cx="70344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endParaRPr lang="en-U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184" y="1011068"/>
            <a:ext cx="8886957" cy="537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759243" y="37322"/>
            <a:ext cx="70344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endParaRPr lang="en-U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58" y="1011068"/>
            <a:ext cx="8903284" cy="538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1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759243" y="37322"/>
            <a:ext cx="70344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endParaRPr lang="en-U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58" y="1011068"/>
            <a:ext cx="8903284" cy="538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3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759243" y="37322"/>
            <a:ext cx="70344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endParaRPr lang="en-U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467" y="2400300"/>
            <a:ext cx="10092583" cy="232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759243" y="37322"/>
            <a:ext cx="70344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Items to Remember</a:t>
            </a:r>
            <a:endParaRPr lang="en-U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" y="943550"/>
            <a:ext cx="1198778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Read the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FOA in its Entirety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Ask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Questions Early Through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FedConnect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Apply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Early To Make Sure You Identify Mistakes or Missing Information Early – NOTE: Corrections Can Be Made to an Application Before the FOA Closes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Confirm Application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Requirements – Use the Checklists on Page 34-37 Under Sub-Section E. Summary of Required Forms and Files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Mandatory Forms Identified as Mandatory – Don’t Assume Mandatory Is Optional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Do Not Use Previously Used FOA Budget Justification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Form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and Other Previously Used Forms (Travel, Equipment, Materials &amp; Supplies)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Update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in the System for Award Management (SAM) – Instructions Discussed on Page 33 Under Sub-Section C. 12. List of Assurances and Certifications 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Verify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Sub-recipient Information (Mandatory Forms &amp; SAM Assurances and Certifications)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Submit New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Proposals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(No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Previously Used Application Proposals with Previous FOA Numbers)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We Wish You Much Success In Submitting Complete and Accurate Applications!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650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5872" y="6582032"/>
            <a:ext cx="1298701" cy="146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759243" y="37322"/>
            <a:ext cx="70344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336699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en-US" sz="28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47157" y="971542"/>
            <a:ext cx="894805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NNSA Program Manager:</a:t>
            </a: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David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Canty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David.Canty@nnsa.doe.gov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NNSA Grants Officer:</a:t>
            </a: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Patricia Parrish</a:t>
            </a: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Patricia.Parrish@nnsa.doe.gov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166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NNSA_PowerPoint_Design_Template_(Small Font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1276</Words>
  <Application>Microsoft Office PowerPoint</Application>
  <PresentationFormat>Widescreen</PresentationFormat>
  <Paragraphs>302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MS PGothic</vt:lpstr>
      <vt:lpstr>Arial</vt:lpstr>
      <vt:lpstr>Calibri</vt:lpstr>
      <vt:lpstr>Cambria Math</vt:lpstr>
      <vt:lpstr>Courier New</vt:lpstr>
      <vt:lpstr>Gill Sans MT</vt:lpstr>
      <vt:lpstr>Tempus Sans ITC</vt:lpstr>
      <vt:lpstr>Wingdings</vt:lpstr>
      <vt:lpstr>1_NNSA_PowerPoint_Design_Template_(Small Font)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U.S. Department of Energy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Nuclear Security Administration</dc:title>
  <dc:creator>Mcgee, Tyler A. (INTERN)</dc:creator>
  <cp:lastModifiedBy>Parrish, Patricia</cp:lastModifiedBy>
  <cp:revision>128</cp:revision>
  <cp:lastPrinted>2019-02-11T20:47:38Z</cp:lastPrinted>
  <dcterms:created xsi:type="dcterms:W3CDTF">2019-02-07T13:59:20Z</dcterms:created>
  <dcterms:modified xsi:type="dcterms:W3CDTF">2020-01-28T15:05:15Z</dcterms:modified>
</cp:coreProperties>
</file>