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77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60" r:id="rId15"/>
    <p:sldId id="355" r:id="rId16"/>
    <p:sldId id="356" r:id="rId17"/>
    <p:sldId id="361" r:id="rId18"/>
    <p:sldId id="359" r:id="rId19"/>
    <p:sldId id="363" r:id="rId20"/>
    <p:sldId id="364" r:id="rId21"/>
    <p:sldId id="365" r:id="rId22"/>
    <p:sldId id="366" r:id="rId23"/>
    <p:sldId id="367" r:id="rId24"/>
    <p:sldId id="362" r:id="rId25"/>
    <p:sldId id="307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UP" initials="OUP(" lastIdx="3" clrIdx="0">
    <p:extLst>
      <p:ext uri="{19B8F6BF-5375-455C-9EA6-DF929625EA0E}">
        <p15:presenceInfo xmlns:p15="http://schemas.microsoft.com/office/powerpoint/2012/main" userId="OU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66"/>
    <a:srgbClr val="1C3947"/>
    <a:srgbClr val="0F181D"/>
    <a:srgbClr val="C8C8C8"/>
    <a:srgbClr val="0070B2"/>
    <a:srgbClr val="AA1B1E"/>
    <a:srgbClr val="339900"/>
    <a:srgbClr val="333333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5337" autoAdjust="0"/>
  </p:normalViewPr>
  <p:slideViewPr>
    <p:cSldViewPr snapToGrid="0" snapToObjects="1">
      <p:cViewPr varScale="1">
        <p:scale>
          <a:sx n="114" d="100"/>
          <a:sy n="114" d="100"/>
        </p:scale>
        <p:origin x="1560" y="114"/>
      </p:cViewPr>
      <p:guideLst/>
    </p:cSldViewPr>
  </p:slideViewPr>
  <p:outlineViewPr>
    <p:cViewPr>
      <p:scale>
        <a:sx n="33" d="100"/>
        <a:sy n="33" d="100"/>
      </p:scale>
      <p:origin x="0" y="-101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110" d="100"/>
          <a:sy n="110" d="100"/>
        </p:scale>
        <p:origin x="32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9D9C18-1853-E24C-9424-E9B4BC58F4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39677C-FC11-E44D-AD8A-D1698E721B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CA862B1-0A9A-7247-9FCC-EE4D3CADB361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CA991-20A0-0C44-B796-0B982B6C0A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DEBFA-9CE0-D141-9ECE-48D681C839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1D6DAB-D4CA-5349-9732-EF01974265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945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F3C332D-67E5-4A41-90DC-FF0AA194729F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11605E-7D39-9049-AA24-2B55D6329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4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286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4572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6858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91440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0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75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52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33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64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09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953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116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76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23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67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42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7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1605E-7D39-9049-AA24-2B55D6329FD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90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59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78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20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TP:</a:t>
            </a:r>
            <a:r>
              <a:rPr lang="en-US" b="0" baseline="0" dirty="0"/>
              <a:t>  Carefully read the FOA. It is complicated and we ask a lot of Center Lead applicants.  Please be responsive.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38B9A-4063-4E4C-813D-6494D8CDFA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1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325035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570507"/>
            <a:ext cx="8686800" cy="1033024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itle 3"/>
          <p:cNvSpPr txBox="1">
            <a:spLocks/>
          </p:cNvSpPr>
          <p:nvPr userDrawn="1"/>
        </p:nvSpPr>
        <p:spPr bwMode="auto">
          <a:xfrm>
            <a:off x="228600" y="2535112"/>
            <a:ext cx="8686800" cy="644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336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2F80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DHS SCIENCE</a:t>
            </a:r>
            <a:r>
              <a:rPr kumimoji="0" lang="en-US" sz="28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t> AND TECHNOLOGY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4343400" y="52735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343400" y="5654565"/>
            <a:ext cx="4572000" cy="10668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Office</a:t>
            </a:r>
            <a:br>
              <a:rPr lang="en-US" dirty="0"/>
            </a:br>
            <a:r>
              <a:rPr lang="en-US" dirty="0"/>
              <a:t>Science and Technology Directorate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343400" y="4740165"/>
            <a:ext cx="4572000" cy="38100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1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AF1B66-4DD7-174F-B515-065C8FAB3291}"/>
              </a:ext>
            </a:extLst>
          </p:cNvPr>
          <p:cNvSpPr/>
          <p:nvPr userDrawn="1"/>
        </p:nvSpPr>
        <p:spPr>
          <a:xfrm>
            <a:off x="0" y="3278629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U.S. Department of Homeland Security (DHS) signature and seal; Science and Technology Directorate (S&amp;T)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5254919"/>
            <a:ext cx="2476275" cy="10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8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/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/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/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/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818F8EB-7015-49EF-8B98-34A3C4A5B7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228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_No Logo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55C426-E6B1-C745-AB0A-8F0A1B6A9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0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229600" cy="4351338"/>
          </a:xfrm>
        </p:spPr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/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/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/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/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D3B2B1-4A5D-104F-A50D-C2E52750244B}"/>
              </a:ext>
            </a:extLst>
          </p:cNvPr>
          <p:cNvSpPr/>
          <p:nvPr userDrawn="1"/>
        </p:nvSpPr>
        <p:spPr>
          <a:xfrm>
            <a:off x="0" y="1611155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DA68-7034-2F47-8C4F-FEDCF3841871}"/>
              </a:ext>
            </a:extLst>
          </p:cNvPr>
          <p:cNvSpPr txBox="1"/>
          <p:nvPr userDrawn="1"/>
        </p:nvSpPr>
        <p:spPr>
          <a:xfrm>
            <a:off x="1018309" y="6452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2B43-C1F4-47CA-BA3B-1CF6825A67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1277C1-901E-4997-BC1E-AB901BDCA4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20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EAB1662F-03A2-4193-8838-091FE9901B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65678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1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1pPr>
            <a:lvl2pPr marL="6858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2pPr>
            <a:lvl3pPr marL="11430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3pPr>
            <a:lvl4pPr marL="16002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4pPr>
            <a:lvl5pPr marL="2057400" indent="-228600">
              <a:spcBef>
                <a:spcPts val="600"/>
              </a:spcBef>
              <a:buFont typeface="Wingdings" pitchFamily="2" charset="2"/>
              <a:buChar char="§"/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16812-32E9-458F-9DFA-2CD2146845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132473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pic>
        <p:nvPicPr>
          <p:cNvPr id="10" name="Picture 9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AA73B57E-86BA-48CE-B5E7-79BB208E5C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0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2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D7E30B-1387-904D-A994-42EBC30EB2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0" b="35383"/>
          <a:stretch/>
        </p:blipFill>
        <p:spPr>
          <a:xfrm>
            <a:off x="0" y="199124"/>
            <a:ext cx="9144000" cy="1577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6371"/>
            <a:ext cx="8229600" cy="4040592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rgbClr val="AA1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9CC46-F411-4BEE-8D6C-3BCB349DC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99F190-AEBD-4D51-9119-BF20229D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46041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4BC5FCCE-1DB1-4C4F-9D62-4CCC4786B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64911"/>
            <a:ext cx="1077877" cy="4572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0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3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2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lt-4_No Logo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B86075-8EFF-41AA-B03B-AC0F2E7115BA}"/>
              </a:ext>
            </a:extLst>
          </p:cNvPr>
          <p:cNvSpPr/>
          <p:nvPr userDrawn="1"/>
        </p:nvSpPr>
        <p:spPr>
          <a:xfrm>
            <a:off x="0" y="0"/>
            <a:ext cx="3200400" cy="63093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2743200" cy="13255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000" cap="all" baseline="0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43554"/>
            <a:ext cx="2743200" cy="4351338"/>
          </a:xfrm>
        </p:spPr>
        <p:txBody>
          <a:bodyPr/>
          <a:lstStyle>
            <a:lvl1pPr marL="228600" indent="-228600">
              <a:buFont typeface="Wingdings" pitchFamily="2" charset="2"/>
              <a:buChar char="§"/>
              <a:defRPr sz="1600"/>
            </a:lvl1pPr>
            <a:lvl2pPr marL="685800" indent="-228600">
              <a:buFont typeface="Wingdings" pitchFamily="2" charset="2"/>
              <a:buChar char="§"/>
              <a:defRPr sz="1400"/>
            </a:lvl2pPr>
            <a:lvl3pPr marL="1143000" indent="-228600">
              <a:buFont typeface="Wingdings" pitchFamily="2" charset="2"/>
              <a:buChar char="§"/>
              <a:defRPr sz="1200"/>
            </a:lvl3pPr>
            <a:lvl4pPr marL="1600200" indent="-228600">
              <a:buFont typeface="Wingdings" pitchFamily="2" charset="2"/>
              <a:buChar char="§"/>
              <a:defRPr sz="1100"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055"/>
            <a:ext cx="9144000" cy="1970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90BB0-BD3D-48D0-A49E-A4CD7612D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368C-8882-4063-BA61-97E8FBBA1A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19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HS-ST_Logo_Tag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518954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0912-795A-C241-9DA3-A40EE40EC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426" b="35750"/>
          <a:stretch/>
        </p:blipFill>
        <p:spPr>
          <a:xfrm>
            <a:off x="0" y="0"/>
            <a:ext cx="9144000" cy="514350"/>
          </a:xfrm>
          <a:prstGeom prst="rect">
            <a:avLst/>
          </a:prstGeom>
        </p:spPr>
      </p:pic>
      <p:pic>
        <p:nvPicPr>
          <p:cNvPr id="9" name="Picture 8" descr="U.S. Department of Homeland Security (DHS) signature and seal; Science and Technology Directorate (S&amp;T)">
            <a:extLst>
              <a:ext uri="{FF2B5EF4-FFF2-40B4-BE49-F238E27FC236}">
                <a16:creationId xmlns:a16="http://schemas.microsoft.com/office/drawing/2014/main" id="{79E3F03E-F5FF-6A42-A80A-4BB0BF1FF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7313" y="1814714"/>
            <a:ext cx="6150255" cy="2840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DDC90-02B5-AD40-8783-9FD9A4877D16}"/>
              </a:ext>
            </a:extLst>
          </p:cNvPr>
          <p:cNvSpPr txBox="1"/>
          <p:nvPr userDrawn="1"/>
        </p:nvSpPr>
        <p:spPr>
          <a:xfrm>
            <a:off x="1394266" y="5294920"/>
            <a:ext cx="635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 dirty="0">
                <a:solidFill>
                  <a:srgbClr val="005D9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DIVERSE PERSPECTIVES + SHARED GOALS = POWERFUL SOLUTIONS</a:t>
            </a:r>
            <a:endParaRPr lang="en-US" sz="1400" dirty="0">
              <a:solidFill>
                <a:srgbClr val="005D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725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B4C6B-FD6A-4A6D-9A04-C6C4B2108A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DIVERSE PERSPECTIVES + SHARED GOALS = POWERFUL SOLUTIONS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58FC5-A82C-4763-A641-9C3F39317D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/>
          <a:lstStyle/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9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3554"/>
            <a:ext cx="8229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356351"/>
            <a:ext cx="91440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050" smtClean="0">
                <a:solidFill>
                  <a:srgbClr val="0070B2"/>
                </a:solidFill>
              </a:defRPr>
            </a:lvl1pPr>
          </a:lstStyle>
          <a:p>
            <a:fld id="{3F01C167-F447-7C45-B6F6-A5C7392EAD5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57200" y="365125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E1088C-DEC7-452A-B4F7-D75B99D0F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0070B2"/>
                </a:solidFill>
              </a:defRPr>
            </a:lvl1pPr>
          </a:lstStyle>
          <a:p>
            <a:r>
              <a:rPr lang="en-US" dirty="0"/>
              <a:t>DIVERSE PERSPECTIVES + SHARED GOALS = POWERFUL SOLUTIONS</a:t>
            </a:r>
          </a:p>
        </p:txBody>
      </p:sp>
    </p:spTree>
    <p:extLst>
      <p:ext uri="{BB962C8B-B14F-4D97-AF65-F5344CB8AC3E}">
        <p14:creationId xmlns:p14="http://schemas.microsoft.com/office/powerpoint/2010/main" val="61952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9" r:id="rId5"/>
    <p:sldLayoutId id="2147483665" r:id="rId6"/>
    <p:sldLayoutId id="2147483671" r:id="rId7"/>
    <p:sldLayoutId id="2147483667" r:id="rId8"/>
    <p:sldLayoutId id="2147483672" r:id="rId9"/>
    <p:sldLayoutId id="2147483676" r:id="rId10"/>
    <p:sldLayoutId id="2147483668" r:id="rId11"/>
    <p:sldLayoutId id="214748367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2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8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4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2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itchFamily="2" charset="2"/>
        <a:buChar char="§"/>
        <a:defRPr sz="1000" kern="1200">
          <a:solidFill>
            <a:srgbClr val="333333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ts.gov/web/grants/view-opportunity.html?oppId=29250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ts.gov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nts.gov/web/grants/view-opportunity.html?oppId=29250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610139" y="5268671"/>
            <a:ext cx="3517084" cy="106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Jeffrey Brownsweiger</a:t>
            </a:r>
          </a:p>
          <a:p>
            <a:r>
              <a:rPr lang="en-US" dirty="0"/>
              <a:t>Program Manager</a:t>
            </a:r>
          </a:p>
          <a:p>
            <a:r>
              <a:rPr lang="en-US" dirty="0"/>
              <a:t>Office of University Programs</a:t>
            </a:r>
          </a:p>
          <a:p>
            <a:r>
              <a:rPr lang="en-US" dirty="0"/>
              <a:t>Science and Technology Directorate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28600" y="4698220"/>
            <a:ext cx="8686800" cy="381000"/>
          </a:xfrm>
        </p:spPr>
        <p:txBody>
          <a:bodyPr/>
          <a:lstStyle/>
          <a:p>
            <a:pPr algn="ctr"/>
            <a:r>
              <a:rPr lang="en-US" dirty="0"/>
              <a:t>August 6, 2019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28600" y="3478227"/>
            <a:ext cx="8686800" cy="125488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Webinar: Notice of Funding Opportunity for the Terrorism Prevention and Counterterrorism Research Center of Excellence</a:t>
            </a:r>
          </a:p>
        </p:txBody>
      </p:sp>
    </p:spTree>
    <p:extLst>
      <p:ext uri="{BB962C8B-B14F-4D97-AF65-F5344CB8AC3E}">
        <p14:creationId xmlns:p14="http://schemas.microsoft.com/office/powerpoint/2010/main" val="110516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Webinar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Acronyms: </a:t>
            </a:r>
            <a:r>
              <a:rPr lang="en-US" sz="1500" dirty="0">
                <a:latin typeface="Arial" panose="020B0604020202020204"/>
              </a:rPr>
              <a:t>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COE = Center of Excellence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NOFO = Notice of Funding Opportunity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HSE = Homeland Security Enterprise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TPCR = Terrorism Prevention and Counterterrorism Prevention (TPCR)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OUP = Office of University Programs </a:t>
            </a:r>
          </a:p>
          <a:p>
            <a:pPr lv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Two funding opportunities for the TPCR COE:</a:t>
            </a:r>
            <a:endParaRPr lang="en-US" sz="1500" b="1" dirty="0">
              <a:solidFill>
                <a:srgbClr val="FF0000"/>
              </a:solidFill>
              <a:latin typeface="Arial" panose="020B0604020202020204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Center Lead - </a:t>
            </a:r>
            <a:r>
              <a:rPr lang="en-US" sz="1500" i="1" dirty="0">
                <a:solidFill>
                  <a:srgbClr val="003366"/>
                </a:solidFill>
                <a:latin typeface="Arial" panose="020B0604020202020204"/>
              </a:rPr>
              <a:t>for applicants who want to submit a proposal for Center Lead</a:t>
            </a:r>
            <a:r>
              <a:rPr lang="en-US" sz="1500" i="1" dirty="0">
                <a:solidFill>
                  <a:srgbClr val="FFFFFF"/>
                </a:solidFill>
                <a:latin typeface="Arial" panose="020B0604020202020204"/>
              </a:rPr>
              <a:t> Center Lead</a:t>
            </a:r>
            <a:endParaRPr lang="en-US" sz="1500" dirty="0">
              <a:solidFill>
                <a:srgbClr val="FFFFFF"/>
              </a:solidFill>
              <a:latin typeface="Arial" panose="020B0604020202020204"/>
            </a:endParaRP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Center Partner</a:t>
            </a:r>
            <a:r>
              <a:rPr lang="en-US" sz="1500" dirty="0">
                <a:latin typeface="Arial" panose="020B0604020202020204"/>
              </a:rPr>
              <a:t> </a:t>
            </a:r>
            <a:r>
              <a:rPr lang="en-US" sz="1500" b="1" dirty="0">
                <a:latin typeface="Arial" panose="020B0604020202020204"/>
              </a:rPr>
              <a:t>- </a:t>
            </a:r>
            <a:r>
              <a:rPr lang="en-US" sz="1500" i="1" dirty="0">
                <a:solidFill>
                  <a:srgbClr val="003366"/>
                </a:solidFill>
                <a:latin typeface="Arial" panose="020B0604020202020204"/>
              </a:rPr>
              <a:t>for applicants who want to submit a proposal for a single </a:t>
            </a:r>
            <a:r>
              <a:rPr lang="en-US" sz="1500" i="1">
                <a:solidFill>
                  <a:srgbClr val="003366"/>
                </a:solidFill>
                <a:latin typeface="Arial" panose="020B0604020202020204"/>
              </a:rPr>
              <a:t>research project</a:t>
            </a:r>
            <a:endParaRPr lang="en-US" sz="1500" dirty="0">
              <a:solidFill>
                <a:srgbClr val="FFFFFF"/>
              </a:solidFill>
              <a:latin typeface="Arial" panose="020B0604020202020204"/>
            </a:endParaRPr>
          </a:p>
          <a:p>
            <a:pPr lv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This webinar is being recorded and will be posted on </a:t>
            </a:r>
            <a:r>
              <a:rPr lang="en-US" sz="1500" b="1" dirty="0">
                <a:solidFill>
                  <a:srgbClr val="FF0000"/>
                </a:solidFill>
                <a:latin typeface="Arial" panose="020B0604020202020204"/>
                <a:hlinkClick r:id="rId3"/>
              </a:rPr>
              <a:t>grants.gov</a:t>
            </a:r>
            <a:r>
              <a:rPr lang="en-US" sz="1500" b="1" dirty="0">
                <a:latin typeface="Arial" panose="020B0604020202020204"/>
              </a:rPr>
              <a:t>.</a:t>
            </a:r>
            <a:r>
              <a:rPr lang="en-US" sz="1500" dirty="0">
                <a:latin typeface="Arial" panose="020B0604020202020204"/>
              </a:rPr>
              <a:t> </a:t>
            </a:r>
          </a:p>
          <a:p>
            <a:pPr lv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Please submit any questions in the Chat Box.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Questions will be answered at the end of the webinar.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/>
              </a:rPr>
              <a:t>Questions/answers will be posted on </a:t>
            </a:r>
            <a:r>
              <a:rPr lang="en-US" sz="1500" dirty="0">
                <a:latin typeface="Arial" panose="020B0604020202020204"/>
                <a:hlinkClick r:id="rId3"/>
              </a:rPr>
              <a:t>grants.gov</a:t>
            </a:r>
            <a:r>
              <a:rPr lang="en-US" sz="1500" dirty="0">
                <a:latin typeface="Arial" panose="020B0604020202020204"/>
              </a:rPr>
              <a:t>.</a:t>
            </a:r>
          </a:p>
          <a:p>
            <a:pPr lvl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/>
              </a:rPr>
              <a:t>Questions about specific research themes, topics or questions will not be addressed during this webinar.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338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the Office of University Programs (OUP)</a:t>
            </a:r>
          </a:p>
          <a:p>
            <a:r>
              <a:rPr lang="en-US" dirty="0"/>
              <a:t>The DHS Centers of Excellence (COEs)</a:t>
            </a:r>
          </a:p>
          <a:p>
            <a:pPr lvl="1"/>
            <a:r>
              <a:rPr lang="en-US" dirty="0"/>
              <a:t>OUP’s expectations of a DHS COE</a:t>
            </a:r>
          </a:p>
          <a:p>
            <a:pPr lvl="1"/>
            <a:r>
              <a:rPr lang="en-US" dirty="0"/>
              <a:t>What does a COE do?</a:t>
            </a:r>
          </a:p>
          <a:p>
            <a:pPr lvl="1"/>
            <a:r>
              <a:rPr lang="en-US" dirty="0"/>
              <a:t>Establishing a new COE</a:t>
            </a:r>
          </a:p>
          <a:p>
            <a:pPr lvl="1"/>
            <a:r>
              <a:rPr lang="en-US" dirty="0"/>
              <a:t>Benefits of being a DHS COE</a:t>
            </a:r>
          </a:p>
          <a:p>
            <a:pPr lvl="1"/>
            <a:r>
              <a:rPr lang="en-US" dirty="0"/>
              <a:t>Who can apply?</a:t>
            </a:r>
          </a:p>
          <a:p>
            <a:pPr lvl="1"/>
            <a:r>
              <a:rPr lang="en-US" dirty="0"/>
              <a:t>Clarification about funding</a:t>
            </a:r>
          </a:p>
          <a:p>
            <a:r>
              <a:rPr lang="en-US" dirty="0"/>
              <a:t>Review Process</a:t>
            </a:r>
          </a:p>
          <a:p>
            <a:r>
              <a:rPr lang="en-US" dirty="0"/>
              <a:t>Tips to consider when applying as a Center </a:t>
            </a:r>
            <a:r>
              <a:rPr lang="en-US" dirty="0">
                <a:solidFill>
                  <a:schemeClr val="accent6"/>
                </a:solidFill>
              </a:rPr>
              <a:t>Lead/Partner</a:t>
            </a:r>
          </a:p>
          <a:p>
            <a:r>
              <a:rPr lang="en-US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92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Congressional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4599709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Homeland Security Act 2002</a:t>
            </a:r>
          </a:p>
          <a:p>
            <a:pPr marL="347662" lvl="1" indent="0">
              <a:buNone/>
            </a:pPr>
            <a:r>
              <a:rPr lang="en-US" sz="1600" dirty="0"/>
              <a:t>The Under Secretary for Science and Technology shall have the responsibility for:</a:t>
            </a:r>
          </a:p>
          <a:p>
            <a:pPr lvl="2"/>
            <a:r>
              <a:rPr lang="en-US" sz="1600" dirty="0"/>
              <a:t>“[establishing] … a coordinated, university-based system to enhance the Nation’s homeland security” </a:t>
            </a:r>
          </a:p>
          <a:p>
            <a:pPr lvl="2"/>
            <a:r>
              <a:rPr lang="en-US" sz="1600" dirty="0"/>
              <a:t>“supporting United States leadership in science and technology”</a:t>
            </a:r>
          </a:p>
          <a:p>
            <a:pPr lvl="2"/>
            <a:r>
              <a:rPr lang="en-US" sz="1600" dirty="0"/>
              <a:t>“merit review of research and development projects … and the dissemination of research conducted or sponsored by the Department”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55" y="1827896"/>
            <a:ext cx="3291840" cy="4286893"/>
          </a:xfrm>
          <a:prstGeom prst="rect">
            <a:avLst/>
          </a:prstGeom>
          <a:noFill/>
          <a:ln w="9525">
            <a:solidFill>
              <a:schemeClr val="tx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42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of University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Office of University Program (OUP) streamlines access to the expertise of the Nation’s colleges and universities to address pressing homeland security needs: </a:t>
            </a:r>
          </a:p>
          <a:p>
            <a:pPr marL="511175" lvl="1" indent="-173038"/>
            <a:r>
              <a:rPr lang="en-US" dirty="0"/>
              <a:t>OUP makes it easy to tap into the intellectual power of America’s universities for homeland security research, development and education.</a:t>
            </a:r>
          </a:p>
          <a:p>
            <a:pPr marL="511175" lvl="1" indent="-173038"/>
            <a:r>
              <a:rPr lang="en-US" dirty="0"/>
              <a:t>DHS Components can access academic expertise to answer research questions, deliver technical solutions, and build a highly specialized workforce.</a:t>
            </a:r>
          </a:p>
          <a:p>
            <a:pPr marL="511175" lvl="1" indent="-173038"/>
            <a:r>
              <a:rPr lang="en-US" dirty="0"/>
              <a:t>OUP Program Managers provide individualized service to DHS Components and assist with finding needed R&amp;D capabilities within OUP’s network of over 200 partner institutions.</a:t>
            </a:r>
          </a:p>
          <a:p>
            <a:pPr marL="511175" lvl="1" indent="-173038"/>
            <a:r>
              <a:rPr lang="en-US" dirty="0"/>
              <a:t>OUP offers established vehicles through which DHS Components and other partners can access the research and expertise found at the S&amp;T Centers of Excellence.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OUP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OUP establishes and manages Centers of Excellence, Minority Serving Institution Programs, and Workforce and Professional Development Initiatives, including:</a:t>
            </a:r>
          </a:p>
          <a:p>
            <a:pPr lvl="1"/>
            <a:r>
              <a:rPr lang="en-US" dirty="0"/>
              <a:t>Managing competitions and merit reviews</a:t>
            </a:r>
          </a:p>
          <a:p>
            <a:pPr lvl="1"/>
            <a:r>
              <a:rPr lang="en-US" dirty="0"/>
              <a:t>Managing COE projects for DHS Components </a:t>
            </a:r>
          </a:p>
          <a:p>
            <a:pPr lvl="1"/>
            <a:r>
              <a:rPr lang="en-US" dirty="0"/>
              <a:t>Establishing competed vehicles to provide access to COEs</a:t>
            </a:r>
          </a:p>
          <a:p>
            <a:pPr lvl="1"/>
            <a:r>
              <a:rPr lang="en-US" dirty="0"/>
              <a:t>Establishing and managing academic-related vehicles</a:t>
            </a:r>
          </a:p>
          <a:p>
            <a:pPr lvl="1"/>
            <a:r>
              <a:rPr lang="en-US" dirty="0"/>
              <a:t>Providing fellowship vehicles</a:t>
            </a:r>
          </a:p>
          <a:p>
            <a:pPr lvl="1"/>
            <a:r>
              <a:rPr lang="en-US" dirty="0"/>
              <a:t>Matching Components with needed capabilities within the COE network</a:t>
            </a:r>
          </a:p>
          <a:p>
            <a:pPr lvl="1"/>
            <a:r>
              <a:rPr lang="en-US" dirty="0"/>
              <a:t>Creating opportunities for the homeland security enterprise to interact with researchers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6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Expectations for COEs?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COEs are funded through </a:t>
            </a:r>
            <a:r>
              <a:rPr lang="en-US" b="1" dirty="0">
                <a:solidFill>
                  <a:schemeClr val="accent4">
                    <a:lumMod val="10000"/>
                  </a:schemeClr>
                </a:solidFill>
              </a:rPr>
              <a:t>cooperative agreements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, which enable and require substantial Federal agency involvement. 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Applicants for COEs should expect to: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Dedicate substantial time and resources to OUP and DHS.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Perform research management oversight.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Adapt to evolving homeland security challenges and priorities.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Identify and partner with leading researchers in relevant disciplines.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Develop sustained relationships with homeland security stakeholders.</a:t>
            </a: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Collaborate with other COEs and be actively engaged in the COE community.</a:t>
            </a:r>
            <a:endParaRPr lang="en-US" dirty="0">
              <a:solidFill>
                <a:schemeClr val="accent4">
                  <a:lumMod val="10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Plan in advance for transition of research results to users and industry partners.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15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OUP Thrust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Centers of Excellence:</a:t>
            </a:r>
          </a:p>
          <a:p>
            <a:pPr marL="347662" lvl="1" indent="0">
              <a:buNone/>
            </a:pPr>
            <a:r>
              <a:rPr lang="en-US" dirty="0"/>
              <a:t>The Centers of Excellence (COEs) develop innovative, customer-driven homeland security science and technology solutions and train the next generation of homeland security experts. </a:t>
            </a:r>
          </a:p>
          <a:p>
            <a:pPr lvl="2"/>
            <a:r>
              <a:rPr lang="en-US" dirty="0"/>
              <a:t>Each new university-based COE is a consortium competitively-awarded for a ten year term</a:t>
            </a:r>
          </a:p>
          <a:p>
            <a:pPr lvl="2"/>
            <a:r>
              <a:rPr lang="en-US" dirty="0"/>
              <a:t>Network of ten COEs and more than 200 partners </a:t>
            </a:r>
          </a:p>
          <a:p>
            <a:pPr marL="0" indent="0">
              <a:buNone/>
            </a:pPr>
            <a:r>
              <a:rPr lang="en-US" dirty="0"/>
              <a:t>Minority Serving Institutions:</a:t>
            </a:r>
          </a:p>
          <a:p>
            <a:pPr marL="347662" lvl="1" indent="0">
              <a:buNone/>
            </a:pPr>
            <a:r>
              <a:rPr lang="en-US" dirty="0"/>
              <a:t>The OUP Minority Serving Institutions (MSI) Programs diversify the academic institutions involved in the homeland security mission and train dedicated professionals who can sustain the homeland security and technology workforce.</a:t>
            </a:r>
          </a:p>
          <a:p>
            <a:pPr lvl="2"/>
            <a:r>
              <a:rPr lang="en-US" dirty="0"/>
              <a:t>Scientific Leadership Awards – institutional awards to support the development of homeland security science and engineering teaching initiatives</a:t>
            </a:r>
          </a:p>
          <a:p>
            <a:pPr lvl="2"/>
            <a:r>
              <a:rPr lang="en-US" dirty="0"/>
              <a:t>Summer Research Team Program – grants supporting summer research collaborations that engage early career faculty and students with the COEs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80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Workforce and Professional Development 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Workforce Development </a:t>
            </a:r>
          </a:p>
          <a:p>
            <a:pPr lvl="1"/>
            <a:r>
              <a:rPr lang="en-US" dirty="0"/>
              <a:t>Create skilled university graduates and prepare them for the workforce through internships, fellowships and post-graduate opportunities. </a:t>
            </a:r>
          </a:p>
          <a:p>
            <a:pPr lvl="1"/>
            <a:r>
              <a:rPr lang="en-US" dirty="0"/>
              <a:t>Activities include supporting students financially, providing students with experiential learning opportunities, and developing course content at the COEs and MSIs</a:t>
            </a:r>
          </a:p>
          <a:p>
            <a:pPr marL="0" indent="0">
              <a:buNone/>
            </a:pPr>
            <a:r>
              <a:rPr lang="en-US" dirty="0"/>
              <a:t>Professional Development </a:t>
            </a:r>
          </a:p>
          <a:p>
            <a:pPr lvl="1"/>
            <a:r>
              <a:rPr lang="en-US" dirty="0"/>
              <a:t>Increase utilization of COE developed courses and training materials by current DHS science and engineering professionals. </a:t>
            </a:r>
          </a:p>
          <a:p>
            <a:pPr lvl="1"/>
            <a:r>
              <a:rPr lang="en-US" dirty="0"/>
              <a:t>Activities include developing continuing education science and engineering courses, seminars and certificates for DHS employees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3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DHS Centers of Excellence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0371" y="3460444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091841" y="3624850"/>
            <a:ext cx="0" cy="147650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26908" y="3447918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937336" y="3624850"/>
            <a:ext cx="0" cy="147650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04556" y="5075260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04559" y="3447918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490577" y="1791136"/>
            <a:ext cx="0" cy="141684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98727" y="5101354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0371" y="5101354"/>
            <a:ext cx="2292263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05" y="3921359"/>
            <a:ext cx="1547229" cy="78789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46" y="3978206"/>
            <a:ext cx="2718322" cy="67419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008" y="2232048"/>
            <a:ext cx="3520282" cy="82376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83" y="5305709"/>
            <a:ext cx="884235" cy="1050642"/>
          </a:xfrm>
          <a:prstGeom prst="rect">
            <a:avLst/>
          </a:prstGeom>
        </p:spPr>
      </p:pic>
      <p:pic>
        <p:nvPicPr>
          <p:cNvPr id="45" name="Content Placeholder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5361942"/>
            <a:ext cx="2365492" cy="376726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461" y="5434745"/>
            <a:ext cx="1900457" cy="58043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56" y="5816057"/>
            <a:ext cx="2207337" cy="67891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0632" y="3835718"/>
            <a:ext cx="900113" cy="95917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334" y="2361936"/>
            <a:ext cx="2738613" cy="544623"/>
          </a:xfrm>
          <a:prstGeom prst="rect">
            <a:avLst/>
          </a:prstGeom>
        </p:spPr>
      </p:pic>
      <p:cxnSp>
        <p:nvCxnSpPr>
          <p:cNvPr id="50" name="Straight Connector 49"/>
          <p:cNvCxnSpPr/>
          <p:nvPr/>
        </p:nvCxnSpPr>
        <p:spPr>
          <a:xfrm flipV="1">
            <a:off x="3091841" y="5331844"/>
            <a:ext cx="0" cy="108345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937336" y="5331843"/>
            <a:ext cx="0" cy="108345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12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66006" y="281999"/>
            <a:ext cx="8954219" cy="1325563"/>
          </a:xfrm>
        </p:spPr>
        <p:txBody>
          <a:bodyPr/>
          <a:lstStyle/>
          <a:p>
            <a:r>
              <a:rPr lang="en-US" dirty="0"/>
              <a:t>Current and Emeritus COE Network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27" y="1113183"/>
            <a:ext cx="8088811" cy="574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6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en-US" sz="3450" dirty="0"/>
              <a:t>COE Topic Alignment to DHS Missions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2F34988-3EBD-C445-80AE-8924BE69D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" y="1097529"/>
            <a:ext cx="8496300" cy="58130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408B05-B501-9F41-B029-ABA001A09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806" y="4800981"/>
            <a:ext cx="374391" cy="3765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50087" y="6371537"/>
            <a:ext cx="914400" cy="365760"/>
          </a:xfrm>
        </p:spPr>
        <p:txBody>
          <a:bodyPr/>
          <a:lstStyle/>
          <a:p>
            <a:fld id="{3F01C167-F447-7C45-B6F6-A5C7392EAD5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4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2108183" y="2618392"/>
            <a:ext cx="3227041" cy="142190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9" name="Straight Connector 158"/>
          <p:cNvCxnSpPr/>
          <p:nvPr/>
        </p:nvCxnSpPr>
        <p:spPr>
          <a:xfrm>
            <a:off x="3818467" y="3466404"/>
            <a:ext cx="0" cy="657268"/>
          </a:xfrm>
          <a:prstGeom prst="line">
            <a:avLst/>
          </a:prstGeom>
          <a:ln>
            <a:solidFill>
              <a:schemeClr val="accent4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51935" y="4233740"/>
            <a:ext cx="0" cy="1553582"/>
          </a:xfrm>
          <a:prstGeom prst="line">
            <a:avLst/>
          </a:prstGeom>
          <a:ln>
            <a:solidFill>
              <a:srgbClr val="AA02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2860889" y="2989837"/>
            <a:ext cx="0" cy="1059471"/>
          </a:xfrm>
          <a:prstGeom prst="line">
            <a:avLst/>
          </a:prstGeom>
          <a:ln>
            <a:solidFill>
              <a:schemeClr val="accent4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Pentagon 104"/>
          <p:cNvSpPr/>
          <p:nvPr/>
        </p:nvSpPr>
        <p:spPr>
          <a:xfrm>
            <a:off x="7435846" y="3920452"/>
            <a:ext cx="1116667" cy="351388"/>
          </a:xfrm>
          <a:prstGeom prst="homePlate">
            <a:avLst/>
          </a:prstGeom>
          <a:solidFill>
            <a:srgbClr val="666666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723900" y="3975498"/>
            <a:ext cx="7791450" cy="34290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7437530" y="3443932"/>
            <a:ext cx="0" cy="700906"/>
          </a:xfrm>
          <a:prstGeom prst="line">
            <a:avLst/>
          </a:prstGeom>
          <a:ln>
            <a:solidFill>
              <a:srgbClr val="06346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51934" y="1898547"/>
            <a:ext cx="1" cy="2219191"/>
          </a:xfrm>
          <a:prstGeom prst="line">
            <a:avLst/>
          </a:prstGeom>
          <a:ln>
            <a:solidFill>
              <a:schemeClr val="accent4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405458" y="2157580"/>
            <a:ext cx="0" cy="2010958"/>
          </a:xfrm>
          <a:prstGeom prst="line">
            <a:avLst/>
          </a:prstGeom>
          <a:ln>
            <a:solidFill>
              <a:schemeClr val="accent4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108184" y="2618392"/>
            <a:ext cx="0" cy="1592483"/>
          </a:xfrm>
          <a:prstGeom prst="line">
            <a:avLst/>
          </a:prstGeom>
          <a:ln>
            <a:solidFill>
              <a:srgbClr val="4581B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861709" y="4106738"/>
            <a:ext cx="0" cy="1201862"/>
          </a:xfrm>
          <a:prstGeom prst="line">
            <a:avLst/>
          </a:prstGeom>
          <a:ln>
            <a:solidFill>
              <a:srgbClr val="AA02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1934" y="1810847"/>
            <a:ext cx="2904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Develop Funding Opportunity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05458" y="2068680"/>
            <a:ext cx="2727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666666"/>
                </a:solidFill>
              </a:rPr>
              <a:t>Notice of Funding Opportunity posted on </a:t>
            </a:r>
            <a:r>
              <a:rPr lang="en-US" sz="1200" b="1" dirty="0">
                <a:solidFill>
                  <a:srgbClr val="666666"/>
                </a:solidFill>
                <a:hlinkClick r:id="rId3"/>
              </a:rPr>
              <a:t>www.grants.gov</a:t>
            </a:r>
            <a:endParaRPr lang="en-US" sz="1200" b="1" dirty="0">
              <a:solidFill>
                <a:srgbClr val="666666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33584" y="2629585"/>
            <a:ext cx="2616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581BE"/>
                </a:solidFill>
              </a:rPr>
              <a:t>External Scientific Review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90406" y="6028123"/>
            <a:ext cx="3896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334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sz="1200" b="1" dirty="0"/>
              <a:t>NOTE:  </a:t>
            </a:r>
            <a:r>
              <a:rPr lang="en-US" sz="1200" b="1" i="1" dirty="0"/>
              <a:t>Not all proposed projects in a COE Lead application are likely to be selected.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771892" y="3950098"/>
            <a:ext cx="0" cy="895088"/>
          </a:xfrm>
          <a:prstGeom prst="line">
            <a:avLst/>
          </a:prstGeom>
          <a:ln>
            <a:solidFill>
              <a:srgbClr val="AA02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763426" y="4446538"/>
            <a:ext cx="1571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A0200"/>
                </a:solidFill>
              </a:rPr>
              <a:t>Site Visits to COE Lead Finalists</a:t>
            </a:r>
          </a:p>
        </p:txBody>
      </p:sp>
      <p:cxnSp>
        <p:nvCxnSpPr>
          <p:cNvPr id="74" name="Straight Connector 73"/>
          <p:cNvCxnSpPr/>
          <p:nvPr/>
        </p:nvCxnSpPr>
        <p:spPr>
          <a:xfrm>
            <a:off x="5490603" y="2138680"/>
            <a:ext cx="0" cy="2114528"/>
          </a:xfrm>
          <a:prstGeom prst="line">
            <a:avLst/>
          </a:prstGeom>
          <a:ln>
            <a:solidFill>
              <a:schemeClr val="accent4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490603" y="2051013"/>
            <a:ext cx="2379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Selection:</a:t>
            </a:r>
          </a:p>
          <a:p>
            <a:pPr marL="118872" lvl="1" indent="-118872">
              <a:buFont typeface="Arial"/>
              <a:buChar char="•"/>
              <a:defRPr/>
            </a:pPr>
            <a:r>
              <a:rPr lang="en-US" sz="1200" dirty="0">
                <a:solidFill>
                  <a:srgbClr val="666666"/>
                </a:solidFill>
              </a:rPr>
              <a:t>Final selection may include projects from either the center lead or partner applications</a:t>
            </a:r>
          </a:p>
          <a:p>
            <a:pPr marL="118872" lvl="1" indent="-118872">
              <a:buFont typeface="Arial"/>
              <a:buChar char="•"/>
              <a:defRPr/>
            </a:pPr>
            <a:r>
              <a:rPr lang="en-US" sz="1200" dirty="0">
                <a:solidFill>
                  <a:srgbClr val="666666"/>
                </a:solidFill>
              </a:rPr>
              <a:t>Negotiations with COE Leads</a:t>
            </a:r>
          </a:p>
          <a:p>
            <a:pPr marL="118872" lvl="1" indent="-118872">
              <a:buFont typeface="Arial"/>
              <a:buChar char="•"/>
              <a:defRPr/>
            </a:pPr>
            <a:r>
              <a:rPr lang="en-US" sz="1200" dirty="0">
                <a:solidFill>
                  <a:srgbClr val="666666"/>
                </a:solidFill>
              </a:rPr>
              <a:t>10 year award to COE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35846" y="3350795"/>
            <a:ext cx="97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New COE Kickoff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490604" y="3975498"/>
            <a:ext cx="1945242" cy="342900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405458" y="3975498"/>
            <a:ext cx="1439319" cy="342900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COE Review Process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309824" y="3950098"/>
            <a:ext cx="393700" cy="393700"/>
            <a:chOff x="469900" y="5041900"/>
            <a:chExt cx="393700" cy="393700"/>
          </a:xfrm>
        </p:grpSpPr>
        <p:sp>
          <p:nvSpPr>
            <p:cNvPr id="26" name="Oval 25"/>
            <p:cNvSpPr/>
            <p:nvPr/>
          </p:nvSpPr>
          <p:spPr>
            <a:xfrm>
              <a:off x="469900" y="5041900"/>
              <a:ext cx="393700" cy="393700"/>
            </a:xfrm>
            <a:prstGeom prst="ellipse">
              <a:avLst/>
            </a:prstGeom>
            <a:solidFill>
              <a:srgbClr val="6666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300" y="5041900"/>
              <a:ext cx="3492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6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495300" y="6019800"/>
            <a:ext cx="228600" cy="228600"/>
          </a:xfrm>
          <a:prstGeom prst="rect">
            <a:avLst/>
          </a:prstGeom>
          <a:solidFill>
            <a:srgbClr val="66666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95300" y="6324600"/>
            <a:ext cx="228600" cy="228600"/>
          </a:xfrm>
          <a:prstGeom prst="rect">
            <a:avLst/>
          </a:prstGeom>
          <a:solidFill>
            <a:srgbClr val="AA02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23899" y="5994399"/>
            <a:ext cx="1189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OUP Process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3899" y="6299199"/>
            <a:ext cx="1866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A0200"/>
                </a:solidFill>
              </a:rPr>
              <a:t>Customer Involvement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214957" y="3950098"/>
            <a:ext cx="393700" cy="393700"/>
            <a:chOff x="469900" y="5041900"/>
            <a:chExt cx="393700" cy="393700"/>
          </a:xfrm>
        </p:grpSpPr>
        <p:sp>
          <p:nvSpPr>
            <p:cNvPr id="14" name="Oval 13"/>
            <p:cNvSpPr/>
            <p:nvPr/>
          </p:nvSpPr>
          <p:spPr>
            <a:xfrm>
              <a:off x="469900" y="5041900"/>
              <a:ext cx="393700" cy="393700"/>
            </a:xfrm>
            <a:prstGeom prst="ellipse">
              <a:avLst/>
            </a:prstGeom>
            <a:solidFill>
              <a:schemeClr val="accent4">
                <a:lumMod val="75000"/>
                <a:lumOff val="25000"/>
              </a:schemeClr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5300" y="5041900"/>
              <a:ext cx="3492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9100" y="3899298"/>
            <a:ext cx="495300" cy="495300"/>
            <a:chOff x="419100" y="5262044"/>
            <a:chExt cx="495300" cy="495300"/>
          </a:xfrm>
        </p:grpSpPr>
        <p:sp>
          <p:nvSpPr>
            <p:cNvPr id="101" name="Oval 100"/>
            <p:cNvSpPr/>
            <p:nvPr/>
          </p:nvSpPr>
          <p:spPr>
            <a:xfrm>
              <a:off x="419100" y="5262044"/>
              <a:ext cx="495300" cy="495300"/>
            </a:xfrm>
            <a:prstGeom prst="ellipse">
              <a:avLst/>
            </a:prstGeom>
            <a:solidFill>
              <a:srgbClr val="6666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69900" y="5312844"/>
              <a:ext cx="393700" cy="3937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5300" y="5312844"/>
              <a:ext cx="3492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43300" y="3899298"/>
            <a:ext cx="495300" cy="495300"/>
            <a:chOff x="3352800" y="5262044"/>
            <a:chExt cx="495300" cy="495300"/>
          </a:xfrm>
        </p:grpSpPr>
        <p:sp>
          <p:nvSpPr>
            <p:cNvPr id="118" name="Oval 117"/>
            <p:cNvSpPr/>
            <p:nvPr/>
          </p:nvSpPr>
          <p:spPr>
            <a:xfrm>
              <a:off x="3352800" y="5262044"/>
              <a:ext cx="495300" cy="495300"/>
            </a:xfrm>
            <a:prstGeom prst="ellipse">
              <a:avLst/>
            </a:prstGeom>
            <a:solidFill>
              <a:srgbClr val="6666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3399359" y="5312844"/>
              <a:ext cx="393700" cy="393700"/>
              <a:chOff x="469900" y="5041900"/>
              <a:chExt cx="393700" cy="39370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69900" y="5041900"/>
                <a:ext cx="393700" cy="393700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95300" y="5041900"/>
                <a:ext cx="34925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FFFF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618294" y="3899298"/>
            <a:ext cx="495300" cy="495300"/>
            <a:chOff x="2605594" y="5262044"/>
            <a:chExt cx="495300" cy="495300"/>
          </a:xfrm>
        </p:grpSpPr>
        <p:sp>
          <p:nvSpPr>
            <p:cNvPr id="102" name="Oval 101"/>
            <p:cNvSpPr/>
            <p:nvPr/>
          </p:nvSpPr>
          <p:spPr>
            <a:xfrm>
              <a:off x="2605594" y="5262044"/>
              <a:ext cx="495300" cy="495300"/>
            </a:xfrm>
            <a:prstGeom prst="ellipse">
              <a:avLst/>
            </a:prstGeom>
            <a:solidFill>
              <a:srgbClr val="6666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658509" y="5312844"/>
              <a:ext cx="393700" cy="393700"/>
              <a:chOff x="469900" y="5041900"/>
              <a:chExt cx="393700" cy="3937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469900" y="5041900"/>
                <a:ext cx="393700" cy="393700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5300" y="5041900"/>
                <a:ext cx="34925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2861708" y="4916204"/>
            <a:ext cx="205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A0200"/>
                </a:solidFill>
              </a:rPr>
              <a:t>Internal Mission Relevance Review</a:t>
            </a:r>
          </a:p>
        </p:txBody>
      </p:sp>
      <p:grpSp>
        <p:nvGrpSpPr>
          <p:cNvPr id="138" name="Group 137"/>
          <p:cNvGrpSpPr/>
          <p:nvPr/>
        </p:nvGrpSpPr>
        <p:grpSpPr>
          <a:xfrm>
            <a:off x="7189880" y="3899298"/>
            <a:ext cx="495300" cy="495300"/>
            <a:chOff x="419100" y="3535240"/>
            <a:chExt cx="495300" cy="495300"/>
          </a:xfrm>
        </p:grpSpPr>
        <p:sp>
          <p:nvSpPr>
            <p:cNvPr id="139" name="Oval 138"/>
            <p:cNvSpPr/>
            <p:nvPr/>
          </p:nvSpPr>
          <p:spPr>
            <a:xfrm>
              <a:off x="419100" y="3535240"/>
              <a:ext cx="495300" cy="495300"/>
            </a:xfrm>
            <a:prstGeom prst="ellipse">
              <a:avLst/>
            </a:prstGeom>
            <a:solidFill>
              <a:srgbClr val="0033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469900" y="3586040"/>
              <a:ext cx="393700" cy="3937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95300" y="3586040"/>
              <a:ext cx="3492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7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1860533" y="3899298"/>
            <a:ext cx="495300" cy="495300"/>
            <a:chOff x="1866467" y="4320246"/>
            <a:chExt cx="495300" cy="495300"/>
          </a:xfrm>
        </p:grpSpPr>
        <p:sp>
          <p:nvSpPr>
            <p:cNvPr id="143" name="Oval 142"/>
            <p:cNvSpPr/>
            <p:nvPr/>
          </p:nvSpPr>
          <p:spPr>
            <a:xfrm>
              <a:off x="1866467" y="4320246"/>
              <a:ext cx="495300" cy="495300"/>
            </a:xfrm>
            <a:prstGeom prst="ellipse">
              <a:avLst/>
            </a:prstGeom>
            <a:solidFill>
              <a:srgbClr val="666666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1917267" y="4371046"/>
              <a:ext cx="393700" cy="393700"/>
            </a:xfrm>
            <a:prstGeom prst="ellipse">
              <a:avLst/>
            </a:prstGeom>
            <a:solidFill>
              <a:srgbClr val="4581BE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1942667" y="4371046"/>
              <a:ext cx="3492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51934" y="5379942"/>
            <a:ext cx="290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AA0200"/>
                </a:solidFill>
              </a:rPr>
              <a:t>DHS stakeholders develop research questions for funding opportunity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857500" y="2900937"/>
            <a:ext cx="151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Internal Mission Relevance Review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810000" y="3365647"/>
            <a:ext cx="1680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Site Visits to COE Lead Finalists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5299" y="1410267"/>
            <a:ext cx="776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S&amp;T uses a three-phased full and open competition designed to identify high potential applicants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54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Are COE Topics Identified?</a:t>
            </a:r>
            <a:endParaRPr lang="en-US" dirty="0"/>
          </a:p>
        </p:txBody>
      </p:sp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457200" y="1843554"/>
            <a:ext cx="5003909" cy="4351338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1400" dirty="0"/>
              <a:t>S&amp;T has established a thorough and rigorous process to examine the topics which are to be designated as a Centers of Excellence. This four-month evaluation framework consists of two phases, throughout which S&amp;T determines how a proposed COE topic satisfies the following:</a:t>
            </a:r>
          </a:p>
          <a:p>
            <a:pPr>
              <a:spcBef>
                <a:spcPts val="450"/>
              </a:spcBef>
            </a:pPr>
            <a:endParaRPr lang="en-US" sz="1400" dirty="0"/>
          </a:p>
          <a:p>
            <a:pPr marL="0" indent="0">
              <a:spcBef>
                <a:spcPts val="450"/>
              </a:spcBef>
              <a:buNone/>
            </a:pPr>
            <a:r>
              <a:rPr lang="en-US" sz="1400" u="sng" dirty="0"/>
              <a:t>Phase 1: Strategic Assessment</a:t>
            </a:r>
          </a:p>
          <a:p>
            <a:pPr marL="388144" lvl="1" indent="-171450">
              <a:spcBef>
                <a:spcPts val="450"/>
              </a:spcBef>
            </a:pPr>
            <a:r>
              <a:rPr lang="en-US" sz="1100" dirty="0">
                <a:solidFill>
                  <a:srgbClr val="000000"/>
                </a:solidFill>
              </a:rPr>
              <a:t>It must be a priority for Congress, the Administration, DHS Leadership, DHS Components, and/or First Responders.</a:t>
            </a:r>
          </a:p>
          <a:p>
            <a:pPr marL="388144" lvl="1" indent="-171450">
              <a:spcBef>
                <a:spcPts val="450"/>
              </a:spcBef>
            </a:pPr>
            <a:r>
              <a:rPr lang="en-US" sz="1100" dirty="0">
                <a:solidFill>
                  <a:srgbClr val="000000"/>
                </a:solidFill>
              </a:rPr>
              <a:t>The topic must serve a significant DHS mission and continue to be a DHS priority in the future.</a:t>
            </a:r>
          </a:p>
          <a:p>
            <a:pPr marL="388144" lvl="1" indent="-171450">
              <a:spcBef>
                <a:spcPts val="450"/>
              </a:spcBef>
            </a:pPr>
            <a:r>
              <a:rPr lang="en-US" sz="1100" dirty="0">
                <a:solidFill>
                  <a:srgbClr val="000000"/>
                </a:solidFill>
              </a:rPr>
              <a:t>It must address a real knowledge gap. </a:t>
            </a:r>
          </a:p>
          <a:p>
            <a:pPr marL="0" lvl="1" indent="0"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sz="1400" u="sng" dirty="0"/>
              <a:t>Phase 2: Topic Refinement </a:t>
            </a:r>
          </a:p>
          <a:p>
            <a:pPr marL="388144" lvl="1" indent="-171450">
              <a:spcBef>
                <a:spcPts val="450"/>
              </a:spcBef>
            </a:pPr>
            <a:r>
              <a:rPr lang="en-US" sz="1100" dirty="0">
                <a:solidFill>
                  <a:srgbClr val="000000"/>
                </a:solidFill>
              </a:rPr>
              <a:t>It must be a uniquely DHS problem with no other agencies’ research programs sufficiently addressing it.</a:t>
            </a:r>
          </a:p>
          <a:p>
            <a:pPr marL="388144" lvl="1" indent="-171450">
              <a:spcBef>
                <a:spcPts val="450"/>
              </a:spcBef>
            </a:pPr>
            <a:r>
              <a:rPr lang="en-US" sz="1100" dirty="0">
                <a:solidFill>
                  <a:srgbClr val="000000"/>
                </a:solidFill>
              </a:rPr>
              <a:t>A COE must be able to make a significant contribution with available resources and academic constraints.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768733-B944-3E4E-898F-A2753843011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6664123B-8AEF-41A0-989C-B79AB9BE8711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6816576" y="5771127"/>
            <a:ext cx="34289" cy="267669"/>
          </a:xfrm>
          <a:prstGeom prst="triangle">
            <a:avLst>
              <a:gd name="adj" fmla="val 49995"/>
            </a:avLst>
          </a:prstGeom>
          <a:solidFill>
            <a:srgbClr val="5B9BD5"/>
          </a:solidFill>
          <a:ln w="19050" algn="ctr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D18CF26F-8BD4-46B0-8452-AB03A415E5C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505745" y="5648236"/>
            <a:ext cx="655952" cy="183217"/>
          </a:xfrm>
          <a:custGeom>
            <a:avLst/>
            <a:gdLst>
              <a:gd name="G0" fmla="+- 2852 0 0"/>
              <a:gd name="G1" fmla="+- 21600 0 2852"/>
              <a:gd name="G2" fmla="*/ 2852 1 2"/>
              <a:gd name="G3" fmla="+- 21600 0 G2"/>
              <a:gd name="G4" fmla="+/ 2852 21600 2"/>
              <a:gd name="G5" fmla="+/ G1 0 2"/>
              <a:gd name="G6" fmla="*/ 21600 21600 2852"/>
              <a:gd name="G7" fmla="*/ G6 1 2"/>
              <a:gd name="G8" fmla="+- 21600 0 G7"/>
              <a:gd name="G9" fmla="*/ 21600 1 2"/>
              <a:gd name="G10" fmla="+- 2852 0 G9"/>
              <a:gd name="G11" fmla="?: G10 G8 0"/>
              <a:gd name="G12" fmla="?: G10 G7 21600"/>
              <a:gd name="T0" fmla="*/ 20174 w 21600"/>
              <a:gd name="T1" fmla="*/ 10800 h 21600"/>
              <a:gd name="T2" fmla="*/ 10800 w 21600"/>
              <a:gd name="T3" fmla="*/ 21600 h 21600"/>
              <a:gd name="T4" fmla="*/ 1426 w 21600"/>
              <a:gd name="T5" fmla="*/ 10800 h 21600"/>
              <a:gd name="T6" fmla="*/ 10800 w 21600"/>
              <a:gd name="T7" fmla="*/ 0 h 21600"/>
              <a:gd name="T8" fmla="*/ 3226 w 21600"/>
              <a:gd name="T9" fmla="*/ 3226 h 21600"/>
              <a:gd name="T10" fmla="*/ 18374 w 21600"/>
              <a:gd name="T11" fmla="*/ 1837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52" y="21600"/>
                </a:lnTo>
                <a:lnTo>
                  <a:pt x="1874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E1E3C6DE-89C9-48DB-976A-1B87C24B68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725056" y="5244711"/>
            <a:ext cx="217329" cy="460172"/>
          </a:xfrm>
          <a:custGeom>
            <a:avLst/>
            <a:gdLst>
              <a:gd name="G0" fmla="+- 6350 0 0"/>
              <a:gd name="G1" fmla="+- 21600 0 6350"/>
              <a:gd name="G2" fmla="*/ 6350 1 2"/>
              <a:gd name="G3" fmla="+- 21600 0 G2"/>
              <a:gd name="G4" fmla="+/ 6350 21600 2"/>
              <a:gd name="G5" fmla="+/ G1 0 2"/>
              <a:gd name="G6" fmla="*/ 21600 21600 6350"/>
              <a:gd name="G7" fmla="*/ G6 1 2"/>
              <a:gd name="G8" fmla="+- 21600 0 G7"/>
              <a:gd name="G9" fmla="*/ 21600 1 2"/>
              <a:gd name="G10" fmla="+- 6350 0 G9"/>
              <a:gd name="G11" fmla="?: G10 G8 0"/>
              <a:gd name="G12" fmla="?: G10 G7 21600"/>
              <a:gd name="T0" fmla="*/ 18425 w 21600"/>
              <a:gd name="T1" fmla="*/ 10800 h 21600"/>
              <a:gd name="T2" fmla="*/ 10800 w 21600"/>
              <a:gd name="T3" fmla="*/ 21600 h 21600"/>
              <a:gd name="T4" fmla="*/ 3175 w 21600"/>
              <a:gd name="T5" fmla="*/ 10800 h 21600"/>
              <a:gd name="T6" fmla="*/ 10800 w 21600"/>
              <a:gd name="T7" fmla="*/ 0 h 21600"/>
              <a:gd name="T8" fmla="*/ 4975 w 21600"/>
              <a:gd name="T9" fmla="*/ 4975 h 21600"/>
              <a:gd name="T10" fmla="*/ 16625 w 21600"/>
              <a:gd name="T11" fmla="*/ 1662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350" y="21600"/>
                </a:lnTo>
                <a:lnTo>
                  <a:pt x="1525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 algn="ctr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4DDB4FA6-4675-4293-BAB3-A112DC27CB9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350362" y="5053624"/>
            <a:ext cx="966718" cy="315656"/>
          </a:xfrm>
          <a:custGeom>
            <a:avLst/>
            <a:gdLst>
              <a:gd name="G0" fmla="+- 1522 0 0"/>
              <a:gd name="G1" fmla="+- 21600 0 1522"/>
              <a:gd name="G2" fmla="*/ 1522 1 2"/>
              <a:gd name="G3" fmla="+- 21600 0 G2"/>
              <a:gd name="G4" fmla="+/ 1522 21600 2"/>
              <a:gd name="G5" fmla="+/ G1 0 2"/>
              <a:gd name="G6" fmla="*/ 21600 21600 1522"/>
              <a:gd name="G7" fmla="*/ G6 1 2"/>
              <a:gd name="G8" fmla="+- 21600 0 G7"/>
              <a:gd name="G9" fmla="*/ 21600 1 2"/>
              <a:gd name="G10" fmla="+- 1522 0 G9"/>
              <a:gd name="G11" fmla="?: G10 G8 0"/>
              <a:gd name="G12" fmla="?: G10 G7 21600"/>
              <a:gd name="T0" fmla="*/ 20839 w 21600"/>
              <a:gd name="T1" fmla="*/ 10800 h 21600"/>
              <a:gd name="T2" fmla="*/ 10800 w 21600"/>
              <a:gd name="T3" fmla="*/ 21600 h 21600"/>
              <a:gd name="T4" fmla="*/ 761 w 21600"/>
              <a:gd name="T5" fmla="*/ 10800 h 21600"/>
              <a:gd name="T6" fmla="*/ 10800 w 21600"/>
              <a:gd name="T7" fmla="*/ 0 h 21600"/>
              <a:gd name="T8" fmla="*/ 2561 w 21600"/>
              <a:gd name="T9" fmla="*/ 2561 h 21600"/>
              <a:gd name="T10" fmla="*/ 19039 w 21600"/>
              <a:gd name="T11" fmla="*/ 190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522" y="21600"/>
                </a:lnTo>
                <a:lnTo>
                  <a:pt x="2007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6B1DA260-06A6-4D36-8AD4-99FFF4DDEF9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580297" y="4702934"/>
            <a:ext cx="506846" cy="456913"/>
          </a:xfrm>
          <a:custGeom>
            <a:avLst/>
            <a:gdLst>
              <a:gd name="G0" fmla="+- 3689 0 0"/>
              <a:gd name="G1" fmla="+- 21600 0 3689"/>
              <a:gd name="G2" fmla="*/ 3689 1 2"/>
              <a:gd name="G3" fmla="+- 21600 0 G2"/>
              <a:gd name="G4" fmla="+/ 3689 21600 2"/>
              <a:gd name="G5" fmla="+/ G1 0 2"/>
              <a:gd name="G6" fmla="*/ 21600 21600 3689"/>
              <a:gd name="G7" fmla="*/ G6 1 2"/>
              <a:gd name="G8" fmla="+- 21600 0 G7"/>
              <a:gd name="G9" fmla="*/ 21600 1 2"/>
              <a:gd name="G10" fmla="+- 3689 0 G9"/>
              <a:gd name="G11" fmla="?: G10 G8 0"/>
              <a:gd name="G12" fmla="?: G10 G7 21600"/>
              <a:gd name="T0" fmla="*/ 19755 w 21600"/>
              <a:gd name="T1" fmla="*/ 10800 h 21600"/>
              <a:gd name="T2" fmla="*/ 10800 w 21600"/>
              <a:gd name="T3" fmla="*/ 21600 h 21600"/>
              <a:gd name="T4" fmla="*/ 1845 w 21600"/>
              <a:gd name="T5" fmla="*/ 10800 h 21600"/>
              <a:gd name="T6" fmla="*/ 10800 w 21600"/>
              <a:gd name="T7" fmla="*/ 0 h 21600"/>
              <a:gd name="T8" fmla="*/ 3645 w 21600"/>
              <a:gd name="T9" fmla="*/ 3645 h 21600"/>
              <a:gd name="T10" fmla="*/ 17955 w 21600"/>
              <a:gd name="T11" fmla="*/ 1795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689" y="21600"/>
                </a:lnTo>
                <a:lnTo>
                  <a:pt x="1791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 algn="ctr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AutoShape 9">
            <a:extLst>
              <a:ext uri="{FF2B5EF4-FFF2-40B4-BE49-F238E27FC236}">
                <a16:creationId xmlns:a16="http://schemas.microsoft.com/office/drawing/2014/main" id="{E22111A4-8B4D-4F9B-B0FF-4B806CFC490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252571" y="4471210"/>
            <a:ext cx="1162300" cy="315113"/>
          </a:xfrm>
          <a:custGeom>
            <a:avLst/>
            <a:gdLst>
              <a:gd name="G0" fmla="+- 1113 0 0"/>
              <a:gd name="G1" fmla="+- 21600 0 1113"/>
              <a:gd name="G2" fmla="*/ 1113 1 2"/>
              <a:gd name="G3" fmla="+- 21600 0 G2"/>
              <a:gd name="G4" fmla="+/ 1113 21600 2"/>
              <a:gd name="G5" fmla="+/ G1 0 2"/>
              <a:gd name="G6" fmla="*/ 21600 21600 1113"/>
              <a:gd name="G7" fmla="*/ G6 1 2"/>
              <a:gd name="G8" fmla="+- 21600 0 G7"/>
              <a:gd name="G9" fmla="*/ 21600 1 2"/>
              <a:gd name="G10" fmla="+- 1113 0 G9"/>
              <a:gd name="G11" fmla="?: G10 G8 0"/>
              <a:gd name="G12" fmla="?: G10 G7 21600"/>
              <a:gd name="T0" fmla="*/ 21043 w 21600"/>
              <a:gd name="T1" fmla="*/ 10800 h 21600"/>
              <a:gd name="T2" fmla="*/ 10800 w 21600"/>
              <a:gd name="T3" fmla="*/ 21600 h 21600"/>
              <a:gd name="T4" fmla="*/ 557 w 21600"/>
              <a:gd name="T5" fmla="*/ 10800 h 21600"/>
              <a:gd name="T6" fmla="*/ 10800 w 21600"/>
              <a:gd name="T7" fmla="*/ 0 h 21600"/>
              <a:gd name="T8" fmla="*/ 2357 w 21600"/>
              <a:gd name="T9" fmla="*/ 2357 h 21600"/>
              <a:gd name="T10" fmla="*/ 19243 w 21600"/>
              <a:gd name="T11" fmla="*/ 192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3" y="21600"/>
                </a:lnTo>
                <a:lnTo>
                  <a:pt x="204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884E8BAD-3C7D-4B8C-A44B-29E69223BA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67232" y="4131649"/>
            <a:ext cx="932977" cy="436811"/>
          </a:xfrm>
          <a:custGeom>
            <a:avLst/>
            <a:gdLst>
              <a:gd name="G0" fmla="+- 2502 0 0"/>
              <a:gd name="G1" fmla="+- 21600 0 2502"/>
              <a:gd name="G2" fmla="*/ 2502 1 2"/>
              <a:gd name="G3" fmla="+- 21600 0 G2"/>
              <a:gd name="G4" fmla="+/ 2502 21600 2"/>
              <a:gd name="G5" fmla="+/ G1 0 2"/>
              <a:gd name="G6" fmla="*/ 21600 21600 2502"/>
              <a:gd name="G7" fmla="*/ G6 1 2"/>
              <a:gd name="G8" fmla="+- 21600 0 G7"/>
              <a:gd name="G9" fmla="*/ 21600 1 2"/>
              <a:gd name="G10" fmla="+- 2502 0 G9"/>
              <a:gd name="G11" fmla="?: G10 G8 0"/>
              <a:gd name="G12" fmla="?: G10 G7 21600"/>
              <a:gd name="T0" fmla="*/ 20349 w 21600"/>
              <a:gd name="T1" fmla="*/ 10800 h 21600"/>
              <a:gd name="T2" fmla="*/ 10800 w 21600"/>
              <a:gd name="T3" fmla="*/ 21600 h 21600"/>
              <a:gd name="T4" fmla="*/ 1251 w 21600"/>
              <a:gd name="T5" fmla="*/ 10800 h 21600"/>
              <a:gd name="T6" fmla="*/ 10800 w 21600"/>
              <a:gd name="T7" fmla="*/ 0 h 21600"/>
              <a:gd name="T8" fmla="*/ 3051 w 21600"/>
              <a:gd name="T9" fmla="*/ 3051 h 21600"/>
              <a:gd name="T10" fmla="*/ 18549 w 21600"/>
              <a:gd name="T11" fmla="*/ 185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2" y="21600"/>
                </a:lnTo>
                <a:lnTo>
                  <a:pt x="1909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7" name="AutoShape 9">
            <a:extLst>
              <a:ext uri="{FF2B5EF4-FFF2-40B4-BE49-F238E27FC236}">
                <a16:creationId xmlns:a16="http://schemas.microsoft.com/office/drawing/2014/main" id="{E22111A4-8B4D-4F9B-B0FF-4B806CFC490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047215" y="3872778"/>
            <a:ext cx="1573012" cy="331130"/>
          </a:xfrm>
          <a:custGeom>
            <a:avLst/>
            <a:gdLst>
              <a:gd name="G0" fmla="+- 1113 0 0"/>
              <a:gd name="G1" fmla="+- 21600 0 1113"/>
              <a:gd name="G2" fmla="*/ 1113 1 2"/>
              <a:gd name="G3" fmla="+- 21600 0 G2"/>
              <a:gd name="G4" fmla="+/ 1113 21600 2"/>
              <a:gd name="G5" fmla="+/ G1 0 2"/>
              <a:gd name="G6" fmla="*/ 21600 21600 1113"/>
              <a:gd name="G7" fmla="*/ G6 1 2"/>
              <a:gd name="G8" fmla="+- 21600 0 G7"/>
              <a:gd name="G9" fmla="*/ 21600 1 2"/>
              <a:gd name="G10" fmla="+- 1113 0 G9"/>
              <a:gd name="G11" fmla="?: G10 G8 0"/>
              <a:gd name="G12" fmla="?: G10 G7 21600"/>
              <a:gd name="T0" fmla="*/ 21043 w 21600"/>
              <a:gd name="T1" fmla="*/ 10800 h 21600"/>
              <a:gd name="T2" fmla="*/ 10800 w 21600"/>
              <a:gd name="T3" fmla="*/ 21600 h 21600"/>
              <a:gd name="T4" fmla="*/ 557 w 21600"/>
              <a:gd name="T5" fmla="*/ 10800 h 21600"/>
              <a:gd name="T6" fmla="*/ 10800 w 21600"/>
              <a:gd name="T7" fmla="*/ 0 h 21600"/>
              <a:gd name="T8" fmla="*/ 2357 w 21600"/>
              <a:gd name="T9" fmla="*/ 2357 h 21600"/>
              <a:gd name="T10" fmla="*/ 19243 w 21600"/>
              <a:gd name="T11" fmla="*/ 192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3" y="21600"/>
                </a:lnTo>
                <a:lnTo>
                  <a:pt x="204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spc="225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8" name="AutoShape 10">
            <a:extLst>
              <a:ext uri="{FF2B5EF4-FFF2-40B4-BE49-F238E27FC236}">
                <a16:creationId xmlns:a16="http://schemas.microsoft.com/office/drawing/2014/main" id="{884E8BAD-3C7D-4B8C-A44B-29E69223BA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189056" y="3531069"/>
            <a:ext cx="1289328" cy="435676"/>
          </a:xfrm>
          <a:custGeom>
            <a:avLst/>
            <a:gdLst>
              <a:gd name="G0" fmla="+- 2502 0 0"/>
              <a:gd name="G1" fmla="+- 21600 0 2502"/>
              <a:gd name="G2" fmla="*/ 2502 1 2"/>
              <a:gd name="G3" fmla="+- 21600 0 G2"/>
              <a:gd name="G4" fmla="+/ 2502 21600 2"/>
              <a:gd name="G5" fmla="+/ G1 0 2"/>
              <a:gd name="G6" fmla="*/ 21600 21600 2502"/>
              <a:gd name="G7" fmla="*/ G6 1 2"/>
              <a:gd name="G8" fmla="+- 21600 0 G7"/>
              <a:gd name="G9" fmla="*/ 21600 1 2"/>
              <a:gd name="G10" fmla="+- 2502 0 G9"/>
              <a:gd name="G11" fmla="?: G10 G8 0"/>
              <a:gd name="G12" fmla="?: G10 G7 21600"/>
              <a:gd name="T0" fmla="*/ 20349 w 21600"/>
              <a:gd name="T1" fmla="*/ 10800 h 21600"/>
              <a:gd name="T2" fmla="*/ 10800 w 21600"/>
              <a:gd name="T3" fmla="*/ 21600 h 21600"/>
              <a:gd name="T4" fmla="*/ 1251 w 21600"/>
              <a:gd name="T5" fmla="*/ 10800 h 21600"/>
              <a:gd name="T6" fmla="*/ 10800 w 21600"/>
              <a:gd name="T7" fmla="*/ 0 h 21600"/>
              <a:gd name="T8" fmla="*/ 3051 w 21600"/>
              <a:gd name="T9" fmla="*/ 3051 h 21600"/>
              <a:gd name="T10" fmla="*/ 18549 w 21600"/>
              <a:gd name="T11" fmla="*/ 185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2" y="21600"/>
                </a:lnTo>
                <a:lnTo>
                  <a:pt x="1909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9" name="AutoShape 9">
            <a:extLst>
              <a:ext uri="{FF2B5EF4-FFF2-40B4-BE49-F238E27FC236}">
                <a16:creationId xmlns:a16="http://schemas.microsoft.com/office/drawing/2014/main" id="{E22111A4-8B4D-4F9B-B0FF-4B806CFC490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81127" y="3188499"/>
            <a:ext cx="2105187" cy="437624"/>
          </a:xfrm>
          <a:custGeom>
            <a:avLst/>
            <a:gdLst>
              <a:gd name="G0" fmla="+- 1113 0 0"/>
              <a:gd name="G1" fmla="+- 21600 0 1113"/>
              <a:gd name="G2" fmla="*/ 1113 1 2"/>
              <a:gd name="G3" fmla="+- 21600 0 G2"/>
              <a:gd name="G4" fmla="+/ 1113 21600 2"/>
              <a:gd name="G5" fmla="+/ G1 0 2"/>
              <a:gd name="G6" fmla="*/ 21600 21600 1113"/>
              <a:gd name="G7" fmla="*/ G6 1 2"/>
              <a:gd name="G8" fmla="+- 21600 0 G7"/>
              <a:gd name="G9" fmla="*/ 21600 1 2"/>
              <a:gd name="G10" fmla="+- 1113 0 G9"/>
              <a:gd name="G11" fmla="?: G10 G8 0"/>
              <a:gd name="G12" fmla="?: G10 G7 21600"/>
              <a:gd name="T0" fmla="*/ 21043 w 21600"/>
              <a:gd name="T1" fmla="*/ 10800 h 21600"/>
              <a:gd name="T2" fmla="*/ 10800 w 21600"/>
              <a:gd name="T3" fmla="*/ 21600 h 21600"/>
              <a:gd name="T4" fmla="*/ 557 w 21600"/>
              <a:gd name="T5" fmla="*/ 10800 h 21600"/>
              <a:gd name="T6" fmla="*/ 10800 w 21600"/>
              <a:gd name="T7" fmla="*/ 0 h 21600"/>
              <a:gd name="T8" fmla="*/ 2357 w 21600"/>
              <a:gd name="T9" fmla="*/ 2357 h 21600"/>
              <a:gd name="T10" fmla="*/ 19243 w 21600"/>
              <a:gd name="T11" fmla="*/ 192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3" y="21600"/>
                </a:lnTo>
                <a:lnTo>
                  <a:pt x="204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spc="45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0" name="AutoShape 10">
            <a:extLst>
              <a:ext uri="{FF2B5EF4-FFF2-40B4-BE49-F238E27FC236}">
                <a16:creationId xmlns:a16="http://schemas.microsoft.com/office/drawing/2014/main" id="{884E8BAD-3C7D-4B8C-A44B-29E69223BA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94614" y="2796759"/>
            <a:ext cx="1878212" cy="606637"/>
          </a:xfrm>
          <a:custGeom>
            <a:avLst/>
            <a:gdLst>
              <a:gd name="G0" fmla="+- 2502 0 0"/>
              <a:gd name="G1" fmla="+- 21600 0 2502"/>
              <a:gd name="G2" fmla="*/ 2502 1 2"/>
              <a:gd name="G3" fmla="+- 21600 0 G2"/>
              <a:gd name="G4" fmla="+/ 2502 21600 2"/>
              <a:gd name="G5" fmla="+/ G1 0 2"/>
              <a:gd name="G6" fmla="*/ 21600 21600 2502"/>
              <a:gd name="G7" fmla="*/ G6 1 2"/>
              <a:gd name="G8" fmla="+- 21600 0 G7"/>
              <a:gd name="G9" fmla="*/ 21600 1 2"/>
              <a:gd name="G10" fmla="+- 2502 0 G9"/>
              <a:gd name="G11" fmla="?: G10 G8 0"/>
              <a:gd name="G12" fmla="?: G10 G7 21600"/>
              <a:gd name="T0" fmla="*/ 20349 w 21600"/>
              <a:gd name="T1" fmla="*/ 10800 h 21600"/>
              <a:gd name="T2" fmla="*/ 10800 w 21600"/>
              <a:gd name="T3" fmla="*/ 21600 h 21600"/>
              <a:gd name="T4" fmla="*/ 1251 w 21600"/>
              <a:gd name="T5" fmla="*/ 10800 h 21600"/>
              <a:gd name="T6" fmla="*/ 10800 w 21600"/>
              <a:gd name="T7" fmla="*/ 0 h 21600"/>
              <a:gd name="T8" fmla="*/ 3051 w 21600"/>
              <a:gd name="T9" fmla="*/ 3051 h 21600"/>
              <a:gd name="T10" fmla="*/ 18549 w 21600"/>
              <a:gd name="T11" fmla="*/ 185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2" y="21600"/>
                </a:lnTo>
                <a:lnTo>
                  <a:pt x="1909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1300" y="6149183"/>
            <a:ext cx="8048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  COE TOPIC</a:t>
            </a:r>
          </a:p>
        </p:txBody>
      </p:sp>
      <p:sp>
        <p:nvSpPr>
          <p:cNvPr id="21" name="AutoShape 9">
            <a:extLst>
              <a:ext uri="{FF2B5EF4-FFF2-40B4-BE49-F238E27FC236}">
                <a16:creationId xmlns:a16="http://schemas.microsoft.com/office/drawing/2014/main" id="{E22111A4-8B4D-4F9B-B0FF-4B806CFC490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680031" y="2593706"/>
            <a:ext cx="2307379" cy="437624"/>
          </a:xfrm>
          <a:custGeom>
            <a:avLst/>
            <a:gdLst>
              <a:gd name="G0" fmla="+- 1113 0 0"/>
              <a:gd name="G1" fmla="+- 21600 0 1113"/>
              <a:gd name="G2" fmla="*/ 1113 1 2"/>
              <a:gd name="G3" fmla="+- 21600 0 G2"/>
              <a:gd name="G4" fmla="+/ 1113 21600 2"/>
              <a:gd name="G5" fmla="+/ G1 0 2"/>
              <a:gd name="G6" fmla="*/ 21600 21600 1113"/>
              <a:gd name="G7" fmla="*/ G6 1 2"/>
              <a:gd name="G8" fmla="+- 21600 0 G7"/>
              <a:gd name="G9" fmla="*/ 21600 1 2"/>
              <a:gd name="G10" fmla="+- 1113 0 G9"/>
              <a:gd name="G11" fmla="?: G10 G8 0"/>
              <a:gd name="G12" fmla="?: G10 G7 21600"/>
              <a:gd name="T0" fmla="*/ 21043 w 21600"/>
              <a:gd name="T1" fmla="*/ 10800 h 21600"/>
              <a:gd name="T2" fmla="*/ 10800 w 21600"/>
              <a:gd name="T3" fmla="*/ 21600 h 21600"/>
              <a:gd name="T4" fmla="*/ 557 w 21600"/>
              <a:gd name="T5" fmla="*/ 10800 h 21600"/>
              <a:gd name="T6" fmla="*/ 10800 w 21600"/>
              <a:gd name="T7" fmla="*/ 0 h 21600"/>
              <a:gd name="T8" fmla="*/ 2357 w 21600"/>
              <a:gd name="T9" fmla="*/ 2357 h 21600"/>
              <a:gd name="T10" fmla="*/ 19243 w 21600"/>
              <a:gd name="T11" fmla="*/ 192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3" y="21600"/>
                </a:lnTo>
                <a:lnTo>
                  <a:pt x="204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7E6E6">
              <a:alpha val="39999"/>
            </a:srgbClr>
          </a:solidFill>
          <a:ln w="12700">
            <a:solidFill>
              <a:srgbClr val="E7E6E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horz" wrap="none" anchor="ctr"/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 spc="45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0932" y="2121744"/>
            <a:ext cx="2125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DHS Mission Areas</a:t>
            </a:r>
          </a:p>
        </p:txBody>
      </p:sp>
      <p:sp>
        <p:nvSpPr>
          <p:cNvPr id="25" name="AutoShape 10">
            <a:extLst>
              <a:ext uri="{FF2B5EF4-FFF2-40B4-BE49-F238E27FC236}">
                <a16:creationId xmlns:a16="http://schemas.microsoft.com/office/drawing/2014/main" id="{884E8BAD-3C7D-4B8C-A44B-29E69223BA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543041" y="2457099"/>
            <a:ext cx="2581359" cy="257208"/>
          </a:xfrm>
          <a:custGeom>
            <a:avLst/>
            <a:gdLst>
              <a:gd name="G0" fmla="+- 2502 0 0"/>
              <a:gd name="G1" fmla="+- 21600 0 2502"/>
              <a:gd name="G2" fmla="*/ 2502 1 2"/>
              <a:gd name="G3" fmla="+- 21600 0 G2"/>
              <a:gd name="G4" fmla="+/ 2502 21600 2"/>
              <a:gd name="G5" fmla="+/ G1 0 2"/>
              <a:gd name="G6" fmla="*/ 21600 21600 2502"/>
              <a:gd name="G7" fmla="*/ G6 1 2"/>
              <a:gd name="G8" fmla="+- 21600 0 G7"/>
              <a:gd name="G9" fmla="*/ 21600 1 2"/>
              <a:gd name="G10" fmla="+- 2502 0 G9"/>
              <a:gd name="G11" fmla="?: G10 G8 0"/>
              <a:gd name="G12" fmla="?: G10 G7 21600"/>
              <a:gd name="T0" fmla="*/ 20349 w 21600"/>
              <a:gd name="T1" fmla="*/ 10800 h 21600"/>
              <a:gd name="T2" fmla="*/ 10800 w 21600"/>
              <a:gd name="T3" fmla="*/ 21600 h 21600"/>
              <a:gd name="T4" fmla="*/ 1251 w 21600"/>
              <a:gd name="T5" fmla="*/ 10800 h 21600"/>
              <a:gd name="T6" fmla="*/ 10800 w 21600"/>
              <a:gd name="T7" fmla="*/ 0 h 21600"/>
              <a:gd name="T8" fmla="*/ 3051 w 21600"/>
              <a:gd name="T9" fmla="*/ 3051 h 21600"/>
              <a:gd name="T10" fmla="*/ 18549 w 21600"/>
              <a:gd name="T11" fmla="*/ 185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2" y="21600"/>
                </a:lnTo>
                <a:lnTo>
                  <a:pt x="19098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5B9BD5"/>
          </a:solidFill>
          <a:ln w="19050">
            <a:miter lim="800000"/>
            <a:headEnd/>
            <a:tailEnd/>
          </a:ln>
          <a:effectLst/>
          <a:scene3d>
            <a:camera prst="legacyObliqueLeft"/>
            <a:lightRig rig="legacyFlat3" dir="b"/>
          </a:scene3d>
          <a:sp3d extrusionH="125400" prstMaterial="legacyMatte">
            <a:bevelT w="13500" h="13500" prst="angle"/>
            <a:bevelB w="13500" h="13500" prst="angle"/>
            <a:extrusionClr>
              <a:srgbClr val="5B9BD5"/>
            </a:extrusionClr>
            <a:contourClr>
              <a:srgbClr val="5B9BD5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0" tIns="0" rIns="0" bIns="0" anchor="ctr">
            <a:flatTx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de-DE" altLang="en-US" sz="1050" b="1" ker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66825" y="2727525"/>
            <a:ext cx="4331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Law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1769" y="3253254"/>
            <a:ext cx="1090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DHS Mission Relevance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37632" y="3898947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DHS Need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3778" y="4479552"/>
            <a:ext cx="12057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Market Research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4665" y="505914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Stakeholder Priority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58068" y="5626595"/>
            <a:ext cx="1515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Ability to Contribute</a:t>
            </a:r>
          </a:p>
        </p:txBody>
      </p:sp>
    </p:spTree>
    <p:extLst>
      <p:ext uri="{BB962C8B-B14F-4D97-AF65-F5344CB8AC3E}">
        <p14:creationId xmlns:p14="http://schemas.microsoft.com/office/powerpoint/2010/main" val="2342929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65" y="309706"/>
            <a:ext cx="8617526" cy="132556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Establishing a new COE: </a:t>
            </a:r>
            <a:br>
              <a:rPr lang="en-US" sz="3600" dirty="0"/>
            </a:br>
            <a:r>
              <a:rPr lang="en-US" dirty="0">
                <a:ea typeface="ＭＳ Ｐゴシック" pitchFamily="-112" charset="-128"/>
              </a:rPr>
              <a:t>Evaluation Process and COE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76234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Funding Opportunity Announcement is posted on </a:t>
            </a:r>
            <a:r>
              <a:rPr lang="en-US" dirty="0">
                <a:solidFill>
                  <a:srgbClr val="040000"/>
                </a:solidFill>
                <a:hlinkClick r:id="rId2"/>
              </a:rPr>
              <a:t>www.grants.gov</a:t>
            </a:r>
            <a:endParaRPr lang="en-US" dirty="0">
              <a:solidFill>
                <a:srgbClr val="040000"/>
              </a:solidFill>
            </a:endParaRPr>
          </a:p>
          <a:p>
            <a:pPr marL="476234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Evaluation Process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External panel scientific review and recommendations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Internal panel DHS relevancy review and priority selections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Site visits with DHS subject matter experts to </a:t>
            </a:r>
            <a:r>
              <a:rPr lang="en-US" i="1" u="sng" dirty="0">
                <a:solidFill>
                  <a:srgbClr val="040000"/>
                </a:solidFill>
              </a:rPr>
              <a:t>Lead Institution</a:t>
            </a:r>
            <a:r>
              <a:rPr lang="en-US" i="1" dirty="0">
                <a:solidFill>
                  <a:srgbClr val="040000"/>
                </a:solidFill>
              </a:rPr>
              <a:t> </a:t>
            </a:r>
            <a:r>
              <a:rPr lang="en-US" dirty="0">
                <a:solidFill>
                  <a:srgbClr val="040000"/>
                </a:solidFill>
              </a:rPr>
              <a:t>finalists to assess management</a:t>
            </a:r>
          </a:p>
          <a:p>
            <a:pPr marL="476234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Selection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Selection of new COE Leads and Partners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Negotiations with COE Leads, including COE subcontracting and approval process</a:t>
            </a:r>
          </a:p>
          <a:p>
            <a:pPr marL="814331" lvl="1" indent="-342900">
              <a:spcAft>
                <a:spcPts val="60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dirty="0">
                <a:solidFill>
                  <a:srgbClr val="040000"/>
                </a:solidFill>
              </a:rPr>
              <a:t>10-year award to COE</a:t>
            </a:r>
          </a:p>
          <a:p>
            <a:pPr marL="133334" indent="0">
              <a:spcAft>
                <a:spcPts val="60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en-US" sz="1600" b="1" dirty="0">
                <a:solidFill>
                  <a:srgbClr val="040000"/>
                </a:solidFill>
              </a:rPr>
              <a:t>NOTE:  </a:t>
            </a:r>
            <a:r>
              <a:rPr lang="en-US" sz="1500" b="1" i="1" dirty="0">
                <a:solidFill>
                  <a:srgbClr val="040000"/>
                </a:solidFill>
              </a:rPr>
              <a:t>Not all proposed projects in a COE Lead application are likely to be selected.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DIVERSE PERSPECTIVES + SHARED GOALS = POWERFUL SOLUTIONS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61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819275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Initial Work Plan for Year 1</a:t>
            </a:r>
          </a:p>
          <a:p>
            <a:pPr lvl="1"/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OUP-facilitated Work Plan Development Workshop. </a:t>
            </a:r>
          </a:p>
          <a:p>
            <a:pPr marL="233363" lvl="3" indent="-233363">
              <a:spcBef>
                <a:spcPct val="60000"/>
              </a:spcBef>
            </a:pP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After Year 1, research projects may be refined, developed or evaluated through:</a:t>
            </a:r>
          </a:p>
          <a:p>
            <a:pPr lvl="1"/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Workshops with stakeholders and end users to identify new gaps and research needs.</a:t>
            </a:r>
          </a:p>
          <a:p>
            <a:pPr lvl="1"/>
            <a:r>
              <a:rPr lang="en-US" sz="1800" dirty="0">
                <a:solidFill>
                  <a:schemeClr val="accent4">
                    <a:lumMod val="10000"/>
                  </a:schemeClr>
                </a:solidFill>
              </a:rPr>
              <a:t>Advisory committees – OUP will establish a Board of Directors to provide guidance to OUP.</a:t>
            </a:r>
          </a:p>
          <a:p>
            <a:r>
              <a:rPr lang="en-US" sz="2300" u="sng" dirty="0">
                <a:solidFill>
                  <a:schemeClr val="accent4">
                    <a:lumMod val="10000"/>
                  </a:schemeClr>
                </a:solidFill>
              </a:rPr>
              <a:t>Biennial Reviews </a:t>
            </a:r>
            <a:r>
              <a:rPr lang="en-US" sz="2300" dirty="0">
                <a:solidFill>
                  <a:schemeClr val="accent4">
                    <a:lumMod val="10000"/>
                  </a:schemeClr>
                </a:solidFill>
              </a:rPr>
              <a:t>–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OUP will conduct a formal review every 2 years with a SME review committee to evaluate the research, and reallocate resources as necessary.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8788"/>
            <a:ext cx="8610600" cy="761999"/>
          </a:xfrm>
        </p:spPr>
        <p:txBody>
          <a:bodyPr>
            <a:noAutofit/>
          </a:bodyPr>
          <a:lstStyle/>
          <a:p>
            <a:r>
              <a:rPr lang="en-US" sz="3600" b="1" dirty="0"/>
              <a:t>Establishing a New COE: </a:t>
            </a:r>
            <a:br>
              <a:rPr lang="en-US" sz="3600" b="1" dirty="0"/>
            </a:br>
            <a:r>
              <a:rPr lang="en-US" sz="3600" b="1" dirty="0"/>
              <a:t>Post-Award Standup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08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90689"/>
            <a:ext cx="8229600" cy="49831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10000"/>
                  </a:schemeClr>
                </a:solidFill>
              </a:rPr>
              <a:t>Being a COE Lead or Partner is a unique opportunity to: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Work on real homeland security challenges.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Develop solutions to make the nation safer, more secure, and resilient against terrorism.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Work closely with a combination of:</a:t>
            </a:r>
          </a:p>
          <a:p>
            <a:pPr lvl="1"/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homeland security operational personnel including local, state, and other federal agencies</a:t>
            </a:r>
          </a:p>
          <a:p>
            <a:pPr lvl="1"/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scientific subject matter experts</a:t>
            </a:r>
          </a:p>
          <a:p>
            <a:pPr lvl="1"/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industry and nonprofit organizations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Foster and enable high-level, inter-agency and public-private partnerships and collaboration.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b="1" dirty="0"/>
              <a:t>Why Should You Apply?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794720" y="5945290"/>
            <a:ext cx="5685441" cy="365125"/>
          </a:xfrm>
        </p:spPr>
        <p:txBody>
          <a:bodyPr/>
          <a:lstStyle/>
          <a:p>
            <a:r>
              <a:rPr lang="en-US" dirty="0"/>
              <a:t>DHS Science and Technology Directorate | MOBILIZING INNOVATION FOR A SECURE WORLD</a:t>
            </a:r>
          </a:p>
        </p:txBody>
      </p:sp>
    </p:spTree>
    <p:extLst>
      <p:ext uri="{BB962C8B-B14F-4D97-AF65-F5344CB8AC3E}">
        <p14:creationId xmlns:p14="http://schemas.microsoft.com/office/powerpoint/2010/main" val="27630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1950" y="1781175"/>
            <a:ext cx="8153400" cy="4419600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chemeClr val="accent4"/>
                </a:solidFill>
              </a:rPr>
              <a:t>Any accredited U.S. institution of higher education</a:t>
            </a:r>
          </a:p>
          <a:p>
            <a:r>
              <a:rPr lang="en-US" sz="1800" dirty="0">
                <a:solidFill>
                  <a:schemeClr val="accent4"/>
                </a:solidFill>
              </a:rPr>
              <a:t>Applicants should </a:t>
            </a:r>
            <a:r>
              <a:rPr lang="en-US" sz="1800" u="sng" dirty="0">
                <a:solidFill>
                  <a:schemeClr val="accent4"/>
                </a:solidFill>
              </a:rPr>
              <a:t>NOT</a:t>
            </a:r>
            <a:r>
              <a:rPr lang="en-US" sz="1800" dirty="0">
                <a:solidFill>
                  <a:schemeClr val="accent4"/>
                </a:solidFill>
              </a:rPr>
              <a:t> submit a proposal for the same research project to more than one of the TPCR NOFOs, either Center Lead or Partner.</a:t>
            </a:r>
          </a:p>
          <a:p>
            <a:r>
              <a:rPr lang="en-US" sz="1800" dirty="0">
                <a:solidFill>
                  <a:schemeClr val="accent4"/>
                </a:solidFill>
              </a:rPr>
              <a:t>Center Lead</a:t>
            </a:r>
          </a:p>
          <a:p>
            <a:pPr lvl="1"/>
            <a:r>
              <a:rPr lang="en-US" sz="1800" dirty="0">
                <a:solidFill>
                  <a:schemeClr val="accent4"/>
                </a:solidFill>
              </a:rPr>
              <a:t>Only one application for Center Lead will be accepted from any single university</a:t>
            </a:r>
          </a:p>
          <a:p>
            <a:r>
              <a:rPr lang="en-US" sz="1800" dirty="0">
                <a:solidFill>
                  <a:schemeClr val="accent4"/>
                </a:solidFill>
              </a:rPr>
              <a:t>Center Partner</a:t>
            </a:r>
          </a:p>
          <a:p>
            <a:pPr lvl="1"/>
            <a:r>
              <a:rPr lang="en-US" sz="1800" dirty="0">
                <a:solidFill>
                  <a:schemeClr val="accent4"/>
                </a:solidFill>
              </a:rPr>
              <a:t>Any Principal Investigator (PI) at an accredited U.S. institution of higher education can apply in partnership with other subcontractors or performers.</a:t>
            </a:r>
          </a:p>
          <a:p>
            <a:pPr lvl="1"/>
            <a:r>
              <a:rPr lang="en-US" sz="1800" dirty="0">
                <a:solidFill>
                  <a:schemeClr val="accent4"/>
                </a:solidFill>
              </a:rPr>
              <a:t>A PI can only submit one project per proposal. </a:t>
            </a:r>
          </a:p>
          <a:p>
            <a:pPr lvl="1"/>
            <a:r>
              <a:rPr lang="en-US" sz="1800" dirty="0">
                <a:solidFill>
                  <a:schemeClr val="accent4"/>
                </a:solidFill>
              </a:rPr>
              <a:t>A PI may submit more than 1 proposal for separate projects. </a:t>
            </a:r>
          </a:p>
          <a:p>
            <a:pPr lvl="1"/>
            <a:r>
              <a:rPr lang="en-US" sz="1800" dirty="0">
                <a:solidFill>
                  <a:schemeClr val="accent4"/>
                </a:solidFill>
              </a:rPr>
              <a:t>PIs who are partners under a Center Lead application may </a:t>
            </a:r>
            <a:r>
              <a:rPr lang="en-US" sz="1800" u="sng" dirty="0">
                <a:solidFill>
                  <a:schemeClr val="accent4"/>
                </a:solidFill>
              </a:rPr>
              <a:t>not</a:t>
            </a:r>
            <a:r>
              <a:rPr lang="en-US" sz="1800" dirty="0">
                <a:solidFill>
                  <a:schemeClr val="accent4"/>
                </a:solidFill>
              </a:rPr>
              <a:t> submit the same project proposal under the Partner FOA.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Who Can Apply?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01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6738"/>
            <a:ext cx="8229600" cy="3830638"/>
          </a:xfrm>
        </p:spPr>
        <p:txBody>
          <a:bodyPr/>
          <a:lstStyle/>
          <a:p>
            <a:pPr lvl="0"/>
            <a:r>
              <a:rPr lang="en-US" sz="1800" dirty="0"/>
              <a:t>~$3.5 million/year is available for the selected Center Lead and Partner applications. </a:t>
            </a:r>
          </a:p>
          <a:p>
            <a:pPr lvl="0"/>
            <a:r>
              <a:rPr lang="en-US" sz="1800" dirty="0"/>
              <a:t>DHS awards the ~$3.5 million/year award to the Center Lead.</a:t>
            </a:r>
          </a:p>
          <a:p>
            <a:pPr lvl="0"/>
            <a:r>
              <a:rPr lang="en-US" sz="1800" dirty="0"/>
              <a:t>DHS may allocate substantial funds to support Partner applications.</a:t>
            </a:r>
          </a:p>
          <a:p>
            <a:r>
              <a:rPr lang="en-US" sz="1800" dirty="0"/>
              <a:t>DHS reserves the right to select projects submitted to the Center Lead and/or the Partner FOAs and combine them to create the research and workforce development portfolio for the new Center. </a:t>
            </a:r>
          </a:p>
          <a:p>
            <a:pPr lvl="0"/>
            <a:r>
              <a:rPr lang="en-US" sz="1800" dirty="0"/>
              <a:t>Selected Partner projects become part of the Center Lead portfolio and are funded through the ~$3.5 million/year award to the Center Lead institution.</a:t>
            </a:r>
          </a:p>
          <a:p>
            <a:pPr lvl="0"/>
            <a:r>
              <a:rPr lang="en-US" sz="1800" dirty="0"/>
              <a:t>The Center Lead administers funding to all DHS-selected projects, including funding Partner projects that have been incorporated into the newly formed Center.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Clarification about Funding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146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4906963"/>
          </a:xfrm>
        </p:spPr>
        <p:txBody>
          <a:bodyPr/>
          <a:lstStyle/>
          <a:p>
            <a:r>
              <a:rPr lang="en-US" dirty="0"/>
              <a:t>Read the entire NOFO. 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Develop a diverse but integrated multi-institutional, multidisciplinary team.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Structure projects to be measurable and managed using technical and programmatic milestones.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Plan for transitioning research results or technologies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Create a matrix – did you address everything?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Review the checklist.</a:t>
            </a:r>
          </a:p>
          <a:p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A separate Partner NOFO</a:t>
            </a:r>
            <a:r>
              <a:rPr lang="en-US" dirty="0"/>
              <a:t> </a:t>
            </a:r>
            <a:r>
              <a:rPr lang="en-US" dirty="0">
                <a:solidFill>
                  <a:schemeClr val="accent4">
                    <a:lumMod val="10000"/>
                  </a:schemeClr>
                </a:solidFill>
              </a:rPr>
              <a:t>is available for applicants interested only in submitting proposals for individual projects.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600" b="1" dirty="0"/>
              <a:t>Tips for Applying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429375"/>
            <a:ext cx="457200" cy="2603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D4CA24-FBC3-4E08-B5C5-DFEE482D80A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82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Review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defTabSz="685800">
              <a:lnSpc>
                <a:spcPct val="120000"/>
              </a:lnSpc>
              <a:spcBef>
                <a:spcPts val="750"/>
              </a:spcBef>
              <a:buNone/>
              <a:defRPr/>
            </a:pPr>
            <a:r>
              <a:rPr lang="en-US" sz="2400" b="1" dirty="0">
                <a:solidFill>
                  <a:prstClr val="black"/>
                </a:solidFill>
                <a:latin typeface="+mn-lt"/>
              </a:rPr>
              <a:t>Competition Dates:</a:t>
            </a:r>
          </a:p>
          <a:p>
            <a:pPr marL="628650" lvl="1" indent="-171450" defTabSz="685800">
              <a:spcBef>
                <a:spcPts val="750"/>
              </a:spcBef>
            </a:pPr>
            <a:r>
              <a:rPr lang="en-US" sz="2200" dirty="0">
                <a:solidFill>
                  <a:prstClr val="black"/>
                </a:solidFill>
                <a:latin typeface="+mn-lt"/>
              </a:rPr>
              <a:t>Posting of Funding Opportunity Announcement: July 10, 2019</a:t>
            </a:r>
          </a:p>
          <a:p>
            <a:pPr marL="628650" lvl="1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2200" dirty="0">
                <a:solidFill>
                  <a:prstClr val="black"/>
                </a:solidFill>
                <a:latin typeface="+mn-lt"/>
              </a:rPr>
              <a:t>Submission of Proposals by Closing Date: September 13, 2019</a:t>
            </a:r>
          </a:p>
          <a:p>
            <a:pPr marL="457200" lvl="1" indent="0" defTabSz="685800">
              <a:lnSpc>
                <a:spcPct val="120000"/>
              </a:lnSpc>
              <a:spcBef>
                <a:spcPts val="400"/>
              </a:spcBef>
              <a:buNone/>
            </a:pPr>
            <a:endParaRPr lang="en-US" sz="2200" dirty="0">
              <a:solidFill>
                <a:prstClr val="black"/>
              </a:solidFill>
              <a:latin typeface="+mn-lt"/>
            </a:endParaRPr>
          </a:p>
          <a:p>
            <a:pPr mar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solidFill>
                  <a:prstClr val="black"/>
                </a:solidFill>
                <a:latin typeface="+mn-lt"/>
              </a:rPr>
              <a:t>Three-tiered Review:</a:t>
            </a:r>
          </a:p>
          <a:p>
            <a:pPr marL="0" lv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solidFill>
                  <a:prstClr val="black"/>
                </a:solidFill>
                <a:latin typeface="+mn-lt"/>
              </a:rPr>
              <a:t>	Scientific Quality Review (External Review): Anticipated October 2019</a:t>
            </a:r>
          </a:p>
          <a:p>
            <a:pPr marL="971550" lvl="2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1700" dirty="0">
                <a:solidFill>
                  <a:prstClr val="black"/>
                </a:solidFill>
                <a:latin typeface="+mn-lt"/>
              </a:rPr>
              <a:t>Focus on the research quality and influence, the education program, and the appropriateness of the costs.</a:t>
            </a:r>
          </a:p>
          <a:p>
            <a:pPr marL="342900" lvl="1" indent="0" defTabSz="685800">
              <a:lnSpc>
                <a:spcPct val="120000"/>
              </a:lnSpc>
              <a:spcBef>
                <a:spcPts val="400"/>
              </a:spcBef>
              <a:buNone/>
            </a:pPr>
            <a:endParaRPr lang="en-US" sz="2200" dirty="0">
              <a:solidFill>
                <a:prstClr val="black"/>
              </a:solidFill>
              <a:latin typeface="+mn-lt"/>
            </a:endParaRPr>
          </a:p>
          <a:p>
            <a:pPr marL="0" lv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solidFill>
                  <a:prstClr val="black"/>
                </a:solidFill>
                <a:latin typeface="+mn-lt"/>
              </a:rPr>
              <a:t>	DHS Relevancy Review (Internal DHS SMEs): Anticipated </a:t>
            </a:r>
            <a:r>
              <a:rPr lang="en-US" sz="2500" b="1" dirty="0">
                <a:solidFill>
                  <a:prstClr val="black"/>
                </a:solidFill>
                <a:latin typeface="+mn-lt"/>
              </a:rPr>
              <a:t>November 	2019</a:t>
            </a:r>
          </a:p>
          <a:p>
            <a:pPr marL="971550" lvl="2" indent="-171450" defTabSz="685800">
              <a:lnSpc>
                <a:spcPct val="120000"/>
              </a:lnSpc>
              <a:spcBef>
                <a:spcPts val="400"/>
              </a:spcBef>
            </a:pPr>
            <a:r>
              <a:rPr lang="en-US" sz="1700" dirty="0">
                <a:solidFill>
                  <a:prstClr val="black"/>
                </a:solidFill>
                <a:latin typeface="+mn-lt"/>
              </a:rPr>
              <a:t>Focus on the mission relevance of the proposed research, education and outreach programs and the applicant’s demonstrated capabilities.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400"/>
              </a:spcBef>
            </a:pPr>
            <a:endParaRPr lang="en-US" sz="2200" dirty="0">
              <a:solidFill>
                <a:prstClr val="black"/>
              </a:solidFill>
              <a:latin typeface="+mn-lt"/>
            </a:endParaRPr>
          </a:p>
          <a:p>
            <a:pPr marL="0" indent="0" defTabSz="68580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solidFill>
                  <a:prstClr val="black"/>
                </a:solidFill>
                <a:latin typeface="+mn-lt"/>
              </a:rPr>
              <a:t>	Site Visit Review: Anticipated December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r>
              <a:rPr lang="en-US" dirty="0"/>
              <a:t>DHS Science and Technology Directorate | MOBILIZING INNOVATION FOR A SECURE WORLD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F01C167-F447-7C45-B6F6-A5C7392EAD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52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25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HS S&amp;T Core Brief Theme">
      <a:dk1>
        <a:srgbClr val="003366"/>
      </a:dk1>
      <a:lt1>
        <a:srgbClr val="FFFFFF"/>
      </a:lt1>
      <a:dk2>
        <a:srgbClr val="003366"/>
      </a:dk2>
      <a:lt2>
        <a:srgbClr val="FFFFFF"/>
      </a:lt2>
      <a:accent1>
        <a:srgbClr val="0070B2"/>
      </a:accent1>
      <a:accent2>
        <a:srgbClr val="003366"/>
      </a:accent2>
      <a:accent3>
        <a:srgbClr val="339900"/>
      </a:accent3>
      <a:accent4>
        <a:srgbClr val="333333"/>
      </a:accent4>
      <a:accent5>
        <a:srgbClr val="C8C8C8"/>
      </a:accent5>
      <a:accent6>
        <a:srgbClr val="AA1B1E"/>
      </a:accent6>
      <a:hlink>
        <a:srgbClr val="003366"/>
      </a:hlink>
      <a:folHlink>
        <a:srgbClr val="3399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W ST PPT Template.potx" id="{E426E522-C406-4036-BDB6-B685ADFC0133}" vid="{BDC56603-7998-48E9-B241-24F11C6AC3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tive xmlns="71209566-736e-436f-bbb9-dfbeee37ed83">true</Active>
    <Category xmlns="71209566-736e-436f-bbb9-dfbeee37ed83">Guidance</Category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4B3B063BE54D459DE08A28D10C7401" ma:contentTypeVersion="2" ma:contentTypeDescription="Create a new document." ma:contentTypeScope="" ma:versionID="551834895ab2f9e4ce11130875161474">
  <xsd:schema xmlns:xsd="http://www.w3.org/2001/XMLSchema" xmlns:xs="http://www.w3.org/2001/XMLSchema" xmlns:p="http://schemas.microsoft.com/office/2006/metadata/properties" xmlns:ns2="71209566-736e-436f-bbb9-dfbeee37ed83" targetNamespace="http://schemas.microsoft.com/office/2006/metadata/properties" ma:root="true" ma:fieldsID="b3a829f75c47544d6e796136498837f5" ns2:_="">
    <xsd:import namespace="71209566-736e-436f-bbb9-dfbeee37ed83"/>
    <xsd:element name="properties">
      <xsd:complexType>
        <xsd:sequence>
          <xsd:element name="documentManagement">
            <xsd:complexType>
              <xsd:all>
                <xsd:element ref="ns2:Active" minOccurs="0"/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09566-736e-436f-bbb9-dfbeee37ed83" elementFormDefault="qualified">
    <xsd:import namespace="http://schemas.microsoft.com/office/2006/documentManagement/types"/>
    <xsd:import namespace="http://schemas.microsoft.com/office/infopath/2007/PartnerControls"/>
    <xsd:element name="Active" ma:index="8" nillable="true" ma:displayName="Active" ma:default="1" ma:internalName="Active">
      <xsd:simpleType>
        <xsd:restriction base="dms:Boolean"/>
      </xsd:simpleType>
    </xsd:element>
    <xsd:element name="Category" ma:index="9" nillable="true" ma:displayName="Category" ma:internalName="Catego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AF191A-FC29-4FD4-8F44-B62C7FD2BC15}">
  <ds:schemaRefs>
    <ds:schemaRef ds:uri="http://schemas.microsoft.com/office/2006/documentManagement/types"/>
    <ds:schemaRef ds:uri="71209566-736e-436f-bbb9-dfbeee37ed83"/>
    <ds:schemaRef ds:uri="http://schemas.openxmlformats.org/package/2006/metadata/core-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3E03711-340B-4EBF-B3D4-AC2CCA3457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52ECFC-2F78-48BB-B626-A139320E68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209566-736e-436f-bbb9-dfbeee37ed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13292</TotalTime>
  <Words>1889</Words>
  <Application>Microsoft Office PowerPoint</Application>
  <PresentationFormat>On-screen Show (4:3)</PresentationFormat>
  <Paragraphs>242</Paragraphs>
  <Slides>22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ＭＳ Ｐゴシック</vt:lpstr>
      <vt:lpstr>Arial</vt:lpstr>
      <vt:lpstr>Calibri</vt:lpstr>
      <vt:lpstr>Wingdings</vt:lpstr>
      <vt:lpstr>Office Theme</vt:lpstr>
      <vt:lpstr>PowerPoint Presentation</vt:lpstr>
      <vt:lpstr>Webinar Information</vt:lpstr>
      <vt:lpstr>Agenda</vt:lpstr>
      <vt:lpstr>Congressional Direction</vt:lpstr>
      <vt:lpstr>Office of University Programs</vt:lpstr>
      <vt:lpstr>OUP Functions</vt:lpstr>
      <vt:lpstr>What are Expectations for COEs?</vt:lpstr>
      <vt:lpstr>OUP Thrust Areas</vt:lpstr>
      <vt:lpstr>Workforce and Professional Development Initiatives</vt:lpstr>
      <vt:lpstr>Current DHS Centers of Excellence</vt:lpstr>
      <vt:lpstr>Current and Emeritus COE Network</vt:lpstr>
      <vt:lpstr>COE Topic Alignment to DHS Missions</vt:lpstr>
      <vt:lpstr>COE Review Process</vt:lpstr>
      <vt:lpstr>How Are COE Topics Identified?</vt:lpstr>
      <vt:lpstr>Establishing a new COE:  Evaluation Process and COE Selection</vt:lpstr>
      <vt:lpstr>Establishing a New COE:  Post-Award Standup</vt:lpstr>
      <vt:lpstr>Why Should You Apply?</vt:lpstr>
      <vt:lpstr>Who Can Apply?</vt:lpstr>
      <vt:lpstr>Clarification about Funding</vt:lpstr>
      <vt:lpstr>Tips for Applying</vt:lpstr>
      <vt:lpstr>Overall Review Process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S&amp;T PowerPoint Template, 2019</dc:title>
  <dc:creator>U.S. Department of Homeland Security;Science and Technology Directorate</dc:creator>
  <cp:keywords>S&amp;T, DHS,</cp:keywords>
  <cp:lastModifiedBy>Brownsweiger, Jeffrey</cp:lastModifiedBy>
  <cp:revision>535</cp:revision>
  <cp:lastPrinted>2019-08-06T14:04:05Z</cp:lastPrinted>
  <dcterms:created xsi:type="dcterms:W3CDTF">2016-08-11T15:08:55Z</dcterms:created>
  <dcterms:modified xsi:type="dcterms:W3CDTF">2019-08-06T17:34:46Z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0x0101000C4B3B063BE54D459DE08A28D10C7401</vt:lpwstr>
  </property>
</Properties>
</file>