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"/>
  </p:notesMasterIdLst>
  <p:handoutMasterIdLst>
    <p:handoutMasterId r:id="rId4"/>
  </p:handoutMasterIdLst>
  <p:sldIdLst>
    <p:sldId id="267" r:id="rId2"/>
  </p:sldIdLst>
  <p:sldSz cx="9144000" cy="6858000" type="screen4x3"/>
  <p:notesSz cx="6858000" cy="919956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4C"/>
    <a:srgbClr val="000066"/>
    <a:srgbClr val="003366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2672" autoAdjust="0"/>
    <p:restoredTop sz="72461" autoAdjust="0"/>
  </p:normalViewPr>
  <p:slideViewPr>
    <p:cSldViewPr>
      <p:cViewPr varScale="1">
        <p:scale>
          <a:sx n="139" d="100"/>
          <a:sy n="139" d="100"/>
        </p:scale>
        <p:origin x="-1428" y="-108"/>
      </p:cViewPr>
      <p:guideLst>
        <p:guide orient="horz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73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041" tIns="45020" rIns="90041" bIns="45020" numCol="1" anchor="t" anchorCtr="0" compatLnSpc="1">
            <a:prstTxWarp prst="textNoShape">
              <a:avLst/>
            </a:prstTxWarp>
          </a:bodyPr>
          <a:lstStyle>
            <a:lvl1pPr defTabSz="900113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041" tIns="45020" rIns="90041" bIns="45020" numCol="1" anchor="t" anchorCtr="0" compatLnSpc="1">
            <a:prstTxWarp prst="textNoShape">
              <a:avLst/>
            </a:prstTxWarp>
          </a:bodyPr>
          <a:lstStyle>
            <a:lvl1pPr algn="r" defTabSz="900113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82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3760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041" tIns="45020" rIns="90041" bIns="45020" numCol="1" anchor="b" anchorCtr="0" compatLnSpc="1">
            <a:prstTxWarp prst="textNoShape">
              <a:avLst/>
            </a:prstTxWarp>
          </a:bodyPr>
          <a:lstStyle>
            <a:lvl1pPr defTabSz="900113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82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73760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041" tIns="45020" rIns="90041" bIns="45020" numCol="1" anchor="b" anchorCtr="0" compatLnSpc="1">
            <a:prstTxWarp prst="textNoShape">
              <a:avLst/>
            </a:prstTxWarp>
          </a:bodyPr>
          <a:lstStyle>
            <a:lvl1pPr algn="r" defTabSz="900113">
              <a:defRPr sz="1200"/>
            </a:lvl1pPr>
          </a:lstStyle>
          <a:p>
            <a:pPr>
              <a:defRPr/>
            </a:pPr>
            <a:fld id="{FFF87942-2BF2-40EE-883B-491FA51DCE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023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51" tIns="45876" rIns="91751" bIns="45876" numCol="1" anchor="t" anchorCtr="0" compatLnSpc="1">
            <a:prstTxWarp prst="textNoShape">
              <a:avLst/>
            </a:prstTxWarp>
          </a:bodyPr>
          <a:lstStyle>
            <a:lvl1pPr defTabSz="91757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51" tIns="45876" rIns="91751" bIns="45876" numCol="1" anchor="t" anchorCtr="0" compatLnSpc="1">
            <a:prstTxWarp prst="textNoShape">
              <a:avLst/>
            </a:prstTxWarp>
          </a:bodyPr>
          <a:lstStyle>
            <a:lvl1pPr algn="r" defTabSz="91757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28713" y="688975"/>
            <a:ext cx="4602162" cy="34512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70388"/>
            <a:ext cx="5486400" cy="414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51" tIns="45876" rIns="91751" bIns="4587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3760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51" tIns="45876" rIns="91751" bIns="45876" numCol="1" anchor="b" anchorCtr="0" compatLnSpc="1">
            <a:prstTxWarp prst="textNoShape">
              <a:avLst/>
            </a:prstTxWarp>
          </a:bodyPr>
          <a:lstStyle>
            <a:lvl1pPr defTabSz="91757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73760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51" tIns="45876" rIns="91751" bIns="45876" numCol="1" anchor="b" anchorCtr="0" compatLnSpc="1">
            <a:prstTxWarp prst="textNoShape">
              <a:avLst/>
            </a:prstTxWarp>
          </a:bodyPr>
          <a:lstStyle>
            <a:lvl1pPr algn="r" defTabSz="917575">
              <a:defRPr sz="1200"/>
            </a:lvl1pPr>
          </a:lstStyle>
          <a:p>
            <a:pPr>
              <a:defRPr/>
            </a:pPr>
            <a:fld id="{7AAA2266-31CC-4E4A-B1AC-5C20BEDC8B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4925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50FE132-B9E9-4697-97B9-7572F1B65BFB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0300" y="688975"/>
            <a:ext cx="4602163" cy="3451225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28600" indent="-228600"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6E8722-7DF4-4A9B-8211-E131095F3F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BDA75-CC5B-4647-9543-57387BFE96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11913" y="0"/>
            <a:ext cx="2030412" cy="57578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15913" y="0"/>
            <a:ext cx="5943600" cy="57578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504425-BECE-4814-A965-27AE329401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FA4D9F-FC35-4573-8170-D9F8D06C6B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134D39-34D9-4804-BB20-24C0003487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9925" y="164306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2325" y="164306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943448-E03D-4C59-A9D6-3964C92BC0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53782-018C-4AC2-BC5B-40DA87EA4A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27C12-AC7F-404F-916D-4323E1C3D6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15002E-A719-4BA0-AB9D-C380498E1A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42732A-2767-495E-BC3F-0E81D990EF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BD3F43-E9FF-4D86-BE8E-A6010A6937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15913" y="0"/>
            <a:ext cx="7469187" cy="105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ldNum" sz="quarter" idx="4"/>
          </p:nvPr>
        </p:nvSpPr>
        <p:spPr bwMode="black">
          <a:xfrm>
            <a:off x="8610600" y="6597650"/>
            <a:ext cx="4572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 sz="1100">
                <a:solidFill>
                  <a:srgbClr val="333333"/>
                </a:solidFill>
              </a:defRPr>
            </a:lvl1pPr>
          </a:lstStyle>
          <a:p>
            <a:pPr>
              <a:defRPr/>
            </a:pPr>
            <a:fld id="{9CB9B18F-7A31-4B4D-AD69-657C192C72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28" name="Picture 4" descr="DHS_for_ppt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44500" y="6032500"/>
            <a:ext cx="2211388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9925" y="164306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2294" name="Line 6"/>
          <p:cNvSpPr>
            <a:spLocks noChangeShapeType="1"/>
          </p:cNvSpPr>
          <p:nvPr userDrawn="1"/>
        </p:nvSpPr>
        <p:spPr bwMode="auto">
          <a:xfrm flipV="1">
            <a:off x="314325" y="1066800"/>
            <a:ext cx="8464550" cy="0"/>
          </a:xfrm>
          <a:prstGeom prst="line">
            <a:avLst/>
          </a:prstGeom>
          <a:noFill/>
          <a:ln w="222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0063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0063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0063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0063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0063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 i="1">
          <a:solidFill>
            <a:srgbClr val="000063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 i="1">
          <a:solidFill>
            <a:srgbClr val="000063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 i="1">
          <a:solidFill>
            <a:srgbClr val="000063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 i="1">
          <a:solidFill>
            <a:srgbClr val="000063"/>
          </a:solidFill>
          <a:latin typeface="Arial" charset="0"/>
        </a:defRPr>
      </a:lvl9pPr>
    </p:titleStyle>
    <p:bodyStyle>
      <a:lvl1pPr marL="233363" indent="-233363" algn="l" rtl="0" eaLnBrk="0" fontAlgn="base" hangingPunct="0">
        <a:spcBef>
          <a:spcPct val="60000"/>
        </a:spcBef>
        <a:spcAft>
          <a:spcPct val="0"/>
        </a:spcAft>
        <a:buClr>
          <a:srgbClr val="B0B1B3"/>
        </a:buClr>
        <a:buFont typeface="Wingdings" pitchFamily="2" charset="2"/>
        <a:buChar char="§"/>
        <a:defRPr sz="2200">
          <a:solidFill>
            <a:schemeClr val="bg1"/>
          </a:solidFill>
          <a:latin typeface="+mn-lt"/>
          <a:ea typeface="+mn-ea"/>
          <a:cs typeface="+mn-cs"/>
        </a:defRPr>
      </a:lvl1pPr>
      <a:lvl2pPr marL="571500" indent="-223838" algn="l" rtl="0" eaLnBrk="0" fontAlgn="base" hangingPunct="0">
        <a:spcBef>
          <a:spcPct val="30000"/>
        </a:spcBef>
        <a:spcAft>
          <a:spcPct val="0"/>
        </a:spcAft>
        <a:buClr>
          <a:srgbClr val="B0B1B3"/>
        </a:buClr>
        <a:buFont typeface="Wingdings" pitchFamily="2" charset="2"/>
        <a:buChar char="§"/>
        <a:defRPr sz="1700">
          <a:solidFill>
            <a:schemeClr val="bg1"/>
          </a:solidFill>
          <a:latin typeface="+mn-lt"/>
        </a:defRPr>
      </a:lvl2pPr>
      <a:lvl3pPr marL="909638" indent="-222250" algn="l" rtl="0" eaLnBrk="0" fontAlgn="base" hangingPunct="0">
        <a:spcBef>
          <a:spcPct val="30000"/>
        </a:spcBef>
        <a:spcAft>
          <a:spcPct val="0"/>
        </a:spcAft>
        <a:buClr>
          <a:srgbClr val="B0B1B3"/>
        </a:buClr>
        <a:buFont typeface="Wingdings" pitchFamily="2" charset="2"/>
        <a:buChar char="§"/>
        <a:defRPr sz="2000">
          <a:solidFill>
            <a:schemeClr val="bg1"/>
          </a:solidFill>
          <a:latin typeface="+mn-lt"/>
        </a:defRPr>
      </a:lvl3pPr>
      <a:lvl4pPr marL="1258888" indent="-231775" algn="l" rtl="0" eaLnBrk="0" fontAlgn="base" hangingPunct="0">
        <a:spcBef>
          <a:spcPct val="30000"/>
        </a:spcBef>
        <a:spcAft>
          <a:spcPct val="0"/>
        </a:spcAft>
        <a:buClr>
          <a:srgbClr val="B0B1B3"/>
        </a:buClr>
        <a:buFont typeface="Wingdings" pitchFamily="2" charset="2"/>
        <a:buChar char="§"/>
        <a:defRPr sz="1700">
          <a:solidFill>
            <a:schemeClr val="bg1"/>
          </a:solidFill>
          <a:latin typeface="+mn-lt"/>
        </a:defRPr>
      </a:lvl4pPr>
      <a:lvl5pPr marL="1598613" indent="-222250" algn="l" rtl="0" eaLnBrk="0" fontAlgn="base" hangingPunct="0">
        <a:spcBef>
          <a:spcPct val="30000"/>
        </a:spcBef>
        <a:spcAft>
          <a:spcPct val="0"/>
        </a:spcAft>
        <a:buClr>
          <a:srgbClr val="B0B1B3"/>
        </a:buClr>
        <a:buFont typeface="Wingdings" pitchFamily="2" charset="2"/>
        <a:buChar char="§"/>
        <a:defRPr sz="2000">
          <a:solidFill>
            <a:schemeClr val="bg1"/>
          </a:solidFill>
          <a:latin typeface="+mn-lt"/>
        </a:defRPr>
      </a:lvl5pPr>
      <a:lvl6pPr marL="2055813" indent="-222250" algn="l" rtl="0" fontAlgn="base">
        <a:spcBef>
          <a:spcPct val="30000"/>
        </a:spcBef>
        <a:spcAft>
          <a:spcPct val="0"/>
        </a:spcAft>
        <a:buClr>
          <a:srgbClr val="B0B1B3"/>
        </a:buClr>
        <a:buFont typeface="Wingdings" pitchFamily="2" charset="2"/>
        <a:buChar char="§"/>
        <a:defRPr sz="2000">
          <a:solidFill>
            <a:schemeClr val="bg1"/>
          </a:solidFill>
          <a:latin typeface="+mn-lt"/>
        </a:defRPr>
      </a:lvl6pPr>
      <a:lvl7pPr marL="2513013" indent="-222250" algn="l" rtl="0" fontAlgn="base">
        <a:spcBef>
          <a:spcPct val="30000"/>
        </a:spcBef>
        <a:spcAft>
          <a:spcPct val="0"/>
        </a:spcAft>
        <a:buClr>
          <a:srgbClr val="B0B1B3"/>
        </a:buClr>
        <a:buFont typeface="Wingdings" pitchFamily="2" charset="2"/>
        <a:buChar char="§"/>
        <a:defRPr sz="2000">
          <a:solidFill>
            <a:schemeClr val="bg1"/>
          </a:solidFill>
          <a:latin typeface="+mn-lt"/>
        </a:defRPr>
      </a:lvl7pPr>
      <a:lvl8pPr marL="2970213" indent="-222250" algn="l" rtl="0" fontAlgn="base">
        <a:spcBef>
          <a:spcPct val="30000"/>
        </a:spcBef>
        <a:spcAft>
          <a:spcPct val="0"/>
        </a:spcAft>
        <a:buClr>
          <a:srgbClr val="B0B1B3"/>
        </a:buClr>
        <a:buFont typeface="Wingdings" pitchFamily="2" charset="2"/>
        <a:buChar char="§"/>
        <a:defRPr sz="2000">
          <a:solidFill>
            <a:schemeClr val="bg1"/>
          </a:solidFill>
          <a:latin typeface="+mn-lt"/>
        </a:defRPr>
      </a:lvl8pPr>
      <a:lvl9pPr marL="3427413" indent="-222250" algn="l" rtl="0" fontAlgn="base">
        <a:spcBef>
          <a:spcPct val="30000"/>
        </a:spcBef>
        <a:spcAft>
          <a:spcPct val="0"/>
        </a:spcAft>
        <a:buClr>
          <a:srgbClr val="B0B1B3"/>
        </a:buClr>
        <a:buFont typeface="Wingdings" pitchFamily="2" charset="2"/>
        <a:buChar char="§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Grp="1" noChangeArrowheads="1"/>
          </p:cNvSpPr>
          <p:nvPr>
            <p:ph type="title"/>
          </p:nvPr>
        </p:nvSpPr>
        <p:spPr>
          <a:xfrm>
            <a:off x="315913" y="0"/>
            <a:ext cx="7469187" cy="1062038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ct val="10000"/>
              </a:spcBef>
            </a:pPr>
            <a:r>
              <a:rPr lang="en-US" sz="2200" i="0" dirty="0" smtClean="0">
                <a:latin typeface="Calibri" panose="020F0502020204030204" pitchFamily="34" charset="0"/>
              </a:rPr>
              <a:t>Title:</a:t>
            </a:r>
            <a:r>
              <a:rPr lang="en-US" sz="2200" dirty="0" smtClean="0">
                <a:latin typeface="Calibri" panose="020F0502020204030204" pitchFamily="34" charset="0"/>
              </a:rPr>
              <a:t> </a:t>
            </a:r>
            <a:r>
              <a:rPr lang="en-US" sz="2200" b="0" dirty="0" smtClean="0">
                <a:latin typeface="Calibri" panose="020F0502020204030204" pitchFamily="34" charset="0"/>
              </a:rPr>
              <a:t>Project Title</a:t>
            </a:r>
            <a:r>
              <a:rPr lang="en-US" sz="2200" dirty="0" smtClean="0">
                <a:latin typeface="Calibri" panose="020F0502020204030204" pitchFamily="34" charset="0"/>
              </a:rPr>
              <a:t> </a:t>
            </a:r>
            <a:br>
              <a:rPr lang="en-US" sz="2200" dirty="0" smtClean="0">
                <a:latin typeface="Calibri" panose="020F0502020204030204" pitchFamily="34" charset="0"/>
              </a:rPr>
            </a:br>
            <a:r>
              <a:rPr lang="en-US" sz="2200" i="0" dirty="0" smtClean="0">
                <a:latin typeface="Calibri" panose="020F0502020204030204" pitchFamily="34" charset="0"/>
              </a:rPr>
              <a:t>Org-PI</a:t>
            </a:r>
            <a:r>
              <a:rPr lang="en-US" sz="2200" i="0" dirty="0" smtClean="0">
                <a:latin typeface="Calibri" panose="020F0502020204030204" pitchFamily="34" charset="0"/>
              </a:rPr>
              <a:t>:</a:t>
            </a:r>
            <a:r>
              <a:rPr lang="en-US" sz="2200" dirty="0" smtClean="0">
                <a:latin typeface="Calibri" panose="020F0502020204030204" pitchFamily="34" charset="0"/>
              </a:rPr>
              <a:t> </a:t>
            </a:r>
            <a:r>
              <a:rPr lang="en-US" sz="2200" b="0" dirty="0" smtClean="0">
                <a:latin typeface="Calibri" panose="020F0502020204030204" pitchFamily="34" charset="0"/>
              </a:rPr>
              <a:t>Prime Organization </a:t>
            </a:r>
            <a:r>
              <a:rPr lang="en-US" sz="2200" b="0" dirty="0" smtClean="0">
                <a:latin typeface="Calibri" panose="020F0502020204030204" pitchFamily="34" charset="0"/>
              </a:rPr>
              <a:t>- </a:t>
            </a:r>
            <a:r>
              <a:rPr lang="en-US" sz="2200" b="0" dirty="0" smtClean="0">
                <a:latin typeface="Calibri" panose="020F0502020204030204" pitchFamily="34" charset="0"/>
              </a:rPr>
              <a:t>Principal </a:t>
            </a:r>
            <a:r>
              <a:rPr lang="en-US" sz="2200" b="0" dirty="0" smtClean="0">
                <a:latin typeface="Calibri" panose="020F0502020204030204" pitchFamily="34" charset="0"/>
              </a:rPr>
              <a:t>Investigator </a:t>
            </a:r>
          </a:p>
        </p:txBody>
      </p:sp>
      <p:sp>
        <p:nvSpPr>
          <p:cNvPr id="2051" name="Rectangle 6"/>
          <p:cNvSpPr>
            <a:spLocks noChangeArrowheads="1"/>
          </p:cNvSpPr>
          <p:nvPr/>
        </p:nvSpPr>
        <p:spPr bwMode="auto">
          <a:xfrm>
            <a:off x="381000" y="3505200"/>
            <a:ext cx="4114800" cy="24384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/>
          <a:lstStyle/>
          <a:p>
            <a:pPr marL="168275" indent="-168275">
              <a:spcAft>
                <a:spcPts val="600"/>
              </a:spcAft>
              <a:buClr>
                <a:srgbClr val="B0B1B3"/>
              </a:buClr>
              <a:buFont typeface="Wingdings" pitchFamily="2" charset="2"/>
              <a:buNone/>
            </a:pPr>
            <a:r>
              <a:rPr lang="en-US" sz="1400" b="1" u="sng" dirty="0">
                <a:solidFill>
                  <a:schemeClr val="bg1"/>
                </a:solidFill>
                <a:latin typeface="Calibri" panose="020F0502020204030204" pitchFamily="34" charset="0"/>
              </a:rPr>
              <a:t>Technical </a:t>
            </a:r>
            <a:r>
              <a:rPr lang="en-US" sz="1400" b="1" u="sng" dirty="0" smtClean="0">
                <a:solidFill>
                  <a:schemeClr val="bg1"/>
                </a:solidFill>
                <a:latin typeface="Calibri" panose="020F0502020204030204" pitchFamily="34" charset="0"/>
              </a:rPr>
              <a:t>Merit and Approach</a:t>
            </a:r>
            <a:endParaRPr lang="en-US" sz="14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168275" indent="-168275">
              <a:spcAft>
                <a:spcPts val="600"/>
              </a:spcAft>
              <a:buClr>
                <a:srgbClr val="B0B1B3"/>
              </a:buClr>
              <a:buFont typeface="Wingdings" pitchFamily="2" charset="2"/>
              <a:buChar char="§"/>
            </a:pP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</a:rPr>
              <a:t>Methodology of technical approach </a:t>
            </a:r>
            <a:endParaRPr lang="en-US" sz="12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625475" lvl="1" indent="-168275">
              <a:spcAft>
                <a:spcPts val="600"/>
              </a:spcAft>
              <a:buClr>
                <a:srgbClr val="B0B1B3"/>
              </a:buClr>
              <a:buFont typeface="Wingdings" pitchFamily="2" charset="2"/>
              <a:buChar char="§"/>
            </a:pPr>
            <a:r>
              <a:rPr lang="en-US" sz="1200" dirty="0" smtClean="0">
                <a:solidFill>
                  <a:schemeClr val="bg1"/>
                </a:solidFill>
                <a:latin typeface="Calibri" panose="020F0502020204030204" pitchFamily="34" charset="0"/>
              </a:rPr>
              <a:t>Risk and mitigation strategies</a:t>
            </a:r>
          </a:p>
          <a:p>
            <a:pPr marL="168275" indent="-168275">
              <a:spcAft>
                <a:spcPts val="600"/>
              </a:spcAft>
              <a:buClr>
                <a:srgbClr val="B0B1B3"/>
              </a:buClr>
              <a:buFont typeface="Wingdings" pitchFamily="2" charset="2"/>
              <a:buChar char="§"/>
            </a:pPr>
            <a:r>
              <a:rPr lang="en-US" sz="1200" dirty="0" smtClean="0">
                <a:solidFill>
                  <a:schemeClr val="bg1"/>
                </a:solidFill>
                <a:latin typeface="Calibri" panose="020F0502020204030204" pitchFamily="34" charset="0"/>
              </a:rPr>
              <a:t>Significant </a:t>
            </a: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</a:rPr>
              <a:t>technical accomplishments / milestones over the past year (if applicable)</a:t>
            </a:r>
          </a:p>
          <a:p>
            <a:pPr marL="168275" indent="-168275">
              <a:spcAft>
                <a:spcPts val="600"/>
              </a:spcAft>
              <a:buClr>
                <a:srgbClr val="B0B1B3"/>
              </a:buClr>
              <a:buFont typeface="Wingdings" pitchFamily="2" charset="2"/>
              <a:buChar char="§"/>
            </a:pP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</a:rPr>
              <a:t>Current status of the proposed </a:t>
            </a:r>
            <a:r>
              <a:rPr lang="en-US" sz="1200" dirty="0" smtClean="0">
                <a:solidFill>
                  <a:schemeClr val="bg1"/>
                </a:solidFill>
                <a:latin typeface="Calibri" panose="020F0502020204030204" pitchFamily="34" charset="0"/>
              </a:rPr>
              <a:t>approach</a:t>
            </a:r>
            <a:endParaRPr lang="en-US" sz="12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168275" indent="-168275">
              <a:spcAft>
                <a:spcPts val="600"/>
              </a:spcAft>
              <a:buClr>
                <a:srgbClr val="B0B1B3"/>
              </a:buClr>
              <a:buFont typeface="Wingdings" pitchFamily="2" charset="2"/>
              <a:buChar char="§"/>
            </a:pPr>
            <a:r>
              <a:rPr lang="en-US" sz="1200" dirty="0" smtClean="0">
                <a:solidFill>
                  <a:schemeClr val="bg1"/>
                </a:solidFill>
                <a:latin typeface="Calibri" panose="020F0502020204030204" pitchFamily="34" charset="0"/>
              </a:rPr>
              <a:t>Planned </a:t>
            </a: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</a:rPr>
              <a:t>technical accomplishments / milestones for the next year  </a:t>
            </a:r>
          </a:p>
          <a:p>
            <a:pPr marL="168275" indent="-168275">
              <a:spcAft>
                <a:spcPts val="600"/>
              </a:spcAft>
              <a:buClr>
                <a:srgbClr val="B0B1B3"/>
              </a:buClr>
              <a:buFont typeface="Wingdings" pitchFamily="2" charset="2"/>
              <a:buChar char="§"/>
            </a:pP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</a:rPr>
              <a:t>Planned technical accomplishments / milestones for the following year (if applicable</a:t>
            </a:r>
            <a:r>
              <a:rPr lang="en-US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)</a:t>
            </a:r>
          </a:p>
          <a:p>
            <a:pPr marL="168275" indent="-168275">
              <a:spcAft>
                <a:spcPts val="600"/>
              </a:spcAft>
              <a:buClr>
                <a:srgbClr val="B0B1B3"/>
              </a:buClr>
              <a:buFont typeface="Wingdings" pitchFamily="2" charset="2"/>
              <a:buChar char="§"/>
            </a:pPr>
            <a:endParaRPr lang="en-US" sz="12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052" name="Line 9"/>
          <p:cNvSpPr>
            <a:spLocks noChangeShapeType="1"/>
          </p:cNvSpPr>
          <p:nvPr/>
        </p:nvSpPr>
        <p:spPr bwMode="auto">
          <a:xfrm flipV="1">
            <a:off x="309563" y="3429000"/>
            <a:ext cx="846455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2053" name="Line 10"/>
          <p:cNvSpPr>
            <a:spLocks noChangeShapeType="1"/>
          </p:cNvSpPr>
          <p:nvPr/>
        </p:nvSpPr>
        <p:spPr bwMode="auto">
          <a:xfrm>
            <a:off x="4495800" y="1177925"/>
            <a:ext cx="0" cy="491807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2054" name="Rectangle 12"/>
          <p:cNvSpPr>
            <a:spLocks noChangeArrowheads="1"/>
          </p:cNvSpPr>
          <p:nvPr/>
        </p:nvSpPr>
        <p:spPr bwMode="auto">
          <a:xfrm>
            <a:off x="4572000" y="1066800"/>
            <a:ext cx="4114800" cy="21336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/>
          <a:lstStyle/>
          <a:p>
            <a:pPr marL="168275" indent="-168275">
              <a:spcAft>
                <a:spcPts val="600"/>
              </a:spcAft>
              <a:buClr>
                <a:srgbClr val="B0B1B3"/>
              </a:buClr>
              <a:buFont typeface="Wingdings" pitchFamily="2" charset="2"/>
              <a:buNone/>
            </a:pPr>
            <a:r>
              <a:rPr lang="en-US" sz="1100" b="1" u="sng" dirty="0" smtClean="0">
                <a:solidFill>
                  <a:schemeClr val="bg1"/>
                </a:solidFill>
                <a:latin typeface="Calibri" panose="020F0502020204030204" pitchFamily="34" charset="0"/>
              </a:rPr>
              <a:t>Broader Impact</a:t>
            </a:r>
            <a:endParaRPr lang="en-US" sz="11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168275" indent="-168275">
              <a:spcAft>
                <a:spcPts val="600"/>
              </a:spcAft>
              <a:buClr>
                <a:srgbClr val="B0B1B3"/>
              </a:buClr>
              <a:buFont typeface="Wingdings" pitchFamily="2" charset="2"/>
              <a:buChar char="§"/>
            </a:pPr>
            <a:r>
              <a:rPr lang="en-US" sz="1100" dirty="0" smtClean="0">
                <a:solidFill>
                  <a:schemeClr val="bg1"/>
                </a:solidFill>
                <a:latin typeface="Calibri" panose="020F0502020204030204" pitchFamily="34" charset="0"/>
              </a:rPr>
              <a:t>Describe how the research activity will foster the next generation scientists and engineers.</a:t>
            </a:r>
            <a:endParaRPr lang="en-US" sz="11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168275" indent="-168275">
              <a:spcAft>
                <a:spcPts val="600"/>
              </a:spcAft>
              <a:buClr>
                <a:srgbClr val="B0B1B3"/>
              </a:buClr>
              <a:buFont typeface="Wingdings" pitchFamily="2" charset="2"/>
              <a:buChar char="§"/>
            </a:pPr>
            <a:r>
              <a:rPr lang="en-US" sz="1100" dirty="0" smtClean="0">
                <a:solidFill>
                  <a:schemeClr val="bg1"/>
                </a:solidFill>
                <a:latin typeface="Calibri" panose="020F0502020204030204" pitchFamily="34" charset="0"/>
              </a:rPr>
              <a:t>Describe how the results of the research will broadly enhance the scientific community and society.</a:t>
            </a:r>
            <a:endParaRPr lang="en-US" sz="11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168275" indent="-168275">
              <a:spcAft>
                <a:spcPts val="600"/>
              </a:spcAft>
              <a:buClr>
                <a:srgbClr val="B0B1B3"/>
              </a:buClr>
              <a:buFont typeface="Wingdings" pitchFamily="2" charset="2"/>
              <a:buNone/>
            </a:pPr>
            <a:r>
              <a:rPr lang="en-US" sz="1100" b="1" u="sng" dirty="0" smtClean="0">
                <a:solidFill>
                  <a:srgbClr val="00004C"/>
                </a:solidFill>
                <a:latin typeface="Calibri" panose="020F0502020204030204" pitchFamily="34" charset="0"/>
              </a:rPr>
              <a:t>Transformational Impact</a:t>
            </a:r>
            <a:endParaRPr lang="en-US" sz="1100" b="1" dirty="0">
              <a:solidFill>
                <a:srgbClr val="00004C"/>
              </a:solidFill>
              <a:latin typeface="Calibri" panose="020F0502020204030204" pitchFamily="34" charset="0"/>
            </a:endParaRPr>
          </a:p>
          <a:p>
            <a:pPr marL="168275" indent="-168275">
              <a:spcAft>
                <a:spcPts val="600"/>
              </a:spcAft>
              <a:buClr>
                <a:srgbClr val="B0B1B3"/>
              </a:buClr>
              <a:buFont typeface="Wingdings" pitchFamily="2" charset="2"/>
              <a:buChar char="§"/>
            </a:pPr>
            <a:r>
              <a:rPr lang="en-US" sz="1100" dirty="0" smtClean="0">
                <a:solidFill>
                  <a:srgbClr val="00004C"/>
                </a:solidFill>
                <a:latin typeface="Calibri" panose="020F0502020204030204" pitchFamily="34" charset="0"/>
              </a:rPr>
              <a:t>Describe how the objectives will improve the Global Nuclear Detection Architecture or Technical Nuclear Forensics and their technical challenges.</a:t>
            </a:r>
          </a:p>
          <a:p>
            <a:pPr marL="168275" lvl="1" indent="-168275">
              <a:spcAft>
                <a:spcPts val="600"/>
              </a:spcAft>
              <a:buClr>
                <a:srgbClr val="B0B1B3"/>
              </a:buClr>
              <a:buFont typeface="Wingdings" pitchFamily="2" charset="2"/>
              <a:buChar char="§"/>
            </a:pPr>
            <a:r>
              <a:rPr lang="en-US" sz="1100" dirty="0" smtClean="0">
                <a:solidFill>
                  <a:schemeClr val="bg1"/>
                </a:solidFill>
                <a:latin typeface="Calibri" panose="020F0502020204030204" pitchFamily="34" charset="0"/>
              </a:rPr>
              <a:t>Describe the innovation of the approach and how it relates to the current State-of-the-art</a:t>
            </a:r>
            <a:endParaRPr lang="en-US" sz="11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168275" indent="-168275">
              <a:spcAft>
                <a:spcPts val="600"/>
              </a:spcAft>
              <a:buClr>
                <a:srgbClr val="B0B1B3"/>
              </a:buClr>
              <a:buFont typeface="Wingdings" pitchFamily="2" charset="2"/>
              <a:buChar char="§"/>
            </a:pPr>
            <a:endParaRPr lang="en-US" sz="1000" dirty="0">
              <a:solidFill>
                <a:srgbClr val="00004C"/>
              </a:solidFill>
              <a:latin typeface="Calibri" panose="020F0502020204030204" pitchFamily="34" charset="0"/>
            </a:endParaRPr>
          </a:p>
          <a:p>
            <a:pPr marL="168275" indent="-168275">
              <a:spcAft>
                <a:spcPts val="600"/>
              </a:spcAft>
              <a:buClr>
                <a:srgbClr val="B0B1B3"/>
              </a:buClr>
            </a:pPr>
            <a:endParaRPr lang="en-US" sz="1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055" name="Rectangle 14"/>
          <p:cNvSpPr>
            <a:spLocks noChangeArrowheads="1"/>
          </p:cNvSpPr>
          <p:nvPr/>
        </p:nvSpPr>
        <p:spPr bwMode="auto">
          <a:xfrm>
            <a:off x="685800" y="1524000"/>
            <a:ext cx="3352800" cy="129540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600"/>
              </a:spcAft>
              <a:buClr>
                <a:srgbClr val="B0B1B3"/>
              </a:buClr>
              <a:buFont typeface="Wingdings" pitchFamily="2" charset="2"/>
              <a:buNone/>
            </a:pPr>
            <a:r>
              <a:rPr lang="en-US" sz="1400" b="1" u="sng" dirty="0">
                <a:solidFill>
                  <a:schemeClr val="bg1"/>
                </a:solidFill>
                <a:latin typeface="Calibri" panose="020F0502020204030204" pitchFamily="34" charset="0"/>
              </a:rPr>
              <a:t>Photograph or Artist’s Conception</a:t>
            </a:r>
            <a:endParaRPr lang="en-US" sz="14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>
              <a:spcAft>
                <a:spcPts val="600"/>
              </a:spcAft>
              <a:buClr>
                <a:srgbClr val="B0B1B3"/>
              </a:buClr>
              <a:buFont typeface="Wingdings" pitchFamily="2" charset="2"/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</a:rPr>
              <a:t>A simple but sufficiently detailed graphic to convey the main idea of the research effort and/or developmental prototype.  </a:t>
            </a:r>
          </a:p>
        </p:txBody>
      </p:sp>
      <p:sp>
        <p:nvSpPr>
          <p:cNvPr id="2056" name="Rectangle 15"/>
          <p:cNvSpPr>
            <a:spLocks noChangeArrowheads="1"/>
          </p:cNvSpPr>
          <p:nvPr/>
        </p:nvSpPr>
        <p:spPr bwMode="auto">
          <a:xfrm>
            <a:off x="4572000" y="3505200"/>
            <a:ext cx="4114800" cy="2743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/>
          <a:lstStyle/>
          <a:p>
            <a:pPr marL="168275" indent="-168275">
              <a:spcAft>
                <a:spcPts val="600"/>
              </a:spcAft>
              <a:buClr>
                <a:srgbClr val="B0B1B3"/>
              </a:buClr>
              <a:buFont typeface="Wingdings" pitchFamily="2" charset="2"/>
              <a:buNone/>
            </a:pPr>
            <a:r>
              <a:rPr lang="en-US" sz="1400" b="1" u="sng" dirty="0">
                <a:solidFill>
                  <a:schemeClr val="bg1"/>
                </a:solidFill>
                <a:latin typeface="Calibri" panose="020F0502020204030204" pitchFamily="34" charset="0"/>
              </a:rPr>
              <a:t>Schedule and Funding</a:t>
            </a:r>
            <a:endParaRPr lang="en-US" sz="14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168275" indent="-168275">
              <a:spcAft>
                <a:spcPts val="600"/>
              </a:spcAft>
              <a:buClr>
                <a:srgbClr val="B0B1B3"/>
              </a:buClr>
              <a:buFont typeface="Wingdings" pitchFamily="2" charset="2"/>
              <a:buChar char="§"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</a:rPr>
              <a:t>Milestones, primary deliverables, task durations, and funding for the current </a:t>
            </a:r>
            <a:r>
              <a:rPr lang="en-US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year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168275" indent="-168275">
              <a:spcAft>
                <a:spcPts val="600"/>
              </a:spcAft>
              <a:buClr>
                <a:srgbClr val="B0B1B3"/>
              </a:buClr>
              <a:buFont typeface="Wingdings" pitchFamily="2" charset="2"/>
              <a:buChar char="§"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</a:rPr>
              <a:t>Duration and funding for previous </a:t>
            </a:r>
            <a:r>
              <a:rPr lang="en-US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years and </a:t>
            </a: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</a:rPr>
              <a:t>future </a:t>
            </a:r>
            <a:r>
              <a:rPr lang="en-US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years as </a:t>
            </a: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</a:rPr>
              <a:t>applicable</a:t>
            </a:r>
          </a:p>
          <a:p>
            <a:pPr marL="168275" indent="-168275">
              <a:spcAft>
                <a:spcPts val="600"/>
              </a:spcAft>
              <a:buClr>
                <a:srgbClr val="B0B1B3"/>
              </a:buClr>
              <a:buFont typeface="Wingdings" pitchFamily="2" charset="2"/>
              <a:buNone/>
            </a:pPr>
            <a:r>
              <a:rPr lang="en-US" sz="1400" b="1" u="sng" dirty="0">
                <a:solidFill>
                  <a:schemeClr val="bg1"/>
                </a:solidFill>
                <a:latin typeface="Calibri" panose="020F0502020204030204" pitchFamily="34" charset="0"/>
              </a:rPr>
              <a:t>Team</a:t>
            </a:r>
            <a:endParaRPr lang="en-US" sz="14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168275" indent="-168275">
              <a:spcAft>
                <a:spcPts val="600"/>
              </a:spcAft>
              <a:buClr>
                <a:srgbClr val="B0B1B3"/>
              </a:buClr>
              <a:buFont typeface="Wingdings" pitchFamily="2" charset="2"/>
              <a:buChar char="§"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</a:rPr>
              <a:t>Prime organization, principal investigator, and </a:t>
            </a:r>
            <a:r>
              <a:rPr lang="en-US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Co-principal investigator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168275" indent="-168275">
              <a:spcAft>
                <a:spcPts val="600"/>
              </a:spcAft>
              <a:buClr>
                <a:srgbClr val="B0B1B3"/>
              </a:buClr>
              <a:buFont typeface="Wingdings" pitchFamily="2" charset="2"/>
              <a:buChar char="§"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</a:rPr>
              <a:t>Subcontractors and main team members</a:t>
            </a:r>
          </a:p>
        </p:txBody>
      </p:sp>
      <p:sp>
        <p:nvSpPr>
          <p:cNvPr id="2057" name="Rectangle 8"/>
          <p:cNvSpPr>
            <a:spLocks noChangeArrowheads="1"/>
          </p:cNvSpPr>
          <p:nvPr/>
        </p:nvSpPr>
        <p:spPr bwMode="auto">
          <a:xfrm>
            <a:off x="7702465" y="6477000"/>
            <a:ext cx="128913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168275" indent="-168275" algn="r">
              <a:spcAft>
                <a:spcPts val="600"/>
              </a:spcAft>
              <a:buClr>
                <a:srgbClr val="B0B1B3"/>
              </a:buClr>
            </a:pPr>
            <a:r>
              <a:rPr lang="en-US" sz="800" dirty="0">
                <a:solidFill>
                  <a:schemeClr val="bg1"/>
                </a:solidFill>
                <a:latin typeface="Calibri" panose="020F0502020204030204" pitchFamily="34" charset="0"/>
              </a:rPr>
              <a:t>Last updated:  </a:t>
            </a:r>
            <a:r>
              <a:rPr lang="en-US" sz="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04/24/2014</a:t>
            </a:r>
            <a:endParaRPr lang="en-US" sz="8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HS_Template_White">
  <a:themeElements>
    <a:clrScheme name="DHS_Template_White 4">
      <a:dk1>
        <a:srgbClr val="FF6600"/>
      </a:dk1>
      <a:lt1>
        <a:srgbClr val="FFFFFF"/>
      </a:lt1>
      <a:dk2>
        <a:srgbClr val="000063"/>
      </a:dk2>
      <a:lt2>
        <a:srgbClr val="6666FF"/>
      </a:lt2>
      <a:accent1>
        <a:srgbClr val="A50021"/>
      </a:accent1>
      <a:accent2>
        <a:srgbClr val="808080"/>
      </a:accent2>
      <a:accent3>
        <a:srgbClr val="AAAAB7"/>
      </a:accent3>
      <a:accent4>
        <a:srgbClr val="DADADA"/>
      </a:accent4>
      <a:accent5>
        <a:srgbClr val="CFAAAB"/>
      </a:accent5>
      <a:accent6>
        <a:srgbClr val="737373"/>
      </a:accent6>
      <a:hlink>
        <a:srgbClr val="000066"/>
      </a:hlink>
      <a:folHlink>
        <a:srgbClr val="009900"/>
      </a:folHlink>
    </a:clrScheme>
    <a:fontScheme name="DHS_Template_Whi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HS_Template_White 1">
        <a:dk1>
          <a:srgbClr val="595959"/>
        </a:dk1>
        <a:lt1>
          <a:srgbClr val="F8D167"/>
        </a:lt1>
        <a:dk2>
          <a:srgbClr val="BF5FA7"/>
        </a:dk2>
        <a:lt2>
          <a:srgbClr val="92C9DD"/>
        </a:lt2>
        <a:accent1>
          <a:srgbClr val="9ED47C"/>
        </a:accent1>
        <a:accent2>
          <a:srgbClr val="F3728D"/>
        </a:accent2>
        <a:accent3>
          <a:srgbClr val="FBE5B8"/>
        </a:accent3>
        <a:accent4>
          <a:srgbClr val="4B4B4B"/>
        </a:accent4>
        <a:accent5>
          <a:srgbClr val="CCE6BF"/>
        </a:accent5>
        <a:accent6>
          <a:srgbClr val="DC677F"/>
        </a:accent6>
        <a:hlink>
          <a:srgbClr val="6E91BA"/>
        </a:hlink>
        <a:folHlink>
          <a:srgbClr val="BDBFD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HS_Template_White 2">
        <a:dk1>
          <a:srgbClr val="FF6600"/>
        </a:dk1>
        <a:lt1>
          <a:srgbClr val="FFFFFF"/>
        </a:lt1>
        <a:dk2>
          <a:srgbClr val="000063"/>
        </a:dk2>
        <a:lt2>
          <a:srgbClr val="FF0000"/>
        </a:lt2>
        <a:accent1>
          <a:srgbClr val="A50021"/>
        </a:accent1>
        <a:accent2>
          <a:srgbClr val="C0C0C0"/>
        </a:accent2>
        <a:accent3>
          <a:srgbClr val="AAAAB7"/>
        </a:accent3>
        <a:accent4>
          <a:srgbClr val="DADADA"/>
        </a:accent4>
        <a:accent5>
          <a:srgbClr val="CFAAAB"/>
        </a:accent5>
        <a:accent6>
          <a:srgbClr val="AEAEAE"/>
        </a:accent6>
        <a:hlink>
          <a:srgbClr val="000066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HS_Template_White 3">
        <a:dk1>
          <a:srgbClr val="FF6600"/>
        </a:dk1>
        <a:lt1>
          <a:srgbClr val="FFFFFF"/>
        </a:lt1>
        <a:dk2>
          <a:srgbClr val="000063"/>
        </a:dk2>
        <a:lt2>
          <a:srgbClr val="FF0000"/>
        </a:lt2>
        <a:accent1>
          <a:srgbClr val="A50021"/>
        </a:accent1>
        <a:accent2>
          <a:srgbClr val="808080"/>
        </a:accent2>
        <a:accent3>
          <a:srgbClr val="AAAAB7"/>
        </a:accent3>
        <a:accent4>
          <a:srgbClr val="DADADA"/>
        </a:accent4>
        <a:accent5>
          <a:srgbClr val="CFAAAB"/>
        </a:accent5>
        <a:accent6>
          <a:srgbClr val="737373"/>
        </a:accent6>
        <a:hlink>
          <a:srgbClr val="000066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HS_Template_White 4">
        <a:dk1>
          <a:srgbClr val="FF6600"/>
        </a:dk1>
        <a:lt1>
          <a:srgbClr val="FFFFFF"/>
        </a:lt1>
        <a:dk2>
          <a:srgbClr val="000063"/>
        </a:dk2>
        <a:lt2>
          <a:srgbClr val="6666FF"/>
        </a:lt2>
        <a:accent1>
          <a:srgbClr val="A50021"/>
        </a:accent1>
        <a:accent2>
          <a:srgbClr val="808080"/>
        </a:accent2>
        <a:accent3>
          <a:srgbClr val="AAAAB7"/>
        </a:accent3>
        <a:accent4>
          <a:srgbClr val="DADADA"/>
        </a:accent4>
        <a:accent5>
          <a:srgbClr val="CFAAAB"/>
        </a:accent5>
        <a:accent6>
          <a:srgbClr val="737373"/>
        </a:accent6>
        <a:hlink>
          <a:srgbClr val="000066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443</TotalTime>
  <Words>196</Words>
  <Application>Microsoft Office PowerPoint</Application>
  <PresentationFormat>On-screen Show (4:3)</PresentationFormat>
  <Paragraphs>24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DHS_Template_White</vt:lpstr>
      <vt:lpstr>Title: Project Title  Org-PI: Prime Organization - Principal Investigator </vt:lpstr>
    </vt:vector>
  </TitlesOfParts>
  <Company>Department of Homeland Security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SNM Interrogation and Verification</dc:title>
  <dc:creator>DHS/DNDO/OTR&amp;D</dc:creator>
  <cp:lastModifiedBy>Gutierrez, Kevin</cp:lastModifiedBy>
  <cp:revision>42</cp:revision>
  <dcterms:created xsi:type="dcterms:W3CDTF">2006-06-28T17:25:54Z</dcterms:created>
  <dcterms:modified xsi:type="dcterms:W3CDTF">2014-04-24T16:31:45Z</dcterms:modified>
</cp:coreProperties>
</file>