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71"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102" d="100"/>
          <a:sy n="102" d="100"/>
        </p:scale>
        <p:origin x="1680" y="102"/>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4/25/2024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4/25/2024</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IMPACT</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CONTEXT</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10"/>
          <p:cNvSpPr>
            <a:spLocks noGrp="1"/>
          </p:cNvSpPr>
          <p:nvPr>
            <p:ph sz="quarter" idx="13"/>
          </p:nvPr>
        </p:nvSpPr>
        <p:spPr>
          <a:xfrm>
            <a:off x="419100" y="1143000"/>
            <a:ext cx="8305800" cy="5334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05451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 id="2147483787" r:id="rId28"/>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a:defRPr/>
            </a:pPr>
            <a:fld id="{231CC523-8BC6-4921-807A-66BD262F34AB}" type="slidenum">
              <a:rPr lang="en-US" smtClean="0">
                <a:latin typeface="Calibri" panose="020F0502020204030204" pitchFamily="34" charset="0"/>
              </a:rPr>
              <a:pPr>
                <a:defRPr/>
              </a:pPr>
              <a:t>1</a:t>
            </a:fld>
            <a:endParaRPr lang="en-US">
              <a:latin typeface="Calibri" panose="020F0502020204030204" pitchFamily="34" charset="0"/>
            </a:endParaRPr>
          </a:p>
        </p:txBody>
      </p:sp>
      <p:cxnSp>
        <p:nvCxnSpPr>
          <p:cNvPr id="23" name="Straight Connector 22"/>
          <p:cNvCxnSpPr/>
          <p:nvPr/>
        </p:nvCxnSpPr>
        <p:spPr bwMode="auto">
          <a:xfrm>
            <a:off x="4573588" y="885524"/>
            <a:ext cx="0" cy="5669280"/>
          </a:xfrm>
          <a:prstGeom prst="line">
            <a:avLst/>
          </a:prstGeom>
          <a:noFill/>
          <a:ln w="22225">
            <a:solidFill>
              <a:srgbClr val="0F5E90"/>
            </a:solidFill>
            <a:round/>
            <a:headEnd/>
            <a:tailEnd/>
          </a:ln>
          <a:extLst>
            <a:ext uri="{909E8E84-426E-40dd-AFC4-6F175D3DCCD1}">
              <a14:hiddenFill xmlns="" xmlns:a14="http://schemas.microsoft.com/office/drawing/2010/main">
                <a:noFill/>
              </a14:hiddenFill>
            </a:ext>
          </a:extLst>
        </p:spPr>
      </p:cxnSp>
      <p:cxnSp>
        <p:nvCxnSpPr>
          <p:cNvPr id="24" name="Straight Connector 23"/>
          <p:cNvCxnSpPr>
            <a:cxnSpLocks noChangeShapeType="1"/>
          </p:cNvCxnSpPr>
          <p:nvPr/>
        </p:nvCxnSpPr>
        <p:spPr bwMode="auto">
          <a:xfrm>
            <a:off x="381000" y="3581400"/>
            <a:ext cx="8382000" cy="1587"/>
          </a:xfrm>
          <a:prstGeom prst="line">
            <a:avLst/>
          </a:prstGeom>
          <a:noFill/>
          <a:ln w="22225">
            <a:solidFill>
              <a:srgbClr val="0F5E90"/>
            </a:solidFill>
            <a:round/>
            <a:headEnd/>
            <a:tailEnd/>
          </a:ln>
          <a:extLst>
            <a:ext uri="{909E8E84-426E-40dd-AFC4-6F175D3DCCD1}">
              <a14:hiddenFill xmlns="" xmlns:a14="http://schemas.microsoft.com/office/drawing/2010/main">
                <a:noFill/>
              </a14:hiddenFill>
            </a:ext>
          </a:extLst>
        </p:spPr>
      </p:cxnSp>
      <p:sp>
        <p:nvSpPr>
          <p:cNvPr id="25" name="TextBox 24"/>
          <p:cNvSpPr txBox="1"/>
          <p:nvPr/>
        </p:nvSpPr>
        <p:spPr>
          <a:xfrm>
            <a:off x="152400" y="3566275"/>
            <a:ext cx="4114800" cy="338554"/>
          </a:xfrm>
          <a:prstGeom prst="rect">
            <a:avLst/>
          </a:prstGeom>
          <a:noFill/>
        </p:spPr>
        <p:txBody>
          <a:bodyPr wrap="square" rtlCol="0">
            <a:spAutoFit/>
          </a:bodyPr>
          <a:lstStyle/>
          <a:p>
            <a:pPr algn="ctr"/>
            <a:r>
              <a:rPr lang="en-US" sz="1600" b="1" dirty="0">
                <a:latin typeface="Calibri" panose="020F0502020204030204" pitchFamily="34" charset="0"/>
              </a:rPr>
              <a:t>Technical Rationale and Approach(es)</a:t>
            </a:r>
          </a:p>
        </p:txBody>
      </p:sp>
      <p:sp>
        <p:nvSpPr>
          <p:cNvPr id="26" name="TextBox 25"/>
          <p:cNvSpPr txBox="1"/>
          <p:nvPr/>
        </p:nvSpPr>
        <p:spPr>
          <a:xfrm>
            <a:off x="4191000" y="836711"/>
            <a:ext cx="5335588" cy="338554"/>
          </a:xfrm>
          <a:prstGeom prst="rect">
            <a:avLst/>
          </a:prstGeom>
          <a:noFill/>
        </p:spPr>
        <p:txBody>
          <a:bodyPr wrap="square" rtlCol="0">
            <a:spAutoFit/>
          </a:bodyPr>
          <a:lstStyle/>
          <a:p>
            <a:pPr algn="ctr"/>
            <a:r>
              <a:rPr lang="en-US" sz="1600" b="1" dirty="0">
                <a:latin typeface="Calibri" panose="020F0502020204030204" pitchFamily="34" charset="0"/>
              </a:rPr>
              <a:t>Team Organization, Cost, Milestones and Schedule</a:t>
            </a:r>
          </a:p>
        </p:txBody>
      </p:sp>
      <p:sp>
        <p:nvSpPr>
          <p:cNvPr id="27" name="TextBox 26"/>
          <p:cNvSpPr txBox="1"/>
          <p:nvPr/>
        </p:nvSpPr>
        <p:spPr>
          <a:xfrm>
            <a:off x="533400" y="839919"/>
            <a:ext cx="3352800" cy="338554"/>
          </a:xfrm>
          <a:prstGeom prst="rect">
            <a:avLst/>
          </a:prstGeom>
          <a:noFill/>
        </p:spPr>
        <p:txBody>
          <a:bodyPr wrap="square" rtlCol="0">
            <a:spAutoFit/>
          </a:bodyPr>
          <a:lstStyle/>
          <a:p>
            <a:pPr algn="ctr"/>
            <a:r>
              <a:rPr lang="en-US" sz="1600" b="1" dirty="0">
                <a:latin typeface="Calibri" panose="020F0502020204030204" pitchFamily="34" charset="0"/>
              </a:rPr>
              <a:t>Innovative Claims</a:t>
            </a:r>
          </a:p>
        </p:txBody>
      </p:sp>
      <p:sp>
        <p:nvSpPr>
          <p:cNvPr id="28" name="TextBox 27"/>
          <p:cNvSpPr txBox="1"/>
          <p:nvPr/>
        </p:nvSpPr>
        <p:spPr>
          <a:xfrm>
            <a:off x="71905" y="1175265"/>
            <a:ext cx="4343400" cy="1369606"/>
          </a:xfrm>
          <a:prstGeom prst="rect">
            <a:avLst/>
          </a:prstGeom>
          <a:noFill/>
        </p:spPr>
        <p:txBody>
          <a:bodyPr wrap="square" rtlCol="0">
            <a:spAutoFit/>
          </a:bodyPr>
          <a:lstStyle/>
          <a:p>
            <a:pPr marL="171450" indent="-171450">
              <a:buFont typeface="Arial" pitchFamily="34" charset="0"/>
              <a:buChar char="•"/>
            </a:pPr>
            <a:r>
              <a:rPr lang="en-US" sz="1200" dirty="0">
                <a:latin typeface="Calibri" panose="020F0502020204030204" pitchFamily="34" charset="0"/>
              </a:rPr>
              <a:t>What is the problem? Why is the solution challenging?</a:t>
            </a:r>
          </a:p>
          <a:p>
            <a:pPr marL="171450" indent="-171450">
              <a:buFont typeface="Arial" pitchFamily="34" charset="0"/>
              <a:buChar char="•"/>
            </a:pPr>
            <a:r>
              <a:rPr lang="en-US" sz="1200" dirty="0">
                <a:latin typeface="Calibri" panose="020F0502020204030204" pitchFamily="34" charset="0"/>
              </a:rPr>
              <a:t>How is it done today, and what are the limits of current practice?</a:t>
            </a:r>
          </a:p>
          <a:p>
            <a:pPr marL="171450" indent="-171450">
              <a:buFont typeface="Arial" pitchFamily="34" charset="0"/>
              <a:buChar char="•"/>
            </a:pPr>
            <a:r>
              <a:rPr lang="en-US" sz="1200" dirty="0">
                <a:latin typeface="Calibri" panose="020F0502020204030204" pitchFamily="34" charset="0"/>
              </a:rPr>
              <a:t>What is unique about your approach? Why will it succeed?</a:t>
            </a:r>
          </a:p>
          <a:p>
            <a:pPr marL="171450" indent="-171450">
              <a:buFont typeface="Arial" pitchFamily="34" charset="0"/>
              <a:buChar char="•"/>
            </a:pPr>
            <a:r>
              <a:rPr lang="en-US" sz="1200" dirty="0">
                <a:latin typeface="Calibri" panose="020F0502020204030204" pitchFamily="34" charset="0"/>
              </a:rPr>
              <a:t>Include a graphic that summarizes the proposed effort if supportive.</a:t>
            </a:r>
          </a:p>
          <a:p>
            <a:endParaRPr lang="en-US" sz="1100" dirty="0">
              <a:latin typeface="Calibri" panose="020F0502020204030204" pitchFamily="34" charset="0"/>
            </a:endParaRPr>
          </a:p>
        </p:txBody>
      </p:sp>
      <p:sp>
        <p:nvSpPr>
          <p:cNvPr id="30" name="TextBox 29"/>
          <p:cNvSpPr txBox="1"/>
          <p:nvPr/>
        </p:nvSpPr>
        <p:spPr>
          <a:xfrm>
            <a:off x="71905" y="3890077"/>
            <a:ext cx="4343400" cy="2308324"/>
          </a:xfrm>
          <a:prstGeom prst="rect">
            <a:avLst/>
          </a:prstGeom>
          <a:noFill/>
        </p:spPr>
        <p:txBody>
          <a:bodyPr wrap="square" rtlCol="0">
            <a:spAutoFit/>
          </a:bodyPr>
          <a:lstStyle/>
          <a:p>
            <a:pPr marL="171450" indent="-171450">
              <a:buFont typeface="Arial" pitchFamily="34" charset="0"/>
              <a:buChar char="•"/>
            </a:pPr>
            <a:r>
              <a:rPr lang="en-US" sz="1200" dirty="0">
                <a:latin typeface="Calibri" panose="020F0502020204030204" pitchFamily="34" charset="0"/>
              </a:rPr>
              <a:t>What are you trying to do? Articulate your objectives using absolutely no jargon.</a:t>
            </a:r>
          </a:p>
          <a:p>
            <a:pPr marL="171450" indent="-171450">
              <a:buFont typeface="Arial" pitchFamily="34" charset="0"/>
              <a:buChar char="•"/>
            </a:pPr>
            <a:r>
              <a:rPr lang="en-US" sz="1200" dirty="0">
                <a:latin typeface="Calibri" panose="020F0502020204030204" pitchFamily="34" charset="0"/>
              </a:rPr>
              <a:t>Outline clearly how you plan to accomplish technical goals and program metrics stated in the BAA.</a:t>
            </a:r>
          </a:p>
          <a:p>
            <a:pPr marL="171450" indent="-171450">
              <a:buFont typeface="Arial" pitchFamily="34" charset="0"/>
              <a:buChar char="•"/>
            </a:pPr>
            <a:r>
              <a:rPr lang="en-US" sz="1200" dirty="0">
                <a:latin typeface="Calibri" panose="020F0502020204030204" pitchFamily="34" charset="0"/>
              </a:rPr>
              <a:t>What are the fundamental performance vs. SWaP trade-offs?</a:t>
            </a:r>
          </a:p>
          <a:p>
            <a:pPr marL="171450" indent="-171450">
              <a:buFont typeface="Arial" pitchFamily="34" charset="0"/>
              <a:buChar char="•"/>
            </a:pPr>
            <a:r>
              <a:rPr lang="en-US" sz="1200" dirty="0">
                <a:latin typeface="Calibri" panose="020F0502020204030204" pitchFamily="34" charset="0"/>
              </a:rPr>
              <a:t>What enabling technology is needed for this technology approach? Is it currently available, commercial off the shelf?</a:t>
            </a:r>
          </a:p>
          <a:p>
            <a:pPr marL="171450" indent="-171450">
              <a:buFont typeface="Arial" pitchFamily="34" charset="0"/>
              <a:buChar char="•"/>
            </a:pPr>
            <a:r>
              <a:rPr lang="en-US" sz="1200" dirty="0">
                <a:latin typeface="Calibri" panose="020F0502020204030204" pitchFamily="34" charset="0"/>
              </a:rPr>
              <a:t>What are the major technical risk elements and how do you plan to address/mitigate them?</a:t>
            </a:r>
          </a:p>
          <a:p>
            <a:pPr marL="171450" indent="-171450">
              <a:buFont typeface="Arial" pitchFamily="34" charset="0"/>
              <a:buChar char="•"/>
            </a:pPr>
            <a:r>
              <a:rPr lang="en-US" sz="1200" dirty="0">
                <a:latin typeface="Calibri" panose="020F0502020204030204" pitchFamily="34" charset="0"/>
              </a:rPr>
              <a:t>Include a figure that captures the technical approach if supportive.</a:t>
            </a:r>
          </a:p>
          <a:p>
            <a:pPr marL="171450" indent="-171450">
              <a:buFont typeface="Arial" pitchFamily="34" charset="0"/>
              <a:buChar char="•"/>
            </a:pPr>
            <a:endParaRPr lang="en-US" sz="1200" dirty="0">
              <a:latin typeface="Calibri" panose="020F0502020204030204" pitchFamily="34" charset="0"/>
            </a:endParaRPr>
          </a:p>
        </p:txBody>
      </p:sp>
      <p:sp>
        <p:nvSpPr>
          <p:cNvPr id="31" name="TextBox 30"/>
          <p:cNvSpPr txBox="1"/>
          <p:nvPr/>
        </p:nvSpPr>
        <p:spPr>
          <a:xfrm>
            <a:off x="4687094" y="1175265"/>
            <a:ext cx="4343400" cy="1200329"/>
          </a:xfrm>
          <a:prstGeom prst="rect">
            <a:avLst/>
          </a:prstGeom>
          <a:noFill/>
        </p:spPr>
        <p:txBody>
          <a:bodyPr wrap="square" rtlCol="0">
            <a:spAutoFit/>
          </a:bodyPr>
          <a:lstStyle/>
          <a:p>
            <a:pPr marL="171450" indent="-171450">
              <a:buFont typeface="Arial" pitchFamily="34" charset="0"/>
              <a:buChar char="•"/>
            </a:pPr>
            <a:r>
              <a:rPr lang="en-US" sz="1200" dirty="0">
                <a:latin typeface="Calibri" panose="020F0502020204030204" pitchFamily="34" charset="0"/>
              </a:rPr>
              <a:t>Show the proposed team organization, cost, technical milestones (intermediate and end-of-phase milestones), and project schedule.</a:t>
            </a:r>
          </a:p>
          <a:p>
            <a:pPr marL="171450" indent="-171450">
              <a:buFont typeface="Arial" pitchFamily="34" charset="0"/>
              <a:buChar char="•"/>
            </a:pPr>
            <a:r>
              <a:rPr lang="en-US" sz="1200" dirty="0">
                <a:latin typeface="Calibri" panose="020F0502020204030204" pitchFamily="34" charset="0"/>
              </a:rPr>
              <a:t>List the proposed deliverables: data, reports, software, simulations, prototype components, etc.</a:t>
            </a:r>
          </a:p>
          <a:p>
            <a:pPr marL="171450" indent="-171450">
              <a:buFont typeface="Arial" pitchFamily="34" charset="0"/>
              <a:buChar char="•"/>
            </a:pPr>
            <a:endParaRPr lang="en-US" sz="1200" dirty="0">
              <a:latin typeface="Calibri" panose="020F0502020204030204" pitchFamily="34" charset="0"/>
            </a:endParaRPr>
          </a:p>
        </p:txBody>
      </p:sp>
      <p:sp>
        <p:nvSpPr>
          <p:cNvPr id="32" name="TextBox 31"/>
          <p:cNvSpPr txBox="1"/>
          <p:nvPr/>
        </p:nvSpPr>
        <p:spPr>
          <a:xfrm>
            <a:off x="4573588" y="3570750"/>
            <a:ext cx="4570412" cy="338554"/>
          </a:xfrm>
          <a:prstGeom prst="rect">
            <a:avLst/>
          </a:prstGeom>
          <a:noFill/>
        </p:spPr>
        <p:txBody>
          <a:bodyPr wrap="square" rtlCol="0">
            <a:spAutoFit/>
          </a:bodyPr>
          <a:lstStyle/>
          <a:p>
            <a:pPr algn="ctr"/>
            <a:r>
              <a:rPr lang="en-US" sz="1600" b="1" dirty="0">
                <a:latin typeface="Calibri" panose="020F0502020204030204" pitchFamily="34" charset="0"/>
              </a:rPr>
              <a:t>Technical Area</a:t>
            </a:r>
          </a:p>
        </p:txBody>
      </p:sp>
      <p:sp>
        <p:nvSpPr>
          <p:cNvPr id="33" name="TextBox 32"/>
          <p:cNvSpPr txBox="1"/>
          <p:nvPr/>
        </p:nvSpPr>
        <p:spPr>
          <a:xfrm>
            <a:off x="4687094" y="3890077"/>
            <a:ext cx="4343400" cy="1015663"/>
          </a:xfrm>
          <a:prstGeom prst="rect">
            <a:avLst/>
          </a:prstGeom>
          <a:noFill/>
        </p:spPr>
        <p:txBody>
          <a:bodyPr wrap="square" rtlCol="0">
            <a:spAutoFit/>
          </a:bodyPr>
          <a:lstStyle/>
          <a:p>
            <a:pPr marL="171450" indent="-171450">
              <a:buFont typeface="Arial" pitchFamily="34" charset="0"/>
              <a:buChar char="•"/>
            </a:pPr>
            <a:r>
              <a:rPr lang="en-US" sz="1200" dirty="0">
                <a:latin typeface="Calibri" panose="020F0502020204030204" pitchFamily="34" charset="0"/>
              </a:rPr>
              <a:t>Which technical area(s) does this proposal address? </a:t>
            </a:r>
          </a:p>
          <a:p>
            <a:pPr marL="171450" indent="-171450">
              <a:buFont typeface="Arial" pitchFamily="34" charset="0"/>
              <a:buChar char="•"/>
            </a:pPr>
            <a:r>
              <a:rPr lang="en-US" sz="1200" dirty="0">
                <a:latin typeface="Calibri" panose="020F0502020204030204" pitchFamily="34" charset="0"/>
              </a:rPr>
              <a:t>List the proposed performance goals and timeline as quantitative metrics. </a:t>
            </a:r>
          </a:p>
          <a:p>
            <a:pPr marL="171450" indent="-171450">
              <a:buFont typeface="Arial" pitchFamily="34" charset="0"/>
              <a:buChar char="•"/>
            </a:pPr>
            <a:r>
              <a:rPr lang="en-US" sz="1200" dirty="0">
                <a:latin typeface="Calibri" panose="020F0502020204030204" pitchFamily="34" charset="0"/>
              </a:rPr>
              <a:t>What are the top risks associated with this approach?</a:t>
            </a:r>
          </a:p>
          <a:p>
            <a:pPr marL="171450" indent="-171450">
              <a:buFont typeface="Arial" pitchFamily="34" charset="0"/>
              <a:buChar char="•"/>
            </a:pPr>
            <a:endParaRPr lang="en-US" sz="1200" dirty="0">
              <a:latin typeface="Calibri" panose="020F0502020204030204" pitchFamily="34" charset="0"/>
            </a:endParaRPr>
          </a:p>
        </p:txBody>
      </p:sp>
      <p:sp>
        <p:nvSpPr>
          <p:cNvPr id="19" name="Footer Placeholder 1"/>
          <p:cNvSpPr>
            <a:spLocks noGrp="1"/>
          </p:cNvSpPr>
          <p:nvPr>
            <p:ph type="ftr" sz="quarter" idx="10"/>
          </p:nvPr>
        </p:nvSpPr>
        <p:spPr>
          <a:xfrm>
            <a:off x="1333500" y="6550026"/>
            <a:ext cx="6477000" cy="298450"/>
          </a:xfrm>
        </p:spPr>
        <p:txBody>
          <a:bodyPr/>
          <a:lstStyle/>
          <a:p>
            <a:pPr>
              <a:defRPr/>
            </a:pPr>
            <a:r>
              <a:rPr lang="en-US" dirty="0">
                <a:latin typeface="Calibri" panose="020F0502020204030204" pitchFamily="34" charset="0"/>
              </a:rPr>
              <a:t>SOURCE SELECTION SENSITIVE – SEE FAR 2.101 AND 3.104</a:t>
            </a:r>
          </a:p>
        </p:txBody>
      </p:sp>
      <p:sp>
        <p:nvSpPr>
          <p:cNvPr id="20" name="Title 4"/>
          <p:cNvSpPr>
            <a:spLocks noGrp="1"/>
          </p:cNvSpPr>
          <p:nvPr>
            <p:ph type="ctrTitle"/>
          </p:nvPr>
        </p:nvSpPr>
        <p:spPr>
          <a:xfrm>
            <a:off x="1622425" y="0"/>
            <a:ext cx="7140575" cy="838200"/>
          </a:xfrm>
        </p:spPr>
        <p:txBody>
          <a:bodyPr>
            <a:normAutofit/>
          </a:bodyPr>
          <a:lstStyle/>
          <a:p>
            <a:r>
              <a:rPr lang="en-US" b="1" dirty="0">
                <a:latin typeface="Calibri" panose="020F0502020204030204" pitchFamily="34" charset="0"/>
              </a:rPr>
              <a:t>Proposal Title</a:t>
            </a:r>
            <a:br>
              <a:rPr lang="en-US" b="1" dirty="0">
                <a:latin typeface="Calibri" panose="020F0502020204030204" pitchFamily="34" charset="0"/>
              </a:rPr>
            </a:br>
            <a:r>
              <a:rPr lang="en-US" sz="1200" b="1" dirty="0">
                <a:latin typeface="Calibri" panose="020F0502020204030204" pitchFamily="34" charset="0"/>
              </a:rPr>
              <a:t>Proposing Organization | Principal Investigator | Total Budget | List of Subcontractors</a:t>
            </a:r>
          </a:p>
        </p:txBody>
      </p:sp>
    </p:spTree>
    <p:extLst>
      <p:ext uri="{BB962C8B-B14F-4D97-AF65-F5344CB8AC3E}">
        <p14:creationId xmlns:p14="http://schemas.microsoft.com/office/powerpoint/2010/main" val="2072820290"/>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9012DC-D936-465A-B1B1-C53D411460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23656492-EC65-421A-A2E1-BEC7125B357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9064106-1CDD-40D6-8AAA-C10740CE9C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2464</TotalTime>
  <Words>254</Words>
  <Application>Microsoft Office PowerPoint</Application>
  <PresentationFormat>On-screen Show (4:3)</PresentationFormat>
  <Paragraphs>22</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MS PGothic</vt:lpstr>
      <vt:lpstr>Arial</vt:lpstr>
      <vt:lpstr>Calibri</vt:lpstr>
      <vt:lpstr>Tahoma</vt:lpstr>
      <vt:lpstr>Times New Roman</vt:lpstr>
      <vt:lpstr>1_blank</vt:lpstr>
      <vt:lpstr>Proposal Title Proposing Organization | Principal Investigator | Total Budget | List of Subcontractors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Oh, Caroline (contr-mto)</cp:lastModifiedBy>
  <cp:revision>102</cp:revision>
  <cp:lastPrinted>2011-09-22T20:00:03Z</cp:lastPrinted>
  <dcterms:created xsi:type="dcterms:W3CDTF">2012-01-24T15:16:44Z</dcterms:created>
  <dcterms:modified xsi:type="dcterms:W3CDTF">2024-04-25T15:33:49Z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