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10"/>
  </p:notesMasterIdLst>
  <p:handoutMasterIdLst>
    <p:handoutMasterId r:id="rId11"/>
  </p:handoutMasterIdLst>
  <p:sldIdLst>
    <p:sldId id="284" r:id="rId5"/>
    <p:sldId id="281" r:id="rId6"/>
    <p:sldId id="283" r:id="rId7"/>
    <p:sldId id="285" r:id="rId8"/>
    <p:sldId id="286"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BAC67-E832-435C-2CA1-1EAAE362B338}" name="Wenzel, Scott" initials="SW" userId="S::scott.wenzel@darpa.mil::6177102c-6aeb-48d4-bfb7-680ae47230e5" providerId="AD"/>
  <p188:author id="{CF4695A3-11BD-B668-C167-F545ACFF57B2}" name="Bauer, John" initials="JB" userId="S::john.bauer@darpa.mil::1a55b2ec-f826-4180-bc7f-417140086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99900-5EA6-45B8-8752-4B085D001089}" v="4" dt="2025-12-10T18:21:45.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540" y="32"/>
      </p:cViewPr>
      <p:guideLst>
        <p:guide orient="horz" pos="2162"/>
        <p:guide pos="384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12/10/2025</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12/10/2025</a:t>
            </a:fld>
            <a:endParaRPr lang="en-US"/>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a:p>
        </p:txBody>
      </p:sp>
    </p:spTree>
    <p:extLst>
      <p:ext uri="{BB962C8B-B14F-4D97-AF65-F5344CB8AC3E}">
        <p14:creationId xmlns:p14="http://schemas.microsoft.com/office/powerpoint/2010/main" val="172657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66FC-0666-9FE9-688A-F06CA12B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8BD8D-3E81-9C41-D66D-39103AAF38DA}"/>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E069CB0C-9E5F-A5EA-B183-4C9224FDD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6EA351-5B93-6B37-4DB2-6A68A2DC3E39}"/>
              </a:ext>
            </a:extLst>
          </p:cNvPr>
          <p:cNvSpPr>
            <a:spLocks noGrp="1"/>
          </p:cNvSpPr>
          <p:nvPr>
            <p:ph type="sldNum" sz="quarter" idx="5"/>
          </p:nvPr>
        </p:nvSpPr>
        <p:spPr/>
        <p:txBody>
          <a:bodyPr/>
          <a:lstStyle/>
          <a:p>
            <a:fld id="{639B577F-6036-4BCD-9021-A736CBC28733}" type="slidenum">
              <a:rPr lang="en-US" smtClean="0"/>
              <a:pPr/>
              <a:t>4</a:t>
            </a:fld>
            <a:endParaRPr lang="en-US"/>
          </a:p>
        </p:txBody>
      </p:sp>
    </p:spTree>
    <p:extLst>
      <p:ext uri="{BB962C8B-B14F-4D97-AF65-F5344CB8AC3E}">
        <p14:creationId xmlns:p14="http://schemas.microsoft.com/office/powerpoint/2010/main" val="413889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C272-DE2D-7BD4-53E5-B9549E6A7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FC9EC-BEB7-A317-B7C0-8A89D390401D}"/>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2209AC37-2CD1-8E57-72D6-22FEBD6EB5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675EB9-A303-0893-983F-ECFE1ACC2B67}"/>
              </a:ext>
            </a:extLst>
          </p:cNvPr>
          <p:cNvSpPr>
            <a:spLocks noGrp="1"/>
          </p:cNvSpPr>
          <p:nvPr>
            <p:ph type="sldNum" sz="quarter" idx="5"/>
          </p:nvPr>
        </p:nvSpPr>
        <p:spPr/>
        <p:txBody>
          <a:bodyPr/>
          <a:lstStyle/>
          <a:p>
            <a:fld id="{639B577F-6036-4BCD-9021-A736CBC28733}" type="slidenum">
              <a:rPr lang="en-US" smtClean="0"/>
              <a:pPr/>
              <a:t>5</a:t>
            </a:fld>
            <a:endParaRPr lang="en-US"/>
          </a:p>
        </p:txBody>
      </p:sp>
    </p:spTree>
    <p:extLst>
      <p:ext uri="{BB962C8B-B14F-4D97-AF65-F5344CB8AC3E}">
        <p14:creationId xmlns:p14="http://schemas.microsoft.com/office/powerpoint/2010/main" val="3607054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a:solidFill>
                  <a:prstClr val="black"/>
                </a:solidFill>
                <a:cs typeface="Tahoma" pitchFamily="34" charset="0"/>
              </a:rPr>
              <a:t>Strengths of the proposed approach</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a:solidFill>
                  <a:prstClr val="black"/>
                </a:solidFill>
                <a:cs typeface="Tahoma" pitchFamily="34" charset="0"/>
              </a:rPr>
              <a:t>Weaknesses of the proposed approach</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HR001126S0007 Mechanisms for Amplification of fusion Reaction Rates in Solids (MARRS)</a:t>
            </a:r>
          </a:p>
          <a:p>
            <a:pPr>
              <a:defRPr/>
            </a:pPr>
            <a:r>
              <a:rPr lang="en-US">
                <a:solidFill>
                  <a:prstClr val="black"/>
                </a:solidFill>
                <a:latin typeface="Calibri" panose="020F0502020204030204" pitchFamily="34" charset="0"/>
                <a:cs typeface="Calibri" panose="020F0502020204030204" pitchFamily="34" charset="0"/>
              </a:rPr>
              <a:t>Source Selection Information – see FAR 2.101 &amp; 3.104</a:t>
            </a:r>
          </a:p>
          <a:p>
            <a:pPr>
              <a:defRPr/>
            </a:pPr>
            <a:endParaRPr lang="en-US" dirty="0"/>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solidFill>
                  <a:srgbClr val="FF0000"/>
                </a:solidFill>
                <a:ea typeface="ＭＳ Ｐゴシック" pitchFamily="-32" charset="-128"/>
                <a:cs typeface="ＭＳ Ｐゴシック" pitchFamily="-32" charset="-128"/>
              </a:rPr>
              <a:t>Full Proposal Title</a:t>
            </a:r>
            <a:br>
              <a:rPr lang="en-US" sz="3600" dirty="0">
                <a:solidFill>
                  <a:srgbClr val="FF0000"/>
                </a:solidFill>
                <a:ea typeface="ＭＳ Ｐゴシック" pitchFamily="-32" charset="-128"/>
                <a:cs typeface="ＭＳ Ｐゴシック" pitchFamily="-32" charset="-128"/>
              </a:rPr>
            </a:br>
            <a:r>
              <a:rPr lang="en-US" sz="2400" dirty="0">
                <a:solidFill>
                  <a:srgbClr val="FF0000"/>
                </a:solidFill>
                <a:ea typeface="ＭＳ Ｐゴシック" pitchFamily="-32" charset="-128"/>
                <a:cs typeface="ＭＳ Ｐゴシック" pitchFamily="-32" charset="-128"/>
              </a:rPr>
              <a:t>Organization Name(s); Technical POC Name(s)</a:t>
            </a:r>
            <a:endParaRPr lang="en-US" dirty="0">
              <a:solidFill>
                <a:srgbClr val="FF0000"/>
              </a:solidFill>
            </a:endParaRPr>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2674232882"/>
              </p:ext>
            </p:extLst>
          </p:nvPr>
        </p:nvGraphicFramePr>
        <p:xfrm>
          <a:off x="494852" y="978375"/>
          <a:ext cx="11189149" cy="2312675"/>
        </p:xfrm>
        <a:graphic>
          <a:graphicData uri="http://schemas.openxmlformats.org/drawingml/2006/table">
            <a:tbl>
              <a:tblPr firstRow="1" bandRow="1">
                <a:tableStyleId>{5940675A-B579-460E-94D1-54222C63F5DA}</a:tableStyleId>
              </a:tblPr>
              <a:tblGrid>
                <a:gridCol w="2724577">
                  <a:extLst>
                    <a:ext uri="{9D8B030D-6E8A-4147-A177-3AD203B41FA5}">
                      <a16:colId xmlns:a16="http://schemas.microsoft.com/office/drawing/2014/main" val="193938714"/>
                    </a:ext>
                  </a:extLst>
                </a:gridCol>
                <a:gridCol w="4243001">
                  <a:extLst>
                    <a:ext uri="{9D8B030D-6E8A-4147-A177-3AD203B41FA5}">
                      <a16:colId xmlns:a16="http://schemas.microsoft.com/office/drawing/2014/main" val="3688083342"/>
                    </a:ext>
                  </a:extLst>
                </a:gridCol>
                <a:gridCol w="4221571">
                  <a:extLst>
                    <a:ext uri="{9D8B030D-6E8A-4147-A177-3AD203B41FA5}">
                      <a16:colId xmlns:a16="http://schemas.microsoft.com/office/drawing/2014/main" val="3750419310"/>
                    </a:ext>
                  </a:extLst>
                </a:gridCol>
              </a:tblGrid>
              <a:tr h="523855">
                <a:tc>
                  <a:txBody>
                    <a:bodyPr/>
                    <a:lstStyle/>
                    <a:p>
                      <a:pPr algn="ctr"/>
                      <a:r>
                        <a:rPr lang="en-US" sz="1600" dirty="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tc>
                  <a:txBody>
                    <a:bodyPr/>
                    <a:lstStyle/>
                    <a:p>
                      <a:pPr algn="ctr"/>
                      <a:r>
                        <a:rPr lang="en-US" sz="1600"/>
                        <a:t>Phase 2</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rgbClr val="FF0000"/>
                          </a:solidFill>
                          <a:latin typeface="Calibri" panose="020F0502020204030204" pitchFamily="34" charset="0"/>
                          <a:ea typeface="+mn-ea"/>
                          <a:cs typeface="Calibri" panose="020F0502020204030204" pitchFamily="34" charset="0"/>
                        </a:rPr>
                        <a:t>Metric 1 (replace with metric name)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Proposal pages/section which provides rational and sufficient evidence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2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200329"/>
          </a:xfrm>
          <a:prstGeom prst="rect">
            <a:avLst/>
          </a:prstGeom>
          <a:noFill/>
        </p:spPr>
        <p:txBody>
          <a:bodyPr wrap="square">
            <a:spAutoFit/>
          </a:bodyPr>
          <a:lstStyle/>
          <a:p>
            <a:r>
              <a:rPr lang="en-US" dirty="0">
                <a:highlight>
                  <a:srgbClr val="FFFF00"/>
                </a:highlight>
              </a:rPr>
              <a:t>Instructions: The proposal should provide detailed technical rationale delineating why the proposed approach may achieve the program goals and metrics. For each metric, please provide the calculated value and the section of the proposal that provides justification. Please note, DARPA understands the approaches are most likely very high risk and is simply looking for first order calculations or basis of evidence.</a:t>
            </a:r>
          </a:p>
        </p:txBody>
      </p:sp>
      <p:sp>
        <p:nvSpPr>
          <p:cNvPr id="6" name="Footer Placeholder 1">
            <a:extLst>
              <a:ext uri="{FF2B5EF4-FFF2-40B4-BE49-F238E27FC236}">
                <a16:creationId xmlns:a16="http://schemas.microsoft.com/office/drawing/2014/main" id="{A9332CB1-3409-788F-50B0-AF0B69B5C1B9}"/>
              </a:ext>
            </a:extLst>
          </p:cNvPr>
          <p:cNvSpPr>
            <a:spLocks noGrp="1"/>
          </p:cNvSpPr>
          <p:nvPr>
            <p:ph type="ftr" sz="quarter" idx="10"/>
          </p:nvPr>
        </p:nvSpPr>
        <p:spPr>
          <a:xfrm>
            <a:off x="1778000" y="6550026"/>
            <a:ext cx="8636000" cy="29845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HR001126S0007 Mechanisms for Amplification of fusion Reaction Rates in Solids (MARRS)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p>
          <a:p>
            <a:pPr>
              <a:defRPr/>
            </a:pP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405567844"/>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Category</a:t>
                      </a:r>
                    </a:p>
                  </a:txBody>
                  <a:tcPr anchor="ctr"/>
                </a:tc>
                <a:tc>
                  <a:txBody>
                    <a:bodyPr/>
                    <a:lstStyle/>
                    <a:p>
                      <a:pPr algn="ctr"/>
                      <a:r>
                        <a:rPr lang="en-US" sz="1600">
                          <a:latin typeface="Calibri" panose="020F0502020204030204" pitchFamily="34" charset="0"/>
                          <a:cs typeface="Calibri" panose="020F0502020204030204" pitchFamily="34" charset="0"/>
                        </a:rPr>
                        <a:t>Proposed</a:t>
                      </a:r>
                    </a:p>
                  </a:txBody>
                  <a:tcPr anchor="ctr"/>
                </a:tc>
                <a:tc>
                  <a:txBody>
                    <a:bodyPr/>
                    <a:lstStyle/>
                    <a:p>
                      <a:pPr algn="ctr"/>
                      <a:r>
                        <a:rPr lang="en-US" sz="1600"/>
                        <a:t>Rational</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a:highlight>
                  <a:srgbClr val="FFFF00"/>
                </a:highlight>
              </a:rPr>
              <a:t>Instructions: The proposal should provide rationale on why the proposed resources are required to achieve the proposed goals and metrics. This is focused on requested resources, not total cost.</a:t>
            </a:r>
          </a:p>
        </p:txBody>
      </p:sp>
      <p:sp>
        <p:nvSpPr>
          <p:cNvPr id="2" name="Footer Placeholder 1">
            <a:extLst>
              <a:ext uri="{FF2B5EF4-FFF2-40B4-BE49-F238E27FC236}">
                <a16:creationId xmlns:a16="http://schemas.microsoft.com/office/drawing/2014/main" id="{B7ED647D-9708-B753-427E-9ADD52C7FF71}"/>
              </a:ext>
            </a:extLst>
          </p:cNvPr>
          <p:cNvSpPr>
            <a:spLocks noGrp="1"/>
          </p:cNvSpPr>
          <p:nvPr>
            <p:ph type="ftr" sz="quarter" idx="10"/>
          </p:nvPr>
        </p:nvSpPr>
        <p:spPr>
          <a:xfrm>
            <a:off x="1778000" y="6550026"/>
            <a:ext cx="8636000" cy="29845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HR001126S0007 Mechanisms for Amplification of fusion Reaction Rates in Solids (MARRS)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p>
          <a:p>
            <a:pPr>
              <a:defRPr/>
            </a:pPr>
            <a:endParaRPr lang="en-US" dirty="0"/>
          </a:p>
        </p:txBody>
      </p:sp>
    </p:spTree>
    <p:extLst>
      <p:ext uri="{BB962C8B-B14F-4D97-AF65-F5344CB8AC3E}">
        <p14:creationId xmlns:p14="http://schemas.microsoft.com/office/powerpoint/2010/main" val="264990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C472-D616-643A-98C0-60BDC2A2E3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5EF6E2-ED58-9E51-DEAF-7E2290BF0150}"/>
              </a:ext>
            </a:extLst>
          </p:cNvPr>
          <p:cNvSpPr>
            <a:spLocks noGrp="1"/>
          </p:cNvSpPr>
          <p:nvPr>
            <p:ph type="sldNum" sz="quarter" idx="11"/>
          </p:nvPr>
        </p:nvSpPr>
        <p:spPr/>
        <p:txBody>
          <a:bodyPr/>
          <a:lstStyle/>
          <a:p>
            <a:pPr>
              <a:defRPr/>
            </a:pPr>
            <a:fld id="{231CC523-8BC6-4921-807A-66BD262F34AB}" type="slidenum">
              <a:rPr lang="en-US" smtClean="0"/>
              <a:pPr>
                <a:defRPr/>
              </a:pPr>
              <a:t>4</a:t>
            </a:fld>
            <a:endParaRPr lang="en-US"/>
          </a:p>
        </p:txBody>
      </p:sp>
      <p:sp>
        <p:nvSpPr>
          <p:cNvPr id="4" name="Title 3">
            <a:extLst>
              <a:ext uri="{FF2B5EF4-FFF2-40B4-BE49-F238E27FC236}">
                <a16:creationId xmlns:a16="http://schemas.microsoft.com/office/drawing/2014/main" id="{DE901579-18E5-6D78-BA17-EC55276D3048}"/>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5D391136-49A0-3ADB-F0C8-194A77149332}"/>
              </a:ext>
            </a:extLst>
          </p:cNvPr>
          <p:cNvGraphicFramePr>
            <a:graphicFrameLocks/>
          </p:cNvGraphicFramePr>
          <p:nvPr>
            <p:extLst>
              <p:ext uri="{D42A27DB-BD31-4B8C-83A1-F6EECF244321}">
                <p14:modId xmlns:p14="http://schemas.microsoft.com/office/powerpoint/2010/main" val="140772978"/>
              </p:ext>
            </p:extLst>
          </p:nvPr>
        </p:nvGraphicFramePr>
        <p:xfrm>
          <a:off x="527125" y="978375"/>
          <a:ext cx="11156874" cy="408130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24844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66605">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1. Please provide your understanding of current technology in this space and how it has informed or influenced your proposed technical solution.</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79248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2. How does your proposed solution deliver increased capability beyond what is possible today?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4582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3. How would your proposed solution, if successful, enable federal entities to do what they cannot already do, considering these technologies both with and without added reinforcement?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4. How much time and money could the DOD / federal government save when compared to the current state of technology?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5. What future value does this technology offer to the DOD / federal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654687676"/>
                  </a:ext>
                </a:extLst>
              </a:tr>
            </a:tbl>
          </a:graphicData>
        </a:graphic>
      </p:graphicFrame>
      <p:sp>
        <p:nvSpPr>
          <p:cNvPr id="6" name="TextBox 5">
            <a:extLst>
              <a:ext uri="{FF2B5EF4-FFF2-40B4-BE49-F238E27FC236}">
                <a16:creationId xmlns:a16="http://schemas.microsoft.com/office/drawing/2014/main" id="{DF8579D3-B1B4-56EB-DDCE-F61FE8229B0C}"/>
              </a:ext>
            </a:extLst>
          </p:cNvPr>
          <p:cNvSpPr txBox="1"/>
          <p:nvPr/>
        </p:nvSpPr>
        <p:spPr>
          <a:xfrm>
            <a:off x="527124" y="5246450"/>
            <a:ext cx="11156875" cy="1477328"/>
          </a:xfrm>
          <a:prstGeom prst="rect">
            <a:avLst/>
          </a:prstGeom>
          <a:noFill/>
        </p:spPr>
        <p:txBody>
          <a:bodyPr wrap="square">
            <a:spAutoFit/>
          </a:bodyPr>
          <a:lstStyle/>
          <a:p>
            <a:r>
              <a:rPr lang="en-US" dirty="0">
                <a:highlight>
                  <a:srgbClr val="FFFF00"/>
                </a:highlight>
              </a:rPr>
              <a:t>Instructions: DARPA may choose to conduct a Value Analysis on your proposed work. Please review the questions on this and the next slide and answer those questions that best demonstrate the value your efforts will provide to the Government. There is no minimum or maximum requirement for the number of questions, but the answers should collectively be able to thoroughly demonstrate that value that is being provided.</a:t>
            </a:r>
          </a:p>
        </p:txBody>
      </p:sp>
      <p:sp>
        <p:nvSpPr>
          <p:cNvPr id="2" name="Footer Placeholder 1">
            <a:extLst>
              <a:ext uri="{FF2B5EF4-FFF2-40B4-BE49-F238E27FC236}">
                <a16:creationId xmlns:a16="http://schemas.microsoft.com/office/drawing/2014/main" id="{995A4EC4-3958-8D44-BE49-01003831A590}"/>
              </a:ext>
            </a:extLst>
          </p:cNvPr>
          <p:cNvSpPr>
            <a:spLocks noGrp="1"/>
          </p:cNvSpPr>
          <p:nvPr>
            <p:ph type="ftr" sz="quarter" idx="10"/>
          </p:nvPr>
        </p:nvSpPr>
        <p:spPr>
          <a:xfrm>
            <a:off x="1778000" y="6550026"/>
            <a:ext cx="8636000" cy="29845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HR001126S0007 Mechanisms for Amplification of fusion Reaction Rates in Solids (MARRS)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p>
          <a:p>
            <a:pPr>
              <a:defRPr/>
            </a:pPr>
            <a:endParaRPr lang="en-US" dirty="0"/>
          </a:p>
        </p:txBody>
      </p:sp>
    </p:spTree>
    <p:extLst>
      <p:ext uri="{BB962C8B-B14F-4D97-AF65-F5344CB8AC3E}">
        <p14:creationId xmlns:p14="http://schemas.microsoft.com/office/powerpoint/2010/main" val="7783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358E-7892-40E2-1E41-DD0C006B73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2E1209-D887-6C09-2BEE-E9A4E4E5809C}"/>
              </a:ext>
            </a:extLst>
          </p:cNvPr>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Title 3">
            <a:extLst>
              <a:ext uri="{FF2B5EF4-FFF2-40B4-BE49-F238E27FC236}">
                <a16:creationId xmlns:a16="http://schemas.microsoft.com/office/drawing/2014/main" id="{0E522014-12DE-DD9D-F1C7-CB2B52688662}"/>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97CF640F-E3E2-A50B-7E9C-17E286021258}"/>
              </a:ext>
            </a:extLst>
          </p:cNvPr>
          <p:cNvGraphicFramePr>
            <a:graphicFrameLocks/>
          </p:cNvGraphicFramePr>
          <p:nvPr>
            <p:extLst>
              <p:ext uri="{D42A27DB-BD31-4B8C-83A1-F6EECF244321}">
                <p14:modId xmlns:p14="http://schemas.microsoft.com/office/powerpoint/2010/main" val="4268208263"/>
              </p:ext>
            </p:extLst>
          </p:nvPr>
        </p:nvGraphicFramePr>
        <p:xfrm>
          <a:off x="527125" y="978375"/>
          <a:ext cx="11156874" cy="471376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14176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086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6. What commercial best practices or processes do you plan to instantiate to deliver value to the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73914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7. How would your proposed solution, if successful, enable the commercial markets to do what they cannot already do?</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8. What future value does this technology offer to the commercial sector?</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9. Is your solution disruptive to the market, or does it provide incremental improvements to current practices?</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33308256"/>
                  </a:ext>
                </a:extLst>
              </a:tr>
              <a:tr h="1141865">
                <a:tc>
                  <a:txBody>
                    <a:bodyPr/>
                    <a:lstStyle/>
                    <a:p>
                      <a:pPr marL="0" indent="0" algn="l" defTabSz="914400" rtl="0" eaLnBrk="1" latinLnBrk="0" hangingPunct="1">
                        <a:buFont typeface="Arial" panose="020B0604020202020204" pitchFamily="34" charset="0"/>
                        <a:buNone/>
                      </a:pPr>
                      <a:r>
                        <a:rPr lang="en-US" sz="1400" kern="1200" dirty="0">
                          <a:solidFill>
                            <a:schemeClr val="dk1"/>
                          </a:solidFill>
                          <a:latin typeface="Calibri" panose="020F0502020204030204" pitchFamily="34" charset="0"/>
                          <a:ea typeface="+mn-ea"/>
                          <a:cs typeface="Calibri" panose="020F0502020204030204" pitchFamily="34" charset="0"/>
                        </a:rPr>
                        <a:t>10. Detail the technical risks in your proposal that are to be solved under the DARPA program. How does DARPA engaging in this program accelerate the timeline for value, schedule, technical debt, and transition to commercial or DoD marketplaces?</a:t>
                      </a:r>
                    </a:p>
                  </a:txBody>
                  <a:tcPr anchor="ctr"/>
                </a:tc>
                <a:tc>
                  <a:txBody>
                    <a:bodyPr/>
                    <a:lstStyle/>
                    <a:p>
                      <a:pPr marL="0" indent="0" algn="l" defTabSz="914400" rtl="0" eaLnBrk="1" latinLnBrk="0" hangingPunct="1">
                        <a:buFont typeface="Arial" panose="020B0604020202020204" pitchFamily="34" charset="0"/>
                        <a:buNone/>
                      </a:pPr>
                      <a:endParaRPr lang="en-US" sz="14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835863804"/>
                  </a:ext>
                </a:extLst>
              </a:tr>
            </a:tbl>
          </a:graphicData>
        </a:graphic>
      </p:graphicFrame>
      <p:sp>
        <p:nvSpPr>
          <p:cNvPr id="2" name="Footer Placeholder 1">
            <a:extLst>
              <a:ext uri="{FF2B5EF4-FFF2-40B4-BE49-F238E27FC236}">
                <a16:creationId xmlns:a16="http://schemas.microsoft.com/office/drawing/2014/main" id="{ADBB744A-C838-1FD1-E1D5-771A83751586}"/>
              </a:ext>
            </a:extLst>
          </p:cNvPr>
          <p:cNvSpPr>
            <a:spLocks noGrp="1"/>
          </p:cNvSpPr>
          <p:nvPr>
            <p:ph type="ftr" sz="quarter" idx="10"/>
          </p:nvPr>
        </p:nvSpPr>
        <p:spPr>
          <a:xfrm>
            <a:off x="1778000" y="6550026"/>
            <a:ext cx="8636000" cy="298450"/>
          </a:xfrm>
        </p:spPr>
        <p:txBody>
          <a:bodyPr/>
          <a:lstStyle/>
          <a:p>
            <a:pPr>
              <a:defRPr/>
            </a:pPr>
            <a:r>
              <a:rPr lang="en-US" dirty="0">
                <a:solidFill>
                  <a:prstClr val="black"/>
                </a:solidFill>
                <a:latin typeface="Calibri" panose="020F0502020204030204" pitchFamily="34" charset="0"/>
                <a:cs typeface="Calibri" panose="020F0502020204030204" pitchFamily="34" charset="0"/>
              </a:rPr>
              <a:t>HR001126S0007 Mechanisms for Amplification of fusion Reaction Rates in Solids (MARRS)</a:t>
            </a:r>
          </a:p>
          <a:p>
            <a:pPr>
              <a:defRPr/>
            </a:pPr>
            <a:r>
              <a:rPr lang="en-US" dirty="0">
                <a:solidFill>
                  <a:prstClr val="black"/>
                </a:solidFill>
                <a:latin typeface="Calibri" panose="020F0502020204030204" pitchFamily="34" charset="0"/>
                <a:cs typeface="Calibri" panose="020F0502020204030204" pitchFamily="34" charset="0"/>
              </a:rPr>
              <a:t>Source Selection Information – see FAR 2.101 &amp; 3.104</a:t>
            </a:r>
          </a:p>
          <a:p>
            <a:pPr>
              <a:defRPr/>
            </a:pPr>
            <a:endParaRPr lang="en-US" dirty="0"/>
          </a:p>
        </p:txBody>
      </p:sp>
    </p:spTree>
    <p:extLst>
      <p:ext uri="{BB962C8B-B14F-4D97-AF65-F5344CB8AC3E}">
        <p14:creationId xmlns:p14="http://schemas.microsoft.com/office/powerpoint/2010/main" val="3177158135"/>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e21849481f7e7b0170bcd71b09b0b6ac">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6c9e021ef7843063dffc616f761c1130"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7FB1E0-EB51-4770-ADE4-7545597839A1}">
  <ds:schemaRefs>
    <ds:schemaRef ds:uri="http://schemas.microsoft.com/sharepoint/v3/contenttype/forms"/>
  </ds:schemaRefs>
</ds:datastoreItem>
</file>

<file path=customXml/itemProps2.xml><?xml version="1.0" encoding="utf-8"?>
<ds:datastoreItem xmlns:ds="http://schemas.openxmlformats.org/officeDocument/2006/customXml" ds:itemID="{D71C8CFA-89C4-450C-83E4-B0A4A8DCDD31}">
  <ds:schemaRefs>
    <ds:schemaRef ds:uri="0cd26ea9-6aaa-409c-ab6d-4ad08ad0145d"/>
    <ds:schemaRef ds:uri="50b59d1c-721b-47d3-9451-b79b30f3c7bf"/>
    <ds:schemaRef ds:uri="http://schemas.microsoft.com/office/2006/metadata/properties"/>
    <ds:schemaRef ds:uri="http://schemas.microsoft.com/office/infopath/2007/PartnerControls"/>
    <ds:schemaRef ds:uri="89888b99-6042-4fbd-bb09-2f02a869d25f"/>
  </ds:schemaRefs>
</ds:datastoreItem>
</file>

<file path=customXml/itemProps3.xml><?xml version="1.0" encoding="utf-8"?>
<ds:datastoreItem xmlns:ds="http://schemas.openxmlformats.org/officeDocument/2006/customXml" ds:itemID="{671F99AB-A787-4D68-B131-1F8F92363FA0}"/>
</file>

<file path=docMetadata/LabelInfo.xml><?xml version="1.0" encoding="utf-8"?>
<clbl:labelList xmlns:clbl="http://schemas.microsoft.com/office/2020/mipLabelMetadata">
  <clbl:label id="{af82e219-c734-43c1-b6a6-17b40be899ef}" enabled="1" method="Standard" siteId="{f84814b5-f44e-4690-9314-553e36b5f585}" removed="0"/>
</clbl:labelList>
</file>

<file path=docProps/app.xml><?xml version="1.0" encoding="utf-8"?>
<Properties xmlns="http://schemas.openxmlformats.org/officeDocument/2006/extended-properties" xmlns:vt="http://schemas.openxmlformats.org/officeDocument/2006/docPropsVTypes">
  <Template>blank</Template>
  <TotalTime>7</TotalTime>
  <Words>658</Words>
  <Application>Microsoft Office PowerPoint</Application>
  <PresentationFormat>Widescreen</PresentationFormat>
  <Paragraphs>59</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ＭＳ Ｐゴシック</vt:lpstr>
      <vt:lpstr>Arial</vt:lpstr>
      <vt:lpstr>Calibri</vt:lpstr>
      <vt:lpstr>Tahoma</vt:lpstr>
      <vt:lpstr>1_blank</vt:lpstr>
      <vt:lpstr>Full Proposal Title Organization Name(s); Technical POC Name(s)</vt:lpstr>
      <vt:lpstr>Performance metrics of the proposed approach</vt:lpstr>
      <vt:lpstr>Justification of Requested Resources</vt:lpstr>
      <vt:lpstr>Value Analysis Questions and Answers (slides 4-5 required only if requesting an Other Transaction)</vt:lpstr>
      <vt:lpstr>Value Analysis Questions and Answers (slides 4-5 required only if requesting an Other Transaction)</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4</cp:revision>
  <cp:lastPrinted>2011-09-22T20:00:03Z</cp:lastPrinted>
  <dcterms:created xsi:type="dcterms:W3CDTF">2012-01-24T15:16:44Z</dcterms:created>
  <dcterms:modified xsi:type="dcterms:W3CDTF">2025-12-10T18:22:06Z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