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sldIdLst>
    <p:sldId id="262" r:id="rId2"/>
    <p:sldId id="263" r:id="rId3"/>
    <p:sldId id="261" r:id="rId4"/>
  </p:sldIdLst>
  <p:sldSz cx="12192000" cy="7772400"/>
  <p:notesSz cx="7010400" cy="92964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56D"/>
    <a:srgbClr val="FF2549"/>
    <a:srgbClr val="020202"/>
    <a:srgbClr val="34CCFE"/>
    <a:srgbClr val="000002"/>
    <a:srgbClr val="000000"/>
    <a:srgbClr val="010101"/>
    <a:srgbClr val="9EFF29"/>
    <a:srgbClr val="FFFFCC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6761" autoAdjust="0"/>
  </p:normalViewPr>
  <p:slideViewPr>
    <p:cSldViewPr snapToGrid="0">
      <p:cViewPr varScale="1">
        <p:scale>
          <a:sx n="101" d="100"/>
          <a:sy n="101" d="100"/>
        </p:scale>
        <p:origin x="702" y="72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46163" y="1162050"/>
            <a:ext cx="49180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46163" y="1162050"/>
            <a:ext cx="49180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242152">
              <a:defRPr/>
            </a:pPr>
            <a:r>
              <a:rPr lang="en-US" sz="1800" dirty="0">
                <a:latin typeface="Arial Nova Cond" panose="020B0506020202020204" pitchFamily="34" charset="0"/>
              </a:rPr>
              <a:t>There are more than </a:t>
            </a:r>
            <a:r>
              <a:rPr lang="en-US" sz="1800" b="1" dirty="0">
                <a:latin typeface="Arial Nova Cond" panose="020B0506020202020204" pitchFamily="34" charset="0"/>
              </a:rPr>
              <a:t>3000</a:t>
            </a:r>
            <a:r>
              <a:rPr lang="en-US" sz="1800" dirty="0">
                <a:latin typeface="Arial Nova Cond" panose="020B0506020202020204" pitchFamily="34" charset="0"/>
              </a:rPr>
              <a:t> islands many of which are uninhabited.</a:t>
            </a:r>
            <a:endParaRPr lang="en-US" sz="1800" b="1" dirty="0">
              <a:latin typeface="Arial Nova Cond" panose="020B0506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921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3561" y="3666122"/>
            <a:ext cx="8268928" cy="2340078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8766" y="6028480"/>
            <a:ext cx="8283388" cy="1158901"/>
          </a:xfrm>
        </p:spPr>
        <p:txBody>
          <a:bodyPr>
            <a:normAutofit/>
          </a:bodyPr>
          <a:lstStyle>
            <a:lvl1pPr marL="0" indent="0" algn="l">
              <a:buNone/>
              <a:defRPr sz="3733" b="0" i="0">
                <a:solidFill>
                  <a:schemeClr val="bg1">
                    <a:lumMod val="5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5440681"/>
            <a:ext cx="7315200" cy="642304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94478"/>
            <a:ext cx="7315200" cy="466344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6082984"/>
            <a:ext cx="7315200" cy="912178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11258"/>
            <a:ext cx="2743200" cy="66317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11258"/>
            <a:ext cx="8026400" cy="66317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7967" y="3515168"/>
            <a:ext cx="1951712" cy="796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788" y="751296"/>
            <a:ext cx="10994760" cy="1153773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1" y="1894350"/>
            <a:ext cx="10994760" cy="5453159"/>
          </a:xfrm>
        </p:spPr>
        <p:txBody>
          <a:bodyPr/>
          <a:lstStyle>
            <a:lvl1pPr algn="l">
              <a:defRPr sz="3733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090" y="670038"/>
            <a:ext cx="9146007" cy="1096083"/>
          </a:xfrm>
        </p:spPr>
        <p:txBody>
          <a:bodyPr>
            <a:normAutofit/>
          </a:bodyPr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090" y="1823809"/>
            <a:ext cx="9146007" cy="5305604"/>
          </a:xfrm>
        </p:spPr>
        <p:txBody>
          <a:bodyPr/>
          <a:lstStyle>
            <a:lvl1pPr>
              <a:defRPr sz="3733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994488"/>
            <a:ext cx="10363200" cy="154368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294275"/>
            <a:ext cx="10363200" cy="1700212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13562"/>
            <a:ext cx="5384800" cy="51294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13562"/>
            <a:ext cx="5384800" cy="51294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424" y="833934"/>
            <a:ext cx="10791153" cy="1153771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840" y="2289955"/>
            <a:ext cx="5386917" cy="725065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bg1">
                    <a:lumMod val="5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840" y="3003799"/>
            <a:ext cx="5386917" cy="3439734"/>
          </a:xfrm>
        </p:spPr>
        <p:txBody>
          <a:bodyPr/>
          <a:lstStyle>
            <a:lvl1pPr algn="ctr">
              <a:defRPr sz="3200">
                <a:solidFill>
                  <a:schemeClr val="tx1"/>
                </a:solidFill>
              </a:defRPr>
            </a:lvl1pPr>
            <a:lvl2pPr algn="ctr">
              <a:defRPr sz="2667">
                <a:solidFill>
                  <a:schemeClr val="tx1"/>
                </a:solidFill>
              </a:defRPr>
            </a:lvl2pPr>
            <a:lvl3pPr algn="ctr">
              <a:defRPr sz="2400">
                <a:solidFill>
                  <a:schemeClr val="tx1"/>
                </a:solidFill>
              </a:defRPr>
            </a:lvl3pPr>
            <a:lvl4pPr algn="ctr">
              <a:defRPr sz="2133">
                <a:solidFill>
                  <a:schemeClr val="tx1"/>
                </a:solidFill>
              </a:defRPr>
            </a:lvl4pPr>
            <a:lvl5pPr algn="ctr">
              <a:defRPr sz="2133">
                <a:solidFill>
                  <a:schemeClr val="tx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2" y="2289955"/>
            <a:ext cx="5389033" cy="725065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bg1">
                    <a:lumMod val="5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2" y="3003799"/>
            <a:ext cx="5389033" cy="3439734"/>
          </a:xfrm>
        </p:spPr>
        <p:txBody>
          <a:bodyPr/>
          <a:lstStyle>
            <a:lvl1pPr algn="ctr">
              <a:defRPr sz="3200">
                <a:solidFill>
                  <a:schemeClr val="tx1"/>
                </a:solidFill>
              </a:defRPr>
            </a:lvl1pPr>
            <a:lvl2pPr algn="ctr">
              <a:defRPr sz="2667">
                <a:solidFill>
                  <a:schemeClr val="tx1"/>
                </a:solidFill>
              </a:defRPr>
            </a:lvl2pPr>
            <a:lvl3pPr algn="ctr">
              <a:defRPr sz="2400">
                <a:solidFill>
                  <a:schemeClr val="tx1"/>
                </a:solidFill>
              </a:defRPr>
            </a:lvl3pPr>
            <a:lvl4pPr algn="ctr">
              <a:defRPr sz="2133">
                <a:solidFill>
                  <a:schemeClr val="tx1"/>
                </a:solidFill>
              </a:defRPr>
            </a:lvl4pPr>
            <a:lvl5pPr algn="ctr">
              <a:defRPr sz="2133">
                <a:solidFill>
                  <a:schemeClr val="tx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309456"/>
            <a:ext cx="4011084" cy="131699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309460"/>
            <a:ext cx="6815667" cy="6633528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626450"/>
            <a:ext cx="4011084" cy="5316538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11258"/>
            <a:ext cx="109728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13562"/>
            <a:ext cx="10972800" cy="5129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7203865"/>
            <a:ext cx="284480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7203865"/>
            <a:ext cx="386080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7203865"/>
            <a:ext cx="284480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12200" y="7878552"/>
            <a:ext cx="1118616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867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frica-facts.org/lake-victoria-facts/" TargetMode="External"/><Relationship Id="rId3" Type="http://schemas.openxmlformats.org/officeDocument/2006/relationships/hyperlink" Target="http://siteresources.worldbank.org/INTAFRICA/Resources/2579941335471959878/Kenya_County_Fact_Sheets_Dec2011.pdf" TargetMode="External"/><Relationship Id="rId7" Type="http://schemas.openxmlformats.org/officeDocument/2006/relationships/hyperlink" Target="https://www.ubos.org/onlinefiles/uploads/ubos/NPHC/NPHC%202014%20FINAL%20RESULTS%20REPORT.pdf" TargetMode="External"/><Relationship Id="rId2" Type="http://schemas.openxmlformats.org/officeDocument/2006/relationships/hyperlink" Target="https://nacc.or.ke/wp-content/uploads/2018/12/HIV-estimates-report-Kenya-20182.pdf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hia.icap.columbia.edu/wp-content/uploads/2018/07/3430%E2%80%A2PHIA-Uganda-SS_NEW.v14.pdf" TargetMode="External"/><Relationship Id="rId5" Type="http://schemas.openxmlformats.org/officeDocument/2006/relationships/hyperlink" Target="https://www.nbs.go.tz/nbs/takwimu/census2012/Tanzania_Total_Population_by_District-Regions-2016_2017r.pdf" TargetMode="External"/><Relationship Id="rId4" Type="http://schemas.openxmlformats.org/officeDocument/2006/relationships/hyperlink" Target="https://phia.icap.columbia.edu/wp-content/uploads/2017/11/Tanzania_SummarySheet_A4.English.v19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5A3DCE83-446E-4449-B243-A49B1B4A1271}"/>
              </a:ext>
            </a:extLst>
          </p:cNvPr>
          <p:cNvGrpSpPr/>
          <p:nvPr/>
        </p:nvGrpSpPr>
        <p:grpSpPr>
          <a:xfrm>
            <a:off x="199328" y="583896"/>
            <a:ext cx="2356301" cy="3124080"/>
            <a:chOff x="73890" y="570332"/>
            <a:chExt cx="2356301" cy="290416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7B8DF28-82AF-4A90-B0EF-B587516C95DF}"/>
                </a:ext>
              </a:extLst>
            </p:cNvPr>
            <p:cNvGrpSpPr/>
            <p:nvPr/>
          </p:nvGrpSpPr>
          <p:grpSpPr>
            <a:xfrm>
              <a:off x="73890" y="570332"/>
              <a:ext cx="2356301" cy="2904166"/>
              <a:chOff x="107504" y="51470"/>
              <a:chExt cx="1512168" cy="1872208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44341006-31D9-43B1-B19E-EC9D3D7AB585}"/>
                  </a:ext>
                </a:extLst>
              </p:cNvPr>
              <p:cNvGrpSpPr/>
              <p:nvPr/>
            </p:nvGrpSpPr>
            <p:grpSpPr>
              <a:xfrm>
                <a:off x="107504" y="51470"/>
                <a:ext cx="1512168" cy="1872208"/>
                <a:chOff x="2660795" y="228624"/>
                <a:chExt cx="3678392" cy="4686252"/>
              </a:xfrm>
            </p:grpSpPr>
            <p:sp>
              <p:nvSpPr>
                <p:cNvPr id="11" name="AutoShape 4">
                  <a:extLst>
                    <a:ext uri="{FF2B5EF4-FFF2-40B4-BE49-F238E27FC236}">
                      <a16:creationId xmlns:a16="http://schemas.microsoft.com/office/drawing/2014/main" id="{82DF40A6-048F-4DAD-9B89-D36EA1B3B80F}"/>
                    </a:ext>
                  </a:extLst>
                </p:cNvPr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213169" y="1355012"/>
                  <a:ext cx="1112114" cy="1144729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6350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outerShdw dist="28398" dir="6993903" algn="ctr" rotWithShape="0">
                    <a:srgbClr val="B2B2B2">
                      <a:alpha val="50000"/>
                    </a:srgbClr>
                  </a:outerShdw>
                </a:effectLst>
              </p:spPr>
              <p:txBody>
                <a:bodyPr/>
                <a:lstStyle/>
                <a:p>
                  <a:endParaRPr lang="zh-CN" altLang="en-US" sz="1000" kern="0">
                    <a:solidFill>
                      <a:sysClr val="windowText" lastClr="000000"/>
                    </a:solidFill>
                  </a:endParaRPr>
                </a:p>
              </p:txBody>
            </p:sp>
            <p:grpSp>
              <p:nvGrpSpPr>
                <p:cNvPr id="12" name="组合 77">
                  <a:extLst>
                    <a:ext uri="{FF2B5EF4-FFF2-40B4-BE49-F238E27FC236}">
                      <a16:creationId xmlns:a16="http://schemas.microsoft.com/office/drawing/2014/main" id="{BAA21DD6-33B4-4781-9A77-70B5F2E86F05}"/>
                    </a:ext>
                  </a:extLst>
                </p:cNvPr>
                <p:cNvGrpSpPr/>
                <p:nvPr/>
              </p:nvGrpSpPr>
              <p:grpSpPr>
                <a:xfrm>
                  <a:off x="2660795" y="228624"/>
                  <a:ext cx="3678392" cy="4686252"/>
                  <a:chOff x="3883025" y="3151188"/>
                  <a:chExt cx="1838325" cy="2776537"/>
                </a:xfrm>
              </p:grpSpPr>
              <p:sp>
                <p:nvSpPr>
                  <p:cNvPr id="13" name="Freeform 8">
                    <a:extLst>
                      <a:ext uri="{FF2B5EF4-FFF2-40B4-BE49-F238E27FC236}">
                        <a16:creationId xmlns:a16="http://schemas.microsoft.com/office/drawing/2014/main" id="{5BB9CD62-ED14-4553-B681-40C8E6654D3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14850" y="3151188"/>
                    <a:ext cx="1206500" cy="1579562"/>
                  </a:xfrm>
                  <a:custGeom>
                    <a:avLst/>
                    <a:gdLst>
                      <a:gd name="T0" fmla="*/ 367 w 393"/>
                      <a:gd name="T1" fmla="*/ 322 h 514"/>
                      <a:gd name="T2" fmla="*/ 359 w 393"/>
                      <a:gd name="T3" fmla="*/ 312 h 514"/>
                      <a:gd name="T4" fmla="*/ 352 w 393"/>
                      <a:gd name="T5" fmla="*/ 127 h 514"/>
                      <a:gd name="T6" fmla="*/ 369 w 393"/>
                      <a:gd name="T7" fmla="*/ 76 h 514"/>
                      <a:gd name="T8" fmla="*/ 386 w 393"/>
                      <a:gd name="T9" fmla="*/ 36 h 514"/>
                      <a:gd name="T10" fmla="*/ 341 w 393"/>
                      <a:gd name="T11" fmla="*/ 21 h 514"/>
                      <a:gd name="T12" fmla="*/ 328 w 393"/>
                      <a:gd name="T13" fmla="*/ 25 h 514"/>
                      <a:gd name="T14" fmla="*/ 296 w 393"/>
                      <a:gd name="T15" fmla="*/ 45 h 514"/>
                      <a:gd name="T16" fmla="*/ 281 w 393"/>
                      <a:gd name="T17" fmla="*/ 67 h 514"/>
                      <a:gd name="T18" fmla="*/ 281 w 393"/>
                      <a:gd name="T19" fmla="*/ 67 h 514"/>
                      <a:gd name="T20" fmla="*/ 253 w 393"/>
                      <a:gd name="T21" fmla="*/ 61 h 514"/>
                      <a:gd name="T22" fmla="*/ 219 w 393"/>
                      <a:gd name="T23" fmla="*/ 56 h 514"/>
                      <a:gd name="T24" fmla="*/ 150 w 393"/>
                      <a:gd name="T25" fmla="*/ 12 h 514"/>
                      <a:gd name="T26" fmla="*/ 115 w 393"/>
                      <a:gd name="T27" fmla="*/ 10 h 514"/>
                      <a:gd name="T28" fmla="*/ 109 w 393"/>
                      <a:gd name="T29" fmla="*/ 6 h 514"/>
                      <a:gd name="T30" fmla="*/ 80 w 393"/>
                      <a:gd name="T31" fmla="*/ 0 h 514"/>
                      <a:gd name="T32" fmla="*/ 48 w 393"/>
                      <a:gd name="T33" fmla="*/ 0 h 514"/>
                      <a:gd name="T34" fmla="*/ 11 w 393"/>
                      <a:gd name="T35" fmla="*/ 22 h 514"/>
                      <a:gd name="T36" fmla="*/ 16 w 393"/>
                      <a:gd name="T37" fmla="*/ 37 h 514"/>
                      <a:gd name="T38" fmla="*/ 16 w 393"/>
                      <a:gd name="T39" fmla="*/ 41 h 514"/>
                      <a:gd name="T40" fmla="*/ 25 w 393"/>
                      <a:gd name="T41" fmla="*/ 48 h 514"/>
                      <a:gd name="T42" fmla="*/ 33 w 393"/>
                      <a:gd name="T43" fmla="*/ 57 h 514"/>
                      <a:gd name="T44" fmla="*/ 47 w 393"/>
                      <a:gd name="T45" fmla="*/ 101 h 514"/>
                      <a:gd name="T46" fmla="*/ 63 w 393"/>
                      <a:gd name="T47" fmla="*/ 134 h 514"/>
                      <a:gd name="T48" fmla="*/ 51 w 393"/>
                      <a:gd name="T49" fmla="*/ 183 h 514"/>
                      <a:gd name="T50" fmla="*/ 39 w 393"/>
                      <a:gd name="T51" fmla="*/ 193 h 514"/>
                      <a:gd name="T52" fmla="*/ 29 w 393"/>
                      <a:gd name="T53" fmla="*/ 212 h 514"/>
                      <a:gd name="T54" fmla="*/ 21 w 393"/>
                      <a:gd name="T55" fmla="*/ 222 h 514"/>
                      <a:gd name="T56" fmla="*/ 19 w 393"/>
                      <a:gd name="T57" fmla="*/ 225 h 514"/>
                      <a:gd name="T58" fmla="*/ 10 w 393"/>
                      <a:gd name="T59" fmla="*/ 244 h 514"/>
                      <a:gd name="T60" fmla="*/ 53 w 393"/>
                      <a:gd name="T61" fmla="*/ 271 h 514"/>
                      <a:gd name="T62" fmla="*/ 33 w 393"/>
                      <a:gd name="T63" fmla="*/ 283 h 514"/>
                      <a:gd name="T64" fmla="*/ 14 w 393"/>
                      <a:gd name="T65" fmla="*/ 313 h 514"/>
                      <a:gd name="T66" fmla="*/ 160 w 393"/>
                      <a:gd name="T67" fmla="*/ 404 h 514"/>
                      <a:gd name="T68" fmla="*/ 192 w 393"/>
                      <a:gd name="T69" fmla="*/ 433 h 514"/>
                      <a:gd name="T70" fmla="*/ 189 w 393"/>
                      <a:gd name="T71" fmla="*/ 440 h 514"/>
                      <a:gd name="T72" fmla="*/ 187 w 393"/>
                      <a:gd name="T73" fmla="*/ 444 h 514"/>
                      <a:gd name="T74" fmla="*/ 202 w 393"/>
                      <a:gd name="T75" fmla="*/ 464 h 514"/>
                      <a:gd name="T76" fmla="*/ 229 w 393"/>
                      <a:gd name="T77" fmla="*/ 485 h 514"/>
                      <a:gd name="T78" fmla="*/ 263 w 393"/>
                      <a:gd name="T79" fmla="*/ 513 h 514"/>
                      <a:gd name="T80" fmla="*/ 285 w 393"/>
                      <a:gd name="T81" fmla="*/ 476 h 514"/>
                      <a:gd name="T82" fmla="*/ 314 w 393"/>
                      <a:gd name="T83" fmla="*/ 419 h 514"/>
                      <a:gd name="T84" fmla="*/ 341 w 393"/>
                      <a:gd name="T85" fmla="*/ 388 h 514"/>
                      <a:gd name="T86" fmla="*/ 345 w 393"/>
                      <a:gd name="T87" fmla="*/ 364 h 514"/>
                      <a:gd name="T88" fmla="*/ 351 w 393"/>
                      <a:gd name="T89" fmla="*/ 364 h 514"/>
                      <a:gd name="T90" fmla="*/ 379 w 393"/>
                      <a:gd name="T91" fmla="*/ 346 h 5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393" h="514">
                        <a:moveTo>
                          <a:pt x="368" y="324"/>
                        </a:moveTo>
                        <a:cubicBezTo>
                          <a:pt x="368" y="323"/>
                          <a:pt x="367" y="322"/>
                          <a:pt x="367" y="322"/>
                        </a:cubicBezTo>
                        <a:cubicBezTo>
                          <a:pt x="366" y="321"/>
                          <a:pt x="366" y="321"/>
                          <a:pt x="365" y="320"/>
                        </a:cubicBezTo>
                        <a:cubicBezTo>
                          <a:pt x="363" y="318"/>
                          <a:pt x="361" y="315"/>
                          <a:pt x="359" y="312"/>
                        </a:cubicBezTo>
                        <a:cubicBezTo>
                          <a:pt x="350" y="298"/>
                          <a:pt x="351" y="289"/>
                          <a:pt x="351" y="273"/>
                        </a:cubicBezTo>
                        <a:cubicBezTo>
                          <a:pt x="351" y="224"/>
                          <a:pt x="352" y="176"/>
                          <a:pt x="352" y="127"/>
                        </a:cubicBezTo>
                        <a:cubicBezTo>
                          <a:pt x="352" y="118"/>
                          <a:pt x="349" y="106"/>
                          <a:pt x="353" y="97"/>
                        </a:cubicBezTo>
                        <a:cubicBezTo>
                          <a:pt x="357" y="89"/>
                          <a:pt x="364" y="83"/>
                          <a:pt x="369" y="76"/>
                        </a:cubicBezTo>
                        <a:cubicBezTo>
                          <a:pt x="377" y="65"/>
                          <a:pt x="384" y="48"/>
                          <a:pt x="393" y="37"/>
                        </a:cubicBezTo>
                        <a:cubicBezTo>
                          <a:pt x="391" y="37"/>
                          <a:pt x="389" y="37"/>
                          <a:pt x="386" y="36"/>
                        </a:cubicBezTo>
                        <a:cubicBezTo>
                          <a:pt x="376" y="34"/>
                          <a:pt x="363" y="42"/>
                          <a:pt x="354" y="33"/>
                        </a:cubicBezTo>
                        <a:cubicBezTo>
                          <a:pt x="350" y="28"/>
                          <a:pt x="347" y="22"/>
                          <a:pt x="341" y="21"/>
                        </a:cubicBezTo>
                        <a:cubicBezTo>
                          <a:pt x="338" y="21"/>
                          <a:pt x="334" y="22"/>
                          <a:pt x="331" y="23"/>
                        </a:cubicBezTo>
                        <a:cubicBezTo>
                          <a:pt x="330" y="24"/>
                          <a:pt x="329" y="24"/>
                          <a:pt x="328" y="25"/>
                        </a:cubicBezTo>
                        <a:cubicBezTo>
                          <a:pt x="325" y="26"/>
                          <a:pt x="323" y="27"/>
                          <a:pt x="322" y="27"/>
                        </a:cubicBezTo>
                        <a:cubicBezTo>
                          <a:pt x="314" y="31"/>
                          <a:pt x="301" y="38"/>
                          <a:pt x="296" y="45"/>
                        </a:cubicBezTo>
                        <a:cubicBezTo>
                          <a:pt x="295" y="45"/>
                          <a:pt x="295" y="46"/>
                          <a:pt x="295" y="46"/>
                        </a:cubicBezTo>
                        <a:cubicBezTo>
                          <a:pt x="289" y="54"/>
                          <a:pt x="285" y="61"/>
                          <a:pt x="281" y="67"/>
                        </a:cubicBezTo>
                        <a:cubicBezTo>
                          <a:pt x="281" y="67"/>
                          <a:pt x="281" y="67"/>
                          <a:pt x="281" y="67"/>
                        </a:cubicBezTo>
                        <a:cubicBezTo>
                          <a:pt x="281" y="67"/>
                          <a:pt x="281" y="67"/>
                          <a:pt x="281" y="67"/>
                        </a:cubicBezTo>
                        <a:cubicBezTo>
                          <a:pt x="281" y="67"/>
                          <a:pt x="281" y="67"/>
                          <a:pt x="281" y="67"/>
                        </a:cubicBezTo>
                        <a:cubicBezTo>
                          <a:pt x="275" y="61"/>
                          <a:pt x="261" y="60"/>
                          <a:pt x="253" y="61"/>
                        </a:cubicBezTo>
                        <a:cubicBezTo>
                          <a:pt x="247" y="61"/>
                          <a:pt x="243" y="56"/>
                          <a:pt x="237" y="55"/>
                        </a:cubicBezTo>
                        <a:cubicBezTo>
                          <a:pt x="231" y="54"/>
                          <a:pt x="225" y="57"/>
                          <a:pt x="219" y="56"/>
                        </a:cubicBezTo>
                        <a:cubicBezTo>
                          <a:pt x="196" y="54"/>
                          <a:pt x="216" y="51"/>
                          <a:pt x="154" y="14"/>
                        </a:cubicBezTo>
                        <a:cubicBezTo>
                          <a:pt x="153" y="13"/>
                          <a:pt x="151" y="13"/>
                          <a:pt x="150" y="12"/>
                        </a:cubicBezTo>
                        <a:cubicBezTo>
                          <a:pt x="147" y="11"/>
                          <a:pt x="143" y="11"/>
                          <a:pt x="139" y="11"/>
                        </a:cubicBezTo>
                        <a:cubicBezTo>
                          <a:pt x="131" y="11"/>
                          <a:pt x="123" y="13"/>
                          <a:pt x="115" y="10"/>
                        </a:cubicBezTo>
                        <a:cubicBezTo>
                          <a:pt x="114" y="10"/>
                          <a:pt x="113" y="9"/>
                          <a:pt x="112" y="9"/>
                        </a:cubicBezTo>
                        <a:cubicBezTo>
                          <a:pt x="111" y="8"/>
                          <a:pt x="110" y="7"/>
                          <a:pt x="109" y="6"/>
                        </a:cubicBezTo>
                        <a:cubicBezTo>
                          <a:pt x="107" y="5"/>
                          <a:pt x="106" y="3"/>
                          <a:pt x="104" y="1"/>
                        </a:cubicBezTo>
                        <a:cubicBezTo>
                          <a:pt x="96" y="1"/>
                          <a:pt x="88" y="0"/>
                          <a:pt x="80" y="0"/>
                        </a:cubicBezTo>
                        <a:cubicBezTo>
                          <a:pt x="74" y="0"/>
                          <a:pt x="68" y="0"/>
                          <a:pt x="63" y="0"/>
                        </a:cubicBezTo>
                        <a:cubicBezTo>
                          <a:pt x="58" y="0"/>
                          <a:pt x="53" y="0"/>
                          <a:pt x="48" y="0"/>
                        </a:cubicBezTo>
                        <a:cubicBezTo>
                          <a:pt x="43" y="0"/>
                          <a:pt x="38" y="1"/>
                          <a:pt x="33" y="2"/>
                        </a:cubicBezTo>
                        <a:cubicBezTo>
                          <a:pt x="25" y="4"/>
                          <a:pt x="17" y="13"/>
                          <a:pt x="11" y="22"/>
                        </a:cubicBezTo>
                        <a:cubicBezTo>
                          <a:pt x="11" y="23"/>
                          <a:pt x="11" y="23"/>
                          <a:pt x="11" y="23"/>
                        </a:cubicBezTo>
                        <a:cubicBezTo>
                          <a:pt x="13" y="27"/>
                          <a:pt x="16" y="32"/>
                          <a:pt x="16" y="37"/>
                        </a:cubicBezTo>
                        <a:cubicBezTo>
                          <a:pt x="16" y="38"/>
                          <a:pt x="16" y="39"/>
                          <a:pt x="15" y="41"/>
                        </a:cubicBezTo>
                        <a:cubicBezTo>
                          <a:pt x="16" y="41"/>
                          <a:pt x="16" y="41"/>
                          <a:pt x="16" y="41"/>
                        </a:cubicBezTo>
                        <a:cubicBezTo>
                          <a:pt x="18" y="41"/>
                          <a:pt x="19" y="41"/>
                          <a:pt x="19" y="41"/>
                        </a:cubicBezTo>
                        <a:cubicBezTo>
                          <a:pt x="21" y="42"/>
                          <a:pt x="20" y="46"/>
                          <a:pt x="25" y="48"/>
                        </a:cubicBezTo>
                        <a:cubicBezTo>
                          <a:pt x="31" y="49"/>
                          <a:pt x="34" y="51"/>
                          <a:pt x="34" y="55"/>
                        </a:cubicBezTo>
                        <a:cubicBezTo>
                          <a:pt x="34" y="56"/>
                          <a:pt x="33" y="57"/>
                          <a:pt x="33" y="57"/>
                        </a:cubicBezTo>
                        <a:cubicBezTo>
                          <a:pt x="33" y="58"/>
                          <a:pt x="33" y="59"/>
                          <a:pt x="32" y="61"/>
                        </a:cubicBezTo>
                        <a:cubicBezTo>
                          <a:pt x="28" y="73"/>
                          <a:pt x="41" y="86"/>
                          <a:pt x="47" y="101"/>
                        </a:cubicBezTo>
                        <a:cubicBezTo>
                          <a:pt x="48" y="104"/>
                          <a:pt x="56" y="114"/>
                          <a:pt x="56" y="116"/>
                        </a:cubicBezTo>
                        <a:cubicBezTo>
                          <a:pt x="55" y="121"/>
                          <a:pt x="62" y="129"/>
                          <a:pt x="63" y="134"/>
                        </a:cubicBezTo>
                        <a:cubicBezTo>
                          <a:pt x="65" y="144"/>
                          <a:pt x="63" y="156"/>
                          <a:pt x="59" y="165"/>
                        </a:cubicBezTo>
                        <a:cubicBezTo>
                          <a:pt x="56" y="173"/>
                          <a:pt x="49" y="174"/>
                          <a:pt x="51" y="183"/>
                        </a:cubicBezTo>
                        <a:cubicBezTo>
                          <a:pt x="52" y="188"/>
                          <a:pt x="44" y="191"/>
                          <a:pt x="40" y="193"/>
                        </a:cubicBezTo>
                        <a:cubicBezTo>
                          <a:pt x="40" y="193"/>
                          <a:pt x="40" y="193"/>
                          <a:pt x="39" y="193"/>
                        </a:cubicBezTo>
                        <a:cubicBezTo>
                          <a:pt x="38" y="195"/>
                          <a:pt x="36" y="197"/>
                          <a:pt x="34" y="200"/>
                        </a:cubicBezTo>
                        <a:cubicBezTo>
                          <a:pt x="33" y="204"/>
                          <a:pt x="32" y="208"/>
                          <a:pt x="29" y="212"/>
                        </a:cubicBezTo>
                        <a:cubicBezTo>
                          <a:pt x="28" y="215"/>
                          <a:pt x="26" y="217"/>
                          <a:pt x="24" y="219"/>
                        </a:cubicBezTo>
                        <a:cubicBezTo>
                          <a:pt x="23" y="220"/>
                          <a:pt x="22" y="221"/>
                          <a:pt x="21" y="222"/>
                        </a:cubicBezTo>
                        <a:cubicBezTo>
                          <a:pt x="21" y="222"/>
                          <a:pt x="21" y="222"/>
                          <a:pt x="21" y="222"/>
                        </a:cubicBezTo>
                        <a:cubicBezTo>
                          <a:pt x="20" y="223"/>
                          <a:pt x="20" y="224"/>
                          <a:pt x="19" y="225"/>
                        </a:cubicBezTo>
                        <a:cubicBezTo>
                          <a:pt x="16" y="232"/>
                          <a:pt x="14" y="237"/>
                          <a:pt x="10" y="244"/>
                        </a:cubicBezTo>
                        <a:cubicBezTo>
                          <a:pt x="10" y="244"/>
                          <a:pt x="10" y="244"/>
                          <a:pt x="10" y="244"/>
                        </a:cubicBezTo>
                        <a:cubicBezTo>
                          <a:pt x="9" y="257"/>
                          <a:pt x="22" y="277"/>
                          <a:pt x="28" y="273"/>
                        </a:cubicBezTo>
                        <a:cubicBezTo>
                          <a:pt x="34" y="267"/>
                          <a:pt x="40" y="251"/>
                          <a:pt x="53" y="271"/>
                        </a:cubicBezTo>
                        <a:cubicBezTo>
                          <a:pt x="33" y="274"/>
                          <a:pt x="33" y="274"/>
                          <a:pt x="33" y="274"/>
                        </a:cubicBezTo>
                        <a:cubicBezTo>
                          <a:pt x="35" y="277"/>
                          <a:pt x="33" y="281"/>
                          <a:pt x="33" y="283"/>
                        </a:cubicBezTo>
                        <a:cubicBezTo>
                          <a:pt x="0" y="276"/>
                          <a:pt x="24" y="305"/>
                          <a:pt x="14" y="312"/>
                        </a:cubicBezTo>
                        <a:cubicBezTo>
                          <a:pt x="14" y="313"/>
                          <a:pt x="14" y="313"/>
                          <a:pt x="14" y="313"/>
                        </a:cubicBezTo>
                        <a:cubicBezTo>
                          <a:pt x="14" y="312"/>
                          <a:pt x="14" y="312"/>
                          <a:pt x="14" y="312"/>
                        </a:cubicBezTo>
                        <a:cubicBezTo>
                          <a:pt x="160" y="404"/>
                          <a:pt x="160" y="404"/>
                          <a:pt x="160" y="404"/>
                        </a:cubicBezTo>
                        <a:cubicBezTo>
                          <a:pt x="171" y="410"/>
                          <a:pt x="183" y="415"/>
                          <a:pt x="189" y="426"/>
                        </a:cubicBezTo>
                        <a:cubicBezTo>
                          <a:pt x="191" y="428"/>
                          <a:pt x="191" y="430"/>
                          <a:pt x="192" y="433"/>
                        </a:cubicBezTo>
                        <a:cubicBezTo>
                          <a:pt x="192" y="436"/>
                          <a:pt x="191" y="437"/>
                          <a:pt x="190" y="439"/>
                        </a:cubicBezTo>
                        <a:cubicBezTo>
                          <a:pt x="190" y="439"/>
                          <a:pt x="189" y="440"/>
                          <a:pt x="189" y="440"/>
                        </a:cubicBezTo>
                        <a:cubicBezTo>
                          <a:pt x="188" y="440"/>
                          <a:pt x="188" y="441"/>
                          <a:pt x="188" y="441"/>
                        </a:cubicBezTo>
                        <a:cubicBezTo>
                          <a:pt x="187" y="442"/>
                          <a:pt x="187" y="443"/>
                          <a:pt x="187" y="444"/>
                        </a:cubicBezTo>
                        <a:cubicBezTo>
                          <a:pt x="186" y="448"/>
                          <a:pt x="193" y="453"/>
                          <a:pt x="195" y="456"/>
                        </a:cubicBezTo>
                        <a:cubicBezTo>
                          <a:pt x="197" y="459"/>
                          <a:pt x="199" y="461"/>
                          <a:pt x="202" y="464"/>
                        </a:cubicBezTo>
                        <a:cubicBezTo>
                          <a:pt x="203" y="464"/>
                          <a:pt x="203" y="464"/>
                          <a:pt x="203" y="464"/>
                        </a:cubicBezTo>
                        <a:cubicBezTo>
                          <a:pt x="211" y="472"/>
                          <a:pt x="222" y="478"/>
                          <a:pt x="229" y="485"/>
                        </a:cubicBezTo>
                        <a:cubicBezTo>
                          <a:pt x="234" y="489"/>
                          <a:pt x="255" y="503"/>
                          <a:pt x="261" y="512"/>
                        </a:cubicBezTo>
                        <a:cubicBezTo>
                          <a:pt x="262" y="512"/>
                          <a:pt x="263" y="513"/>
                          <a:pt x="263" y="513"/>
                        </a:cubicBezTo>
                        <a:cubicBezTo>
                          <a:pt x="268" y="514"/>
                          <a:pt x="267" y="507"/>
                          <a:pt x="273" y="511"/>
                        </a:cubicBezTo>
                        <a:cubicBezTo>
                          <a:pt x="275" y="499"/>
                          <a:pt x="288" y="490"/>
                          <a:pt x="285" y="476"/>
                        </a:cubicBezTo>
                        <a:cubicBezTo>
                          <a:pt x="292" y="479"/>
                          <a:pt x="297" y="445"/>
                          <a:pt x="303" y="440"/>
                        </a:cubicBezTo>
                        <a:cubicBezTo>
                          <a:pt x="307" y="438"/>
                          <a:pt x="316" y="424"/>
                          <a:pt x="314" y="419"/>
                        </a:cubicBezTo>
                        <a:cubicBezTo>
                          <a:pt x="310" y="408"/>
                          <a:pt x="315" y="397"/>
                          <a:pt x="327" y="395"/>
                        </a:cubicBezTo>
                        <a:cubicBezTo>
                          <a:pt x="333" y="395"/>
                          <a:pt x="338" y="393"/>
                          <a:pt x="341" y="388"/>
                        </a:cubicBezTo>
                        <a:cubicBezTo>
                          <a:pt x="342" y="385"/>
                          <a:pt x="347" y="370"/>
                          <a:pt x="348" y="383"/>
                        </a:cubicBezTo>
                        <a:cubicBezTo>
                          <a:pt x="353" y="378"/>
                          <a:pt x="347" y="369"/>
                          <a:pt x="345" y="364"/>
                        </a:cubicBezTo>
                        <a:cubicBezTo>
                          <a:pt x="346" y="365"/>
                          <a:pt x="347" y="367"/>
                          <a:pt x="349" y="369"/>
                        </a:cubicBezTo>
                        <a:cubicBezTo>
                          <a:pt x="349" y="367"/>
                          <a:pt x="350" y="365"/>
                          <a:pt x="351" y="364"/>
                        </a:cubicBezTo>
                        <a:cubicBezTo>
                          <a:pt x="359" y="371"/>
                          <a:pt x="372" y="359"/>
                          <a:pt x="377" y="352"/>
                        </a:cubicBezTo>
                        <a:cubicBezTo>
                          <a:pt x="378" y="350"/>
                          <a:pt x="379" y="348"/>
                          <a:pt x="379" y="346"/>
                        </a:cubicBezTo>
                        <a:cubicBezTo>
                          <a:pt x="379" y="338"/>
                          <a:pt x="374" y="331"/>
                          <a:pt x="368" y="324"/>
                        </a:cubicBezTo>
                        <a:close/>
                      </a:path>
                    </a:pathLst>
                  </a:custGeom>
                  <a:solidFill>
                    <a:srgbClr val="D1DBDD"/>
                  </a:solidFill>
                  <a:ln w="63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/>
                  <a:p>
                    <a:endParaRPr lang="zh-CN" altLang="en-US" sz="1000" kern="0">
                      <a:solidFill>
                        <a:sysClr val="windowText" lastClr="000000"/>
                      </a:solidFill>
                    </a:endParaRPr>
                  </a:p>
                </p:txBody>
              </p:sp>
              <p:sp>
                <p:nvSpPr>
                  <p:cNvPr id="14" name="Freeform 12">
                    <a:extLst>
                      <a:ext uri="{FF2B5EF4-FFF2-40B4-BE49-F238E27FC236}">
                        <a16:creationId xmlns:a16="http://schemas.microsoft.com/office/drawing/2014/main" id="{6C3B864F-060A-4B4A-8D44-E2F0CB6EA52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83025" y="3219450"/>
                    <a:ext cx="831850" cy="960437"/>
                  </a:xfrm>
                  <a:custGeom>
                    <a:avLst/>
                    <a:gdLst>
                      <a:gd name="T0" fmla="*/ 14 w 271"/>
                      <a:gd name="T1" fmla="*/ 306 h 313"/>
                      <a:gd name="T2" fmla="*/ 15 w 271"/>
                      <a:gd name="T3" fmla="*/ 306 h 313"/>
                      <a:gd name="T4" fmla="*/ 15 w 271"/>
                      <a:gd name="T5" fmla="*/ 307 h 313"/>
                      <a:gd name="T6" fmla="*/ 21 w 271"/>
                      <a:gd name="T7" fmla="*/ 313 h 313"/>
                      <a:gd name="T8" fmla="*/ 31 w 271"/>
                      <a:gd name="T9" fmla="*/ 302 h 313"/>
                      <a:gd name="T10" fmla="*/ 35 w 271"/>
                      <a:gd name="T11" fmla="*/ 298 h 313"/>
                      <a:gd name="T12" fmla="*/ 47 w 271"/>
                      <a:gd name="T13" fmla="*/ 290 h 313"/>
                      <a:gd name="T14" fmla="*/ 111 w 271"/>
                      <a:gd name="T15" fmla="*/ 289 h 313"/>
                      <a:gd name="T16" fmla="*/ 117 w 271"/>
                      <a:gd name="T17" fmla="*/ 240 h 313"/>
                      <a:gd name="T18" fmla="*/ 139 w 271"/>
                      <a:gd name="T19" fmla="*/ 228 h 313"/>
                      <a:gd name="T20" fmla="*/ 153 w 271"/>
                      <a:gd name="T21" fmla="*/ 227 h 313"/>
                      <a:gd name="T22" fmla="*/ 181 w 271"/>
                      <a:gd name="T23" fmla="*/ 213 h 313"/>
                      <a:gd name="T24" fmla="*/ 187 w 271"/>
                      <a:gd name="T25" fmla="*/ 207 h 313"/>
                      <a:gd name="T26" fmla="*/ 195 w 271"/>
                      <a:gd name="T27" fmla="*/ 221 h 313"/>
                      <a:gd name="T28" fmla="*/ 216 w 271"/>
                      <a:gd name="T29" fmla="*/ 222 h 313"/>
                      <a:gd name="T30" fmla="*/ 225 w 271"/>
                      <a:gd name="T31" fmla="*/ 203 h 313"/>
                      <a:gd name="T32" fmla="*/ 230 w 271"/>
                      <a:gd name="T33" fmla="*/ 197 h 313"/>
                      <a:gd name="T34" fmla="*/ 240 w 271"/>
                      <a:gd name="T35" fmla="*/ 178 h 313"/>
                      <a:gd name="T36" fmla="*/ 246 w 271"/>
                      <a:gd name="T37" fmla="*/ 171 h 313"/>
                      <a:gd name="T38" fmla="*/ 265 w 271"/>
                      <a:gd name="T39" fmla="*/ 143 h 313"/>
                      <a:gd name="T40" fmla="*/ 262 w 271"/>
                      <a:gd name="T41" fmla="*/ 94 h 313"/>
                      <a:gd name="T42" fmla="*/ 238 w 271"/>
                      <a:gd name="T43" fmla="*/ 39 h 313"/>
                      <a:gd name="T44" fmla="*/ 240 w 271"/>
                      <a:gd name="T45" fmla="*/ 33 h 313"/>
                      <a:gd name="T46" fmla="*/ 225 w 271"/>
                      <a:gd name="T47" fmla="*/ 19 h 313"/>
                      <a:gd name="T48" fmla="*/ 221 w 271"/>
                      <a:gd name="T49" fmla="*/ 19 h 313"/>
                      <a:gd name="T50" fmla="*/ 222 w 271"/>
                      <a:gd name="T51" fmla="*/ 15 h 313"/>
                      <a:gd name="T52" fmla="*/ 216 w 271"/>
                      <a:gd name="T53" fmla="*/ 0 h 313"/>
                      <a:gd name="T54" fmla="*/ 193 w 271"/>
                      <a:gd name="T55" fmla="*/ 27 h 313"/>
                      <a:gd name="T56" fmla="*/ 167 w 271"/>
                      <a:gd name="T57" fmla="*/ 22 h 313"/>
                      <a:gd name="T58" fmla="*/ 120 w 271"/>
                      <a:gd name="T59" fmla="*/ 35 h 313"/>
                      <a:gd name="T60" fmla="*/ 113 w 271"/>
                      <a:gd name="T61" fmla="*/ 26 h 313"/>
                      <a:gd name="T62" fmla="*/ 94 w 271"/>
                      <a:gd name="T63" fmla="*/ 30 h 313"/>
                      <a:gd name="T64" fmla="*/ 94 w 271"/>
                      <a:gd name="T65" fmla="*/ 30 h 313"/>
                      <a:gd name="T66" fmla="*/ 85 w 271"/>
                      <a:gd name="T67" fmla="*/ 25 h 313"/>
                      <a:gd name="T68" fmla="*/ 64 w 271"/>
                      <a:gd name="T69" fmla="*/ 41 h 313"/>
                      <a:gd name="T70" fmla="*/ 61 w 271"/>
                      <a:gd name="T71" fmla="*/ 85 h 313"/>
                      <a:gd name="T72" fmla="*/ 61 w 271"/>
                      <a:gd name="T73" fmla="*/ 100 h 313"/>
                      <a:gd name="T74" fmla="*/ 66 w 271"/>
                      <a:gd name="T75" fmla="*/ 103 h 313"/>
                      <a:gd name="T76" fmla="*/ 72 w 271"/>
                      <a:gd name="T77" fmla="*/ 102 h 313"/>
                      <a:gd name="T78" fmla="*/ 85 w 271"/>
                      <a:gd name="T79" fmla="*/ 117 h 313"/>
                      <a:gd name="T80" fmla="*/ 74 w 271"/>
                      <a:gd name="T81" fmla="*/ 136 h 313"/>
                      <a:gd name="T82" fmla="*/ 71 w 271"/>
                      <a:gd name="T83" fmla="*/ 139 h 313"/>
                      <a:gd name="T84" fmla="*/ 20 w 271"/>
                      <a:gd name="T85" fmla="*/ 190 h 313"/>
                      <a:gd name="T86" fmla="*/ 21 w 271"/>
                      <a:gd name="T87" fmla="*/ 203 h 313"/>
                      <a:gd name="T88" fmla="*/ 9 w 271"/>
                      <a:gd name="T89" fmla="*/ 232 h 313"/>
                      <a:gd name="T90" fmla="*/ 8 w 271"/>
                      <a:gd name="T91" fmla="*/ 243 h 313"/>
                      <a:gd name="T92" fmla="*/ 2 w 271"/>
                      <a:gd name="T93" fmla="*/ 297 h 313"/>
                      <a:gd name="T94" fmla="*/ 0 w 271"/>
                      <a:gd name="T95" fmla="*/ 312 h 3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271" h="313">
                        <a:moveTo>
                          <a:pt x="2" y="311"/>
                        </a:moveTo>
                        <a:cubicBezTo>
                          <a:pt x="4" y="310"/>
                          <a:pt x="11" y="305"/>
                          <a:pt x="14" y="306"/>
                        </a:cubicBezTo>
                        <a:cubicBezTo>
                          <a:pt x="15" y="306"/>
                          <a:pt x="15" y="306"/>
                          <a:pt x="15" y="306"/>
                        </a:cubicBezTo>
                        <a:cubicBezTo>
                          <a:pt x="15" y="306"/>
                          <a:pt x="15" y="306"/>
                          <a:pt x="15" y="306"/>
                        </a:cubicBezTo>
                        <a:cubicBezTo>
                          <a:pt x="15" y="307"/>
                          <a:pt x="15" y="307"/>
                          <a:pt x="15" y="307"/>
                        </a:cubicBezTo>
                        <a:cubicBezTo>
                          <a:pt x="15" y="307"/>
                          <a:pt x="15" y="307"/>
                          <a:pt x="15" y="307"/>
                        </a:cubicBezTo>
                        <a:cubicBezTo>
                          <a:pt x="17" y="308"/>
                          <a:pt x="18" y="312"/>
                          <a:pt x="20" y="313"/>
                        </a:cubicBezTo>
                        <a:cubicBezTo>
                          <a:pt x="20" y="313"/>
                          <a:pt x="21" y="313"/>
                          <a:pt x="21" y="313"/>
                        </a:cubicBezTo>
                        <a:cubicBezTo>
                          <a:pt x="22" y="313"/>
                          <a:pt x="23" y="312"/>
                          <a:pt x="23" y="311"/>
                        </a:cubicBezTo>
                        <a:cubicBezTo>
                          <a:pt x="25" y="310"/>
                          <a:pt x="28" y="306"/>
                          <a:pt x="31" y="302"/>
                        </a:cubicBezTo>
                        <a:cubicBezTo>
                          <a:pt x="31" y="302"/>
                          <a:pt x="31" y="301"/>
                          <a:pt x="32" y="301"/>
                        </a:cubicBezTo>
                        <a:cubicBezTo>
                          <a:pt x="33" y="300"/>
                          <a:pt x="34" y="299"/>
                          <a:pt x="35" y="298"/>
                        </a:cubicBezTo>
                        <a:cubicBezTo>
                          <a:pt x="38" y="294"/>
                          <a:pt x="42" y="291"/>
                          <a:pt x="45" y="291"/>
                        </a:cubicBezTo>
                        <a:cubicBezTo>
                          <a:pt x="46" y="291"/>
                          <a:pt x="47" y="291"/>
                          <a:pt x="47" y="290"/>
                        </a:cubicBezTo>
                        <a:cubicBezTo>
                          <a:pt x="48" y="290"/>
                          <a:pt x="49" y="290"/>
                          <a:pt x="50" y="289"/>
                        </a:cubicBezTo>
                        <a:cubicBezTo>
                          <a:pt x="64" y="285"/>
                          <a:pt x="96" y="288"/>
                          <a:pt x="111" y="289"/>
                        </a:cubicBezTo>
                        <a:cubicBezTo>
                          <a:pt x="110" y="282"/>
                          <a:pt x="106" y="281"/>
                          <a:pt x="108" y="271"/>
                        </a:cubicBezTo>
                        <a:cubicBezTo>
                          <a:pt x="110" y="260"/>
                          <a:pt x="124" y="257"/>
                          <a:pt x="117" y="240"/>
                        </a:cubicBezTo>
                        <a:cubicBezTo>
                          <a:pt x="117" y="238"/>
                          <a:pt x="125" y="239"/>
                          <a:pt x="129" y="234"/>
                        </a:cubicBezTo>
                        <a:cubicBezTo>
                          <a:pt x="136" y="233"/>
                          <a:pt x="139" y="233"/>
                          <a:pt x="139" y="228"/>
                        </a:cubicBezTo>
                        <a:cubicBezTo>
                          <a:pt x="141" y="227"/>
                          <a:pt x="144" y="238"/>
                          <a:pt x="152" y="218"/>
                        </a:cubicBezTo>
                        <a:cubicBezTo>
                          <a:pt x="154" y="216"/>
                          <a:pt x="152" y="227"/>
                          <a:pt x="153" y="227"/>
                        </a:cubicBezTo>
                        <a:cubicBezTo>
                          <a:pt x="155" y="226"/>
                          <a:pt x="173" y="232"/>
                          <a:pt x="172" y="221"/>
                        </a:cubicBezTo>
                        <a:cubicBezTo>
                          <a:pt x="179" y="221"/>
                          <a:pt x="175" y="215"/>
                          <a:pt x="181" y="213"/>
                        </a:cubicBezTo>
                        <a:cubicBezTo>
                          <a:pt x="178" y="210"/>
                          <a:pt x="178" y="210"/>
                          <a:pt x="178" y="210"/>
                        </a:cubicBezTo>
                        <a:cubicBezTo>
                          <a:pt x="185" y="207"/>
                          <a:pt x="182" y="208"/>
                          <a:pt x="187" y="207"/>
                        </a:cubicBezTo>
                        <a:cubicBezTo>
                          <a:pt x="185" y="209"/>
                          <a:pt x="191" y="214"/>
                          <a:pt x="193" y="217"/>
                        </a:cubicBezTo>
                        <a:cubicBezTo>
                          <a:pt x="186" y="217"/>
                          <a:pt x="186" y="222"/>
                          <a:pt x="195" y="221"/>
                        </a:cubicBezTo>
                        <a:cubicBezTo>
                          <a:pt x="198" y="221"/>
                          <a:pt x="196" y="218"/>
                          <a:pt x="203" y="216"/>
                        </a:cubicBezTo>
                        <a:cubicBezTo>
                          <a:pt x="202" y="225"/>
                          <a:pt x="212" y="222"/>
                          <a:pt x="216" y="222"/>
                        </a:cubicBezTo>
                        <a:cubicBezTo>
                          <a:pt x="216" y="222"/>
                          <a:pt x="216" y="222"/>
                          <a:pt x="216" y="222"/>
                        </a:cubicBezTo>
                        <a:cubicBezTo>
                          <a:pt x="220" y="215"/>
                          <a:pt x="222" y="210"/>
                          <a:pt x="225" y="203"/>
                        </a:cubicBezTo>
                        <a:cubicBezTo>
                          <a:pt x="226" y="202"/>
                          <a:pt x="226" y="201"/>
                          <a:pt x="227" y="200"/>
                        </a:cubicBezTo>
                        <a:cubicBezTo>
                          <a:pt x="228" y="199"/>
                          <a:pt x="229" y="198"/>
                          <a:pt x="230" y="197"/>
                        </a:cubicBezTo>
                        <a:cubicBezTo>
                          <a:pt x="232" y="195"/>
                          <a:pt x="234" y="193"/>
                          <a:pt x="235" y="190"/>
                        </a:cubicBezTo>
                        <a:cubicBezTo>
                          <a:pt x="238" y="186"/>
                          <a:pt x="239" y="182"/>
                          <a:pt x="240" y="178"/>
                        </a:cubicBezTo>
                        <a:cubicBezTo>
                          <a:pt x="242" y="175"/>
                          <a:pt x="243" y="173"/>
                          <a:pt x="245" y="171"/>
                        </a:cubicBezTo>
                        <a:cubicBezTo>
                          <a:pt x="246" y="171"/>
                          <a:pt x="246" y="171"/>
                          <a:pt x="246" y="171"/>
                        </a:cubicBezTo>
                        <a:cubicBezTo>
                          <a:pt x="250" y="169"/>
                          <a:pt x="258" y="166"/>
                          <a:pt x="257" y="161"/>
                        </a:cubicBezTo>
                        <a:cubicBezTo>
                          <a:pt x="255" y="152"/>
                          <a:pt x="262" y="151"/>
                          <a:pt x="265" y="143"/>
                        </a:cubicBezTo>
                        <a:cubicBezTo>
                          <a:pt x="269" y="134"/>
                          <a:pt x="271" y="122"/>
                          <a:pt x="269" y="112"/>
                        </a:cubicBezTo>
                        <a:cubicBezTo>
                          <a:pt x="268" y="107"/>
                          <a:pt x="261" y="99"/>
                          <a:pt x="262" y="94"/>
                        </a:cubicBezTo>
                        <a:cubicBezTo>
                          <a:pt x="262" y="92"/>
                          <a:pt x="254" y="82"/>
                          <a:pt x="253" y="79"/>
                        </a:cubicBezTo>
                        <a:cubicBezTo>
                          <a:pt x="247" y="64"/>
                          <a:pt x="234" y="51"/>
                          <a:pt x="238" y="39"/>
                        </a:cubicBezTo>
                        <a:cubicBezTo>
                          <a:pt x="239" y="37"/>
                          <a:pt x="239" y="36"/>
                          <a:pt x="239" y="35"/>
                        </a:cubicBezTo>
                        <a:cubicBezTo>
                          <a:pt x="239" y="34"/>
                          <a:pt x="240" y="34"/>
                          <a:pt x="240" y="33"/>
                        </a:cubicBezTo>
                        <a:cubicBezTo>
                          <a:pt x="240" y="29"/>
                          <a:pt x="237" y="27"/>
                          <a:pt x="231" y="26"/>
                        </a:cubicBezTo>
                        <a:cubicBezTo>
                          <a:pt x="226" y="24"/>
                          <a:pt x="227" y="20"/>
                          <a:pt x="225" y="19"/>
                        </a:cubicBezTo>
                        <a:cubicBezTo>
                          <a:pt x="225" y="19"/>
                          <a:pt x="224" y="19"/>
                          <a:pt x="222" y="19"/>
                        </a:cubicBezTo>
                        <a:cubicBezTo>
                          <a:pt x="221" y="19"/>
                          <a:pt x="221" y="19"/>
                          <a:pt x="221" y="19"/>
                        </a:cubicBezTo>
                        <a:cubicBezTo>
                          <a:pt x="221" y="19"/>
                          <a:pt x="221" y="19"/>
                          <a:pt x="221" y="19"/>
                        </a:cubicBezTo>
                        <a:cubicBezTo>
                          <a:pt x="222" y="17"/>
                          <a:pt x="222" y="16"/>
                          <a:pt x="222" y="15"/>
                        </a:cubicBezTo>
                        <a:cubicBezTo>
                          <a:pt x="222" y="10"/>
                          <a:pt x="219" y="5"/>
                          <a:pt x="217" y="1"/>
                        </a:cubicBezTo>
                        <a:cubicBezTo>
                          <a:pt x="216" y="0"/>
                          <a:pt x="216" y="0"/>
                          <a:pt x="216" y="0"/>
                        </a:cubicBezTo>
                        <a:cubicBezTo>
                          <a:pt x="212" y="6"/>
                          <a:pt x="208" y="12"/>
                          <a:pt x="204" y="16"/>
                        </a:cubicBezTo>
                        <a:cubicBezTo>
                          <a:pt x="203" y="18"/>
                          <a:pt x="196" y="28"/>
                          <a:pt x="193" y="27"/>
                        </a:cubicBezTo>
                        <a:cubicBezTo>
                          <a:pt x="188" y="26"/>
                          <a:pt x="182" y="28"/>
                          <a:pt x="177" y="25"/>
                        </a:cubicBezTo>
                        <a:cubicBezTo>
                          <a:pt x="174" y="23"/>
                          <a:pt x="172" y="21"/>
                          <a:pt x="167" y="22"/>
                        </a:cubicBezTo>
                        <a:cubicBezTo>
                          <a:pt x="159" y="23"/>
                          <a:pt x="126" y="28"/>
                          <a:pt x="130" y="40"/>
                        </a:cubicBezTo>
                        <a:cubicBezTo>
                          <a:pt x="125" y="39"/>
                          <a:pt x="122" y="37"/>
                          <a:pt x="120" y="35"/>
                        </a:cubicBezTo>
                        <a:cubicBezTo>
                          <a:pt x="118" y="33"/>
                          <a:pt x="116" y="30"/>
                          <a:pt x="113" y="27"/>
                        </a:cubicBezTo>
                        <a:cubicBezTo>
                          <a:pt x="113" y="26"/>
                          <a:pt x="113" y="26"/>
                          <a:pt x="113" y="26"/>
                        </a:cubicBezTo>
                        <a:cubicBezTo>
                          <a:pt x="109" y="25"/>
                          <a:pt x="103" y="29"/>
                          <a:pt x="100" y="30"/>
                        </a:cubicBezTo>
                        <a:cubicBezTo>
                          <a:pt x="98" y="31"/>
                          <a:pt x="96" y="31"/>
                          <a:pt x="94" y="30"/>
                        </a:cubicBezTo>
                        <a:cubicBezTo>
                          <a:pt x="94" y="30"/>
                          <a:pt x="94" y="30"/>
                          <a:pt x="94" y="30"/>
                        </a:cubicBezTo>
                        <a:cubicBezTo>
                          <a:pt x="94" y="30"/>
                          <a:pt x="94" y="30"/>
                          <a:pt x="94" y="30"/>
                        </a:cubicBezTo>
                        <a:cubicBezTo>
                          <a:pt x="91" y="29"/>
                          <a:pt x="88" y="26"/>
                          <a:pt x="86" y="25"/>
                        </a:cubicBezTo>
                        <a:cubicBezTo>
                          <a:pt x="85" y="25"/>
                          <a:pt x="85" y="25"/>
                          <a:pt x="85" y="25"/>
                        </a:cubicBezTo>
                        <a:cubicBezTo>
                          <a:pt x="76" y="23"/>
                          <a:pt x="67" y="33"/>
                          <a:pt x="64" y="40"/>
                        </a:cubicBezTo>
                        <a:cubicBezTo>
                          <a:pt x="64" y="41"/>
                          <a:pt x="64" y="41"/>
                          <a:pt x="64" y="41"/>
                        </a:cubicBezTo>
                        <a:cubicBezTo>
                          <a:pt x="65" y="43"/>
                          <a:pt x="67" y="44"/>
                          <a:pt x="66" y="47"/>
                        </a:cubicBezTo>
                        <a:cubicBezTo>
                          <a:pt x="59" y="60"/>
                          <a:pt x="64" y="71"/>
                          <a:pt x="61" y="85"/>
                        </a:cubicBezTo>
                        <a:cubicBezTo>
                          <a:pt x="60" y="89"/>
                          <a:pt x="59" y="95"/>
                          <a:pt x="60" y="99"/>
                        </a:cubicBezTo>
                        <a:cubicBezTo>
                          <a:pt x="61" y="100"/>
                          <a:pt x="61" y="100"/>
                          <a:pt x="61" y="100"/>
                        </a:cubicBezTo>
                        <a:cubicBezTo>
                          <a:pt x="61" y="101"/>
                          <a:pt x="61" y="102"/>
                          <a:pt x="62" y="102"/>
                        </a:cubicBezTo>
                        <a:cubicBezTo>
                          <a:pt x="63" y="103"/>
                          <a:pt x="65" y="103"/>
                          <a:pt x="66" y="103"/>
                        </a:cubicBezTo>
                        <a:cubicBezTo>
                          <a:pt x="68" y="102"/>
                          <a:pt x="69" y="102"/>
                          <a:pt x="71" y="102"/>
                        </a:cubicBezTo>
                        <a:cubicBezTo>
                          <a:pt x="72" y="102"/>
                          <a:pt x="72" y="102"/>
                          <a:pt x="72" y="102"/>
                        </a:cubicBezTo>
                        <a:cubicBezTo>
                          <a:pt x="75" y="104"/>
                          <a:pt x="83" y="108"/>
                          <a:pt x="85" y="113"/>
                        </a:cubicBezTo>
                        <a:cubicBezTo>
                          <a:pt x="85" y="114"/>
                          <a:pt x="86" y="115"/>
                          <a:pt x="85" y="117"/>
                        </a:cubicBezTo>
                        <a:cubicBezTo>
                          <a:pt x="84" y="123"/>
                          <a:pt x="78" y="130"/>
                          <a:pt x="74" y="136"/>
                        </a:cubicBezTo>
                        <a:cubicBezTo>
                          <a:pt x="74" y="136"/>
                          <a:pt x="74" y="136"/>
                          <a:pt x="74" y="136"/>
                        </a:cubicBezTo>
                        <a:cubicBezTo>
                          <a:pt x="73" y="136"/>
                          <a:pt x="73" y="137"/>
                          <a:pt x="73" y="137"/>
                        </a:cubicBezTo>
                        <a:cubicBezTo>
                          <a:pt x="72" y="138"/>
                          <a:pt x="71" y="138"/>
                          <a:pt x="71" y="139"/>
                        </a:cubicBezTo>
                        <a:cubicBezTo>
                          <a:pt x="58" y="153"/>
                          <a:pt x="42" y="164"/>
                          <a:pt x="32" y="179"/>
                        </a:cubicBezTo>
                        <a:cubicBezTo>
                          <a:pt x="29" y="185"/>
                          <a:pt x="22" y="183"/>
                          <a:pt x="20" y="190"/>
                        </a:cubicBezTo>
                        <a:cubicBezTo>
                          <a:pt x="20" y="193"/>
                          <a:pt x="20" y="196"/>
                          <a:pt x="21" y="199"/>
                        </a:cubicBezTo>
                        <a:cubicBezTo>
                          <a:pt x="21" y="200"/>
                          <a:pt x="21" y="202"/>
                          <a:pt x="21" y="203"/>
                        </a:cubicBezTo>
                        <a:cubicBezTo>
                          <a:pt x="20" y="203"/>
                          <a:pt x="20" y="203"/>
                          <a:pt x="20" y="203"/>
                        </a:cubicBezTo>
                        <a:cubicBezTo>
                          <a:pt x="19" y="211"/>
                          <a:pt x="11" y="219"/>
                          <a:pt x="9" y="232"/>
                        </a:cubicBezTo>
                        <a:cubicBezTo>
                          <a:pt x="9" y="232"/>
                          <a:pt x="9" y="233"/>
                          <a:pt x="9" y="233"/>
                        </a:cubicBezTo>
                        <a:cubicBezTo>
                          <a:pt x="9" y="236"/>
                          <a:pt x="8" y="240"/>
                          <a:pt x="8" y="243"/>
                        </a:cubicBezTo>
                        <a:cubicBezTo>
                          <a:pt x="7" y="251"/>
                          <a:pt x="6" y="259"/>
                          <a:pt x="5" y="268"/>
                        </a:cubicBezTo>
                        <a:cubicBezTo>
                          <a:pt x="4" y="277"/>
                          <a:pt x="5" y="288"/>
                          <a:pt x="2" y="297"/>
                        </a:cubicBezTo>
                        <a:cubicBezTo>
                          <a:pt x="6" y="301"/>
                          <a:pt x="2" y="307"/>
                          <a:pt x="0" y="311"/>
                        </a:cubicBezTo>
                        <a:cubicBezTo>
                          <a:pt x="0" y="312"/>
                          <a:pt x="0" y="312"/>
                          <a:pt x="0" y="312"/>
                        </a:cubicBezTo>
                        <a:cubicBezTo>
                          <a:pt x="1" y="312"/>
                          <a:pt x="2" y="311"/>
                          <a:pt x="2" y="311"/>
                        </a:cubicBezTo>
                        <a:close/>
                      </a:path>
                    </a:pathLst>
                  </a:custGeom>
                  <a:solidFill>
                    <a:srgbClr val="D1DBDD"/>
                  </a:solidFill>
                  <a:ln w="6350" cmpd="sng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6993903" algn="ctr" rotWithShape="0">
                      <a:srgbClr val="B2B2B2">
                        <a:alpha val="50000"/>
                      </a:srgbClr>
                    </a:outerShdw>
                  </a:effectLst>
                </p:spPr>
                <p:txBody>
                  <a:bodyPr/>
                  <a:lstStyle/>
                  <a:p>
                    <a:endParaRPr lang="zh-CN" altLang="en-US" sz="1000" kern="0">
                      <a:solidFill>
                        <a:sysClr val="windowText" lastClr="000000"/>
                      </a:solidFill>
                    </a:endParaRPr>
                  </a:p>
                </p:txBody>
              </p:sp>
              <p:grpSp>
                <p:nvGrpSpPr>
                  <p:cNvPr id="15" name="组合 169">
                    <a:extLst>
                      <a:ext uri="{FF2B5EF4-FFF2-40B4-BE49-F238E27FC236}">
                        <a16:creationId xmlns:a16="http://schemas.microsoft.com/office/drawing/2014/main" id="{499F6340-5B2D-426F-95C3-124613F3C7F1}"/>
                      </a:ext>
                    </a:extLst>
                  </p:cNvPr>
                  <p:cNvGrpSpPr/>
                  <p:nvPr/>
                </p:nvGrpSpPr>
                <p:grpSpPr>
                  <a:xfrm>
                    <a:off x="3883025" y="4094163"/>
                    <a:ext cx="1627188" cy="1833562"/>
                    <a:chOff x="3883025" y="4113213"/>
                    <a:chExt cx="1627188" cy="1833562"/>
                  </a:xfrm>
                </p:grpSpPr>
                <p:sp>
                  <p:nvSpPr>
                    <p:cNvPr id="16" name="Freeform 21">
                      <a:extLst>
                        <a:ext uri="{FF2B5EF4-FFF2-40B4-BE49-F238E27FC236}">
                          <a16:creationId xmlns:a16="http://schemas.microsoft.com/office/drawing/2014/main" id="{496593B7-9E9C-4F2A-96F5-A0663B23402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16538" y="4927600"/>
                      <a:ext cx="66675" cy="134937"/>
                    </a:xfrm>
                    <a:custGeom>
                      <a:avLst/>
                      <a:gdLst>
                        <a:gd name="T0" fmla="*/ 7 w 22"/>
                        <a:gd name="T1" fmla="*/ 0 h 44"/>
                        <a:gd name="T2" fmla="*/ 1 w 22"/>
                        <a:gd name="T3" fmla="*/ 15 h 44"/>
                        <a:gd name="T4" fmla="*/ 14 w 22"/>
                        <a:gd name="T5" fmla="*/ 39 h 44"/>
                        <a:gd name="T6" fmla="*/ 12 w 22"/>
                        <a:gd name="T7" fmla="*/ 25 h 44"/>
                        <a:gd name="T8" fmla="*/ 7 w 22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2" h="44">
                          <a:moveTo>
                            <a:pt x="7" y="0"/>
                          </a:moveTo>
                          <a:cubicBezTo>
                            <a:pt x="6" y="5"/>
                            <a:pt x="0" y="9"/>
                            <a:pt x="1" y="15"/>
                          </a:cubicBezTo>
                          <a:cubicBezTo>
                            <a:pt x="3" y="27"/>
                            <a:pt x="5" y="31"/>
                            <a:pt x="14" y="39"/>
                          </a:cubicBezTo>
                          <a:cubicBezTo>
                            <a:pt x="20" y="44"/>
                            <a:pt x="22" y="16"/>
                            <a:pt x="12" y="25"/>
                          </a:cubicBezTo>
                          <a:cubicBezTo>
                            <a:pt x="13" y="18"/>
                            <a:pt x="11" y="6"/>
                            <a:pt x="7" y="0"/>
                          </a:cubicBezTo>
                          <a:close/>
                        </a:path>
                      </a:pathLst>
                    </a:custGeom>
                    <a:solidFill>
                      <a:srgbClr val="73BC44"/>
                    </a:solidFill>
                    <a:ln w="6350" cmpd="sng">
                      <a:solidFill>
                        <a:srgbClr val="FFFFFF"/>
                      </a:solidFill>
                      <a:prstDash val="solid"/>
                      <a:round/>
                      <a:headEnd/>
                      <a:tailEnd/>
                    </a:ln>
                    <a:effectLst>
                      <a:outerShdw dist="28398" dir="6993903" algn="ctr" rotWithShape="0">
                        <a:srgbClr val="B2B2B2">
                          <a:alpha val="50000"/>
                        </a:srgbClr>
                      </a:outerShdw>
                    </a:effectLst>
                  </p:spPr>
                  <p:txBody>
                    <a:bodyPr/>
                    <a:lstStyle/>
                    <a:p>
                      <a:endParaRPr lang="zh-CN" altLang="en-US" sz="1000" kern="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7" name="Freeform 22">
                      <a:extLst>
                        <a:ext uri="{FF2B5EF4-FFF2-40B4-BE49-F238E27FC236}">
                          <a16:creationId xmlns:a16="http://schemas.microsoft.com/office/drawing/2014/main" id="{62923B0D-9C36-430F-B948-1E5B7A43931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80038" y="5259388"/>
                      <a:ext cx="44450" cy="49212"/>
                    </a:xfrm>
                    <a:custGeom>
                      <a:avLst/>
                      <a:gdLst>
                        <a:gd name="T0" fmla="*/ 1 w 14"/>
                        <a:gd name="T1" fmla="*/ 16 h 16"/>
                        <a:gd name="T2" fmla="*/ 11 w 14"/>
                        <a:gd name="T3" fmla="*/ 0 h 16"/>
                        <a:gd name="T4" fmla="*/ 1 w 14"/>
                        <a:gd name="T5" fmla="*/ 16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14" h="16">
                          <a:moveTo>
                            <a:pt x="1" y="16"/>
                          </a:moveTo>
                          <a:cubicBezTo>
                            <a:pt x="6" y="12"/>
                            <a:pt x="14" y="9"/>
                            <a:pt x="11" y="0"/>
                          </a:cubicBezTo>
                          <a:cubicBezTo>
                            <a:pt x="8" y="7"/>
                            <a:pt x="0" y="7"/>
                            <a:pt x="1" y="16"/>
                          </a:cubicBezTo>
                          <a:close/>
                        </a:path>
                      </a:pathLst>
                    </a:custGeom>
                    <a:solidFill>
                      <a:srgbClr val="73BC44"/>
                    </a:solidFill>
                    <a:ln w="6350" cmpd="sng">
                      <a:solidFill>
                        <a:srgbClr val="FFFFFF"/>
                      </a:solidFill>
                      <a:prstDash val="solid"/>
                      <a:round/>
                      <a:headEnd/>
                      <a:tailEnd/>
                    </a:ln>
                    <a:effectLst>
                      <a:outerShdw dist="28398" dir="6993903" algn="ctr" rotWithShape="0">
                        <a:srgbClr val="B2B2B2">
                          <a:alpha val="50000"/>
                        </a:srgbClr>
                      </a:outerShdw>
                    </a:effectLst>
                  </p:spPr>
                  <p:txBody>
                    <a:bodyPr/>
                    <a:lstStyle/>
                    <a:p>
                      <a:endParaRPr lang="zh-CN" altLang="en-US" sz="1000" kern="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8" name="Freeform 23">
                      <a:extLst>
                        <a:ext uri="{FF2B5EF4-FFF2-40B4-BE49-F238E27FC236}">
                          <a16:creationId xmlns:a16="http://schemas.microsoft.com/office/drawing/2014/main" id="{EB5D8C35-BFAE-4C7D-9729-8C2CE80A370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75275" y="4786313"/>
                      <a:ext cx="50800" cy="101600"/>
                    </a:xfrm>
                    <a:custGeom>
                      <a:avLst/>
                      <a:gdLst>
                        <a:gd name="T0" fmla="*/ 6 w 17"/>
                        <a:gd name="T1" fmla="*/ 0 h 33"/>
                        <a:gd name="T2" fmla="*/ 6 w 17"/>
                        <a:gd name="T3" fmla="*/ 5 h 33"/>
                        <a:gd name="T4" fmla="*/ 5 w 17"/>
                        <a:gd name="T5" fmla="*/ 16 h 33"/>
                        <a:gd name="T6" fmla="*/ 10 w 17"/>
                        <a:gd name="T7" fmla="*/ 19 h 33"/>
                        <a:gd name="T8" fmla="*/ 13 w 17"/>
                        <a:gd name="T9" fmla="*/ 24 h 33"/>
                        <a:gd name="T10" fmla="*/ 6 w 17"/>
                        <a:gd name="T11" fmla="*/ 0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17" h="33">
                          <a:moveTo>
                            <a:pt x="6" y="0"/>
                          </a:moveTo>
                          <a:cubicBezTo>
                            <a:pt x="6" y="2"/>
                            <a:pt x="6" y="3"/>
                            <a:pt x="6" y="5"/>
                          </a:cubicBezTo>
                          <a:cubicBezTo>
                            <a:pt x="7" y="10"/>
                            <a:pt x="12" y="15"/>
                            <a:pt x="5" y="16"/>
                          </a:cubicBezTo>
                          <a:cubicBezTo>
                            <a:pt x="7" y="17"/>
                            <a:pt x="8" y="18"/>
                            <a:pt x="10" y="19"/>
                          </a:cubicBezTo>
                          <a:cubicBezTo>
                            <a:pt x="0" y="25"/>
                            <a:pt x="9" y="33"/>
                            <a:pt x="13" y="24"/>
                          </a:cubicBezTo>
                          <a:cubicBezTo>
                            <a:pt x="17" y="14"/>
                            <a:pt x="16" y="4"/>
                            <a:pt x="6" y="0"/>
                          </a:cubicBezTo>
                          <a:close/>
                        </a:path>
                      </a:pathLst>
                    </a:custGeom>
                    <a:solidFill>
                      <a:srgbClr val="73BC44"/>
                    </a:solidFill>
                    <a:ln w="6350" cmpd="sng">
                      <a:solidFill>
                        <a:srgbClr val="FFFFFF"/>
                      </a:solidFill>
                      <a:prstDash val="solid"/>
                      <a:round/>
                      <a:headEnd/>
                      <a:tailEnd/>
                    </a:ln>
                    <a:effectLst>
                      <a:outerShdw dist="28398" dir="6993903" algn="ctr" rotWithShape="0">
                        <a:srgbClr val="B2B2B2">
                          <a:alpha val="50000"/>
                        </a:srgbClr>
                      </a:outerShdw>
                    </a:effectLst>
                  </p:spPr>
                  <p:txBody>
                    <a:bodyPr/>
                    <a:lstStyle/>
                    <a:p>
                      <a:endParaRPr lang="zh-CN" altLang="en-US" sz="1000" kern="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9" name="Freeform 25">
                      <a:extLst>
                        <a:ext uri="{FF2B5EF4-FFF2-40B4-BE49-F238E27FC236}">
                          <a16:creationId xmlns:a16="http://schemas.microsoft.com/office/drawing/2014/main" id="{D275D910-F968-479B-908C-896F8670164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83025" y="4113213"/>
                      <a:ext cx="1627188" cy="1833562"/>
                    </a:xfrm>
                    <a:custGeom>
                      <a:avLst/>
                      <a:gdLst>
                        <a:gd name="T0" fmla="*/ 408 w 530"/>
                        <a:gd name="T1" fmla="*/ 157 h 597"/>
                        <a:gd name="T2" fmla="*/ 394 w 530"/>
                        <a:gd name="T3" fmla="*/ 134 h 597"/>
                        <a:gd name="T4" fmla="*/ 398 w 530"/>
                        <a:gd name="T5" fmla="*/ 125 h 597"/>
                        <a:gd name="T6" fmla="*/ 220 w 530"/>
                        <a:gd name="T7" fmla="*/ 5 h 597"/>
                        <a:gd name="T8" fmla="*/ 214 w 530"/>
                        <a:gd name="T9" fmla="*/ 21 h 597"/>
                        <a:gd name="T10" fmla="*/ 203 w 530"/>
                        <a:gd name="T11" fmla="*/ 29 h 597"/>
                        <a:gd name="T12" fmla="*/ 196 w 530"/>
                        <a:gd name="T13" fmla="*/ 47 h 597"/>
                        <a:gd name="T14" fmla="*/ 179 w 530"/>
                        <a:gd name="T15" fmla="*/ 63 h 597"/>
                        <a:gd name="T16" fmla="*/ 188 w 530"/>
                        <a:gd name="T17" fmla="*/ 88 h 597"/>
                        <a:gd name="T18" fmla="*/ 155 w 530"/>
                        <a:gd name="T19" fmla="*/ 106 h 597"/>
                        <a:gd name="T20" fmla="*/ 134 w 530"/>
                        <a:gd name="T21" fmla="*/ 73 h 597"/>
                        <a:gd name="T22" fmla="*/ 111 w 530"/>
                        <a:gd name="T23" fmla="*/ 102 h 597"/>
                        <a:gd name="T24" fmla="*/ 108 w 530"/>
                        <a:gd name="T25" fmla="*/ 31 h 597"/>
                        <a:gd name="T26" fmla="*/ 50 w 530"/>
                        <a:gd name="T27" fmla="*/ 4 h 597"/>
                        <a:gd name="T28" fmla="*/ 48 w 530"/>
                        <a:gd name="T29" fmla="*/ 22 h 597"/>
                        <a:gd name="T30" fmla="*/ 65 w 530"/>
                        <a:gd name="T31" fmla="*/ 68 h 597"/>
                        <a:gd name="T32" fmla="*/ 47 w 530"/>
                        <a:gd name="T33" fmla="*/ 94 h 597"/>
                        <a:gd name="T34" fmla="*/ 56 w 530"/>
                        <a:gd name="T35" fmla="*/ 113 h 597"/>
                        <a:gd name="T36" fmla="*/ 60 w 530"/>
                        <a:gd name="T37" fmla="*/ 113 h 597"/>
                        <a:gd name="T38" fmla="*/ 63 w 530"/>
                        <a:gd name="T39" fmla="*/ 112 h 597"/>
                        <a:gd name="T40" fmla="*/ 59 w 530"/>
                        <a:gd name="T41" fmla="*/ 131 h 597"/>
                        <a:gd name="T42" fmla="*/ 51 w 530"/>
                        <a:gd name="T43" fmla="*/ 140 h 597"/>
                        <a:gd name="T44" fmla="*/ 42 w 530"/>
                        <a:gd name="T45" fmla="*/ 144 h 597"/>
                        <a:gd name="T46" fmla="*/ 42 w 530"/>
                        <a:gd name="T47" fmla="*/ 150 h 597"/>
                        <a:gd name="T48" fmla="*/ 45 w 530"/>
                        <a:gd name="T49" fmla="*/ 157 h 597"/>
                        <a:gd name="T50" fmla="*/ 36 w 530"/>
                        <a:gd name="T51" fmla="*/ 169 h 597"/>
                        <a:gd name="T52" fmla="*/ 16 w 530"/>
                        <a:gd name="T53" fmla="*/ 189 h 597"/>
                        <a:gd name="T54" fmla="*/ 3 w 530"/>
                        <a:gd name="T55" fmla="*/ 193 h 597"/>
                        <a:gd name="T56" fmla="*/ 2 w 530"/>
                        <a:gd name="T57" fmla="*/ 213 h 597"/>
                        <a:gd name="T58" fmla="*/ 18 w 530"/>
                        <a:gd name="T59" fmla="*/ 305 h 597"/>
                        <a:gd name="T60" fmla="*/ 76 w 530"/>
                        <a:gd name="T61" fmla="*/ 423 h 597"/>
                        <a:gd name="T62" fmla="*/ 87 w 530"/>
                        <a:gd name="T63" fmla="*/ 425 h 597"/>
                        <a:gd name="T64" fmla="*/ 93 w 530"/>
                        <a:gd name="T65" fmla="*/ 430 h 597"/>
                        <a:gd name="T66" fmla="*/ 101 w 530"/>
                        <a:gd name="T67" fmla="*/ 440 h 597"/>
                        <a:gd name="T68" fmla="*/ 129 w 530"/>
                        <a:gd name="T69" fmla="*/ 450 h 597"/>
                        <a:gd name="T70" fmla="*/ 143 w 530"/>
                        <a:gd name="T71" fmla="*/ 459 h 597"/>
                        <a:gd name="T72" fmla="*/ 162 w 530"/>
                        <a:gd name="T73" fmla="*/ 465 h 597"/>
                        <a:gd name="T74" fmla="*/ 163 w 530"/>
                        <a:gd name="T75" fmla="*/ 466 h 597"/>
                        <a:gd name="T76" fmla="*/ 188 w 530"/>
                        <a:gd name="T77" fmla="*/ 477 h 597"/>
                        <a:gd name="T78" fmla="*/ 219 w 530"/>
                        <a:gd name="T79" fmla="*/ 475 h 597"/>
                        <a:gd name="T80" fmla="*/ 244 w 530"/>
                        <a:gd name="T81" fmla="*/ 562 h 597"/>
                        <a:gd name="T82" fmla="*/ 258 w 530"/>
                        <a:gd name="T83" fmla="*/ 587 h 597"/>
                        <a:gd name="T84" fmla="*/ 296 w 530"/>
                        <a:gd name="T85" fmla="*/ 581 h 597"/>
                        <a:gd name="T86" fmla="*/ 320 w 530"/>
                        <a:gd name="T87" fmla="*/ 594 h 597"/>
                        <a:gd name="T88" fmla="*/ 334 w 530"/>
                        <a:gd name="T89" fmla="*/ 595 h 597"/>
                        <a:gd name="T90" fmla="*/ 362 w 530"/>
                        <a:gd name="T91" fmla="*/ 592 h 597"/>
                        <a:gd name="T92" fmla="*/ 383 w 530"/>
                        <a:gd name="T93" fmla="*/ 592 h 597"/>
                        <a:gd name="T94" fmla="*/ 411 w 530"/>
                        <a:gd name="T95" fmla="*/ 570 h 597"/>
                        <a:gd name="T96" fmla="*/ 467 w 530"/>
                        <a:gd name="T97" fmla="*/ 564 h 597"/>
                        <a:gd name="T98" fmla="*/ 521 w 530"/>
                        <a:gd name="T99" fmla="*/ 529 h 597"/>
                        <a:gd name="T100" fmla="*/ 490 w 530"/>
                        <a:gd name="T101" fmla="*/ 500 h 597"/>
                        <a:gd name="T102" fmla="*/ 484 w 530"/>
                        <a:gd name="T103" fmla="*/ 463 h 597"/>
                        <a:gd name="T104" fmla="*/ 471 w 530"/>
                        <a:gd name="T105" fmla="*/ 418 h 597"/>
                        <a:gd name="T106" fmla="*/ 479 w 530"/>
                        <a:gd name="T107" fmla="*/ 345 h 597"/>
                        <a:gd name="T108" fmla="*/ 448 w 530"/>
                        <a:gd name="T109" fmla="*/ 278 h 597"/>
                        <a:gd name="T110" fmla="*/ 470 w 530"/>
                        <a:gd name="T111" fmla="*/ 211 h 59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  <a:cxn ang="0">
                          <a:pos x="T110" y="T111"/>
                        </a:cxn>
                      </a:cxnLst>
                      <a:rect l="0" t="0" r="r" b="b"/>
                      <a:pathLst>
                        <a:path w="530" h="597">
                          <a:moveTo>
                            <a:pt x="435" y="178"/>
                          </a:moveTo>
                          <a:cubicBezTo>
                            <a:pt x="428" y="171"/>
                            <a:pt x="417" y="165"/>
                            <a:pt x="409" y="157"/>
                          </a:cubicBezTo>
                          <a:cubicBezTo>
                            <a:pt x="408" y="157"/>
                            <a:pt x="408" y="157"/>
                            <a:pt x="408" y="157"/>
                          </a:cubicBezTo>
                          <a:cubicBezTo>
                            <a:pt x="405" y="154"/>
                            <a:pt x="403" y="152"/>
                            <a:pt x="401" y="149"/>
                          </a:cubicBezTo>
                          <a:cubicBezTo>
                            <a:pt x="399" y="146"/>
                            <a:pt x="392" y="141"/>
                            <a:pt x="393" y="137"/>
                          </a:cubicBezTo>
                          <a:cubicBezTo>
                            <a:pt x="393" y="136"/>
                            <a:pt x="393" y="135"/>
                            <a:pt x="394" y="134"/>
                          </a:cubicBezTo>
                          <a:cubicBezTo>
                            <a:pt x="394" y="133"/>
                            <a:pt x="395" y="132"/>
                            <a:pt x="396" y="132"/>
                          </a:cubicBezTo>
                          <a:cubicBezTo>
                            <a:pt x="397" y="130"/>
                            <a:pt x="398" y="129"/>
                            <a:pt x="398" y="126"/>
                          </a:cubicBezTo>
                          <a:cubicBezTo>
                            <a:pt x="398" y="125"/>
                            <a:pt x="398" y="125"/>
                            <a:pt x="398" y="125"/>
                          </a:cubicBezTo>
                          <a:cubicBezTo>
                            <a:pt x="397" y="123"/>
                            <a:pt x="396" y="121"/>
                            <a:pt x="395" y="119"/>
                          </a:cubicBezTo>
                          <a:cubicBezTo>
                            <a:pt x="389" y="108"/>
                            <a:pt x="377" y="103"/>
                            <a:pt x="366" y="97"/>
                          </a:cubicBezTo>
                          <a:cubicBezTo>
                            <a:pt x="220" y="5"/>
                            <a:pt x="220" y="5"/>
                            <a:pt x="220" y="5"/>
                          </a:cubicBezTo>
                          <a:cubicBezTo>
                            <a:pt x="220" y="6"/>
                            <a:pt x="220" y="6"/>
                            <a:pt x="220" y="6"/>
                          </a:cubicBezTo>
                          <a:cubicBezTo>
                            <a:pt x="218" y="8"/>
                            <a:pt x="216" y="10"/>
                            <a:pt x="214" y="13"/>
                          </a:cubicBezTo>
                          <a:cubicBezTo>
                            <a:pt x="212" y="15"/>
                            <a:pt x="211" y="19"/>
                            <a:pt x="214" y="21"/>
                          </a:cubicBezTo>
                          <a:cubicBezTo>
                            <a:pt x="212" y="24"/>
                            <a:pt x="214" y="18"/>
                            <a:pt x="212" y="21"/>
                          </a:cubicBezTo>
                          <a:cubicBezTo>
                            <a:pt x="208" y="25"/>
                            <a:pt x="213" y="32"/>
                            <a:pt x="214" y="32"/>
                          </a:cubicBezTo>
                          <a:cubicBezTo>
                            <a:pt x="206" y="30"/>
                            <a:pt x="204" y="28"/>
                            <a:pt x="203" y="29"/>
                          </a:cubicBezTo>
                          <a:cubicBezTo>
                            <a:pt x="201" y="30"/>
                            <a:pt x="196" y="31"/>
                            <a:pt x="203" y="39"/>
                          </a:cubicBezTo>
                          <a:cubicBezTo>
                            <a:pt x="202" y="40"/>
                            <a:pt x="199" y="38"/>
                            <a:pt x="200" y="40"/>
                          </a:cubicBezTo>
                          <a:cubicBezTo>
                            <a:pt x="201" y="44"/>
                            <a:pt x="198" y="47"/>
                            <a:pt x="196" y="47"/>
                          </a:cubicBezTo>
                          <a:cubicBezTo>
                            <a:pt x="177" y="50"/>
                            <a:pt x="184" y="52"/>
                            <a:pt x="183" y="54"/>
                          </a:cubicBezTo>
                          <a:cubicBezTo>
                            <a:pt x="179" y="55"/>
                            <a:pt x="194" y="52"/>
                            <a:pt x="195" y="58"/>
                          </a:cubicBezTo>
                          <a:cubicBezTo>
                            <a:pt x="179" y="59"/>
                            <a:pt x="182" y="59"/>
                            <a:pt x="179" y="63"/>
                          </a:cubicBezTo>
                          <a:cubicBezTo>
                            <a:pt x="179" y="62"/>
                            <a:pt x="179" y="66"/>
                            <a:pt x="195" y="68"/>
                          </a:cubicBezTo>
                          <a:cubicBezTo>
                            <a:pt x="200" y="68"/>
                            <a:pt x="199" y="64"/>
                            <a:pt x="208" y="65"/>
                          </a:cubicBezTo>
                          <a:cubicBezTo>
                            <a:pt x="216" y="66"/>
                            <a:pt x="190" y="78"/>
                            <a:pt x="188" y="88"/>
                          </a:cubicBezTo>
                          <a:cubicBezTo>
                            <a:pt x="150" y="64"/>
                            <a:pt x="161" y="106"/>
                            <a:pt x="168" y="105"/>
                          </a:cubicBezTo>
                          <a:cubicBezTo>
                            <a:pt x="156" y="106"/>
                            <a:pt x="162" y="107"/>
                            <a:pt x="159" y="111"/>
                          </a:cubicBezTo>
                          <a:cubicBezTo>
                            <a:pt x="155" y="106"/>
                            <a:pt x="155" y="106"/>
                            <a:pt x="155" y="106"/>
                          </a:cubicBezTo>
                          <a:cubicBezTo>
                            <a:pt x="161" y="109"/>
                            <a:pt x="161" y="96"/>
                            <a:pt x="159" y="89"/>
                          </a:cubicBezTo>
                          <a:cubicBezTo>
                            <a:pt x="158" y="85"/>
                            <a:pt x="151" y="84"/>
                            <a:pt x="153" y="81"/>
                          </a:cubicBezTo>
                          <a:cubicBezTo>
                            <a:pt x="144" y="93"/>
                            <a:pt x="135" y="75"/>
                            <a:pt x="134" y="73"/>
                          </a:cubicBezTo>
                          <a:cubicBezTo>
                            <a:pt x="125" y="78"/>
                            <a:pt x="122" y="85"/>
                            <a:pt x="127" y="88"/>
                          </a:cubicBezTo>
                          <a:cubicBezTo>
                            <a:pt x="120" y="87"/>
                            <a:pt x="118" y="88"/>
                            <a:pt x="120" y="100"/>
                          </a:cubicBezTo>
                          <a:cubicBezTo>
                            <a:pt x="116" y="93"/>
                            <a:pt x="112" y="96"/>
                            <a:pt x="111" y="102"/>
                          </a:cubicBezTo>
                          <a:cubicBezTo>
                            <a:pt x="109" y="74"/>
                            <a:pt x="107" y="83"/>
                            <a:pt x="103" y="71"/>
                          </a:cubicBezTo>
                          <a:cubicBezTo>
                            <a:pt x="102" y="68"/>
                            <a:pt x="108" y="61"/>
                            <a:pt x="102" y="55"/>
                          </a:cubicBezTo>
                          <a:cubicBezTo>
                            <a:pt x="102" y="52"/>
                            <a:pt x="111" y="41"/>
                            <a:pt x="108" y="31"/>
                          </a:cubicBezTo>
                          <a:cubicBezTo>
                            <a:pt x="107" y="28"/>
                            <a:pt x="118" y="28"/>
                            <a:pt x="112" y="4"/>
                          </a:cubicBezTo>
                          <a:cubicBezTo>
                            <a:pt x="111" y="4"/>
                            <a:pt x="111" y="4"/>
                            <a:pt x="111" y="4"/>
                          </a:cubicBezTo>
                          <a:cubicBezTo>
                            <a:pt x="96" y="3"/>
                            <a:pt x="64" y="0"/>
                            <a:pt x="50" y="4"/>
                          </a:cubicBezTo>
                          <a:cubicBezTo>
                            <a:pt x="49" y="5"/>
                            <a:pt x="48" y="5"/>
                            <a:pt x="47" y="5"/>
                          </a:cubicBezTo>
                          <a:cubicBezTo>
                            <a:pt x="47" y="6"/>
                            <a:pt x="46" y="6"/>
                            <a:pt x="46" y="7"/>
                          </a:cubicBezTo>
                          <a:cubicBezTo>
                            <a:pt x="45" y="12"/>
                            <a:pt x="46" y="17"/>
                            <a:pt x="48" y="22"/>
                          </a:cubicBezTo>
                          <a:cubicBezTo>
                            <a:pt x="49" y="24"/>
                            <a:pt x="51" y="27"/>
                            <a:pt x="52" y="29"/>
                          </a:cubicBezTo>
                          <a:cubicBezTo>
                            <a:pt x="53" y="31"/>
                            <a:pt x="54" y="33"/>
                            <a:pt x="55" y="35"/>
                          </a:cubicBezTo>
                          <a:cubicBezTo>
                            <a:pt x="61" y="43"/>
                            <a:pt x="66" y="58"/>
                            <a:pt x="65" y="68"/>
                          </a:cubicBezTo>
                          <a:cubicBezTo>
                            <a:pt x="63" y="76"/>
                            <a:pt x="60" y="80"/>
                            <a:pt x="54" y="80"/>
                          </a:cubicBezTo>
                          <a:cubicBezTo>
                            <a:pt x="54" y="80"/>
                            <a:pt x="54" y="80"/>
                            <a:pt x="54" y="80"/>
                          </a:cubicBezTo>
                          <a:cubicBezTo>
                            <a:pt x="50" y="82"/>
                            <a:pt x="39" y="95"/>
                            <a:pt x="47" y="94"/>
                          </a:cubicBezTo>
                          <a:cubicBezTo>
                            <a:pt x="47" y="94"/>
                            <a:pt x="47" y="94"/>
                            <a:pt x="47" y="94"/>
                          </a:cubicBezTo>
                          <a:cubicBezTo>
                            <a:pt x="47" y="94"/>
                            <a:pt x="47" y="94"/>
                            <a:pt x="47" y="94"/>
                          </a:cubicBezTo>
                          <a:cubicBezTo>
                            <a:pt x="42" y="109"/>
                            <a:pt x="49" y="113"/>
                            <a:pt x="56" y="113"/>
                          </a:cubicBezTo>
                          <a:cubicBezTo>
                            <a:pt x="57" y="113"/>
                            <a:pt x="57" y="113"/>
                            <a:pt x="57" y="113"/>
                          </a:cubicBezTo>
                          <a:cubicBezTo>
                            <a:pt x="57" y="113"/>
                            <a:pt x="58" y="113"/>
                            <a:pt x="58" y="113"/>
                          </a:cubicBezTo>
                          <a:cubicBezTo>
                            <a:pt x="59" y="113"/>
                            <a:pt x="60" y="113"/>
                            <a:pt x="60" y="113"/>
                          </a:cubicBezTo>
                          <a:cubicBezTo>
                            <a:pt x="61" y="113"/>
                            <a:pt x="61" y="113"/>
                            <a:pt x="61" y="113"/>
                          </a:cubicBezTo>
                          <a:cubicBezTo>
                            <a:pt x="61" y="112"/>
                            <a:pt x="62" y="112"/>
                            <a:pt x="63" y="112"/>
                          </a:cubicBezTo>
                          <a:cubicBezTo>
                            <a:pt x="63" y="112"/>
                            <a:pt x="63" y="112"/>
                            <a:pt x="63" y="112"/>
                          </a:cubicBezTo>
                          <a:cubicBezTo>
                            <a:pt x="63" y="112"/>
                            <a:pt x="63" y="112"/>
                            <a:pt x="63" y="112"/>
                          </a:cubicBezTo>
                          <a:cubicBezTo>
                            <a:pt x="63" y="112"/>
                            <a:pt x="63" y="112"/>
                            <a:pt x="63" y="112"/>
                          </a:cubicBezTo>
                          <a:cubicBezTo>
                            <a:pt x="58" y="120"/>
                            <a:pt x="69" y="123"/>
                            <a:pt x="59" y="131"/>
                          </a:cubicBezTo>
                          <a:cubicBezTo>
                            <a:pt x="57" y="132"/>
                            <a:pt x="55" y="133"/>
                            <a:pt x="54" y="133"/>
                          </a:cubicBezTo>
                          <a:cubicBezTo>
                            <a:pt x="53" y="134"/>
                            <a:pt x="52" y="135"/>
                            <a:pt x="52" y="136"/>
                          </a:cubicBezTo>
                          <a:cubicBezTo>
                            <a:pt x="51" y="137"/>
                            <a:pt x="51" y="138"/>
                            <a:pt x="51" y="140"/>
                          </a:cubicBezTo>
                          <a:cubicBezTo>
                            <a:pt x="51" y="141"/>
                            <a:pt x="51" y="141"/>
                            <a:pt x="50" y="141"/>
                          </a:cubicBezTo>
                          <a:cubicBezTo>
                            <a:pt x="50" y="143"/>
                            <a:pt x="44" y="143"/>
                            <a:pt x="42" y="144"/>
                          </a:cubicBezTo>
                          <a:cubicBezTo>
                            <a:pt x="42" y="144"/>
                            <a:pt x="42" y="144"/>
                            <a:pt x="42" y="144"/>
                          </a:cubicBezTo>
                          <a:cubicBezTo>
                            <a:pt x="41" y="145"/>
                            <a:pt x="41" y="145"/>
                            <a:pt x="41" y="145"/>
                          </a:cubicBezTo>
                          <a:cubicBezTo>
                            <a:pt x="41" y="145"/>
                            <a:pt x="41" y="145"/>
                            <a:pt x="41" y="145"/>
                          </a:cubicBezTo>
                          <a:cubicBezTo>
                            <a:pt x="41" y="146"/>
                            <a:pt x="41" y="148"/>
                            <a:pt x="42" y="150"/>
                          </a:cubicBezTo>
                          <a:cubicBezTo>
                            <a:pt x="43" y="152"/>
                            <a:pt x="45" y="154"/>
                            <a:pt x="45" y="156"/>
                          </a:cubicBezTo>
                          <a:cubicBezTo>
                            <a:pt x="45" y="156"/>
                            <a:pt x="45" y="157"/>
                            <a:pt x="45" y="157"/>
                          </a:cubicBezTo>
                          <a:cubicBezTo>
                            <a:pt x="45" y="157"/>
                            <a:pt x="45" y="157"/>
                            <a:pt x="45" y="157"/>
                          </a:cubicBezTo>
                          <a:cubicBezTo>
                            <a:pt x="45" y="158"/>
                            <a:pt x="45" y="159"/>
                            <a:pt x="44" y="159"/>
                          </a:cubicBezTo>
                          <a:cubicBezTo>
                            <a:pt x="44" y="160"/>
                            <a:pt x="44" y="160"/>
                            <a:pt x="44" y="160"/>
                          </a:cubicBezTo>
                          <a:cubicBezTo>
                            <a:pt x="42" y="162"/>
                            <a:pt x="39" y="166"/>
                            <a:pt x="36" y="169"/>
                          </a:cubicBezTo>
                          <a:cubicBezTo>
                            <a:pt x="35" y="169"/>
                            <a:pt x="35" y="170"/>
                            <a:pt x="34" y="170"/>
                          </a:cubicBezTo>
                          <a:cubicBezTo>
                            <a:pt x="32" y="172"/>
                            <a:pt x="30" y="174"/>
                            <a:pt x="28" y="176"/>
                          </a:cubicBezTo>
                          <a:cubicBezTo>
                            <a:pt x="25" y="181"/>
                            <a:pt x="22" y="185"/>
                            <a:pt x="16" y="189"/>
                          </a:cubicBezTo>
                          <a:cubicBezTo>
                            <a:pt x="16" y="189"/>
                            <a:pt x="16" y="189"/>
                            <a:pt x="15" y="190"/>
                          </a:cubicBezTo>
                          <a:cubicBezTo>
                            <a:pt x="15" y="190"/>
                            <a:pt x="14" y="190"/>
                            <a:pt x="14" y="190"/>
                          </a:cubicBezTo>
                          <a:cubicBezTo>
                            <a:pt x="10" y="192"/>
                            <a:pt x="6" y="193"/>
                            <a:pt x="3" y="193"/>
                          </a:cubicBezTo>
                          <a:cubicBezTo>
                            <a:pt x="3" y="193"/>
                            <a:pt x="3" y="193"/>
                            <a:pt x="3" y="193"/>
                          </a:cubicBezTo>
                          <a:cubicBezTo>
                            <a:pt x="3" y="193"/>
                            <a:pt x="3" y="193"/>
                            <a:pt x="3" y="193"/>
                          </a:cubicBezTo>
                          <a:cubicBezTo>
                            <a:pt x="5" y="200"/>
                            <a:pt x="0" y="209"/>
                            <a:pt x="2" y="213"/>
                          </a:cubicBezTo>
                          <a:cubicBezTo>
                            <a:pt x="14" y="238"/>
                            <a:pt x="13" y="219"/>
                            <a:pt x="9" y="246"/>
                          </a:cubicBezTo>
                          <a:cubicBezTo>
                            <a:pt x="12" y="256"/>
                            <a:pt x="23" y="268"/>
                            <a:pt x="16" y="274"/>
                          </a:cubicBezTo>
                          <a:cubicBezTo>
                            <a:pt x="0" y="290"/>
                            <a:pt x="9" y="301"/>
                            <a:pt x="18" y="305"/>
                          </a:cubicBezTo>
                          <a:cubicBezTo>
                            <a:pt x="23" y="307"/>
                            <a:pt x="20" y="303"/>
                            <a:pt x="23" y="304"/>
                          </a:cubicBezTo>
                          <a:cubicBezTo>
                            <a:pt x="48" y="313"/>
                            <a:pt x="43" y="347"/>
                            <a:pt x="50" y="365"/>
                          </a:cubicBezTo>
                          <a:cubicBezTo>
                            <a:pt x="57" y="384"/>
                            <a:pt x="73" y="416"/>
                            <a:pt x="76" y="423"/>
                          </a:cubicBezTo>
                          <a:cubicBezTo>
                            <a:pt x="76" y="423"/>
                            <a:pt x="76" y="423"/>
                            <a:pt x="76" y="423"/>
                          </a:cubicBezTo>
                          <a:cubicBezTo>
                            <a:pt x="78" y="423"/>
                            <a:pt x="79" y="423"/>
                            <a:pt x="80" y="423"/>
                          </a:cubicBezTo>
                          <a:cubicBezTo>
                            <a:pt x="82" y="423"/>
                            <a:pt x="84" y="424"/>
                            <a:pt x="87" y="425"/>
                          </a:cubicBezTo>
                          <a:cubicBezTo>
                            <a:pt x="87" y="425"/>
                            <a:pt x="87" y="425"/>
                            <a:pt x="87" y="425"/>
                          </a:cubicBezTo>
                          <a:cubicBezTo>
                            <a:pt x="88" y="425"/>
                            <a:pt x="88" y="425"/>
                            <a:pt x="88" y="425"/>
                          </a:cubicBezTo>
                          <a:cubicBezTo>
                            <a:pt x="90" y="426"/>
                            <a:pt x="92" y="428"/>
                            <a:pt x="93" y="430"/>
                          </a:cubicBezTo>
                          <a:cubicBezTo>
                            <a:pt x="95" y="433"/>
                            <a:pt x="96" y="438"/>
                            <a:pt x="100" y="439"/>
                          </a:cubicBezTo>
                          <a:cubicBezTo>
                            <a:pt x="100" y="440"/>
                            <a:pt x="100" y="440"/>
                            <a:pt x="101" y="440"/>
                          </a:cubicBezTo>
                          <a:cubicBezTo>
                            <a:pt x="101" y="440"/>
                            <a:pt x="101" y="440"/>
                            <a:pt x="101" y="440"/>
                          </a:cubicBezTo>
                          <a:cubicBezTo>
                            <a:pt x="104" y="441"/>
                            <a:pt x="107" y="438"/>
                            <a:pt x="109" y="439"/>
                          </a:cubicBezTo>
                          <a:cubicBezTo>
                            <a:pt x="112" y="440"/>
                            <a:pt x="113" y="445"/>
                            <a:pt x="117" y="447"/>
                          </a:cubicBezTo>
                          <a:cubicBezTo>
                            <a:pt x="120" y="449"/>
                            <a:pt x="125" y="448"/>
                            <a:pt x="129" y="450"/>
                          </a:cubicBezTo>
                          <a:cubicBezTo>
                            <a:pt x="133" y="452"/>
                            <a:pt x="136" y="451"/>
                            <a:pt x="139" y="455"/>
                          </a:cubicBezTo>
                          <a:cubicBezTo>
                            <a:pt x="140" y="456"/>
                            <a:pt x="140" y="457"/>
                            <a:pt x="141" y="458"/>
                          </a:cubicBezTo>
                          <a:cubicBezTo>
                            <a:pt x="142" y="458"/>
                            <a:pt x="142" y="459"/>
                            <a:pt x="143" y="459"/>
                          </a:cubicBezTo>
                          <a:cubicBezTo>
                            <a:pt x="144" y="459"/>
                            <a:pt x="145" y="459"/>
                            <a:pt x="147" y="460"/>
                          </a:cubicBezTo>
                          <a:cubicBezTo>
                            <a:pt x="152" y="461"/>
                            <a:pt x="157" y="463"/>
                            <a:pt x="161" y="465"/>
                          </a:cubicBezTo>
                          <a:cubicBezTo>
                            <a:pt x="162" y="465"/>
                            <a:pt x="162" y="465"/>
                            <a:pt x="162" y="465"/>
                          </a:cubicBezTo>
                          <a:cubicBezTo>
                            <a:pt x="162" y="465"/>
                            <a:pt x="162" y="465"/>
                            <a:pt x="162" y="465"/>
                          </a:cubicBezTo>
                          <a:cubicBezTo>
                            <a:pt x="162" y="466"/>
                            <a:pt x="162" y="466"/>
                            <a:pt x="162" y="466"/>
                          </a:cubicBezTo>
                          <a:cubicBezTo>
                            <a:pt x="163" y="466"/>
                            <a:pt x="163" y="466"/>
                            <a:pt x="163" y="466"/>
                          </a:cubicBezTo>
                          <a:cubicBezTo>
                            <a:pt x="166" y="468"/>
                            <a:pt x="174" y="471"/>
                            <a:pt x="179" y="471"/>
                          </a:cubicBezTo>
                          <a:cubicBezTo>
                            <a:pt x="184" y="472"/>
                            <a:pt x="184" y="475"/>
                            <a:pt x="187" y="477"/>
                          </a:cubicBezTo>
                          <a:cubicBezTo>
                            <a:pt x="187" y="477"/>
                            <a:pt x="187" y="477"/>
                            <a:pt x="188" y="477"/>
                          </a:cubicBezTo>
                          <a:cubicBezTo>
                            <a:pt x="188" y="477"/>
                            <a:pt x="188" y="477"/>
                            <a:pt x="189" y="478"/>
                          </a:cubicBezTo>
                          <a:cubicBezTo>
                            <a:pt x="194" y="478"/>
                            <a:pt x="205" y="477"/>
                            <a:pt x="209" y="484"/>
                          </a:cubicBezTo>
                          <a:cubicBezTo>
                            <a:pt x="208" y="481"/>
                            <a:pt x="210" y="468"/>
                            <a:pt x="219" y="475"/>
                          </a:cubicBezTo>
                          <a:cubicBezTo>
                            <a:pt x="228" y="482"/>
                            <a:pt x="235" y="493"/>
                            <a:pt x="238" y="504"/>
                          </a:cubicBezTo>
                          <a:cubicBezTo>
                            <a:pt x="241" y="516"/>
                            <a:pt x="239" y="526"/>
                            <a:pt x="241" y="537"/>
                          </a:cubicBezTo>
                          <a:cubicBezTo>
                            <a:pt x="243" y="546"/>
                            <a:pt x="240" y="554"/>
                            <a:pt x="244" y="562"/>
                          </a:cubicBezTo>
                          <a:cubicBezTo>
                            <a:pt x="247" y="568"/>
                            <a:pt x="250" y="573"/>
                            <a:pt x="254" y="579"/>
                          </a:cubicBezTo>
                          <a:cubicBezTo>
                            <a:pt x="255" y="580"/>
                            <a:pt x="256" y="586"/>
                            <a:pt x="257" y="587"/>
                          </a:cubicBezTo>
                          <a:cubicBezTo>
                            <a:pt x="258" y="587"/>
                            <a:pt x="258" y="587"/>
                            <a:pt x="258" y="587"/>
                          </a:cubicBezTo>
                          <a:cubicBezTo>
                            <a:pt x="268" y="589"/>
                            <a:pt x="286" y="589"/>
                            <a:pt x="291" y="584"/>
                          </a:cubicBezTo>
                          <a:cubicBezTo>
                            <a:pt x="292" y="583"/>
                            <a:pt x="293" y="583"/>
                            <a:pt x="294" y="582"/>
                          </a:cubicBezTo>
                          <a:cubicBezTo>
                            <a:pt x="295" y="582"/>
                            <a:pt x="296" y="581"/>
                            <a:pt x="296" y="581"/>
                          </a:cubicBezTo>
                          <a:cubicBezTo>
                            <a:pt x="302" y="579"/>
                            <a:pt x="307" y="582"/>
                            <a:pt x="311" y="587"/>
                          </a:cubicBezTo>
                          <a:cubicBezTo>
                            <a:pt x="313" y="590"/>
                            <a:pt x="315" y="592"/>
                            <a:pt x="317" y="593"/>
                          </a:cubicBezTo>
                          <a:cubicBezTo>
                            <a:pt x="318" y="593"/>
                            <a:pt x="319" y="594"/>
                            <a:pt x="320" y="594"/>
                          </a:cubicBezTo>
                          <a:cubicBezTo>
                            <a:pt x="320" y="594"/>
                            <a:pt x="321" y="594"/>
                            <a:pt x="321" y="594"/>
                          </a:cubicBezTo>
                          <a:cubicBezTo>
                            <a:pt x="324" y="595"/>
                            <a:pt x="327" y="595"/>
                            <a:pt x="331" y="595"/>
                          </a:cubicBezTo>
                          <a:cubicBezTo>
                            <a:pt x="332" y="595"/>
                            <a:pt x="333" y="595"/>
                            <a:pt x="334" y="595"/>
                          </a:cubicBezTo>
                          <a:cubicBezTo>
                            <a:pt x="345" y="597"/>
                            <a:pt x="349" y="581"/>
                            <a:pt x="359" y="590"/>
                          </a:cubicBezTo>
                          <a:cubicBezTo>
                            <a:pt x="359" y="590"/>
                            <a:pt x="359" y="590"/>
                            <a:pt x="359" y="590"/>
                          </a:cubicBezTo>
                          <a:cubicBezTo>
                            <a:pt x="360" y="591"/>
                            <a:pt x="361" y="592"/>
                            <a:pt x="362" y="592"/>
                          </a:cubicBezTo>
                          <a:cubicBezTo>
                            <a:pt x="364" y="594"/>
                            <a:pt x="366" y="596"/>
                            <a:pt x="370" y="596"/>
                          </a:cubicBezTo>
                          <a:cubicBezTo>
                            <a:pt x="373" y="596"/>
                            <a:pt x="376" y="595"/>
                            <a:pt x="380" y="593"/>
                          </a:cubicBezTo>
                          <a:cubicBezTo>
                            <a:pt x="381" y="593"/>
                            <a:pt x="382" y="593"/>
                            <a:pt x="383" y="592"/>
                          </a:cubicBezTo>
                          <a:cubicBezTo>
                            <a:pt x="393" y="588"/>
                            <a:pt x="397" y="574"/>
                            <a:pt x="406" y="570"/>
                          </a:cubicBezTo>
                          <a:cubicBezTo>
                            <a:pt x="406" y="570"/>
                            <a:pt x="407" y="569"/>
                            <a:pt x="407" y="569"/>
                          </a:cubicBezTo>
                          <a:cubicBezTo>
                            <a:pt x="409" y="569"/>
                            <a:pt x="410" y="569"/>
                            <a:pt x="411" y="570"/>
                          </a:cubicBezTo>
                          <a:cubicBezTo>
                            <a:pt x="417" y="572"/>
                            <a:pt x="423" y="579"/>
                            <a:pt x="429" y="577"/>
                          </a:cubicBezTo>
                          <a:cubicBezTo>
                            <a:pt x="436" y="575"/>
                            <a:pt x="446" y="567"/>
                            <a:pt x="453" y="564"/>
                          </a:cubicBezTo>
                          <a:cubicBezTo>
                            <a:pt x="459" y="562"/>
                            <a:pt x="460" y="566"/>
                            <a:pt x="467" y="564"/>
                          </a:cubicBezTo>
                          <a:cubicBezTo>
                            <a:pt x="467" y="564"/>
                            <a:pt x="468" y="563"/>
                            <a:pt x="468" y="563"/>
                          </a:cubicBezTo>
                          <a:cubicBezTo>
                            <a:pt x="471" y="561"/>
                            <a:pt x="473" y="560"/>
                            <a:pt x="476" y="558"/>
                          </a:cubicBezTo>
                          <a:cubicBezTo>
                            <a:pt x="491" y="550"/>
                            <a:pt x="505" y="541"/>
                            <a:pt x="521" y="529"/>
                          </a:cubicBezTo>
                          <a:cubicBezTo>
                            <a:pt x="521" y="529"/>
                            <a:pt x="521" y="529"/>
                            <a:pt x="521" y="529"/>
                          </a:cubicBezTo>
                          <a:cubicBezTo>
                            <a:pt x="530" y="516"/>
                            <a:pt x="502" y="500"/>
                            <a:pt x="502" y="512"/>
                          </a:cubicBezTo>
                          <a:cubicBezTo>
                            <a:pt x="501" y="505"/>
                            <a:pt x="498" y="498"/>
                            <a:pt x="490" y="500"/>
                          </a:cubicBezTo>
                          <a:cubicBezTo>
                            <a:pt x="494" y="496"/>
                            <a:pt x="493" y="493"/>
                            <a:pt x="491" y="488"/>
                          </a:cubicBezTo>
                          <a:cubicBezTo>
                            <a:pt x="489" y="485"/>
                            <a:pt x="492" y="482"/>
                            <a:pt x="491" y="479"/>
                          </a:cubicBezTo>
                          <a:cubicBezTo>
                            <a:pt x="489" y="473"/>
                            <a:pt x="481" y="470"/>
                            <a:pt x="484" y="463"/>
                          </a:cubicBezTo>
                          <a:cubicBezTo>
                            <a:pt x="486" y="459"/>
                            <a:pt x="490" y="451"/>
                            <a:pt x="482" y="452"/>
                          </a:cubicBezTo>
                          <a:cubicBezTo>
                            <a:pt x="478" y="452"/>
                            <a:pt x="481" y="441"/>
                            <a:pt x="475" y="439"/>
                          </a:cubicBezTo>
                          <a:cubicBezTo>
                            <a:pt x="483" y="438"/>
                            <a:pt x="472" y="425"/>
                            <a:pt x="471" y="418"/>
                          </a:cubicBezTo>
                          <a:cubicBezTo>
                            <a:pt x="470" y="410"/>
                            <a:pt x="473" y="401"/>
                            <a:pt x="476" y="394"/>
                          </a:cubicBezTo>
                          <a:cubicBezTo>
                            <a:pt x="479" y="390"/>
                            <a:pt x="479" y="371"/>
                            <a:pt x="469" y="380"/>
                          </a:cubicBezTo>
                          <a:cubicBezTo>
                            <a:pt x="475" y="369"/>
                            <a:pt x="470" y="356"/>
                            <a:pt x="479" y="345"/>
                          </a:cubicBezTo>
                          <a:cubicBezTo>
                            <a:pt x="484" y="339"/>
                            <a:pt x="486" y="321"/>
                            <a:pt x="472" y="326"/>
                          </a:cubicBezTo>
                          <a:cubicBezTo>
                            <a:pt x="475" y="308"/>
                            <a:pt x="448" y="307"/>
                            <a:pt x="451" y="291"/>
                          </a:cubicBezTo>
                          <a:cubicBezTo>
                            <a:pt x="452" y="287"/>
                            <a:pt x="448" y="283"/>
                            <a:pt x="448" y="278"/>
                          </a:cubicBezTo>
                          <a:cubicBezTo>
                            <a:pt x="448" y="275"/>
                            <a:pt x="449" y="272"/>
                            <a:pt x="450" y="269"/>
                          </a:cubicBezTo>
                          <a:cubicBezTo>
                            <a:pt x="452" y="263"/>
                            <a:pt x="455" y="257"/>
                            <a:pt x="458" y="250"/>
                          </a:cubicBezTo>
                          <a:cubicBezTo>
                            <a:pt x="463" y="238"/>
                            <a:pt x="468" y="224"/>
                            <a:pt x="470" y="211"/>
                          </a:cubicBezTo>
                          <a:cubicBezTo>
                            <a:pt x="470" y="209"/>
                            <a:pt x="469" y="207"/>
                            <a:pt x="467" y="205"/>
                          </a:cubicBezTo>
                          <a:cubicBezTo>
                            <a:pt x="461" y="196"/>
                            <a:pt x="440" y="182"/>
                            <a:pt x="435" y="178"/>
                          </a:cubicBezTo>
                          <a:close/>
                        </a:path>
                      </a:pathLst>
                    </a:custGeom>
                    <a:solidFill>
                      <a:srgbClr val="D1DBDD"/>
                    </a:solidFill>
                    <a:ln w="6350" cmpd="sng">
                      <a:solidFill>
                        <a:srgbClr val="FFFFFF"/>
                      </a:solidFill>
                      <a:prstDash val="solid"/>
                      <a:round/>
                      <a:headEnd/>
                      <a:tailEnd/>
                    </a:ln>
                    <a:effectLst>
                      <a:outerShdw dist="28398" dir="6993903" algn="ctr" rotWithShape="0">
                        <a:srgbClr val="B2B2B2">
                          <a:alpha val="50000"/>
                        </a:srgbClr>
                      </a:outerShdw>
                    </a:effectLst>
                  </p:spPr>
                  <p:txBody>
                    <a:bodyPr/>
                    <a:lstStyle/>
                    <a:p>
                      <a:endParaRPr lang="zh-CN" altLang="en-US" sz="1000" kern="0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0A19BF8-E1D6-49CF-A13F-DFCDE76B0493}"/>
                  </a:ext>
                </a:extLst>
              </p:cNvPr>
              <p:cNvSpPr/>
              <p:nvPr/>
            </p:nvSpPr>
            <p:spPr>
              <a:xfrm>
                <a:off x="251520" y="476853"/>
                <a:ext cx="540246" cy="481953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26EB079-2635-4FEA-9B17-795FEB161FF9}"/>
                </a:ext>
              </a:extLst>
            </p:cNvPr>
            <p:cNvSpPr txBox="1"/>
            <p:nvPr/>
          </p:nvSpPr>
          <p:spPr>
            <a:xfrm>
              <a:off x="1391464" y="1288032"/>
              <a:ext cx="595140" cy="257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4.9%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619E98-D351-4B48-8BD9-372E42DBA3B4}"/>
                </a:ext>
              </a:extLst>
            </p:cNvPr>
            <p:cNvSpPr txBox="1"/>
            <p:nvPr/>
          </p:nvSpPr>
          <p:spPr>
            <a:xfrm>
              <a:off x="423875" y="2228463"/>
              <a:ext cx="595140" cy="257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4.5%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893674-45A3-4DCA-A197-1F0B24BD006C}"/>
                </a:ext>
              </a:extLst>
            </p:cNvPr>
            <p:cNvSpPr txBox="1"/>
            <p:nvPr/>
          </p:nvSpPr>
          <p:spPr>
            <a:xfrm>
              <a:off x="395149" y="854039"/>
              <a:ext cx="595140" cy="257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5.9%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792B191-88D8-4939-958B-A883C73420E0}"/>
              </a:ext>
            </a:extLst>
          </p:cNvPr>
          <p:cNvSpPr txBox="1"/>
          <p:nvPr/>
        </p:nvSpPr>
        <p:spPr>
          <a:xfrm>
            <a:off x="3540705" y="6400402"/>
            <a:ext cx="915619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DA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B050"/>
                </a:solidFill>
              </a:rPr>
              <a:t>4.5%</a:t>
            </a:r>
          </a:p>
          <a:p>
            <a:pPr algn="ctr"/>
            <a:r>
              <a:rPr lang="en-US" sz="1200" b="1" dirty="0">
                <a:solidFill>
                  <a:srgbClr val="00B050"/>
                </a:solidFill>
              </a:rPr>
              <a:t>Tanzania</a:t>
            </a:r>
          </a:p>
        </p:txBody>
      </p:sp>
      <p:cxnSp>
        <p:nvCxnSpPr>
          <p:cNvPr id="409" name="Straight Connector 408">
            <a:extLst>
              <a:ext uri="{FF2B5EF4-FFF2-40B4-BE49-F238E27FC236}">
                <a16:creationId xmlns:a16="http://schemas.microsoft.com/office/drawing/2014/main" id="{E5BFCE8E-40BD-4F50-8072-DB71CA3FA18F}"/>
              </a:ext>
            </a:extLst>
          </p:cNvPr>
          <p:cNvCxnSpPr>
            <a:cxnSpLocks/>
          </p:cNvCxnSpPr>
          <p:nvPr/>
        </p:nvCxnSpPr>
        <p:spPr>
          <a:xfrm>
            <a:off x="1171368" y="2006451"/>
            <a:ext cx="2138727" cy="1489846"/>
          </a:xfrm>
          <a:prstGeom prst="line">
            <a:avLst/>
          </a:prstGeom>
          <a:ln>
            <a:solidFill>
              <a:srgbClr val="FF254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Straight Connector 412">
            <a:extLst>
              <a:ext uri="{FF2B5EF4-FFF2-40B4-BE49-F238E27FC236}">
                <a16:creationId xmlns:a16="http://schemas.microsoft.com/office/drawing/2014/main" id="{2E57F826-0712-41D1-A78C-CB96D692D9B1}"/>
              </a:ext>
            </a:extLst>
          </p:cNvPr>
          <p:cNvCxnSpPr>
            <a:cxnSpLocks/>
            <a:stCxn id="10" idx="7"/>
            <a:endCxn id="416" idx="0"/>
          </p:cNvCxnSpPr>
          <p:nvPr/>
        </p:nvCxnSpPr>
        <p:spPr>
          <a:xfrm flipV="1">
            <a:off x="1142281" y="785135"/>
            <a:ext cx="2163412" cy="626356"/>
          </a:xfrm>
          <a:prstGeom prst="line">
            <a:avLst/>
          </a:prstGeom>
          <a:ln>
            <a:solidFill>
              <a:srgbClr val="FF254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AC12759-70B7-4D9D-B194-1CDF3487107B}"/>
              </a:ext>
            </a:extLst>
          </p:cNvPr>
          <p:cNvSpPr txBox="1"/>
          <p:nvPr/>
        </p:nvSpPr>
        <p:spPr>
          <a:xfrm>
            <a:off x="3325480" y="1352674"/>
            <a:ext cx="74785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DA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B050"/>
                </a:solidFill>
              </a:rPr>
              <a:t>5.9%</a:t>
            </a:r>
          </a:p>
          <a:p>
            <a:pPr algn="ctr"/>
            <a:r>
              <a:rPr lang="en-US" sz="1200" b="1" dirty="0">
                <a:solidFill>
                  <a:srgbClr val="00B050"/>
                </a:solidFill>
              </a:rPr>
              <a:t>Uganda</a:t>
            </a:r>
          </a:p>
        </p:txBody>
      </p:sp>
      <p:sp>
        <p:nvSpPr>
          <p:cNvPr id="407" name="Rectangle: Rounded Corners 406">
            <a:extLst>
              <a:ext uri="{FF2B5EF4-FFF2-40B4-BE49-F238E27FC236}">
                <a16:creationId xmlns:a16="http://schemas.microsoft.com/office/drawing/2014/main" id="{B2D30E0D-E73A-4153-84E9-930DC2201C07}"/>
              </a:ext>
            </a:extLst>
          </p:cNvPr>
          <p:cNvSpPr/>
          <p:nvPr/>
        </p:nvSpPr>
        <p:spPr>
          <a:xfrm>
            <a:off x="3285542" y="394445"/>
            <a:ext cx="8876478" cy="7343121"/>
          </a:xfrm>
          <a:prstGeom prst="roundRect">
            <a:avLst>
              <a:gd name="adj" fmla="val 89"/>
            </a:avLst>
          </a:prstGeom>
          <a:noFill/>
          <a:ln w="9525">
            <a:solidFill>
              <a:srgbClr val="FF254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Rectangle 415">
            <a:extLst>
              <a:ext uri="{FF2B5EF4-FFF2-40B4-BE49-F238E27FC236}">
                <a16:creationId xmlns:a16="http://schemas.microsoft.com/office/drawing/2014/main" id="{1AACDEC4-4DD0-4AC9-A8A0-419C52EC5A48}"/>
              </a:ext>
            </a:extLst>
          </p:cNvPr>
          <p:cNvSpPr/>
          <p:nvPr/>
        </p:nvSpPr>
        <p:spPr>
          <a:xfrm flipH="1">
            <a:off x="3282834" y="785135"/>
            <a:ext cx="45719" cy="26997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B7D2AED3-9C9F-4D44-9DFF-FE8FB5BE5B87}"/>
              </a:ext>
            </a:extLst>
          </p:cNvPr>
          <p:cNvSpPr/>
          <p:nvPr/>
        </p:nvSpPr>
        <p:spPr>
          <a:xfrm>
            <a:off x="3292358" y="3267521"/>
            <a:ext cx="1847604" cy="2121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5" name="Straight Connector 514">
            <a:extLst>
              <a:ext uri="{FF2B5EF4-FFF2-40B4-BE49-F238E27FC236}">
                <a16:creationId xmlns:a16="http://schemas.microsoft.com/office/drawing/2014/main" id="{0D622B2F-7831-4766-BFC4-5D48B136A804}"/>
              </a:ext>
            </a:extLst>
          </p:cNvPr>
          <p:cNvCxnSpPr>
            <a:cxnSpLocks/>
          </p:cNvCxnSpPr>
          <p:nvPr/>
        </p:nvCxnSpPr>
        <p:spPr>
          <a:xfrm flipH="1">
            <a:off x="-22415" y="3817575"/>
            <a:ext cx="329038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F7893D4-6460-462D-98C4-EDB8E10344BC}"/>
              </a:ext>
            </a:extLst>
          </p:cNvPr>
          <p:cNvSpPr txBox="1"/>
          <p:nvPr/>
        </p:nvSpPr>
        <p:spPr>
          <a:xfrm>
            <a:off x="121920" y="25113"/>
            <a:ext cx="11964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Arial Nova Cond" panose="020B0506020202020204" pitchFamily="34" charset="0"/>
              </a:rPr>
              <a:t>Lake Victoria Region: HIV Prevalence and Population Mobility Patterns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65111FE-79AE-4166-943D-F606F8D39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230446"/>
              </p:ext>
            </p:extLst>
          </p:nvPr>
        </p:nvGraphicFramePr>
        <p:xfrm>
          <a:off x="33735" y="3835931"/>
          <a:ext cx="3230707" cy="3908045"/>
        </p:xfrm>
        <a:graphic>
          <a:graphicData uri="http://schemas.openxmlformats.org/drawingml/2006/table">
            <a:tbl>
              <a:tblPr/>
              <a:tblGrid>
                <a:gridCol w="308296">
                  <a:extLst>
                    <a:ext uri="{9D8B030D-6E8A-4147-A177-3AD203B41FA5}">
                      <a16:colId xmlns:a16="http://schemas.microsoft.com/office/drawing/2014/main" val="2260628042"/>
                    </a:ext>
                  </a:extLst>
                </a:gridCol>
                <a:gridCol w="1138425">
                  <a:extLst>
                    <a:ext uri="{9D8B030D-6E8A-4147-A177-3AD203B41FA5}">
                      <a16:colId xmlns:a16="http://schemas.microsoft.com/office/drawing/2014/main" val="2855259511"/>
                    </a:ext>
                  </a:extLst>
                </a:gridCol>
                <a:gridCol w="848548">
                  <a:extLst>
                    <a:ext uri="{9D8B030D-6E8A-4147-A177-3AD203B41FA5}">
                      <a16:colId xmlns:a16="http://schemas.microsoft.com/office/drawing/2014/main" val="2473345249"/>
                    </a:ext>
                  </a:extLst>
                </a:gridCol>
                <a:gridCol w="935438">
                  <a:extLst>
                    <a:ext uri="{9D8B030D-6E8A-4147-A177-3AD203B41FA5}">
                      <a16:colId xmlns:a16="http://schemas.microsoft.com/office/drawing/2014/main" val="975645651"/>
                    </a:ext>
                  </a:extLst>
                </a:gridCol>
              </a:tblGrid>
              <a:tr h="599961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No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Island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Surface Area</a:t>
                      </a:r>
                    </a:p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 (Km Sq)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Distance from the shore line (Km)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697592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Mfangano, Kenya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16.81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47714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Ndere, Kenya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4.07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5231775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Rusinga, Kenya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44.94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4.81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675155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Remba, Kenya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2.24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27.96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752816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Ringiti, Kenya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2.01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24.89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484489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Ukerewe, Tanzania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527.96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27.37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030217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Mwanza, Tanzania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3.24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1.56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467251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Bugala, Uganda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282.83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28.52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544964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Damba, Uganda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33.82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13.53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358556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Migingo, Kenya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0.069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678853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Usingo, Kenya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0.74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17.13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543728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Maisome, Tanzania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126.95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10.45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771088"/>
                  </a:ext>
                </a:extLst>
              </a:tr>
              <a:tr h="2544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Buvuma, Uganda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219.59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" panose="020B0506020202020204" pitchFamily="34" charset="0"/>
                        </a:rPr>
                        <a:t>14.15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654528"/>
                  </a:ext>
                </a:extLst>
              </a:tr>
            </a:tbl>
          </a:graphicData>
        </a:graphic>
      </p:graphicFrame>
      <p:sp>
        <p:nvSpPr>
          <p:cNvPr id="167" name="TextBox 166">
            <a:extLst>
              <a:ext uri="{FF2B5EF4-FFF2-40B4-BE49-F238E27FC236}">
                <a16:creationId xmlns:a16="http://schemas.microsoft.com/office/drawing/2014/main" id="{85F3F75B-1211-49F0-97AF-64E271AA0AE7}"/>
              </a:ext>
            </a:extLst>
          </p:cNvPr>
          <p:cNvSpPr txBox="1"/>
          <p:nvPr/>
        </p:nvSpPr>
        <p:spPr>
          <a:xfrm>
            <a:off x="11089887" y="747411"/>
            <a:ext cx="78474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DA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B050"/>
                </a:solidFill>
              </a:rPr>
              <a:t>4.9%</a:t>
            </a:r>
          </a:p>
          <a:p>
            <a:pPr algn="ctr"/>
            <a:r>
              <a:rPr lang="en-US" sz="1200" b="1" dirty="0">
                <a:solidFill>
                  <a:srgbClr val="00B050"/>
                </a:solidFill>
              </a:rPr>
              <a:t>Kenya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4641D79-8104-42B7-9BD6-18F4C7210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705" y="183525"/>
            <a:ext cx="8480684" cy="7554041"/>
          </a:xfrm>
          <a:prstGeom prst="rect">
            <a:avLst/>
          </a:prstGeom>
        </p:spPr>
      </p:pic>
      <p:cxnSp>
        <p:nvCxnSpPr>
          <p:cNvPr id="175" name="肘形连接符 141">
            <a:extLst>
              <a:ext uri="{FF2B5EF4-FFF2-40B4-BE49-F238E27FC236}">
                <a16:creationId xmlns:a16="http://schemas.microsoft.com/office/drawing/2014/main" id="{745FF224-738A-4E97-8602-7214311B9FFA}"/>
              </a:ext>
            </a:extLst>
          </p:cNvPr>
          <p:cNvCxnSpPr>
            <a:cxnSpLocks/>
            <a:stCxn id="177" idx="1"/>
            <a:endCxn id="176" idx="6"/>
          </p:cNvCxnSpPr>
          <p:nvPr/>
        </p:nvCxnSpPr>
        <p:spPr>
          <a:xfrm rot="10800000">
            <a:off x="10717034" y="2841605"/>
            <a:ext cx="685546" cy="50660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176" name="Oval 25">
            <a:extLst>
              <a:ext uri="{FF2B5EF4-FFF2-40B4-BE49-F238E27FC236}">
                <a16:creationId xmlns:a16="http://schemas.microsoft.com/office/drawing/2014/main" id="{3807C935-2170-487A-AEFD-663DD5CC1883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608213" y="2787194"/>
            <a:ext cx="108821" cy="108821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47ADE7C0-7BE6-4290-8E86-229947FCBE7C}"/>
              </a:ext>
            </a:extLst>
          </p:cNvPr>
          <p:cNvSpPr txBox="1"/>
          <p:nvPr/>
        </p:nvSpPr>
        <p:spPr>
          <a:xfrm>
            <a:off x="11402580" y="3148156"/>
            <a:ext cx="728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00"/>
                </a:solidFill>
                <a:latin typeface="Arial Nova Cond" panose="020B0506020202020204" pitchFamily="34" charset="0"/>
              </a:rPr>
              <a:t>Homa Bay (20.7%)</a:t>
            </a:r>
          </a:p>
        </p:txBody>
      </p:sp>
      <p:sp>
        <p:nvSpPr>
          <p:cNvPr id="178" name="Oval 25">
            <a:extLst>
              <a:ext uri="{FF2B5EF4-FFF2-40B4-BE49-F238E27FC236}">
                <a16:creationId xmlns:a16="http://schemas.microsoft.com/office/drawing/2014/main" id="{E6055E3E-664C-49FB-847D-43299F7B63FC}"/>
              </a:ext>
            </a:extLst>
          </p:cNvPr>
          <p:cNvSpPr>
            <a:spLocks noChangeArrowheads="1"/>
          </p:cNvSpPr>
          <p:nvPr/>
        </p:nvSpPr>
        <p:spPr bwMode="gray">
          <a:xfrm>
            <a:off x="9570585" y="3871956"/>
            <a:ext cx="108821" cy="108821"/>
          </a:xfrm>
          <a:prstGeom prst="ellipse">
            <a:avLst/>
          </a:prstGeom>
          <a:solidFill>
            <a:srgbClr val="FF2549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79" name="Oval 25">
            <a:extLst>
              <a:ext uri="{FF2B5EF4-FFF2-40B4-BE49-F238E27FC236}">
                <a16:creationId xmlns:a16="http://schemas.microsoft.com/office/drawing/2014/main" id="{142E18B1-9DDF-4D7D-8CE3-BD53302D739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80414" y="3663216"/>
            <a:ext cx="108821" cy="108821"/>
          </a:xfrm>
          <a:prstGeom prst="ellipse">
            <a:avLst/>
          </a:prstGeom>
          <a:solidFill>
            <a:srgbClr val="FF2549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80" name="Oval 25">
            <a:extLst>
              <a:ext uri="{FF2B5EF4-FFF2-40B4-BE49-F238E27FC236}">
                <a16:creationId xmlns:a16="http://schemas.microsoft.com/office/drawing/2014/main" id="{832FAE81-946E-46F7-A5A9-0B822192E7BC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02830" y="2401933"/>
            <a:ext cx="108821" cy="108821"/>
          </a:xfrm>
          <a:prstGeom prst="ellipse">
            <a:avLst/>
          </a:prstGeom>
          <a:solidFill>
            <a:srgbClr val="FF2549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1" name="肘形连接符 141">
            <a:extLst>
              <a:ext uri="{FF2B5EF4-FFF2-40B4-BE49-F238E27FC236}">
                <a16:creationId xmlns:a16="http://schemas.microsoft.com/office/drawing/2014/main" id="{C875EEB7-AE41-41D4-BE96-AA2CC140DED0}"/>
              </a:ext>
            </a:extLst>
          </p:cNvPr>
          <p:cNvCxnSpPr>
            <a:cxnSpLocks/>
            <a:stCxn id="266" idx="3"/>
            <a:endCxn id="182" idx="2"/>
          </p:cNvCxnSpPr>
          <p:nvPr/>
        </p:nvCxnSpPr>
        <p:spPr>
          <a:xfrm>
            <a:off x="4809070" y="1617385"/>
            <a:ext cx="1066875" cy="9430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182" name="Oval 25">
            <a:extLst>
              <a:ext uri="{FF2B5EF4-FFF2-40B4-BE49-F238E27FC236}">
                <a16:creationId xmlns:a16="http://schemas.microsoft.com/office/drawing/2014/main" id="{C97C5A17-64C2-457F-BDBD-3AE7CC15D6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75945" y="1657282"/>
            <a:ext cx="108821" cy="108821"/>
          </a:xfrm>
          <a:prstGeom prst="ellipse">
            <a:avLst/>
          </a:prstGeom>
          <a:solidFill>
            <a:srgbClr val="FF2549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3" name="肘形连接符 141">
            <a:extLst>
              <a:ext uri="{FF2B5EF4-FFF2-40B4-BE49-F238E27FC236}">
                <a16:creationId xmlns:a16="http://schemas.microsoft.com/office/drawing/2014/main" id="{9A3620CD-FFB8-4156-A4F6-D03A4268AE09}"/>
              </a:ext>
            </a:extLst>
          </p:cNvPr>
          <p:cNvCxnSpPr>
            <a:cxnSpLocks/>
            <a:stCxn id="185" idx="3"/>
            <a:endCxn id="184" idx="0"/>
          </p:cNvCxnSpPr>
          <p:nvPr/>
        </p:nvCxnSpPr>
        <p:spPr>
          <a:xfrm>
            <a:off x="5611030" y="1172751"/>
            <a:ext cx="1994863" cy="222419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184" name="Oval 25">
            <a:extLst>
              <a:ext uri="{FF2B5EF4-FFF2-40B4-BE49-F238E27FC236}">
                <a16:creationId xmlns:a16="http://schemas.microsoft.com/office/drawing/2014/main" id="{4444AAD3-9F47-494D-8168-B090D434445B}"/>
              </a:ext>
            </a:extLst>
          </p:cNvPr>
          <p:cNvSpPr>
            <a:spLocks noChangeArrowheads="1"/>
          </p:cNvSpPr>
          <p:nvPr/>
        </p:nvSpPr>
        <p:spPr bwMode="gray">
          <a:xfrm>
            <a:off x="7551482" y="1395170"/>
            <a:ext cx="108821" cy="108821"/>
          </a:xfrm>
          <a:prstGeom prst="ellipse">
            <a:avLst/>
          </a:prstGeom>
          <a:solidFill>
            <a:srgbClr val="FF2549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6757AD3-5060-4929-8B07-9A952523861A}"/>
              </a:ext>
            </a:extLst>
          </p:cNvPr>
          <p:cNvSpPr txBox="1"/>
          <p:nvPr/>
        </p:nvSpPr>
        <p:spPr>
          <a:xfrm>
            <a:off x="4831412" y="972696"/>
            <a:ext cx="77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solidFill>
                  <a:srgbClr val="FF0000"/>
                </a:solidFill>
                <a:latin typeface="Arial Nova Cond" panose="020B0506020202020204" pitchFamily="34" charset="0"/>
              </a:rPr>
              <a:t>Buikwe (9.0%)</a:t>
            </a:r>
          </a:p>
        </p:txBody>
      </p:sp>
      <p:cxnSp>
        <p:nvCxnSpPr>
          <p:cNvPr id="186" name="肘形连接符 141">
            <a:extLst>
              <a:ext uri="{FF2B5EF4-FFF2-40B4-BE49-F238E27FC236}">
                <a16:creationId xmlns:a16="http://schemas.microsoft.com/office/drawing/2014/main" id="{6AFF9036-6F03-468E-A251-25584BC50007}"/>
              </a:ext>
            </a:extLst>
          </p:cNvPr>
          <p:cNvCxnSpPr>
            <a:cxnSpLocks/>
            <a:stCxn id="188" idx="2"/>
            <a:endCxn id="187" idx="0"/>
          </p:cNvCxnSpPr>
          <p:nvPr/>
        </p:nvCxnSpPr>
        <p:spPr>
          <a:xfrm rot="5400000">
            <a:off x="9015007" y="861212"/>
            <a:ext cx="468217" cy="24061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187" name="Oval 25">
            <a:extLst>
              <a:ext uri="{FF2B5EF4-FFF2-40B4-BE49-F238E27FC236}">
                <a16:creationId xmlns:a16="http://schemas.microsoft.com/office/drawing/2014/main" id="{FA650A1C-178F-4C78-9B23-3893BA5F5AEE}"/>
              </a:ext>
            </a:extLst>
          </p:cNvPr>
          <p:cNvSpPr>
            <a:spLocks noChangeArrowheads="1"/>
          </p:cNvSpPr>
          <p:nvPr/>
        </p:nvSpPr>
        <p:spPr bwMode="gray">
          <a:xfrm>
            <a:off x="9074396" y="1215628"/>
            <a:ext cx="108821" cy="108821"/>
          </a:xfrm>
          <a:prstGeom prst="ellipse">
            <a:avLst/>
          </a:prstGeom>
          <a:solidFill>
            <a:srgbClr val="FF2549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96D0334F-DD89-48B8-B3EE-926A5D95431D}"/>
              </a:ext>
            </a:extLst>
          </p:cNvPr>
          <p:cNvSpPr txBox="1"/>
          <p:nvPr/>
        </p:nvSpPr>
        <p:spPr>
          <a:xfrm>
            <a:off x="8977051" y="347301"/>
            <a:ext cx="784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  <a:latin typeface="Arial Nova Cond" panose="020B0506020202020204" pitchFamily="34" charset="0"/>
              </a:rPr>
              <a:t>Namayingo </a:t>
            </a:r>
          </a:p>
          <a:p>
            <a:pPr algn="ctr"/>
            <a:r>
              <a:rPr lang="en-US" sz="1000" b="1" dirty="0">
                <a:solidFill>
                  <a:srgbClr val="FF0000"/>
                </a:solidFill>
                <a:latin typeface="Arial Nova Cond" panose="020B0506020202020204" pitchFamily="34" charset="0"/>
              </a:rPr>
              <a:t>(9.0%)</a:t>
            </a: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110013CF-A735-4EC3-8281-8432F6D01C74}"/>
              </a:ext>
            </a:extLst>
          </p:cNvPr>
          <p:cNvGrpSpPr/>
          <p:nvPr/>
        </p:nvGrpSpPr>
        <p:grpSpPr>
          <a:xfrm>
            <a:off x="7544236" y="4945102"/>
            <a:ext cx="179545" cy="246221"/>
            <a:chOff x="5998031" y="4100313"/>
            <a:chExt cx="179545" cy="246221"/>
          </a:xfrm>
        </p:grpSpPr>
        <p:sp>
          <p:nvSpPr>
            <p:cNvPr id="190" name="Oval 25">
              <a:extLst>
                <a:ext uri="{FF2B5EF4-FFF2-40B4-BE49-F238E27FC236}">
                  <a16:creationId xmlns:a16="http://schemas.microsoft.com/office/drawing/2014/main" id="{02391F2B-FE1A-49DB-A63E-4F499BA46F7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F9C00388-2CCF-4322-AA74-4E79CD812E7D}"/>
                </a:ext>
              </a:extLst>
            </p:cNvPr>
            <p:cNvSpPr txBox="1"/>
            <p:nvPr/>
          </p:nvSpPr>
          <p:spPr>
            <a:xfrm>
              <a:off x="5998031" y="4100313"/>
              <a:ext cx="1567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6</a:t>
              </a: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433F4A89-CE0F-4943-8D7A-948372AFB98F}"/>
              </a:ext>
            </a:extLst>
          </p:cNvPr>
          <p:cNvGrpSpPr/>
          <p:nvPr/>
        </p:nvGrpSpPr>
        <p:grpSpPr>
          <a:xfrm>
            <a:off x="10058288" y="1994182"/>
            <a:ext cx="179545" cy="246221"/>
            <a:chOff x="5998031" y="4100313"/>
            <a:chExt cx="179545" cy="246221"/>
          </a:xfrm>
        </p:grpSpPr>
        <p:sp>
          <p:nvSpPr>
            <p:cNvPr id="193" name="Oval 25">
              <a:extLst>
                <a:ext uri="{FF2B5EF4-FFF2-40B4-BE49-F238E27FC236}">
                  <a16:creationId xmlns:a16="http://schemas.microsoft.com/office/drawing/2014/main" id="{88A6A5F2-3D20-42C1-9FEC-F8591AB9C6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CD10C9D4-8BB9-4C9F-B89B-F14EC80C36A8}"/>
                </a:ext>
              </a:extLst>
            </p:cNvPr>
            <p:cNvSpPr txBox="1"/>
            <p:nvPr/>
          </p:nvSpPr>
          <p:spPr>
            <a:xfrm>
              <a:off x="5998031" y="4100313"/>
              <a:ext cx="1567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2</a:t>
              </a:r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7D3F5BDB-F791-4283-9DF7-C3FA3F677811}"/>
              </a:ext>
            </a:extLst>
          </p:cNvPr>
          <p:cNvGrpSpPr/>
          <p:nvPr/>
        </p:nvGrpSpPr>
        <p:grpSpPr>
          <a:xfrm>
            <a:off x="9491202" y="2027024"/>
            <a:ext cx="179545" cy="246221"/>
            <a:chOff x="5998031" y="4100313"/>
            <a:chExt cx="179545" cy="246221"/>
          </a:xfrm>
        </p:grpSpPr>
        <p:sp>
          <p:nvSpPr>
            <p:cNvPr id="196" name="Oval 25">
              <a:extLst>
                <a:ext uri="{FF2B5EF4-FFF2-40B4-BE49-F238E27FC236}">
                  <a16:creationId xmlns:a16="http://schemas.microsoft.com/office/drawing/2014/main" id="{17B60F18-1BA9-45A0-B818-B3ED9C92036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C97FA5C1-AA3E-4EAB-A58D-B9DF57EFBEB9}"/>
                </a:ext>
              </a:extLst>
            </p:cNvPr>
            <p:cNvSpPr txBox="1"/>
            <p:nvPr/>
          </p:nvSpPr>
          <p:spPr>
            <a:xfrm>
              <a:off x="5998031" y="4100313"/>
              <a:ext cx="1567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3</a:t>
              </a: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B5E57A4D-7D23-456D-8371-5A7A10A0D3C0}"/>
              </a:ext>
            </a:extLst>
          </p:cNvPr>
          <p:cNvGrpSpPr/>
          <p:nvPr/>
        </p:nvGrpSpPr>
        <p:grpSpPr>
          <a:xfrm>
            <a:off x="6291705" y="2415949"/>
            <a:ext cx="364023" cy="230832"/>
            <a:chOff x="5991421" y="4100313"/>
            <a:chExt cx="364023" cy="230832"/>
          </a:xfrm>
        </p:grpSpPr>
        <p:sp>
          <p:nvSpPr>
            <p:cNvPr id="199" name="Oval 25">
              <a:extLst>
                <a:ext uri="{FF2B5EF4-FFF2-40B4-BE49-F238E27FC236}">
                  <a16:creationId xmlns:a16="http://schemas.microsoft.com/office/drawing/2014/main" id="{A4D675CC-62F6-44A3-B144-4D2F1744839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B5A38E0E-B52E-4229-AA1E-DA9F5DAFEA29}"/>
                </a:ext>
              </a:extLst>
            </p:cNvPr>
            <p:cNvSpPr txBox="1"/>
            <p:nvPr/>
          </p:nvSpPr>
          <p:spPr>
            <a:xfrm>
              <a:off x="5991421" y="4100313"/>
              <a:ext cx="36402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8</a:t>
              </a: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2140A71B-083C-4920-8B27-90D252906E94}"/>
              </a:ext>
            </a:extLst>
          </p:cNvPr>
          <p:cNvGrpSpPr/>
          <p:nvPr/>
        </p:nvGrpSpPr>
        <p:grpSpPr>
          <a:xfrm>
            <a:off x="7145550" y="1761677"/>
            <a:ext cx="301878" cy="230832"/>
            <a:chOff x="5978442" y="4100313"/>
            <a:chExt cx="301878" cy="230832"/>
          </a:xfrm>
        </p:grpSpPr>
        <p:sp>
          <p:nvSpPr>
            <p:cNvPr id="202" name="Oval 25">
              <a:extLst>
                <a:ext uri="{FF2B5EF4-FFF2-40B4-BE49-F238E27FC236}">
                  <a16:creationId xmlns:a16="http://schemas.microsoft.com/office/drawing/2014/main" id="{DDFAED69-C33B-4CF5-8550-B9E793526AB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30F92D4C-9772-4F84-BA56-1DB90C51A2E3}"/>
                </a:ext>
              </a:extLst>
            </p:cNvPr>
            <p:cNvSpPr txBox="1"/>
            <p:nvPr/>
          </p:nvSpPr>
          <p:spPr>
            <a:xfrm>
              <a:off x="5978442" y="4100313"/>
              <a:ext cx="30187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9</a:t>
              </a:r>
            </a:p>
          </p:txBody>
        </p:sp>
      </p:grp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C1C2CD66-2788-41F0-B01D-681687C6FCEB}"/>
              </a:ext>
            </a:extLst>
          </p:cNvPr>
          <p:cNvSpPr/>
          <p:nvPr/>
        </p:nvSpPr>
        <p:spPr>
          <a:xfrm>
            <a:off x="8750831" y="3295066"/>
            <a:ext cx="1035844" cy="257184"/>
          </a:xfrm>
          <a:custGeom>
            <a:avLst/>
            <a:gdLst>
              <a:gd name="connsiteX0" fmla="*/ 0 w 1035844"/>
              <a:gd name="connsiteY0" fmla="*/ 192890 h 257184"/>
              <a:gd name="connsiteX1" fmla="*/ 40481 w 1035844"/>
              <a:gd name="connsiteY1" fmla="*/ 190509 h 257184"/>
              <a:gd name="connsiteX2" fmla="*/ 50006 w 1035844"/>
              <a:gd name="connsiteY2" fmla="*/ 188127 h 257184"/>
              <a:gd name="connsiteX3" fmla="*/ 166688 w 1035844"/>
              <a:gd name="connsiteY3" fmla="*/ 190509 h 257184"/>
              <a:gd name="connsiteX4" fmla="*/ 180975 w 1035844"/>
              <a:gd name="connsiteY4" fmla="*/ 204796 h 257184"/>
              <a:gd name="connsiteX5" fmla="*/ 200025 w 1035844"/>
              <a:gd name="connsiteY5" fmla="*/ 219084 h 257184"/>
              <a:gd name="connsiteX6" fmla="*/ 216694 w 1035844"/>
              <a:gd name="connsiteY6" fmla="*/ 230990 h 257184"/>
              <a:gd name="connsiteX7" fmla="*/ 226219 w 1035844"/>
              <a:gd name="connsiteY7" fmla="*/ 228609 h 257184"/>
              <a:gd name="connsiteX8" fmla="*/ 250031 w 1035844"/>
              <a:gd name="connsiteY8" fmla="*/ 221465 h 257184"/>
              <a:gd name="connsiteX9" fmla="*/ 259556 w 1035844"/>
              <a:gd name="connsiteY9" fmla="*/ 216702 h 257184"/>
              <a:gd name="connsiteX10" fmla="*/ 266700 w 1035844"/>
              <a:gd name="connsiteY10" fmla="*/ 214321 h 257184"/>
              <a:gd name="connsiteX11" fmla="*/ 269081 w 1035844"/>
              <a:gd name="connsiteY11" fmla="*/ 221465 h 257184"/>
              <a:gd name="connsiteX12" fmla="*/ 290513 w 1035844"/>
              <a:gd name="connsiteY12" fmla="*/ 240515 h 257184"/>
              <a:gd name="connsiteX13" fmla="*/ 297656 w 1035844"/>
              <a:gd name="connsiteY13" fmla="*/ 242896 h 257184"/>
              <a:gd name="connsiteX14" fmla="*/ 309563 w 1035844"/>
              <a:gd name="connsiteY14" fmla="*/ 245277 h 257184"/>
              <a:gd name="connsiteX15" fmla="*/ 323850 w 1035844"/>
              <a:gd name="connsiteY15" fmla="*/ 250040 h 257184"/>
              <a:gd name="connsiteX16" fmla="*/ 338138 w 1035844"/>
              <a:gd name="connsiteY16" fmla="*/ 257184 h 257184"/>
              <a:gd name="connsiteX17" fmla="*/ 359569 w 1035844"/>
              <a:gd name="connsiteY17" fmla="*/ 254802 h 257184"/>
              <a:gd name="connsiteX18" fmla="*/ 390525 w 1035844"/>
              <a:gd name="connsiteY18" fmla="*/ 252421 h 257184"/>
              <a:gd name="connsiteX19" fmla="*/ 404813 w 1035844"/>
              <a:gd name="connsiteY19" fmla="*/ 247659 h 257184"/>
              <a:gd name="connsiteX20" fmla="*/ 411956 w 1035844"/>
              <a:gd name="connsiteY20" fmla="*/ 240515 h 257184"/>
              <a:gd name="connsiteX21" fmla="*/ 421481 w 1035844"/>
              <a:gd name="connsiteY21" fmla="*/ 238134 h 257184"/>
              <a:gd name="connsiteX22" fmla="*/ 428625 w 1035844"/>
              <a:gd name="connsiteY22" fmla="*/ 233371 h 257184"/>
              <a:gd name="connsiteX23" fmla="*/ 445294 w 1035844"/>
              <a:gd name="connsiteY23" fmla="*/ 216702 h 257184"/>
              <a:gd name="connsiteX24" fmla="*/ 466725 w 1035844"/>
              <a:gd name="connsiteY24" fmla="*/ 214321 h 257184"/>
              <a:gd name="connsiteX25" fmla="*/ 473869 w 1035844"/>
              <a:gd name="connsiteY25" fmla="*/ 209559 h 257184"/>
              <a:gd name="connsiteX26" fmla="*/ 483394 w 1035844"/>
              <a:gd name="connsiteY26" fmla="*/ 207177 h 257184"/>
              <a:gd name="connsiteX27" fmla="*/ 490538 w 1035844"/>
              <a:gd name="connsiteY27" fmla="*/ 204796 h 257184"/>
              <a:gd name="connsiteX28" fmla="*/ 509588 w 1035844"/>
              <a:gd name="connsiteY28" fmla="*/ 207177 h 257184"/>
              <a:gd name="connsiteX29" fmla="*/ 526256 w 1035844"/>
              <a:gd name="connsiteY29" fmla="*/ 211940 h 257184"/>
              <a:gd name="connsiteX30" fmla="*/ 535781 w 1035844"/>
              <a:gd name="connsiteY30" fmla="*/ 214321 h 257184"/>
              <a:gd name="connsiteX31" fmla="*/ 542925 w 1035844"/>
              <a:gd name="connsiteY31" fmla="*/ 221465 h 257184"/>
              <a:gd name="connsiteX32" fmla="*/ 561975 w 1035844"/>
              <a:gd name="connsiteY32" fmla="*/ 221465 h 257184"/>
              <a:gd name="connsiteX33" fmla="*/ 571500 w 1035844"/>
              <a:gd name="connsiteY33" fmla="*/ 219084 h 257184"/>
              <a:gd name="connsiteX34" fmla="*/ 576263 w 1035844"/>
              <a:gd name="connsiteY34" fmla="*/ 211940 h 257184"/>
              <a:gd name="connsiteX35" fmla="*/ 583406 w 1035844"/>
              <a:gd name="connsiteY35" fmla="*/ 207177 h 257184"/>
              <a:gd name="connsiteX36" fmla="*/ 585788 w 1035844"/>
              <a:gd name="connsiteY36" fmla="*/ 200034 h 257184"/>
              <a:gd name="connsiteX37" fmla="*/ 595313 w 1035844"/>
              <a:gd name="connsiteY37" fmla="*/ 185746 h 257184"/>
              <a:gd name="connsiteX38" fmla="*/ 600075 w 1035844"/>
              <a:gd name="connsiteY38" fmla="*/ 178602 h 257184"/>
              <a:gd name="connsiteX39" fmla="*/ 616744 w 1035844"/>
              <a:gd name="connsiteY39" fmla="*/ 171459 h 257184"/>
              <a:gd name="connsiteX40" fmla="*/ 647700 w 1035844"/>
              <a:gd name="connsiteY40" fmla="*/ 169077 h 257184"/>
              <a:gd name="connsiteX41" fmla="*/ 733425 w 1035844"/>
              <a:gd name="connsiteY41" fmla="*/ 169077 h 257184"/>
              <a:gd name="connsiteX42" fmla="*/ 740569 w 1035844"/>
              <a:gd name="connsiteY42" fmla="*/ 171459 h 257184"/>
              <a:gd name="connsiteX43" fmla="*/ 747713 w 1035844"/>
              <a:gd name="connsiteY43" fmla="*/ 176221 h 257184"/>
              <a:gd name="connsiteX44" fmla="*/ 771525 w 1035844"/>
              <a:gd name="connsiteY44" fmla="*/ 183365 h 257184"/>
              <a:gd name="connsiteX45" fmla="*/ 778669 w 1035844"/>
              <a:gd name="connsiteY45" fmla="*/ 188127 h 257184"/>
              <a:gd name="connsiteX46" fmla="*/ 814388 w 1035844"/>
              <a:gd name="connsiteY46" fmla="*/ 185746 h 257184"/>
              <a:gd name="connsiteX47" fmla="*/ 821531 w 1035844"/>
              <a:gd name="connsiteY47" fmla="*/ 183365 h 257184"/>
              <a:gd name="connsiteX48" fmla="*/ 831056 w 1035844"/>
              <a:gd name="connsiteY48" fmla="*/ 180984 h 257184"/>
              <a:gd name="connsiteX49" fmla="*/ 838200 w 1035844"/>
              <a:gd name="connsiteY49" fmla="*/ 173840 h 257184"/>
              <a:gd name="connsiteX50" fmla="*/ 873919 w 1035844"/>
              <a:gd name="connsiteY50" fmla="*/ 166696 h 257184"/>
              <a:gd name="connsiteX51" fmla="*/ 881063 w 1035844"/>
              <a:gd name="connsiteY51" fmla="*/ 161934 h 257184"/>
              <a:gd name="connsiteX52" fmla="*/ 890588 w 1035844"/>
              <a:gd name="connsiteY52" fmla="*/ 147646 h 257184"/>
              <a:gd name="connsiteX53" fmla="*/ 895350 w 1035844"/>
              <a:gd name="connsiteY53" fmla="*/ 128596 h 257184"/>
              <a:gd name="connsiteX54" fmla="*/ 897731 w 1035844"/>
              <a:gd name="connsiteY54" fmla="*/ 121452 h 257184"/>
              <a:gd name="connsiteX55" fmla="*/ 900113 w 1035844"/>
              <a:gd name="connsiteY55" fmla="*/ 107165 h 257184"/>
              <a:gd name="connsiteX56" fmla="*/ 904875 w 1035844"/>
              <a:gd name="connsiteY56" fmla="*/ 97640 h 257184"/>
              <a:gd name="connsiteX57" fmla="*/ 916781 w 1035844"/>
              <a:gd name="connsiteY57" fmla="*/ 76209 h 257184"/>
              <a:gd name="connsiteX58" fmla="*/ 923925 w 1035844"/>
              <a:gd name="connsiteY58" fmla="*/ 73827 h 257184"/>
              <a:gd name="connsiteX59" fmla="*/ 940594 w 1035844"/>
              <a:gd name="connsiteY59" fmla="*/ 64302 h 257184"/>
              <a:gd name="connsiteX60" fmla="*/ 947738 w 1035844"/>
              <a:gd name="connsiteY60" fmla="*/ 59540 h 257184"/>
              <a:gd name="connsiteX61" fmla="*/ 962025 w 1035844"/>
              <a:gd name="connsiteY61" fmla="*/ 54777 h 257184"/>
              <a:gd name="connsiteX62" fmla="*/ 978694 w 1035844"/>
              <a:gd name="connsiteY62" fmla="*/ 47634 h 257184"/>
              <a:gd name="connsiteX63" fmla="*/ 985838 w 1035844"/>
              <a:gd name="connsiteY63" fmla="*/ 42871 h 257184"/>
              <a:gd name="connsiteX64" fmla="*/ 1000125 w 1035844"/>
              <a:gd name="connsiteY64" fmla="*/ 35727 h 257184"/>
              <a:gd name="connsiteX65" fmla="*/ 1009650 w 1035844"/>
              <a:gd name="connsiteY65" fmla="*/ 23821 h 257184"/>
              <a:gd name="connsiteX66" fmla="*/ 1026319 w 1035844"/>
              <a:gd name="connsiteY66" fmla="*/ 7152 h 257184"/>
              <a:gd name="connsiteX67" fmla="*/ 1035844 w 1035844"/>
              <a:gd name="connsiteY67" fmla="*/ 9 h 25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035844" h="257184">
                <a:moveTo>
                  <a:pt x="0" y="192890"/>
                </a:moveTo>
                <a:cubicBezTo>
                  <a:pt x="13494" y="192096"/>
                  <a:pt x="27025" y="191791"/>
                  <a:pt x="40481" y="190509"/>
                </a:cubicBezTo>
                <a:cubicBezTo>
                  <a:pt x="43739" y="190199"/>
                  <a:pt x="46733" y="188127"/>
                  <a:pt x="50006" y="188127"/>
                </a:cubicBezTo>
                <a:cubicBezTo>
                  <a:pt x="88908" y="188127"/>
                  <a:pt x="127794" y="189715"/>
                  <a:pt x="166688" y="190509"/>
                </a:cubicBezTo>
                <a:cubicBezTo>
                  <a:pt x="177910" y="207342"/>
                  <a:pt x="163254" y="187075"/>
                  <a:pt x="180975" y="204796"/>
                </a:cubicBezTo>
                <a:cubicBezTo>
                  <a:pt x="196401" y="220222"/>
                  <a:pt x="183086" y="214848"/>
                  <a:pt x="200025" y="219084"/>
                </a:cubicBezTo>
                <a:cubicBezTo>
                  <a:pt x="204526" y="223585"/>
                  <a:pt x="209091" y="230990"/>
                  <a:pt x="216694" y="230990"/>
                </a:cubicBezTo>
                <a:cubicBezTo>
                  <a:pt x="219967" y="230990"/>
                  <a:pt x="223044" y="229403"/>
                  <a:pt x="226219" y="228609"/>
                </a:cubicBezTo>
                <a:cubicBezTo>
                  <a:pt x="248782" y="217326"/>
                  <a:pt x="220383" y="230360"/>
                  <a:pt x="250031" y="221465"/>
                </a:cubicBezTo>
                <a:cubicBezTo>
                  <a:pt x="253431" y="220445"/>
                  <a:pt x="256293" y="218100"/>
                  <a:pt x="259556" y="216702"/>
                </a:cubicBezTo>
                <a:cubicBezTo>
                  <a:pt x="261863" y="215713"/>
                  <a:pt x="264319" y="215115"/>
                  <a:pt x="266700" y="214321"/>
                </a:cubicBezTo>
                <a:cubicBezTo>
                  <a:pt x="267494" y="216702"/>
                  <a:pt x="267540" y="219484"/>
                  <a:pt x="269081" y="221465"/>
                </a:cubicBezTo>
                <a:cubicBezTo>
                  <a:pt x="273096" y="226626"/>
                  <a:pt x="282991" y="236754"/>
                  <a:pt x="290513" y="240515"/>
                </a:cubicBezTo>
                <a:cubicBezTo>
                  <a:pt x="292758" y="241637"/>
                  <a:pt x="295221" y="242287"/>
                  <a:pt x="297656" y="242896"/>
                </a:cubicBezTo>
                <a:cubicBezTo>
                  <a:pt x="301583" y="243878"/>
                  <a:pt x="305658" y="244212"/>
                  <a:pt x="309563" y="245277"/>
                </a:cubicBezTo>
                <a:cubicBezTo>
                  <a:pt x="314406" y="246598"/>
                  <a:pt x="319673" y="247256"/>
                  <a:pt x="323850" y="250040"/>
                </a:cubicBezTo>
                <a:cubicBezTo>
                  <a:pt x="333083" y="256194"/>
                  <a:pt x="328279" y="253897"/>
                  <a:pt x="338138" y="257184"/>
                </a:cubicBezTo>
                <a:cubicBezTo>
                  <a:pt x="345282" y="256390"/>
                  <a:pt x="352411" y="255453"/>
                  <a:pt x="359569" y="254802"/>
                </a:cubicBezTo>
                <a:cubicBezTo>
                  <a:pt x="369876" y="253865"/>
                  <a:pt x="380302" y="254035"/>
                  <a:pt x="390525" y="252421"/>
                </a:cubicBezTo>
                <a:cubicBezTo>
                  <a:pt x="395484" y="251638"/>
                  <a:pt x="404813" y="247659"/>
                  <a:pt x="404813" y="247659"/>
                </a:cubicBezTo>
                <a:cubicBezTo>
                  <a:pt x="407194" y="245278"/>
                  <a:pt x="409032" y="242186"/>
                  <a:pt x="411956" y="240515"/>
                </a:cubicBezTo>
                <a:cubicBezTo>
                  <a:pt x="414797" y="238891"/>
                  <a:pt x="418473" y="239423"/>
                  <a:pt x="421481" y="238134"/>
                </a:cubicBezTo>
                <a:cubicBezTo>
                  <a:pt x="424112" y="237007"/>
                  <a:pt x="426244" y="234959"/>
                  <a:pt x="428625" y="233371"/>
                </a:cubicBezTo>
                <a:cubicBezTo>
                  <a:pt x="435957" y="222374"/>
                  <a:pt x="434293" y="218536"/>
                  <a:pt x="445294" y="216702"/>
                </a:cubicBezTo>
                <a:cubicBezTo>
                  <a:pt x="452384" y="215520"/>
                  <a:pt x="459581" y="215115"/>
                  <a:pt x="466725" y="214321"/>
                </a:cubicBezTo>
                <a:cubicBezTo>
                  <a:pt x="469106" y="212734"/>
                  <a:pt x="471239" y="210686"/>
                  <a:pt x="473869" y="209559"/>
                </a:cubicBezTo>
                <a:cubicBezTo>
                  <a:pt x="476877" y="208270"/>
                  <a:pt x="480247" y="208076"/>
                  <a:pt x="483394" y="207177"/>
                </a:cubicBezTo>
                <a:cubicBezTo>
                  <a:pt x="485808" y="206487"/>
                  <a:pt x="488157" y="205590"/>
                  <a:pt x="490538" y="204796"/>
                </a:cubicBezTo>
                <a:cubicBezTo>
                  <a:pt x="496888" y="205590"/>
                  <a:pt x="503276" y="206125"/>
                  <a:pt x="509588" y="207177"/>
                </a:cubicBezTo>
                <a:cubicBezTo>
                  <a:pt x="518516" y="208665"/>
                  <a:pt x="518333" y="209676"/>
                  <a:pt x="526256" y="211940"/>
                </a:cubicBezTo>
                <a:cubicBezTo>
                  <a:pt x="529403" y="212839"/>
                  <a:pt x="532606" y="213527"/>
                  <a:pt x="535781" y="214321"/>
                </a:cubicBezTo>
                <a:cubicBezTo>
                  <a:pt x="538162" y="216702"/>
                  <a:pt x="540123" y="219597"/>
                  <a:pt x="542925" y="221465"/>
                </a:cubicBezTo>
                <a:cubicBezTo>
                  <a:pt x="549567" y="225893"/>
                  <a:pt x="554609" y="223102"/>
                  <a:pt x="561975" y="221465"/>
                </a:cubicBezTo>
                <a:cubicBezTo>
                  <a:pt x="565170" y="220755"/>
                  <a:pt x="568325" y="219878"/>
                  <a:pt x="571500" y="219084"/>
                </a:cubicBezTo>
                <a:cubicBezTo>
                  <a:pt x="573088" y="216703"/>
                  <a:pt x="574239" y="213964"/>
                  <a:pt x="576263" y="211940"/>
                </a:cubicBezTo>
                <a:cubicBezTo>
                  <a:pt x="578287" y="209916"/>
                  <a:pt x="581618" y="209412"/>
                  <a:pt x="583406" y="207177"/>
                </a:cubicBezTo>
                <a:cubicBezTo>
                  <a:pt x="584974" y="205217"/>
                  <a:pt x="584569" y="202228"/>
                  <a:pt x="585788" y="200034"/>
                </a:cubicBezTo>
                <a:cubicBezTo>
                  <a:pt x="588568" y="195030"/>
                  <a:pt x="592138" y="190509"/>
                  <a:pt x="595313" y="185746"/>
                </a:cubicBezTo>
                <a:cubicBezTo>
                  <a:pt x="596900" y="183365"/>
                  <a:pt x="597694" y="180189"/>
                  <a:pt x="600075" y="178602"/>
                </a:cubicBezTo>
                <a:cubicBezTo>
                  <a:pt x="607349" y="173753"/>
                  <a:pt x="607408" y="172558"/>
                  <a:pt x="616744" y="171459"/>
                </a:cubicBezTo>
                <a:cubicBezTo>
                  <a:pt x="627022" y="170250"/>
                  <a:pt x="637381" y="169871"/>
                  <a:pt x="647700" y="169077"/>
                </a:cubicBezTo>
                <a:cubicBezTo>
                  <a:pt x="679201" y="158578"/>
                  <a:pt x="657603" y="164864"/>
                  <a:pt x="733425" y="169077"/>
                </a:cubicBezTo>
                <a:cubicBezTo>
                  <a:pt x="735931" y="169216"/>
                  <a:pt x="738324" y="170336"/>
                  <a:pt x="740569" y="171459"/>
                </a:cubicBezTo>
                <a:cubicBezTo>
                  <a:pt x="743129" y="172739"/>
                  <a:pt x="745153" y="174941"/>
                  <a:pt x="747713" y="176221"/>
                </a:cubicBezTo>
                <a:cubicBezTo>
                  <a:pt x="754968" y="179848"/>
                  <a:pt x="764270" y="179738"/>
                  <a:pt x="771525" y="183365"/>
                </a:cubicBezTo>
                <a:cubicBezTo>
                  <a:pt x="774085" y="184645"/>
                  <a:pt x="776288" y="186540"/>
                  <a:pt x="778669" y="188127"/>
                </a:cubicBezTo>
                <a:cubicBezTo>
                  <a:pt x="790575" y="187333"/>
                  <a:pt x="802528" y="187064"/>
                  <a:pt x="814388" y="185746"/>
                </a:cubicBezTo>
                <a:cubicBezTo>
                  <a:pt x="816882" y="185469"/>
                  <a:pt x="819118" y="184054"/>
                  <a:pt x="821531" y="183365"/>
                </a:cubicBezTo>
                <a:cubicBezTo>
                  <a:pt x="824678" y="182466"/>
                  <a:pt x="827881" y="181778"/>
                  <a:pt x="831056" y="180984"/>
                </a:cubicBezTo>
                <a:cubicBezTo>
                  <a:pt x="833437" y="178603"/>
                  <a:pt x="835256" y="175476"/>
                  <a:pt x="838200" y="173840"/>
                </a:cubicBezTo>
                <a:cubicBezTo>
                  <a:pt x="848754" y="167976"/>
                  <a:pt x="862606" y="167953"/>
                  <a:pt x="873919" y="166696"/>
                </a:cubicBezTo>
                <a:cubicBezTo>
                  <a:pt x="876300" y="165109"/>
                  <a:pt x="879178" y="164088"/>
                  <a:pt x="881063" y="161934"/>
                </a:cubicBezTo>
                <a:cubicBezTo>
                  <a:pt x="884832" y="157626"/>
                  <a:pt x="890588" y="147646"/>
                  <a:pt x="890588" y="147646"/>
                </a:cubicBezTo>
                <a:cubicBezTo>
                  <a:pt x="892175" y="141296"/>
                  <a:pt x="893280" y="134806"/>
                  <a:pt x="895350" y="128596"/>
                </a:cubicBezTo>
                <a:cubicBezTo>
                  <a:pt x="896144" y="126215"/>
                  <a:pt x="897186" y="123902"/>
                  <a:pt x="897731" y="121452"/>
                </a:cubicBezTo>
                <a:cubicBezTo>
                  <a:pt x="898778" y="116739"/>
                  <a:pt x="898726" y="111789"/>
                  <a:pt x="900113" y="107165"/>
                </a:cubicBezTo>
                <a:cubicBezTo>
                  <a:pt x="901133" y="103765"/>
                  <a:pt x="903477" y="100903"/>
                  <a:pt x="904875" y="97640"/>
                </a:cubicBezTo>
                <a:cubicBezTo>
                  <a:pt x="907671" y="91116"/>
                  <a:pt x="909045" y="78788"/>
                  <a:pt x="916781" y="76209"/>
                </a:cubicBezTo>
                <a:lnTo>
                  <a:pt x="923925" y="73827"/>
                </a:lnTo>
                <a:cubicBezTo>
                  <a:pt x="946953" y="56558"/>
                  <a:pt x="922414" y="73392"/>
                  <a:pt x="940594" y="64302"/>
                </a:cubicBezTo>
                <a:cubicBezTo>
                  <a:pt x="943154" y="63022"/>
                  <a:pt x="945123" y="60702"/>
                  <a:pt x="947738" y="59540"/>
                </a:cubicBezTo>
                <a:cubicBezTo>
                  <a:pt x="952325" y="57501"/>
                  <a:pt x="957848" y="57561"/>
                  <a:pt x="962025" y="54777"/>
                </a:cubicBezTo>
                <a:cubicBezTo>
                  <a:pt x="971892" y="48200"/>
                  <a:pt x="966393" y="50709"/>
                  <a:pt x="978694" y="47634"/>
                </a:cubicBezTo>
                <a:cubicBezTo>
                  <a:pt x="981075" y="46046"/>
                  <a:pt x="983278" y="44151"/>
                  <a:pt x="985838" y="42871"/>
                </a:cubicBezTo>
                <a:cubicBezTo>
                  <a:pt x="1005556" y="33011"/>
                  <a:pt x="979649" y="49378"/>
                  <a:pt x="1000125" y="35727"/>
                </a:cubicBezTo>
                <a:cubicBezTo>
                  <a:pt x="1005487" y="19642"/>
                  <a:pt x="998051" y="37077"/>
                  <a:pt x="1009650" y="23821"/>
                </a:cubicBezTo>
                <a:cubicBezTo>
                  <a:pt x="1025384" y="5839"/>
                  <a:pt x="1011633" y="12049"/>
                  <a:pt x="1026319" y="7152"/>
                </a:cubicBezTo>
                <a:cubicBezTo>
                  <a:pt x="1034024" y="-552"/>
                  <a:pt x="1030096" y="9"/>
                  <a:pt x="1035844" y="9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9" name="肘形连接符 141">
            <a:extLst>
              <a:ext uri="{FF2B5EF4-FFF2-40B4-BE49-F238E27FC236}">
                <a16:creationId xmlns:a16="http://schemas.microsoft.com/office/drawing/2014/main" id="{8BA049A3-6209-4C61-B894-978764BBA4D2}"/>
              </a:ext>
            </a:extLst>
          </p:cNvPr>
          <p:cNvCxnSpPr>
            <a:cxnSpLocks/>
            <a:stCxn id="211" idx="1"/>
            <a:endCxn id="210" idx="6"/>
          </p:cNvCxnSpPr>
          <p:nvPr/>
        </p:nvCxnSpPr>
        <p:spPr>
          <a:xfrm rot="10800000">
            <a:off x="10092569" y="3498610"/>
            <a:ext cx="1376575" cy="37334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210" name="Oval 25">
            <a:extLst>
              <a:ext uri="{FF2B5EF4-FFF2-40B4-BE49-F238E27FC236}">
                <a16:creationId xmlns:a16="http://schemas.microsoft.com/office/drawing/2014/main" id="{869B68E6-B879-4B0B-902B-40A65F5B7B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9983747" y="3444198"/>
            <a:ext cx="108821" cy="108821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D4B9E653-49F7-4E3F-9016-88D6A85CD7ED}"/>
              </a:ext>
            </a:extLst>
          </p:cNvPr>
          <p:cNvSpPr txBox="1"/>
          <p:nvPr/>
        </p:nvSpPr>
        <p:spPr>
          <a:xfrm>
            <a:off x="11469143" y="3671901"/>
            <a:ext cx="693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00"/>
                </a:solidFill>
                <a:latin typeface="Arial Nova Cond" panose="020B0506020202020204" pitchFamily="34" charset="0"/>
              </a:rPr>
              <a:t>Migori (13.3%)</a:t>
            </a:r>
          </a:p>
        </p:txBody>
      </p:sp>
      <p:cxnSp>
        <p:nvCxnSpPr>
          <p:cNvPr id="212" name="肘形连接符 141">
            <a:extLst>
              <a:ext uri="{FF2B5EF4-FFF2-40B4-BE49-F238E27FC236}">
                <a16:creationId xmlns:a16="http://schemas.microsoft.com/office/drawing/2014/main" id="{FE1D2C97-2817-4F7C-A285-DEE3D876B0DE}"/>
              </a:ext>
            </a:extLst>
          </p:cNvPr>
          <p:cNvCxnSpPr>
            <a:cxnSpLocks/>
            <a:stCxn id="214" idx="1"/>
            <a:endCxn id="213" idx="6"/>
          </p:cNvCxnSpPr>
          <p:nvPr/>
        </p:nvCxnSpPr>
        <p:spPr>
          <a:xfrm rot="10800000">
            <a:off x="11097200" y="2023833"/>
            <a:ext cx="345834" cy="3977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213" name="Oval 25">
            <a:extLst>
              <a:ext uri="{FF2B5EF4-FFF2-40B4-BE49-F238E27FC236}">
                <a16:creationId xmlns:a16="http://schemas.microsoft.com/office/drawing/2014/main" id="{10EC723B-E3D6-4F3C-B99C-0D2E484DF44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988379" y="1969421"/>
            <a:ext cx="108821" cy="108821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EDF9AAE-F340-4B69-BFDC-3CF3153453E2}"/>
              </a:ext>
            </a:extLst>
          </p:cNvPr>
          <p:cNvSpPr txBox="1"/>
          <p:nvPr/>
        </p:nvSpPr>
        <p:spPr>
          <a:xfrm>
            <a:off x="11443034" y="2221552"/>
            <a:ext cx="672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00"/>
                </a:solidFill>
                <a:latin typeface="Arial Nova Cond" panose="020B0506020202020204" pitchFamily="34" charset="0"/>
              </a:rPr>
              <a:t>Kisumu (16.3%)</a:t>
            </a:r>
          </a:p>
        </p:txBody>
      </p:sp>
      <p:sp>
        <p:nvSpPr>
          <p:cNvPr id="215" name="Oval 25">
            <a:extLst>
              <a:ext uri="{FF2B5EF4-FFF2-40B4-BE49-F238E27FC236}">
                <a16:creationId xmlns:a16="http://schemas.microsoft.com/office/drawing/2014/main" id="{06E74631-790A-4641-A4C4-CFBBE6103A17}"/>
              </a:ext>
            </a:extLst>
          </p:cNvPr>
          <p:cNvSpPr>
            <a:spLocks noChangeArrowheads="1"/>
          </p:cNvSpPr>
          <p:nvPr/>
        </p:nvSpPr>
        <p:spPr bwMode="gray">
          <a:xfrm>
            <a:off x="9862333" y="1700575"/>
            <a:ext cx="108821" cy="108821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EC5A8BED-7382-4387-9C4B-48EA6E3B7C80}"/>
              </a:ext>
            </a:extLst>
          </p:cNvPr>
          <p:cNvGrpSpPr/>
          <p:nvPr/>
        </p:nvGrpSpPr>
        <p:grpSpPr>
          <a:xfrm>
            <a:off x="9263249" y="2597824"/>
            <a:ext cx="179545" cy="246221"/>
            <a:chOff x="5998031" y="4100313"/>
            <a:chExt cx="179545" cy="246221"/>
          </a:xfrm>
        </p:grpSpPr>
        <p:sp>
          <p:nvSpPr>
            <p:cNvPr id="219" name="Oval 25">
              <a:extLst>
                <a:ext uri="{FF2B5EF4-FFF2-40B4-BE49-F238E27FC236}">
                  <a16:creationId xmlns:a16="http://schemas.microsoft.com/office/drawing/2014/main" id="{8BC4C4DA-8DDB-46EA-9C8E-C87D33A331E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6237FA2D-6EAF-4EF8-85A3-1B4C1C4F004A}"/>
                </a:ext>
              </a:extLst>
            </p:cNvPr>
            <p:cNvSpPr txBox="1"/>
            <p:nvPr/>
          </p:nvSpPr>
          <p:spPr>
            <a:xfrm>
              <a:off x="5998031" y="4100313"/>
              <a:ext cx="1567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4</a:t>
              </a: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D08D6AE7-769F-4188-90F7-DF4F838F54DF}"/>
              </a:ext>
            </a:extLst>
          </p:cNvPr>
          <p:cNvGrpSpPr/>
          <p:nvPr/>
        </p:nvGrpSpPr>
        <p:grpSpPr>
          <a:xfrm>
            <a:off x="9264553" y="2301764"/>
            <a:ext cx="179545" cy="246221"/>
            <a:chOff x="5998031" y="4100313"/>
            <a:chExt cx="179545" cy="246221"/>
          </a:xfrm>
        </p:grpSpPr>
        <p:sp>
          <p:nvSpPr>
            <p:cNvPr id="222" name="Oval 25">
              <a:extLst>
                <a:ext uri="{FF2B5EF4-FFF2-40B4-BE49-F238E27FC236}">
                  <a16:creationId xmlns:a16="http://schemas.microsoft.com/office/drawing/2014/main" id="{8460E78E-71AE-46D7-B6AD-B8E5FD237CE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13C31B8A-043D-4B65-86B1-2B914B1C2A69}"/>
                </a:ext>
              </a:extLst>
            </p:cNvPr>
            <p:cNvSpPr txBox="1"/>
            <p:nvPr/>
          </p:nvSpPr>
          <p:spPr>
            <a:xfrm>
              <a:off x="5998031" y="4100313"/>
              <a:ext cx="1567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1</a:t>
              </a:r>
            </a:p>
          </p:txBody>
        </p: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E9FBBCF9-5B11-40EA-A9DC-012D0812EA88}"/>
              </a:ext>
            </a:extLst>
          </p:cNvPr>
          <p:cNvGrpSpPr/>
          <p:nvPr/>
        </p:nvGrpSpPr>
        <p:grpSpPr>
          <a:xfrm>
            <a:off x="9247389" y="2811437"/>
            <a:ext cx="179545" cy="246221"/>
            <a:chOff x="5998031" y="4100313"/>
            <a:chExt cx="179545" cy="246221"/>
          </a:xfrm>
        </p:grpSpPr>
        <p:sp>
          <p:nvSpPr>
            <p:cNvPr id="225" name="Oval 25">
              <a:extLst>
                <a:ext uri="{FF2B5EF4-FFF2-40B4-BE49-F238E27FC236}">
                  <a16:creationId xmlns:a16="http://schemas.microsoft.com/office/drawing/2014/main" id="{84F4865F-3A0A-4E63-9787-8DD2EB48822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5DA8A205-BAFB-4B15-B3C4-8BF11F786892}"/>
                </a:ext>
              </a:extLst>
            </p:cNvPr>
            <p:cNvSpPr txBox="1"/>
            <p:nvPr/>
          </p:nvSpPr>
          <p:spPr>
            <a:xfrm>
              <a:off x="5998031" y="4100313"/>
              <a:ext cx="1567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5</a:t>
              </a:r>
            </a:p>
          </p:txBody>
        </p:sp>
      </p:grpSp>
      <p:sp>
        <p:nvSpPr>
          <p:cNvPr id="227" name="Oval 226">
            <a:extLst>
              <a:ext uri="{FF2B5EF4-FFF2-40B4-BE49-F238E27FC236}">
                <a16:creationId xmlns:a16="http://schemas.microsoft.com/office/drawing/2014/main" id="{994739EF-32C3-4C7B-90C8-9E5C12051FDC}"/>
              </a:ext>
            </a:extLst>
          </p:cNvPr>
          <p:cNvSpPr/>
          <p:nvPr/>
        </p:nvSpPr>
        <p:spPr>
          <a:xfrm>
            <a:off x="5148836" y="3270995"/>
            <a:ext cx="126134" cy="14119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3D8E336-D104-4401-BC1A-6E00A1B39712}"/>
              </a:ext>
            </a:extLst>
          </p:cNvPr>
          <p:cNvSpPr/>
          <p:nvPr/>
        </p:nvSpPr>
        <p:spPr>
          <a:xfrm>
            <a:off x="6343181" y="1456585"/>
            <a:ext cx="126134" cy="14119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Oval 231">
            <a:extLst>
              <a:ext uri="{FF2B5EF4-FFF2-40B4-BE49-F238E27FC236}">
                <a16:creationId xmlns:a16="http://schemas.microsoft.com/office/drawing/2014/main" id="{9BB59E43-E2F1-49C0-A582-86CC873B0B13}"/>
              </a:ext>
            </a:extLst>
          </p:cNvPr>
          <p:cNvSpPr/>
          <p:nvPr/>
        </p:nvSpPr>
        <p:spPr>
          <a:xfrm>
            <a:off x="7538704" y="5917648"/>
            <a:ext cx="126134" cy="14119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EB6AD08D-5B99-4AB1-8AD5-35CFFD748F36}"/>
              </a:ext>
            </a:extLst>
          </p:cNvPr>
          <p:cNvSpPr/>
          <p:nvPr/>
        </p:nvSpPr>
        <p:spPr>
          <a:xfrm>
            <a:off x="5234012" y="4178560"/>
            <a:ext cx="126134" cy="14119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482DC2CC-9159-4566-89C2-39F6F6150B50}"/>
              </a:ext>
            </a:extLst>
          </p:cNvPr>
          <p:cNvSpPr txBox="1"/>
          <p:nvPr/>
        </p:nvSpPr>
        <p:spPr>
          <a:xfrm>
            <a:off x="7618748" y="5611399"/>
            <a:ext cx="8692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Mwanza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07FB2CEE-ADEE-4FF9-96CD-81EF3BA7E3D7}"/>
              </a:ext>
            </a:extLst>
          </p:cNvPr>
          <p:cNvSpPr txBox="1"/>
          <p:nvPr/>
        </p:nvSpPr>
        <p:spPr>
          <a:xfrm>
            <a:off x="5406151" y="4202993"/>
            <a:ext cx="704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</a:rPr>
              <a:t>Bukoba</a:t>
            </a: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EB7CC802-1286-425E-A90E-B812BE22146C}"/>
              </a:ext>
            </a:extLst>
          </p:cNvPr>
          <p:cNvSpPr txBox="1"/>
          <p:nvPr/>
        </p:nvSpPr>
        <p:spPr>
          <a:xfrm>
            <a:off x="5521955" y="1264867"/>
            <a:ext cx="75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9BBB59"/>
                </a:solidFill>
              </a:rPr>
              <a:t>Entebbe</a:t>
            </a:r>
          </a:p>
        </p:txBody>
      </p: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EE44C631-1694-438A-9619-F8C30EDF376A}"/>
              </a:ext>
            </a:extLst>
          </p:cNvPr>
          <p:cNvGrpSpPr/>
          <p:nvPr/>
        </p:nvGrpSpPr>
        <p:grpSpPr>
          <a:xfrm>
            <a:off x="9007693" y="3154141"/>
            <a:ext cx="330063" cy="230832"/>
            <a:chOff x="5950257" y="4100313"/>
            <a:chExt cx="330063" cy="230832"/>
          </a:xfrm>
        </p:grpSpPr>
        <p:sp>
          <p:nvSpPr>
            <p:cNvPr id="241" name="Oval 25">
              <a:extLst>
                <a:ext uri="{FF2B5EF4-FFF2-40B4-BE49-F238E27FC236}">
                  <a16:creationId xmlns:a16="http://schemas.microsoft.com/office/drawing/2014/main" id="{060F835F-2B69-4311-AC07-994DDB6AB0D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E4B240FE-6D02-465B-B41A-60D03D9F5EF8}"/>
                </a:ext>
              </a:extLst>
            </p:cNvPr>
            <p:cNvSpPr txBox="1"/>
            <p:nvPr/>
          </p:nvSpPr>
          <p:spPr>
            <a:xfrm>
              <a:off x="5950257" y="4100313"/>
              <a:ext cx="3300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10</a:t>
              </a:r>
            </a:p>
          </p:txBody>
        </p:sp>
      </p:grpSp>
      <p:sp>
        <p:nvSpPr>
          <p:cNvPr id="252" name="TextBox 251">
            <a:extLst>
              <a:ext uri="{FF2B5EF4-FFF2-40B4-BE49-F238E27FC236}">
                <a16:creationId xmlns:a16="http://schemas.microsoft.com/office/drawing/2014/main" id="{46741459-3A58-417C-88ED-1E76A62DB60B}"/>
              </a:ext>
            </a:extLst>
          </p:cNvPr>
          <p:cNvSpPr txBox="1"/>
          <p:nvPr/>
        </p:nvSpPr>
        <p:spPr>
          <a:xfrm>
            <a:off x="5234464" y="2973666"/>
            <a:ext cx="847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</a:rPr>
              <a:t>Kasensero</a:t>
            </a:r>
          </a:p>
        </p:txBody>
      </p: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CC407F92-0D38-43EE-9BB7-0B165C7F3C70}"/>
              </a:ext>
            </a:extLst>
          </p:cNvPr>
          <p:cNvGrpSpPr/>
          <p:nvPr/>
        </p:nvGrpSpPr>
        <p:grpSpPr>
          <a:xfrm>
            <a:off x="7207035" y="5793720"/>
            <a:ext cx="179545" cy="246221"/>
            <a:chOff x="5998031" y="4100313"/>
            <a:chExt cx="179545" cy="246221"/>
          </a:xfrm>
        </p:grpSpPr>
        <p:sp>
          <p:nvSpPr>
            <p:cNvPr id="254" name="Oval 25">
              <a:extLst>
                <a:ext uri="{FF2B5EF4-FFF2-40B4-BE49-F238E27FC236}">
                  <a16:creationId xmlns:a16="http://schemas.microsoft.com/office/drawing/2014/main" id="{4206E461-E311-420F-8EB6-319182F0FA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2820FF57-1DCF-4086-ABDC-E432E44463FA}"/>
                </a:ext>
              </a:extLst>
            </p:cNvPr>
            <p:cNvSpPr txBox="1"/>
            <p:nvPr/>
          </p:nvSpPr>
          <p:spPr>
            <a:xfrm>
              <a:off x="5998031" y="4100313"/>
              <a:ext cx="1567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7</a:t>
              </a:r>
            </a:p>
          </p:txBody>
        </p:sp>
      </p:grpSp>
      <p:cxnSp>
        <p:nvCxnSpPr>
          <p:cNvPr id="260" name="肘形连接符 141">
            <a:extLst>
              <a:ext uri="{FF2B5EF4-FFF2-40B4-BE49-F238E27FC236}">
                <a16:creationId xmlns:a16="http://schemas.microsoft.com/office/drawing/2014/main" id="{416053C2-EA3B-4D2B-959C-41281965EE79}"/>
              </a:ext>
            </a:extLst>
          </p:cNvPr>
          <p:cNvCxnSpPr>
            <a:cxnSpLocks/>
            <a:stCxn id="261" idx="1"/>
            <a:endCxn id="215" idx="6"/>
          </p:cNvCxnSpPr>
          <p:nvPr/>
        </p:nvCxnSpPr>
        <p:spPr>
          <a:xfrm rot="10800000" flipV="1">
            <a:off x="9971155" y="820484"/>
            <a:ext cx="342593" cy="93450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AB1AF821-1CBD-4EAD-AF80-E48C8F392609}"/>
              </a:ext>
            </a:extLst>
          </p:cNvPr>
          <p:cNvSpPr txBox="1"/>
          <p:nvPr/>
        </p:nvSpPr>
        <p:spPr>
          <a:xfrm>
            <a:off x="10313747" y="620430"/>
            <a:ext cx="655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  <a:latin typeface="Arial Nova Cond" panose="020B0506020202020204" pitchFamily="34" charset="0"/>
              </a:rPr>
              <a:t>Siaya (21.0%)</a:t>
            </a:r>
          </a:p>
        </p:txBody>
      </p:sp>
      <p:cxnSp>
        <p:nvCxnSpPr>
          <p:cNvPr id="262" name="肘形连接符 141">
            <a:extLst>
              <a:ext uri="{FF2B5EF4-FFF2-40B4-BE49-F238E27FC236}">
                <a16:creationId xmlns:a16="http://schemas.microsoft.com/office/drawing/2014/main" id="{9530B7E6-7FA0-4019-B12A-60D2B41B335A}"/>
              </a:ext>
            </a:extLst>
          </p:cNvPr>
          <p:cNvCxnSpPr>
            <a:cxnSpLocks/>
            <a:stCxn id="263" idx="1"/>
            <a:endCxn id="178" idx="6"/>
          </p:cNvCxnSpPr>
          <p:nvPr/>
        </p:nvCxnSpPr>
        <p:spPr>
          <a:xfrm rot="10800000">
            <a:off x="9679407" y="3926367"/>
            <a:ext cx="883159" cy="80181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263" name="TextBox 262">
            <a:extLst>
              <a:ext uri="{FF2B5EF4-FFF2-40B4-BE49-F238E27FC236}">
                <a16:creationId xmlns:a16="http://schemas.microsoft.com/office/drawing/2014/main" id="{FCC8B4DC-46F8-4AEB-920F-C04A201D80E2}"/>
              </a:ext>
            </a:extLst>
          </p:cNvPr>
          <p:cNvSpPr txBox="1"/>
          <p:nvPr/>
        </p:nvSpPr>
        <p:spPr>
          <a:xfrm>
            <a:off x="10562565" y="4528122"/>
            <a:ext cx="52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856D"/>
                </a:solidFill>
                <a:latin typeface="Arial Nova Cond" panose="020B0506020202020204" pitchFamily="34" charset="0"/>
              </a:rPr>
              <a:t>Rorya (6.0%)</a:t>
            </a:r>
          </a:p>
        </p:txBody>
      </p:sp>
      <p:cxnSp>
        <p:nvCxnSpPr>
          <p:cNvPr id="265" name="肘形连接符 141">
            <a:extLst>
              <a:ext uri="{FF2B5EF4-FFF2-40B4-BE49-F238E27FC236}">
                <a16:creationId xmlns:a16="http://schemas.microsoft.com/office/drawing/2014/main" id="{899E2895-6B4F-44B8-8EA8-3885C00FF601}"/>
              </a:ext>
            </a:extLst>
          </p:cNvPr>
          <p:cNvCxnSpPr>
            <a:cxnSpLocks/>
            <a:stCxn id="270" idx="3"/>
            <a:endCxn id="180" idx="2"/>
          </p:cNvCxnSpPr>
          <p:nvPr/>
        </p:nvCxnSpPr>
        <p:spPr>
          <a:xfrm>
            <a:off x="4825010" y="2266374"/>
            <a:ext cx="577820" cy="18997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EFC9D3E6-2CDE-47DF-9E4A-FA379F0F41F6}"/>
              </a:ext>
            </a:extLst>
          </p:cNvPr>
          <p:cNvSpPr txBox="1"/>
          <p:nvPr/>
        </p:nvSpPr>
        <p:spPr>
          <a:xfrm>
            <a:off x="4217730" y="1417330"/>
            <a:ext cx="591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  <a:latin typeface="Arial Nova Cond" panose="020B0506020202020204" pitchFamily="34" charset="0"/>
              </a:rPr>
              <a:t>Mpigi (12.0%)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9E6F1891-EFA7-4EDC-9333-69C1359E8CBF}"/>
              </a:ext>
            </a:extLst>
          </p:cNvPr>
          <p:cNvSpPr txBox="1"/>
          <p:nvPr/>
        </p:nvSpPr>
        <p:spPr>
          <a:xfrm>
            <a:off x="3983438" y="2066319"/>
            <a:ext cx="84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solidFill>
                  <a:srgbClr val="FF0000"/>
                </a:solidFill>
                <a:latin typeface="Arial Nova Cond" panose="020B0506020202020204" pitchFamily="34" charset="0"/>
              </a:rPr>
              <a:t>Masaka (12.0%</a:t>
            </a:r>
            <a:r>
              <a:rPr lang="en-US" sz="1000" dirty="0">
                <a:latin typeface="Arial Nova Cond" panose="020B0506020202020204" pitchFamily="34" charset="0"/>
              </a:rPr>
              <a:t>)</a:t>
            </a:r>
          </a:p>
        </p:txBody>
      </p:sp>
      <p:cxnSp>
        <p:nvCxnSpPr>
          <p:cNvPr id="271" name="Straight Arrow Connector 285">
            <a:extLst>
              <a:ext uri="{FF2B5EF4-FFF2-40B4-BE49-F238E27FC236}">
                <a16:creationId xmlns:a16="http://schemas.microsoft.com/office/drawing/2014/main" id="{52CD9052-CD44-48D0-B44B-EA1808188F38}"/>
              </a:ext>
            </a:extLst>
          </p:cNvPr>
          <p:cNvCxnSpPr>
            <a:cxnSpLocks/>
            <a:stCxn id="233" idx="2"/>
          </p:cNvCxnSpPr>
          <p:nvPr/>
        </p:nvCxnSpPr>
        <p:spPr>
          <a:xfrm rot="10800000" flipV="1">
            <a:off x="3553574" y="4249159"/>
            <a:ext cx="1680438" cy="1604209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>
                <a:lumMod val="7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Arrow Connector 285">
            <a:extLst>
              <a:ext uri="{FF2B5EF4-FFF2-40B4-BE49-F238E27FC236}">
                <a16:creationId xmlns:a16="http://schemas.microsoft.com/office/drawing/2014/main" id="{395C106E-528D-4D1E-BD7E-DF94BBE347FF}"/>
              </a:ext>
            </a:extLst>
          </p:cNvPr>
          <p:cNvCxnSpPr>
            <a:cxnSpLocks/>
            <a:stCxn id="191" idx="1"/>
            <a:endCxn id="258" idx="1"/>
          </p:cNvCxnSpPr>
          <p:nvPr/>
        </p:nvCxnSpPr>
        <p:spPr>
          <a:xfrm rot="10800000" flipV="1">
            <a:off x="7207036" y="5068213"/>
            <a:ext cx="337201" cy="848618"/>
          </a:xfrm>
          <a:prstGeom prst="curvedConnector3">
            <a:avLst>
              <a:gd name="adj1" fmla="val 167793"/>
            </a:avLst>
          </a:prstGeom>
          <a:ln w="12700">
            <a:solidFill>
              <a:srgbClr val="FFFF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Arrow Connector 285">
            <a:extLst>
              <a:ext uri="{FF2B5EF4-FFF2-40B4-BE49-F238E27FC236}">
                <a16:creationId xmlns:a16="http://schemas.microsoft.com/office/drawing/2014/main" id="{E3AC5E33-E6C8-455D-9CD2-DC2F4EE51E58}"/>
              </a:ext>
            </a:extLst>
          </p:cNvPr>
          <p:cNvCxnSpPr>
            <a:cxnSpLocks/>
            <a:stCxn id="200" idx="2"/>
            <a:endCxn id="227" idx="6"/>
          </p:cNvCxnSpPr>
          <p:nvPr/>
        </p:nvCxnSpPr>
        <p:spPr>
          <a:xfrm rot="5400000">
            <a:off x="5526937" y="2394815"/>
            <a:ext cx="694814" cy="1198747"/>
          </a:xfrm>
          <a:prstGeom prst="curvedConnector2">
            <a:avLst/>
          </a:prstGeom>
          <a:ln w="28575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Arrow Connector 285">
            <a:extLst>
              <a:ext uri="{FF2B5EF4-FFF2-40B4-BE49-F238E27FC236}">
                <a16:creationId xmlns:a16="http://schemas.microsoft.com/office/drawing/2014/main" id="{438BA386-AFAF-4747-9ECF-7944344A03D3}"/>
              </a:ext>
            </a:extLst>
          </p:cNvPr>
          <p:cNvCxnSpPr>
            <a:cxnSpLocks/>
            <a:stCxn id="299" idx="7"/>
          </p:cNvCxnSpPr>
          <p:nvPr/>
        </p:nvCxnSpPr>
        <p:spPr>
          <a:xfrm rot="5400000" flipH="1" flipV="1">
            <a:off x="11193104" y="961798"/>
            <a:ext cx="622379" cy="1140809"/>
          </a:xfrm>
          <a:prstGeom prst="curvedConnector2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Arrow Connector 285">
            <a:extLst>
              <a:ext uri="{FF2B5EF4-FFF2-40B4-BE49-F238E27FC236}">
                <a16:creationId xmlns:a16="http://schemas.microsoft.com/office/drawing/2014/main" id="{DAAA2562-285F-4C3C-A27E-D54114248055}"/>
              </a:ext>
            </a:extLst>
          </p:cNvPr>
          <p:cNvCxnSpPr>
            <a:cxnSpLocks/>
            <a:stCxn id="232" idx="5"/>
          </p:cNvCxnSpPr>
          <p:nvPr/>
        </p:nvCxnSpPr>
        <p:spPr>
          <a:xfrm rot="16200000" flipH="1">
            <a:off x="7387394" y="6297140"/>
            <a:ext cx="1527737" cy="1009793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>
                <a:lumMod val="7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Arrow Connector 285">
            <a:extLst>
              <a:ext uri="{FF2B5EF4-FFF2-40B4-BE49-F238E27FC236}">
                <a16:creationId xmlns:a16="http://schemas.microsoft.com/office/drawing/2014/main" id="{2CB15AC0-D0CC-4DB3-BF0A-05393B4D1B0B}"/>
              </a:ext>
            </a:extLst>
          </p:cNvPr>
          <p:cNvCxnSpPr>
            <a:cxnSpLocks/>
            <a:stCxn id="282" idx="6"/>
          </p:cNvCxnSpPr>
          <p:nvPr/>
        </p:nvCxnSpPr>
        <p:spPr>
          <a:xfrm>
            <a:off x="9978181" y="3365666"/>
            <a:ext cx="1438114" cy="768448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>
                <a:lumMod val="7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TextBox 280">
            <a:extLst>
              <a:ext uri="{FF2B5EF4-FFF2-40B4-BE49-F238E27FC236}">
                <a16:creationId xmlns:a16="http://schemas.microsoft.com/office/drawing/2014/main" id="{CC69B583-344B-4219-9DAC-3435BB048FE1}"/>
              </a:ext>
            </a:extLst>
          </p:cNvPr>
          <p:cNvSpPr txBox="1"/>
          <p:nvPr/>
        </p:nvSpPr>
        <p:spPr>
          <a:xfrm>
            <a:off x="9770368" y="2983247"/>
            <a:ext cx="1035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Migori</a:t>
            </a: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90915C28-FC0A-44BF-B81D-24993023DF2E}"/>
              </a:ext>
            </a:extLst>
          </p:cNvPr>
          <p:cNvSpPr/>
          <p:nvPr/>
        </p:nvSpPr>
        <p:spPr>
          <a:xfrm>
            <a:off x="9852047" y="3295066"/>
            <a:ext cx="126134" cy="14119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6" name="Straight Arrow Connector 285">
            <a:extLst>
              <a:ext uri="{FF2B5EF4-FFF2-40B4-BE49-F238E27FC236}">
                <a16:creationId xmlns:a16="http://schemas.microsoft.com/office/drawing/2014/main" id="{B7B0952C-2577-4537-B47D-74E407DBB3CB}"/>
              </a:ext>
            </a:extLst>
          </p:cNvPr>
          <p:cNvCxnSpPr>
            <a:cxnSpLocks/>
            <a:stCxn id="227" idx="2"/>
          </p:cNvCxnSpPr>
          <p:nvPr/>
        </p:nvCxnSpPr>
        <p:spPr>
          <a:xfrm rot="10800000">
            <a:off x="3585800" y="2372131"/>
            <a:ext cx="1563036" cy="969465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>
                <a:lumMod val="7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Arrow Connector 285">
            <a:extLst>
              <a:ext uri="{FF2B5EF4-FFF2-40B4-BE49-F238E27FC236}">
                <a16:creationId xmlns:a16="http://schemas.microsoft.com/office/drawing/2014/main" id="{871BE8CD-E1CA-47DC-B98B-7543915323FE}"/>
              </a:ext>
            </a:extLst>
          </p:cNvPr>
          <p:cNvCxnSpPr>
            <a:cxnSpLocks/>
            <a:stCxn id="231" idx="0"/>
          </p:cNvCxnSpPr>
          <p:nvPr/>
        </p:nvCxnSpPr>
        <p:spPr>
          <a:xfrm rot="16200000" flipV="1">
            <a:off x="4984104" y="34441"/>
            <a:ext cx="782855" cy="2061434"/>
          </a:xfrm>
          <a:prstGeom prst="curvedConnector2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Arrow Connector 285">
            <a:extLst>
              <a:ext uri="{FF2B5EF4-FFF2-40B4-BE49-F238E27FC236}">
                <a16:creationId xmlns:a16="http://schemas.microsoft.com/office/drawing/2014/main" id="{8295DA97-F82C-43CF-A831-0CEE0F8BF481}"/>
              </a:ext>
            </a:extLst>
          </p:cNvPr>
          <p:cNvCxnSpPr>
            <a:cxnSpLocks/>
            <a:stCxn id="203" idx="2"/>
            <a:endCxn id="200" idx="2"/>
          </p:cNvCxnSpPr>
          <p:nvPr/>
        </p:nvCxnSpPr>
        <p:spPr>
          <a:xfrm rot="5400000">
            <a:off x="6557967" y="1908259"/>
            <a:ext cx="654272" cy="822772"/>
          </a:xfrm>
          <a:prstGeom prst="curvedConnector3">
            <a:avLst>
              <a:gd name="adj1" fmla="val 134940"/>
            </a:avLst>
          </a:prstGeom>
          <a:ln w="12700">
            <a:solidFill>
              <a:srgbClr val="FFFF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Arrow Connector 285">
            <a:extLst>
              <a:ext uri="{FF2B5EF4-FFF2-40B4-BE49-F238E27FC236}">
                <a16:creationId xmlns:a16="http://schemas.microsoft.com/office/drawing/2014/main" id="{7DC427C0-43E3-40A1-9544-9320B332D582}"/>
              </a:ext>
            </a:extLst>
          </p:cNvPr>
          <p:cNvCxnSpPr>
            <a:cxnSpLocks/>
            <a:stCxn id="203" idx="1"/>
            <a:endCxn id="231" idx="4"/>
          </p:cNvCxnSpPr>
          <p:nvPr/>
        </p:nvCxnSpPr>
        <p:spPr>
          <a:xfrm rot="10800000">
            <a:off x="6406248" y="1597785"/>
            <a:ext cx="739302" cy="279309"/>
          </a:xfrm>
          <a:prstGeom prst="curvedConnector2">
            <a:avLst/>
          </a:prstGeom>
          <a:ln w="28575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Arrow Connector 285">
            <a:extLst>
              <a:ext uri="{FF2B5EF4-FFF2-40B4-BE49-F238E27FC236}">
                <a16:creationId xmlns:a16="http://schemas.microsoft.com/office/drawing/2014/main" id="{0DE1EC6B-12F3-4D5A-AAB1-F7CAB499E6F3}"/>
              </a:ext>
            </a:extLst>
          </p:cNvPr>
          <p:cNvCxnSpPr>
            <a:cxnSpLocks/>
            <a:stCxn id="282" idx="4"/>
            <a:endCxn id="242" idx="2"/>
          </p:cNvCxnSpPr>
          <p:nvPr/>
        </p:nvCxnSpPr>
        <p:spPr>
          <a:xfrm rot="5400000" flipH="1">
            <a:off x="9518274" y="3039425"/>
            <a:ext cx="51292" cy="742389"/>
          </a:xfrm>
          <a:prstGeom prst="curvedConnector3">
            <a:avLst>
              <a:gd name="adj1" fmla="val -445684"/>
            </a:avLst>
          </a:prstGeom>
          <a:ln w="28575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Arrow Connector 285">
            <a:extLst>
              <a:ext uri="{FF2B5EF4-FFF2-40B4-BE49-F238E27FC236}">
                <a16:creationId xmlns:a16="http://schemas.microsoft.com/office/drawing/2014/main" id="{5763514F-0C3F-44C5-9326-9D12E2F890A6}"/>
              </a:ext>
            </a:extLst>
          </p:cNvPr>
          <p:cNvCxnSpPr>
            <a:cxnSpLocks/>
            <a:stCxn id="299" idx="4"/>
            <a:endCxn id="222" idx="6"/>
          </p:cNvCxnSpPr>
          <p:nvPr/>
        </p:nvCxnSpPr>
        <p:spPr>
          <a:xfrm rot="5400000">
            <a:off x="9938783" y="1469228"/>
            <a:ext cx="455827" cy="1445195"/>
          </a:xfrm>
          <a:prstGeom prst="curvedConnector2">
            <a:avLst/>
          </a:prstGeom>
          <a:ln w="28575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Oval 298">
            <a:extLst>
              <a:ext uri="{FF2B5EF4-FFF2-40B4-BE49-F238E27FC236}">
                <a16:creationId xmlns:a16="http://schemas.microsoft.com/office/drawing/2014/main" id="{97EEA8B0-41BD-4C10-9464-3AD1F9DC3574}"/>
              </a:ext>
            </a:extLst>
          </p:cNvPr>
          <p:cNvSpPr/>
          <p:nvPr/>
        </p:nvSpPr>
        <p:spPr>
          <a:xfrm>
            <a:off x="10826226" y="1822713"/>
            <a:ext cx="126134" cy="14119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AED4DC2F-A881-46B0-894E-6E22AA135A78}"/>
              </a:ext>
            </a:extLst>
          </p:cNvPr>
          <p:cNvSpPr txBox="1"/>
          <p:nvPr/>
        </p:nvSpPr>
        <p:spPr>
          <a:xfrm>
            <a:off x="10931253" y="1608227"/>
            <a:ext cx="1090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9BBB59"/>
                </a:solidFill>
              </a:rPr>
              <a:t>Kisumu</a:t>
            </a:r>
          </a:p>
        </p:txBody>
      </p:sp>
      <p:cxnSp>
        <p:nvCxnSpPr>
          <p:cNvPr id="301" name="Straight Arrow Connector 285">
            <a:extLst>
              <a:ext uri="{FF2B5EF4-FFF2-40B4-BE49-F238E27FC236}">
                <a16:creationId xmlns:a16="http://schemas.microsoft.com/office/drawing/2014/main" id="{01711FCA-00FD-4892-B22B-F61120E4E30C}"/>
              </a:ext>
            </a:extLst>
          </p:cNvPr>
          <p:cNvCxnSpPr>
            <a:cxnSpLocks/>
            <a:stCxn id="223" idx="1"/>
            <a:endCxn id="226" idx="1"/>
          </p:cNvCxnSpPr>
          <p:nvPr/>
        </p:nvCxnSpPr>
        <p:spPr>
          <a:xfrm rot="10800000" flipV="1">
            <a:off x="9247389" y="2424874"/>
            <a:ext cx="17164" cy="509673"/>
          </a:xfrm>
          <a:prstGeom prst="curvedConnector3">
            <a:avLst>
              <a:gd name="adj1" fmla="val 1431857"/>
            </a:avLst>
          </a:prstGeom>
          <a:ln w="12700">
            <a:solidFill>
              <a:srgbClr val="FFFF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Arrow Connector 285">
            <a:extLst>
              <a:ext uri="{FF2B5EF4-FFF2-40B4-BE49-F238E27FC236}">
                <a16:creationId xmlns:a16="http://schemas.microsoft.com/office/drawing/2014/main" id="{9ECDCDAD-881C-48F2-A786-6445AA105E50}"/>
              </a:ext>
            </a:extLst>
          </p:cNvPr>
          <p:cNvCxnSpPr>
            <a:cxnSpLocks/>
            <a:stCxn id="223" idx="0"/>
          </p:cNvCxnSpPr>
          <p:nvPr/>
        </p:nvCxnSpPr>
        <p:spPr>
          <a:xfrm rot="16200000" flipV="1">
            <a:off x="8124448" y="1083305"/>
            <a:ext cx="427486" cy="2009432"/>
          </a:xfrm>
          <a:prstGeom prst="curvedConnector2">
            <a:avLst/>
          </a:prstGeom>
          <a:ln w="12700">
            <a:solidFill>
              <a:srgbClr val="FFFF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Arrow Connector 285">
            <a:extLst>
              <a:ext uri="{FF2B5EF4-FFF2-40B4-BE49-F238E27FC236}">
                <a16:creationId xmlns:a16="http://schemas.microsoft.com/office/drawing/2014/main" id="{D7C88F15-FAB1-498A-B325-F0290B85B826}"/>
              </a:ext>
            </a:extLst>
          </p:cNvPr>
          <p:cNvCxnSpPr>
            <a:cxnSpLocks/>
            <a:stCxn id="232" idx="7"/>
            <a:endCxn id="258" idx="0"/>
          </p:cNvCxnSpPr>
          <p:nvPr/>
        </p:nvCxnSpPr>
        <p:spPr>
          <a:xfrm rot="16200000" flipV="1">
            <a:off x="7393575" y="5685534"/>
            <a:ext cx="144606" cy="360977"/>
          </a:xfrm>
          <a:prstGeom prst="curvedConnector3">
            <a:avLst>
              <a:gd name="adj1" fmla="val 258085"/>
            </a:avLst>
          </a:prstGeom>
          <a:ln w="28575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肘形连接符 141">
            <a:extLst>
              <a:ext uri="{FF2B5EF4-FFF2-40B4-BE49-F238E27FC236}">
                <a16:creationId xmlns:a16="http://schemas.microsoft.com/office/drawing/2014/main" id="{CE307D4C-20D9-4C38-8E16-520C2134E11A}"/>
              </a:ext>
            </a:extLst>
          </p:cNvPr>
          <p:cNvCxnSpPr>
            <a:cxnSpLocks/>
            <a:stCxn id="305" idx="0"/>
            <a:endCxn id="179" idx="2"/>
          </p:cNvCxnSpPr>
          <p:nvPr/>
        </p:nvCxnSpPr>
        <p:spPr>
          <a:xfrm rot="5400000" flipH="1" flipV="1">
            <a:off x="4467368" y="3164566"/>
            <a:ext cx="59985" cy="1166108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305" name="TextBox 304">
            <a:extLst>
              <a:ext uri="{FF2B5EF4-FFF2-40B4-BE49-F238E27FC236}">
                <a16:creationId xmlns:a16="http://schemas.microsoft.com/office/drawing/2014/main" id="{EAC5368B-010A-49ED-9859-7486AA40EE89}"/>
              </a:ext>
            </a:extLst>
          </p:cNvPr>
          <p:cNvSpPr txBox="1"/>
          <p:nvPr/>
        </p:nvSpPr>
        <p:spPr>
          <a:xfrm>
            <a:off x="3508782" y="3777612"/>
            <a:ext cx="811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2549"/>
                </a:solidFill>
                <a:latin typeface="Arial Nova Cond" panose="020B0506020202020204" pitchFamily="34" charset="0"/>
              </a:rPr>
              <a:t>Misenyi (7.0%)</a:t>
            </a:r>
          </a:p>
        </p:txBody>
      </p: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4B9F05F7-8258-4422-8D80-EBB2E6865178}"/>
              </a:ext>
            </a:extLst>
          </p:cNvPr>
          <p:cNvGrpSpPr/>
          <p:nvPr/>
        </p:nvGrpSpPr>
        <p:grpSpPr>
          <a:xfrm>
            <a:off x="9173490" y="3157210"/>
            <a:ext cx="330063" cy="230832"/>
            <a:chOff x="5950257" y="4100313"/>
            <a:chExt cx="330063" cy="230832"/>
          </a:xfrm>
        </p:grpSpPr>
        <p:sp>
          <p:nvSpPr>
            <p:cNvPr id="308" name="Oval 25">
              <a:extLst>
                <a:ext uri="{FF2B5EF4-FFF2-40B4-BE49-F238E27FC236}">
                  <a16:creationId xmlns:a16="http://schemas.microsoft.com/office/drawing/2014/main" id="{FDD3801E-131A-4601-8920-0E1F1B68815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88BD78E7-147B-4CA4-9AEA-9F0E5C14B79E}"/>
                </a:ext>
              </a:extLst>
            </p:cNvPr>
            <p:cNvSpPr txBox="1"/>
            <p:nvPr/>
          </p:nvSpPr>
          <p:spPr>
            <a:xfrm>
              <a:off x="5950257" y="4100313"/>
              <a:ext cx="3300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11</a:t>
              </a:r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CAC32218-AA74-4C1A-94EE-3F11BC931A87}"/>
              </a:ext>
            </a:extLst>
          </p:cNvPr>
          <p:cNvGrpSpPr/>
          <p:nvPr/>
        </p:nvGrpSpPr>
        <p:grpSpPr>
          <a:xfrm>
            <a:off x="5514950" y="5597878"/>
            <a:ext cx="330063" cy="230832"/>
            <a:chOff x="5950257" y="4100313"/>
            <a:chExt cx="330063" cy="230832"/>
          </a:xfrm>
        </p:grpSpPr>
        <p:sp>
          <p:nvSpPr>
            <p:cNvPr id="311" name="Oval 25">
              <a:extLst>
                <a:ext uri="{FF2B5EF4-FFF2-40B4-BE49-F238E27FC236}">
                  <a16:creationId xmlns:a16="http://schemas.microsoft.com/office/drawing/2014/main" id="{CACFD0D2-D8DF-422B-910B-4694987E933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BD523B38-84C4-4EDB-A097-28F48EF9825B}"/>
                </a:ext>
              </a:extLst>
            </p:cNvPr>
            <p:cNvSpPr txBox="1"/>
            <p:nvPr/>
          </p:nvSpPr>
          <p:spPr>
            <a:xfrm>
              <a:off x="5950257" y="4100313"/>
              <a:ext cx="3300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12</a:t>
              </a:r>
            </a:p>
          </p:txBody>
        </p:sp>
      </p:grpSp>
      <p:cxnSp>
        <p:nvCxnSpPr>
          <p:cNvPr id="313" name="Straight Arrow Connector 285">
            <a:extLst>
              <a:ext uri="{FF2B5EF4-FFF2-40B4-BE49-F238E27FC236}">
                <a16:creationId xmlns:a16="http://schemas.microsoft.com/office/drawing/2014/main" id="{9DB3820C-ECE3-4F70-BA00-25D8914191C4}"/>
              </a:ext>
            </a:extLst>
          </p:cNvPr>
          <p:cNvCxnSpPr>
            <a:cxnSpLocks/>
            <a:stCxn id="258" idx="0"/>
            <a:endCxn id="312" idx="0"/>
          </p:cNvCxnSpPr>
          <p:nvPr/>
        </p:nvCxnSpPr>
        <p:spPr>
          <a:xfrm rot="16200000" flipV="1">
            <a:off x="6384765" y="4893095"/>
            <a:ext cx="195842" cy="1605407"/>
          </a:xfrm>
          <a:prstGeom prst="curvedConnector3">
            <a:avLst>
              <a:gd name="adj1" fmla="val 216727"/>
            </a:avLst>
          </a:prstGeom>
          <a:ln w="12700">
            <a:solidFill>
              <a:srgbClr val="FFFF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Straight Arrow Connector 285">
            <a:extLst>
              <a:ext uri="{FF2B5EF4-FFF2-40B4-BE49-F238E27FC236}">
                <a16:creationId xmlns:a16="http://schemas.microsoft.com/office/drawing/2014/main" id="{4BDCC964-7360-4EEF-A8F6-6130870C0B5B}"/>
              </a:ext>
            </a:extLst>
          </p:cNvPr>
          <p:cNvCxnSpPr>
            <a:cxnSpLocks/>
            <a:stCxn id="200" idx="1"/>
            <a:endCxn id="231" idx="3"/>
          </p:cNvCxnSpPr>
          <p:nvPr/>
        </p:nvCxnSpPr>
        <p:spPr>
          <a:xfrm rot="10800000" flipH="1">
            <a:off x="6291705" y="1577107"/>
            <a:ext cx="69948" cy="954259"/>
          </a:xfrm>
          <a:prstGeom prst="curvedConnector4">
            <a:avLst>
              <a:gd name="adj1" fmla="val -326814"/>
              <a:gd name="adj2" fmla="val 54964"/>
            </a:avLst>
          </a:prstGeom>
          <a:ln w="28575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4" name="Straight Arrow Connector 285">
            <a:extLst>
              <a:ext uri="{FF2B5EF4-FFF2-40B4-BE49-F238E27FC236}">
                <a16:creationId xmlns:a16="http://schemas.microsoft.com/office/drawing/2014/main" id="{63EDC379-AEB2-4648-B593-4A1F8610B282}"/>
              </a:ext>
            </a:extLst>
          </p:cNvPr>
          <p:cNvCxnSpPr>
            <a:cxnSpLocks/>
            <a:endCxn id="197" idx="1"/>
          </p:cNvCxnSpPr>
          <p:nvPr/>
        </p:nvCxnSpPr>
        <p:spPr>
          <a:xfrm rot="16200000" flipH="1">
            <a:off x="8864848" y="1523781"/>
            <a:ext cx="838026" cy="414681"/>
          </a:xfrm>
          <a:prstGeom prst="curvedConnector2">
            <a:avLst/>
          </a:prstGeom>
          <a:ln w="28575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35FFA36D-E348-4877-B558-542415A7C4C0}"/>
              </a:ext>
            </a:extLst>
          </p:cNvPr>
          <p:cNvCxnSpPr>
            <a:cxnSpLocks/>
          </p:cNvCxnSpPr>
          <p:nvPr/>
        </p:nvCxnSpPr>
        <p:spPr>
          <a:xfrm flipV="1">
            <a:off x="9701325" y="396076"/>
            <a:ext cx="0" cy="424408"/>
          </a:xfrm>
          <a:prstGeom prst="line">
            <a:avLst/>
          </a:prstGeom>
          <a:ln w="76200">
            <a:solidFill>
              <a:srgbClr val="0000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Straight Connector 368">
            <a:extLst>
              <a:ext uri="{FF2B5EF4-FFF2-40B4-BE49-F238E27FC236}">
                <a16:creationId xmlns:a16="http://schemas.microsoft.com/office/drawing/2014/main" id="{C7DDAB73-9FC9-4173-B522-175D6B5586EB}"/>
              </a:ext>
            </a:extLst>
          </p:cNvPr>
          <p:cNvCxnSpPr>
            <a:cxnSpLocks/>
          </p:cNvCxnSpPr>
          <p:nvPr/>
        </p:nvCxnSpPr>
        <p:spPr>
          <a:xfrm flipH="1" flipV="1">
            <a:off x="10769595" y="4186431"/>
            <a:ext cx="1396278" cy="638118"/>
          </a:xfrm>
          <a:prstGeom prst="line">
            <a:avLst/>
          </a:prstGeom>
          <a:ln w="76200">
            <a:solidFill>
              <a:srgbClr val="0101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" name="Straight Connector 370">
            <a:extLst>
              <a:ext uri="{FF2B5EF4-FFF2-40B4-BE49-F238E27FC236}">
                <a16:creationId xmlns:a16="http://schemas.microsoft.com/office/drawing/2014/main" id="{DEC6922E-556D-4829-B01B-31DF50E6E856}"/>
              </a:ext>
            </a:extLst>
          </p:cNvPr>
          <p:cNvCxnSpPr>
            <a:cxnSpLocks/>
          </p:cNvCxnSpPr>
          <p:nvPr/>
        </p:nvCxnSpPr>
        <p:spPr>
          <a:xfrm>
            <a:off x="3305693" y="3505006"/>
            <a:ext cx="1039121" cy="0"/>
          </a:xfrm>
          <a:prstGeom prst="line">
            <a:avLst/>
          </a:prstGeom>
          <a:ln w="762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Rectangle 140">
            <a:extLst>
              <a:ext uri="{FF2B5EF4-FFF2-40B4-BE49-F238E27FC236}">
                <a16:creationId xmlns:a16="http://schemas.microsoft.com/office/drawing/2014/main" id="{60193BFC-025A-4CBB-A6C2-3F985C8F51D5}"/>
              </a:ext>
            </a:extLst>
          </p:cNvPr>
          <p:cNvSpPr/>
          <p:nvPr/>
        </p:nvSpPr>
        <p:spPr>
          <a:xfrm>
            <a:off x="5402830" y="3424309"/>
            <a:ext cx="3702285" cy="45719"/>
          </a:xfrm>
          <a:prstGeom prst="rect">
            <a:avLst/>
          </a:prstGeom>
          <a:solidFill>
            <a:srgbClr val="34CCFE"/>
          </a:solidFill>
          <a:ln>
            <a:solidFill>
              <a:srgbClr val="34CC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Rectangle 375">
            <a:extLst>
              <a:ext uri="{FF2B5EF4-FFF2-40B4-BE49-F238E27FC236}">
                <a16:creationId xmlns:a16="http://schemas.microsoft.com/office/drawing/2014/main" id="{BD1BE09C-D464-47AB-9044-781E99938B63}"/>
              </a:ext>
            </a:extLst>
          </p:cNvPr>
          <p:cNvSpPr/>
          <p:nvPr/>
        </p:nvSpPr>
        <p:spPr>
          <a:xfrm>
            <a:off x="5529103" y="3550582"/>
            <a:ext cx="3702285" cy="45719"/>
          </a:xfrm>
          <a:prstGeom prst="rect">
            <a:avLst/>
          </a:prstGeom>
          <a:solidFill>
            <a:srgbClr val="34CCFE"/>
          </a:solidFill>
          <a:ln>
            <a:solidFill>
              <a:srgbClr val="34CC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1" name="Straight Arrow Connector 285">
            <a:extLst>
              <a:ext uri="{FF2B5EF4-FFF2-40B4-BE49-F238E27FC236}">
                <a16:creationId xmlns:a16="http://schemas.microsoft.com/office/drawing/2014/main" id="{FFCE22D8-652F-4C8A-8FBF-95C98F55C211}"/>
              </a:ext>
            </a:extLst>
          </p:cNvPr>
          <p:cNvCxnSpPr>
            <a:cxnSpLocks/>
            <a:stCxn id="242" idx="1"/>
            <a:endCxn id="191" idx="0"/>
          </p:cNvCxnSpPr>
          <p:nvPr/>
        </p:nvCxnSpPr>
        <p:spPr>
          <a:xfrm rot="10800000" flipV="1">
            <a:off x="7622591" y="3269556"/>
            <a:ext cx="1385103" cy="1675545"/>
          </a:xfrm>
          <a:prstGeom prst="curvedConnector2">
            <a:avLst/>
          </a:prstGeom>
          <a:ln w="19050">
            <a:solidFill>
              <a:srgbClr val="FFFF00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Arrow Connector 285">
            <a:extLst>
              <a:ext uri="{FF2B5EF4-FFF2-40B4-BE49-F238E27FC236}">
                <a16:creationId xmlns:a16="http://schemas.microsoft.com/office/drawing/2014/main" id="{2F9E62A8-3E5B-45D8-93F1-69FF7BEF70C4}"/>
              </a:ext>
            </a:extLst>
          </p:cNvPr>
          <p:cNvCxnSpPr>
            <a:cxnSpLocks/>
            <a:stCxn id="200" idx="2"/>
            <a:endCxn id="233" idx="6"/>
          </p:cNvCxnSpPr>
          <p:nvPr/>
        </p:nvCxnSpPr>
        <p:spPr>
          <a:xfrm rot="5400000">
            <a:off x="5115743" y="2891185"/>
            <a:ext cx="1602379" cy="1113571"/>
          </a:xfrm>
          <a:prstGeom prst="curvedConnector2">
            <a:avLst/>
          </a:prstGeom>
          <a:ln w="28575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Arrow Connector 285">
            <a:extLst>
              <a:ext uri="{FF2B5EF4-FFF2-40B4-BE49-F238E27FC236}">
                <a16:creationId xmlns:a16="http://schemas.microsoft.com/office/drawing/2014/main" id="{8C737843-E1CC-4F08-84D0-0264070B9C1A}"/>
              </a:ext>
            </a:extLst>
          </p:cNvPr>
          <p:cNvCxnSpPr>
            <a:cxnSpLocks/>
            <a:stCxn id="258" idx="1"/>
            <a:endCxn id="200" idx="2"/>
          </p:cNvCxnSpPr>
          <p:nvPr/>
        </p:nvCxnSpPr>
        <p:spPr>
          <a:xfrm rot="10800000">
            <a:off x="6473717" y="2646781"/>
            <a:ext cx="733318" cy="3270050"/>
          </a:xfrm>
          <a:prstGeom prst="curvedConnector2">
            <a:avLst/>
          </a:prstGeom>
          <a:ln w="12700">
            <a:solidFill>
              <a:srgbClr val="FFFF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Straight Arrow Connector 338">
            <a:extLst>
              <a:ext uri="{FF2B5EF4-FFF2-40B4-BE49-F238E27FC236}">
                <a16:creationId xmlns:a16="http://schemas.microsoft.com/office/drawing/2014/main" id="{66B2D8A2-72B1-4AE6-911F-2C8995564F49}"/>
              </a:ext>
            </a:extLst>
          </p:cNvPr>
          <p:cNvCxnSpPr>
            <a:cxnSpLocks/>
          </p:cNvCxnSpPr>
          <p:nvPr/>
        </p:nvCxnSpPr>
        <p:spPr>
          <a:xfrm>
            <a:off x="11548497" y="7295733"/>
            <a:ext cx="532172" cy="0"/>
          </a:xfrm>
          <a:prstGeom prst="straightConnector1">
            <a:avLst/>
          </a:prstGeom>
          <a:ln w="19050">
            <a:solidFill>
              <a:srgbClr val="FFFF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Straight Arrow Connector 339">
            <a:extLst>
              <a:ext uri="{FF2B5EF4-FFF2-40B4-BE49-F238E27FC236}">
                <a16:creationId xmlns:a16="http://schemas.microsoft.com/office/drawing/2014/main" id="{7BFC03A1-36EB-4A39-9784-CEA32BF2467A}"/>
              </a:ext>
            </a:extLst>
          </p:cNvPr>
          <p:cNvCxnSpPr>
            <a:cxnSpLocks/>
          </p:cNvCxnSpPr>
          <p:nvPr/>
        </p:nvCxnSpPr>
        <p:spPr>
          <a:xfrm flipV="1">
            <a:off x="11548498" y="7450685"/>
            <a:ext cx="537003" cy="1"/>
          </a:xfrm>
          <a:prstGeom prst="straightConnector1">
            <a:avLst/>
          </a:prstGeom>
          <a:ln w="38100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" name="TextBox 390">
            <a:extLst>
              <a:ext uri="{FF2B5EF4-FFF2-40B4-BE49-F238E27FC236}">
                <a16:creationId xmlns:a16="http://schemas.microsoft.com/office/drawing/2014/main" id="{BF0BC30A-30EA-4005-AABD-FCF300CDECB6}"/>
              </a:ext>
            </a:extLst>
          </p:cNvPr>
          <p:cNvSpPr txBox="1"/>
          <p:nvPr/>
        </p:nvSpPr>
        <p:spPr>
          <a:xfrm>
            <a:off x="8525692" y="7176329"/>
            <a:ext cx="301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 Nova Cond" panose="020B0506020202020204" pitchFamily="34" charset="0"/>
              </a:rPr>
              <a:t>Movement between islands</a:t>
            </a:r>
          </a:p>
        </p:txBody>
      </p:sp>
      <p:sp>
        <p:nvSpPr>
          <p:cNvPr id="392" name="TextBox 391">
            <a:extLst>
              <a:ext uri="{FF2B5EF4-FFF2-40B4-BE49-F238E27FC236}">
                <a16:creationId xmlns:a16="http://schemas.microsoft.com/office/drawing/2014/main" id="{B62306DA-F755-47C7-A9EC-B3EA02E4CD26}"/>
              </a:ext>
            </a:extLst>
          </p:cNvPr>
          <p:cNvSpPr txBox="1"/>
          <p:nvPr/>
        </p:nvSpPr>
        <p:spPr>
          <a:xfrm>
            <a:off x="9074396" y="7327574"/>
            <a:ext cx="2458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 Nova Cond" panose="020B0506020202020204" pitchFamily="34" charset="0"/>
              </a:rPr>
              <a:t>Movement between islands and Lake shores</a:t>
            </a:r>
          </a:p>
        </p:txBody>
      </p:sp>
      <p:cxnSp>
        <p:nvCxnSpPr>
          <p:cNvPr id="341" name="Straight Arrow Connector 340">
            <a:extLst>
              <a:ext uri="{FF2B5EF4-FFF2-40B4-BE49-F238E27FC236}">
                <a16:creationId xmlns:a16="http://schemas.microsoft.com/office/drawing/2014/main" id="{43B0282A-8FF4-4AB7-A0F2-07C02608879C}"/>
              </a:ext>
            </a:extLst>
          </p:cNvPr>
          <p:cNvCxnSpPr>
            <a:cxnSpLocks/>
          </p:cNvCxnSpPr>
          <p:nvPr/>
        </p:nvCxnSpPr>
        <p:spPr>
          <a:xfrm flipV="1">
            <a:off x="11519756" y="7617598"/>
            <a:ext cx="560915" cy="1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3" name="TextBox 392">
            <a:extLst>
              <a:ext uri="{FF2B5EF4-FFF2-40B4-BE49-F238E27FC236}">
                <a16:creationId xmlns:a16="http://schemas.microsoft.com/office/drawing/2014/main" id="{AADA2A09-51CF-4FEB-9F38-DC344E410469}"/>
              </a:ext>
            </a:extLst>
          </p:cNvPr>
          <p:cNvSpPr txBox="1"/>
          <p:nvPr/>
        </p:nvSpPr>
        <p:spPr>
          <a:xfrm>
            <a:off x="8722024" y="7502182"/>
            <a:ext cx="28110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 Nova Cond" panose="020B0506020202020204" pitchFamily="34" charset="0"/>
              </a:rPr>
              <a:t>Movement to rest of the world</a:t>
            </a:r>
          </a:p>
        </p:txBody>
      </p:sp>
      <p:grpSp>
        <p:nvGrpSpPr>
          <p:cNvPr id="427" name="Group 426">
            <a:extLst>
              <a:ext uri="{FF2B5EF4-FFF2-40B4-BE49-F238E27FC236}">
                <a16:creationId xmlns:a16="http://schemas.microsoft.com/office/drawing/2014/main" id="{ADBE96C5-96C3-48FD-B8CE-B125B1FECB10}"/>
              </a:ext>
            </a:extLst>
          </p:cNvPr>
          <p:cNvGrpSpPr/>
          <p:nvPr/>
        </p:nvGrpSpPr>
        <p:grpSpPr>
          <a:xfrm>
            <a:off x="10097425" y="7044425"/>
            <a:ext cx="1983245" cy="230832"/>
            <a:chOff x="10144016" y="6612632"/>
            <a:chExt cx="1983245" cy="230832"/>
          </a:xfrm>
        </p:grpSpPr>
        <p:cxnSp>
          <p:nvCxnSpPr>
            <p:cNvPr id="428" name="Straight Arrow Connector 427">
              <a:extLst>
                <a:ext uri="{FF2B5EF4-FFF2-40B4-BE49-F238E27FC236}">
                  <a16:creationId xmlns:a16="http://schemas.microsoft.com/office/drawing/2014/main" id="{C09A61FE-B406-4810-8FF1-D0A13A6E0B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9921" y="6728048"/>
              <a:ext cx="527340" cy="1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3D0ECB23-CF9A-4661-9D92-D51E658031C4}"/>
                </a:ext>
              </a:extLst>
            </p:cNvPr>
            <p:cNvSpPr txBox="1"/>
            <p:nvPr/>
          </p:nvSpPr>
          <p:spPr>
            <a:xfrm>
              <a:off x="10144016" y="6612632"/>
              <a:ext cx="143563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 Nova Cond" panose="020B0506020202020204" pitchFamily="34" charset="0"/>
                </a:rPr>
                <a:t>County/District Boundary</a:t>
              </a:r>
            </a:p>
          </p:txBody>
        </p:sp>
      </p:grpSp>
      <p:grpSp>
        <p:nvGrpSpPr>
          <p:cNvPr id="430" name="Group 429">
            <a:extLst>
              <a:ext uri="{FF2B5EF4-FFF2-40B4-BE49-F238E27FC236}">
                <a16:creationId xmlns:a16="http://schemas.microsoft.com/office/drawing/2014/main" id="{A8992DA6-F192-4264-A0C7-1EED9B774C87}"/>
              </a:ext>
            </a:extLst>
          </p:cNvPr>
          <p:cNvGrpSpPr/>
          <p:nvPr/>
        </p:nvGrpSpPr>
        <p:grpSpPr>
          <a:xfrm>
            <a:off x="10097425" y="6903995"/>
            <a:ext cx="1983245" cy="230832"/>
            <a:chOff x="10144016" y="6612632"/>
            <a:chExt cx="1983245" cy="230832"/>
          </a:xfrm>
        </p:grpSpPr>
        <p:cxnSp>
          <p:nvCxnSpPr>
            <p:cNvPr id="431" name="Straight Arrow Connector 430">
              <a:extLst>
                <a:ext uri="{FF2B5EF4-FFF2-40B4-BE49-F238E27FC236}">
                  <a16:creationId xmlns:a16="http://schemas.microsoft.com/office/drawing/2014/main" id="{1CE8D2BE-1AB3-4A74-8D1E-690379EA0A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9921" y="6728048"/>
              <a:ext cx="527340" cy="1"/>
            </a:xfrm>
            <a:prstGeom prst="straightConnector1">
              <a:avLst/>
            </a:prstGeom>
            <a:ln w="7620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CAB2DACC-AA90-450C-A622-78AA274A6723}"/>
                </a:ext>
              </a:extLst>
            </p:cNvPr>
            <p:cNvSpPr txBox="1"/>
            <p:nvPr/>
          </p:nvSpPr>
          <p:spPr>
            <a:xfrm>
              <a:off x="10144016" y="6612632"/>
              <a:ext cx="143563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 Nova Cond" panose="020B0506020202020204" pitchFamily="34" charset="0"/>
                </a:rPr>
                <a:t>National Boundary</a:t>
              </a:r>
            </a:p>
          </p:txBody>
        </p:sp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BC18E48D-155E-4837-9647-BC2686964E75}"/>
              </a:ext>
            </a:extLst>
          </p:cNvPr>
          <p:cNvGrpSpPr/>
          <p:nvPr/>
        </p:nvGrpSpPr>
        <p:grpSpPr>
          <a:xfrm>
            <a:off x="10102927" y="6752750"/>
            <a:ext cx="1983245" cy="230832"/>
            <a:chOff x="10144016" y="6612632"/>
            <a:chExt cx="1983245" cy="230832"/>
          </a:xfrm>
        </p:grpSpPr>
        <p:cxnSp>
          <p:nvCxnSpPr>
            <p:cNvPr id="434" name="Straight Arrow Connector 433">
              <a:extLst>
                <a:ext uri="{FF2B5EF4-FFF2-40B4-BE49-F238E27FC236}">
                  <a16:creationId xmlns:a16="http://schemas.microsoft.com/office/drawing/2014/main" id="{C8DC0275-EC96-458B-8F0F-46192F9A19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9921" y="6728048"/>
              <a:ext cx="527340" cy="1"/>
            </a:xfrm>
            <a:prstGeom prst="straightConnector1">
              <a:avLst/>
            </a:prstGeom>
            <a:ln w="76200">
              <a:solidFill>
                <a:srgbClr val="00B0F0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5" name="TextBox 434">
              <a:extLst>
                <a:ext uri="{FF2B5EF4-FFF2-40B4-BE49-F238E27FC236}">
                  <a16:creationId xmlns:a16="http://schemas.microsoft.com/office/drawing/2014/main" id="{84AB1D3C-5291-42DE-9E6A-F9DB54C43B23}"/>
                </a:ext>
              </a:extLst>
            </p:cNvPr>
            <p:cNvSpPr txBox="1"/>
            <p:nvPr/>
          </p:nvSpPr>
          <p:spPr>
            <a:xfrm>
              <a:off x="10144016" y="6612632"/>
              <a:ext cx="143563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 Nova Cond" panose="020B0506020202020204" pitchFamily="34" charset="0"/>
                </a:rPr>
                <a:t>Lake Victoria</a:t>
              </a:r>
            </a:p>
          </p:txBody>
        </p:sp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AE2F0C02-75E8-4D13-AB75-03FE8A705440}"/>
              </a:ext>
            </a:extLst>
          </p:cNvPr>
          <p:cNvGrpSpPr/>
          <p:nvPr/>
        </p:nvGrpSpPr>
        <p:grpSpPr>
          <a:xfrm>
            <a:off x="11558461" y="6817592"/>
            <a:ext cx="527710" cy="69596"/>
            <a:chOff x="11605053" y="5928042"/>
            <a:chExt cx="527710" cy="69596"/>
          </a:xfrm>
        </p:grpSpPr>
        <p:cxnSp>
          <p:nvCxnSpPr>
            <p:cNvPr id="436" name="Straight Arrow Connector 435">
              <a:extLst>
                <a:ext uri="{FF2B5EF4-FFF2-40B4-BE49-F238E27FC236}">
                  <a16:creationId xmlns:a16="http://schemas.microsoft.com/office/drawing/2014/main" id="{E93E5212-CDB4-4269-A9D3-370E0BED3E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05423" y="5928042"/>
              <a:ext cx="527340" cy="1"/>
            </a:xfrm>
            <a:prstGeom prst="straightConnector1">
              <a:avLst/>
            </a:prstGeom>
            <a:ln w="76200">
              <a:solidFill>
                <a:srgbClr val="00B0F0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Straight Arrow Connector 436">
              <a:extLst>
                <a:ext uri="{FF2B5EF4-FFF2-40B4-BE49-F238E27FC236}">
                  <a16:creationId xmlns:a16="http://schemas.microsoft.com/office/drawing/2014/main" id="{72E94255-9328-44B6-BF72-DDA67EE4D8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05053" y="5997637"/>
              <a:ext cx="527340" cy="1"/>
            </a:xfrm>
            <a:prstGeom prst="straightConnector1">
              <a:avLst/>
            </a:prstGeom>
            <a:ln w="76200">
              <a:solidFill>
                <a:srgbClr val="00B0F0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BD762C8A-1604-4B9F-BAFF-FAAFEC5B3ED6}"/>
              </a:ext>
            </a:extLst>
          </p:cNvPr>
          <p:cNvGrpSpPr/>
          <p:nvPr/>
        </p:nvGrpSpPr>
        <p:grpSpPr>
          <a:xfrm>
            <a:off x="10097425" y="6579450"/>
            <a:ext cx="1983245" cy="230832"/>
            <a:chOff x="10144016" y="6612632"/>
            <a:chExt cx="1983245" cy="230832"/>
          </a:xfrm>
        </p:grpSpPr>
        <p:cxnSp>
          <p:nvCxnSpPr>
            <p:cNvPr id="440" name="Straight Arrow Connector 439">
              <a:extLst>
                <a:ext uri="{FF2B5EF4-FFF2-40B4-BE49-F238E27FC236}">
                  <a16:creationId xmlns:a16="http://schemas.microsoft.com/office/drawing/2014/main" id="{6E2F32B7-12DB-4C6A-8030-1FF1A10022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9921" y="6728048"/>
              <a:ext cx="527340" cy="1"/>
            </a:xfrm>
            <a:prstGeom prst="straightConnector1">
              <a:avLst/>
            </a:prstGeom>
            <a:ln w="76200">
              <a:solidFill>
                <a:srgbClr val="CCCCCC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04C2B882-44F3-463E-B4DC-FBA22626E509}"/>
                </a:ext>
              </a:extLst>
            </p:cNvPr>
            <p:cNvSpPr txBox="1"/>
            <p:nvPr/>
          </p:nvSpPr>
          <p:spPr>
            <a:xfrm>
              <a:off x="10144016" y="6612632"/>
              <a:ext cx="143563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 Nova Cond" panose="020B0506020202020204" pitchFamily="34" charset="0"/>
                </a:rPr>
                <a:t>Lake County/District</a:t>
              </a:r>
            </a:p>
          </p:txBody>
        </p:sp>
      </p:grpSp>
      <p:cxnSp>
        <p:nvCxnSpPr>
          <p:cNvPr id="442" name="Straight Arrow Connector 441">
            <a:extLst>
              <a:ext uri="{FF2B5EF4-FFF2-40B4-BE49-F238E27FC236}">
                <a16:creationId xmlns:a16="http://schemas.microsoft.com/office/drawing/2014/main" id="{44D344F5-8B12-4587-AE97-4FA481DD35BB}"/>
              </a:ext>
            </a:extLst>
          </p:cNvPr>
          <p:cNvCxnSpPr>
            <a:cxnSpLocks/>
          </p:cNvCxnSpPr>
          <p:nvPr/>
        </p:nvCxnSpPr>
        <p:spPr>
          <a:xfrm flipV="1">
            <a:off x="11553329" y="6636060"/>
            <a:ext cx="527340" cy="1"/>
          </a:xfrm>
          <a:prstGeom prst="straightConnector1">
            <a:avLst/>
          </a:prstGeom>
          <a:ln w="76200">
            <a:solidFill>
              <a:srgbClr val="CCCCCC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5" name="Oval 444">
            <a:extLst>
              <a:ext uri="{FF2B5EF4-FFF2-40B4-BE49-F238E27FC236}">
                <a16:creationId xmlns:a16="http://schemas.microsoft.com/office/drawing/2014/main" id="{02C54746-238B-40F0-8CBE-5D7D642CB8F6}"/>
              </a:ext>
            </a:extLst>
          </p:cNvPr>
          <p:cNvSpPr/>
          <p:nvPr/>
        </p:nvSpPr>
        <p:spPr>
          <a:xfrm>
            <a:off x="11586345" y="6389892"/>
            <a:ext cx="126134" cy="14119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ova Cond" panose="020B0506020202020204" pitchFamily="34" charset="0"/>
            </a:endParaRPr>
          </a:p>
        </p:txBody>
      </p:sp>
      <p:sp>
        <p:nvSpPr>
          <p:cNvPr id="446" name="TextBox 445">
            <a:extLst>
              <a:ext uri="{FF2B5EF4-FFF2-40B4-BE49-F238E27FC236}">
                <a16:creationId xmlns:a16="http://schemas.microsoft.com/office/drawing/2014/main" id="{948FC60D-7A6B-4C10-A670-54D41DEA002A}"/>
              </a:ext>
            </a:extLst>
          </p:cNvPr>
          <p:cNvSpPr txBox="1"/>
          <p:nvPr/>
        </p:nvSpPr>
        <p:spPr>
          <a:xfrm>
            <a:off x="10158254" y="6371940"/>
            <a:ext cx="13748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latin typeface="Arial Nova Cond" panose="020B0506020202020204" pitchFamily="34" charset="0"/>
              </a:rPr>
              <a:t>Inland Town</a:t>
            </a:r>
          </a:p>
        </p:txBody>
      </p:sp>
      <p:sp>
        <p:nvSpPr>
          <p:cNvPr id="447" name="TextBox 446">
            <a:extLst>
              <a:ext uri="{FF2B5EF4-FFF2-40B4-BE49-F238E27FC236}">
                <a16:creationId xmlns:a16="http://schemas.microsoft.com/office/drawing/2014/main" id="{18EE3D5D-78D2-4994-97A5-AD045992C756}"/>
              </a:ext>
            </a:extLst>
          </p:cNvPr>
          <p:cNvSpPr txBox="1"/>
          <p:nvPr/>
        </p:nvSpPr>
        <p:spPr>
          <a:xfrm>
            <a:off x="10902468" y="5936984"/>
            <a:ext cx="12129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 Nova Cond" panose="020B0506020202020204" pitchFamily="34" charset="0"/>
              </a:rPr>
              <a:t>Legend</a:t>
            </a:r>
          </a:p>
        </p:txBody>
      </p:sp>
      <p:sp>
        <p:nvSpPr>
          <p:cNvPr id="647" name="Oval 25">
            <a:extLst>
              <a:ext uri="{FF2B5EF4-FFF2-40B4-BE49-F238E27FC236}">
                <a16:creationId xmlns:a16="http://schemas.microsoft.com/office/drawing/2014/main" id="{DB50428D-C80A-41A7-929B-E890A5FB8751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586346" y="6197402"/>
            <a:ext cx="108821" cy="108821"/>
          </a:xfrm>
          <a:prstGeom prst="ellipse">
            <a:avLst/>
          </a:prstGeom>
          <a:solidFill>
            <a:srgbClr val="FF2549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Arial Nova Cond" panose="020B0506020202020204" pitchFamily="34" charset="0"/>
            </a:endParaRPr>
          </a:p>
        </p:txBody>
      </p:sp>
      <p:sp>
        <p:nvSpPr>
          <p:cNvPr id="648" name="TextBox 647">
            <a:extLst>
              <a:ext uri="{FF2B5EF4-FFF2-40B4-BE49-F238E27FC236}">
                <a16:creationId xmlns:a16="http://schemas.microsoft.com/office/drawing/2014/main" id="{E7B9763C-C8AC-4B48-95FD-8E06B742FE49}"/>
              </a:ext>
            </a:extLst>
          </p:cNvPr>
          <p:cNvSpPr txBox="1"/>
          <p:nvPr/>
        </p:nvSpPr>
        <p:spPr>
          <a:xfrm>
            <a:off x="9794390" y="6158555"/>
            <a:ext cx="17239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latin typeface="Arial Nova Cond" panose="020B0506020202020204" pitchFamily="34" charset="0"/>
              </a:rPr>
              <a:t>Above national HIV prevalence</a:t>
            </a:r>
          </a:p>
        </p:txBody>
      </p:sp>
      <p:cxnSp>
        <p:nvCxnSpPr>
          <p:cNvPr id="378" name="Straight Arrow Connector 285">
            <a:extLst>
              <a:ext uri="{FF2B5EF4-FFF2-40B4-BE49-F238E27FC236}">
                <a16:creationId xmlns:a16="http://schemas.microsoft.com/office/drawing/2014/main" id="{4C4A901D-34E2-4A55-BCBA-3A63ED93913A}"/>
              </a:ext>
            </a:extLst>
          </p:cNvPr>
          <p:cNvCxnSpPr>
            <a:cxnSpLocks/>
            <a:stCxn id="312" idx="0"/>
            <a:endCxn id="233" idx="6"/>
          </p:cNvCxnSpPr>
          <p:nvPr/>
        </p:nvCxnSpPr>
        <p:spPr>
          <a:xfrm rot="16200000" flipV="1">
            <a:off x="4845705" y="4763601"/>
            <a:ext cx="1348718" cy="319836"/>
          </a:xfrm>
          <a:prstGeom prst="curvedConnector2">
            <a:avLst/>
          </a:prstGeom>
          <a:ln w="12700">
            <a:solidFill>
              <a:srgbClr val="FFFF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Arrow Connector 285">
            <a:extLst>
              <a:ext uri="{FF2B5EF4-FFF2-40B4-BE49-F238E27FC236}">
                <a16:creationId xmlns:a16="http://schemas.microsoft.com/office/drawing/2014/main" id="{CCAF2EE9-69AE-4F0F-BC98-99B33D529ECC}"/>
              </a:ext>
            </a:extLst>
          </p:cNvPr>
          <p:cNvCxnSpPr>
            <a:cxnSpLocks/>
            <a:stCxn id="187" idx="2"/>
            <a:endCxn id="220" idx="1"/>
          </p:cNvCxnSpPr>
          <p:nvPr/>
        </p:nvCxnSpPr>
        <p:spPr>
          <a:xfrm rot="10800000" flipH="1" flipV="1">
            <a:off x="9074395" y="1270039"/>
            <a:ext cx="188853" cy="1450896"/>
          </a:xfrm>
          <a:prstGeom prst="curvedConnector3">
            <a:avLst>
              <a:gd name="adj1" fmla="val -121047"/>
            </a:avLst>
          </a:prstGeom>
          <a:ln w="28575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7" name="Oval 386">
            <a:extLst>
              <a:ext uri="{FF2B5EF4-FFF2-40B4-BE49-F238E27FC236}">
                <a16:creationId xmlns:a16="http://schemas.microsoft.com/office/drawing/2014/main" id="{E4A4070C-437F-4F80-80DE-87D17DC2E587}"/>
              </a:ext>
            </a:extLst>
          </p:cNvPr>
          <p:cNvSpPr/>
          <p:nvPr/>
        </p:nvSpPr>
        <p:spPr>
          <a:xfrm>
            <a:off x="7725601" y="821672"/>
            <a:ext cx="126134" cy="14119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3E2D4DFD-F47E-4840-983D-3D2C9DAE39CB}"/>
              </a:ext>
            </a:extLst>
          </p:cNvPr>
          <p:cNvSpPr txBox="1"/>
          <p:nvPr/>
        </p:nvSpPr>
        <p:spPr>
          <a:xfrm>
            <a:off x="7405538" y="403709"/>
            <a:ext cx="75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9BBB59"/>
                </a:solidFill>
              </a:rPr>
              <a:t>Jinja</a:t>
            </a:r>
          </a:p>
        </p:txBody>
      </p:sp>
      <p:cxnSp>
        <p:nvCxnSpPr>
          <p:cNvPr id="389" name="Straight Arrow Connector 285">
            <a:extLst>
              <a:ext uri="{FF2B5EF4-FFF2-40B4-BE49-F238E27FC236}">
                <a16:creationId xmlns:a16="http://schemas.microsoft.com/office/drawing/2014/main" id="{BCCF58D3-921E-4066-A0CD-F9069093595A}"/>
              </a:ext>
            </a:extLst>
          </p:cNvPr>
          <p:cNvCxnSpPr>
            <a:cxnSpLocks/>
            <a:stCxn id="396" idx="1"/>
            <a:endCxn id="387" idx="3"/>
          </p:cNvCxnSpPr>
          <p:nvPr/>
        </p:nvCxnSpPr>
        <p:spPr>
          <a:xfrm rot="10800000">
            <a:off x="7744073" y="942193"/>
            <a:ext cx="466162" cy="606474"/>
          </a:xfrm>
          <a:prstGeom prst="curvedConnector2">
            <a:avLst/>
          </a:prstGeom>
          <a:ln w="28575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FBB9E179-3C12-46C0-9603-599F822BBA08}"/>
              </a:ext>
            </a:extLst>
          </p:cNvPr>
          <p:cNvGrpSpPr/>
          <p:nvPr/>
        </p:nvGrpSpPr>
        <p:grpSpPr>
          <a:xfrm>
            <a:off x="8210235" y="1433251"/>
            <a:ext cx="330063" cy="230832"/>
            <a:chOff x="5950257" y="4100313"/>
            <a:chExt cx="330063" cy="230832"/>
          </a:xfrm>
        </p:grpSpPr>
        <p:sp>
          <p:nvSpPr>
            <p:cNvPr id="395" name="Oval 25">
              <a:extLst>
                <a:ext uri="{FF2B5EF4-FFF2-40B4-BE49-F238E27FC236}">
                  <a16:creationId xmlns:a16="http://schemas.microsoft.com/office/drawing/2014/main" id="{A8792EDA-4BF8-4210-805D-7A987E406D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0832" y="4141734"/>
              <a:ext cx="146744" cy="15310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6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E5D82348-1F64-4DEA-AB54-CF7581B77EAF}"/>
                </a:ext>
              </a:extLst>
            </p:cNvPr>
            <p:cNvSpPr txBox="1"/>
            <p:nvPr/>
          </p:nvSpPr>
          <p:spPr>
            <a:xfrm>
              <a:off x="5950257" y="4100313"/>
              <a:ext cx="3300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13</a:t>
              </a:r>
            </a:p>
          </p:txBody>
        </p:sp>
      </p:grpSp>
      <p:cxnSp>
        <p:nvCxnSpPr>
          <p:cNvPr id="397" name="Straight Arrow Connector 285">
            <a:extLst>
              <a:ext uri="{FF2B5EF4-FFF2-40B4-BE49-F238E27FC236}">
                <a16:creationId xmlns:a16="http://schemas.microsoft.com/office/drawing/2014/main" id="{CD414F6B-3053-4048-AE7E-DDAE54D2A665}"/>
              </a:ext>
            </a:extLst>
          </p:cNvPr>
          <p:cNvCxnSpPr>
            <a:cxnSpLocks/>
            <a:stCxn id="203" idx="2"/>
            <a:endCxn id="396" idx="2"/>
          </p:cNvCxnSpPr>
          <p:nvPr/>
        </p:nvCxnSpPr>
        <p:spPr>
          <a:xfrm rot="5400000" flipH="1" flipV="1">
            <a:off x="7671665" y="1288907"/>
            <a:ext cx="328426" cy="1078778"/>
          </a:xfrm>
          <a:prstGeom prst="curvedConnector3">
            <a:avLst>
              <a:gd name="adj1" fmla="val -69605"/>
            </a:avLst>
          </a:prstGeom>
          <a:ln w="12700">
            <a:solidFill>
              <a:srgbClr val="FFFF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Straight Arrow Connector 285">
            <a:extLst>
              <a:ext uri="{FF2B5EF4-FFF2-40B4-BE49-F238E27FC236}">
                <a16:creationId xmlns:a16="http://schemas.microsoft.com/office/drawing/2014/main" id="{37600D4A-70B4-4056-8519-85D01B73B5E5}"/>
              </a:ext>
            </a:extLst>
          </p:cNvPr>
          <p:cNvCxnSpPr>
            <a:cxnSpLocks/>
            <a:stCxn id="396" idx="0"/>
            <a:endCxn id="187" idx="2"/>
          </p:cNvCxnSpPr>
          <p:nvPr/>
        </p:nvCxnSpPr>
        <p:spPr>
          <a:xfrm rot="5400000" flipH="1" flipV="1">
            <a:off x="8643225" y="1002081"/>
            <a:ext cx="163212" cy="699129"/>
          </a:xfrm>
          <a:prstGeom prst="curvedConnector2">
            <a:avLst/>
          </a:prstGeom>
          <a:ln w="28575">
            <a:solidFill>
              <a:srgbClr val="9EFF29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80B588B0-DF64-46A8-AE14-FE43AEC005B4}"/>
              </a:ext>
            </a:extLst>
          </p:cNvPr>
          <p:cNvSpPr/>
          <p:nvPr/>
        </p:nvSpPr>
        <p:spPr>
          <a:xfrm>
            <a:off x="4937216" y="3936274"/>
            <a:ext cx="409847" cy="600892"/>
          </a:xfrm>
          <a:custGeom>
            <a:avLst/>
            <a:gdLst>
              <a:gd name="connsiteX0" fmla="*/ 148590 w 409847"/>
              <a:gd name="connsiteY0" fmla="*/ 0 h 600892"/>
              <a:gd name="connsiteX1" fmla="*/ 105047 w 409847"/>
              <a:gd name="connsiteY1" fmla="*/ 43543 h 600892"/>
              <a:gd name="connsiteX2" fmla="*/ 78921 w 409847"/>
              <a:gd name="connsiteY2" fmla="*/ 60960 h 600892"/>
              <a:gd name="connsiteX3" fmla="*/ 17961 w 409847"/>
              <a:gd name="connsiteY3" fmla="*/ 78377 h 600892"/>
              <a:gd name="connsiteX4" fmla="*/ 544 w 409847"/>
              <a:gd name="connsiteY4" fmla="*/ 130629 h 600892"/>
              <a:gd name="connsiteX5" fmla="*/ 9253 w 409847"/>
              <a:gd name="connsiteY5" fmla="*/ 174172 h 600892"/>
              <a:gd name="connsiteX6" fmla="*/ 44087 w 409847"/>
              <a:gd name="connsiteY6" fmla="*/ 217715 h 600892"/>
              <a:gd name="connsiteX7" fmla="*/ 44087 w 409847"/>
              <a:gd name="connsiteY7" fmla="*/ 269966 h 600892"/>
              <a:gd name="connsiteX8" fmla="*/ 52795 w 409847"/>
              <a:gd name="connsiteY8" fmla="*/ 330926 h 600892"/>
              <a:gd name="connsiteX9" fmla="*/ 78921 w 409847"/>
              <a:gd name="connsiteY9" fmla="*/ 418012 h 600892"/>
              <a:gd name="connsiteX10" fmla="*/ 105047 w 409847"/>
              <a:gd name="connsiteY10" fmla="*/ 435429 h 600892"/>
              <a:gd name="connsiteX11" fmla="*/ 218258 w 409847"/>
              <a:gd name="connsiteY11" fmla="*/ 461555 h 600892"/>
              <a:gd name="connsiteX12" fmla="*/ 279218 w 409847"/>
              <a:gd name="connsiteY12" fmla="*/ 574766 h 600892"/>
              <a:gd name="connsiteX13" fmla="*/ 340178 w 409847"/>
              <a:gd name="connsiteY13" fmla="*/ 583475 h 600892"/>
              <a:gd name="connsiteX14" fmla="*/ 401138 w 409847"/>
              <a:gd name="connsiteY14" fmla="*/ 600892 h 600892"/>
              <a:gd name="connsiteX15" fmla="*/ 409847 w 409847"/>
              <a:gd name="connsiteY15" fmla="*/ 592183 h 60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9847" h="600892">
                <a:moveTo>
                  <a:pt x="148590" y="0"/>
                </a:moveTo>
                <a:cubicBezTo>
                  <a:pt x="134076" y="14514"/>
                  <a:pt x="120495" y="30026"/>
                  <a:pt x="105047" y="43543"/>
                </a:cubicBezTo>
                <a:cubicBezTo>
                  <a:pt x="97170" y="50435"/>
                  <a:pt x="88282" y="56279"/>
                  <a:pt x="78921" y="60960"/>
                </a:cubicBezTo>
                <a:cubicBezTo>
                  <a:pt x="66424" y="67208"/>
                  <a:pt x="29127" y="75586"/>
                  <a:pt x="17961" y="78377"/>
                </a:cubicBezTo>
                <a:cubicBezTo>
                  <a:pt x="12155" y="95794"/>
                  <a:pt x="-3057" y="112626"/>
                  <a:pt x="544" y="130629"/>
                </a:cubicBezTo>
                <a:cubicBezTo>
                  <a:pt x="3447" y="145143"/>
                  <a:pt x="4056" y="160313"/>
                  <a:pt x="9253" y="174172"/>
                </a:cubicBezTo>
                <a:cubicBezTo>
                  <a:pt x="15844" y="191747"/>
                  <a:pt x="31336" y="204963"/>
                  <a:pt x="44087" y="217715"/>
                </a:cubicBezTo>
                <a:cubicBezTo>
                  <a:pt x="67308" y="287380"/>
                  <a:pt x="44087" y="200299"/>
                  <a:pt x="44087" y="269966"/>
                </a:cubicBezTo>
                <a:cubicBezTo>
                  <a:pt x="44087" y="290492"/>
                  <a:pt x="49123" y="310731"/>
                  <a:pt x="52795" y="330926"/>
                </a:cubicBezTo>
                <a:cubicBezTo>
                  <a:pt x="55199" y="344148"/>
                  <a:pt x="74222" y="414879"/>
                  <a:pt x="78921" y="418012"/>
                </a:cubicBezTo>
                <a:cubicBezTo>
                  <a:pt x="87630" y="423818"/>
                  <a:pt x="95483" y="431178"/>
                  <a:pt x="105047" y="435429"/>
                </a:cubicBezTo>
                <a:cubicBezTo>
                  <a:pt x="150346" y="455562"/>
                  <a:pt x="168668" y="454470"/>
                  <a:pt x="218258" y="461555"/>
                </a:cubicBezTo>
                <a:cubicBezTo>
                  <a:pt x="224983" y="488454"/>
                  <a:pt x="232186" y="568047"/>
                  <a:pt x="279218" y="574766"/>
                </a:cubicBezTo>
                <a:lnTo>
                  <a:pt x="340178" y="583475"/>
                </a:lnTo>
                <a:cubicBezTo>
                  <a:pt x="352495" y="587580"/>
                  <a:pt x="390208" y="600892"/>
                  <a:pt x="401138" y="600892"/>
                </a:cubicBezTo>
                <a:cubicBezTo>
                  <a:pt x="405243" y="600892"/>
                  <a:pt x="406944" y="595086"/>
                  <a:pt x="409847" y="592183"/>
                </a:cubicBezTo>
              </a:path>
            </a:pathLst>
          </a:custGeom>
          <a:noFill/>
          <a:ln>
            <a:solidFill>
              <a:srgbClr val="0202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Oval 25">
            <a:extLst>
              <a:ext uri="{FF2B5EF4-FFF2-40B4-BE49-F238E27FC236}">
                <a16:creationId xmlns:a16="http://schemas.microsoft.com/office/drawing/2014/main" id="{87428895-25FD-4965-93C6-1E51F257590D}"/>
              </a:ext>
            </a:extLst>
          </p:cNvPr>
          <p:cNvSpPr>
            <a:spLocks noChangeArrowheads="1"/>
          </p:cNvSpPr>
          <p:nvPr/>
        </p:nvSpPr>
        <p:spPr bwMode="gray">
          <a:xfrm>
            <a:off x="5182457" y="4372477"/>
            <a:ext cx="108821" cy="108821"/>
          </a:xfrm>
          <a:prstGeom prst="ellipse">
            <a:avLst/>
          </a:prstGeom>
          <a:solidFill>
            <a:srgbClr val="FF2549"/>
          </a:solidFill>
          <a:ln w="12700">
            <a:solidFill>
              <a:srgbClr val="FFFF00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10" name="肘形连接符 141">
            <a:extLst>
              <a:ext uri="{FF2B5EF4-FFF2-40B4-BE49-F238E27FC236}">
                <a16:creationId xmlns:a16="http://schemas.microsoft.com/office/drawing/2014/main" id="{BDA11DB1-8B43-4F28-AE44-10CB7B791625}"/>
              </a:ext>
            </a:extLst>
          </p:cNvPr>
          <p:cNvCxnSpPr>
            <a:cxnSpLocks/>
            <a:stCxn id="411" idx="0"/>
            <a:endCxn id="408" idx="2"/>
          </p:cNvCxnSpPr>
          <p:nvPr/>
        </p:nvCxnSpPr>
        <p:spPr>
          <a:xfrm rot="5400000" flipH="1" flipV="1">
            <a:off x="4569411" y="3873827"/>
            <a:ext cx="59985" cy="1166108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411" name="TextBox 410">
            <a:extLst>
              <a:ext uri="{FF2B5EF4-FFF2-40B4-BE49-F238E27FC236}">
                <a16:creationId xmlns:a16="http://schemas.microsoft.com/office/drawing/2014/main" id="{9FD516C7-932B-40D1-8BC0-E6F2D0A8B871}"/>
              </a:ext>
            </a:extLst>
          </p:cNvPr>
          <p:cNvSpPr txBox="1"/>
          <p:nvPr/>
        </p:nvSpPr>
        <p:spPr>
          <a:xfrm>
            <a:off x="3610825" y="4486873"/>
            <a:ext cx="811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856D"/>
                </a:solidFill>
                <a:latin typeface="Arial Nova Cond" panose="020B0506020202020204" pitchFamily="34" charset="0"/>
              </a:rPr>
              <a:t>Bukoba (6.0%)</a:t>
            </a:r>
          </a:p>
        </p:txBody>
      </p:sp>
    </p:spTree>
    <p:extLst>
      <p:ext uri="{BB962C8B-B14F-4D97-AF65-F5344CB8AC3E}">
        <p14:creationId xmlns:p14="http://schemas.microsoft.com/office/powerpoint/2010/main" val="1112272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3316B75-1187-413E-B0BC-54D614EE680B}"/>
              </a:ext>
            </a:extLst>
          </p:cNvPr>
          <p:cNvSpPr txBox="1"/>
          <p:nvPr/>
        </p:nvSpPr>
        <p:spPr>
          <a:xfrm>
            <a:off x="537882" y="347296"/>
            <a:ext cx="11228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 Nova Cond" panose="020B0506020202020204" pitchFamily="34" charset="0"/>
              </a:rPr>
              <a:t>Populations of  selected islands and surrounding  towns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C79FD41-F2F1-4ABE-BE46-EE770B321B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180295"/>
              </p:ext>
            </p:extLst>
          </p:nvPr>
        </p:nvGraphicFramePr>
        <p:xfrm>
          <a:off x="559858" y="986839"/>
          <a:ext cx="11072284" cy="645541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638891">
                  <a:extLst>
                    <a:ext uri="{9D8B030D-6E8A-4147-A177-3AD203B41FA5}">
                      <a16:colId xmlns:a16="http://schemas.microsoft.com/office/drawing/2014/main" val="3736842665"/>
                    </a:ext>
                  </a:extLst>
                </a:gridCol>
                <a:gridCol w="2638891">
                  <a:extLst>
                    <a:ext uri="{9D8B030D-6E8A-4147-A177-3AD203B41FA5}">
                      <a16:colId xmlns:a16="http://schemas.microsoft.com/office/drawing/2014/main" val="2780940515"/>
                    </a:ext>
                  </a:extLst>
                </a:gridCol>
                <a:gridCol w="2484794">
                  <a:extLst>
                    <a:ext uri="{9D8B030D-6E8A-4147-A177-3AD203B41FA5}">
                      <a16:colId xmlns:a16="http://schemas.microsoft.com/office/drawing/2014/main" val="3006162778"/>
                    </a:ext>
                  </a:extLst>
                </a:gridCol>
                <a:gridCol w="3309708">
                  <a:extLst>
                    <a:ext uri="{9D8B030D-6E8A-4147-A177-3AD203B41FA5}">
                      <a16:colId xmlns:a16="http://schemas.microsoft.com/office/drawing/2014/main" val="2527533223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0" i="0" u="none" strike="noStrike">
                        <a:solidFill>
                          <a:srgbClr val="002060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6850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 Nova Cond Light" panose="020B0306020202020204" pitchFamily="34" charset="0"/>
                        </a:rPr>
                        <a:t>Reference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 Nova Cond Light" panose="020B0306020202020204" pitchFamily="34" charset="0"/>
                        </a:rPr>
                        <a:t>Country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ova Cond Light" panose="020B0306020202020204" pitchFamily="34" charset="0"/>
                        </a:rPr>
                        <a:t>Towns</a:t>
                      </a:r>
                    </a:p>
                  </a:txBody>
                  <a:tcPr marL="6350" marR="6350" marT="635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 Nova Cond Light" panose="020B0306020202020204" pitchFamily="34" charset="0"/>
                        </a:rPr>
                        <a:t>Population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816"/>
                  </a:ext>
                </a:extLst>
              </a:tr>
              <a:tr h="19050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Census </a:t>
                      </a:r>
                    </a:p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2009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Kenya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Siaya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22,586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0700456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Kisumu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388,311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2748093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Migori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53,100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03438795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Homa Bay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58,936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16197490"/>
                  </a:ext>
                </a:extLst>
              </a:tr>
              <a:tr h="1905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Census </a:t>
                      </a:r>
                    </a:p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2014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Uganda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Kampala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1,507,114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66862906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Entebbe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365,857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0244140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Jinja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76,057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66790683"/>
                  </a:ext>
                </a:extLst>
              </a:tr>
              <a:tr h="1905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Census </a:t>
                      </a:r>
                    </a:p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2012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Tanzania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Mwanza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351,607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69277575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Musoma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134,327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44017975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Bukoba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128,796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8827024"/>
                  </a:ext>
                </a:extLst>
              </a:tr>
              <a:tr h="190500">
                <a:tc gridSpan="4"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800" b="0" i="0" u="none" strike="noStrike" dirty="0">
                        <a:solidFill>
                          <a:srgbClr val="002060"/>
                        </a:solidFill>
                        <a:effectLst/>
                        <a:latin typeface="Arial Nova Cond" panose="020B0506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7632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+mn-cs"/>
                        </a:rPr>
                        <a:t>Reference</a:t>
                      </a:r>
                    </a:p>
                  </a:txBody>
                  <a:tcPr marL="6350" marR="6350" marT="635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 Nova Cond Light" panose="020B0306020202020204" pitchFamily="34" charset="0"/>
                        </a:rPr>
                        <a:t>Country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ova Cond Light" panose="020B0306020202020204" pitchFamily="34" charset="0"/>
                        </a:rPr>
                        <a:t>Islands</a:t>
                      </a:r>
                    </a:p>
                  </a:txBody>
                  <a:tcPr marL="6350" marR="6350" marT="635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 Nova Cond Light" panose="020B0306020202020204" pitchFamily="34" charset="0"/>
                          <a:ea typeface="+mn-ea"/>
                          <a:cs typeface="+mn-cs"/>
                        </a:rPr>
                        <a:t>Population</a:t>
                      </a:r>
                    </a:p>
                  </a:txBody>
                  <a:tcPr marL="6350" marR="6350" marT="635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3646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2007 census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Tanzania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Ukerewe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150,000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118406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 Light" panose="020B0306020202020204" pitchFamily="34" charset="0"/>
                        </a:rPr>
                        <a:t>https://en.wikipedia.org/wiki/Kalangala_District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 Light" panose="020B0306020202020204" pitchFamily="34" charset="0"/>
                        </a:rPr>
                        <a:t>Uganda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ova Cond Light" panose="020B0306020202020204" pitchFamily="34" charset="0"/>
                        </a:rPr>
                        <a:t>Kalangala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 Light" panose="020B0306020202020204" pitchFamily="34" charset="0"/>
                        </a:rPr>
                        <a:t>63,000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https://fortuneofafrica.com/ug/ssese-islands/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 Light" panose="020B0306020202020204" pitchFamily="34" charset="0"/>
                        </a:rPr>
                        <a:t>Uganda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ova Cond Light" panose="020B0306020202020204" pitchFamily="34" charset="0"/>
                        </a:rPr>
                        <a:t>Ssese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 Light" panose="020B0306020202020204" pitchFamily="34" charset="0"/>
                        </a:rPr>
                        <a:t>35,000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Arial Nova Cond Light" panose="020B0306020202020204" pitchFamily="34" charset="0"/>
                        </a:rPr>
                        <a:t>https://globalhealthcenter.umn.edu/global-partnerships/east-africa-network/mfangano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Kenya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Mfangano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30,000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Arial Nova Cond Light" panose="020B0306020202020204" pitchFamily="34" charset="0"/>
                        </a:rPr>
                        <a:t>https://www.ncbi.nlm.nih.gov/pubmed/27185811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Kenya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Rusinga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25,000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064854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2011 census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Uganda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Buvuma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20,000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74087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2007 census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Tanzania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Ukara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Nova Cond Light" panose="020B0306020202020204" pitchFamily="34" charset="0"/>
                        </a:rPr>
                        <a:t>16,000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354769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j-lt"/>
                        </a:rPr>
                        <a:t>https://www.youtube.com/watch?v=6UnHtAR9Pb8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Kenya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  <a:latin typeface="Arial Nova Cond Light" panose="020B0306020202020204" pitchFamily="34" charset="0"/>
                        </a:rPr>
                        <a:t>Remba</a:t>
                      </a:r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 Nova Cond Light" panose="020B0306020202020204" pitchFamily="34" charset="0"/>
                        </a:rPr>
                        <a:t>11,000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569129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https://www.cfpc.ca/ProjectAssets/Templates/Resource.aspx?id=5084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 Light" panose="020B0306020202020204" pitchFamily="34" charset="0"/>
                        </a:rPr>
                        <a:t>Kenya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ova Cond Light" panose="020B0306020202020204" pitchFamily="34" charset="0"/>
                        </a:rPr>
                        <a:t>Ringiti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ova Cond Light" panose="020B0306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 Cond Light" panose="020B0306020202020204" pitchFamily="34" charset="0"/>
                        </a:rPr>
                        <a:t>6,000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983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23D2F-04D3-4416-836C-5EB4F9A28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5" y="773190"/>
            <a:ext cx="11228294" cy="6999210"/>
          </a:xfrm>
        </p:spPr>
        <p:txBody>
          <a:bodyPr>
            <a:normAutofit lnSpcReduction="10000"/>
          </a:bodyPr>
          <a:lstStyle/>
          <a:p>
            <a:r>
              <a:rPr lang="en-US" sz="1900" dirty="0">
                <a:latin typeface="Arial Nova Cond" panose="020B0506020202020204" pitchFamily="34" charset="0"/>
              </a:rPr>
              <a:t>Lake  Victoria  is  the  largest  lake  in  Africa,  with  a  surface  area  of  68,800  km2,  and  a  catchment  area  of  193,000  km2.</a:t>
            </a:r>
          </a:p>
          <a:p>
            <a:r>
              <a:rPr lang="en-US" sz="1900" dirty="0">
                <a:latin typeface="Arial Nova Cond" panose="020B0506020202020204" pitchFamily="34" charset="0"/>
              </a:rPr>
              <a:t>The lake contains over 3,000 islands* (inhabited and uninhabited), and has a highly indented shoreline estimated to be about 3,460 km long.</a:t>
            </a:r>
          </a:p>
          <a:p>
            <a:r>
              <a:rPr lang="en-US" sz="1900" dirty="0">
                <a:latin typeface="Arial Nova Cond" panose="020B0506020202020204" pitchFamily="34" charset="0"/>
              </a:rPr>
              <a:t>The visual displays mobility from the Lake Victoria islands to the lake shores and the rest of East Africa. </a:t>
            </a:r>
          </a:p>
          <a:p>
            <a:pPr marL="0" indent="0">
              <a:buNone/>
            </a:pPr>
            <a:endParaRPr lang="en-US" sz="1200" b="1" dirty="0">
              <a:latin typeface="Arial Nova Cond" panose="020B0506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 Nova Cond" panose="020B0506020202020204" pitchFamily="34" charset="0"/>
              </a:rPr>
              <a:t>Reference</a:t>
            </a:r>
          </a:p>
          <a:p>
            <a:pPr marL="0" indent="0">
              <a:buNone/>
            </a:pPr>
            <a:r>
              <a:rPr lang="en-US" sz="1900" b="1" dirty="0">
                <a:latin typeface="Arial Nova Cond" panose="020B0506020202020204" pitchFamily="34" charset="0"/>
              </a:rPr>
              <a:t>Kenya</a:t>
            </a:r>
            <a:r>
              <a:rPr lang="en-US" sz="1900" dirty="0">
                <a:latin typeface="Arial Nova Cond" panose="020B0506020202020204" pitchFamily="34" charset="0"/>
              </a:rPr>
              <a:t>: </a:t>
            </a:r>
          </a:p>
          <a:p>
            <a:pPr marL="457200" lvl="1" indent="-379413"/>
            <a:r>
              <a:rPr lang="en-US" sz="1900" dirty="0">
                <a:latin typeface="Arial Nova Cond" panose="020B0506020202020204" pitchFamily="34" charset="0"/>
              </a:rPr>
              <a:t>Kenya HIV estimates report 2018 (NACC and NASCOP) </a:t>
            </a:r>
          </a:p>
          <a:p>
            <a:pPr marL="457200" lvl="1" indent="-379413"/>
            <a:r>
              <a:rPr lang="en-US" sz="1900" dirty="0">
                <a:latin typeface="Arial Nova Cond" panose="020B0506020202020204" pitchFamily="34" charset="0"/>
                <a:hlinkClick r:id="rId2"/>
              </a:rPr>
              <a:t>https://nacc.or.ke/wp-content/uploads/2018/12/HIV-estimates-report-Kenya-20182.pdf</a:t>
            </a:r>
            <a:endParaRPr lang="en-US" sz="1900" dirty="0">
              <a:latin typeface="Arial Nova Cond" panose="020B0506020202020204" pitchFamily="34" charset="0"/>
            </a:endParaRPr>
          </a:p>
          <a:p>
            <a:pPr marL="457200" lvl="1" indent="-379413"/>
            <a:r>
              <a:rPr lang="en-US" sz="1900" dirty="0">
                <a:latin typeface="Arial Nova Cond" panose="020B0506020202020204" pitchFamily="34" charset="0"/>
                <a:hlinkClick r:id="rId3"/>
              </a:rPr>
              <a:t>http://siteresources.worldbank.org/INTAFRICA/Resources/2579941335471959878/Kenya_County_Fact_Sheets_Dec2011.pdf</a:t>
            </a:r>
            <a:r>
              <a:rPr lang="en-US" sz="1900" dirty="0">
                <a:latin typeface="Arial Nova Cond" panose="020B0506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900" b="1" dirty="0">
                <a:latin typeface="Arial Nova Cond" panose="020B0506020202020204" pitchFamily="34" charset="0"/>
              </a:rPr>
              <a:t>Tanzania</a:t>
            </a:r>
            <a:r>
              <a:rPr lang="en-US" sz="1900" dirty="0">
                <a:latin typeface="Arial Nova Cond" panose="020B0506020202020204" pitchFamily="34" charset="0"/>
              </a:rPr>
              <a:t>: </a:t>
            </a:r>
          </a:p>
          <a:p>
            <a:pPr marL="457200" lvl="1" indent="-379413"/>
            <a:r>
              <a:rPr lang="en-US" sz="1900" dirty="0">
                <a:latin typeface="Arial Nova Cond" panose="020B0506020202020204" pitchFamily="34" charset="0"/>
              </a:rPr>
              <a:t>Tanzania HIV Impact Survey (THIS) 2016-2017</a:t>
            </a:r>
          </a:p>
          <a:p>
            <a:pPr marL="457200" lvl="1" indent="-379413"/>
            <a:r>
              <a:rPr lang="en-US" sz="1900" dirty="0">
                <a:latin typeface="Arial Nova Cond" panose="020B0506020202020204" pitchFamily="34" charset="0"/>
                <a:hlinkClick r:id="rId4"/>
              </a:rPr>
              <a:t>https://phia.icap.columbia.edu/wp-content/uploads/2017/11/Tanzania_SummarySheet_A4.English.v19.pdf</a:t>
            </a:r>
            <a:endParaRPr lang="en-US" sz="1900" dirty="0">
              <a:latin typeface="Arial Nova Cond" panose="020B0506020202020204" pitchFamily="34" charset="0"/>
            </a:endParaRPr>
          </a:p>
          <a:p>
            <a:pPr marL="457200" lvl="1" indent="-379413"/>
            <a:r>
              <a:rPr lang="en-US" sz="1900" dirty="0">
                <a:latin typeface="Arial Nova Cond" panose="020B0506020202020204" pitchFamily="34" charset="0"/>
                <a:hlinkClick r:id="rId5"/>
              </a:rPr>
              <a:t>https://www.nbs.go.tz/nbs/takwimu/census2012/Tanzania_Total_Population_by_District-Regions-2016_2017r.pdf</a:t>
            </a:r>
            <a:r>
              <a:rPr lang="en-US" sz="1900" dirty="0">
                <a:latin typeface="Arial Nova Cond" panose="020B0506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US" sz="1900" b="1" dirty="0">
                <a:latin typeface="Arial Nova Cond" panose="020B0506020202020204" pitchFamily="34" charset="0"/>
              </a:rPr>
              <a:t>Uganda</a:t>
            </a:r>
            <a:r>
              <a:rPr lang="en-US" sz="1900" dirty="0">
                <a:latin typeface="Arial Nova Cond" panose="020B0506020202020204" pitchFamily="34" charset="0"/>
              </a:rPr>
              <a:t>:</a:t>
            </a:r>
          </a:p>
          <a:p>
            <a:pPr marL="457200" lvl="1" indent="-379413"/>
            <a:r>
              <a:rPr lang="en-US" sz="1900" dirty="0">
                <a:latin typeface="Arial Nova Cond" panose="020B0506020202020204" pitchFamily="34" charset="0"/>
              </a:rPr>
              <a:t>Uganda Population-Based HIV Impact Assessment UPHIA 2016–2017</a:t>
            </a:r>
          </a:p>
          <a:p>
            <a:pPr marL="457200" lvl="1" indent="-379413"/>
            <a:r>
              <a:rPr lang="en-US" sz="1900" dirty="0">
                <a:latin typeface="Arial Nova Cond" panose="020B0506020202020204" pitchFamily="34" charset="0"/>
                <a:hlinkClick r:id="rId6"/>
              </a:rPr>
              <a:t>https://phia.icap.columbia.edu/wp-content/uploads/2018/07/3430%E2%80%A2PHIA-Uganda-SS_NEW.v14.pdf</a:t>
            </a:r>
            <a:endParaRPr lang="en-US" sz="1900" dirty="0">
              <a:latin typeface="Arial Nova Cond" panose="020B0506020202020204" pitchFamily="34" charset="0"/>
            </a:endParaRPr>
          </a:p>
          <a:p>
            <a:pPr marL="0" indent="0">
              <a:buNone/>
            </a:pPr>
            <a:r>
              <a:rPr lang="en-US" sz="1900" dirty="0">
                <a:latin typeface="Arial Nova Cond" panose="020B0506020202020204" pitchFamily="34" charset="0"/>
                <a:hlinkClick r:id="rId7"/>
              </a:rPr>
              <a:t>https://www.ubos.org/onlinefiles/uploads/ubos/NPHC/NPHC%202014%20FINAL%20RESULTS%20REPORT.pdf</a:t>
            </a:r>
            <a:r>
              <a:rPr lang="en-US" sz="1900" dirty="0">
                <a:latin typeface="Arial Nova Cond" panose="020B0506020202020204" pitchFamily="34" charset="0"/>
              </a:rPr>
              <a:t> </a:t>
            </a:r>
          </a:p>
          <a:p>
            <a:pPr marL="0" indent="0">
              <a:buNone/>
            </a:pPr>
            <a:endParaRPr lang="en-US" sz="1900" b="1" dirty="0">
              <a:latin typeface="Arial Nova Cond" panose="020B0506020202020204" pitchFamily="34" charset="0"/>
            </a:endParaRPr>
          </a:p>
          <a:p>
            <a:pPr marL="457200" lvl="1" indent="-379413"/>
            <a:r>
              <a:rPr lang="en-US" sz="1900" dirty="0">
                <a:latin typeface="Arial Nova Cond" panose="020B0506020202020204" pitchFamily="34" charset="0"/>
              </a:rPr>
              <a:t>* Africa Facts </a:t>
            </a:r>
            <a:r>
              <a:rPr lang="en-US" sz="1900" b="1" dirty="0">
                <a:latin typeface="Arial Nova Cond" panose="020B0506020202020204" pitchFamily="34" charset="0"/>
              </a:rPr>
              <a:t>- </a:t>
            </a:r>
            <a:r>
              <a:rPr lang="en-US" sz="1900" dirty="0">
                <a:latin typeface="Arial Nova Cond" panose="020B0506020202020204" pitchFamily="34" charset="0"/>
                <a:hlinkClick r:id="rId8"/>
              </a:rPr>
              <a:t>https://africa-facts.org/lake-victoria-facts/</a:t>
            </a:r>
            <a:r>
              <a:rPr lang="en-US" sz="1900" dirty="0">
                <a:latin typeface="Arial Nova Cond" panose="020B0506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16B75-1187-413E-B0BC-54D614EE680B}"/>
              </a:ext>
            </a:extLst>
          </p:cNvPr>
          <p:cNvSpPr txBox="1"/>
          <p:nvPr/>
        </p:nvSpPr>
        <p:spPr>
          <a:xfrm>
            <a:off x="481853" y="311525"/>
            <a:ext cx="11228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 Nova Cond" panose="020B0506020202020204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427791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655</Words>
  <Application>Microsoft Office PowerPoint</Application>
  <PresentationFormat>Custom</PresentationFormat>
  <Paragraphs>205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Nova Cond</vt:lpstr>
      <vt:lpstr>Arial Nova Cond Light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2019-12-11T04:32:31Z</dcterms:modified>
</cp:coreProperties>
</file>