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8" r:id="rId3"/>
    <p:sldId id="260" r:id="rId4"/>
    <p:sldId id="302" r:id="rId5"/>
    <p:sldId id="305" r:id="rId6"/>
    <p:sldId id="304" r:id="rId7"/>
    <p:sldId id="306" r:id="rId8"/>
    <p:sldId id="307" r:id="rId9"/>
    <p:sldId id="269" r:id="rId10"/>
    <p:sldId id="309" r:id="rId11"/>
    <p:sldId id="310" r:id="rId12"/>
  </p:sldIdLst>
  <p:sldSz cx="9144000" cy="6858000" type="screen4x3"/>
  <p:notesSz cx="6934200" cy="9220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057B"/>
    <a:srgbClr val="32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81" autoAdjust="0"/>
  </p:normalViewPr>
  <p:slideViewPr>
    <p:cSldViewPr>
      <p:cViewPr varScale="1">
        <p:scale>
          <a:sx n="65" d="100"/>
          <a:sy n="65" d="100"/>
        </p:scale>
        <p:origin x="1260" y="60"/>
      </p:cViewPr>
      <p:guideLst>
        <p:guide orient="horz" pos="2160"/>
        <p:guide pos="2880"/>
      </p:guideLst>
    </p:cSldViewPr>
  </p:slideViewPr>
  <p:outlineViewPr>
    <p:cViewPr>
      <p:scale>
        <a:sx n="33" d="100"/>
        <a:sy n="33" d="100"/>
      </p:scale>
      <p:origin x="0"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2C1851BA-3E0E-464F-A424-485708FDF161}" type="datetimeFigureOut">
              <a:rPr lang="en-US"/>
              <a:pPr>
                <a:defRPr/>
              </a:pPr>
              <a:t>12/27/2019</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C95D524C-727A-47DE-B34E-90A8B29B876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1ED1FCD-3377-4A32-B44F-2E5996CADE94}" type="datetimeFigureOut">
              <a:rPr lang="en-US"/>
              <a:pPr>
                <a:defRPr/>
              </a:pPr>
              <a:t>12/27/2019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2A51784-48F4-475C-8146-9D7E44E9C86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B708A26C-5B01-45C2-A5A2-B455E0A0AD6E}" type="datetimeFigureOut">
              <a:rPr lang="en-US"/>
              <a:pPr>
                <a:defRPr/>
              </a:pPr>
              <a:t>12/27/2019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B52849B-43FA-4659-9BCE-20E51AD528F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ED25685-2652-4BC4-BB7D-F84B7050120A}" type="datetimeFigureOut">
              <a:rPr lang="en-US"/>
              <a:pPr>
                <a:defRPr/>
              </a:pPr>
              <a:t>12/27/2019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81CA57D-0CE6-40CE-931F-C21ACFC8394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5236A30-02CA-44CD-AD25-0806B3AC659D}" type="datetimeFigureOut">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43741E-1FBF-4515-A86B-A1902F38DC9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53348B54-C9B7-4295-B0DB-DC7B2B1FC804}" type="datetimeFigureOut">
              <a:rPr lang="en-US"/>
              <a:pPr>
                <a:defRPr/>
              </a:pPr>
              <a:t>12/27/2019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7CD540D-8FEB-471E-B1AE-7D639E4D030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09F6C516-7248-4538-A304-4B3411B1AD5D}" type="datetimeFigureOut">
              <a:rPr lang="en-US"/>
              <a:pPr>
                <a:defRPr/>
              </a:pPr>
              <a:t>12/27/2019</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D9E2F0C3-A74A-4287-BE4B-CB9BC48D08E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0832F125-67E9-4A2F-AA15-239EFBFD16A4}" type="datetimeFigureOut">
              <a:rPr lang="en-US"/>
              <a:pPr>
                <a:defRPr/>
              </a:pPr>
              <a:t>12/27/2019</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917D9831-EB02-41FC-8F58-90729B22226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5C96F53-61A3-4523-9D38-3E64FEE6F160}" type="datetimeFigureOut">
              <a:rPr lang="en-US"/>
              <a:pPr>
                <a:defRPr/>
              </a:pPr>
              <a:t>12/27/2019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9B31185-9BEF-4C91-90D7-97C4E46BBBD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5F4ED591-B8C4-4DD1-BAAC-3A92D3BEAE55}" type="datetimeFigureOut">
              <a:rPr lang="en-US"/>
              <a:pPr>
                <a:defRPr/>
              </a:pPr>
              <a:t>12/27/2019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067D562-B87A-475D-983E-3595F43D1F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D6AFA084-22EC-4945-8D58-E5A76FBD94F4}" type="datetimeFigureOut">
              <a:rPr lang="en-US"/>
              <a:pPr>
                <a:defRPr/>
              </a:pPr>
              <a:t>12/27/2019</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33CBE557-F495-4647-A392-AAF3CA187D3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0C4E7CF2-5E42-4FC9-A26F-2C25632EDBEB}" type="datetimeFigureOut">
              <a:rPr lang="en-US"/>
              <a:pPr>
                <a:defRPr/>
              </a:pPr>
              <a:t>12/27/2019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13E838DD-43B7-4DBD-9D58-D53191EEF316}"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66" r:id="rId8"/>
    <p:sldLayoutId id="2147483674" r:id="rId9"/>
    <p:sldLayoutId id="2147483665" r:id="rId10"/>
    <p:sldLayoutId id="214748366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file:///C:\Documents%20and%20Settings\kharibegashvilia\Desktop\www.sam.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slide" Target="slide9.xml"/></Relationships>
</file>

<file path=ppt/slides/_rels/slide3.xml.rels><?xml version="1.0" encoding="UTF-8" standalone="yes"?>
<Relationships xmlns="http://schemas.openxmlformats.org/package/2006/relationships"><Relationship Id="rId3" Type="http://schemas.openxmlformats.org/officeDocument/2006/relationships/hyperlink" Target="http://fedgov.dnb.com/webform/CCRSearch.do" TargetMode="External"/><Relationship Id="rId2" Type="http://schemas.openxmlformats.org/officeDocument/2006/relationships/hyperlink" Target="http://fedgov.dnb.com/webform/index.js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portal.nspa.nato.int/ac135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portal.nspa.nato.int/ac135publi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NCAGE@dla.mil" TargetMode="External"/><Relationship Id="rId2" Type="http://schemas.openxmlformats.org/officeDocument/2006/relationships/hyperlink" Target="http://www.logisticsinformationservice.dla.mil/BINCS/begin_search.asp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sam.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7772400" cy="2533650"/>
          </a:xfrm>
        </p:spPr>
        <p:txBody>
          <a:bodyPr>
            <a:normAutofit/>
          </a:bodyPr>
          <a:lstStyle/>
          <a:p>
            <a:pPr eaLnBrk="1" fontAlgn="auto" hangingPunct="1">
              <a:spcAft>
                <a:spcPts val="0"/>
              </a:spcAft>
              <a:defRPr/>
            </a:pPr>
            <a:r>
              <a:rPr lang="en-US" dirty="0">
                <a:solidFill>
                  <a:srgbClr val="FFFF00"/>
                </a:solidFill>
              </a:rPr>
              <a:t>Registration Steps for DUNS, NCAGE and SAM </a:t>
            </a:r>
          </a:p>
        </p:txBody>
      </p:sp>
      <p:sp>
        <p:nvSpPr>
          <p:cNvPr id="13314" name="Subtitle 2"/>
          <p:cNvSpPr>
            <a:spLocks noGrp="1"/>
          </p:cNvSpPr>
          <p:nvPr>
            <p:ph type="subTitle" idx="1"/>
          </p:nvPr>
        </p:nvSpPr>
        <p:spPr>
          <a:xfrm>
            <a:off x="533400" y="4267200"/>
            <a:ext cx="7854950" cy="1524000"/>
          </a:xfrm>
        </p:spPr>
        <p:txBody>
          <a:bodyPr/>
          <a:lstStyle/>
          <a:p>
            <a:pPr marR="0" algn="ctr" eaLnBrk="1" hangingPunct="1"/>
            <a:r>
              <a:rPr lang="en-US" sz="2400"/>
              <a:t>U.S. Embassy in Tbilisi</a:t>
            </a:r>
            <a:endParaRPr lang="en-US" sz="2400" dirty="0"/>
          </a:p>
        </p:txBody>
      </p:sp>
      <p:pic>
        <p:nvPicPr>
          <p:cNvPr id="1026" name="Picture 2" descr="\\tbilisifp02\OfficeFiles\Public Affairs\ALL\OFFICE MANAGEMENT\New Embassy logos\embassy_logo.gif"/>
          <p:cNvPicPr>
            <a:picLocks noChangeAspect="1" noChangeArrowheads="1"/>
          </p:cNvPicPr>
          <p:nvPr/>
        </p:nvPicPr>
        <p:blipFill>
          <a:blip r:embed="rId2" cstate="print"/>
          <a:srcRect/>
          <a:stretch>
            <a:fillRect/>
          </a:stretch>
        </p:blipFill>
        <p:spPr bwMode="auto">
          <a:xfrm>
            <a:off x="3505200" y="4876800"/>
            <a:ext cx="1524976" cy="1522413"/>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666750"/>
          </a:xfrm>
        </p:spPr>
        <p:txBody>
          <a:bodyPr/>
          <a:lstStyle/>
          <a:p>
            <a:pPr algn="ctr"/>
            <a:r>
              <a:rPr lang="en-US" dirty="0"/>
              <a:t>Registration in SAM</a:t>
            </a:r>
          </a:p>
        </p:txBody>
      </p:sp>
      <p:sp>
        <p:nvSpPr>
          <p:cNvPr id="3" name="Content Placeholder 2"/>
          <p:cNvSpPr>
            <a:spLocks noGrp="1"/>
          </p:cNvSpPr>
          <p:nvPr>
            <p:ph idx="1"/>
          </p:nvPr>
        </p:nvSpPr>
        <p:spPr>
          <a:xfrm>
            <a:off x="457200" y="1447800"/>
            <a:ext cx="8229600" cy="4389437"/>
          </a:xfrm>
        </p:spPr>
        <p:txBody>
          <a:bodyPr/>
          <a:lstStyle/>
          <a:p>
            <a:r>
              <a:rPr lang="en-US" dirty="0"/>
              <a:t>1. Go to </a:t>
            </a:r>
            <a:r>
              <a:rPr lang="en-US" u="sng" dirty="0">
                <a:hlinkClick r:id="rId2" action="ppaction://hlinkfile"/>
              </a:rPr>
              <a:t>www.sam.gov</a:t>
            </a:r>
            <a:endParaRPr lang="en-US" dirty="0"/>
          </a:p>
          <a:p>
            <a:r>
              <a:rPr lang="en-US" dirty="0"/>
              <a:t>2. Create a Personal Account and Login</a:t>
            </a:r>
          </a:p>
          <a:p>
            <a:r>
              <a:rPr lang="en-US" dirty="0"/>
              <a:t>3. Click “Register New Entity” under “Manage Entity” on your “My SAM” page</a:t>
            </a:r>
          </a:p>
          <a:p>
            <a:r>
              <a:rPr lang="en-US" dirty="0"/>
              <a:t>4. Select your type of Entity</a:t>
            </a:r>
          </a:p>
          <a:p>
            <a:r>
              <a:rPr lang="en-US" dirty="0"/>
              <a:t>5. Select “No” to “Do you wish to bid on contracts?”</a:t>
            </a:r>
          </a:p>
          <a:p>
            <a:r>
              <a:rPr lang="en-US" dirty="0"/>
              <a:t>6. Select “Yes” to “Do you want to be eligible for grants and other federal assistance?”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pPr algn="ctr"/>
            <a:r>
              <a:rPr lang="en-US" dirty="0"/>
              <a:t>Registration in SAM</a:t>
            </a:r>
          </a:p>
        </p:txBody>
      </p:sp>
      <p:sp>
        <p:nvSpPr>
          <p:cNvPr id="3" name="Content Placeholder 2"/>
          <p:cNvSpPr>
            <a:spLocks noGrp="1"/>
          </p:cNvSpPr>
          <p:nvPr>
            <p:ph idx="1"/>
          </p:nvPr>
        </p:nvSpPr>
        <p:spPr>
          <a:xfrm>
            <a:off x="457200" y="1371601"/>
            <a:ext cx="8229600" cy="4953000"/>
          </a:xfrm>
        </p:spPr>
        <p:txBody>
          <a:bodyPr/>
          <a:lstStyle/>
          <a:p>
            <a:pPr>
              <a:buNone/>
            </a:pPr>
            <a:r>
              <a:rPr lang="en-US" sz="1800" dirty="0"/>
              <a:t>7. Complete “Core Data”</a:t>
            </a:r>
          </a:p>
          <a:p>
            <a:pPr lvl="0"/>
            <a:r>
              <a:rPr lang="en-US" sz="1800" dirty="0"/>
              <a:t> Validate your </a:t>
            </a:r>
            <a:r>
              <a:rPr lang="en-US" sz="1800" dirty="0">
                <a:hlinkClick r:id="rId2" action="ppaction://hlinksldjump"/>
              </a:rPr>
              <a:t>DUNS</a:t>
            </a:r>
            <a:r>
              <a:rPr lang="en-US" sz="1800" dirty="0"/>
              <a:t> information</a:t>
            </a:r>
          </a:p>
          <a:p>
            <a:pPr lvl="0"/>
            <a:r>
              <a:rPr lang="en-US" sz="1800" dirty="0"/>
              <a:t> Enter Business Information (Foreign organizations don’t need to provide TIN.) </a:t>
            </a:r>
          </a:p>
          <a:p>
            <a:pPr lvl="0"/>
            <a:r>
              <a:rPr lang="en-US" sz="1800" dirty="0"/>
              <a:t> Enter CAGE code if you have one. If not, one will be assigned to you after your registration is completed. Foreign registrants must enter </a:t>
            </a:r>
            <a:r>
              <a:rPr lang="en-US" sz="1800" dirty="0">
                <a:hlinkClick r:id="rId3" action="ppaction://hlinksldjump"/>
              </a:rPr>
              <a:t>NCAGE code.</a:t>
            </a:r>
            <a:endParaRPr lang="en-US" sz="1800" dirty="0"/>
          </a:p>
          <a:p>
            <a:pPr lvl="0"/>
            <a:r>
              <a:rPr lang="en-US" sz="1800" dirty="0"/>
              <a:t>Enter General Information (business types, organization structure, etc)</a:t>
            </a:r>
          </a:p>
          <a:p>
            <a:pPr lvl="0"/>
            <a:r>
              <a:rPr lang="en-US" sz="1800" dirty="0"/>
              <a:t> Financial Information (Electronic Funds Transfer (EFT )Information)</a:t>
            </a:r>
          </a:p>
          <a:p>
            <a:pPr lvl="0"/>
            <a:r>
              <a:rPr lang="en-US" sz="1800" dirty="0"/>
              <a:t>Executive Compensation</a:t>
            </a:r>
          </a:p>
          <a:p>
            <a:pPr lvl="0"/>
            <a:r>
              <a:rPr lang="en-US" sz="1800" dirty="0"/>
              <a:t> Proceedings Details</a:t>
            </a:r>
          </a:p>
          <a:p>
            <a:pPr>
              <a:buNone/>
            </a:pPr>
            <a:r>
              <a:rPr lang="en-US" sz="1800" dirty="0"/>
              <a:t>8. Complete “Points of Contact”</a:t>
            </a:r>
          </a:p>
          <a:p>
            <a:pPr>
              <a:buNone/>
            </a:pPr>
            <a:r>
              <a:rPr lang="en-US" sz="1800" dirty="0"/>
              <a:t>9. Your entity registration will become active after 3-5 days when the IRS validates your TIN information</a:t>
            </a:r>
            <a:r>
              <a:rPr lang="en-US" dirty="0"/>
              <a: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1600200"/>
            <a:ext cx="8229600" cy="4389437"/>
          </a:xfrm>
        </p:spPr>
        <p:txBody>
          <a:bodyPr/>
          <a:lstStyle/>
          <a:p>
            <a:r>
              <a:rPr lang="en-US" sz="2800" dirty="0">
                <a:latin typeface="+mj-lt"/>
                <a:hlinkClick r:id="rId2" action="ppaction://hlinksldjump"/>
              </a:rPr>
              <a:t>Step  1 – Obtain a DUNS Number</a:t>
            </a:r>
            <a:endParaRPr lang="en-US" sz="2800" dirty="0">
              <a:latin typeface="+mj-lt"/>
            </a:endParaRPr>
          </a:p>
          <a:p>
            <a:endParaRPr lang="en-US" sz="2800" dirty="0">
              <a:latin typeface="+mj-lt"/>
            </a:endParaRPr>
          </a:p>
          <a:p>
            <a:r>
              <a:rPr lang="en-US" sz="2800" dirty="0">
                <a:latin typeface="+mj-lt"/>
                <a:hlinkClick r:id="rId3" action="ppaction://hlinksldjump"/>
              </a:rPr>
              <a:t>Step 2- Request NCAGE Code</a:t>
            </a:r>
            <a:endParaRPr lang="en-US" sz="2800" dirty="0">
              <a:latin typeface="+mj-lt"/>
            </a:endParaRPr>
          </a:p>
          <a:p>
            <a:endParaRPr lang="en-US" sz="2800" dirty="0">
              <a:latin typeface="+mj-lt"/>
            </a:endParaRPr>
          </a:p>
          <a:p>
            <a:r>
              <a:rPr lang="en-US" sz="2800" dirty="0">
                <a:latin typeface="+mj-lt"/>
                <a:hlinkClick r:id="rId4" action="ppaction://hlinksldjump"/>
              </a:rPr>
              <a:t>Step 3- Register in SAM</a:t>
            </a:r>
          </a:p>
          <a:p>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819150"/>
          </a:xfrm>
        </p:spPr>
        <p:txBody>
          <a:bodyPr>
            <a:normAutofit fontScale="90000"/>
          </a:bodyPr>
          <a:lstStyle/>
          <a:p>
            <a:pPr eaLnBrk="1" fontAlgn="auto" hangingPunct="1">
              <a:spcAft>
                <a:spcPts val="0"/>
              </a:spcAft>
              <a:defRPr/>
            </a:pPr>
            <a:r>
              <a:rPr lang="en-US" dirty="0"/>
              <a:t>STEP 1 – Obtain a DUNS Number</a:t>
            </a:r>
          </a:p>
        </p:txBody>
      </p:sp>
      <p:sp>
        <p:nvSpPr>
          <p:cNvPr id="3" name="Content Placeholder 2"/>
          <p:cNvSpPr>
            <a:spLocks noGrp="1"/>
          </p:cNvSpPr>
          <p:nvPr>
            <p:ph idx="1"/>
          </p:nvPr>
        </p:nvSpPr>
        <p:spPr>
          <a:xfrm>
            <a:off x="457200" y="1676400"/>
            <a:ext cx="8229600" cy="4800600"/>
          </a:xfrm>
        </p:spPr>
        <p:txBody>
          <a:bodyPr>
            <a:normAutofit/>
          </a:bodyPr>
          <a:lstStyle/>
          <a:p>
            <a:pPr marL="274320" indent="-274320" eaLnBrk="1" fontAlgn="auto" hangingPunct="1">
              <a:spcAft>
                <a:spcPts val="0"/>
              </a:spcAft>
              <a:buClr>
                <a:schemeClr val="accent3"/>
              </a:buClr>
              <a:buFont typeface="Wingdings 2"/>
              <a:buChar char=""/>
              <a:defRPr/>
            </a:pPr>
            <a:r>
              <a:rPr lang="en-US" dirty="0"/>
              <a:t>DUNS number  (Data Universal Numbering System )is a 9 digit number obtained from DUN and Bradstreet on the website: </a:t>
            </a:r>
            <a:r>
              <a:rPr lang="en-US" dirty="0">
                <a:hlinkClick r:id="rId2"/>
              </a:rPr>
              <a:t>http://fedgov.dnb.com/webform/index.jsp</a:t>
            </a:r>
            <a:endParaRPr lang="en-US" dirty="0"/>
          </a:p>
          <a:p>
            <a:pPr marL="274320" indent="-274320" eaLnBrk="1" fontAlgn="auto" hangingPunct="1">
              <a:spcAft>
                <a:spcPts val="0"/>
              </a:spcAft>
              <a:buClr>
                <a:schemeClr val="accent3"/>
              </a:buClr>
              <a:buFont typeface="Wingdings 2"/>
              <a:buChar char=""/>
              <a:defRPr/>
            </a:pPr>
            <a:endParaRPr lang="en-US" dirty="0"/>
          </a:p>
          <a:p>
            <a:pPr marL="274320" indent="-274320" eaLnBrk="1" fontAlgn="auto" hangingPunct="1">
              <a:spcAft>
                <a:spcPts val="0"/>
              </a:spcAft>
              <a:buClr>
                <a:schemeClr val="accent3"/>
              </a:buClr>
              <a:buFont typeface="Wingdings 2"/>
              <a:buChar char=""/>
              <a:defRPr/>
            </a:pPr>
            <a:endParaRPr lang="en-US" dirty="0"/>
          </a:p>
          <a:p>
            <a:pPr marL="274320" indent="-274320" eaLnBrk="1" fontAlgn="auto" hangingPunct="1">
              <a:spcAft>
                <a:spcPts val="0"/>
              </a:spcAft>
              <a:buClr>
                <a:schemeClr val="accent3"/>
              </a:buClr>
              <a:buFont typeface="Wingdings 2"/>
              <a:buChar char=""/>
              <a:defRPr/>
            </a:pPr>
            <a:r>
              <a:rPr lang="en-US" dirty="0"/>
              <a:t>If you d</a:t>
            </a:r>
            <a:r>
              <a:rPr lang="en-US" sz="2800" dirty="0"/>
              <a:t>on’t know if you have a DUNS Number, search on the following website:</a:t>
            </a:r>
          </a:p>
          <a:p>
            <a:pPr marL="274320" indent="-274320" eaLnBrk="1" fontAlgn="auto" hangingPunct="1">
              <a:spcAft>
                <a:spcPts val="0"/>
              </a:spcAft>
              <a:buClr>
                <a:schemeClr val="accent3"/>
              </a:buClr>
              <a:buNone/>
              <a:defRPr/>
            </a:pPr>
            <a:r>
              <a:rPr lang="en-US" dirty="0"/>
              <a:t> 	</a:t>
            </a:r>
            <a:r>
              <a:rPr lang="en-US" dirty="0">
                <a:hlinkClick r:id="rId3"/>
              </a:rPr>
              <a:t>http://fedgov.dnb.com/webform/CCRSearch.do</a:t>
            </a:r>
            <a:endParaRPr lang="en-US" dirty="0"/>
          </a:p>
          <a:p>
            <a:pPr marL="274320" indent="-274320" eaLnBrk="1" fontAlgn="auto" hangingPunct="1">
              <a:spcAft>
                <a:spcPts val="0"/>
              </a:spcAft>
              <a:buClr>
                <a:schemeClr val="accent3"/>
              </a:buClr>
              <a:buFont typeface="Wingdings 2"/>
              <a:buNone/>
              <a:defRPr/>
            </a:pPr>
            <a:endParaRPr lang="en-US" dirty="0"/>
          </a:p>
          <a:p>
            <a:pPr marL="274320" indent="-274320" eaLnBrk="1" fontAlgn="auto" hangingPunct="1">
              <a:spcAft>
                <a:spcPts val="0"/>
              </a:spcAft>
              <a:buClr>
                <a:schemeClr val="accent3"/>
              </a:buClr>
              <a:buFont typeface="Wingdings 2"/>
              <a:buNone/>
              <a:defRPr/>
            </a:pPr>
            <a:endParaRPr lang="en-US" dirty="0"/>
          </a:p>
          <a:p>
            <a:pPr marL="274320" indent="-274320" eaLnBrk="1" fontAlgn="auto" hangingPunct="1">
              <a:spcAft>
                <a:spcPts val="0"/>
              </a:spcAft>
              <a:buClr>
                <a:schemeClr val="accent3"/>
              </a:buClr>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sz="4800" dirty="0"/>
              <a:t>Step 2- Request NCAGE Code</a:t>
            </a:r>
          </a:p>
        </p:txBody>
      </p:sp>
      <p:sp>
        <p:nvSpPr>
          <p:cNvPr id="20482" name="Content Placeholder 2"/>
          <p:cNvSpPr>
            <a:spLocks noGrp="1"/>
          </p:cNvSpPr>
          <p:nvPr>
            <p:ph idx="1"/>
          </p:nvPr>
        </p:nvSpPr>
        <p:spPr/>
        <p:txBody>
          <a:bodyPr/>
          <a:lstStyle/>
          <a:p>
            <a:pPr eaLnBrk="1" hangingPunct="1"/>
            <a:r>
              <a:rPr lang="en-US" dirty="0"/>
              <a:t>Foreign registrants in SAM must have a NATO Commercial and Governmental Entity (NCAGE) Code assigned. If your organization does not already have an NCAGE assigned, for non-NATO countries you can obtain one using the form at this link:</a:t>
            </a:r>
          </a:p>
          <a:p>
            <a:r>
              <a:rPr lang="ka-GE" sz="2800" u="sng" dirty="0">
                <a:hlinkClick r:id="rId2"/>
              </a:rPr>
              <a:t>https://eportal.nspa.nato.int/ac135public/</a:t>
            </a:r>
            <a:endParaRPr lang="en-US" sz="2800" dirty="0"/>
          </a:p>
          <a:p>
            <a:pPr eaLnBrk="1" hangingPunct="1"/>
            <a:endParaRPr lang="en-US" dirty="0"/>
          </a:p>
          <a:p>
            <a:pPr eaLnBrk="1" hangingPunct="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990600"/>
            <a:ext cx="8229600" cy="5410200"/>
          </a:xfrm>
        </p:spPr>
        <p:txBody>
          <a:bodyPr/>
          <a:lstStyle/>
          <a:p>
            <a:r>
              <a:rPr lang="en-US" sz="2000" dirty="0"/>
              <a:t>To request an NCAGE, connect to the non-NATO NCAGE tool at </a:t>
            </a:r>
            <a:r>
              <a:rPr lang="ka-GE" sz="2000" u="sng" dirty="0">
                <a:hlinkClick r:id="rId2"/>
              </a:rPr>
              <a:t>https://eportal.nspa.nato.int/ac135public/</a:t>
            </a:r>
            <a:endParaRPr lang="en-US" sz="2000" dirty="0"/>
          </a:p>
          <a:p>
            <a:r>
              <a:rPr lang="en-US" sz="2000" dirty="0"/>
              <a:t>When you get to that Web site, click on the "CAGE/NCAGE Code Request" tab and follow the instructions. </a:t>
            </a:r>
          </a:p>
          <a:p>
            <a:pPr lvl="1"/>
            <a:r>
              <a:rPr lang="en-US" sz="2000" dirty="0"/>
              <a:t>The first screen you will come to will allow you to check to see if an NCAGE is already assigned to the company that you require an NCAGE for. If your search does not find an existing NCAGE, click on the tab called "Request New CAGE" at the bottom of the search results screen. Follow the instructions provided on the Web site. </a:t>
            </a:r>
          </a:p>
          <a:p>
            <a:pPr lvl="1"/>
            <a:r>
              <a:rPr lang="en-US" sz="2000" dirty="0"/>
              <a:t>After you submit your request, you will automatically receive:</a:t>
            </a:r>
          </a:p>
          <a:p>
            <a:pPr lvl="2"/>
            <a:r>
              <a:rPr lang="en-US" sz="2000" dirty="0"/>
              <a:t> 1) a request confirmation/validation e-mail message and </a:t>
            </a:r>
          </a:p>
          <a:p>
            <a:pPr lvl="2"/>
            <a:r>
              <a:rPr lang="en-US" sz="2000" dirty="0"/>
              <a:t>2) a second e-mail message once the CAGE request is processed (assignment of the code or reject of the request).</a:t>
            </a:r>
          </a:p>
          <a:p>
            <a:pPr eaLnBrk="1" hangingPunct="1"/>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Business Identification Number Cross- Reference System (BINCS)</a:t>
            </a:r>
          </a:p>
        </p:txBody>
      </p:sp>
      <p:sp>
        <p:nvSpPr>
          <p:cNvPr id="3" name="Content Placeholder 2"/>
          <p:cNvSpPr>
            <a:spLocks noGrp="1"/>
          </p:cNvSpPr>
          <p:nvPr>
            <p:ph idx="1"/>
          </p:nvPr>
        </p:nvSpPr>
        <p:spPr/>
        <p:txBody>
          <a:bodyPr/>
          <a:lstStyle/>
          <a:p>
            <a:r>
              <a:rPr lang="en-US" dirty="0"/>
              <a:t>Prior to registering in SAM, insure that your newly assigned NCAGE is listed on the Business Identification Number Cross- Reference System (BINCS) at </a:t>
            </a:r>
            <a:r>
              <a:rPr lang="en-US" dirty="0">
                <a:hlinkClick r:id="rId2"/>
              </a:rPr>
              <a:t>http://www.logisticsinformationservice.dla.mil/BINCS/begin_search.aspx </a:t>
            </a:r>
            <a:r>
              <a:rPr lang="en-US" dirty="0"/>
              <a:t>  If the assigned NCAGE is not listed in BINCS call the Customer Interaction Center at: 269-961-7766 or 1-877-352-2255 or send a message to </a:t>
            </a:r>
            <a:r>
              <a:rPr lang="en-US" u="sng" dirty="0">
                <a:hlinkClick r:id="rId3"/>
              </a:rPr>
              <a:t>dlacontactcenter@dla.mil</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0" y="0"/>
            <a:ext cx="9144000" cy="6875173"/>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57200" y="457200"/>
            <a:ext cx="8229600" cy="1143000"/>
          </a:xfrm>
        </p:spPr>
        <p:txBody>
          <a:bodyPr/>
          <a:lstStyle/>
          <a:p>
            <a:pPr eaLnBrk="1" hangingPunct="1"/>
            <a:r>
              <a:rPr lang="en-US" sz="4800" dirty="0"/>
              <a:t>Step 3- Register in SAM</a:t>
            </a:r>
          </a:p>
        </p:txBody>
      </p:sp>
      <p:sp>
        <p:nvSpPr>
          <p:cNvPr id="20482" name="Content Placeholder 2"/>
          <p:cNvSpPr>
            <a:spLocks noGrp="1"/>
          </p:cNvSpPr>
          <p:nvPr>
            <p:ph idx="1"/>
          </p:nvPr>
        </p:nvSpPr>
        <p:spPr>
          <a:xfrm>
            <a:off x="381000" y="1935163"/>
            <a:ext cx="8534400" cy="4389437"/>
          </a:xfrm>
        </p:spPr>
        <p:txBody>
          <a:bodyPr/>
          <a:lstStyle/>
          <a:p>
            <a:pPr eaLnBrk="1" hangingPunct="1"/>
            <a:r>
              <a:rPr lang="en-US" dirty="0"/>
              <a:t>If you are not already registered with the Central Contractor Registration (CCR), you will need to do so.</a:t>
            </a:r>
          </a:p>
          <a:p>
            <a:pPr eaLnBrk="1" hangingPunct="1">
              <a:buNone/>
            </a:pPr>
            <a:r>
              <a:rPr lang="en-US" dirty="0"/>
              <a:t>    </a:t>
            </a:r>
            <a:r>
              <a:rPr lang="en-US" u="sng" dirty="0">
                <a:hlinkClick r:id="rId2"/>
              </a:rPr>
              <a:t>www.Sam.gov</a:t>
            </a:r>
            <a:endParaRPr lang="en-US" dirty="0"/>
          </a:p>
          <a:p>
            <a:pPr eaLnBrk="1" hangingPunct="1"/>
            <a:r>
              <a:rPr lang="en-US" dirty="0"/>
              <a:t>Registration requires a DUNS Number, NCAGE code and financial and management information about your organization.</a:t>
            </a:r>
          </a:p>
          <a:p>
            <a:pPr eaLnBrk="1" hangingPunct="1"/>
            <a:r>
              <a:rPr lang="en-US" dirty="0"/>
              <a:t>There are helpful User Guides under “Help” tab</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1140</TotalTime>
  <Words>667</Words>
  <Application>Microsoft Office PowerPoint</Application>
  <PresentationFormat>On-screen Show (4:3)</PresentationFormat>
  <Paragraphs>48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Constantia</vt:lpstr>
      <vt:lpstr>Wingdings 2</vt:lpstr>
      <vt:lpstr>Flow</vt:lpstr>
      <vt:lpstr>Registration Steps for DUNS, NCAGE and SAM </vt:lpstr>
      <vt:lpstr>PowerPoint Presentation</vt:lpstr>
      <vt:lpstr>STEP 1 – Obtain a DUNS Number</vt:lpstr>
      <vt:lpstr>Step 2- Request NCAGE Code</vt:lpstr>
      <vt:lpstr>PowerPoint Presentation</vt:lpstr>
      <vt:lpstr>PowerPoint Presentation</vt:lpstr>
      <vt:lpstr>Business Identification Number Cross- Reference System (BINCS)</vt:lpstr>
      <vt:lpstr>PowerPoint Presentation</vt:lpstr>
      <vt:lpstr>Step 3- Register in SAM</vt:lpstr>
      <vt:lpstr>Registration in SAM</vt:lpstr>
      <vt:lpstr>Registration in SAM</vt:lpstr>
    </vt:vector>
  </TitlesOfParts>
  <Company>Housing and Urban Development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Steps for DUNS, CCR, Grants.gov and FederalReporting.gov</dc:title>
  <dc:creator>Barbara Dorf</dc:creator>
  <cp:lastModifiedBy>Bzishvili, Sophiko (Tbilisi)</cp:lastModifiedBy>
  <cp:revision>78</cp:revision>
  <dcterms:created xsi:type="dcterms:W3CDTF">2009-08-20T05:10:28Z</dcterms:created>
  <dcterms:modified xsi:type="dcterms:W3CDTF">2019-12-27T05:55:25Z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65d9ee-429a-4d5f-97cc-cfb56e044a6e_Enabled">
    <vt:lpwstr>True</vt:lpwstr>
  </property>
  <property fmtid="{D5CDD505-2E9C-101B-9397-08002B2CF9AE}" pid="3" name="MSIP_Label_1665d9ee-429a-4d5f-97cc-cfb56e044a6e_SiteId">
    <vt:lpwstr>66cf5074-5afe-48d1-a691-a12b2121f44b</vt:lpwstr>
  </property>
  <property fmtid="{D5CDD505-2E9C-101B-9397-08002B2CF9AE}" pid="4" name="MSIP_Label_1665d9ee-429a-4d5f-97cc-cfb56e044a6e_Owner">
    <vt:lpwstr>BzishviliS@state.gov</vt:lpwstr>
  </property>
  <property fmtid="{D5CDD505-2E9C-101B-9397-08002B2CF9AE}" pid="5" name="MSIP_Label_1665d9ee-429a-4d5f-97cc-cfb56e044a6e_SetDate">
    <vt:lpwstr>2019-12-27T05:55:00.1054459Z</vt:lpwstr>
  </property>
  <property fmtid="{D5CDD505-2E9C-101B-9397-08002B2CF9AE}" pid="6" name="MSIP_Label_1665d9ee-429a-4d5f-97cc-cfb56e044a6e_Name">
    <vt:lpwstr>Unclassified</vt:lpwstr>
  </property>
  <property fmtid="{D5CDD505-2E9C-101B-9397-08002B2CF9AE}" pid="7" name="MSIP_Label_1665d9ee-429a-4d5f-97cc-cfb56e044a6e_Application">
    <vt:lpwstr>Microsoft Azure Information Protection</vt:lpwstr>
  </property>
  <property fmtid="{D5CDD505-2E9C-101B-9397-08002B2CF9AE}" pid="8" name="MSIP_Label_1665d9ee-429a-4d5f-97cc-cfb56e044a6e_ActionId">
    <vt:lpwstr>ccd0958c-492b-4c36-87fb-6dcc7e323b86</vt:lpwstr>
  </property>
  <property fmtid="{D5CDD505-2E9C-101B-9397-08002B2CF9AE}" pid="9" name="MSIP_Label_1665d9ee-429a-4d5f-97cc-cfb56e044a6e_Extended_MSFT_Method">
    <vt:lpwstr>Manual</vt:lpwstr>
  </property>
  <property fmtid="{D5CDD505-2E9C-101B-9397-08002B2CF9AE}" pid="10" name="Sensitivity">
    <vt:lpwstr>Unclassified</vt:lpwstr>
  </property>
</Properties>
</file>