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1" r:id="rId1"/>
    <p:sldMasterId id="2147483907" r:id="rId2"/>
    <p:sldMasterId id="2147483921" r:id="rId3"/>
  </p:sldMasterIdLst>
  <p:notesMasterIdLst>
    <p:notesMasterId r:id="rId61"/>
  </p:notesMasterIdLst>
  <p:sldIdLst>
    <p:sldId id="771" r:id="rId4"/>
    <p:sldId id="792" r:id="rId5"/>
    <p:sldId id="790" r:id="rId6"/>
    <p:sldId id="258" r:id="rId7"/>
    <p:sldId id="793" r:id="rId8"/>
    <p:sldId id="278" r:id="rId9"/>
    <p:sldId id="762" r:id="rId10"/>
    <p:sldId id="796" r:id="rId11"/>
    <p:sldId id="261" r:id="rId12"/>
    <p:sldId id="806" r:id="rId13"/>
    <p:sldId id="805" r:id="rId14"/>
    <p:sldId id="802" r:id="rId15"/>
    <p:sldId id="803" r:id="rId16"/>
    <p:sldId id="804" r:id="rId17"/>
    <p:sldId id="801" r:id="rId18"/>
    <p:sldId id="1504" r:id="rId19"/>
    <p:sldId id="495" r:id="rId20"/>
    <p:sldId id="267" r:id="rId21"/>
    <p:sldId id="291" r:id="rId22"/>
    <p:sldId id="268" r:id="rId23"/>
    <p:sldId id="776" r:id="rId24"/>
    <p:sldId id="775" r:id="rId25"/>
    <p:sldId id="292" r:id="rId26"/>
    <p:sldId id="807" r:id="rId27"/>
    <p:sldId id="809" r:id="rId28"/>
    <p:sldId id="808" r:id="rId29"/>
    <p:sldId id="774" r:id="rId30"/>
    <p:sldId id="271" r:id="rId31"/>
    <p:sldId id="295" r:id="rId32"/>
    <p:sldId id="281" r:id="rId33"/>
    <p:sldId id="273" r:id="rId34"/>
    <p:sldId id="1505" r:id="rId35"/>
    <p:sldId id="1501" r:id="rId36"/>
    <p:sldId id="1438" r:id="rId37"/>
    <p:sldId id="1476" r:id="rId38"/>
    <p:sldId id="1500" r:id="rId39"/>
    <p:sldId id="1495" r:id="rId40"/>
    <p:sldId id="1499" r:id="rId41"/>
    <p:sldId id="1490" r:id="rId42"/>
    <p:sldId id="1489" r:id="rId43"/>
    <p:sldId id="1492" r:id="rId44"/>
    <p:sldId id="1493" r:id="rId45"/>
    <p:sldId id="1494" r:id="rId46"/>
    <p:sldId id="1498" r:id="rId47"/>
    <p:sldId id="1506" r:id="rId48"/>
    <p:sldId id="1502" r:id="rId49"/>
    <p:sldId id="1503" r:id="rId50"/>
    <p:sldId id="284" r:id="rId51"/>
    <p:sldId id="285" r:id="rId52"/>
    <p:sldId id="498" r:id="rId53"/>
    <p:sldId id="766" r:id="rId54"/>
    <p:sldId id="763" r:id="rId55"/>
    <p:sldId id="761" r:id="rId56"/>
    <p:sldId id="290" r:id="rId57"/>
    <p:sldId id="789" r:id="rId58"/>
    <p:sldId id="794" r:id="rId59"/>
    <p:sldId id="772"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FAFC0B-9885-08DD-BA63-B49BEA26745A}" name="Miller, Amanda" initials="MA" userId="S::Amanda.Miller@ed.gov::7eade4c4-a403-4e71-8065-d1ebabc86ee9" providerId="AD"/>
  <p188:author id="{CC0AA6C6-54A3-4432-D4C2-8C05A5453D06}" name="Clark, Njeri" initials="CN" userId="S::Njeri.Clark@ed.gov::6779779d-146e-4d43-993c-e639f5c99e0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700" autoAdjust="0"/>
    <p:restoredTop sz="94660"/>
  </p:normalViewPr>
  <p:slideViewPr>
    <p:cSldViewPr snapToGrid="0">
      <p:cViewPr varScale="1">
        <p:scale>
          <a:sx n="60" d="100"/>
          <a:sy n="60" d="100"/>
        </p:scale>
        <p:origin x="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microsoft.com/office/2018/10/relationships/authors" Target="authors.xml"/><Relationship Id="rId5" Type="http://schemas.openxmlformats.org/officeDocument/2006/relationships/slide" Target="slides/slide2.xml"/><Relationship Id="rId61" Type="http://schemas.openxmlformats.org/officeDocument/2006/relationships/notesMaster" Target="notesMasters/notesMaster1.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diagrams/_rels/data1.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6" Type="http://schemas.openxmlformats.org/officeDocument/2006/relationships/image" Target="../media/image29.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diagrams/_rels/data8.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ata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hyperlink" Target="https://www2.ed.gov/programs/basic-need/index.html" TargetMode="External"/><Relationship Id="rId1" Type="http://schemas.openxmlformats.org/officeDocument/2006/relationships/hyperlink" Target="mailto:Njeri.clark@ed.gov" TargetMode="External"/><Relationship Id="rId6" Type="http://schemas.openxmlformats.org/officeDocument/2006/relationships/image" Target="../media/image51.svg"/><Relationship Id="rId5" Type="http://schemas.openxmlformats.org/officeDocument/2006/relationships/image" Target="../media/image50.png"/><Relationship Id="rId4" Type="http://schemas.openxmlformats.org/officeDocument/2006/relationships/image" Target="../media/image4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6" Type="http://schemas.openxmlformats.org/officeDocument/2006/relationships/image" Target="../media/image29.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 Id="rId14" Type="http://schemas.openxmlformats.org/officeDocument/2006/relationships/image" Target="../media/image27.svg"/></Relationships>
</file>

<file path=ppt/diagrams/_rels/drawing8.xml.rels><?xml version="1.0" encoding="UTF-8" standalone="yes"?>
<Relationships xmlns="http://schemas.openxmlformats.org/package/2006/relationships"><Relationship Id="rId8" Type="http://schemas.openxmlformats.org/officeDocument/2006/relationships/image" Target="../media/image38.sv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svg"/><Relationship Id="rId1" Type="http://schemas.openxmlformats.org/officeDocument/2006/relationships/image" Target="../media/image31.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34.svg"/></Relationships>
</file>

<file path=ppt/diagrams/_rels/drawing17.xml.rels><?xml version="1.0" encoding="UTF-8" standalone="yes"?>
<Relationships xmlns="http://schemas.openxmlformats.org/package/2006/relationships"><Relationship Id="rId3" Type="http://schemas.openxmlformats.org/officeDocument/2006/relationships/hyperlink" Target="mailto:Njeri.clark@ed.gov" TargetMode="External"/><Relationship Id="rId2" Type="http://schemas.openxmlformats.org/officeDocument/2006/relationships/image" Target="../media/image49.svg"/><Relationship Id="rId1" Type="http://schemas.openxmlformats.org/officeDocument/2006/relationships/image" Target="../media/image48.png"/><Relationship Id="rId6" Type="http://schemas.openxmlformats.org/officeDocument/2006/relationships/hyperlink" Target="https://www2.ed.gov/programs/basic-need/index.html" TargetMode="External"/><Relationship Id="rId5" Type="http://schemas.openxmlformats.org/officeDocument/2006/relationships/image" Target="../media/image51.svg"/><Relationship Id="rId4" Type="http://schemas.openxmlformats.org/officeDocument/2006/relationships/image" Target="../media/image50.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E1F320-143D-4623-91CA-3D13B97D5E8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F797565-49EB-49AE-A0E3-8B6B28CE9ECA}">
      <dgm:prSet/>
      <dgm:spPr/>
      <dgm:t>
        <a:bodyPr/>
        <a:lstStyle/>
        <a:p>
          <a:pPr>
            <a:lnSpc>
              <a:spcPct val="100000"/>
            </a:lnSpc>
          </a:pPr>
          <a:r>
            <a:rPr lang="en-US" b="1"/>
            <a:t>Application available in Federal Register: June 4, 2024</a:t>
          </a:r>
          <a:endParaRPr lang="en-US"/>
        </a:p>
      </dgm:t>
    </dgm:pt>
    <dgm:pt modelId="{2EE04788-4E77-4357-871D-DE41FE6D692F}" type="parTrans" cxnId="{BB0CA536-CAF2-42AE-8BF8-CCB1A994BD1F}">
      <dgm:prSet/>
      <dgm:spPr/>
      <dgm:t>
        <a:bodyPr/>
        <a:lstStyle/>
        <a:p>
          <a:endParaRPr lang="en-US"/>
        </a:p>
      </dgm:t>
    </dgm:pt>
    <dgm:pt modelId="{908878C1-25E3-4C48-BF8C-8ECB587D21A2}" type="sibTrans" cxnId="{BB0CA536-CAF2-42AE-8BF8-CCB1A994BD1F}">
      <dgm:prSet/>
      <dgm:spPr/>
      <dgm:t>
        <a:bodyPr/>
        <a:lstStyle/>
        <a:p>
          <a:endParaRPr lang="en-US"/>
        </a:p>
      </dgm:t>
    </dgm:pt>
    <dgm:pt modelId="{050C36B7-A362-4166-9378-9FDBA551604A}">
      <dgm:prSet/>
      <dgm:spPr/>
      <dgm:t>
        <a:bodyPr/>
        <a:lstStyle/>
        <a:p>
          <a:pPr>
            <a:lnSpc>
              <a:spcPct val="100000"/>
            </a:lnSpc>
          </a:pPr>
          <a:r>
            <a:rPr lang="en-US" b="1"/>
            <a:t>Application deadline: August 5, 2024</a:t>
          </a:r>
          <a:endParaRPr lang="en-US"/>
        </a:p>
      </dgm:t>
    </dgm:pt>
    <dgm:pt modelId="{C17A8C0E-B845-4CFF-AA16-CF2629087DD6}" type="parTrans" cxnId="{F5DD9BB8-4450-4BAA-B963-645A75956490}">
      <dgm:prSet/>
      <dgm:spPr/>
      <dgm:t>
        <a:bodyPr/>
        <a:lstStyle/>
        <a:p>
          <a:endParaRPr lang="en-US"/>
        </a:p>
      </dgm:t>
    </dgm:pt>
    <dgm:pt modelId="{95EEEBE7-A21F-44EB-A106-CA2D6A0E4C7D}" type="sibTrans" cxnId="{F5DD9BB8-4450-4BAA-B963-645A75956490}">
      <dgm:prSet/>
      <dgm:spPr/>
      <dgm:t>
        <a:bodyPr/>
        <a:lstStyle/>
        <a:p>
          <a:endParaRPr lang="en-US"/>
        </a:p>
      </dgm:t>
    </dgm:pt>
    <dgm:pt modelId="{60452A8F-077E-491F-B1B9-4EF561AD5504}">
      <dgm:prSet/>
      <dgm:spPr/>
      <dgm:t>
        <a:bodyPr/>
        <a:lstStyle/>
        <a:p>
          <a:pPr>
            <a:lnSpc>
              <a:spcPct val="100000"/>
            </a:lnSpc>
          </a:pPr>
          <a:r>
            <a:rPr lang="en-US" b="1"/>
            <a:t>Estimated available funds: $9,583,334</a:t>
          </a:r>
          <a:endParaRPr lang="en-US"/>
        </a:p>
      </dgm:t>
    </dgm:pt>
    <dgm:pt modelId="{F58DEE31-31FF-4CF4-849D-3AEFDEC42655}" type="parTrans" cxnId="{DB833875-F5F8-4207-8C8B-E0EBFDAAA45C}">
      <dgm:prSet/>
      <dgm:spPr/>
      <dgm:t>
        <a:bodyPr/>
        <a:lstStyle/>
        <a:p>
          <a:endParaRPr lang="en-US"/>
        </a:p>
      </dgm:t>
    </dgm:pt>
    <dgm:pt modelId="{E6AD739C-F8C4-4934-AB73-0CFA06593506}" type="sibTrans" cxnId="{DB833875-F5F8-4207-8C8B-E0EBFDAAA45C}">
      <dgm:prSet/>
      <dgm:spPr/>
      <dgm:t>
        <a:bodyPr/>
        <a:lstStyle/>
        <a:p>
          <a:endParaRPr lang="en-US"/>
        </a:p>
      </dgm:t>
    </dgm:pt>
    <dgm:pt modelId="{92458CBE-B85F-4DC7-A111-0DD95275922A}">
      <dgm:prSet/>
      <dgm:spPr/>
      <dgm:t>
        <a:bodyPr/>
        <a:lstStyle/>
        <a:p>
          <a:pPr>
            <a:lnSpc>
              <a:spcPct val="100000"/>
            </a:lnSpc>
          </a:pPr>
          <a:r>
            <a:rPr lang="en-US" b="1"/>
            <a:t>Maximum award: $900,000                  Average award: $750,000</a:t>
          </a:r>
          <a:endParaRPr lang="en-US"/>
        </a:p>
      </dgm:t>
    </dgm:pt>
    <dgm:pt modelId="{B715EE44-A342-41AC-BE46-E643A3A892D0}" type="parTrans" cxnId="{7F54552F-5DDA-4465-9DB2-C524C77BD9D2}">
      <dgm:prSet/>
      <dgm:spPr/>
      <dgm:t>
        <a:bodyPr/>
        <a:lstStyle/>
        <a:p>
          <a:endParaRPr lang="en-US"/>
        </a:p>
      </dgm:t>
    </dgm:pt>
    <dgm:pt modelId="{EA349CAF-862D-4069-BCBA-06AB0F20307C}" type="sibTrans" cxnId="{7F54552F-5DDA-4465-9DB2-C524C77BD9D2}">
      <dgm:prSet/>
      <dgm:spPr/>
      <dgm:t>
        <a:bodyPr/>
        <a:lstStyle/>
        <a:p>
          <a:endParaRPr lang="en-US"/>
        </a:p>
      </dgm:t>
    </dgm:pt>
    <dgm:pt modelId="{14B4CFF3-2F32-453B-A9B5-6FFAE18F9A2F}">
      <dgm:prSet/>
      <dgm:spPr/>
      <dgm:t>
        <a:bodyPr/>
        <a:lstStyle/>
        <a:p>
          <a:pPr>
            <a:lnSpc>
              <a:spcPct val="100000"/>
            </a:lnSpc>
          </a:pPr>
          <a:r>
            <a:rPr lang="en-US" b="1"/>
            <a:t>Performance period: 36 months </a:t>
          </a:r>
          <a:endParaRPr lang="en-US"/>
        </a:p>
      </dgm:t>
    </dgm:pt>
    <dgm:pt modelId="{3651DCCC-77A8-44F0-AFE9-7D62596D23B4}" type="parTrans" cxnId="{F724686C-31A2-4F5A-85AA-A35E1933BD82}">
      <dgm:prSet/>
      <dgm:spPr/>
      <dgm:t>
        <a:bodyPr/>
        <a:lstStyle/>
        <a:p>
          <a:endParaRPr lang="en-US"/>
        </a:p>
      </dgm:t>
    </dgm:pt>
    <dgm:pt modelId="{2011CA93-FA03-4A21-9D80-98B09FB108D6}" type="sibTrans" cxnId="{F724686C-31A2-4F5A-85AA-A35E1933BD82}">
      <dgm:prSet/>
      <dgm:spPr/>
      <dgm:t>
        <a:bodyPr/>
        <a:lstStyle/>
        <a:p>
          <a:endParaRPr lang="en-US"/>
        </a:p>
      </dgm:t>
    </dgm:pt>
    <dgm:pt modelId="{A6EBD8A0-72D3-4DB7-8DFF-8F590DE932E4}">
      <dgm:prSet/>
      <dgm:spPr/>
      <dgm:t>
        <a:bodyPr/>
        <a:lstStyle/>
        <a:p>
          <a:pPr>
            <a:lnSpc>
              <a:spcPct val="100000"/>
            </a:lnSpc>
          </a:pPr>
          <a:r>
            <a:rPr lang="en-US" b="1"/>
            <a:t>-Start date: TBD</a:t>
          </a:r>
          <a:endParaRPr lang="en-US"/>
        </a:p>
      </dgm:t>
    </dgm:pt>
    <dgm:pt modelId="{578CDC99-326C-46D1-AC1A-5DDB245E7530}" type="parTrans" cxnId="{E500B767-5C57-4FF4-9372-EE60507969F9}">
      <dgm:prSet/>
      <dgm:spPr/>
      <dgm:t>
        <a:bodyPr/>
        <a:lstStyle/>
        <a:p>
          <a:endParaRPr lang="en-US"/>
        </a:p>
      </dgm:t>
    </dgm:pt>
    <dgm:pt modelId="{C340EE53-A136-45A2-8879-4D342978732C}" type="sibTrans" cxnId="{E500B767-5C57-4FF4-9372-EE60507969F9}">
      <dgm:prSet/>
      <dgm:spPr/>
      <dgm:t>
        <a:bodyPr/>
        <a:lstStyle/>
        <a:p>
          <a:endParaRPr lang="en-US"/>
        </a:p>
      </dgm:t>
    </dgm:pt>
    <dgm:pt modelId="{5357CB8E-4C4C-460E-9A34-791CD3A2423B}">
      <dgm:prSet/>
      <dgm:spPr/>
      <dgm:t>
        <a:bodyPr/>
        <a:lstStyle/>
        <a:p>
          <a:pPr>
            <a:lnSpc>
              <a:spcPct val="100000"/>
            </a:lnSpc>
          </a:pPr>
          <a:r>
            <a:rPr lang="en-US" b="1"/>
            <a:t>Estimated number of awards: 12</a:t>
          </a:r>
          <a:endParaRPr lang="en-US"/>
        </a:p>
      </dgm:t>
    </dgm:pt>
    <dgm:pt modelId="{1323A3AF-8CBF-4886-878F-131F615BF277}" type="parTrans" cxnId="{749A0AF6-6A42-4108-AEF2-0AF820282BD9}">
      <dgm:prSet/>
      <dgm:spPr/>
      <dgm:t>
        <a:bodyPr/>
        <a:lstStyle/>
        <a:p>
          <a:endParaRPr lang="en-US"/>
        </a:p>
      </dgm:t>
    </dgm:pt>
    <dgm:pt modelId="{9EA86C68-9B73-45DD-A8E1-B97B2DC78D43}" type="sibTrans" cxnId="{749A0AF6-6A42-4108-AEF2-0AF820282BD9}">
      <dgm:prSet/>
      <dgm:spPr/>
      <dgm:t>
        <a:bodyPr/>
        <a:lstStyle/>
        <a:p>
          <a:endParaRPr lang="en-US"/>
        </a:p>
      </dgm:t>
    </dgm:pt>
    <dgm:pt modelId="{F1FE9353-0DDE-41EF-9C93-FED9CAC17D05}">
      <dgm:prSet/>
      <dgm:spPr/>
      <dgm:t>
        <a:bodyPr/>
        <a:lstStyle/>
        <a:p>
          <a:pPr>
            <a:lnSpc>
              <a:spcPct val="100000"/>
            </a:lnSpc>
          </a:pPr>
          <a:r>
            <a:rPr lang="en-US" b="1"/>
            <a:t>Priorities</a:t>
          </a:r>
          <a:endParaRPr lang="en-US"/>
        </a:p>
      </dgm:t>
    </dgm:pt>
    <dgm:pt modelId="{1EFE8206-C14E-4AEB-BE6A-945585CD5A85}" type="parTrans" cxnId="{376F02B3-8CD2-4DB6-83C8-02B72991D09E}">
      <dgm:prSet/>
      <dgm:spPr/>
      <dgm:t>
        <a:bodyPr/>
        <a:lstStyle/>
        <a:p>
          <a:endParaRPr lang="en-US"/>
        </a:p>
      </dgm:t>
    </dgm:pt>
    <dgm:pt modelId="{1911E447-6096-4D11-84D3-AADB12F872C7}" type="sibTrans" cxnId="{376F02B3-8CD2-4DB6-83C8-02B72991D09E}">
      <dgm:prSet/>
      <dgm:spPr/>
      <dgm:t>
        <a:bodyPr/>
        <a:lstStyle/>
        <a:p>
          <a:endParaRPr lang="en-US"/>
        </a:p>
      </dgm:t>
    </dgm:pt>
    <dgm:pt modelId="{490FBF67-AB60-4CA2-924D-9C92018766C5}">
      <dgm:prSet/>
      <dgm:spPr/>
      <dgm:t>
        <a:bodyPr/>
        <a:lstStyle/>
        <a:p>
          <a:pPr>
            <a:lnSpc>
              <a:spcPct val="100000"/>
            </a:lnSpc>
          </a:pPr>
          <a:r>
            <a:rPr lang="en-US" b="1"/>
            <a:t>2 Absolute Priorities</a:t>
          </a:r>
          <a:endParaRPr lang="en-US"/>
        </a:p>
      </dgm:t>
    </dgm:pt>
    <dgm:pt modelId="{CE503078-46EC-4FED-9A87-6A7DC4A59E57}" type="parTrans" cxnId="{149DA4E8-26A8-44ED-B6AE-8B1CC24BBB7D}">
      <dgm:prSet/>
      <dgm:spPr/>
      <dgm:t>
        <a:bodyPr/>
        <a:lstStyle/>
        <a:p>
          <a:endParaRPr lang="en-US"/>
        </a:p>
      </dgm:t>
    </dgm:pt>
    <dgm:pt modelId="{7A3535E0-E347-4AF8-B4BF-6D7A48ED6911}" type="sibTrans" cxnId="{149DA4E8-26A8-44ED-B6AE-8B1CC24BBB7D}">
      <dgm:prSet/>
      <dgm:spPr/>
      <dgm:t>
        <a:bodyPr/>
        <a:lstStyle/>
        <a:p>
          <a:endParaRPr lang="en-US"/>
        </a:p>
      </dgm:t>
    </dgm:pt>
    <dgm:pt modelId="{62F4C233-B8D6-4C39-BD8D-68E3AAE010E2}">
      <dgm:prSet/>
      <dgm:spPr/>
      <dgm:t>
        <a:bodyPr/>
        <a:lstStyle/>
        <a:p>
          <a:pPr>
            <a:lnSpc>
              <a:spcPct val="100000"/>
            </a:lnSpc>
          </a:pPr>
          <a:r>
            <a:rPr lang="en-US" b="1"/>
            <a:t>2 Competitive Preference Priorities</a:t>
          </a:r>
          <a:endParaRPr lang="en-US"/>
        </a:p>
      </dgm:t>
    </dgm:pt>
    <dgm:pt modelId="{BE5B8252-BE84-4348-813B-F0B2756F6BCF}" type="parTrans" cxnId="{A201FDBD-B87B-486B-BDF0-590F63A904DF}">
      <dgm:prSet/>
      <dgm:spPr/>
      <dgm:t>
        <a:bodyPr/>
        <a:lstStyle/>
        <a:p>
          <a:endParaRPr lang="en-US"/>
        </a:p>
      </dgm:t>
    </dgm:pt>
    <dgm:pt modelId="{715C14F3-8B17-4420-84F0-386F15252A64}" type="sibTrans" cxnId="{A201FDBD-B87B-486B-BDF0-590F63A904DF}">
      <dgm:prSet/>
      <dgm:spPr/>
      <dgm:t>
        <a:bodyPr/>
        <a:lstStyle/>
        <a:p>
          <a:endParaRPr lang="en-US"/>
        </a:p>
      </dgm:t>
    </dgm:pt>
    <dgm:pt modelId="{1686A80A-9E50-4A57-AF0D-D4FD36389DDF}">
      <dgm:prSet/>
      <dgm:spPr/>
      <dgm:t>
        <a:bodyPr/>
        <a:lstStyle/>
        <a:p>
          <a:pPr>
            <a:lnSpc>
              <a:spcPct val="100000"/>
            </a:lnSpc>
          </a:pPr>
          <a:r>
            <a:rPr lang="en-US" b="1"/>
            <a:t>Unrestricted indirect cost rate</a:t>
          </a:r>
          <a:endParaRPr lang="en-US"/>
        </a:p>
      </dgm:t>
    </dgm:pt>
    <dgm:pt modelId="{E0D697FA-499F-4366-9890-D9B8E7875AD4}" type="parTrans" cxnId="{682739F2-CD89-4396-843B-3576FFF22539}">
      <dgm:prSet/>
      <dgm:spPr/>
      <dgm:t>
        <a:bodyPr/>
        <a:lstStyle/>
        <a:p>
          <a:endParaRPr lang="en-US"/>
        </a:p>
      </dgm:t>
    </dgm:pt>
    <dgm:pt modelId="{21E8202B-364E-4551-90A3-498BF5426504}" type="sibTrans" cxnId="{682739F2-CD89-4396-843B-3576FFF22539}">
      <dgm:prSet/>
      <dgm:spPr/>
      <dgm:t>
        <a:bodyPr/>
        <a:lstStyle/>
        <a:p>
          <a:endParaRPr lang="en-US"/>
        </a:p>
      </dgm:t>
    </dgm:pt>
    <dgm:pt modelId="{34BE0EEA-9820-4EB3-A485-1AFFAB786E4D}">
      <dgm:prSet/>
      <dgm:spPr/>
      <dgm:t>
        <a:bodyPr/>
        <a:lstStyle/>
        <a:p>
          <a:pPr>
            <a:lnSpc>
              <a:spcPct val="100000"/>
            </a:lnSpc>
          </a:pPr>
          <a:r>
            <a:rPr lang="en-US" b="1"/>
            <a:t>2 Invitational Priorities</a:t>
          </a:r>
        </a:p>
      </dgm:t>
    </dgm:pt>
    <dgm:pt modelId="{07021BB9-C943-4807-AAA7-DA10BA3F218B}" type="parTrans" cxnId="{5F3849B0-BA24-46CF-8EFE-32B5C8156086}">
      <dgm:prSet/>
      <dgm:spPr/>
      <dgm:t>
        <a:bodyPr/>
        <a:lstStyle/>
        <a:p>
          <a:endParaRPr lang="en-US"/>
        </a:p>
      </dgm:t>
    </dgm:pt>
    <dgm:pt modelId="{6400ECA6-BFCE-431A-A467-3068EA68D1EE}" type="sibTrans" cxnId="{5F3849B0-BA24-46CF-8EFE-32B5C8156086}">
      <dgm:prSet/>
      <dgm:spPr/>
      <dgm:t>
        <a:bodyPr/>
        <a:lstStyle/>
        <a:p>
          <a:endParaRPr lang="en-US"/>
        </a:p>
      </dgm:t>
    </dgm:pt>
    <dgm:pt modelId="{0E138E34-B4EE-4FE9-8F62-57E5BBCB28AB}" type="pres">
      <dgm:prSet presAssocID="{3CE1F320-143D-4623-91CA-3D13B97D5E88}" presName="root" presStyleCnt="0">
        <dgm:presLayoutVars>
          <dgm:dir/>
          <dgm:resizeHandles val="exact"/>
        </dgm:presLayoutVars>
      </dgm:prSet>
      <dgm:spPr/>
    </dgm:pt>
    <dgm:pt modelId="{67B4009B-0E4A-4453-B617-F4F7B9019CDB}" type="pres">
      <dgm:prSet presAssocID="{FF797565-49EB-49AE-A0E3-8B6B28CE9ECA}" presName="compNode" presStyleCnt="0"/>
      <dgm:spPr/>
    </dgm:pt>
    <dgm:pt modelId="{5634389B-C953-4391-AC1D-6885CE070C6E}" type="pres">
      <dgm:prSet presAssocID="{FF797565-49EB-49AE-A0E3-8B6B28CE9ECA}" presName="bgRect" presStyleLbl="bgShp" presStyleIdx="0" presStyleCnt="8"/>
      <dgm:spPr/>
    </dgm:pt>
    <dgm:pt modelId="{687E135D-9316-401E-9469-B811EA92322B}" type="pres">
      <dgm:prSet presAssocID="{FF797565-49EB-49AE-A0E3-8B6B28CE9ECA}" presName="iconRect" presStyleLbl="node1" presStyleIdx="0" presStyleCnt="8"/>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ank"/>
        </a:ext>
      </dgm:extLst>
    </dgm:pt>
    <dgm:pt modelId="{FC5EAA02-7262-4159-8C93-6EF079C9DCC2}" type="pres">
      <dgm:prSet presAssocID="{FF797565-49EB-49AE-A0E3-8B6B28CE9ECA}" presName="spaceRect" presStyleCnt="0"/>
      <dgm:spPr/>
    </dgm:pt>
    <dgm:pt modelId="{A6A4D140-2904-4886-982B-D4665A26FB34}" type="pres">
      <dgm:prSet presAssocID="{FF797565-49EB-49AE-A0E3-8B6B28CE9ECA}" presName="parTx" presStyleLbl="revTx" presStyleIdx="0" presStyleCnt="10">
        <dgm:presLayoutVars>
          <dgm:chMax val="0"/>
          <dgm:chPref val="0"/>
        </dgm:presLayoutVars>
      </dgm:prSet>
      <dgm:spPr/>
    </dgm:pt>
    <dgm:pt modelId="{2EEE658A-25AA-482A-9901-4516643D579A}" type="pres">
      <dgm:prSet presAssocID="{908878C1-25E3-4C48-BF8C-8ECB587D21A2}" presName="sibTrans" presStyleCnt="0"/>
      <dgm:spPr/>
    </dgm:pt>
    <dgm:pt modelId="{2168E4BE-633D-447C-84A7-F949B7730024}" type="pres">
      <dgm:prSet presAssocID="{050C36B7-A362-4166-9378-9FDBA551604A}" presName="compNode" presStyleCnt="0"/>
      <dgm:spPr/>
    </dgm:pt>
    <dgm:pt modelId="{1C8543C2-1B05-4738-A0B0-1037F8AF8B97}" type="pres">
      <dgm:prSet presAssocID="{050C36B7-A362-4166-9378-9FDBA551604A}" presName="bgRect" presStyleLbl="bgShp" presStyleIdx="1" presStyleCnt="8"/>
      <dgm:spPr/>
    </dgm:pt>
    <dgm:pt modelId="{D69051D0-6DC9-4050-90EF-E1EED82C1423}" type="pres">
      <dgm:prSet presAssocID="{050C36B7-A362-4166-9378-9FDBA551604A}" presName="iconRect" presStyleLbl="node1" presStyleIdx="1" presStyleCnt="8"/>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opwatch"/>
        </a:ext>
      </dgm:extLst>
    </dgm:pt>
    <dgm:pt modelId="{5FC49163-6D07-4409-A867-9191C9C11F4C}" type="pres">
      <dgm:prSet presAssocID="{050C36B7-A362-4166-9378-9FDBA551604A}" presName="spaceRect" presStyleCnt="0"/>
      <dgm:spPr/>
    </dgm:pt>
    <dgm:pt modelId="{AEF01629-99EE-40E9-88B1-64A8BEF8219F}" type="pres">
      <dgm:prSet presAssocID="{050C36B7-A362-4166-9378-9FDBA551604A}" presName="parTx" presStyleLbl="revTx" presStyleIdx="1" presStyleCnt="10">
        <dgm:presLayoutVars>
          <dgm:chMax val="0"/>
          <dgm:chPref val="0"/>
        </dgm:presLayoutVars>
      </dgm:prSet>
      <dgm:spPr/>
    </dgm:pt>
    <dgm:pt modelId="{CF5E8B7F-317F-4584-A853-05E243258646}" type="pres">
      <dgm:prSet presAssocID="{95EEEBE7-A21F-44EB-A106-CA2D6A0E4C7D}" presName="sibTrans" presStyleCnt="0"/>
      <dgm:spPr/>
    </dgm:pt>
    <dgm:pt modelId="{96BDA2D6-BB0B-4F67-9BC9-A2F0798081D6}" type="pres">
      <dgm:prSet presAssocID="{60452A8F-077E-491F-B1B9-4EF561AD5504}" presName="compNode" presStyleCnt="0"/>
      <dgm:spPr/>
    </dgm:pt>
    <dgm:pt modelId="{C94DE13B-A68B-4BEA-AE09-648E61A0F63B}" type="pres">
      <dgm:prSet presAssocID="{60452A8F-077E-491F-B1B9-4EF561AD5504}" presName="bgRect" presStyleLbl="bgShp" presStyleIdx="2" presStyleCnt="8"/>
      <dgm:spPr/>
    </dgm:pt>
    <dgm:pt modelId="{02645D9F-02B9-4FFB-AED8-5AADDE65CE94}" type="pres">
      <dgm:prSet presAssocID="{60452A8F-077E-491F-B1B9-4EF561AD5504}" presName="iconRect" presStyleLbl="node1" presStyleIdx="2" presStyleCnt="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ey"/>
        </a:ext>
      </dgm:extLst>
    </dgm:pt>
    <dgm:pt modelId="{94F06A28-B820-4176-8ACE-94F91DFA7130}" type="pres">
      <dgm:prSet presAssocID="{60452A8F-077E-491F-B1B9-4EF561AD5504}" presName="spaceRect" presStyleCnt="0"/>
      <dgm:spPr/>
    </dgm:pt>
    <dgm:pt modelId="{B2690132-0E74-4C20-9821-FDFE57F57F73}" type="pres">
      <dgm:prSet presAssocID="{60452A8F-077E-491F-B1B9-4EF561AD5504}" presName="parTx" presStyleLbl="revTx" presStyleIdx="2" presStyleCnt="10">
        <dgm:presLayoutVars>
          <dgm:chMax val="0"/>
          <dgm:chPref val="0"/>
        </dgm:presLayoutVars>
      </dgm:prSet>
      <dgm:spPr/>
    </dgm:pt>
    <dgm:pt modelId="{F3417BE2-FBAC-4254-B77C-FE11C96151FD}" type="pres">
      <dgm:prSet presAssocID="{E6AD739C-F8C4-4934-AB73-0CFA06593506}" presName="sibTrans" presStyleCnt="0"/>
      <dgm:spPr/>
    </dgm:pt>
    <dgm:pt modelId="{7E6DA337-D44F-4383-BC1B-BAF83CE8FA9F}" type="pres">
      <dgm:prSet presAssocID="{92458CBE-B85F-4DC7-A111-0DD95275922A}" presName="compNode" presStyleCnt="0"/>
      <dgm:spPr/>
    </dgm:pt>
    <dgm:pt modelId="{E5462C8B-012D-45B3-BA62-27659B007A56}" type="pres">
      <dgm:prSet presAssocID="{92458CBE-B85F-4DC7-A111-0DD95275922A}" presName="bgRect" presStyleLbl="bgShp" presStyleIdx="3" presStyleCnt="8"/>
      <dgm:spPr/>
    </dgm:pt>
    <dgm:pt modelId="{BB2694DF-4F57-49FB-944C-B9FFA502B8DD}" type="pres">
      <dgm:prSet presAssocID="{92458CBE-B85F-4DC7-A111-0DD95275922A}" presName="iconRect" presStyleLbl="node1" presStyleIdx="3" presStyleCnt="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llar"/>
        </a:ext>
      </dgm:extLst>
    </dgm:pt>
    <dgm:pt modelId="{614C64A9-8D43-412B-986D-FA4761C59A8A}" type="pres">
      <dgm:prSet presAssocID="{92458CBE-B85F-4DC7-A111-0DD95275922A}" presName="spaceRect" presStyleCnt="0"/>
      <dgm:spPr/>
    </dgm:pt>
    <dgm:pt modelId="{F192187E-7003-4D1B-B40F-85058AE88243}" type="pres">
      <dgm:prSet presAssocID="{92458CBE-B85F-4DC7-A111-0DD95275922A}" presName="parTx" presStyleLbl="revTx" presStyleIdx="3" presStyleCnt="10">
        <dgm:presLayoutVars>
          <dgm:chMax val="0"/>
          <dgm:chPref val="0"/>
        </dgm:presLayoutVars>
      </dgm:prSet>
      <dgm:spPr/>
    </dgm:pt>
    <dgm:pt modelId="{906B96B3-B3A2-4554-A0F7-8EFBAF546587}" type="pres">
      <dgm:prSet presAssocID="{EA349CAF-862D-4069-BCBA-06AB0F20307C}" presName="sibTrans" presStyleCnt="0"/>
      <dgm:spPr/>
    </dgm:pt>
    <dgm:pt modelId="{5DA89B4D-07BE-4E72-998F-C31527011F83}" type="pres">
      <dgm:prSet presAssocID="{14B4CFF3-2F32-453B-A9B5-6FFAE18F9A2F}" presName="compNode" presStyleCnt="0"/>
      <dgm:spPr/>
    </dgm:pt>
    <dgm:pt modelId="{6E791279-976A-473C-9FB3-26664C44EFAA}" type="pres">
      <dgm:prSet presAssocID="{14B4CFF3-2F32-453B-A9B5-6FFAE18F9A2F}" presName="bgRect" presStyleLbl="bgShp" presStyleIdx="4" presStyleCnt="8"/>
      <dgm:spPr/>
    </dgm:pt>
    <dgm:pt modelId="{BC1AD98D-F492-4E78-94D9-F9FFE6AA4A18}" type="pres">
      <dgm:prSet presAssocID="{14B4CFF3-2F32-453B-A9B5-6FFAE18F9A2F}" presName="iconRect" presStyleLbl="node1" presStyleIdx="4" presStyleCnt="8"/>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aily Calendar"/>
        </a:ext>
      </dgm:extLst>
    </dgm:pt>
    <dgm:pt modelId="{11C677F6-DE52-4093-9443-3DD6B16E8513}" type="pres">
      <dgm:prSet presAssocID="{14B4CFF3-2F32-453B-A9B5-6FFAE18F9A2F}" presName="spaceRect" presStyleCnt="0"/>
      <dgm:spPr/>
    </dgm:pt>
    <dgm:pt modelId="{E842E86E-93E5-4329-BBB2-D1C508CAE0DD}" type="pres">
      <dgm:prSet presAssocID="{14B4CFF3-2F32-453B-A9B5-6FFAE18F9A2F}" presName="parTx" presStyleLbl="revTx" presStyleIdx="4" presStyleCnt="10">
        <dgm:presLayoutVars>
          <dgm:chMax val="0"/>
          <dgm:chPref val="0"/>
        </dgm:presLayoutVars>
      </dgm:prSet>
      <dgm:spPr/>
    </dgm:pt>
    <dgm:pt modelId="{E0F6CE37-A078-48AC-91E2-828D25B531BF}" type="pres">
      <dgm:prSet presAssocID="{14B4CFF3-2F32-453B-A9B5-6FFAE18F9A2F}" presName="desTx" presStyleLbl="revTx" presStyleIdx="5" presStyleCnt="10">
        <dgm:presLayoutVars/>
      </dgm:prSet>
      <dgm:spPr/>
    </dgm:pt>
    <dgm:pt modelId="{BBFF2343-3A01-4799-8761-813D4E108D53}" type="pres">
      <dgm:prSet presAssocID="{2011CA93-FA03-4A21-9D80-98B09FB108D6}" presName="sibTrans" presStyleCnt="0"/>
      <dgm:spPr/>
    </dgm:pt>
    <dgm:pt modelId="{BC671AE6-8F6F-45C8-BA43-48BE542B2463}" type="pres">
      <dgm:prSet presAssocID="{5357CB8E-4C4C-460E-9A34-791CD3A2423B}" presName="compNode" presStyleCnt="0"/>
      <dgm:spPr/>
    </dgm:pt>
    <dgm:pt modelId="{0396E46F-5F18-478D-843A-409E6F5EB85E}" type="pres">
      <dgm:prSet presAssocID="{5357CB8E-4C4C-460E-9A34-791CD3A2423B}" presName="bgRect" presStyleLbl="bgShp" presStyleIdx="5" presStyleCnt="8"/>
      <dgm:spPr/>
    </dgm:pt>
    <dgm:pt modelId="{5E0C894D-04F3-4BD7-809E-DE50A24A0281}" type="pres">
      <dgm:prSet presAssocID="{5357CB8E-4C4C-460E-9A34-791CD3A2423B}" presName="iconRect" presStyleLbl="node1" presStyleIdx="5" presStyleCnt="8"/>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Wreath"/>
        </a:ext>
      </dgm:extLst>
    </dgm:pt>
    <dgm:pt modelId="{BCF00BFA-FF46-474F-A4CA-04F6F13CCD81}" type="pres">
      <dgm:prSet presAssocID="{5357CB8E-4C4C-460E-9A34-791CD3A2423B}" presName="spaceRect" presStyleCnt="0"/>
      <dgm:spPr/>
    </dgm:pt>
    <dgm:pt modelId="{746EAF52-5EA3-41CA-B173-4D0534AAEFB4}" type="pres">
      <dgm:prSet presAssocID="{5357CB8E-4C4C-460E-9A34-791CD3A2423B}" presName="parTx" presStyleLbl="revTx" presStyleIdx="6" presStyleCnt="10">
        <dgm:presLayoutVars>
          <dgm:chMax val="0"/>
          <dgm:chPref val="0"/>
        </dgm:presLayoutVars>
      </dgm:prSet>
      <dgm:spPr/>
    </dgm:pt>
    <dgm:pt modelId="{57C9A313-1F78-47ED-A002-90A166E6F5C6}" type="pres">
      <dgm:prSet presAssocID="{9EA86C68-9B73-45DD-A8E1-B97B2DC78D43}" presName="sibTrans" presStyleCnt="0"/>
      <dgm:spPr/>
    </dgm:pt>
    <dgm:pt modelId="{DB57BF42-5E7A-413E-B578-AA6129D38149}" type="pres">
      <dgm:prSet presAssocID="{F1FE9353-0DDE-41EF-9C93-FED9CAC17D05}" presName="compNode" presStyleCnt="0"/>
      <dgm:spPr/>
    </dgm:pt>
    <dgm:pt modelId="{4EE64704-74EF-4A63-AC85-0B8547D52F5F}" type="pres">
      <dgm:prSet presAssocID="{F1FE9353-0DDE-41EF-9C93-FED9CAC17D05}" presName="bgRect" presStyleLbl="bgShp" presStyleIdx="6" presStyleCnt="8"/>
      <dgm:spPr/>
    </dgm:pt>
    <dgm:pt modelId="{AA0D67CB-BBF9-48BB-8C67-72300BC8C8FD}" type="pres">
      <dgm:prSet presAssocID="{F1FE9353-0DDE-41EF-9C93-FED9CAC17D05}" presName="iconRect" presStyleLbl="node1" presStyleIdx="6" presStyleCnt="8"/>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Checkmark"/>
        </a:ext>
      </dgm:extLst>
    </dgm:pt>
    <dgm:pt modelId="{E43B5E36-1E9A-40DD-BD29-1A7E1468211B}" type="pres">
      <dgm:prSet presAssocID="{F1FE9353-0DDE-41EF-9C93-FED9CAC17D05}" presName="spaceRect" presStyleCnt="0"/>
      <dgm:spPr/>
    </dgm:pt>
    <dgm:pt modelId="{B0ED3CA1-15B0-44F3-8CE0-A433E81576FB}" type="pres">
      <dgm:prSet presAssocID="{F1FE9353-0DDE-41EF-9C93-FED9CAC17D05}" presName="parTx" presStyleLbl="revTx" presStyleIdx="7" presStyleCnt="10">
        <dgm:presLayoutVars>
          <dgm:chMax val="0"/>
          <dgm:chPref val="0"/>
        </dgm:presLayoutVars>
      </dgm:prSet>
      <dgm:spPr/>
    </dgm:pt>
    <dgm:pt modelId="{7C4E6CAF-292E-4129-8283-3F31F1B8E3FC}" type="pres">
      <dgm:prSet presAssocID="{F1FE9353-0DDE-41EF-9C93-FED9CAC17D05}" presName="desTx" presStyleLbl="revTx" presStyleIdx="8" presStyleCnt="10">
        <dgm:presLayoutVars/>
      </dgm:prSet>
      <dgm:spPr/>
    </dgm:pt>
    <dgm:pt modelId="{D65199D0-FC32-4EAE-B067-F8F3E10E9926}" type="pres">
      <dgm:prSet presAssocID="{1911E447-6096-4D11-84D3-AADB12F872C7}" presName="sibTrans" presStyleCnt="0"/>
      <dgm:spPr/>
    </dgm:pt>
    <dgm:pt modelId="{FD2C6699-E130-4B2F-A704-8C201C9A5BDE}" type="pres">
      <dgm:prSet presAssocID="{1686A80A-9E50-4A57-AF0D-D4FD36389DDF}" presName="compNode" presStyleCnt="0"/>
      <dgm:spPr/>
    </dgm:pt>
    <dgm:pt modelId="{9214C163-ACD3-4646-A9DA-620EC24DA92A}" type="pres">
      <dgm:prSet presAssocID="{1686A80A-9E50-4A57-AF0D-D4FD36389DDF}" presName="bgRect" presStyleLbl="bgShp" presStyleIdx="7" presStyleCnt="8"/>
      <dgm:spPr/>
    </dgm:pt>
    <dgm:pt modelId="{15354F0F-A37B-4917-B447-F5A9DB45BFDA}" type="pres">
      <dgm:prSet presAssocID="{1686A80A-9E50-4A57-AF0D-D4FD36389DDF}" presName="iconRect" presStyleLbl="node1" presStyleIdx="7" presStyleCnt="8"/>
      <dgm:spPr>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a:noFill/>
        </a:ln>
      </dgm:spPr>
      <dgm:extLst>
        <a:ext uri="{E40237B7-FDA0-4F09-8148-C483321AD2D9}">
          <dgm14:cNvPr xmlns:dgm14="http://schemas.microsoft.com/office/drawing/2010/diagram" id="0" name="" descr="Coins"/>
        </a:ext>
      </dgm:extLst>
    </dgm:pt>
    <dgm:pt modelId="{5F8A87FA-FBA1-4DCC-ACCE-F61E550C3957}" type="pres">
      <dgm:prSet presAssocID="{1686A80A-9E50-4A57-AF0D-D4FD36389DDF}" presName="spaceRect" presStyleCnt="0"/>
      <dgm:spPr/>
    </dgm:pt>
    <dgm:pt modelId="{C4D3662F-87E9-40A1-BA41-71B791681263}" type="pres">
      <dgm:prSet presAssocID="{1686A80A-9E50-4A57-AF0D-D4FD36389DDF}" presName="parTx" presStyleLbl="revTx" presStyleIdx="9" presStyleCnt="10">
        <dgm:presLayoutVars>
          <dgm:chMax val="0"/>
          <dgm:chPref val="0"/>
        </dgm:presLayoutVars>
      </dgm:prSet>
      <dgm:spPr/>
    </dgm:pt>
  </dgm:ptLst>
  <dgm:cxnLst>
    <dgm:cxn modelId="{AE0E2B25-6C22-40D0-BB28-5DE6914CD10F}" type="presOf" srcId="{A6EBD8A0-72D3-4DB7-8DFF-8F590DE932E4}" destId="{E0F6CE37-A078-48AC-91E2-828D25B531BF}" srcOrd="0" destOrd="0" presId="urn:microsoft.com/office/officeart/2018/2/layout/IconVerticalSolidList"/>
    <dgm:cxn modelId="{D0C0D82B-49E7-4AD2-8C1A-CD89FA373086}" type="presOf" srcId="{3CE1F320-143D-4623-91CA-3D13B97D5E88}" destId="{0E138E34-B4EE-4FE9-8F62-57E5BBCB28AB}" srcOrd="0" destOrd="0" presId="urn:microsoft.com/office/officeart/2018/2/layout/IconVerticalSolidList"/>
    <dgm:cxn modelId="{7F54552F-5DDA-4465-9DB2-C524C77BD9D2}" srcId="{3CE1F320-143D-4623-91CA-3D13B97D5E88}" destId="{92458CBE-B85F-4DC7-A111-0DD95275922A}" srcOrd="3" destOrd="0" parTransId="{B715EE44-A342-41AC-BE46-E643A3A892D0}" sibTransId="{EA349CAF-862D-4069-BCBA-06AB0F20307C}"/>
    <dgm:cxn modelId="{5ACB8832-3724-48B2-AEEC-C83E22710CD6}" type="presOf" srcId="{1686A80A-9E50-4A57-AF0D-D4FD36389DDF}" destId="{C4D3662F-87E9-40A1-BA41-71B791681263}" srcOrd="0" destOrd="0" presId="urn:microsoft.com/office/officeart/2018/2/layout/IconVerticalSolidList"/>
    <dgm:cxn modelId="{B9805633-3F7C-430E-9776-1F02877FA151}" type="presOf" srcId="{F1FE9353-0DDE-41EF-9C93-FED9CAC17D05}" destId="{B0ED3CA1-15B0-44F3-8CE0-A433E81576FB}" srcOrd="0" destOrd="0" presId="urn:microsoft.com/office/officeart/2018/2/layout/IconVerticalSolidList"/>
    <dgm:cxn modelId="{BB0CA536-CAF2-42AE-8BF8-CCB1A994BD1F}" srcId="{3CE1F320-143D-4623-91CA-3D13B97D5E88}" destId="{FF797565-49EB-49AE-A0E3-8B6B28CE9ECA}" srcOrd="0" destOrd="0" parTransId="{2EE04788-4E77-4357-871D-DE41FE6D692F}" sibTransId="{908878C1-25E3-4C48-BF8C-8ECB587D21A2}"/>
    <dgm:cxn modelId="{E500B767-5C57-4FF4-9372-EE60507969F9}" srcId="{14B4CFF3-2F32-453B-A9B5-6FFAE18F9A2F}" destId="{A6EBD8A0-72D3-4DB7-8DFF-8F590DE932E4}" srcOrd="0" destOrd="0" parTransId="{578CDC99-326C-46D1-AC1A-5DDB245E7530}" sibTransId="{C340EE53-A136-45A2-8879-4D342978732C}"/>
    <dgm:cxn modelId="{F724686C-31A2-4F5A-85AA-A35E1933BD82}" srcId="{3CE1F320-143D-4623-91CA-3D13B97D5E88}" destId="{14B4CFF3-2F32-453B-A9B5-6FFAE18F9A2F}" srcOrd="4" destOrd="0" parTransId="{3651DCCC-77A8-44F0-AFE9-7D62596D23B4}" sibTransId="{2011CA93-FA03-4A21-9D80-98B09FB108D6}"/>
    <dgm:cxn modelId="{4C5D874E-8873-4132-951D-CFD81E2C9CF0}" type="presOf" srcId="{60452A8F-077E-491F-B1B9-4EF561AD5504}" destId="{B2690132-0E74-4C20-9821-FDFE57F57F73}" srcOrd="0" destOrd="0" presId="urn:microsoft.com/office/officeart/2018/2/layout/IconVerticalSolidList"/>
    <dgm:cxn modelId="{33600572-91CC-4246-8449-75244353DFAF}" type="presOf" srcId="{490FBF67-AB60-4CA2-924D-9C92018766C5}" destId="{7C4E6CAF-292E-4129-8283-3F31F1B8E3FC}" srcOrd="0" destOrd="0" presId="urn:microsoft.com/office/officeart/2018/2/layout/IconVerticalSolidList"/>
    <dgm:cxn modelId="{DB833875-F5F8-4207-8C8B-E0EBFDAAA45C}" srcId="{3CE1F320-143D-4623-91CA-3D13B97D5E88}" destId="{60452A8F-077E-491F-B1B9-4EF561AD5504}" srcOrd="2" destOrd="0" parTransId="{F58DEE31-31FF-4CF4-849D-3AEFDEC42655}" sibTransId="{E6AD739C-F8C4-4934-AB73-0CFA06593506}"/>
    <dgm:cxn modelId="{88941D8A-5993-41F3-855F-9F41AD7F2A2E}" type="presOf" srcId="{62F4C233-B8D6-4C39-BD8D-68E3AAE010E2}" destId="{7C4E6CAF-292E-4129-8283-3F31F1B8E3FC}" srcOrd="0" destOrd="1" presId="urn:microsoft.com/office/officeart/2018/2/layout/IconVerticalSolidList"/>
    <dgm:cxn modelId="{A32A469E-850E-4997-A293-106E8C014993}" type="presOf" srcId="{92458CBE-B85F-4DC7-A111-0DD95275922A}" destId="{F192187E-7003-4D1B-B40F-85058AE88243}" srcOrd="0" destOrd="0" presId="urn:microsoft.com/office/officeart/2018/2/layout/IconVerticalSolidList"/>
    <dgm:cxn modelId="{C47DCAA3-611C-4917-84B2-3A3E70000FD6}" type="presOf" srcId="{34BE0EEA-9820-4EB3-A485-1AFFAB786E4D}" destId="{7C4E6CAF-292E-4129-8283-3F31F1B8E3FC}" srcOrd="0" destOrd="2" presId="urn:microsoft.com/office/officeart/2018/2/layout/IconVerticalSolidList"/>
    <dgm:cxn modelId="{7811DFAE-45C5-494B-9DC4-D0FED498A9A2}" type="presOf" srcId="{14B4CFF3-2F32-453B-A9B5-6FFAE18F9A2F}" destId="{E842E86E-93E5-4329-BBB2-D1C508CAE0DD}" srcOrd="0" destOrd="0" presId="urn:microsoft.com/office/officeart/2018/2/layout/IconVerticalSolidList"/>
    <dgm:cxn modelId="{5F3849B0-BA24-46CF-8EFE-32B5C8156086}" srcId="{F1FE9353-0DDE-41EF-9C93-FED9CAC17D05}" destId="{34BE0EEA-9820-4EB3-A485-1AFFAB786E4D}" srcOrd="2" destOrd="0" parTransId="{07021BB9-C943-4807-AAA7-DA10BA3F218B}" sibTransId="{6400ECA6-BFCE-431A-A467-3068EA68D1EE}"/>
    <dgm:cxn modelId="{376F02B3-8CD2-4DB6-83C8-02B72991D09E}" srcId="{3CE1F320-143D-4623-91CA-3D13B97D5E88}" destId="{F1FE9353-0DDE-41EF-9C93-FED9CAC17D05}" srcOrd="6" destOrd="0" parTransId="{1EFE8206-C14E-4AEB-BE6A-945585CD5A85}" sibTransId="{1911E447-6096-4D11-84D3-AADB12F872C7}"/>
    <dgm:cxn modelId="{F5DD9BB8-4450-4BAA-B963-645A75956490}" srcId="{3CE1F320-143D-4623-91CA-3D13B97D5E88}" destId="{050C36B7-A362-4166-9378-9FDBA551604A}" srcOrd="1" destOrd="0" parTransId="{C17A8C0E-B845-4CFF-AA16-CF2629087DD6}" sibTransId="{95EEEBE7-A21F-44EB-A106-CA2D6A0E4C7D}"/>
    <dgm:cxn modelId="{A201FDBD-B87B-486B-BDF0-590F63A904DF}" srcId="{F1FE9353-0DDE-41EF-9C93-FED9CAC17D05}" destId="{62F4C233-B8D6-4C39-BD8D-68E3AAE010E2}" srcOrd="1" destOrd="0" parTransId="{BE5B8252-BE84-4348-813B-F0B2756F6BCF}" sibTransId="{715C14F3-8B17-4420-84F0-386F15252A64}"/>
    <dgm:cxn modelId="{0F32AAD8-5D91-4631-8D10-0D80F835E606}" type="presOf" srcId="{FF797565-49EB-49AE-A0E3-8B6B28CE9ECA}" destId="{A6A4D140-2904-4886-982B-D4665A26FB34}" srcOrd="0" destOrd="0" presId="urn:microsoft.com/office/officeart/2018/2/layout/IconVerticalSolidList"/>
    <dgm:cxn modelId="{149DA4E8-26A8-44ED-B6AE-8B1CC24BBB7D}" srcId="{F1FE9353-0DDE-41EF-9C93-FED9CAC17D05}" destId="{490FBF67-AB60-4CA2-924D-9C92018766C5}" srcOrd="0" destOrd="0" parTransId="{CE503078-46EC-4FED-9A87-6A7DC4A59E57}" sibTransId="{7A3535E0-E347-4AF8-B4BF-6D7A48ED6911}"/>
    <dgm:cxn modelId="{9566A0EF-577A-4963-A094-651787C6A4D8}" type="presOf" srcId="{050C36B7-A362-4166-9378-9FDBA551604A}" destId="{AEF01629-99EE-40E9-88B1-64A8BEF8219F}" srcOrd="0" destOrd="0" presId="urn:microsoft.com/office/officeart/2018/2/layout/IconVerticalSolidList"/>
    <dgm:cxn modelId="{682739F2-CD89-4396-843B-3576FFF22539}" srcId="{3CE1F320-143D-4623-91CA-3D13B97D5E88}" destId="{1686A80A-9E50-4A57-AF0D-D4FD36389DDF}" srcOrd="7" destOrd="0" parTransId="{E0D697FA-499F-4366-9890-D9B8E7875AD4}" sibTransId="{21E8202B-364E-4551-90A3-498BF5426504}"/>
    <dgm:cxn modelId="{749A0AF6-6A42-4108-AEF2-0AF820282BD9}" srcId="{3CE1F320-143D-4623-91CA-3D13B97D5E88}" destId="{5357CB8E-4C4C-460E-9A34-791CD3A2423B}" srcOrd="5" destOrd="0" parTransId="{1323A3AF-8CBF-4886-878F-131F615BF277}" sibTransId="{9EA86C68-9B73-45DD-A8E1-B97B2DC78D43}"/>
    <dgm:cxn modelId="{B4F15AFB-3498-412B-90FA-B1F8F93393AA}" type="presOf" srcId="{5357CB8E-4C4C-460E-9A34-791CD3A2423B}" destId="{746EAF52-5EA3-41CA-B173-4D0534AAEFB4}" srcOrd="0" destOrd="0" presId="urn:microsoft.com/office/officeart/2018/2/layout/IconVerticalSolidList"/>
    <dgm:cxn modelId="{6F2B052A-5E8C-49B7-9E4A-6144EFAD1E72}" type="presParOf" srcId="{0E138E34-B4EE-4FE9-8F62-57E5BBCB28AB}" destId="{67B4009B-0E4A-4453-B617-F4F7B9019CDB}" srcOrd="0" destOrd="0" presId="urn:microsoft.com/office/officeart/2018/2/layout/IconVerticalSolidList"/>
    <dgm:cxn modelId="{99780A90-7082-45D1-9586-DBD163A0E832}" type="presParOf" srcId="{67B4009B-0E4A-4453-B617-F4F7B9019CDB}" destId="{5634389B-C953-4391-AC1D-6885CE070C6E}" srcOrd="0" destOrd="0" presId="urn:microsoft.com/office/officeart/2018/2/layout/IconVerticalSolidList"/>
    <dgm:cxn modelId="{87754A00-6CA5-46AE-97D6-702299274BF5}" type="presParOf" srcId="{67B4009B-0E4A-4453-B617-F4F7B9019CDB}" destId="{687E135D-9316-401E-9469-B811EA92322B}" srcOrd="1" destOrd="0" presId="urn:microsoft.com/office/officeart/2018/2/layout/IconVerticalSolidList"/>
    <dgm:cxn modelId="{B0E2C61A-F25F-4D13-856A-7A0E835AC9F2}" type="presParOf" srcId="{67B4009B-0E4A-4453-B617-F4F7B9019CDB}" destId="{FC5EAA02-7262-4159-8C93-6EF079C9DCC2}" srcOrd="2" destOrd="0" presId="urn:microsoft.com/office/officeart/2018/2/layout/IconVerticalSolidList"/>
    <dgm:cxn modelId="{82BA78D9-CC55-44AF-9F6D-83B9E65F54BF}" type="presParOf" srcId="{67B4009B-0E4A-4453-B617-F4F7B9019CDB}" destId="{A6A4D140-2904-4886-982B-D4665A26FB34}" srcOrd="3" destOrd="0" presId="urn:microsoft.com/office/officeart/2018/2/layout/IconVerticalSolidList"/>
    <dgm:cxn modelId="{B7E9C9DF-F3C0-41D8-B111-4DFEF20387E2}" type="presParOf" srcId="{0E138E34-B4EE-4FE9-8F62-57E5BBCB28AB}" destId="{2EEE658A-25AA-482A-9901-4516643D579A}" srcOrd="1" destOrd="0" presId="urn:microsoft.com/office/officeart/2018/2/layout/IconVerticalSolidList"/>
    <dgm:cxn modelId="{1894A07B-9E1C-4509-8581-8A7900D4F21E}" type="presParOf" srcId="{0E138E34-B4EE-4FE9-8F62-57E5BBCB28AB}" destId="{2168E4BE-633D-447C-84A7-F949B7730024}" srcOrd="2" destOrd="0" presId="urn:microsoft.com/office/officeart/2018/2/layout/IconVerticalSolidList"/>
    <dgm:cxn modelId="{5DBAB612-7ACF-4711-830F-56087D607073}" type="presParOf" srcId="{2168E4BE-633D-447C-84A7-F949B7730024}" destId="{1C8543C2-1B05-4738-A0B0-1037F8AF8B97}" srcOrd="0" destOrd="0" presId="urn:microsoft.com/office/officeart/2018/2/layout/IconVerticalSolidList"/>
    <dgm:cxn modelId="{46AF6B95-9FB3-40B0-B6D7-D6CE8B088FB4}" type="presParOf" srcId="{2168E4BE-633D-447C-84A7-F949B7730024}" destId="{D69051D0-6DC9-4050-90EF-E1EED82C1423}" srcOrd="1" destOrd="0" presId="urn:microsoft.com/office/officeart/2018/2/layout/IconVerticalSolidList"/>
    <dgm:cxn modelId="{2BC12135-A8CF-4F49-B73D-6DD3FBEBEF8D}" type="presParOf" srcId="{2168E4BE-633D-447C-84A7-F949B7730024}" destId="{5FC49163-6D07-4409-A867-9191C9C11F4C}" srcOrd="2" destOrd="0" presId="urn:microsoft.com/office/officeart/2018/2/layout/IconVerticalSolidList"/>
    <dgm:cxn modelId="{B5899D0C-DEAB-4543-B89D-CCFDD1E97CE0}" type="presParOf" srcId="{2168E4BE-633D-447C-84A7-F949B7730024}" destId="{AEF01629-99EE-40E9-88B1-64A8BEF8219F}" srcOrd="3" destOrd="0" presId="urn:microsoft.com/office/officeart/2018/2/layout/IconVerticalSolidList"/>
    <dgm:cxn modelId="{F09D7421-7E3B-47A4-A309-C1DA989EDBBF}" type="presParOf" srcId="{0E138E34-B4EE-4FE9-8F62-57E5BBCB28AB}" destId="{CF5E8B7F-317F-4584-A853-05E243258646}" srcOrd="3" destOrd="0" presId="urn:microsoft.com/office/officeart/2018/2/layout/IconVerticalSolidList"/>
    <dgm:cxn modelId="{EAE32A39-3E9E-4907-ACB0-FC8B74F0546F}" type="presParOf" srcId="{0E138E34-B4EE-4FE9-8F62-57E5BBCB28AB}" destId="{96BDA2D6-BB0B-4F67-9BC9-A2F0798081D6}" srcOrd="4" destOrd="0" presId="urn:microsoft.com/office/officeart/2018/2/layout/IconVerticalSolidList"/>
    <dgm:cxn modelId="{7F9487F3-806C-427A-9366-8FEDE85B9364}" type="presParOf" srcId="{96BDA2D6-BB0B-4F67-9BC9-A2F0798081D6}" destId="{C94DE13B-A68B-4BEA-AE09-648E61A0F63B}" srcOrd="0" destOrd="0" presId="urn:microsoft.com/office/officeart/2018/2/layout/IconVerticalSolidList"/>
    <dgm:cxn modelId="{F4358A8C-03E0-4048-8F7F-B4EBAADB24C9}" type="presParOf" srcId="{96BDA2D6-BB0B-4F67-9BC9-A2F0798081D6}" destId="{02645D9F-02B9-4FFB-AED8-5AADDE65CE94}" srcOrd="1" destOrd="0" presId="urn:microsoft.com/office/officeart/2018/2/layout/IconVerticalSolidList"/>
    <dgm:cxn modelId="{94BC3EA1-5859-4EE5-BB7F-949A630B1559}" type="presParOf" srcId="{96BDA2D6-BB0B-4F67-9BC9-A2F0798081D6}" destId="{94F06A28-B820-4176-8ACE-94F91DFA7130}" srcOrd="2" destOrd="0" presId="urn:microsoft.com/office/officeart/2018/2/layout/IconVerticalSolidList"/>
    <dgm:cxn modelId="{B4981AB6-4C22-4FA9-9F36-A2A9E88ED300}" type="presParOf" srcId="{96BDA2D6-BB0B-4F67-9BC9-A2F0798081D6}" destId="{B2690132-0E74-4C20-9821-FDFE57F57F73}" srcOrd="3" destOrd="0" presId="urn:microsoft.com/office/officeart/2018/2/layout/IconVerticalSolidList"/>
    <dgm:cxn modelId="{48F6D1BC-13FF-4F9C-A8C6-19A22CDA91B6}" type="presParOf" srcId="{0E138E34-B4EE-4FE9-8F62-57E5BBCB28AB}" destId="{F3417BE2-FBAC-4254-B77C-FE11C96151FD}" srcOrd="5" destOrd="0" presId="urn:microsoft.com/office/officeart/2018/2/layout/IconVerticalSolidList"/>
    <dgm:cxn modelId="{9558295B-3D4A-4565-A605-AEC404833A46}" type="presParOf" srcId="{0E138E34-B4EE-4FE9-8F62-57E5BBCB28AB}" destId="{7E6DA337-D44F-4383-BC1B-BAF83CE8FA9F}" srcOrd="6" destOrd="0" presId="urn:microsoft.com/office/officeart/2018/2/layout/IconVerticalSolidList"/>
    <dgm:cxn modelId="{5C04D923-714A-4E6D-B731-A27663AA710B}" type="presParOf" srcId="{7E6DA337-D44F-4383-BC1B-BAF83CE8FA9F}" destId="{E5462C8B-012D-45B3-BA62-27659B007A56}" srcOrd="0" destOrd="0" presId="urn:microsoft.com/office/officeart/2018/2/layout/IconVerticalSolidList"/>
    <dgm:cxn modelId="{DAE9239A-1285-4705-9BAD-235994C7DAD2}" type="presParOf" srcId="{7E6DA337-D44F-4383-BC1B-BAF83CE8FA9F}" destId="{BB2694DF-4F57-49FB-944C-B9FFA502B8DD}" srcOrd="1" destOrd="0" presId="urn:microsoft.com/office/officeart/2018/2/layout/IconVerticalSolidList"/>
    <dgm:cxn modelId="{9DF08168-CC08-4EED-85AB-4EF574D1075F}" type="presParOf" srcId="{7E6DA337-D44F-4383-BC1B-BAF83CE8FA9F}" destId="{614C64A9-8D43-412B-986D-FA4761C59A8A}" srcOrd="2" destOrd="0" presId="urn:microsoft.com/office/officeart/2018/2/layout/IconVerticalSolidList"/>
    <dgm:cxn modelId="{ACC2EB3A-3102-444B-B84F-47486EE9F162}" type="presParOf" srcId="{7E6DA337-D44F-4383-BC1B-BAF83CE8FA9F}" destId="{F192187E-7003-4D1B-B40F-85058AE88243}" srcOrd="3" destOrd="0" presId="urn:microsoft.com/office/officeart/2018/2/layout/IconVerticalSolidList"/>
    <dgm:cxn modelId="{E01F0A4B-CBB5-446C-B13D-8BDFF90C17A3}" type="presParOf" srcId="{0E138E34-B4EE-4FE9-8F62-57E5BBCB28AB}" destId="{906B96B3-B3A2-4554-A0F7-8EFBAF546587}" srcOrd="7" destOrd="0" presId="urn:microsoft.com/office/officeart/2018/2/layout/IconVerticalSolidList"/>
    <dgm:cxn modelId="{48E10E58-C945-4264-961B-0ED4F1DA94E3}" type="presParOf" srcId="{0E138E34-B4EE-4FE9-8F62-57E5BBCB28AB}" destId="{5DA89B4D-07BE-4E72-998F-C31527011F83}" srcOrd="8" destOrd="0" presId="urn:microsoft.com/office/officeart/2018/2/layout/IconVerticalSolidList"/>
    <dgm:cxn modelId="{08C09066-40E0-4690-BF80-37614EADBE3E}" type="presParOf" srcId="{5DA89B4D-07BE-4E72-998F-C31527011F83}" destId="{6E791279-976A-473C-9FB3-26664C44EFAA}" srcOrd="0" destOrd="0" presId="urn:microsoft.com/office/officeart/2018/2/layout/IconVerticalSolidList"/>
    <dgm:cxn modelId="{975B7ED2-6400-45D8-BA57-4148F720378D}" type="presParOf" srcId="{5DA89B4D-07BE-4E72-998F-C31527011F83}" destId="{BC1AD98D-F492-4E78-94D9-F9FFE6AA4A18}" srcOrd="1" destOrd="0" presId="urn:microsoft.com/office/officeart/2018/2/layout/IconVerticalSolidList"/>
    <dgm:cxn modelId="{4AFE9689-4F2E-47D1-973E-D9659420160E}" type="presParOf" srcId="{5DA89B4D-07BE-4E72-998F-C31527011F83}" destId="{11C677F6-DE52-4093-9443-3DD6B16E8513}" srcOrd="2" destOrd="0" presId="urn:microsoft.com/office/officeart/2018/2/layout/IconVerticalSolidList"/>
    <dgm:cxn modelId="{599D28DF-6D37-4665-9904-D6DA3D547003}" type="presParOf" srcId="{5DA89B4D-07BE-4E72-998F-C31527011F83}" destId="{E842E86E-93E5-4329-BBB2-D1C508CAE0DD}" srcOrd="3" destOrd="0" presId="urn:microsoft.com/office/officeart/2018/2/layout/IconVerticalSolidList"/>
    <dgm:cxn modelId="{7068CDAE-0593-419B-B7C8-956651C15A76}" type="presParOf" srcId="{5DA89B4D-07BE-4E72-998F-C31527011F83}" destId="{E0F6CE37-A078-48AC-91E2-828D25B531BF}" srcOrd="4" destOrd="0" presId="urn:microsoft.com/office/officeart/2018/2/layout/IconVerticalSolidList"/>
    <dgm:cxn modelId="{7DF43024-C1DA-4044-A85D-B2469CD3E496}" type="presParOf" srcId="{0E138E34-B4EE-4FE9-8F62-57E5BBCB28AB}" destId="{BBFF2343-3A01-4799-8761-813D4E108D53}" srcOrd="9" destOrd="0" presId="urn:microsoft.com/office/officeart/2018/2/layout/IconVerticalSolidList"/>
    <dgm:cxn modelId="{F1642028-4F51-492E-843C-A0DD0530BE4C}" type="presParOf" srcId="{0E138E34-B4EE-4FE9-8F62-57E5BBCB28AB}" destId="{BC671AE6-8F6F-45C8-BA43-48BE542B2463}" srcOrd="10" destOrd="0" presId="urn:microsoft.com/office/officeart/2018/2/layout/IconVerticalSolidList"/>
    <dgm:cxn modelId="{5CB3D44B-D376-498F-B7AF-395259C5DDF3}" type="presParOf" srcId="{BC671AE6-8F6F-45C8-BA43-48BE542B2463}" destId="{0396E46F-5F18-478D-843A-409E6F5EB85E}" srcOrd="0" destOrd="0" presId="urn:microsoft.com/office/officeart/2018/2/layout/IconVerticalSolidList"/>
    <dgm:cxn modelId="{84E0FC1F-B930-42F2-8078-F9C53FFA7728}" type="presParOf" srcId="{BC671AE6-8F6F-45C8-BA43-48BE542B2463}" destId="{5E0C894D-04F3-4BD7-809E-DE50A24A0281}" srcOrd="1" destOrd="0" presId="urn:microsoft.com/office/officeart/2018/2/layout/IconVerticalSolidList"/>
    <dgm:cxn modelId="{DF7623F0-7030-4D99-9161-B47EE3A64C5C}" type="presParOf" srcId="{BC671AE6-8F6F-45C8-BA43-48BE542B2463}" destId="{BCF00BFA-FF46-474F-A4CA-04F6F13CCD81}" srcOrd="2" destOrd="0" presId="urn:microsoft.com/office/officeart/2018/2/layout/IconVerticalSolidList"/>
    <dgm:cxn modelId="{180FA73D-8F77-40A5-8D0F-C2A6438A326D}" type="presParOf" srcId="{BC671AE6-8F6F-45C8-BA43-48BE542B2463}" destId="{746EAF52-5EA3-41CA-B173-4D0534AAEFB4}" srcOrd="3" destOrd="0" presId="urn:microsoft.com/office/officeart/2018/2/layout/IconVerticalSolidList"/>
    <dgm:cxn modelId="{39322EF9-3070-4868-97A6-239BBF587A59}" type="presParOf" srcId="{0E138E34-B4EE-4FE9-8F62-57E5BBCB28AB}" destId="{57C9A313-1F78-47ED-A002-90A166E6F5C6}" srcOrd="11" destOrd="0" presId="urn:microsoft.com/office/officeart/2018/2/layout/IconVerticalSolidList"/>
    <dgm:cxn modelId="{13DA9D4E-6100-47DB-9FEF-3E825AE066C1}" type="presParOf" srcId="{0E138E34-B4EE-4FE9-8F62-57E5BBCB28AB}" destId="{DB57BF42-5E7A-413E-B578-AA6129D38149}" srcOrd="12" destOrd="0" presId="urn:microsoft.com/office/officeart/2018/2/layout/IconVerticalSolidList"/>
    <dgm:cxn modelId="{AF14AC0C-3CE7-476B-99C2-D9C19B387DDC}" type="presParOf" srcId="{DB57BF42-5E7A-413E-B578-AA6129D38149}" destId="{4EE64704-74EF-4A63-AC85-0B8547D52F5F}" srcOrd="0" destOrd="0" presId="urn:microsoft.com/office/officeart/2018/2/layout/IconVerticalSolidList"/>
    <dgm:cxn modelId="{82184408-020E-4C3A-9541-4402A6CAA111}" type="presParOf" srcId="{DB57BF42-5E7A-413E-B578-AA6129D38149}" destId="{AA0D67CB-BBF9-48BB-8C67-72300BC8C8FD}" srcOrd="1" destOrd="0" presId="urn:microsoft.com/office/officeart/2018/2/layout/IconVerticalSolidList"/>
    <dgm:cxn modelId="{1FE4E335-C7AC-4A07-BAB6-F94603900916}" type="presParOf" srcId="{DB57BF42-5E7A-413E-B578-AA6129D38149}" destId="{E43B5E36-1E9A-40DD-BD29-1A7E1468211B}" srcOrd="2" destOrd="0" presId="urn:microsoft.com/office/officeart/2018/2/layout/IconVerticalSolidList"/>
    <dgm:cxn modelId="{DB201C47-E8F7-4FF6-90E5-30579148C426}" type="presParOf" srcId="{DB57BF42-5E7A-413E-B578-AA6129D38149}" destId="{B0ED3CA1-15B0-44F3-8CE0-A433E81576FB}" srcOrd="3" destOrd="0" presId="urn:microsoft.com/office/officeart/2018/2/layout/IconVerticalSolidList"/>
    <dgm:cxn modelId="{031441C7-84F2-47DD-997B-071D98E062FC}" type="presParOf" srcId="{DB57BF42-5E7A-413E-B578-AA6129D38149}" destId="{7C4E6CAF-292E-4129-8283-3F31F1B8E3FC}" srcOrd="4" destOrd="0" presId="urn:microsoft.com/office/officeart/2018/2/layout/IconVerticalSolidList"/>
    <dgm:cxn modelId="{DF4C30DD-F229-4EC9-9469-2958E42632E7}" type="presParOf" srcId="{0E138E34-B4EE-4FE9-8F62-57E5BBCB28AB}" destId="{D65199D0-FC32-4EAE-B067-F8F3E10E9926}" srcOrd="13" destOrd="0" presId="urn:microsoft.com/office/officeart/2018/2/layout/IconVerticalSolidList"/>
    <dgm:cxn modelId="{090868C9-DCEE-4D2A-BCFC-768976A75404}" type="presParOf" srcId="{0E138E34-B4EE-4FE9-8F62-57E5BBCB28AB}" destId="{FD2C6699-E130-4B2F-A704-8C201C9A5BDE}" srcOrd="14" destOrd="0" presId="urn:microsoft.com/office/officeart/2018/2/layout/IconVerticalSolidList"/>
    <dgm:cxn modelId="{969BF641-7218-4C3A-9A81-D419EE6FE2F9}" type="presParOf" srcId="{FD2C6699-E130-4B2F-A704-8C201C9A5BDE}" destId="{9214C163-ACD3-4646-A9DA-620EC24DA92A}" srcOrd="0" destOrd="0" presId="urn:microsoft.com/office/officeart/2018/2/layout/IconVerticalSolidList"/>
    <dgm:cxn modelId="{6994583E-A955-4AE0-A4B2-FFB8938AEBA0}" type="presParOf" srcId="{FD2C6699-E130-4B2F-A704-8C201C9A5BDE}" destId="{15354F0F-A37B-4917-B447-F5A9DB45BFDA}" srcOrd="1" destOrd="0" presId="urn:microsoft.com/office/officeart/2018/2/layout/IconVerticalSolidList"/>
    <dgm:cxn modelId="{5395A533-6CAA-434E-80C0-E9CFD335A14F}" type="presParOf" srcId="{FD2C6699-E130-4B2F-A704-8C201C9A5BDE}" destId="{5F8A87FA-FBA1-4DCC-ACCE-F61E550C3957}" srcOrd="2" destOrd="0" presId="urn:microsoft.com/office/officeart/2018/2/layout/IconVerticalSolidList"/>
    <dgm:cxn modelId="{2A004CA8-55D8-4C96-9F30-85035FD7F192}" type="presParOf" srcId="{FD2C6699-E130-4B2F-A704-8C201C9A5BDE}" destId="{C4D3662F-87E9-40A1-BA41-71B79168126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7E92B8-ECFF-43A7-982A-1DE0E07412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5C4D4A6-0764-468C-9D25-F80F0B879C37}">
      <dgm:prSet custT="1"/>
      <dgm:spPr/>
      <dgm:t>
        <a:bodyPr/>
        <a:lstStyle/>
        <a:p>
          <a:r>
            <a:rPr lang="en-US" sz="2000" dirty="0"/>
            <a:t>Strengthening Cross-Agency Coordination and Community Engagement to Advance Systemic Change </a:t>
          </a:r>
        </a:p>
        <a:p>
          <a:endParaRPr lang="en-US" sz="500" dirty="0"/>
        </a:p>
      </dgm:t>
    </dgm:pt>
    <dgm:pt modelId="{E6A4BF29-A499-47AE-8264-7A0A4F935D25}" type="parTrans" cxnId="{BC98AD72-7709-4B25-BF85-2A86DEC62949}">
      <dgm:prSet/>
      <dgm:spPr/>
      <dgm:t>
        <a:bodyPr/>
        <a:lstStyle/>
        <a:p>
          <a:endParaRPr lang="en-US"/>
        </a:p>
      </dgm:t>
    </dgm:pt>
    <dgm:pt modelId="{278774BC-C792-403D-80D0-DEDFA6A1B318}" type="sibTrans" cxnId="{BC98AD72-7709-4B25-BF85-2A86DEC62949}">
      <dgm:prSet/>
      <dgm:spPr/>
      <dgm:t>
        <a:bodyPr/>
        <a:lstStyle/>
        <a:p>
          <a:endParaRPr lang="en-US"/>
        </a:p>
      </dgm:t>
    </dgm:pt>
    <dgm:pt modelId="{B30F49D7-3C25-4213-9922-E14FBF905CB4}">
      <dgm:prSet custT="1"/>
      <dgm:spPr/>
      <dgm:t>
        <a:bodyPr/>
        <a:lstStyle/>
        <a:p>
          <a:r>
            <a:rPr lang="en-US" sz="1400" dirty="0">
              <a:solidFill>
                <a:srgbClr val="FF0000"/>
              </a:solidFill>
            </a:rPr>
            <a:t>Meeting absolute priority criteria is REQUIRED. We consider only applications that meet this priority:</a:t>
          </a:r>
        </a:p>
      </dgm:t>
    </dgm:pt>
    <dgm:pt modelId="{6F9EF639-77EE-4E84-B221-AE18D23D67D3}" type="parTrans" cxnId="{BBBC2704-6539-4935-9A85-7281DFAEA7C1}">
      <dgm:prSet/>
      <dgm:spPr/>
      <dgm:t>
        <a:bodyPr/>
        <a:lstStyle/>
        <a:p>
          <a:endParaRPr lang="en-US"/>
        </a:p>
      </dgm:t>
    </dgm:pt>
    <dgm:pt modelId="{457CC936-098E-487C-AB6B-8B397C0A9D8F}" type="sibTrans" cxnId="{BBBC2704-6539-4935-9A85-7281DFAEA7C1}">
      <dgm:prSet/>
      <dgm:spPr/>
      <dgm:t>
        <a:bodyPr/>
        <a:lstStyle/>
        <a:p>
          <a:endParaRPr lang="en-US"/>
        </a:p>
      </dgm:t>
    </dgm:pt>
    <dgm:pt modelId="{50228D5E-5F2F-4482-9515-294E2C1210D4}">
      <dgm:prSet custT="1"/>
      <dgm:spPr/>
      <dgm:t>
        <a:bodyPr/>
        <a:lstStyle/>
        <a:p>
          <a:r>
            <a:rPr lang="en-US" sz="1400" dirty="0"/>
            <a:t>Projects that are designed to take a systemic evidence-based approach to improving outcomes for underserved students in one or more of the following priority areas:</a:t>
          </a:r>
        </a:p>
      </dgm:t>
    </dgm:pt>
    <dgm:pt modelId="{B66D0D7E-C0E8-48C1-8C14-4A90A8302D27}" type="parTrans" cxnId="{E0771644-1B01-403B-84BB-9CAC1A65B311}">
      <dgm:prSet/>
      <dgm:spPr/>
      <dgm:t>
        <a:bodyPr/>
        <a:lstStyle/>
        <a:p>
          <a:endParaRPr lang="en-US"/>
        </a:p>
      </dgm:t>
    </dgm:pt>
    <dgm:pt modelId="{C99A417A-62F8-4892-8EBF-221666446168}" type="sibTrans" cxnId="{E0771644-1B01-403B-84BB-9CAC1A65B311}">
      <dgm:prSet/>
      <dgm:spPr/>
      <dgm:t>
        <a:bodyPr/>
        <a:lstStyle/>
        <a:p>
          <a:endParaRPr lang="en-US"/>
        </a:p>
      </dgm:t>
    </dgm:pt>
    <dgm:pt modelId="{B779D218-B32C-4815-B315-1A3DD18BF8C0}">
      <dgm:prSet custT="1"/>
      <dgm:spPr/>
      <dgm:t>
        <a:bodyPr/>
        <a:lstStyle/>
        <a:p>
          <a:r>
            <a:rPr lang="en-US" sz="1400" dirty="0"/>
            <a:t>(a) Coordinating efforts with Federal, State, or local agencies, or community-based organizations, that support students, to address two or more of the following:</a:t>
          </a:r>
        </a:p>
      </dgm:t>
    </dgm:pt>
    <dgm:pt modelId="{8939249C-6BF6-44D5-9175-3E27E5749DE8}" type="parTrans" cxnId="{3E3F284F-E8CC-400F-BB44-211268A159B8}">
      <dgm:prSet/>
      <dgm:spPr/>
      <dgm:t>
        <a:bodyPr/>
        <a:lstStyle/>
        <a:p>
          <a:endParaRPr lang="en-US"/>
        </a:p>
      </dgm:t>
    </dgm:pt>
    <dgm:pt modelId="{8501CA4D-491F-4949-AD69-B1204246F193}" type="sibTrans" cxnId="{3E3F284F-E8CC-400F-BB44-211268A159B8}">
      <dgm:prSet/>
      <dgm:spPr/>
      <dgm:t>
        <a:bodyPr/>
        <a:lstStyle/>
        <a:p>
          <a:endParaRPr lang="en-US"/>
        </a:p>
      </dgm:t>
    </dgm:pt>
    <dgm:pt modelId="{3602DB17-7EE3-4251-BE34-911AFDC8122E}">
      <dgm:prSet custT="1"/>
      <dgm:spPr/>
      <dgm:t>
        <a:bodyPr/>
        <a:lstStyle/>
        <a:p>
          <a:r>
            <a:rPr lang="en-US" sz="1400" dirty="0"/>
            <a:t>(1) Food assistance.</a:t>
          </a:r>
        </a:p>
      </dgm:t>
    </dgm:pt>
    <dgm:pt modelId="{DEC0E3F5-5641-49D1-8751-616D43BDCAAE}" type="parTrans" cxnId="{D7C41AF2-3C3C-4952-BD5D-6B2524839E36}">
      <dgm:prSet/>
      <dgm:spPr/>
      <dgm:t>
        <a:bodyPr/>
        <a:lstStyle/>
        <a:p>
          <a:endParaRPr lang="en-US"/>
        </a:p>
      </dgm:t>
    </dgm:pt>
    <dgm:pt modelId="{F0CABFAF-F14C-464C-B194-72638E21E552}" type="sibTrans" cxnId="{D7C41AF2-3C3C-4952-BD5D-6B2524839E36}">
      <dgm:prSet/>
      <dgm:spPr/>
      <dgm:t>
        <a:bodyPr/>
        <a:lstStyle/>
        <a:p>
          <a:endParaRPr lang="en-US"/>
        </a:p>
      </dgm:t>
    </dgm:pt>
    <dgm:pt modelId="{23789AE6-2EDA-40BD-A033-987D64D0560E}">
      <dgm:prSet custT="1"/>
      <dgm:spPr/>
      <dgm:t>
        <a:bodyPr/>
        <a:lstStyle/>
        <a:p>
          <a:r>
            <a:rPr lang="en-US" sz="1400" dirty="0"/>
            <a:t>(2) Housing.</a:t>
          </a:r>
        </a:p>
      </dgm:t>
    </dgm:pt>
    <dgm:pt modelId="{BE6CA0C3-66AC-4E62-8562-9D333BB769DF}" type="parTrans" cxnId="{1C2FDBE1-E6EE-4BA4-B5E6-4A6256165961}">
      <dgm:prSet/>
      <dgm:spPr/>
      <dgm:t>
        <a:bodyPr/>
        <a:lstStyle/>
        <a:p>
          <a:endParaRPr lang="en-US"/>
        </a:p>
      </dgm:t>
    </dgm:pt>
    <dgm:pt modelId="{F19F61FB-CFAF-486C-9F73-749E03792A4F}" type="sibTrans" cxnId="{1C2FDBE1-E6EE-4BA4-B5E6-4A6256165961}">
      <dgm:prSet/>
      <dgm:spPr/>
      <dgm:t>
        <a:bodyPr/>
        <a:lstStyle/>
        <a:p>
          <a:endParaRPr lang="en-US"/>
        </a:p>
      </dgm:t>
    </dgm:pt>
    <dgm:pt modelId="{78366237-EFD7-4BC6-9116-F4305F8548EC}">
      <dgm:prSet custT="1"/>
      <dgm:spPr/>
      <dgm:t>
        <a:bodyPr/>
        <a:lstStyle/>
        <a:p>
          <a:r>
            <a:rPr lang="en-US" sz="1400" dirty="0"/>
            <a:t>(3) Transportation.</a:t>
          </a:r>
        </a:p>
      </dgm:t>
    </dgm:pt>
    <dgm:pt modelId="{F2CCE81A-50A3-4E7F-A84D-EA45D23BA70A}" type="parTrans" cxnId="{774DBD30-7810-4E02-B786-0D32201134DC}">
      <dgm:prSet/>
      <dgm:spPr/>
      <dgm:t>
        <a:bodyPr/>
        <a:lstStyle/>
        <a:p>
          <a:endParaRPr lang="en-US"/>
        </a:p>
      </dgm:t>
    </dgm:pt>
    <dgm:pt modelId="{8563E44F-3922-4113-9523-142A4327B137}" type="sibTrans" cxnId="{774DBD30-7810-4E02-B786-0D32201134DC}">
      <dgm:prSet/>
      <dgm:spPr/>
      <dgm:t>
        <a:bodyPr/>
        <a:lstStyle/>
        <a:p>
          <a:endParaRPr lang="en-US"/>
        </a:p>
      </dgm:t>
    </dgm:pt>
    <dgm:pt modelId="{D8EB7142-9CE0-4775-B26F-ED0CB2343EDF}">
      <dgm:prSet custT="1"/>
      <dgm:spPr/>
      <dgm:t>
        <a:bodyPr/>
        <a:lstStyle/>
        <a:p>
          <a:r>
            <a:rPr lang="en-US" sz="1400" dirty="0"/>
            <a:t>(4) Health, including physical health, mental health, and behavioral health and trauma.</a:t>
          </a:r>
        </a:p>
      </dgm:t>
    </dgm:pt>
    <dgm:pt modelId="{D91B3FF9-6F56-4AAE-98AC-A1DF5A79BF69}" type="parTrans" cxnId="{F121F26E-29AB-437E-9872-6A87B6D5B94B}">
      <dgm:prSet/>
      <dgm:spPr/>
      <dgm:t>
        <a:bodyPr/>
        <a:lstStyle/>
        <a:p>
          <a:endParaRPr lang="en-US"/>
        </a:p>
      </dgm:t>
    </dgm:pt>
    <dgm:pt modelId="{8AF7BF50-F34E-43F2-A526-B77DCCA7847F}" type="sibTrans" cxnId="{F121F26E-29AB-437E-9872-6A87B6D5B94B}">
      <dgm:prSet/>
      <dgm:spPr/>
      <dgm:t>
        <a:bodyPr/>
        <a:lstStyle/>
        <a:p>
          <a:endParaRPr lang="en-US"/>
        </a:p>
      </dgm:t>
    </dgm:pt>
    <dgm:pt modelId="{AEBE8A60-AFE2-4461-8DAF-3EBE8C876A2D}">
      <dgm:prSet custT="1"/>
      <dgm:spPr/>
      <dgm:t>
        <a:bodyPr/>
        <a:lstStyle/>
        <a:p>
          <a:r>
            <a:rPr lang="en-US" sz="1400" dirty="0"/>
            <a:t>(5) Child care.</a:t>
          </a:r>
        </a:p>
      </dgm:t>
    </dgm:pt>
    <dgm:pt modelId="{5062076C-91C5-45DD-B0CA-42A12FC84494}" type="parTrans" cxnId="{D21874AD-82D6-4E7E-B55A-CBBABFFE7CB7}">
      <dgm:prSet/>
      <dgm:spPr/>
      <dgm:t>
        <a:bodyPr/>
        <a:lstStyle/>
        <a:p>
          <a:endParaRPr lang="en-US"/>
        </a:p>
      </dgm:t>
    </dgm:pt>
    <dgm:pt modelId="{D04231C8-B4F0-4C2C-88C1-80BCCE981A9A}" type="sibTrans" cxnId="{D21874AD-82D6-4E7E-B55A-CBBABFFE7CB7}">
      <dgm:prSet/>
      <dgm:spPr/>
      <dgm:t>
        <a:bodyPr/>
        <a:lstStyle/>
        <a:p>
          <a:endParaRPr lang="en-US"/>
        </a:p>
      </dgm:t>
    </dgm:pt>
    <dgm:pt modelId="{2BECABC6-AE65-4479-9933-C8F4974F7014}">
      <dgm:prSet custT="1"/>
      <dgm:spPr/>
      <dgm:t>
        <a:bodyPr/>
        <a:lstStyle/>
        <a:p>
          <a:r>
            <a:rPr lang="en-US" sz="1400" dirty="0"/>
            <a:t>(6) Technology.</a:t>
          </a:r>
        </a:p>
      </dgm:t>
    </dgm:pt>
    <dgm:pt modelId="{DBE60B10-66F3-4F32-84BC-92165CB46E63}" type="parTrans" cxnId="{3CA0EBE7-D983-4C12-8118-0A9FB80504CC}">
      <dgm:prSet/>
      <dgm:spPr/>
      <dgm:t>
        <a:bodyPr/>
        <a:lstStyle/>
        <a:p>
          <a:endParaRPr lang="en-US"/>
        </a:p>
      </dgm:t>
    </dgm:pt>
    <dgm:pt modelId="{E7057EE5-A58A-4C7A-B3DB-F1DAC6CA64DF}" type="sibTrans" cxnId="{3CA0EBE7-D983-4C12-8118-0A9FB80504CC}">
      <dgm:prSet/>
      <dgm:spPr/>
      <dgm:t>
        <a:bodyPr/>
        <a:lstStyle/>
        <a:p>
          <a:endParaRPr lang="en-US"/>
        </a:p>
      </dgm:t>
    </dgm:pt>
    <dgm:pt modelId="{59496F2B-5CCF-4966-BA73-1150A9EBFD81}">
      <dgm:prSet custT="1"/>
      <dgm:spPr/>
      <dgm:t>
        <a:bodyPr/>
        <a:lstStyle/>
        <a:p>
          <a:endParaRPr lang="en-US" sz="1400" dirty="0"/>
        </a:p>
      </dgm:t>
    </dgm:pt>
    <dgm:pt modelId="{74EB65AC-88D7-479A-8F04-A1A7A42C66CF}" type="parTrans" cxnId="{0AC9FDC7-7E83-4052-B095-ACE413502044}">
      <dgm:prSet/>
      <dgm:spPr/>
      <dgm:t>
        <a:bodyPr/>
        <a:lstStyle/>
        <a:p>
          <a:endParaRPr lang="en-US"/>
        </a:p>
      </dgm:t>
    </dgm:pt>
    <dgm:pt modelId="{F6A5268C-CB67-4555-9B61-61635DB14D75}" type="sibTrans" cxnId="{0AC9FDC7-7E83-4052-B095-ACE413502044}">
      <dgm:prSet/>
      <dgm:spPr/>
      <dgm:t>
        <a:bodyPr/>
        <a:lstStyle/>
        <a:p>
          <a:endParaRPr lang="en-US"/>
        </a:p>
      </dgm:t>
    </dgm:pt>
    <dgm:pt modelId="{BFFDB07A-EAB8-4C23-928C-3D2788A5AF4D}">
      <dgm:prSet custT="1"/>
      <dgm:spPr/>
      <dgm:t>
        <a:bodyPr/>
        <a:lstStyle/>
        <a:p>
          <a:r>
            <a:rPr lang="en-US" sz="1400" dirty="0"/>
            <a:t>(b) Conducting community needs and asset mapping to identify existing programs and initiatives that can be leveraged, and new programs and initiatives that need to be developed and implemented, to advance systemic change.</a:t>
          </a:r>
        </a:p>
      </dgm:t>
    </dgm:pt>
    <dgm:pt modelId="{01AC073F-FA7D-4343-B071-F2E2020CFCAA}" type="parTrans" cxnId="{D9E65FEB-B2F3-41D9-8FF3-8ACB4504D046}">
      <dgm:prSet/>
      <dgm:spPr/>
      <dgm:t>
        <a:bodyPr/>
        <a:lstStyle/>
        <a:p>
          <a:endParaRPr lang="en-US"/>
        </a:p>
      </dgm:t>
    </dgm:pt>
    <dgm:pt modelId="{C76DCFA9-12D2-4741-9DA0-9F358CFBD3B8}" type="sibTrans" cxnId="{D9E65FEB-B2F3-41D9-8FF3-8ACB4504D046}">
      <dgm:prSet/>
      <dgm:spPr/>
      <dgm:t>
        <a:bodyPr/>
        <a:lstStyle/>
        <a:p>
          <a:endParaRPr lang="en-US"/>
        </a:p>
      </dgm:t>
    </dgm:pt>
    <dgm:pt modelId="{C5E4D10A-B2BC-4E17-8718-225DA773AE7D}">
      <dgm:prSet custT="1"/>
      <dgm:spPr/>
      <dgm:t>
        <a:bodyPr/>
        <a:lstStyle/>
        <a:p>
          <a:endParaRPr lang="en-US" sz="1400" dirty="0"/>
        </a:p>
      </dgm:t>
    </dgm:pt>
    <dgm:pt modelId="{58741270-CCD9-4FC8-B5C6-4E42360AFEEC}" type="parTrans" cxnId="{D8F69A84-4857-4399-80AD-32D25E5FE928}">
      <dgm:prSet/>
      <dgm:spPr/>
      <dgm:t>
        <a:bodyPr/>
        <a:lstStyle/>
        <a:p>
          <a:endParaRPr lang="en-US"/>
        </a:p>
      </dgm:t>
    </dgm:pt>
    <dgm:pt modelId="{BB1F554F-87EB-4E66-8D4C-063DC39DC3C8}" type="sibTrans" cxnId="{D8F69A84-4857-4399-80AD-32D25E5FE928}">
      <dgm:prSet/>
      <dgm:spPr/>
      <dgm:t>
        <a:bodyPr/>
        <a:lstStyle/>
        <a:p>
          <a:endParaRPr lang="en-US"/>
        </a:p>
      </dgm:t>
    </dgm:pt>
    <dgm:pt modelId="{632B751E-3791-4F10-A030-E213EB7A8386}">
      <dgm:prSet custT="1"/>
      <dgm:spPr/>
      <dgm:t>
        <a:bodyPr/>
        <a:lstStyle/>
        <a:p>
          <a:r>
            <a:rPr lang="en-US" sz="1400" dirty="0"/>
            <a:t>(c) Establishing cross-agency partnerships, or community-based partnerships with local nonprofit organizations, businesses, philanthropic organizations, or others, to meet family well-being needs.</a:t>
          </a:r>
        </a:p>
      </dgm:t>
    </dgm:pt>
    <dgm:pt modelId="{B83855AB-DDEF-4FCA-AF7D-762D4006D102}" type="parTrans" cxnId="{9EF927D3-1D35-421D-A1F9-72705DA58BEF}">
      <dgm:prSet/>
      <dgm:spPr/>
      <dgm:t>
        <a:bodyPr/>
        <a:lstStyle/>
        <a:p>
          <a:endParaRPr lang="en-US"/>
        </a:p>
      </dgm:t>
    </dgm:pt>
    <dgm:pt modelId="{EE9D2555-5D4B-4FFC-9D25-541A2E3B1CED}" type="sibTrans" cxnId="{9EF927D3-1D35-421D-A1F9-72705DA58BEF}">
      <dgm:prSet/>
      <dgm:spPr/>
      <dgm:t>
        <a:bodyPr/>
        <a:lstStyle/>
        <a:p>
          <a:endParaRPr lang="en-US"/>
        </a:p>
      </dgm:t>
    </dgm:pt>
    <dgm:pt modelId="{765C13C8-FCEA-40E8-AF74-A399D260E629}">
      <dgm:prSet/>
      <dgm:spPr/>
      <dgm:t>
        <a:bodyPr/>
        <a:lstStyle/>
        <a:p>
          <a:endParaRPr lang="en-US" sz="1200" dirty="0"/>
        </a:p>
      </dgm:t>
    </dgm:pt>
    <dgm:pt modelId="{985898F2-9268-48C5-BC2D-80962B5ECEDF}" type="parTrans" cxnId="{10DB11A3-BF3E-4D6F-A8D8-12C83F0CD9D2}">
      <dgm:prSet/>
      <dgm:spPr/>
      <dgm:t>
        <a:bodyPr/>
        <a:lstStyle/>
        <a:p>
          <a:endParaRPr lang="en-US"/>
        </a:p>
      </dgm:t>
    </dgm:pt>
    <dgm:pt modelId="{DFB6F185-80EC-4605-947E-5D314EE7FD3C}" type="sibTrans" cxnId="{10DB11A3-BF3E-4D6F-A8D8-12C83F0CD9D2}">
      <dgm:prSet/>
      <dgm:spPr/>
      <dgm:t>
        <a:bodyPr/>
        <a:lstStyle/>
        <a:p>
          <a:endParaRPr lang="en-US"/>
        </a:p>
      </dgm:t>
    </dgm:pt>
    <dgm:pt modelId="{426DFB52-C56B-43CE-9F13-CDE10E45AB1E}" type="pres">
      <dgm:prSet presAssocID="{2F7E92B8-ECFF-43A7-982A-1DE0E07412AC}" presName="linear" presStyleCnt="0">
        <dgm:presLayoutVars>
          <dgm:animLvl val="lvl"/>
          <dgm:resizeHandles val="exact"/>
        </dgm:presLayoutVars>
      </dgm:prSet>
      <dgm:spPr/>
    </dgm:pt>
    <dgm:pt modelId="{A723DE88-DD75-4545-B86A-D0ED6FE47CB3}" type="pres">
      <dgm:prSet presAssocID="{55C4D4A6-0764-468C-9D25-F80F0B879C37}" presName="parentText" presStyleLbl="node1" presStyleIdx="0" presStyleCnt="1" custScaleY="124411" custLinFactNeighborX="-718" custLinFactNeighborY="-12109">
        <dgm:presLayoutVars>
          <dgm:chMax val="0"/>
          <dgm:bulletEnabled val="1"/>
        </dgm:presLayoutVars>
      </dgm:prSet>
      <dgm:spPr/>
    </dgm:pt>
    <dgm:pt modelId="{BE0CD468-254C-4525-8F1F-EF4F2CAE8FB1}" type="pres">
      <dgm:prSet presAssocID="{55C4D4A6-0764-468C-9D25-F80F0B879C37}" presName="childText" presStyleLbl="revTx" presStyleIdx="0" presStyleCnt="1" custScaleY="85387">
        <dgm:presLayoutVars>
          <dgm:bulletEnabled val="1"/>
        </dgm:presLayoutVars>
      </dgm:prSet>
      <dgm:spPr/>
    </dgm:pt>
  </dgm:ptLst>
  <dgm:cxnLst>
    <dgm:cxn modelId="{BBBC2704-6539-4935-9A85-7281DFAEA7C1}" srcId="{55C4D4A6-0764-468C-9D25-F80F0B879C37}" destId="{B30F49D7-3C25-4213-9922-E14FBF905CB4}" srcOrd="0" destOrd="0" parTransId="{6F9EF639-77EE-4E84-B221-AE18D23D67D3}" sibTransId="{457CC936-098E-487C-AB6B-8B397C0A9D8F}"/>
    <dgm:cxn modelId="{8A891D19-5044-491A-BA35-230E3B151348}" type="presOf" srcId="{B30F49D7-3C25-4213-9922-E14FBF905CB4}" destId="{BE0CD468-254C-4525-8F1F-EF4F2CAE8FB1}" srcOrd="0" destOrd="0" presId="urn:microsoft.com/office/officeart/2005/8/layout/vList2"/>
    <dgm:cxn modelId="{68935720-924F-455A-9F76-955B1C20D9BB}" type="presOf" srcId="{50228D5E-5F2F-4482-9515-294E2C1210D4}" destId="{BE0CD468-254C-4525-8F1F-EF4F2CAE8FB1}" srcOrd="0" destOrd="1" presId="urn:microsoft.com/office/officeart/2005/8/layout/vList2"/>
    <dgm:cxn modelId="{C13F6027-6816-4ADD-862E-BFD602285530}" type="presOf" srcId="{B779D218-B32C-4815-B315-1A3DD18BF8C0}" destId="{BE0CD468-254C-4525-8F1F-EF4F2CAE8FB1}" srcOrd="0" destOrd="2" presId="urn:microsoft.com/office/officeart/2005/8/layout/vList2"/>
    <dgm:cxn modelId="{3A5C6229-A19A-486A-A372-8CECD6C055F7}" type="presOf" srcId="{2F7E92B8-ECFF-43A7-982A-1DE0E07412AC}" destId="{426DFB52-C56B-43CE-9F13-CDE10E45AB1E}" srcOrd="0" destOrd="0" presId="urn:microsoft.com/office/officeart/2005/8/layout/vList2"/>
    <dgm:cxn modelId="{774DBD30-7810-4E02-B786-0D32201134DC}" srcId="{B30F49D7-3C25-4213-9922-E14FBF905CB4}" destId="{78366237-EFD7-4BC6-9116-F4305F8548EC}" srcOrd="4" destOrd="0" parTransId="{F2CCE81A-50A3-4E7F-A84D-EA45D23BA70A}" sibTransId="{8563E44F-3922-4113-9523-142A4327B137}"/>
    <dgm:cxn modelId="{892E0544-454F-4533-8692-1DDE27D2AED9}" type="presOf" srcId="{D8EB7142-9CE0-4775-B26F-ED0CB2343EDF}" destId="{BE0CD468-254C-4525-8F1F-EF4F2CAE8FB1}" srcOrd="0" destOrd="6" presId="urn:microsoft.com/office/officeart/2005/8/layout/vList2"/>
    <dgm:cxn modelId="{E0771644-1B01-403B-84BB-9CAC1A65B311}" srcId="{B30F49D7-3C25-4213-9922-E14FBF905CB4}" destId="{50228D5E-5F2F-4482-9515-294E2C1210D4}" srcOrd="0" destOrd="0" parTransId="{B66D0D7E-C0E8-48C1-8C14-4A90A8302D27}" sibTransId="{C99A417A-62F8-4892-8EBF-221666446168}"/>
    <dgm:cxn modelId="{48B6E84C-5570-4616-AD2C-86FF910FCF6C}" type="presOf" srcId="{C5E4D10A-B2BC-4E17-8718-225DA773AE7D}" destId="{BE0CD468-254C-4525-8F1F-EF4F2CAE8FB1}" srcOrd="0" destOrd="11" presId="urn:microsoft.com/office/officeart/2005/8/layout/vList2"/>
    <dgm:cxn modelId="{FB73994E-50E9-411A-BCE1-97E3190FBC82}" type="presOf" srcId="{59496F2B-5CCF-4966-BA73-1150A9EBFD81}" destId="{BE0CD468-254C-4525-8F1F-EF4F2CAE8FB1}" srcOrd="0" destOrd="9" presId="urn:microsoft.com/office/officeart/2005/8/layout/vList2"/>
    <dgm:cxn modelId="{F121F26E-29AB-437E-9872-6A87B6D5B94B}" srcId="{B30F49D7-3C25-4213-9922-E14FBF905CB4}" destId="{D8EB7142-9CE0-4775-B26F-ED0CB2343EDF}" srcOrd="5" destOrd="0" parTransId="{D91B3FF9-6F56-4AAE-98AC-A1DF5A79BF69}" sibTransId="{8AF7BF50-F34E-43F2-A526-B77DCCA7847F}"/>
    <dgm:cxn modelId="{3E3F284F-E8CC-400F-BB44-211268A159B8}" srcId="{B30F49D7-3C25-4213-9922-E14FBF905CB4}" destId="{B779D218-B32C-4815-B315-1A3DD18BF8C0}" srcOrd="1" destOrd="0" parTransId="{8939249C-6BF6-44D5-9175-3E27E5749DE8}" sibTransId="{8501CA4D-491F-4949-AD69-B1204246F193}"/>
    <dgm:cxn modelId="{BC98AD72-7709-4B25-BF85-2A86DEC62949}" srcId="{2F7E92B8-ECFF-43A7-982A-1DE0E07412AC}" destId="{55C4D4A6-0764-468C-9D25-F80F0B879C37}" srcOrd="0" destOrd="0" parTransId="{E6A4BF29-A499-47AE-8264-7A0A4F935D25}" sibTransId="{278774BC-C792-403D-80D0-DEDFA6A1B318}"/>
    <dgm:cxn modelId="{40F63D53-07E5-4E14-A61F-E6A967D58D0E}" type="presOf" srcId="{BFFDB07A-EAB8-4C23-928C-3D2788A5AF4D}" destId="{BE0CD468-254C-4525-8F1F-EF4F2CAE8FB1}" srcOrd="0" destOrd="10" presId="urn:microsoft.com/office/officeart/2005/8/layout/vList2"/>
    <dgm:cxn modelId="{2F67E954-48C1-45C4-A941-7DD7DB9C231D}" type="presOf" srcId="{23789AE6-2EDA-40BD-A033-987D64D0560E}" destId="{BE0CD468-254C-4525-8F1F-EF4F2CAE8FB1}" srcOrd="0" destOrd="4" presId="urn:microsoft.com/office/officeart/2005/8/layout/vList2"/>
    <dgm:cxn modelId="{9D28857D-9C41-4DC6-81F5-6FCD3DC879D4}" type="presOf" srcId="{765C13C8-FCEA-40E8-AF74-A399D260E629}" destId="{BE0CD468-254C-4525-8F1F-EF4F2CAE8FB1}" srcOrd="0" destOrd="13" presId="urn:microsoft.com/office/officeart/2005/8/layout/vList2"/>
    <dgm:cxn modelId="{A1467482-7FC4-4599-B3BC-81700E97A223}" type="presOf" srcId="{632B751E-3791-4F10-A030-E213EB7A8386}" destId="{BE0CD468-254C-4525-8F1F-EF4F2CAE8FB1}" srcOrd="0" destOrd="12" presId="urn:microsoft.com/office/officeart/2005/8/layout/vList2"/>
    <dgm:cxn modelId="{D8F69A84-4857-4399-80AD-32D25E5FE928}" srcId="{B30F49D7-3C25-4213-9922-E14FBF905CB4}" destId="{C5E4D10A-B2BC-4E17-8718-225DA773AE7D}" srcOrd="10" destOrd="0" parTransId="{58741270-CCD9-4FC8-B5C6-4E42360AFEEC}" sibTransId="{BB1F554F-87EB-4E66-8D4C-063DC39DC3C8}"/>
    <dgm:cxn modelId="{0F5E6C8B-5903-4E62-A43F-ABD985B15FF2}" type="presOf" srcId="{78366237-EFD7-4BC6-9116-F4305F8548EC}" destId="{BE0CD468-254C-4525-8F1F-EF4F2CAE8FB1}" srcOrd="0" destOrd="5" presId="urn:microsoft.com/office/officeart/2005/8/layout/vList2"/>
    <dgm:cxn modelId="{F5D4D493-C359-4BB2-A60C-C4AA48BAC8C0}" type="presOf" srcId="{3602DB17-7EE3-4251-BE34-911AFDC8122E}" destId="{BE0CD468-254C-4525-8F1F-EF4F2CAE8FB1}" srcOrd="0" destOrd="3" presId="urn:microsoft.com/office/officeart/2005/8/layout/vList2"/>
    <dgm:cxn modelId="{10DB11A3-BF3E-4D6F-A8D8-12C83F0CD9D2}" srcId="{B30F49D7-3C25-4213-9922-E14FBF905CB4}" destId="{765C13C8-FCEA-40E8-AF74-A399D260E629}" srcOrd="12" destOrd="0" parTransId="{985898F2-9268-48C5-BC2D-80962B5ECEDF}" sibTransId="{DFB6F185-80EC-4605-947E-5D314EE7FD3C}"/>
    <dgm:cxn modelId="{34B3BDA4-C4C0-41FF-9C5F-027D9D7E5E35}" type="presOf" srcId="{2BECABC6-AE65-4479-9933-C8F4974F7014}" destId="{BE0CD468-254C-4525-8F1F-EF4F2CAE8FB1}" srcOrd="0" destOrd="8" presId="urn:microsoft.com/office/officeart/2005/8/layout/vList2"/>
    <dgm:cxn modelId="{D21874AD-82D6-4E7E-B55A-CBBABFFE7CB7}" srcId="{B30F49D7-3C25-4213-9922-E14FBF905CB4}" destId="{AEBE8A60-AFE2-4461-8DAF-3EBE8C876A2D}" srcOrd="6" destOrd="0" parTransId="{5062076C-91C5-45DD-B0CA-42A12FC84494}" sibTransId="{D04231C8-B4F0-4C2C-88C1-80BCCE981A9A}"/>
    <dgm:cxn modelId="{0AC9FDC7-7E83-4052-B095-ACE413502044}" srcId="{B30F49D7-3C25-4213-9922-E14FBF905CB4}" destId="{59496F2B-5CCF-4966-BA73-1150A9EBFD81}" srcOrd="8" destOrd="0" parTransId="{74EB65AC-88D7-479A-8F04-A1A7A42C66CF}" sibTransId="{F6A5268C-CB67-4555-9B61-61635DB14D75}"/>
    <dgm:cxn modelId="{9EF927D3-1D35-421D-A1F9-72705DA58BEF}" srcId="{B30F49D7-3C25-4213-9922-E14FBF905CB4}" destId="{632B751E-3791-4F10-A030-E213EB7A8386}" srcOrd="11" destOrd="0" parTransId="{B83855AB-DDEF-4FCA-AF7D-762D4006D102}" sibTransId="{EE9D2555-5D4B-4FFC-9D25-541A2E3B1CED}"/>
    <dgm:cxn modelId="{DAB55ED5-2174-4EF8-B6E0-A27E86E961E3}" type="presOf" srcId="{AEBE8A60-AFE2-4461-8DAF-3EBE8C876A2D}" destId="{BE0CD468-254C-4525-8F1F-EF4F2CAE8FB1}" srcOrd="0" destOrd="7" presId="urn:microsoft.com/office/officeart/2005/8/layout/vList2"/>
    <dgm:cxn modelId="{1C2FDBE1-E6EE-4BA4-B5E6-4A6256165961}" srcId="{B30F49D7-3C25-4213-9922-E14FBF905CB4}" destId="{23789AE6-2EDA-40BD-A033-987D64D0560E}" srcOrd="3" destOrd="0" parTransId="{BE6CA0C3-66AC-4E62-8562-9D333BB769DF}" sibTransId="{F19F61FB-CFAF-486C-9F73-749E03792A4F}"/>
    <dgm:cxn modelId="{3CA0EBE7-D983-4C12-8118-0A9FB80504CC}" srcId="{B30F49D7-3C25-4213-9922-E14FBF905CB4}" destId="{2BECABC6-AE65-4479-9933-C8F4974F7014}" srcOrd="7" destOrd="0" parTransId="{DBE60B10-66F3-4F32-84BC-92165CB46E63}" sibTransId="{E7057EE5-A58A-4C7A-B3DB-F1DAC6CA64DF}"/>
    <dgm:cxn modelId="{D9E65FEB-B2F3-41D9-8FF3-8ACB4504D046}" srcId="{B30F49D7-3C25-4213-9922-E14FBF905CB4}" destId="{BFFDB07A-EAB8-4C23-928C-3D2788A5AF4D}" srcOrd="9" destOrd="0" parTransId="{01AC073F-FA7D-4343-B071-F2E2020CFCAA}" sibTransId="{C76DCFA9-12D2-4741-9DA0-9F358CFBD3B8}"/>
    <dgm:cxn modelId="{D7C41AF2-3C3C-4952-BD5D-6B2524839E36}" srcId="{B30F49D7-3C25-4213-9922-E14FBF905CB4}" destId="{3602DB17-7EE3-4251-BE34-911AFDC8122E}" srcOrd="2" destOrd="0" parTransId="{DEC0E3F5-5641-49D1-8751-616D43BDCAAE}" sibTransId="{F0CABFAF-F14C-464C-B194-72638E21E552}"/>
    <dgm:cxn modelId="{6FB34EFC-1DD7-4651-B0A2-868CB525E2A9}" type="presOf" srcId="{55C4D4A6-0764-468C-9D25-F80F0B879C37}" destId="{A723DE88-DD75-4545-B86A-D0ED6FE47CB3}" srcOrd="0" destOrd="0" presId="urn:microsoft.com/office/officeart/2005/8/layout/vList2"/>
    <dgm:cxn modelId="{F6E97246-A0A7-49E7-B3B1-CF6DAA91DF7B}" type="presParOf" srcId="{426DFB52-C56B-43CE-9F13-CDE10E45AB1E}" destId="{A723DE88-DD75-4545-B86A-D0ED6FE47CB3}" srcOrd="0" destOrd="0" presId="urn:microsoft.com/office/officeart/2005/8/layout/vList2"/>
    <dgm:cxn modelId="{1FE08124-ED3C-4B19-AC73-05FF46C85979}" type="presParOf" srcId="{426DFB52-C56B-43CE-9F13-CDE10E45AB1E}" destId="{BE0CD468-254C-4525-8F1F-EF4F2CAE8FB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7E92B8-ECFF-43A7-982A-1DE0E07412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5C4D4A6-0764-468C-9D25-F80F0B879C37}">
      <dgm:prSet/>
      <dgm:spPr/>
      <dgm:t>
        <a:bodyPr/>
        <a:lstStyle/>
        <a:p>
          <a:r>
            <a:rPr lang="en-US" dirty="0"/>
            <a:t>Promoting Equity in Student Access to Educational Resources and Opportunities </a:t>
          </a:r>
        </a:p>
      </dgm:t>
    </dgm:pt>
    <dgm:pt modelId="{E6A4BF29-A499-47AE-8264-7A0A4F935D25}" type="parTrans" cxnId="{BC98AD72-7709-4B25-BF85-2A86DEC62949}">
      <dgm:prSet/>
      <dgm:spPr/>
      <dgm:t>
        <a:bodyPr/>
        <a:lstStyle/>
        <a:p>
          <a:endParaRPr lang="en-US"/>
        </a:p>
      </dgm:t>
    </dgm:pt>
    <dgm:pt modelId="{278774BC-C792-403D-80D0-DEDFA6A1B318}" type="sibTrans" cxnId="{BC98AD72-7709-4B25-BF85-2A86DEC62949}">
      <dgm:prSet/>
      <dgm:spPr/>
      <dgm:t>
        <a:bodyPr/>
        <a:lstStyle/>
        <a:p>
          <a:endParaRPr lang="en-US"/>
        </a:p>
      </dgm:t>
    </dgm:pt>
    <dgm:pt modelId="{B30F49D7-3C25-4213-9922-E14FBF905CB4}">
      <dgm:prSet custT="1"/>
      <dgm:spPr/>
      <dgm:t>
        <a:bodyPr/>
        <a:lstStyle/>
        <a:p>
          <a:r>
            <a:rPr lang="en-US" sz="2000" dirty="0">
              <a:solidFill>
                <a:srgbClr val="FF0000"/>
              </a:solidFill>
            </a:rPr>
            <a:t>Meeting absolute priority criteria is REQUIRED. We consider only applications that meet this priority:</a:t>
          </a:r>
        </a:p>
      </dgm:t>
    </dgm:pt>
    <dgm:pt modelId="{6F9EF639-77EE-4E84-B221-AE18D23D67D3}" type="parTrans" cxnId="{BBBC2704-6539-4935-9A85-7281DFAEA7C1}">
      <dgm:prSet/>
      <dgm:spPr/>
      <dgm:t>
        <a:bodyPr/>
        <a:lstStyle/>
        <a:p>
          <a:endParaRPr lang="en-US"/>
        </a:p>
      </dgm:t>
    </dgm:pt>
    <dgm:pt modelId="{457CC936-098E-487C-AB6B-8B397C0A9D8F}" type="sibTrans" cxnId="{BBBC2704-6539-4935-9A85-7281DFAEA7C1}">
      <dgm:prSet/>
      <dgm:spPr/>
      <dgm:t>
        <a:bodyPr/>
        <a:lstStyle/>
        <a:p>
          <a:endParaRPr lang="en-US"/>
        </a:p>
      </dgm:t>
    </dgm:pt>
    <dgm:pt modelId="{765C13C8-FCEA-40E8-AF74-A399D260E629}">
      <dgm:prSet/>
      <dgm:spPr/>
      <dgm:t>
        <a:bodyPr/>
        <a:lstStyle/>
        <a:p>
          <a:endParaRPr lang="en-US" sz="1200" dirty="0"/>
        </a:p>
      </dgm:t>
    </dgm:pt>
    <dgm:pt modelId="{985898F2-9268-48C5-BC2D-80962B5ECEDF}" type="parTrans" cxnId="{10DB11A3-BF3E-4D6F-A8D8-12C83F0CD9D2}">
      <dgm:prSet/>
      <dgm:spPr/>
      <dgm:t>
        <a:bodyPr/>
        <a:lstStyle/>
        <a:p>
          <a:endParaRPr lang="en-US"/>
        </a:p>
      </dgm:t>
    </dgm:pt>
    <dgm:pt modelId="{DFB6F185-80EC-4605-947E-5D314EE7FD3C}" type="sibTrans" cxnId="{10DB11A3-BF3E-4D6F-A8D8-12C83F0CD9D2}">
      <dgm:prSet/>
      <dgm:spPr/>
      <dgm:t>
        <a:bodyPr/>
        <a:lstStyle/>
        <a:p>
          <a:endParaRPr lang="en-US"/>
        </a:p>
      </dgm:t>
    </dgm:pt>
    <dgm:pt modelId="{EEF27CEB-B8DE-48ED-8949-A74DEB8FD2E9}">
      <dgm:prSet custT="1"/>
      <dgm:spPr/>
      <dgm:t>
        <a:bodyPr/>
        <a:lstStyle/>
        <a:p>
          <a:r>
            <a:rPr lang="en-US" sz="2000" dirty="0"/>
            <a:t>Under this priority, an application must demonstrate that the project will be implemented by one or more of the following entities:</a:t>
          </a:r>
        </a:p>
      </dgm:t>
    </dgm:pt>
    <dgm:pt modelId="{5ABD21E3-C84E-4D9E-8D9E-3DBF61D3821C}" type="parTrans" cxnId="{4A0A4D83-A240-4F01-91E3-5027C04168A1}">
      <dgm:prSet/>
      <dgm:spPr/>
      <dgm:t>
        <a:bodyPr/>
        <a:lstStyle/>
        <a:p>
          <a:endParaRPr lang="en-US"/>
        </a:p>
      </dgm:t>
    </dgm:pt>
    <dgm:pt modelId="{CB49799D-40BB-4C84-8197-E48A8E7EE684}" type="sibTrans" cxnId="{4A0A4D83-A240-4F01-91E3-5027C04168A1}">
      <dgm:prSet/>
      <dgm:spPr/>
      <dgm:t>
        <a:bodyPr/>
        <a:lstStyle/>
        <a:p>
          <a:endParaRPr lang="en-US"/>
        </a:p>
      </dgm:t>
    </dgm:pt>
    <dgm:pt modelId="{02805ABA-4F37-4A1D-9D3C-68B25500195F}">
      <dgm:prSet custT="1"/>
      <dgm:spPr/>
      <dgm:t>
        <a:bodyPr/>
        <a:lstStyle/>
        <a:p>
          <a:r>
            <a:rPr lang="en-US" sz="2000" dirty="0"/>
            <a:t>(1) Community colleges (as defined in the NIA).</a:t>
          </a:r>
        </a:p>
      </dgm:t>
    </dgm:pt>
    <dgm:pt modelId="{BD55D8C4-6B74-40F5-9508-20CD239A1FA1}" type="parTrans" cxnId="{40405121-7191-4F7E-970A-8D009A0CF0F1}">
      <dgm:prSet/>
      <dgm:spPr/>
      <dgm:t>
        <a:bodyPr/>
        <a:lstStyle/>
        <a:p>
          <a:endParaRPr lang="en-US"/>
        </a:p>
      </dgm:t>
    </dgm:pt>
    <dgm:pt modelId="{80359E87-632D-41E4-BA72-95B77BD970C6}" type="sibTrans" cxnId="{40405121-7191-4F7E-970A-8D009A0CF0F1}">
      <dgm:prSet/>
      <dgm:spPr/>
      <dgm:t>
        <a:bodyPr/>
        <a:lstStyle/>
        <a:p>
          <a:endParaRPr lang="en-US"/>
        </a:p>
      </dgm:t>
    </dgm:pt>
    <dgm:pt modelId="{447395F8-E345-4BB5-9A79-AE0BB207AD8D}">
      <dgm:prSet custT="1"/>
      <dgm:spPr/>
      <dgm:t>
        <a:bodyPr/>
        <a:lstStyle/>
        <a:p>
          <a:r>
            <a:rPr lang="en-US" sz="2000" dirty="0"/>
            <a:t>(2) Historically Black colleges and universities (as defined in the NIA).</a:t>
          </a:r>
        </a:p>
      </dgm:t>
    </dgm:pt>
    <dgm:pt modelId="{AB3193C5-772B-4111-87D0-F3F779EB3B84}" type="parTrans" cxnId="{446C7629-9CBE-44E7-9888-FDA8C490735E}">
      <dgm:prSet/>
      <dgm:spPr/>
      <dgm:t>
        <a:bodyPr/>
        <a:lstStyle/>
        <a:p>
          <a:endParaRPr lang="en-US"/>
        </a:p>
      </dgm:t>
    </dgm:pt>
    <dgm:pt modelId="{AE3C48DB-D229-4154-BCA8-38A72B9254AE}" type="sibTrans" cxnId="{446C7629-9CBE-44E7-9888-FDA8C490735E}">
      <dgm:prSet/>
      <dgm:spPr/>
      <dgm:t>
        <a:bodyPr/>
        <a:lstStyle/>
        <a:p>
          <a:endParaRPr lang="en-US"/>
        </a:p>
      </dgm:t>
    </dgm:pt>
    <dgm:pt modelId="{53F5F64F-56EF-4D42-8B43-64A69995D2EF}">
      <dgm:prSet custT="1"/>
      <dgm:spPr/>
      <dgm:t>
        <a:bodyPr/>
        <a:lstStyle/>
        <a:p>
          <a:r>
            <a:rPr lang="en-US" sz="2000" dirty="0"/>
            <a:t>(3) Tribal Colleges and Universities (as defined in the NIA).</a:t>
          </a:r>
        </a:p>
      </dgm:t>
    </dgm:pt>
    <dgm:pt modelId="{FD64E06C-C510-422B-A376-57D06DA5A095}" type="parTrans" cxnId="{E38E6462-AEFC-4BEC-B72C-231FD885821B}">
      <dgm:prSet/>
      <dgm:spPr/>
      <dgm:t>
        <a:bodyPr/>
        <a:lstStyle/>
        <a:p>
          <a:endParaRPr lang="en-US"/>
        </a:p>
      </dgm:t>
    </dgm:pt>
    <dgm:pt modelId="{E796F91B-F17D-4B82-B096-715A429640DE}" type="sibTrans" cxnId="{E38E6462-AEFC-4BEC-B72C-231FD885821B}">
      <dgm:prSet/>
      <dgm:spPr/>
      <dgm:t>
        <a:bodyPr/>
        <a:lstStyle/>
        <a:p>
          <a:endParaRPr lang="en-US"/>
        </a:p>
      </dgm:t>
    </dgm:pt>
    <dgm:pt modelId="{1AC4B69E-EE48-4874-8A63-6B4965273DA3}">
      <dgm:prSet custT="1"/>
      <dgm:spPr/>
      <dgm:t>
        <a:bodyPr/>
        <a:lstStyle/>
        <a:p>
          <a:r>
            <a:rPr lang="en-US" sz="2000" dirty="0"/>
            <a:t>(4) Minority-serving institutions (as defined in the NIA).</a:t>
          </a:r>
        </a:p>
      </dgm:t>
    </dgm:pt>
    <dgm:pt modelId="{A08C2097-63AA-4B79-A219-959A54A58119}" type="parTrans" cxnId="{79102F15-82FC-421B-A038-0680B9CF6EB0}">
      <dgm:prSet/>
      <dgm:spPr/>
      <dgm:t>
        <a:bodyPr/>
        <a:lstStyle/>
        <a:p>
          <a:endParaRPr lang="en-US"/>
        </a:p>
      </dgm:t>
    </dgm:pt>
    <dgm:pt modelId="{0D018FEB-C0DB-4E8B-A5F6-BEF99D032A00}" type="sibTrans" cxnId="{79102F15-82FC-421B-A038-0680B9CF6EB0}">
      <dgm:prSet/>
      <dgm:spPr/>
      <dgm:t>
        <a:bodyPr/>
        <a:lstStyle/>
        <a:p>
          <a:endParaRPr lang="en-US"/>
        </a:p>
      </dgm:t>
    </dgm:pt>
    <dgm:pt modelId="{CAFEBA05-F4E3-4E8C-9EE4-45F7F476D481}">
      <dgm:prSet custT="1"/>
      <dgm:spPr/>
      <dgm:t>
        <a:bodyPr/>
        <a:lstStyle/>
        <a:p>
          <a:endParaRPr lang="en-US" sz="2000" dirty="0"/>
        </a:p>
      </dgm:t>
    </dgm:pt>
    <dgm:pt modelId="{C051DEF4-385B-4A72-B19E-2F27CADA0811}" type="parTrans" cxnId="{01F09135-A730-4DAA-AB53-11959343884F}">
      <dgm:prSet/>
      <dgm:spPr/>
      <dgm:t>
        <a:bodyPr/>
        <a:lstStyle/>
        <a:p>
          <a:endParaRPr lang="en-US"/>
        </a:p>
      </dgm:t>
    </dgm:pt>
    <dgm:pt modelId="{F0ABCAEB-06F2-4F77-9C09-733C37E22B2F}" type="sibTrans" cxnId="{01F09135-A730-4DAA-AB53-11959343884F}">
      <dgm:prSet/>
      <dgm:spPr/>
      <dgm:t>
        <a:bodyPr/>
        <a:lstStyle/>
        <a:p>
          <a:endParaRPr lang="en-US"/>
        </a:p>
      </dgm:t>
    </dgm:pt>
    <dgm:pt modelId="{426DFB52-C56B-43CE-9F13-CDE10E45AB1E}" type="pres">
      <dgm:prSet presAssocID="{2F7E92B8-ECFF-43A7-982A-1DE0E07412AC}" presName="linear" presStyleCnt="0">
        <dgm:presLayoutVars>
          <dgm:animLvl val="lvl"/>
          <dgm:resizeHandles val="exact"/>
        </dgm:presLayoutVars>
      </dgm:prSet>
      <dgm:spPr/>
    </dgm:pt>
    <dgm:pt modelId="{A723DE88-DD75-4545-B86A-D0ED6FE47CB3}" type="pres">
      <dgm:prSet presAssocID="{55C4D4A6-0764-468C-9D25-F80F0B879C37}" presName="parentText" presStyleLbl="node1" presStyleIdx="0" presStyleCnt="1" custScaleY="21153" custLinFactNeighborX="51" custLinFactNeighborY="-40378">
        <dgm:presLayoutVars>
          <dgm:chMax val="0"/>
          <dgm:bulletEnabled val="1"/>
        </dgm:presLayoutVars>
      </dgm:prSet>
      <dgm:spPr/>
    </dgm:pt>
    <dgm:pt modelId="{BE0CD468-254C-4525-8F1F-EF4F2CAE8FB1}" type="pres">
      <dgm:prSet presAssocID="{55C4D4A6-0764-468C-9D25-F80F0B879C37}" presName="childText" presStyleLbl="revTx" presStyleIdx="0" presStyleCnt="1" custScaleY="115627">
        <dgm:presLayoutVars>
          <dgm:bulletEnabled val="1"/>
        </dgm:presLayoutVars>
      </dgm:prSet>
      <dgm:spPr/>
    </dgm:pt>
  </dgm:ptLst>
  <dgm:cxnLst>
    <dgm:cxn modelId="{BBBC2704-6539-4935-9A85-7281DFAEA7C1}" srcId="{55C4D4A6-0764-468C-9D25-F80F0B879C37}" destId="{B30F49D7-3C25-4213-9922-E14FBF905CB4}" srcOrd="0" destOrd="0" parTransId="{6F9EF639-77EE-4E84-B221-AE18D23D67D3}" sibTransId="{457CC936-098E-487C-AB6B-8B397C0A9D8F}"/>
    <dgm:cxn modelId="{79102F15-82FC-421B-A038-0680B9CF6EB0}" srcId="{B30F49D7-3C25-4213-9922-E14FBF905CB4}" destId="{1AC4B69E-EE48-4874-8A63-6B4965273DA3}" srcOrd="4" destOrd="0" parTransId="{A08C2097-63AA-4B79-A219-959A54A58119}" sibTransId="{0D018FEB-C0DB-4E8B-A5F6-BEF99D032A00}"/>
    <dgm:cxn modelId="{8A891D19-5044-491A-BA35-230E3B151348}" type="presOf" srcId="{B30F49D7-3C25-4213-9922-E14FBF905CB4}" destId="{BE0CD468-254C-4525-8F1F-EF4F2CAE8FB1}" srcOrd="0" destOrd="0" presId="urn:microsoft.com/office/officeart/2005/8/layout/vList2"/>
    <dgm:cxn modelId="{40405121-7191-4F7E-970A-8D009A0CF0F1}" srcId="{B30F49D7-3C25-4213-9922-E14FBF905CB4}" destId="{02805ABA-4F37-4A1D-9D3C-68B25500195F}" srcOrd="1" destOrd="0" parTransId="{BD55D8C4-6B74-40F5-9508-20CD239A1FA1}" sibTransId="{80359E87-632D-41E4-BA72-95B77BD970C6}"/>
    <dgm:cxn modelId="{3A5C6229-A19A-486A-A372-8CECD6C055F7}" type="presOf" srcId="{2F7E92B8-ECFF-43A7-982A-1DE0E07412AC}" destId="{426DFB52-C56B-43CE-9F13-CDE10E45AB1E}" srcOrd="0" destOrd="0" presId="urn:microsoft.com/office/officeart/2005/8/layout/vList2"/>
    <dgm:cxn modelId="{446C7629-9CBE-44E7-9888-FDA8C490735E}" srcId="{B30F49D7-3C25-4213-9922-E14FBF905CB4}" destId="{447395F8-E345-4BB5-9A79-AE0BB207AD8D}" srcOrd="2" destOrd="0" parTransId="{AB3193C5-772B-4111-87D0-F3F779EB3B84}" sibTransId="{AE3C48DB-D229-4154-BCA8-38A72B9254AE}"/>
    <dgm:cxn modelId="{01F09135-A730-4DAA-AB53-11959343884F}" srcId="{B30F49D7-3C25-4213-9922-E14FBF905CB4}" destId="{CAFEBA05-F4E3-4E8C-9EE4-45F7F476D481}" srcOrd="5" destOrd="0" parTransId="{C051DEF4-385B-4A72-B19E-2F27CADA0811}" sibTransId="{F0ABCAEB-06F2-4F77-9C09-733C37E22B2F}"/>
    <dgm:cxn modelId="{E38E6462-AEFC-4BEC-B72C-231FD885821B}" srcId="{B30F49D7-3C25-4213-9922-E14FBF905CB4}" destId="{53F5F64F-56EF-4D42-8B43-64A69995D2EF}" srcOrd="3" destOrd="0" parTransId="{FD64E06C-C510-422B-A376-57D06DA5A095}" sibTransId="{E796F91B-F17D-4B82-B096-715A429640DE}"/>
    <dgm:cxn modelId="{181DB566-0AE1-48B3-BB96-9774CAA400DD}" type="presOf" srcId="{1AC4B69E-EE48-4874-8A63-6B4965273DA3}" destId="{BE0CD468-254C-4525-8F1F-EF4F2CAE8FB1}" srcOrd="0" destOrd="5" presId="urn:microsoft.com/office/officeart/2005/8/layout/vList2"/>
    <dgm:cxn modelId="{25E8DF70-5864-4DB6-9931-0E024C506A3D}" type="presOf" srcId="{EEF27CEB-B8DE-48ED-8949-A74DEB8FD2E9}" destId="{BE0CD468-254C-4525-8F1F-EF4F2CAE8FB1}" srcOrd="0" destOrd="1" presId="urn:microsoft.com/office/officeart/2005/8/layout/vList2"/>
    <dgm:cxn modelId="{BC98AD72-7709-4B25-BF85-2A86DEC62949}" srcId="{2F7E92B8-ECFF-43A7-982A-1DE0E07412AC}" destId="{55C4D4A6-0764-468C-9D25-F80F0B879C37}" srcOrd="0" destOrd="0" parTransId="{E6A4BF29-A499-47AE-8264-7A0A4F935D25}" sibTransId="{278774BC-C792-403D-80D0-DEDFA6A1B318}"/>
    <dgm:cxn modelId="{7E77D155-2A41-4921-8488-70E5C5D31594}" type="presOf" srcId="{CAFEBA05-F4E3-4E8C-9EE4-45F7F476D481}" destId="{BE0CD468-254C-4525-8F1F-EF4F2CAE8FB1}" srcOrd="0" destOrd="6" presId="urn:microsoft.com/office/officeart/2005/8/layout/vList2"/>
    <dgm:cxn modelId="{9D28857D-9C41-4DC6-81F5-6FCD3DC879D4}" type="presOf" srcId="{765C13C8-FCEA-40E8-AF74-A399D260E629}" destId="{BE0CD468-254C-4525-8F1F-EF4F2CAE8FB1}" srcOrd="0" destOrd="7" presId="urn:microsoft.com/office/officeart/2005/8/layout/vList2"/>
    <dgm:cxn modelId="{FDCA597F-A4B1-453B-8148-A00BDB2BED23}" type="presOf" srcId="{02805ABA-4F37-4A1D-9D3C-68B25500195F}" destId="{BE0CD468-254C-4525-8F1F-EF4F2CAE8FB1}" srcOrd="0" destOrd="2" presId="urn:microsoft.com/office/officeart/2005/8/layout/vList2"/>
    <dgm:cxn modelId="{4A0A4D83-A240-4F01-91E3-5027C04168A1}" srcId="{B30F49D7-3C25-4213-9922-E14FBF905CB4}" destId="{EEF27CEB-B8DE-48ED-8949-A74DEB8FD2E9}" srcOrd="0" destOrd="0" parTransId="{5ABD21E3-C84E-4D9E-8D9E-3DBF61D3821C}" sibTransId="{CB49799D-40BB-4C84-8197-E48A8E7EE684}"/>
    <dgm:cxn modelId="{10DB11A3-BF3E-4D6F-A8D8-12C83F0CD9D2}" srcId="{B30F49D7-3C25-4213-9922-E14FBF905CB4}" destId="{765C13C8-FCEA-40E8-AF74-A399D260E629}" srcOrd="6" destOrd="0" parTransId="{985898F2-9268-48C5-BC2D-80962B5ECEDF}" sibTransId="{DFB6F185-80EC-4605-947E-5D314EE7FD3C}"/>
    <dgm:cxn modelId="{B07211BE-301E-4529-81EC-2A6858F5FDB4}" type="presOf" srcId="{53F5F64F-56EF-4D42-8B43-64A69995D2EF}" destId="{BE0CD468-254C-4525-8F1F-EF4F2CAE8FB1}" srcOrd="0" destOrd="4" presId="urn:microsoft.com/office/officeart/2005/8/layout/vList2"/>
    <dgm:cxn modelId="{B8A387F5-E3EA-4198-A00A-EE509251B648}" type="presOf" srcId="{447395F8-E345-4BB5-9A79-AE0BB207AD8D}" destId="{BE0CD468-254C-4525-8F1F-EF4F2CAE8FB1}" srcOrd="0" destOrd="3" presId="urn:microsoft.com/office/officeart/2005/8/layout/vList2"/>
    <dgm:cxn modelId="{6FB34EFC-1DD7-4651-B0A2-868CB525E2A9}" type="presOf" srcId="{55C4D4A6-0764-468C-9D25-F80F0B879C37}" destId="{A723DE88-DD75-4545-B86A-D0ED6FE47CB3}" srcOrd="0" destOrd="0" presId="urn:microsoft.com/office/officeart/2005/8/layout/vList2"/>
    <dgm:cxn modelId="{F6E97246-A0A7-49E7-B3B1-CF6DAA91DF7B}" type="presParOf" srcId="{426DFB52-C56B-43CE-9F13-CDE10E45AB1E}" destId="{A723DE88-DD75-4545-B86A-D0ED6FE47CB3}" srcOrd="0" destOrd="0" presId="urn:microsoft.com/office/officeart/2005/8/layout/vList2"/>
    <dgm:cxn modelId="{1FE08124-ED3C-4B19-AC73-05FF46C85979}" type="presParOf" srcId="{426DFB52-C56B-43CE-9F13-CDE10E45AB1E}" destId="{BE0CD468-254C-4525-8F1F-EF4F2CAE8FB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7E92B8-ECFF-43A7-982A-1DE0E07412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5C4D4A6-0764-468C-9D25-F80F0B879C37}">
      <dgm:prSet/>
      <dgm:spPr/>
      <dgm:t>
        <a:bodyPr/>
        <a:lstStyle/>
        <a:p>
          <a:r>
            <a:rPr lang="en-US" dirty="0"/>
            <a:t>Meeting Student Social, Emotional, and Academic Needs (up to 7 points)</a:t>
          </a:r>
        </a:p>
        <a:p>
          <a:endParaRPr lang="en-US" dirty="0"/>
        </a:p>
      </dgm:t>
    </dgm:pt>
    <dgm:pt modelId="{E6A4BF29-A499-47AE-8264-7A0A4F935D25}" type="parTrans" cxnId="{BC98AD72-7709-4B25-BF85-2A86DEC62949}">
      <dgm:prSet/>
      <dgm:spPr/>
      <dgm:t>
        <a:bodyPr/>
        <a:lstStyle/>
        <a:p>
          <a:endParaRPr lang="en-US"/>
        </a:p>
      </dgm:t>
    </dgm:pt>
    <dgm:pt modelId="{278774BC-C792-403D-80D0-DEDFA6A1B318}" type="sibTrans" cxnId="{BC98AD72-7709-4B25-BF85-2A86DEC62949}">
      <dgm:prSet/>
      <dgm:spPr/>
      <dgm:t>
        <a:bodyPr/>
        <a:lstStyle/>
        <a:p>
          <a:endParaRPr lang="en-US"/>
        </a:p>
      </dgm:t>
    </dgm:pt>
    <dgm:pt modelId="{B30F49D7-3C25-4213-9922-E14FBF905CB4}">
      <dgm:prSet/>
      <dgm:spPr/>
      <dgm:t>
        <a:bodyPr/>
        <a:lstStyle/>
        <a:p>
          <a:r>
            <a:rPr lang="en-US" i="1" dirty="0">
              <a:solidFill>
                <a:srgbClr val="FF0000"/>
              </a:solidFill>
            </a:rPr>
            <a:t>Addressing competitive priority preferences is optional.</a:t>
          </a:r>
          <a:endParaRPr lang="en-US" i="1" dirty="0"/>
        </a:p>
      </dgm:t>
    </dgm:pt>
    <dgm:pt modelId="{6F9EF639-77EE-4E84-B221-AE18D23D67D3}" type="parTrans" cxnId="{BBBC2704-6539-4935-9A85-7281DFAEA7C1}">
      <dgm:prSet/>
      <dgm:spPr/>
      <dgm:t>
        <a:bodyPr/>
        <a:lstStyle/>
        <a:p>
          <a:endParaRPr lang="en-US"/>
        </a:p>
      </dgm:t>
    </dgm:pt>
    <dgm:pt modelId="{457CC936-098E-487C-AB6B-8B397C0A9D8F}" type="sibTrans" cxnId="{BBBC2704-6539-4935-9A85-7281DFAEA7C1}">
      <dgm:prSet/>
      <dgm:spPr/>
      <dgm:t>
        <a:bodyPr/>
        <a:lstStyle/>
        <a:p>
          <a:endParaRPr lang="en-US"/>
        </a:p>
      </dgm:t>
    </dgm:pt>
    <dgm:pt modelId="{50228D5E-5F2F-4482-9515-294E2C1210D4}">
      <dgm:prSet/>
      <dgm:spPr/>
      <dgm:t>
        <a:bodyPr/>
        <a:lstStyle/>
        <a:p>
          <a:r>
            <a:rPr lang="en-US" dirty="0"/>
            <a:t>Projects that are designed to improve students' social, emotional, academic, and career development, with a focus on underserved students through creating a positive, inclusive, and identity-safe climate at IHEs through one or both of the following activities:</a:t>
          </a:r>
        </a:p>
      </dgm:t>
    </dgm:pt>
    <dgm:pt modelId="{B66D0D7E-C0E8-48C1-8C14-4A90A8302D27}" type="parTrans" cxnId="{E0771644-1B01-403B-84BB-9CAC1A65B311}">
      <dgm:prSet/>
      <dgm:spPr/>
      <dgm:t>
        <a:bodyPr/>
        <a:lstStyle/>
        <a:p>
          <a:endParaRPr lang="en-US"/>
        </a:p>
      </dgm:t>
    </dgm:pt>
    <dgm:pt modelId="{C99A417A-62F8-4892-8EBF-221666446168}" type="sibTrans" cxnId="{E0771644-1B01-403B-84BB-9CAC1A65B311}">
      <dgm:prSet/>
      <dgm:spPr/>
      <dgm:t>
        <a:bodyPr/>
        <a:lstStyle/>
        <a:p>
          <a:endParaRPr lang="en-US"/>
        </a:p>
      </dgm:t>
    </dgm:pt>
    <dgm:pt modelId="{C3949AF6-0696-4F5D-979D-E990D1039162}">
      <dgm:prSet/>
      <dgm:spPr/>
      <dgm:t>
        <a:bodyPr/>
        <a:lstStyle/>
        <a:p>
          <a:r>
            <a:rPr lang="en-US" dirty="0"/>
            <a:t>(1) Fostering a sense of belonging and inclusion for underserved students. (up to 3 points)</a:t>
          </a:r>
        </a:p>
      </dgm:t>
    </dgm:pt>
    <dgm:pt modelId="{808B18CC-DFEC-4CDF-BED1-D2DD9A3EF545}" type="parTrans" cxnId="{5BA20023-FEFF-40D7-BAA6-E13DF09643F1}">
      <dgm:prSet/>
      <dgm:spPr/>
      <dgm:t>
        <a:bodyPr/>
        <a:lstStyle/>
        <a:p>
          <a:endParaRPr lang="en-US"/>
        </a:p>
      </dgm:t>
    </dgm:pt>
    <dgm:pt modelId="{5C0A056B-9440-4049-92B7-47328F7AF27C}" type="sibTrans" cxnId="{5BA20023-FEFF-40D7-BAA6-E13DF09643F1}">
      <dgm:prSet/>
      <dgm:spPr/>
      <dgm:t>
        <a:bodyPr/>
        <a:lstStyle/>
        <a:p>
          <a:endParaRPr lang="en-US"/>
        </a:p>
      </dgm:t>
    </dgm:pt>
    <dgm:pt modelId="{EBF56E29-B335-46F2-8F70-0CEC1DC74882}">
      <dgm:prSet/>
      <dgm:spPr/>
      <dgm:t>
        <a:bodyPr/>
        <a:lstStyle/>
        <a:p>
          <a:r>
            <a:rPr lang="en-US" dirty="0"/>
            <a:t>(2) Implementing evidence-based practices for advancing student success for underserved students. (up to 4 points)</a:t>
          </a:r>
        </a:p>
      </dgm:t>
    </dgm:pt>
    <dgm:pt modelId="{6BFE4EEF-D81D-43FE-B878-00AC97D20AA9}" type="parTrans" cxnId="{B023DFD4-E5CF-48C8-A3A5-A2F0CDBBCFF9}">
      <dgm:prSet/>
      <dgm:spPr/>
      <dgm:t>
        <a:bodyPr/>
        <a:lstStyle/>
        <a:p>
          <a:endParaRPr lang="en-US"/>
        </a:p>
      </dgm:t>
    </dgm:pt>
    <dgm:pt modelId="{452D4863-0F87-49EF-8893-32FB7BA7EAAA}" type="sibTrans" cxnId="{B023DFD4-E5CF-48C8-A3A5-A2F0CDBBCFF9}">
      <dgm:prSet/>
      <dgm:spPr/>
      <dgm:t>
        <a:bodyPr/>
        <a:lstStyle/>
        <a:p>
          <a:endParaRPr lang="en-US"/>
        </a:p>
      </dgm:t>
    </dgm:pt>
    <dgm:pt modelId="{426DFB52-C56B-43CE-9F13-CDE10E45AB1E}" type="pres">
      <dgm:prSet presAssocID="{2F7E92B8-ECFF-43A7-982A-1DE0E07412AC}" presName="linear" presStyleCnt="0">
        <dgm:presLayoutVars>
          <dgm:animLvl val="lvl"/>
          <dgm:resizeHandles val="exact"/>
        </dgm:presLayoutVars>
      </dgm:prSet>
      <dgm:spPr/>
    </dgm:pt>
    <dgm:pt modelId="{A723DE88-DD75-4545-B86A-D0ED6FE47CB3}" type="pres">
      <dgm:prSet presAssocID="{55C4D4A6-0764-468C-9D25-F80F0B879C37}" presName="parentText" presStyleLbl="node1" presStyleIdx="0" presStyleCnt="1">
        <dgm:presLayoutVars>
          <dgm:chMax val="0"/>
          <dgm:bulletEnabled val="1"/>
        </dgm:presLayoutVars>
      </dgm:prSet>
      <dgm:spPr/>
    </dgm:pt>
    <dgm:pt modelId="{BE0CD468-254C-4525-8F1F-EF4F2CAE8FB1}" type="pres">
      <dgm:prSet presAssocID="{55C4D4A6-0764-468C-9D25-F80F0B879C37}" presName="childText" presStyleLbl="revTx" presStyleIdx="0" presStyleCnt="1">
        <dgm:presLayoutVars>
          <dgm:bulletEnabled val="1"/>
        </dgm:presLayoutVars>
      </dgm:prSet>
      <dgm:spPr/>
    </dgm:pt>
  </dgm:ptLst>
  <dgm:cxnLst>
    <dgm:cxn modelId="{BBBC2704-6539-4935-9A85-7281DFAEA7C1}" srcId="{55C4D4A6-0764-468C-9D25-F80F0B879C37}" destId="{B30F49D7-3C25-4213-9922-E14FBF905CB4}" srcOrd="0" destOrd="0" parTransId="{6F9EF639-77EE-4E84-B221-AE18D23D67D3}" sibTransId="{457CC936-098E-487C-AB6B-8B397C0A9D8F}"/>
    <dgm:cxn modelId="{8A891D19-5044-491A-BA35-230E3B151348}" type="presOf" srcId="{B30F49D7-3C25-4213-9922-E14FBF905CB4}" destId="{BE0CD468-254C-4525-8F1F-EF4F2CAE8FB1}" srcOrd="0" destOrd="0" presId="urn:microsoft.com/office/officeart/2005/8/layout/vList2"/>
    <dgm:cxn modelId="{68935720-924F-455A-9F76-955B1C20D9BB}" type="presOf" srcId="{50228D5E-5F2F-4482-9515-294E2C1210D4}" destId="{BE0CD468-254C-4525-8F1F-EF4F2CAE8FB1}" srcOrd="0" destOrd="1" presId="urn:microsoft.com/office/officeart/2005/8/layout/vList2"/>
    <dgm:cxn modelId="{5BA20023-FEFF-40D7-BAA6-E13DF09643F1}" srcId="{55C4D4A6-0764-468C-9D25-F80F0B879C37}" destId="{C3949AF6-0696-4F5D-979D-E990D1039162}" srcOrd="2" destOrd="0" parTransId="{808B18CC-DFEC-4CDF-BED1-D2DD9A3EF545}" sibTransId="{5C0A056B-9440-4049-92B7-47328F7AF27C}"/>
    <dgm:cxn modelId="{3A5C6229-A19A-486A-A372-8CECD6C055F7}" type="presOf" srcId="{2F7E92B8-ECFF-43A7-982A-1DE0E07412AC}" destId="{426DFB52-C56B-43CE-9F13-CDE10E45AB1E}" srcOrd="0" destOrd="0" presId="urn:microsoft.com/office/officeart/2005/8/layout/vList2"/>
    <dgm:cxn modelId="{E0771644-1B01-403B-84BB-9CAC1A65B311}" srcId="{55C4D4A6-0764-468C-9D25-F80F0B879C37}" destId="{50228D5E-5F2F-4482-9515-294E2C1210D4}" srcOrd="1" destOrd="0" parTransId="{B66D0D7E-C0E8-48C1-8C14-4A90A8302D27}" sibTransId="{C99A417A-62F8-4892-8EBF-221666446168}"/>
    <dgm:cxn modelId="{BC98AD72-7709-4B25-BF85-2A86DEC62949}" srcId="{2F7E92B8-ECFF-43A7-982A-1DE0E07412AC}" destId="{55C4D4A6-0764-468C-9D25-F80F0B879C37}" srcOrd="0" destOrd="0" parTransId="{E6A4BF29-A499-47AE-8264-7A0A4F935D25}" sibTransId="{278774BC-C792-403D-80D0-DEDFA6A1B318}"/>
    <dgm:cxn modelId="{B023DFD4-E5CF-48C8-A3A5-A2F0CDBBCFF9}" srcId="{55C4D4A6-0764-468C-9D25-F80F0B879C37}" destId="{EBF56E29-B335-46F2-8F70-0CEC1DC74882}" srcOrd="3" destOrd="0" parTransId="{6BFE4EEF-D81D-43FE-B878-00AC97D20AA9}" sibTransId="{452D4863-0F87-49EF-8893-32FB7BA7EAAA}"/>
    <dgm:cxn modelId="{0162D0DD-B236-46BC-A7A7-7C71F55B525E}" type="presOf" srcId="{C3949AF6-0696-4F5D-979D-E990D1039162}" destId="{BE0CD468-254C-4525-8F1F-EF4F2CAE8FB1}" srcOrd="0" destOrd="2" presId="urn:microsoft.com/office/officeart/2005/8/layout/vList2"/>
    <dgm:cxn modelId="{0F6319F3-E443-4BB9-AF60-B0619A4159FD}" type="presOf" srcId="{EBF56E29-B335-46F2-8F70-0CEC1DC74882}" destId="{BE0CD468-254C-4525-8F1F-EF4F2CAE8FB1}" srcOrd="0" destOrd="3" presId="urn:microsoft.com/office/officeart/2005/8/layout/vList2"/>
    <dgm:cxn modelId="{6FB34EFC-1DD7-4651-B0A2-868CB525E2A9}" type="presOf" srcId="{55C4D4A6-0764-468C-9D25-F80F0B879C37}" destId="{A723DE88-DD75-4545-B86A-D0ED6FE47CB3}" srcOrd="0" destOrd="0" presId="urn:microsoft.com/office/officeart/2005/8/layout/vList2"/>
    <dgm:cxn modelId="{F6E97246-A0A7-49E7-B3B1-CF6DAA91DF7B}" type="presParOf" srcId="{426DFB52-C56B-43CE-9F13-CDE10E45AB1E}" destId="{A723DE88-DD75-4545-B86A-D0ED6FE47CB3}" srcOrd="0" destOrd="0" presId="urn:microsoft.com/office/officeart/2005/8/layout/vList2"/>
    <dgm:cxn modelId="{1FE08124-ED3C-4B19-AC73-05FF46C85979}" type="presParOf" srcId="{426DFB52-C56B-43CE-9F13-CDE10E45AB1E}" destId="{BE0CD468-254C-4525-8F1F-EF4F2CAE8FB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7E92B8-ECFF-43A7-982A-1DE0E07412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5C4D4A6-0764-468C-9D25-F80F0B879C37}">
      <dgm:prSet/>
      <dgm:spPr/>
      <dgm:t>
        <a:bodyPr/>
        <a:lstStyle/>
        <a:p>
          <a:r>
            <a:rPr lang="en-US" dirty="0"/>
            <a:t>Increasing Postsecondary Education Access, Affordability, Completion, and Post-Enrollment Success (up to 3 points)</a:t>
          </a:r>
        </a:p>
      </dgm:t>
    </dgm:pt>
    <dgm:pt modelId="{E6A4BF29-A499-47AE-8264-7A0A4F935D25}" type="parTrans" cxnId="{BC98AD72-7709-4B25-BF85-2A86DEC62949}">
      <dgm:prSet/>
      <dgm:spPr/>
      <dgm:t>
        <a:bodyPr/>
        <a:lstStyle/>
        <a:p>
          <a:endParaRPr lang="en-US"/>
        </a:p>
      </dgm:t>
    </dgm:pt>
    <dgm:pt modelId="{278774BC-C792-403D-80D0-DEDFA6A1B318}" type="sibTrans" cxnId="{BC98AD72-7709-4B25-BF85-2A86DEC62949}">
      <dgm:prSet/>
      <dgm:spPr/>
      <dgm:t>
        <a:bodyPr/>
        <a:lstStyle/>
        <a:p>
          <a:endParaRPr lang="en-US"/>
        </a:p>
      </dgm:t>
    </dgm:pt>
    <dgm:pt modelId="{B30F49D7-3C25-4213-9922-E14FBF905CB4}">
      <dgm:prSet/>
      <dgm:spPr/>
      <dgm:t>
        <a:bodyPr/>
        <a:lstStyle/>
        <a:p>
          <a:r>
            <a:rPr lang="en-US" i="1" dirty="0">
              <a:solidFill>
                <a:srgbClr val="FF0000"/>
              </a:solidFill>
            </a:rPr>
            <a:t>Addressing competitive priority preferences is optional.</a:t>
          </a:r>
        </a:p>
      </dgm:t>
    </dgm:pt>
    <dgm:pt modelId="{6F9EF639-77EE-4E84-B221-AE18D23D67D3}" type="parTrans" cxnId="{BBBC2704-6539-4935-9A85-7281DFAEA7C1}">
      <dgm:prSet/>
      <dgm:spPr/>
      <dgm:t>
        <a:bodyPr/>
        <a:lstStyle/>
        <a:p>
          <a:endParaRPr lang="en-US"/>
        </a:p>
      </dgm:t>
    </dgm:pt>
    <dgm:pt modelId="{457CC936-098E-487C-AB6B-8B397C0A9D8F}" type="sibTrans" cxnId="{BBBC2704-6539-4935-9A85-7281DFAEA7C1}">
      <dgm:prSet/>
      <dgm:spPr/>
      <dgm:t>
        <a:bodyPr/>
        <a:lstStyle/>
        <a:p>
          <a:endParaRPr lang="en-US"/>
        </a:p>
      </dgm:t>
    </dgm:pt>
    <dgm:pt modelId="{50228D5E-5F2F-4482-9515-294E2C1210D4}">
      <dgm:prSet/>
      <dgm:spPr/>
      <dgm:t>
        <a:bodyPr/>
        <a:lstStyle/>
        <a:p>
          <a:r>
            <a:rPr lang="en-US" dirty="0"/>
            <a:t>Projects that are designed to increase postsecondary access, affordability, completion, and success for underserved students by establishing a system of high-quality data collection and analysis, such as data on persistence, retention, completion, and post-college outcomes, for transparency, accountability, and institutional improvement.</a:t>
          </a:r>
        </a:p>
      </dgm:t>
    </dgm:pt>
    <dgm:pt modelId="{B66D0D7E-C0E8-48C1-8C14-4A90A8302D27}" type="parTrans" cxnId="{E0771644-1B01-403B-84BB-9CAC1A65B311}">
      <dgm:prSet/>
      <dgm:spPr/>
      <dgm:t>
        <a:bodyPr/>
        <a:lstStyle/>
        <a:p>
          <a:endParaRPr lang="en-US"/>
        </a:p>
      </dgm:t>
    </dgm:pt>
    <dgm:pt modelId="{C99A417A-62F8-4892-8EBF-221666446168}" type="sibTrans" cxnId="{E0771644-1B01-403B-84BB-9CAC1A65B311}">
      <dgm:prSet/>
      <dgm:spPr/>
      <dgm:t>
        <a:bodyPr/>
        <a:lstStyle/>
        <a:p>
          <a:endParaRPr lang="en-US"/>
        </a:p>
      </dgm:t>
    </dgm:pt>
    <dgm:pt modelId="{426DFB52-C56B-43CE-9F13-CDE10E45AB1E}" type="pres">
      <dgm:prSet presAssocID="{2F7E92B8-ECFF-43A7-982A-1DE0E07412AC}" presName="linear" presStyleCnt="0">
        <dgm:presLayoutVars>
          <dgm:animLvl val="lvl"/>
          <dgm:resizeHandles val="exact"/>
        </dgm:presLayoutVars>
      </dgm:prSet>
      <dgm:spPr/>
    </dgm:pt>
    <dgm:pt modelId="{A723DE88-DD75-4545-B86A-D0ED6FE47CB3}" type="pres">
      <dgm:prSet presAssocID="{55C4D4A6-0764-468C-9D25-F80F0B879C37}" presName="parentText" presStyleLbl="node1" presStyleIdx="0" presStyleCnt="1" custScaleY="112909">
        <dgm:presLayoutVars>
          <dgm:chMax val="0"/>
          <dgm:bulletEnabled val="1"/>
        </dgm:presLayoutVars>
      </dgm:prSet>
      <dgm:spPr/>
    </dgm:pt>
    <dgm:pt modelId="{BE0CD468-254C-4525-8F1F-EF4F2CAE8FB1}" type="pres">
      <dgm:prSet presAssocID="{55C4D4A6-0764-468C-9D25-F80F0B879C37}" presName="childText" presStyleLbl="revTx" presStyleIdx="0" presStyleCnt="1">
        <dgm:presLayoutVars>
          <dgm:bulletEnabled val="1"/>
        </dgm:presLayoutVars>
      </dgm:prSet>
      <dgm:spPr/>
    </dgm:pt>
  </dgm:ptLst>
  <dgm:cxnLst>
    <dgm:cxn modelId="{BBBC2704-6539-4935-9A85-7281DFAEA7C1}" srcId="{55C4D4A6-0764-468C-9D25-F80F0B879C37}" destId="{B30F49D7-3C25-4213-9922-E14FBF905CB4}" srcOrd="0" destOrd="0" parTransId="{6F9EF639-77EE-4E84-B221-AE18D23D67D3}" sibTransId="{457CC936-098E-487C-AB6B-8B397C0A9D8F}"/>
    <dgm:cxn modelId="{8A891D19-5044-491A-BA35-230E3B151348}" type="presOf" srcId="{B30F49D7-3C25-4213-9922-E14FBF905CB4}" destId="{BE0CD468-254C-4525-8F1F-EF4F2CAE8FB1}" srcOrd="0" destOrd="0" presId="urn:microsoft.com/office/officeart/2005/8/layout/vList2"/>
    <dgm:cxn modelId="{68935720-924F-455A-9F76-955B1C20D9BB}" type="presOf" srcId="{50228D5E-5F2F-4482-9515-294E2C1210D4}" destId="{BE0CD468-254C-4525-8F1F-EF4F2CAE8FB1}" srcOrd="0" destOrd="1" presId="urn:microsoft.com/office/officeart/2005/8/layout/vList2"/>
    <dgm:cxn modelId="{3A5C6229-A19A-486A-A372-8CECD6C055F7}" type="presOf" srcId="{2F7E92B8-ECFF-43A7-982A-1DE0E07412AC}" destId="{426DFB52-C56B-43CE-9F13-CDE10E45AB1E}" srcOrd="0" destOrd="0" presId="urn:microsoft.com/office/officeart/2005/8/layout/vList2"/>
    <dgm:cxn modelId="{E0771644-1B01-403B-84BB-9CAC1A65B311}" srcId="{55C4D4A6-0764-468C-9D25-F80F0B879C37}" destId="{50228D5E-5F2F-4482-9515-294E2C1210D4}" srcOrd="1" destOrd="0" parTransId="{B66D0D7E-C0E8-48C1-8C14-4A90A8302D27}" sibTransId="{C99A417A-62F8-4892-8EBF-221666446168}"/>
    <dgm:cxn modelId="{BC98AD72-7709-4B25-BF85-2A86DEC62949}" srcId="{2F7E92B8-ECFF-43A7-982A-1DE0E07412AC}" destId="{55C4D4A6-0764-468C-9D25-F80F0B879C37}" srcOrd="0" destOrd="0" parTransId="{E6A4BF29-A499-47AE-8264-7A0A4F935D25}" sibTransId="{278774BC-C792-403D-80D0-DEDFA6A1B318}"/>
    <dgm:cxn modelId="{6FB34EFC-1DD7-4651-B0A2-868CB525E2A9}" type="presOf" srcId="{55C4D4A6-0764-468C-9D25-F80F0B879C37}" destId="{A723DE88-DD75-4545-B86A-D0ED6FE47CB3}" srcOrd="0" destOrd="0" presId="urn:microsoft.com/office/officeart/2005/8/layout/vList2"/>
    <dgm:cxn modelId="{F6E97246-A0A7-49E7-B3B1-CF6DAA91DF7B}" type="presParOf" srcId="{426DFB52-C56B-43CE-9F13-CDE10E45AB1E}" destId="{A723DE88-DD75-4545-B86A-D0ED6FE47CB3}" srcOrd="0" destOrd="0" presId="urn:microsoft.com/office/officeart/2005/8/layout/vList2"/>
    <dgm:cxn modelId="{1FE08124-ED3C-4B19-AC73-05FF46C85979}" type="presParOf" srcId="{426DFB52-C56B-43CE-9F13-CDE10E45AB1E}" destId="{BE0CD468-254C-4525-8F1F-EF4F2CAE8FB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F7E92B8-ECFF-43A7-982A-1DE0E07412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5C4D4A6-0764-468C-9D25-F80F0B879C37}">
      <dgm:prSet/>
      <dgm:spPr/>
      <dgm:t>
        <a:bodyPr/>
        <a:lstStyle/>
        <a:p>
          <a:r>
            <a:rPr lang="en-US" dirty="0"/>
            <a:t>Leveraging Public Benefit Programs </a:t>
          </a:r>
        </a:p>
      </dgm:t>
    </dgm:pt>
    <dgm:pt modelId="{E6A4BF29-A499-47AE-8264-7A0A4F935D25}" type="parTrans" cxnId="{BC98AD72-7709-4B25-BF85-2A86DEC62949}">
      <dgm:prSet/>
      <dgm:spPr/>
      <dgm:t>
        <a:bodyPr/>
        <a:lstStyle/>
        <a:p>
          <a:endParaRPr lang="en-US"/>
        </a:p>
      </dgm:t>
    </dgm:pt>
    <dgm:pt modelId="{278774BC-C792-403D-80D0-DEDFA6A1B318}" type="sibTrans" cxnId="{BC98AD72-7709-4B25-BF85-2A86DEC62949}">
      <dgm:prSet/>
      <dgm:spPr/>
      <dgm:t>
        <a:bodyPr/>
        <a:lstStyle/>
        <a:p>
          <a:endParaRPr lang="en-US"/>
        </a:p>
      </dgm:t>
    </dgm:pt>
    <dgm:pt modelId="{50228D5E-5F2F-4482-9515-294E2C1210D4}">
      <dgm:prSet/>
      <dgm:spPr/>
      <dgm:t>
        <a:bodyPr/>
        <a:lstStyle/>
        <a:p>
          <a:r>
            <a:rPr lang="en-US" dirty="0"/>
            <a:t>Under this priority, we are particularly interested in projects that include one or more of the following activities:</a:t>
          </a:r>
        </a:p>
      </dgm:t>
    </dgm:pt>
    <dgm:pt modelId="{B66D0D7E-C0E8-48C1-8C14-4A90A8302D27}" type="parTrans" cxnId="{E0771644-1B01-403B-84BB-9CAC1A65B311}">
      <dgm:prSet/>
      <dgm:spPr/>
      <dgm:t>
        <a:bodyPr/>
        <a:lstStyle/>
        <a:p>
          <a:endParaRPr lang="en-US"/>
        </a:p>
      </dgm:t>
    </dgm:pt>
    <dgm:pt modelId="{C99A417A-62F8-4892-8EBF-221666446168}" type="sibTrans" cxnId="{E0771644-1B01-403B-84BB-9CAC1A65B311}">
      <dgm:prSet/>
      <dgm:spPr/>
      <dgm:t>
        <a:bodyPr/>
        <a:lstStyle/>
        <a:p>
          <a:endParaRPr lang="en-US"/>
        </a:p>
      </dgm:t>
    </dgm:pt>
    <dgm:pt modelId="{D195A36C-AA59-47C7-9E2D-0CE777ECCF75}">
      <dgm:prSet/>
      <dgm:spPr/>
      <dgm:t>
        <a:bodyPr/>
        <a:lstStyle/>
        <a:p>
          <a:r>
            <a:rPr lang="en-US" dirty="0"/>
            <a:t>(a) Establishing processes to automatically identify and conduct outreach to students who may be eligible for public benefit programs in accordance with recent Federal guidance.</a:t>
          </a:r>
        </a:p>
      </dgm:t>
    </dgm:pt>
    <dgm:pt modelId="{EA1D46F3-ADA6-40DD-982F-EFC9CF7D97E2}" type="parTrans" cxnId="{9864D87F-AE4E-49A9-B6D5-FB9CE1E5C40E}">
      <dgm:prSet/>
      <dgm:spPr/>
      <dgm:t>
        <a:bodyPr/>
        <a:lstStyle/>
        <a:p>
          <a:endParaRPr lang="en-US"/>
        </a:p>
      </dgm:t>
    </dgm:pt>
    <dgm:pt modelId="{32C90F61-6EBF-41D7-8580-FAAD0E6A5D6F}" type="sibTrans" cxnId="{9864D87F-AE4E-49A9-B6D5-FB9CE1E5C40E}">
      <dgm:prSet/>
      <dgm:spPr/>
      <dgm:t>
        <a:bodyPr/>
        <a:lstStyle/>
        <a:p>
          <a:endParaRPr lang="en-US"/>
        </a:p>
      </dgm:t>
    </dgm:pt>
    <dgm:pt modelId="{6A8980CA-7AEC-4FA3-80B2-911C7B2B7E7D}">
      <dgm:prSet/>
      <dgm:spPr/>
      <dgm:t>
        <a:bodyPr/>
        <a:lstStyle/>
        <a:p>
          <a:r>
            <a:rPr lang="en-US" dirty="0"/>
            <a:t>(b) Conducting ongoing and timely surveys and assessments of student basic needs security, including surveys of student needs conducted upon enrollment.</a:t>
          </a:r>
        </a:p>
      </dgm:t>
    </dgm:pt>
    <dgm:pt modelId="{A0494EE5-B64E-41BB-ACAE-F7CE2F95B547}" type="parTrans" cxnId="{0EDE0D81-D627-49FC-B3E2-ED15E16C2FD8}">
      <dgm:prSet/>
      <dgm:spPr/>
      <dgm:t>
        <a:bodyPr/>
        <a:lstStyle/>
        <a:p>
          <a:endParaRPr lang="en-US"/>
        </a:p>
      </dgm:t>
    </dgm:pt>
    <dgm:pt modelId="{C672880C-89DB-46EF-979C-A95455C45BFA}" type="sibTrans" cxnId="{0EDE0D81-D627-49FC-B3E2-ED15E16C2FD8}">
      <dgm:prSet/>
      <dgm:spPr/>
      <dgm:t>
        <a:bodyPr/>
        <a:lstStyle/>
        <a:p>
          <a:endParaRPr lang="en-US"/>
        </a:p>
      </dgm:t>
    </dgm:pt>
    <dgm:pt modelId="{362AEDE8-3071-4570-86B0-1A3AED1A7DF8}">
      <dgm:prSet/>
      <dgm:spPr/>
      <dgm:t>
        <a:bodyPr/>
        <a:lstStyle/>
        <a:p>
          <a:r>
            <a:rPr lang="en-US" dirty="0"/>
            <a:t>(c) Providing referrals and case management to students to enroll in local, State, and Federal public benefit programs.</a:t>
          </a:r>
        </a:p>
      </dgm:t>
    </dgm:pt>
    <dgm:pt modelId="{811E6DE9-6323-40D9-B754-5DC8F84B67A7}" type="parTrans" cxnId="{62219E95-48D9-4A3B-B508-48F836E855A7}">
      <dgm:prSet/>
      <dgm:spPr/>
      <dgm:t>
        <a:bodyPr/>
        <a:lstStyle/>
        <a:p>
          <a:endParaRPr lang="en-US"/>
        </a:p>
      </dgm:t>
    </dgm:pt>
    <dgm:pt modelId="{C0AC92ED-4F40-4084-B823-8A7878CA8DE2}" type="sibTrans" cxnId="{62219E95-48D9-4A3B-B508-48F836E855A7}">
      <dgm:prSet/>
      <dgm:spPr/>
      <dgm:t>
        <a:bodyPr/>
        <a:lstStyle/>
        <a:p>
          <a:endParaRPr lang="en-US"/>
        </a:p>
      </dgm:t>
    </dgm:pt>
    <dgm:pt modelId="{F9384580-4481-4B64-A263-E37A35931AB7}">
      <dgm:prSet/>
      <dgm:spPr/>
      <dgm:t>
        <a:bodyPr/>
        <a:lstStyle/>
        <a:p>
          <a:r>
            <a:rPr lang="en-US" dirty="0"/>
            <a:t>(d) Coordinating and collaborating with government and community-based organizations and providing direct services such as temporary housing, secure sleeping arrangements, free or subsidized food, and access to child care.</a:t>
          </a:r>
        </a:p>
      </dgm:t>
    </dgm:pt>
    <dgm:pt modelId="{E36BF41D-B877-4453-85F6-810172CF330C}" type="parTrans" cxnId="{2126BDD9-4290-4EAA-8AA0-1FF416D3E379}">
      <dgm:prSet/>
      <dgm:spPr/>
      <dgm:t>
        <a:bodyPr/>
        <a:lstStyle/>
        <a:p>
          <a:endParaRPr lang="en-US"/>
        </a:p>
      </dgm:t>
    </dgm:pt>
    <dgm:pt modelId="{51CA660C-00D0-4DB8-AA71-4A7ED1BDEFA6}" type="sibTrans" cxnId="{2126BDD9-4290-4EAA-8AA0-1FF416D3E379}">
      <dgm:prSet/>
      <dgm:spPr/>
      <dgm:t>
        <a:bodyPr/>
        <a:lstStyle/>
        <a:p>
          <a:endParaRPr lang="en-US"/>
        </a:p>
      </dgm:t>
    </dgm:pt>
    <dgm:pt modelId="{F4247CC8-182D-4FFA-B495-35D1ACDCC16F}">
      <dgm:prSet/>
      <dgm:spPr/>
      <dgm:t>
        <a:bodyPr/>
        <a:lstStyle/>
        <a:p>
          <a:r>
            <a:rPr lang="en-US" dirty="0">
              <a:solidFill>
                <a:srgbClr val="FF0000"/>
              </a:solidFill>
              <a:effectLst/>
              <a:latin typeface="Gill Sans MT" panose="020B0502020104020203" pitchFamily="34" charset="0"/>
              <a:ea typeface="Calibri" panose="020F0502020204030204" pitchFamily="34" charset="0"/>
            </a:rPr>
            <a:t>Applications that meet invitational priorities do not receive a competitive or absolute preference over other applications.</a:t>
          </a:r>
          <a:endParaRPr lang="en-US" dirty="0">
            <a:solidFill>
              <a:srgbClr val="FF0000"/>
            </a:solidFill>
          </a:endParaRPr>
        </a:p>
      </dgm:t>
    </dgm:pt>
    <dgm:pt modelId="{AD806797-3013-4733-9011-4C7E4875CBDE}" type="parTrans" cxnId="{3C274F05-EBBF-41AA-8E74-502610960C0C}">
      <dgm:prSet/>
      <dgm:spPr/>
    </dgm:pt>
    <dgm:pt modelId="{2AE2950C-2619-4481-8993-DEDECF5EE16F}" type="sibTrans" cxnId="{3C274F05-EBBF-41AA-8E74-502610960C0C}">
      <dgm:prSet/>
      <dgm:spPr/>
    </dgm:pt>
    <dgm:pt modelId="{426DFB52-C56B-43CE-9F13-CDE10E45AB1E}" type="pres">
      <dgm:prSet presAssocID="{2F7E92B8-ECFF-43A7-982A-1DE0E07412AC}" presName="linear" presStyleCnt="0">
        <dgm:presLayoutVars>
          <dgm:animLvl val="lvl"/>
          <dgm:resizeHandles val="exact"/>
        </dgm:presLayoutVars>
      </dgm:prSet>
      <dgm:spPr/>
    </dgm:pt>
    <dgm:pt modelId="{A723DE88-DD75-4545-B86A-D0ED6FE47CB3}" type="pres">
      <dgm:prSet presAssocID="{55C4D4A6-0764-468C-9D25-F80F0B879C37}" presName="parentText" presStyleLbl="node1" presStyleIdx="0" presStyleCnt="1" custScaleY="112909">
        <dgm:presLayoutVars>
          <dgm:chMax val="0"/>
          <dgm:bulletEnabled val="1"/>
        </dgm:presLayoutVars>
      </dgm:prSet>
      <dgm:spPr/>
    </dgm:pt>
    <dgm:pt modelId="{BE0CD468-254C-4525-8F1F-EF4F2CAE8FB1}" type="pres">
      <dgm:prSet presAssocID="{55C4D4A6-0764-468C-9D25-F80F0B879C37}" presName="childText" presStyleLbl="revTx" presStyleIdx="0" presStyleCnt="1">
        <dgm:presLayoutVars>
          <dgm:bulletEnabled val="1"/>
        </dgm:presLayoutVars>
      </dgm:prSet>
      <dgm:spPr/>
    </dgm:pt>
  </dgm:ptLst>
  <dgm:cxnLst>
    <dgm:cxn modelId="{3C274F05-EBBF-41AA-8E74-502610960C0C}" srcId="{55C4D4A6-0764-468C-9D25-F80F0B879C37}" destId="{F4247CC8-182D-4FFA-B495-35D1ACDCC16F}" srcOrd="0" destOrd="0" parTransId="{AD806797-3013-4733-9011-4C7E4875CBDE}" sibTransId="{2AE2950C-2619-4481-8993-DEDECF5EE16F}"/>
    <dgm:cxn modelId="{68935720-924F-455A-9F76-955B1C20D9BB}" type="presOf" srcId="{50228D5E-5F2F-4482-9515-294E2C1210D4}" destId="{BE0CD468-254C-4525-8F1F-EF4F2CAE8FB1}" srcOrd="0" destOrd="1" presId="urn:microsoft.com/office/officeart/2005/8/layout/vList2"/>
    <dgm:cxn modelId="{1334B426-C964-4D39-97DB-530AF4E64713}" type="presOf" srcId="{F9384580-4481-4B64-A263-E37A35931AB7}" destId="{BE0CD468-254C-4525-8F1F-EF4F2CAE8FB1}" srcOrd="0" destOrd="5" presId="urn:microsoft.com/office/officeart/2005/8/layout/vList2"/>
    <dgm:cxn modelId="{3A5C6229-A19A-486A-A372-8CECD6C055F7}" type="presOf" srcId="{2F7E92B8-ECFF-43A7-982A-1DE0E07412AC}" destId="{426DFB52-C56B-43CE-9F13-CDE10E45AB1E}" srcOrd="0" destOrd="0" presId="urn:microsoft.com/office/officeart/2005/8/layout/vList2"/>
    <dgm:cxn modelId="{A2135C38-2E6A-411E-85C0-E5C1E3C6A48B}" type="presOf" srcId="{362AEDE8-3071-4570-86B0-1A3AED1A7DF8}" destId="{BE0CD468-254C-4525-8F1F-EF4F2CAE8FB1}" srcOrd="0" destOrd="4" presId="urn:microsoft.com/office/officeart/2005/8/layout/vList2"/>
    <dgm:cxn modelId="{E0771644-1B01-403B-84BB-9CAC1A65B311}" srcId="{55C4D4A6-0764-468C-9D25-F80F0B879C37}" destId="{50228D5E-5F2F-4482-9515-294E2C1210D4}" srcOrd="1" destOrd="0" parTransId="{B66D0D7E-C0E8-48C1-8C14-4A90A8302D27}" sibTransId="{C99A417A-62F8-4892-8EBF-221666446168}"/>
    <dgm:cxn modelId="{44617E68-449E-46F6-B544-E1167366419A}" type="presOf" srcId="{F4247CC8-182D-4FFA-B495-35D1ACDCC16F}" destId="{BE0CD468-254C-4525-8F1F-EF4F2CAE8FB1}" srcOrd="0" destOrd="0" presId="urn:microsoft.com/office/officeart/2005/8/layout/vList2"/>
    <dgm:cxn modelId="{BC98AD72-7709-4B25-BF85-2A86DEC62949}" srcId="{2F7E92B8-ECFF-43A7-982A-1DE0E07412AC}" destId="{55C4D4A6-0764-468C-9D25-F80F0B879C37}" srcOrd="0" destOrd="0" parTransId="{E6A4BF29-A499-47AE-8264-7A0A4F935D25}" sibTransId="{278774BC-C792-403D-80D0-DEDFA6A1B318}"/>
    <dgm:cxn modelId="{FDC96B7F-2A36-4800-AB22-E2612AF36956}" type="presOf" srcId="{6A8980CA-7AEC-4FA3-80B2-911C7B2B7E7D}" destId="{BE0CD468-254C-4525-8F1F-EF4F2CAE8FB1}" srcOrd="0" destOrd="3" presId="urn:microsoft.com/office/officeart/2005/8/layout/vList2"/>
    <dgm:cxn modelId="{9864D87F-AE4E-49A9-B6D5-FB9CE1E5C40E}" srcId="{55C4D4A6-0764-468C-9D25-F80F0B879C37}" destId="{D195A36C-AA59-47C7-9E2D-0CE777ECCF75}" srcOrd="2" destOrd="0" parTransId="{EA1D46F3-ADA6-40DD-982F-EFC9CF7D97E2}" sibTransId="{32C90F61-6EBF-41D7-8580-FAAD0E6A5D6F}"/>
    <dgm:cxn modelId="{94152F80-553C-42A4-B149-9B8FAA5B45D4}" type="presOf" srcId="{D195A36C-AA59-47C7-9E2D-0CE777ECCF75}" destId="{BE0CD468-254C-4525-8F1F-EF4F2CAE8FB1}" srcOrd="0" destOrd="2" presId="urn:microsoft.com/office/officeart/2005/8/layout/vList2"/>
    <dgm:cxn modelId="{0EDE0D81-D627-49FC-B3E2-ED15E16C2FD8}" srcId="{55C4D4A6-0764-468C-9D25-F80F0B879C37}" destId="{6A8980CA-7AEC-4FA3-80B2-911C7B2B7E7D}" srcOrd="3" destOrd="0" parTransId="{A0494EE5-B64E-41BB-ACAE-F7CE2F95B547}" sibTransId="{C672880C-89DB-46EF-979C-A95455C45BFA}"/>
    <dgm:cxn modelId="{62219E95-48D9-4A3B-B508-48F836E855A7}" srcId="{55C4D4A6-0764-468C-9D25-F80F0B879C37}" destId="{362AEDE8-3071-4570-86B0-1A3AED1A7DF8}" srcOrd="4" destOrd="0" parTransId="{811E6DE9-6323-40D9-B754-5DC8F84B67A7}" sibTransId="{C0AC92ED-4F40-4084-B823-8A7878CA8DE2}"/>
    <dgm:cxn modelId="{2126BDD9-4290-4EAA-8AA0-1FF416D3E379}" srcId="{55C4D4A6-0764-468C-9D25-F80F0B879C37}" destId="{F9384580-4481-4B64-A263-E37A35931AB7}" srcOrd="5" destOrd="0" parTransId="{E36BF41D-B877-4453-85F6-810172CF330C}" sibTransId="{51CA660C-00D0-4DB8-AA71-4A7ED1BDEFA6}"/>
    <dgm:cxn modelId="{6FB34EFC-1DD7-4651-B0A2-868CB525E2A9}" type="presOf" srcId="{55C4D4A6-0764-468C-9D25-F80F0B879C37}" destId="{A723DE88-DD75-4545-B86A-D0ED6FE47CB3}" srcOrd="0" destOrd="0" presId="urn:microsoft.com/office/officeart/2005/8/layout/vList2"/>
    <dgm:cxn modelId="{F6E97246-A0A7-49E7-B3B1-CF6DAA91DF7B}" type="presParOf" srcId="{426DFB52-C56B-43CE-9F13-CDE10E45AB1E}" destId="{A723DE88-DD75-4545-B86A-D0ED6FE47CB3}" srcOrd="0" destOrd="0" presId="urn:microsoft.com/office/officeart/2005/8/layout/vList2"/>
    <dgm:cxn modelId="{1FE08124-ED3C-4B19-AC73-05FF46C85979}" type="presParOf" srcId="{426DFB52-C56B-43CE-9F13-CDE10E45AB1E}" destId="{BE0CD468-254C-4525-8F1F-EF4F2CAE8FB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F7E92B8-ECFF-43A7-982A-1DE0E07412AC}"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55C4D4A6-0764-468C-9D25-F80F0B879C37}">
      <dgm:prSet/>
      <dgm:spPr/>
      <dgm:t>
        <a:bodyPr/>
        <a:lstStyle/>
        <a:p>
          <a:r>
            <a:rPr lang="en-US" dirty="0"/>
            <a:t>Developing a Campus-Wide Strategy to Address Student Mental Health Needs</a:t>
          </a:r>
        </a:p>
        <a:p>
          <a:endParaRPr lang="en-US" dirty="0"/>
        </a:p>
      </dgm:t>
    </dgm:pt>
    <dgm:pt modelId="{E6A4BF29-A499-47AE-8264-7A0A4F935D25}" type="parTrans" cxnId="{BC98AD72-7709-4B25-BF85-2A86DEC62949}">
      <dgm:prSet/>
      <dgm:spPr/>
      <dgm:t>
        <a:bodyPr/>
        <a:lstStyle/>
        <a:p>
          <a:endParaRPr lang="en-US"/>
        </a:p>
      </dgm:t>
    </dgm:pt>
    <dgm:pt modelId="{278774BC-C792-403D-80D0-DEDFA6A1B318}" type="sibTrans" cxnId="{BC98AD72-7709-4B25-BF85-2A86DEC62949}">
      <dgm:prSet/>
      <dgm:spPr/>
      <dgm:t>
        <a:bodyPr/>
        <a:lstStyle/>
        <a:p>
          <a:endParaRPr lang="en-US"/>
        </a:p>
      </dgm:t>
    </dgm:pt>
    <dgm:pt modelId="{B30F49D7-3C25-4213-9922-E14FBF905CB4}">
      <dgm:prSet/>
      <dgm:spPr/>
      <dgm:t>
        <a:bodyPr/>
        <a:lstStyle/>
        <a:p>
          <a:r>
            <a:rPr lang="en-US" dirty="0">
              <a:solidFill>
                <a:srgbClr val="FF0000"/>
              </a:solidFill>
              <a:effectLst/>
              <a:latin typeface="Gill Sans MT" panose="020B0502020104020203" pitchFamily="34" charset="0"/>
              <a:ea typeface="Calibri" panose="020F0502020204030204" pitchFamily="34" charset="0"/>
            </a:rPr>
            <a:t>Applications that meet invitational priorities do not receive a competitive or absolute preference over other applications.</a:t>
          </a:r>
          <a:endParaRPr lang="en-US" dirty="0"/>
        </a:p>
      </dgm:t>
    </dgm:pt>
    <dgm:pt modelId="{6F9EF639-77EE-4E84-B221-AE18D23D67D3}" type="parTrans" cxnId="{BBBC2704-6539-4935-9A85-7281DFAEA7C1}">
      <dgm:prSet/>
      <dgm:spPr/>
      <dgm:t>
        <a:bodyPr/>
        <a:lstStyle/>
        <a:p>
          <a:endParaRPr lang="en-US"/>
        </a:p>
      </dgm:t>
    </dgm:pt>
    <dgm:pt modelId="{457CC936-098E-487C-AB6B-8B397C0A9D8F}" type="sibTrans" cxnId="{BBBC2704-6539-4935-9A85-7281DFAEA7C1}">
      <dgm:prSet/>
      <dgm:spPr/>
      <dgm:t>
        <a:bodyPr/>
        <a:lstStyle/>
        <a:p>
          <a:endParaRPr lang="en-US"/>
        </a:p>
      </dgm:t>
    </dgm:pt>
    <dgm:pt modelId="{50228D5E-5F2F-4482-9515-294E2C1210D4}">
      <dgm:prSet/>
      <dgm:spPr/>
      <dgm:t>
        <a:bodyPr/>
        <a:lstStyle/>
        <a:p>
          <a:r>
            <a:rPr lang="en-US" dirty="0"/>
            <a:t>Under this priority, we are particularly interested in projects that are designed to develop a campus-wide strategy to address student mental health needs. This includes creating inclusive campuses, increasing the availability of supportive and treatment services and access to additional staff, and implementing best practices, such as auditing existing campus mental health supports for effectiveness; identifying gaps and taking steps to tailor interventions to better meet the needs of vulnerable populations; implementing skill-training interventions; conducting routine screenings for depression, suicide risk, and anxiety; and investing in suicide means restriction.</a:t>
          </a:r>
        </a:p>
      </dgm:t>
    </dgm:pt>
    <dgm:pt modelId="{B66D0D7E-C0E8-48C1-8C14-4A90A8302D27}" type="parTrans" cxnId="{E0771644-1B01-403B-84BB-9CAC1A65B311}">
      <dgm:prSet/>
      <dgm:spPr/>
      <dgm:t>
        <a:bodyPr/>
        <a:lstStyle/>
        <a:p>
          <a:endParaRPr lang="en-US"/>
        </a:p>
      </dgm:t>
    </dgm:pt>
    <dgm:pt modelId="{C99A417A-62F8-4892-8EBF-221666446168}" type="sibTrans" cxnId="{E0771644-1B01-403B-84BB-9CAC1A65B311}">
      <dgm:prSet/>
      <dgm:spPr/>
      <dgm:t>
        <a:bodyPr/>
        <a:lstStyle/>
        <a:p>
          <a:endParaRPr lang="en-US"/>
        </a:p>
      </dgm:t>
    </dgm:pt>
    <dgm:pt modelId="{426DFB52-C56B-43CE-9F13-CDE10E45AB1E}" type="pres">
      <dgm:prSet presAssocID="{2F7E92B8-ECFF-43A7-982A-1DE0E07412AC}" presName="linear" presStyleCnt="0">
        <dgm:presLayoutVars>
          <dgm:animLvl val="lvl"/>
          <dgm:resizeHandles val="exact"/>
        </dgm:presLayoutVars>
      </dgm:prSet>
      <dgm:spPr/>
    </dgm:pt>
    <dgm:pt modelId="{A723DE88-DD75-4545-B86A-D0ED6FE47CB3}" type="pres">
      <dgm:prSet presAssocID="{55C4D4A6-0764-468C-9D25-F80F0B879C37}" presName="parentText" presStyleLbl="node1" presStyleIdx="0" presStyleCnt="1" custScaleY="112909">
        <dgm:presLayoutVars>
          <dgm:chMax val="0"/>
          <dgm:bulletEnabled val="1"/>
        </dgm:presLayoutVars>
      </dgm:prSet>
      <dgm:spPr/>
    </dgm:pt>
    <dgm:pt modelId="{BE0CD468-254C-4525-8F1F-EF4F2CAE8FB1}" type="pres">
      <dgm:prSet presAssocID="{55C4D4A6-0764-468C-9D25-F80F0B879C37}" presName="childText" presStyleLbl="revTx" presStyleIdx="0" presStyleCnt="1" custScaleY="131996">
        <dgm:presLayoutVars>
          <dgm:bulletEnabled val="1"/>
        </dgm:presLayoutVars>
      </dgm:prSet>
      <dgm:spPr/>
    </dgm:pt>
  </dgm:ptLst>
  <dgm:cxnLst>
    <dgm:cxn modelId="{BBBC2704-6539-4935-9A85-7281DFAEA7C1}" srcId="{55C4D4A6-0764-468C-9D25-F80F0B879C37}" destId="{B30F49D7-3C25-4213-9922-E14FBF905CB4}" srcOrd="0" destOrd="0" parTransId="{6F9EF639-77EE-4E84-B221-AE18D23D67D3}" sibTransId="{457CC936-098E-487C-AB6B-8B397C0A9D8F}"/>
    <dgm:cxn modelId="{8A891D19-5044-491A-BA35-230E3B151348}" type="presOf" srcId="{B30F49D7-3C25-4213-9922-E14FBF905CB4}" destId="{BE0CD468-254C-4525-8F1F-EF4F2CAE8FB1}" srcOrd="0" destOrd="0" presId="urn:microsoft.com/office/officeart/2005/8/layout/vList2"/>
    <dgm:cxn modelId="{68935720-924F-455A-9F76-955B1C20D9BB}" type="presOf" srcId="{50228D5E-5F2F-4482-9515-294E2C1210D4}" destId="{BE0CD468-254C-4525-8F1F-EF4F2CAE8FB1}" srcOrd="0" destOrd="1" presId="urn:microsoft.com/office/officeart/2005/8/layout/vList2"/>
    <dgm:cxn modelId="{3A5C6229-A19A-486A-A372-8CECD6C055F7}" type="presOf" srcId="{2F7E92B8-ECFF-43A7-982A-1DE0E07412AC}" destId="{426DFB52-C56B-43CE-9F13-CDE10E45AB1E}" srcOrd="0" destOrd="0" presId="urn:microsoft.com/office/officeart/2005/8/layout/vList2"/>
    <dgm:cxn modelId="{E0771644-1B01-403B-84BB-9CAC1A65B311}" srcId="{55C4D4A6-0764-468C-9D25-F80F0B879C37}" destId="{50228D5E-5F2F-4482-9515-294E2C1210D4}" srcOrd="1" destOrd="0" parTransId="{B66D0D7E-C0E8-48C1-8C14-4A90A8302D27}" sibTransId="{C99A417A-62F8-4892-8EBF-221666446168}"/>
    <dgm:cxn modelId="{BC98AD72-7709-4B25-BF85-2A86DEC62949}" srcId="{2F7E92B8-ECFF-43A7-982A-1DE0E07412AC}" destId="{55C4D4A6-0764-468C-9D25-F80F0B879C37}" srcOrd="0" destOrd="0" parTransId="{E6A4BF29-A499-47AE-8264-7A0A4F935D25}" sibTransId="{278774BC-C792-403D-80D0-DEDFA6A1B318}"/>
    <dgm:cxn modelId="{6FB34EFC-1DD7-4651-B0A2-868CB525E2A9}" type="presOf" srcId="{55C4D4A6-0764-468C-9D25-F80F0B879C37}" destId="{A723DE88-DD75-4545-B86A-D0ED6FE47CB3}" srcOrd="0" destOrd="0" presId="urn:microsoft.com/office/officeart/2005/8/layout/vList2"/>
    <dgm:cxn modelId="{F6E97246-A0A7-49E7-B3B1-CF6DAA91DF7B}" type="presParOf" srcId="{426DFB52-C56B-43CE-9F13-CDE10E45AB1E}" destId="{A723DE88-DD75-4545-B86A-D0ED6FE47CB3}" srcOrd="0" destOrd="0" presId="urn:microsoft.com/office/officeart/2005/8/layout/vList2"/>
    <dgm:cxn modelId="{1FE08124-ED3C-4B19-AC73-05FF46C85979}" type="presParOf" srcId="{426DFB52-C56B-43CE-9F13-CDE10E45AB1E}" destId="{BE0CD468-254C-4525-8F1F-EF4F2CAE8FB1}"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D039DFF-AD95-4240-93F5-FD0C73DB2BD8}"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7B870136-57F4-44AA-B8A8-8F0E03B70BE7}">
      <dgm:prSet/>
      <dgm:spPr/>
      <dgm:t>
        <a:bodyPr/>
        <a:lstStyle/>
        <a:p>
          <a:pPr>
            <a:lnSpc>
              <a:spcPct val="100000"/>
            </a:lnSpc>
          </a:pPr>
          <a:r>
            <a:rPr lang="en-US"/>
            <a:t>Construction</a:t>
          </a:r>
        </a:p>
      </dgm:t>
    </dgm:pt>
    <dgm:pt modelId="{B1C7C2A3-B006-458C-BF53-DE785E22702A}" type="parTrans" cxnId="{D2D7920F-412E-435C-A39B-8C8C4351FE6C}">
      <dgm:prSet/>
      <dgm:spPr/>
      <dgm:t>
        <a:bodyPr/>
        <a:lstStyle/>
        <a:p>
          <a:endParaRPr lang="en-US"/>
        </a:p>
      </dgm:t>
    </dgm:pt>
    <dgm:pt modelId="{103DCB91-CA4B-465F-9AA6-01CF29B785D0}" type="sibTrans" cxnId="{D2D7920F-412E-435C-A39B-8C8C4351FE6C}">
      <dgm:prSet/>
      <dgm:spPr/>
      <dgm:t>
        <a:bodyPr/>
        <a:lstStyle/>
        <a:p>
          <a:endParaRPr lang="en-US"/>
        </a:p>
      </dgm:t>
    </dgm:pt>
    <dgm:pt modelId="{C45013AE-89DB-44DA-B5D3-192BB30B2BC8}">
      <dgm:prSet/>
      <dgm:spPr/>
      <dgm:t>
        <a:bodyPr/>
        <a:lstStyle/>
        <a:p>
          <a:pPr>
            <a:lnSpc>
              <a:spcPct val="100000"/>
            </a:lnSpc>
          </a:pPr>
          <a:r>
            <a:rPr lang="en-US"/>
            <a:t>Tuition assistance, including the purchase of books</a:t>
          </a:r>
        </a:p>
      </dgm:t>
    </dgm:pt>
    <dgm:pt modelId="{38EE1AC8-94C1-46E9-98DA-873E22E5B020}" type="parTrans" cxnId="{8D1D5D43-D53A-42C2-99AC-400BC74938F5}">
      <dgm:prSet/>
      <dgm:spPr/>
      <dgm:t>
        <a:bodyPr/>
        <a:lstStyle/>
        <a:p>
          <a:endParaRPr lang="en-US"/>
        </a:p>
      </dgm:t>
    </dgm:pt>
    <dgm:pt modelId="{64AFA231-FCB9-40A4-A8B5-A9B64C027753}" type="sibTrans" cxnId="{8D1D5D43-D53A-42C2-99AC-400BC74938F5}">
      <dgm:prSet/>
      <dgm:spPr/>
      <dgm:t>
        <a:bodyPr/>
        <a:lstStyle/>
        <a:p>
          <a:endParaRPr lang="en-US"/>
        </a:p>
      </dgm:t>
    </dgm:pt>
    <dgm:pt modelId="{7B9C6A26-80D5-4E96-B7F6-D8913C915783}">
      <dgm:prSet/>
      <dgm:spPr/>
      <dgm:t>
        <a:bodyPr/>
        <a:lstStyle/>
        <a:p>
          <a:pPr>
            <a:lnSpc>
              <a:spcPct val="100000"/>
            </a:lnSpc>
          </a:pPr>
          <a:r>
            <a:rPr lang="en-US" dirty="0"/>
            <a:t>Purchase of students’ work supplies such as work boots, uniforms, etc.</a:t>
          </a:r>
        </a:p>
      </dgm:t>
    </dgm:pt>
    <dgm:pt modelId="{46BF8D25-E925-4988-9653-96E854E77357}" type="parTrans" cxnId="{EDD9DE7D-94E1-4E4D-B89A-F3D04EA3ED4A}">
      <dgm:prSet/>
      <dgm:spPr/>
      <dgm:t>
        <a:bodyPr/>
        <a:lstStyle/>
        <a:p>
          <a:endParaRPr lang="en-US"/>
        </a:p>
      </dgm:t>
    </dgm:pt>
    <dgm:pt modelId="{C8F89017-A342-4FAB-97A7-2AECC48BAE17}" type="sibTrans" cxnId="{EDD9DE7D-94E1-4E4D-B89A-F3D04EA3ED4A}">
      <dgm:prSet/>
      <dgm:spPr/>
      <dgm:t>
        <a:bodyPr/>
        <a:lstStyle/>
        <a:p>
          <a:endParaRPr lang="en-US"/>
        </a:p>
      </dgm:t>
    </dgm:pt>
    <dgm:pt modelId="{E5A221A9-A154-4FD5-AE7E-90F670ECB43C}">
      <dgm:prSet/>
      <dgm:spPr/>
      <dgm:t>
        <a:bodyPr/>
        <a:lstStyle/>
        <a:p>
          <a:pPr>
            <a:lnSpc>
              <a:spcPct val="100000"/>
            </a:lnSpc>
          </a:pPr>
          <a:r>
            <a:rPr lang="en-US"/>
            <a:t>Other activities outside the scope and intent of the Basic Needs Program</a:t>
          </a:r>
        </a:p>
      </dgm:t>
    </dgm:pt>
    <dgm:pt modelId="{D24157A6-6D44-42CD-A907-2535F071DF6D}" type="parTrans" cxnId="{5AD80766-2907-4EA0-AE8F-53E0DD1AFF21}">
      <dgm:prSet/>
      <dgm:spPr/>
      <dgm:t>
        <a:bodyPr/>
        <a:lstStyle/>
        <a:p>
          <a:endParaRPr lang="en-US"/>
        </a:p>
      </dgm:t>
    </dgm:pt>
    <dgm:pt modelId="{E24BAC05-273C-4B2E-8756-5B389544F25C}" type="sibTrans" cxnId="{5AD80766-2907-4EA0-AE8F-53E0DD1AFF21}">
      <dgm:prSet/>
      <dgm:spPr/>
      <dgm:t>
        <a:bodyPr/>
        <a:lstStyle/>
        <a:p>
          <a:endParaRPr lang="en-US"/>
        </a:p>
      </dgm:t>
    </dgm:pt>
    <dgm:pt modelId="{3D7A85BC-44D3-48AD-B48B-31A160F7BA20}">
      <dgm:prSet/>
      <dgm:spPr/>
      <dgm:t>
        <a:bodyPr/>
        <a:lstStyle/>
        <a:p>
          <a:pPr>
            <a:lnSpc>
              <a:spcPct val="100000"/>
            </a:lnSpc>
          </a:pPr>
          <a:r>
            <a:rPr lang="en-US" dirty="0"/>
            <a:t>Subgrants</a:t>
          </a:r>
        </a:p>
      </dgm:t>
    </dgm:pt>
    <dgm:pt modelId="{DAAD3871-05C5-4549-B254-6CA9D295C445}" type="parTrans" cxnId="{CEE430E8-42BD-448E-A0DC-618C1C5E1752}">
      <dgm:prSet/>
      <dgm:spPr/>
      <dgm:t>
        <a:bodyPr/>
        <a:lstStyle/>
        <a:p>
          <a:endParaRPr lang="en-US"/>
        </a:p>
      </dgm:t>
    </dgm:pt>
    <dgm:pt modelId="{26B69612-BCA1-40F6-A895-E38E9EE47DFD}" type="sibTrans" cxnId="{CEE430E8-42BD-448E-A0DC-618C1C5E1752}">
      <dgm:prSet/>
      <dgm:spPr/>
      <dgm:t>
        <a:bodyPr/>
        <a:lstStyle/>
        <a:p>
          <a:endParaRPr lang="en-US"/>
        </a:p>
      </dgm:t>
    </dgm:pt>
    <dgm:pt modelId="{C67990F7-2484-423C-B813-6B19701AA16F}" type="pres">
      <dgm:prSet presAssocID="{2D039DFF-AD95-4240-93F5-FD0C73DB2BD8}" presName="root" presStyleCnt="0">
        <dgm:presLayoutVars>
          <dgm:dir/>
          <dgm:resizeHandles val="exact"/>
        </dgm:presLayoutVars>
      </dgm:prSet>
      <dgm:spPr/>
    </dgm:pt>
    <dgm:pt modelId="{041C9EDB-21EE-4288-B296-8BE02BE252BE}" type="pres">
      <dgm:prSet presAssocID="{7B870136-57F4-44AA-B8A8-8F0E03B70BE7}" presName="compNode" presStyleCnt="0"/>
      <dgm:spPr/>
    </dgm:pt>
    <dgm:pt modelId="{DB53877F-EF78-4B23-99CC-AF499A37F970}" type="pres">
      <dgm:prSet presAssocID="{7B870136-57F4-44AA-B8A8-8F0E03B70BE7}" presName="bgRect" presStyleLbl="bgShp" presStyleIdx="0" presStyleCnt="5"/>
      <dgm:spPr/>
    </dgm:pt>
    <dgm:pt modelId="{BF27A274-951B-4A78-ABE4-A6CFCB6D38C1}" type="pres">
      <dgm:prSet presAssocID="{7B870136-57F4-44AA-B8A8-8F0E03B70BE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aw blade"/>
        </a:ext>
      </dgm:extLst>
    </dgm:pt>
    <dgm:pt modelId="{D3006F63-E5E6-43E7-AF2D-6F53DA70F225}" type="pres">
      <dgm:prSet presAssocID="{7B870136-57F4-44AA-B8A8-8F0E03B70BE7}" presName="spaceRect" presStyleCnt="0"/>
      <dgm:spPr/>
    </dgm:pt>
    <dgm:pt modelId="{0283F144-3938-4A2D-937D-6D4E06C0AF4A}" type="pres">
      <dgm:prSet presAssocID="{7B870136-57F4-44AA-B8A8-8F0E03B70BE7}" presName="parTx" presStyleLbl="revTx" presStyleIdx="0" presStyleCnt="5">
        <dgm:presLayoutVars>
          <dgm:chMax val="0"/>
          <dgm:chPref val="0"/>
        </dgm:presLayoutVars>
      </dgm:prSet>
      <dgm:spPr/>
    </dgm:pt>
    <dgm:pt modelId="{9540F434-AA5F-459E-9CE4-AC81396CEB9C}" type="pres">
      <dgm:prSet presAssocID="{103DCB91-CA4B-465F-9AA6-01CF29B785D0}" presName="sibTrans" presStyleCnt="0"/>
      <dgm:spPr/>
    </dgm:pt>
    <dgm:pt modelId="{41A77FCB-F049-428F-BFEA-1EDACB810B3C}" type="pres">
      <dgm:prSet presAssocID="{C45013AE-89DB-44DA-B5D3-192BB30B2BC8}" presName="compNode" presStyleCnt="0"/>
      <dgm:spPr/>
    </dgm:pt>
    <dgm:pt modelId="{312EE313-3F26-48A1-9399-F26DC1973E9D}" type="pres">
      <dgm:prSet presAssocID="{C45013AE-89DB-44DA-B5D3-192BB30B2BC8}" presName="bgRect" presStyleLbl="bgShp" presStyleIdx="1" presStyleCnt="5"/>
      <dgm:spPr/>
    </dgm:pt>
    <dgm:pt modelId="{9B3E9666-C4EC-4629-B955-3615E2AC3708}" type="pres">
      <dgm:prSet presAssocID="{C45013AE-89DB-44DA-B5D3-192BB30B2BC8}"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B35D88BC-46C8-4B8F-B89A-C3452820B1BB}" type="pres">
      <dgm:prSet presAssocID="{C45013AE-89DB-44DA-B5D3-192BB30B2BC8}" presName="spaceRect" presStyleCnt="0"/>
      <dgm:spPr/>
    </dgm:pt>
    <dgm:pt modelId="{4BA3EDB6-F696-4ACD-8826-F5D1B5EC44BD}" type="pres">
      <dgm:prSet presAssocID="{C45013AE-89DB-44DA-B5D3-192BB30B2BC8}" presName="parTx" presStyleLbl="revTx" presStyleIdx="1" presStyleCnt="5">
        <dgm:presLayoutVars>
          <dgm:chMax val="0"/>
          <dgm:chPref val="0"/>
        </dgm:presLayoutVars>
      </dgm:prSet>
      <dgm:spPr/>
    </dgm:pt>
    <dgm:pt modelId="{2F0F3DA1-3238-41F9-A4ED-87EA25E66C84}" type="pres">
      <dgm:prSet presAssocID="{64AFA231-FCB9-40A4-A8B5-A9B64C027753}" presName="sibTrans" presStyleCnt="0"/>
      <dgm:spPr/>
    </dgm:pt>
    <dgm:pt modelId="{DE64474A-70D2-43E2-A9C6-CA09CC5FA8BE}" type="pres">
      <dgm:prSet presAssocID="{7B9C6A26-80D5-4E96-B7F6-D8913C915783}" presName="compNode" presStyleCnt="0"/>
      <dgm:spPr/>
    </dgm:pt>
    <dgm:pt modelId="{1B759964-887D-407A-8769-28CCEB78B2E5}" type="pres">
      <dgm:prSet presAssocID="{7B9C6A26-80D5-4E96-B7F6-D8913C915783}" presName="bgRect" presStyleLbl="bgShp" presStyleIdx="2" presStyleCnt="5"/>
      <dgm:spPr/>
    </dgm:pt>
    <dgm:pt modelId="{19BB230F-D05E-4255-A835-60D9799276D2}" type="pres">
      <dgm:prSet presAssocID="{7B9C6A26-80D5-4E96-B7F6-D8913C91578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aseball Hat"/>
        </a:ext>
      </dgm:extLst>
    </dgm:pt>
    <dgm:pt modelId="{000F331C-91D8-4E4B-A637-FAF29CC96943}" type="pres">
      <dgm:prSet presAssocID="{7B9C6A26-80D5-4E96-B7F6-D8913C915783}" presName="spaceRect" presStyleCnt="0"/>
      <dgm:spPr/>
    </dgm:pt>
    <dgm:pt modelId="{F6E35E35-F11C-4565-B848-056735993197}" type="pres">
      <dgm:prSet presAssocID="{7B9C6A26-80D5-4E96-B7F6-D8913C915783}" presName="parTx" presStyleLbl="revTx" presStyleIdx="2" presStyleCnt="5">
        <dgm:presLayoutVars>
          <dgm:chMax val="0"/>
          <dgm:chPref val="0"/>
        </dgm:presLayoutVars>
      </dgm:prSet>
      <dgm:spPr/>
    </dgm:pt>
    <dgm:pt modelId="{A64BD9F8-6C26-46F6-8B23-2B39453FE61E}" type="pres">
      <dgm:prSet presAssocID="{C8F89017-A342-4FAB-97A7-2AECC48BAE17}" presName="sibTrans" presStyleCnt="0"/>
      <dgm:spPr/>
    </dgm:pt>
    <dgm:pt modelId="{C2B8B6C9-5462-49B3-89DD-38141CF1757D}" type="pres">
      <dgm:prSet presAssocID="{3D7A85BC-44D3-48AD-B48B-31A160F7BA20}" presName="compNode" presStyleCnt="0"/>
      <dgm:spPr/>
    </dgm:pt>
    <dgm:pt modelId="{F0E99B12-DC4F-4DBA-994D-9EA1397E02EB}" type="pres">
      <dgm:prSet presAssocID="{3D7A85BC-44D3-48AD-B48B-31A160F7BA20}" presName="bgRect" presStyleLbl="bgShp" presStyleIdx="3" presStyleCnt="5"/>
      <dgm:spPr/>
    </dgm:pt>
    <dgm:pt modelId="{7D27F0C4-29B7-44D6-BCFA-66CE3FE724CF}" type="pres">
      <dgm:prSet presAssocID="{3D7A85BC-44D3-48AD-B48B-31A160F7BA20}" presName="iconRect" presStyleLbl="node1" presStyleIdx="3" presStyleCnt="5"/>
      <dgm:spPr/>
    </dgm:pt>
    <dgm:pt modelId="{BD55F64F-61CD-48E7-B085-6E1A886AD685}" type="pres">
      <dgm:prSet presAssocID="{3D7A85BC-44D3-48AD-B48B-31A160F7BA20}" presName="spaceRect" presStyleCnt="0"/>
      <dgm:spPr/>
    </dgm:pt>
    <dgm:pt modelId="{9329989C-028B-43FA-9029-EBFE4D4A6312}" type="pres">
      <dgm:prSet presAssocID="{3D7A85BC-44D3-48AD-B48B-31A160F7BA20}" presName="parTx" presStyleLbl="revTx" presStyleIdx="3" presStyleCnt="5">
        <dgm:presLayoutVars>
          <dgm:chMax val="0"/>
          <dgm:chPref val="0"/>
        </dgm:presLayoutVars>
      </dgm:prSet>
      <dgm:spPr/>
    </dgm:pt>
    <dgm:pt modelId="{D3B60EAC-2D74-4DAA-8B0B-A323DA659288}" type="pres">
      <dgm:prSet presAssocID="{26B69612-BCA1-40F6-A895-E38E9EE47DFD}" presName="sibTrans" presStyleCnt="0"/>
      <dgm:spPr/>
    </dgm:pt>
    <dgm:pt modelId="{9A7B0ED5-0698-4233-B861-025374905EA3}" type="pres">
      <dgm:prSet presAssocID="{E5A221A9-A154-4FD5-AE7E-90F670ECB43C}" presName="compNode" presStyleCnt="0"/>
      <dgm:spPr/>
    </dgm:pt>
    <dgm:pt modelId="{3CEE4F0C-C6A1-4A11-87C3-F3DAEC3F71EF}" type="pres">
      <dgm:prSet presAssocID="{E5A221A9-A154-4FD5-AE7E-90F670ECB43C}" presName="bgRect" presStyleLbl="bgShp" presStyleIdx="4" presStyleCnt="5"/>
      <dgm:spPr/>
    </dgm:pt>
    <dgm:pt modelId="{263473E2-EFC9-40E0-880A-FB9EE9A01446}" type="pres">
      <dgm:prSet presAssocID="{E5A221A9-A154-4FD5-AE7E-90F670ECB43C}" presName="iconRect" presStyleLbl="node1" presStyleIdx="4"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 List"/>
        </a:ext>
      </dgm:extLst>
    </dgm:pt>
    <dgm:pt modelId="{AA380DCA-12ED-4325-ABD6-0323092CCDA0}" type="pres">
      <dgm:prSet presAssocID="{E5A221A9-A154-4FD5-AE7E-90F670ECB43C}" presName="spaceRect" presStyleCnt="0"/>
      <dgm:spPr/>
    </dgm:pt>
    <dgm:pt modelId="{A839108E-9C28-461F-9E4F-269054156BF8}" type="pres">
      <dgm:prSet presAssocID="{E5A221A9-A154-4FD5-AE7E-90F670ECB43C}" presName="parTx" presStyleLbl="revTx" presStyleIdx="4" presStyleCnt="5">
        <dgm:presLayoutVars>
          <dgm:chMax val="0"/>
          <dgm:chPref val="0"/>
        </dgm:presLayoutVars>
      </dgm:prSet>
      <dgm:spPr/>
    </dgm:pt>
  </dgm:ptLst>
  <dgm:cxnLst>
    <dgm:cxn modelId="{D2D7920F-412E-435C-A39B-8C8C4351FE6C}" srcId="{2D039DFF-AD95-4240-93F5-FD0C73DB2BD8}" destId="{7B870136-57F4-44AA-B8A8-8F0E03B70BE7}" srcOrd="0" destOrd="0" parTransId="{B1C7C2A3-B006-458C-BF53-DE785E22702A}" sibTransId="{103DCB91-CA4B-465F-9AA6-01CF29B785D0}"/>
    <dgm:cxn modelId="{8D1D5D43-D53A-42C2-99AC-400BC74938F5}" srcId="{2D039DFF-AD95-4240-93F5-FD0C73DB2BD8}" destId="{C45013AE-89DB-44DA-B5D3-192BB30B2BC8}" srcOrd="1" destOrd="0" parTransId="{38EE1AC8-94C1-46E9-98DA-873E22E5B020}" sibTransId="{64AFA231-FCB9-40A4-A8B5-A9B64C027753}"/>
    <dgm:cxn modelId="{5AD80766-2907-4EA0-AE8F-53E0DD1AFF21}" srcId="{2D039DFF-AD95-4240-93F5-FD0C73DB2BD8}" destId="{E5A221A9-A154-4FD5-AE7E-90F670ECB43C}" srcOrd="4" destOrd="0" parTransId="{D24157A6-6D44-42CD-A907-2535F071DF6D}" sibTransId="{E24BAC05-273C-4B2E-8756-5B389544F25C}"/>
    <dgm:cxn modelId="{FBE2DF7B-1820-4262-A337-212BEA68C42D}" type="presOf" srcId="{E5A221A9-A154-4FD5-AE7E-90F670ECB43C}" destId="{A839108E-9C28-461F-9E4F-269054156BF8}" srcOrd="0" destOrd="0" presId="urn:microsoft.com/office/officeart/2018/2/layout/IconVerticalSolidList"/>
    <dgm:cxn modelId="{EDD9DE7D-94E1-4E4D-B89A-F3D04EA3ED4A}" srcId="{2D039DFF-AD95-4240-93F5-FD0C73DB2BD8}" destId="{7B9C6A26-80D5-4E96-B7F6-D8913C915783}" srcOrd="2" destOrd="0" parTransId="{46BF8D25-E925-4988-9653-96E854E77357}" sibTransId="{C8F89017-A342-4FAB-97A7-2AECC48BAE17}"/>
    <dgm:cxn modelId="{1CDC48B1-2340-44B6-AF8E-87A9A0635BDA}" type="presOf" srcId="{3D7A85BC-44D3-48AD-B48B-31A160F7BA20}" destId="{9329989C-028B-43FA-9029-EBFE4D4A6312}" srcOrd="0" destOrd="0" presId="urn:microsoft.com/office/officeart/2018/2/layout/IconVerticalSolidList"/>
    <dgm:cxn modelId="{C66966BD-8A82-4C82-9789-039E80502196}" type="presOf" srcId="{7B9C6A26-80D5-4E96-B7F6-D8913C915783}" destId="{F6E35E35-F11C-4565-B848-056735993197}" srcOrd="0" destOrd="0" presId="urn:microsoft.com/office/officeart/2018/2/layout/IconVerticalSolidList"/>
    <dgm:cxn modelId="{74CE6DD9-7FCB-490C-A1F1-052E9D4A3CD7}" type="presOf" srcId="{7B870136-57F4-44AA-B8A8-8F0E03B70BE7}" destId="{0283F144-3938-4A2D-937D-6D4E06C0AF4A}" srcOrd="0" destOrd="0" presId="urn:microsoft.com/office/officeart/2018/2/layout/IconVerticalSolidList"/>
    <dgm:cxn modelId="{CEE430E8-42BD-448E-A0DC-618C1C5E1752}" srcId="{2D039DFF-AD95-4240-93F5-FD0C73DB2BD8}" destId="{3D7A85BC-44D3-48AD-B48B-31A160F7BA20}" srcOrd="3" destOrd="0" parTransId="{DAAD3871-05C5-4549-B254-6CA9D295C445}" sibTransId="{26B69612-BCA1-40F6-A895-E38E9EE47DFD}"/>
    <dgm:cxn modelId="{27F2A5EA-F279-4A8B-8FFB-418965A79080}" type="presOf" srcId="{C45013AE-89DB-44DA-B5D3-192BB30B2BC8}" destId="{4BA3EDB6-F696-4ACD-8826-F5D1B5EC44BD}" srcOrd="0" destOrd="0" presId="urn:microsoft.com/office/officeart/2018/2/layout/IconVerticalSolidList"/>
    <dgm:cxn modelId="{EB4D2AFF-F529-4B27-B5DA-C48C758A96F3}" type="presOf" srcId="{2D039DFF-AD95-4240-93F5-FD0C73DB2BD8}" destId="{C67990F7-2484-423C-B813-6B19701AA16F}" srcOrd="0" destOrd="0" presId="urn:microsoft.com/office/officeart/2018/2/layout/IconVerticalSolidList"/>
    <dgm:cxn modelId="{67ED940C-C2D9-46B2-B8D3-0EC78610E200}" type="presParOf" srcId="{C67990F7-2484-423C-B813-6B19701AA16F}" destId="{041C9EDB-21EE-4288-B296-8BE02BE252BE}" srcOrd="0" destOrd="0" presId="urn:microsoft.com/office/officeart/2018/2/layout/IconVerticalSolidList"/>
    <dgm:cxn modelId="{7C68EEF1-3405-45E8-9216-0A1C3B825D06}" type="presParOf" srcId="{041C9EDB-21EE-4288-B296-8BE02BE252BE}" destId="{DB53877F-EF78-4B23-99CC-AF499A37F970}" srcOrd="0" destOrd="0" presId="urn:microsoft.com/office/officeart/2018/2/layout/IconVerticalSolidList"/>
    <dgm:cxn modelId="{4BD58DCB-5445-4612-8619-24DDCBF946EC}" type="presParOf" srcId="{041C9EDB-21EE-4288-B296-8BE02BE252BE}" destId="{BF27A274-951B-4A78-ABE4-A6CFCB6D38C1}" srcOrd="1" destOrd="0" presId="urn:microsoft.com/office/officeart/2018/2/layout/IconVerticalSolidList"/>
    <dgm:cxn modelId="{38593B46-01C2-4CAF-9F4F-B76B3A32E3E9}" type="presParOf" srcId="{041C9EDB-21EE-4288-B296-8BE02BE252BE}" destId="{D3006F63-E5E6-43E7-AF2D-6F53DA70F225}" srcOrd="2" destOrd="0" presId="urn:microsoft.com/office/officeart/2018/2/layout/IconVerticalSolidList"/>
    <dgm:cxn modelId="{E3480A48-0685-4911-981B-39E151EC9219}" type="presParOf" srcId="{041C9EDB-21EE-4288-B296-8BE02BE252BE}" destId="{0283F144-3938-4A2D-937D-6D4E06C0AF4A}" srcOrd="3" destOrd="0" presId="urn:microsoft.com/office/officeart/2018/2/layout/IconVerticalSolidList"/>
    <dgm:cxn modelId="{1545E8CC-5602-49F8-AFBE-BBECB685BB57}" type="presParOf" srcId="{C67990F7-2484-423C-B813-6B19701AA16F}" destId="{9540F434-AA5F-459E-9CE4-AC81396CEB9C}" srcOrd="1" destOrd="0" presId="urn:microsoft.com/office/officeart/2018/2/layout/IconVerticalSolidList"/>
    <dgm:cxn modelId="{94A0F237-E2A4-42FE-98BE-93FE3FC7F7F2}" type="presParOf" srcId="{C67990F7-2484-423C-B813-6B19701AA16F}" destId="{41A77FCB-F049-428F-BFEA-1EDACB810B3C}" srcOrd="2" destOrd="0" presId="urn:microsoft.com/office/officeart/2018/2/layout/IconVerticalSolidList"/>
    <dgm:cxn modelId="{358A937A-2542-4504-82AC-E25A8FB1A078}" type="presParOf" srcId="{41A77FCB-F049-428F-BFEA-1EDACB810B3C}" destId="{312EE313-3F26-48A1-9399-F26DC1973E9D}" srcOrd="0" destOrd="0" presId="urn:microsoft.com/office/officeart/2018/2/layout/IconVerticalSolidList"/>
    <dgm:cxn modelId="{03C6A660-0C07-4E7C-964E-EFFF2A390A92}" type="presParOf" srcId="{41A77FCB-F049-428F-BFEA-1EDACB810B3C}" destId="{9B3E9666-C4EC-4629-B955-3615E2AC3708}" srcOrd="1" destOrd="0" presId="urn:microsoft.com/office/officeart/2018/2/layout/IconVerticalSolidList"/>
    <dgm:cxn modelId="{A8CF3E04-731C-47AF-9047-885AD0C2EAF1}" type="presParOf" srcId="{41A77FCB-F049-428F-BFEA-1EDACB810B3C}" destId="{B35D88BC-46C8-4B8F-B89A-C3452820B1BB}" srcOrd="2" destOrd="0" presId="urn:microsoft.com/office/officeart/2018/2/layout/IconVerticalSolidList"/>
    <dgm:cxn modelId="{EAC6D2CE-8CE0-493C-A908-1F32928F3961}" type="presParOf" srcId="{41A77FCB-F049-428F-BFEA-1EDACB810B3C}" destId="{4BA3EDB6-F696-4ACD-8826-F5D1B5EC44BD}" srcOrd="3" destOrd="0" presId="urn:microsoft.com/office/officeart/2018/2/layout/IconVerticalSolidList"/>
    <dgm:cxn modelId="{3153871C-2394-4CFF-A378-1D27E9EFF17E}" type="presParOf" srcId="{C67990F7-2484-423C-B813-6B19701AA16F}" destId="{2F0F3DA1-3238-41F9-A4ED-87EA25E66C84}" srcOrd="3" destOrd="0" presId="urn:microsoft.com/office/officeart/2018/2/layout/IconVerticalSolidList"/>
    <dgm:cxn modelId="{157C84C8-205E-4A3A-B556-D461B6A312DF}" type="presParOf" srcId="{C67990F7-2484-423C-B813-6B19701AA16F}" destId="{DE64474A-70D2-43E2-A9C6-CA09CC5FA8BE}" srcOrd="4" destOrd="0" presId="urn:microsoft.com/office/officeart/2018/2/layout/IconVerticalSolidList"/>
    <dgm:cxn modelId="{3814ACB4-EACF-4499-B12D-5B04DFD382AA}" type="presParOf" srcId="{DE64474A-70D2-43E2-A9C6-CA09CC5FA8BE}" destId="{1B759964-887D-407A-8769-28CCEB78B2E5}" srcOrd="0" destOrd="0" presId="urn:microsoft.com/office/officeart/2018/2/layout/IconVerticalSolidList"/>
    <dgm:cxn modelId="{193A2144-1D84-41B7-B5A1-CA7527B66022}" type="presParOf" srcId="{DE64474A-70D2-43E2-A9C6-CA09CC5FA8BE}" destId="{19BB230F-D05E-4255-A835-60D9799276D2}" srcOrd="1" destOrd="0" presId="urn:microsoft.com/office/officeart/2018/2/layout/IconVerticalSolidList"/>
    <dgm:cxn modelId="{DA59B641-C46E-46D9-803E-6E363A216828}" type="presParOf" srcId="{DE64474A-70D2-43E2-A9C6-CA09CC5FA8BE}" destId="{000F331C-91D8-4E4B-A637-FAF29CC96943}" srcOrd="2" destOrd="0" presId="urn:microsoft.com/office/officeart/2018/2/layout/IconVerticalSolidList"/>
    <dgm:cxn modelId="{1A6F92A0-05A3-444A-8895-71ACD1315CDE}" type="presParOf" srcId="{DE64474A-70D2-43E2-A9C6-CA09CC5FA8BE}" destId="{F6E35E35-F11C-4565-B848-056735993197}" srcOrd="3" destOrd="0" presId="urn:microsoft.com/office/officeart/2018/2/layout/IconVerticalSolidList"/>
    <dgm:cxn modelId="{2973631C-5C4F-4CEF-93DE-18EE632B3831}" type="presParOf" srcId="{C67990F7-2484-423C-B813-6B19701AA16F}" destId="{A64BD9F8-6C26-46F6-8B23-2B39453FE61E}" srcOrd="5" destOrd="0" presId="urn:microsoft.com/office/officeart/2018/2/layout/IconVerticalSolidList"/>
    <dgm:cxn modelId="{CD429906-755F-4926-8025-90D4F97C4F64}" type="presParOf" srcId="{C67990F7-2484-423C-B813-6B19701AA16F}" destId="{C2B8B6C9-5462-49B3-89DD-38141CF1757D}" srcOrd="6" destOrd="0" presId="urn:microsoft.com/office/officeart/2018/2/layout/IconVerticalSolidList"/>
    <dgm:cxn modelId="{2143918C-07EA-4264-B590-5E7DEE968E48}" type="presParOf" srcId="{C2B8B6C9-5462-49B3-89DD-38141CF1757D}" destId="{F0E99B12-DC4F-4DBA-994D-9EA1397E02EB}" srcOrd="0" destOrd="0" presId="urn:microsoft.com/office/officeart/2018/2/layout/IconVerticalSolidList"/>
    <dgm:cxn modelId="{86C60993-E55E-45DF-9469-17EAADE3DD07}" type="presParOf" srcId="{C2B8B6C9-5462-49B3-89DD-38141CF1757D}" destId="{7D27F0C4-29B7-44D6-BCFA-66CE3FE724CF}" srcOrd="1" destOrd="0" presId="urn:microsoft.com/office/officeart/2018/2/layout/IconVerticalSolidList"/>
    <dgm:cxn modelId="{C5614BFB-F660-44C0-8B94-FA0DE097345E}" type="presParOf" srcId="{C2B8B6C9-5462-49B3-89DD-38141CF1757D}" destId="{BD55F64F-61CD-48E7-B085-6E1A886AD685}" srcOrd="2" destOrd="0" presId="urn:microsoft.com/office/officeart/2018/2/layout/IconVerticalSolidList"/>
    <dgm:cxn modelId="{EBA9143B-7627-430B-93E1-67096528072B}" type="presParOf" srcId="{C2B8B6C9-5462-49B3-89DD-38141CF1757D}" destId="{9329989C-028B-43FA-9029-EBFE4D4A6312}" srcOrd="3" destOrd="0" presId="urn:microsoft.com/office/officeart/2018/2/layout/IconVerticalSolidList"/>
    <dgm:cxn modelId="{D8C9BC16-8E79-4360-BF65-62932D480762}" type="presParOf" srcId="{C67990F7-2484-423C-B813-6B19701AA16F}" destId="{D3B60EAC-2D74-4DAA-8B0B-A323DA659288}" srcOrd="7" destOrd="0" presId="urn:microsoft.com/office/officeart/2018/2/layout/IconVerticalSolidList"/>
    <dgm:cxn modelId="{E3E32BB4-E709-44C4-83E2-9A2ACC4981DF}" type="presParOf" srcId="{C67990F7-2484-423C-B813-6B19701AA16F}" destId="{9A7B0ED5-0698-4233-B861-025374905EA3}" srcOrd="8" destOrd="0" presId="urn:microsoft.com/office/officeart/2018/2/layout/IconVerticalSolidList"/>
    <dgm:cxn modelId="{44F02559-3FE2-426A-997C-5D6283B9068F}" type="presParOf" srcId="{9A7B0ED5-0698-4233-B861-025374905EA3}" destId="{3CEE4F0C-C6A1-4A11-87C3-F3DAEC3F71EF}" srcOrd="0" destOrd="0" presId="urn:microsoft.com/office/officeart/2018/2/layout/IconVerticalSolidList"/>
    <dgm:cxn modelId="{6FE9F9C8-17CE-42EF-8117-87EEA31E783A}" type="presParOf" srcId="{9A7B0ED5-0698-4233-B861-025374905EA3}" destId="{263473E2-EFC9-40E0-880A-FB9EE9A01446}" srcOrd="1" destOrd="0" presId="urn:microsoft.com/office/officeart/2018/2/layout/IconVerticalSolidList"/>
    <dgm:cxn modelId="{9E008D69-8F30-4B52-9424-9FB3B82D3AFE}" type="presParOf" srcId="{9A7B0ED5-0698-4233-B861-025374905EA3}" destId="{AA380DCA-12ED-4325-ABD6-0323092CCDA0}" srcOrd="2" destOrd="0" presId="urn:microsoft.com/office/officeart/2018/2/layout/IconVerticalSolidList"/>
    <dgm:cxn modelId="{6F07B3CC-A15A-46FB-A2DE-4F7EB9460B37}" type="presParOf" srcId="{9A7B0ED5-0698-4233-B861-025374905EA3}" destId="{A839108E-9C28-461F-9E4F-269054156BF8}"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E2A9E644-1D56-456D-82AE-6A12F8B6D3B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AD62CDD-914B-47C9-9A3C-F2B64665A105}">
      <dgm:prSet custT="1"/>
      <dgm:spPr/>
      <dgm:t>
        <a:bodyPr/>
        <a:lstStyle/>
        <a:p>
          <a:r>
            <a:rPr lang="en-US" sz="2400" dirty="0"/>
            <a:t>How big is the problem to be addressed and what are the specific issues?</a:t>
          </a:r>
        </a:p>
      </dgm:t>
    </dgm:pt>
    <dgm:pt modelId="{DE034E42-B7D3-4308-8485-9F2D7EE67A2F}" type="parTrans" cxnId="{782F239B-30B6-434D-9FF6-6CAD411459AC}">
      <dgm:prSet/>
      <dgm:spPr/>
      <dgm:t>
        <a:bodyPr/>
        <a:lstStyle/>
        <a:p>
          <a:endParaRPr lang="en-US"/>
        </a:p>
      </dgm:t>
    </dgm:pt>
    <dgm:pt modelId="{743822AC-38D6-4E59-B816-95C92C77DC8E}" type="sibTrans" cxnId="{782F239B-30B6-434D-9FF6-6CAD411459AC}">
      <dgm:prSet/>
      <dgm:spPr/>
      <dgm:t>
        <a:bodyPr/>
        <a:lstStyle/>
        <a:p>
          <a:endParaRPr lang="en-US"/>
        </a:p>
      </dgm:t>
    </dgm:pt>
    <dgm:pt modelId="{B9ACEA9A-0A94-4B09-AB69-14F11790FD55}">
      <dgm:prSet custT="1"/>
      <dgm:spPr/>
      <dgm:t>
        <a:bodyPr/>
        <a:lstStyle/>
        <a:p>
          <a:r>
            <a:rPr lang="en-US" sz="2400" dirty="0"/>
            <a:t>How do the proposed activities address the purpose of the basic needs program , the gaps and weaknesses at your institution, and the target population?</a:t>
          </a:r>
        </a:p>
      </dgm:t>
    </dgm:pt>
    <dgm:pt modelId="{5F946B35-B157-4462-91D0-E168648067E7}" type="parTrans" cxnId="{07B42901-DFF4-4F1B-8DC9-B6576838B1B3}">
      <dgm:prSet/>
      <dgm:spPr/>
      <dgm:t>
        <a:bodyPr/>
        <a:lstStyle/>
        <a:p>
          <a:endParaRPr lang="en-US"/>
        </a:p>
      </dgm:t>
    </dgm:pt>
    <dgm:pt modelId="{1B3F51BD-0996-4187-9769-281F608478F6}" type="sibTrans" cxnId="{07B42901-DFF4-4F1B-8DC9-B6576838B1B3}">
      <dgm:prSet/>
      <dgm:spPr/>
      <dgm:t>
        <a:bodyPr/>
        <a:lstStyle/>
        <a:p>
          <a:endParaRPr lang="en-US"/>
        </a:p>
      </dgm:t>
    </dgm:pt>
    <dgm:pt modelId="{FCAFCF68-36B9-48C4-AFB9-30CC9467A6C0}" type="pres">
      <dgm:prSet presAssocID="{E2A9E644-1D56-456D-82AE-6A12F8B6D3BF}" presName="vert0" presStyleCnt="0">
        <dgm:presLayoutVars>
          <dgm:dir/>
          <dgm:animOne val="branch"/>
          <dgm:animLvl val="lvl"/>
        </dgm:presLayoutVars>
      </dgm:prSet>
      <dgm:spPr/>
    </dgm:pt>
    <dgm:pt modelId="{98FB2208-8FF0-4457-AA77-F1CA195BA1E1}" type="pres">
      <dgm:prSet presAssocID="{EAD62CDD-914B-47C9-9A3C-F2B64665A105}" presName="thickLine" presStyleLbl="alignNode1" presStyleIdx="0" presStyleCnt="2"/>
      <dgm:spPr/>
    </dgm:pt>
    <dgm:pt modelId="{5F415898-182D-4471-B42C-EF8EBD8E4D9F}" type="pres">
      <dgm:prSet presAssocID="{EAD62CDD-914B-47C9-9A3C-F2B64665A105}" presName="horz1" presStyleCnt="0"/>
      <dgm:spPr/>
    </dgm:pt>
    <dgm:pt modelId="{992DD96B-AEE0-4995-B49A-71481F1C205B}" type="pres">
      <dgm:prSet presAssocID="{EAD62CDD-914B-47C9-9A3C-F2B64665A105}" presName="tx1" presStyleLbl="revTx" presStyleIdx="0" presStyleCnt="2"/>
      <dgm:spPr/>
    </dgm:pt>
    <dgm:pt modelId="{2C5507FA-C197-45F0-9B1F-4B8FCD5BB7EB}" type="pres">
      <dgm:prSet presAssocID="{EAD62CDD-914B-47C9-9A3C-F2B64665A105}" presName="vert1" presStyleCnt="0"/>
      <dgm:spPr/>
    </dgm:pt>
    <dgm:pt modelId="{29731FD1-C605-4BED-9834-7361A0D11ED5}" type="pres">
      <dgm:prSet presAssocID="{B9ACEA9A-0A94-4B09-AB69-14F11790FD55}" presName="thickLine" presStyleLbl="alignNode1" presStyleIdx="1" presStyleCnt="2"/>
      <dgm:spPr/>
    </dgm:pt>
    <dgm:pt modelId="{C63AB677-269C-4B31-8704-0EC0DF6F5DB2}" type="pres">
      <dgm:prSet presAssocID="{B9ACEA9A-0A94-4B09-AB69-14F11790FD55}" presName="horz1" presStyleCnt="0"/>
      <dgm:spPr/>
    </dgm:pt>
    <dgm:pt modelId="{4EC31334-7FD1-4F94-AAAB-62F051E31E44}" type="pres">
      <dgm:prSet presAssocID="{B9ACEA9A-0A94-4B09-AB69-14F11790FD55}" presName="tx1" presStyleLbl="revTx" presStyleIdx="1" presStyleCnt="2"/>
      <dgm:spPr/>
    </dgm:pt>
    <dgm:pt modelId="{7405F8F1-BA37-4465-8CAE-24E91F1714BD}" type="pres">
      <dgm:prSet presAssocID="{B9ACEA9A-0A94-4B09-AB69-14F11790FD55}" presName="vert1" presStyleCnt="0"/>
      <dgm:spPr/>
    </dgm:pt>
  </dgm:ptLst>
  <dgm:cxnLst>
    <dgm:cxn modelId="{07B42901-DFF4-4F1B-8DC9-B6576838B1B3}" srcId="{E2A9E644-1D56-456D-82AE-6A12F8B6D3BF}" destId="{B9ACEA9A-0A94-4B09-AB69-14F11790FD55}" srcOrd="1" destOrd="0" parTransId="{5F946B35-B157-4462-91D0-E168648067E7}" sibTransId="{1B3F51BD-0996-4187-9769-281F608478F6}"/>
    <dgm:cxn modelId="{BC83AB89-C26A-4132-B314-979A01E9946D}" type="presOf" srcId="{B9ACEA9A-0A94-4B09-AB69-14F11790FD55}" destId="{4EC31334-7FD1-4F94-AAAB-62F051E31E44}" srcOrd="0" destOrd="0" presId="urn:microsoft.com/office/officeart/2008/layout/LinedList"/>
    <dgm:cxn modelId="{1DFC158E-C1B9-4EEB-B812-8D3A16D4218F}" type="presOf" srcId="{E2A9E644-1D56-456D-82AE-6A12F8B6D3BF}" destId="{FCAFCF68-36B9-48C4-AFB9-30CC9467A6C0}" srcOrd="0" destOrd="0" presId="urn:microsoft.com/office/officeart/2008/layout/LinedList"/>
    <dgm:cxn modelId="{782F239B-30B6-434D-9FF6-6CAD411459AC}" srcId="{E2A9E644-1D56-456D-82AE-6A12F8B6D3BF}" destId="{EAD62CDD-914B-47C9-9A3C-F2B64665A105}" srcOrd="0" destOrd="0" parTransId="{DE034E42-B7D3-4308-8485-9F2D7EE67A2F}" sibTransId="{743822AC-38D6-4E59-B816-95C92C77DC8E}"/>
    <dgm:cxn modelId="{5F43B6FC-F61A-4280-8B7D-9122499D3439}" type="presOf" srcId="{EAD62CDD-914B-47C9-9A3C-F2B64665A105}" destId="{992DD96B-AEE0-4995-B49A-71481F1C205B}" srcOrd="0" destOrd="0" presId="urn:microsoft.com/office/officeart/2008/layout/LinedList"/>
    <dgm:cxn modelId="{DB7CF097-05DE-41AA-8E51-B04C6E992E47}" type="presParOf" srcId="{FCAFCF68-36B9-48C4-AFB9-30CC9467A6C0}" destId="{98FB2208-8FF0-4457-AA77-F1CA195BA1E1}" srcOrd="0" destOrd="0" presId="urn:microsoft.com/office/officeart/2008/layout/LinedList"/>
    <dgm:cxn modelId="{C1710D30-FEA1-4933-96D2-FAB44E06F147}" type="presParOf" srcId="{FCAFCF68-36B9-48C4-AFB9-30CC9467A6C0}" destId="{5F415898-182D-4471-B42C-EF8EBD8E4D9F}" srcOrd="1" destOrd="0" presId="urn:microsoft.com/office/officeart/2008/layout/LinedList"/>
    <dgm:cxn modelId="{19FB1E56-5BAF-49A2-AA05-F3D1E1EA56C2}" type="presParOf" srcId="{5F415898-182D-4471-B42C-EF8EBD8E4D9F}" destId="{992DD96B-AEE0-4995-B49A-71481F1C205B}" srcOrd="0" destOrd="0" presId="urn:microsoft.com/office/officeart/2008/layout/LinedList"/>
    <dgm:cxn modelId="{6BFD5443-B988-4F82-A981-44D40C4403C7}" type="presParOf" srcId="{5F415898-182D-4471-B42C-EF8EBD8E4D9F}" destId="{2C5507FA-C197-45F0-9B1F-4B8FCD5BB7EB}" srcOrd="1" destOrd="0" presId="urn:microsoft.com/office/officeart/2008/layout/LinedList"/>
    <dgm:cxn modelId="{858E27EA-45B9-4C7A-A930-2736B6BBADFB}" type="presParOf" srcId="{FCAFCF68-36B9-48C4-AFB9-30CC9467A6C0}" destId="{29731FD1-C605-4BED-9834-7361A0D11ED5}" srcOrd="2" destOrd="0" presId="urn:microsoft.com/office/officeart/2008/layout/LinedList"/>
    <dgm:cxn modelId="{D8A1A7BD-1F3E-4B1D-A058-E580DA4736DA}" type="presParOf" srcId="{FCAFCF68-36B9-48C4-AFB9-30CC9467A6C0}" destId="{C63AB677-269C-4B31-8704-0EC0DF6F5DB2}" srcOrd="3" destOrd="0" presId="urn:microsoft.com/office/officeart/2008/layout/LinedList"/>
    <dgm:cxn modelId="{235D933D-CDBA-4AD9-BB5B-FD09C784F692}" type="presParOf" srcId="{C63AB677-269C-4B31-8704-0EC0DF6F5DB2}" destId="{4EC31334-7FD1-4F94-AAAB-62F051E31E44}" srcOrd="0" destOrd="0" presId="urn:microsoft.com/office/officeart/2008/layout/LinedList"/>
    <dgm:cxn modelId="{177CF428-495D-45F5-A31D-E774C3122D0C}" type="presParOf" srcId="{C63AB677-269C-4B31-8704-0EC0DF6F5DB2}" destId="{7405F8F1-BA37-4465-8CAE-24E91F1714BD}"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2072A9-5262-4B17-A11E-E9916472075C}"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D606A79F-5EA0-4B46-9D78-EE5BA993628A}">
      <dgm:prSet/>
      <dgm:spPr/>
      <dgm:t>
        <a:bodyPr/>
        <a:lstStyle/>
        <a:p>
          <a:r>
            <a:rPr lang="en-US" dirty="0"/>
            <a:t>Have you evaluated existing  programs and resources within your institution, the community, and state and local agencies?</a:t>
          </a:r>
        </a:p>
      </dgm:t>
    </dgm:pt>
    <dgm:pt modelId="{54B32C19-FF2B-4FC9-BDEE-55B1A9929210}" type="parTrans" cxnId="{D8916F83-656A-48BC-BD4A-2C2F3FCC4EE2}">
      <dgm:prSet/>
      <dgm:spPr/>
      <dgm:t>
        <a:bodyPr/>
        <a:lstStyle/>
        <a:p>
          <a:endParaRPr lang="en-US"/>
        </a:p>
      </dgm:t>
    </dgm:pt>
    <dgm:pt modelId="{5D7D4453-EB78-4625-BF35-2F49116B2AAC}" type="sibTrans" cxnId="{D8916F83-656A-48BC-BD4A-2C2F3FCC4EE2}">
      <dgm:prSet/>
      <dgm:spPr/>
      <dgm:t>
        <a:bodyPr/>
        <a:lstStyle/>
        <a:p>
          <a:endParaRPr lang="en-US"/>
        </a:p>
      </dgm:t>
    </dgm:pt>
    <dgm:pt modelId="{587ED7FA-553A-425D-8763-5E19FB8B9DDF}">
      <dgm:prSet/>
      <dgm:spPr/>
      <dgm:t>
        <a:bodyPr/>
        <a:lstStyle/>
        <a:p>
          <a:r>
            <a:rPr lang="en-US" dirty="0"/>
            <a:t>What are the intended outcomes of the project and how will your plan be presented using a Logic Model?</a:t>
          </a:r>
        </a:p>
      </dgm:t>
    </dgm:pt>
    <dgm:pt modelId="{FADD7FDB-68B2-4BA5-9B9B-6D9C68DE3A7C}" type="parTrans" cxnId="{15E661DB-31C5-4EDA-97BE-87B1EC904FDC}">
      <dgm:prSet/>
      <dgm:spPr/>
      <dgm:t>
        <a:bodyPr/>
        <a:lstStyle/>
        <a:p>
          <a:endParaRPr lang="en-US"/>
        </a:p>
      </dgm:t>
    </dgm:pt>
    <dgm:pt modelId="{F8D0F688-CC9A-4CC6-A9A2-59E19FCEC342}" type="sibTrans" cxnId="{15E661DB-31C5-4EDA-97BE-87B1EC904FDC}">
      <dgm:prSet/>
      <dgm:spPr/>
      <dgm:t>
        <a:bodyPr/>
        <a:lstStyle/>
        <a:p>
          <a:endParaRPr lang="en-US"/>
        </a:p>
      </dgm:t>
    </dgm:pt>
    <dgm:pt modelId="{09BA31A6-3B7D-4FEF-90D2-CFC50872D42D}">
      <dgm:prSet/>
      <dgm:spPr/>
      <dgm:t>
        <a:bodyPr/>
        <a:lstStyle/>
        <a:p>
          <a:r>
            <a:rPr lang="en-US" dirty="0"/>
            <a:t>Have you cited research or evaluation findings that suggest your project is likely to improve relevant outcomes for the target population?</a:t>
          </a:r>
        </a:p>
      </dgm:t>
    </dgm:pt>
    <dgm:pt modelId="{43A224CD-9250-458E-8295-E92AB7A71BE5}" type="parTrans" cxnId="{FF516A0C-E9E0-4D92-ABE0-0948C7CF1683}">
      <dgm:prSet/>
      <dgm:spPr/>
      <dgm:t>
        <a:bodyPr/>
        <a:lstStyle/>
        <a:p>
          <a:endParaRPr lang="en-US"/>
        </a:p>
      </dgm:t>
    </dgm:pt>
    <dgm:pt modelId="{E9CED474-6591-44D0-8A8E-925B856D1362}" type="sibTrans" cxnId="{FF516A0C-E9E0-4D92-ABE0-0948C7CF1683}">
      <dgm:prSet/>
      <dgm:spPr/>
      <dgm:t>
        <a:bodyPr/>
        <a:lstStyle/>
        <a:p>
          <a:endParaRPr lang="en-US"/>
        </a:p>
      </dgm:t>
    </dgm:pt>
    <dgm:pt modelId="{4F2D6F90-905F-405C-B6E4-6631981CE91C}" type="pres">
      <dgm:prSet presAssocID="{5D2072A9-5262-4B17-A11E-E9916472075C}" presName="vert0" presStyleCnt="0">
        <dgm:presLayoutVars>
          <dgm:dir/>
          <dgm:animOne val="branch"/>
          <dgm:animLvl val="lvl"/>
        </dgm:presLayoutVars>
      </dgm:prSet>
      <dgm:spPr/>
    </dgm:pt>
    <dgm:pt modelId="{BBA5B789-864A-4E5E-BF71-9F6525DFCE06}" type="pres">
      <dgm:prSet presAssocID="{D606A79F-5EA0-4B46-9D78-EE5BA993628A}" presName="thickLine" presStyleLbl="alignNode1" presStyleIdx="0" presStyleCnt="3"/>
      <dgm:spPr/>
    </dgm:pt>
    <dgm:pt modelId="{CABF57FD-375F-47AB-92F7-F49641DC1AC9}" type="pres">
      <dgm:prSet presAssocID="{D606A79F-5EA0-4B46-9D78-EE5BA993628A}" presName="horz1" presStyleCnt="0"/>
      <dgm:spPr/>
    </dgm:pt>
    <dgm:pt modelId="{51DF7C1B-FC7E-4C24-85B7-F154F7354C3D}" type="pres">
      <dgm:prSet presAssocID="{D606A79F-5EA0-4B46-9D78-EE5BA993628A}" presName="tx1" presStyleLbl="revTx" presStyleIdx="0" presStyleCnt="3"/>
      <dgm:spPr/>
    </dgm:pt>
    <dgm:pt modelId="{492BC213-EE71-4CA8-B0EB-16D451000915}" type="pres">
      <dgm:prSet presAssocID="{D606A79F-5EA0-4B46-9D78-EE5BA993628A}" presName="vert1" presStyleCnt="0"/>
      <dgm:spPr/>
    </dgm:pt>
    <dgm:pt modelId="{8056B936-9387-4F35-8BD0-4F306C6E1953}" type="pres">
      <dgm:prSet presAssocID="{587ED7FA-553A-425D-8763-5E19FB8B9DDF}" presName="thickLine" presStyleLbl="alignNode1" presStyleIdx="1" presStyleCnt="3"/>
      <dgm:spPr/>
    </dgm:pt>
    <dgm:pt modelId="{3951EDD6-30F4-4CF2-9BB6-66CCEC44B867}" type="pres">
      <dgm:prSet presAssocID="{587ED7FA-553A-425D-8763-5E19FB8B9DDF}" presName="horz1" presStyleCnt="0"/>
      <dgm:spPr/>
    </dgm:pt>
    <dgm:pt modelId="{775EBF3E-D412-4EF9-A110-4C92F45F418A}" type="pres">
      <dgm:prSet presAssocID="{587ED7FA-553A-425D-8763-5E19FB8B9DDF}" presName="tx1" presStyleLbl="revTx" presStyleIdx="1" presStyleCnt="3"/>
      <dgm:spPr/>
    </dgm:pt>
    <dgm:pt modelId="{FC148B81-A221-42FB-AA50-8D59C29E543D}" type="pres">
      <dgm:prSet presAssocID="{587ED7FA-553A-425D-8763-5E19FB8B9DDF}" presName="vert1" presStyleCnt="0"/>
      <dgm:spPr/>
    </dgm:pt>
    <dgm:pt modelId="{D87EB5A0-BA10-4752-B05A-0AADB9B95E0E}" type="pres">
      <dgm:prSet presAssocID="{09BA31A6-3B7D-4FEF-90D2-CFC50872D42D}" presName="thickLine" presStyleLbl="alignNode1" presStyleIdx="2" presStyleCnt="3"/>
      <dgm:spPr/>
    </dgm:pt>
    <dgm:pt modelId="{8E8B1339-D762-4E19-9C96-2BE47C38C40D}" type="pres">
      <dgm:prSet presAssocID="{09BA31A6-3B7D-4FEF-90D2-CFC50872D42D}" presName="horz1" presStyleCnt="0"/>
      <dgm:spPr/>
    </dgm:pt>
    <dgm:pt modelId="{5C215C34-DC38-43BE-BE7A-3BBE655ACBD5}" type="pres">
      <dgm:prSet presAssocID="{09BA31A6-3B7D-4FEF-90D2-CFC50872D42D}" presName="tx1" presStyleLbl="revTx" presStyleIdx="2" presStyleCnt="3"/>
      <dgm:spPr/>
    </dgm:pt>
    <dgm:pt modelId="{275BD459-8B7A-4C1B-92B8-C7858DE9F8DA}" type="pres">
      <dgm:prSet presAssocID="{09BA31A6-3B7D-4FEF-90D2-CFC50872D42D}" presName="vert1" presStyleCnt="0"/>
      <dgm:spPr/>
    </dgm:pt>
  </dgm:ptLst>
  <dgm:cxnLst>
    <dgm:cxn modelId="{FF516A0C-E9E0-4D92-ABE0-0948C7CF1683}" srcId="{5D2072A9-5262-4B17-A11E-E9916472075C}" destId="{09BA31A6-3B7D-4FEF-90D2-CFC50872D42D}" srcOrd="2" destOrd="0" parTransId="{43A224CD-9250-458E-8295-E92AB7A71BE5}" sibTransId="{E9CED474-6591-44D0-8A8E-925B856D1362}"/>
    <dgm:cxn modelId="{66C9874B-D8E6-4216-B447-4A53C6E6D47B}" type="presOf" srcId="{587ED7FA-553A-425D-8763-5E19FB8B9DDF}" destId="{775EBF3E-D412-4EF9-A110-4C92F45F418A}" srcOrd="0" destOrd="0" presId="urn:microsoft.com/office/officeart/2008/layout/LinedList"/>
    <dgm:cxn modelId="{775B9479-67C0-4968-9F5E-FAA64CA147F2}" type="presOf" srcId="{09BA31A6-3B7D-4FEF-90D2-CFC50872D42D}" destId="{5C215C34-DC38-43BE-BE7A-3BBE655ACBD5}" srcOrd="0" destOrd="0" presId="urn:microsoft.com/office/officeart/2008/layout/LinedList"/>
    <dgm:cxn modelId="{D8916F83-656A-48BC-BD4A-2C2F3FCC4EE2}" srcId="{5D2072A9-5262-4B17-A11E-E9916472075C}" destId="{D606A79F-5EA0-4B46-9D78-EE5BA993628A}" srcOrd="0" destOrd="0" parTransId="{54B32C19-FF2B-4FC9-BDEE-55B1A9929210}" sibTransId="{5D7D4453-EB78-4625-BF35-2F49116B2AAC}"/>
    <dgm:cxn modelId="{C5876E8A-7700-42CC-BD3C-EC7C54FCF764}" type="presOf" srcId="{5D2072A9-5262-4B17-A11E-E9916472075C}" destId="{4F2D6F90-905F-405C-B6E4-6631981CE91C}" srcOrd="0" destOrd="0" presId="urn:microsoft.com/office/officeart/2008/layout/LinedList"/>
    <dgm:cxn modelId="{6FAFBFD1-574A-4865-8555-F80D8E6CA6D0}" type="presOf" srcId="{D606A79F-5EA0-4B46-9D78-EE5BA993628A}" destId="{51DF7C1B-FC7E-4C24-85B7-F154F7354C3D}" srcOrd="0" destOrd="0" presId="urn:microsoft.com/office/officeart/2008/layout/LinedList"/>
    <dgm:cxn modelId="{15E661DB-31C5-4EDA-97BE-87B1EC904FDC}" srcId="{5D2072A9-5262-4B17-A11E-E9916472075C}" destId="{587ED7FA-553A-425D-8763-5E19FB8B9DDF}" srcOrd="1" destOrd="0" parTransId="{FADD7FDB-68B2-4BA5-9B9B-6D9C68DE3A7C}" sibTransId="{F8D0F688-CC9A-4CC6-A9A2-59E19FCEC342}"/>
    <dgm:cxn modelId="{ADE362CC-C135-4801-93CD-DD7AC13FF54B}" type="presParOf" srcId="{4F2D6F90-905F-405C-B6E4-6631981CE91C}" destId="{BBA5B789-864A-4E5E-BF71-9F6525DFCE06}" srcOrd="0" destOrd="0" presId="urn:microsoft.com/office/officeart/2008/layout/LinedList"/>
    <dgm:cxn modelId="{4175EA0F-9847-4693-B147-D98E7657FE38}" type="presParOf" srcId="{4F2D6F90-905F-405C-B6E4-6631981CE91C}" destId="{CABF57FD-375F-47AB-92F7-F49641DC1AC9}" srcOrd="1" destOrd="0" presId="urn:microsoft.com/office/officeart/2008/layout/LinedList"/>
    <dgm:cxn modelId="{A84DE4A7-6AC0-4C19-87DF-C717E5357679}" type="presParOf" srcId="{CABF57FD-375F-47AB-92F7-F49641DC1AC9}" destId="{51DF7C1B-FC7E-4C24-85B7-F154F7354C3D}" srcOrd="0" destOrd="0" presId="urn:microsoft.com/office/officeart/2008/layout/LinedList"/>
    <dgm:cxn modelId="{FACDD998-A482-4F15-A266-B3FEC9F3E141}" type="presParOf" srcId="{CABF57FD-375F-47AB-92F7-F49641DC1AC9}" destId="{492BC213-EE71-4CA8-B0EB-16D451000915}" srcOrd="1" destOrd="0" presId="urn:microsoft.com/office/officeart/2008/layout/LinedList"/>
    <dgm:cxn modelId="{7C47DA1A-31D8-4458-80B9-0D10F77A7025}" type="presParOf" srcId="{4F2D6F90-905F-405C-B6E4-6631981CE91C}" destId="{8056B936-9387-4F35-8BD0-4F306C6E1953}" srcOrd="2" destOrd="0" presId="urn:microsoft.com/office/officeart/2008/layout/LinedList"/>
    <dgm:cxn modelId="{9DD9F554-83C5-43BB-8E03-B115065767C0}" type="presParOf" srcId="{4F2D6F90-905F-405C-B6E4-6631981CE91C}" destId="{3951EDD6-30F4-4CF2-9BB6-66CCEC44B867}" srcOrd="3" destOrd="0" presId="urn:microsoft.com/office/officeart/2008/layout/LinedList"/>
    <dgm:cxn modelId="{2E81418F-E5BF-4044-B649-22C275FC50AA}" type="presParOf" srcId="{3951EDD6-30F4-4CF2-9BB6-66CCEC44B867}" destId="{775EBF3E-D412-4EF9-A110-4C92F45F418A}" srcOrd="0" destOrd="0" presId="urn:microsoft.com/office/officeart/2008/layout/LinedList"/>
    <dgm:cxn modelId="{C1A1F181-F287-4591-A565-657C3F2737D4}" type="presParOf" srcId="{3951EDD6-30F4-4CF2-9BB6-66CCEC44B867}" destId="{FC148B81-A221-42FB-AA50-8D59C29E543D}" srcOrd="1" destOrd="0" presId="urn:microsoft.com/office/officeart/2008/layout/LinedList"/>
    <dgm:cxn modelId="{9F75EE39-3633-4A55-80F5-46B4AE151F06}" type="presParOf" srcId="{4F2D6F90-905F-405C-B6E4-6631981CE91C}" destId="{D87EB5A0-BA10-4752-B05A-0AADB9B95E0E}" srcOrd="4" destOrd="0" presId="urn:microsoft.com/office/officeart/2008/layout/LinedList"/>
    <dgm:cxn modelId="{CCFEBBD4-A7E9-4E2B-AB7C-1DDB342DB763}" type="presParOf" srcId="{4F2D6F90-905F-405C-B6E4-6631981CE91C}" destId="{8E8B1339-D762-4E19-9C96-2BE47C38C40D}" srcOrd="5" destOrd="0" presId="urn:microsoft.com/office/officeart/2008/layout/LinedList"/>
    <dgm:cxn modelId="{3784E063-73D5-48BE-8632-245A7C40564A}" type="presParOf" srcId="{8E8B1339-D762-4E19-9C96-2BE47C38C40D}" destId="{5C215C34-DC38-43BE-BE7A-3BBE655ACBD5}" srcOrd="0" destOrd="0" presId="urn:microsoft.com/office/officeart/2008/layout/LinedList"/>
    <dgm:cxn modelId="{2587433E-950C-4A0F-80CA-B93F6AF7FE81}" type="presParOf" srcId="{8E8B1339-D762-4E19-9C96-2BE47C38C40D}" destId="{275BD459-8B7A-4C1B-92B8-C7858DE9F8D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E114B45-E95A-45B9-BABD-465899A4CB2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18A30609-F8A7-4B8B-986B-012B89F10F13}">
      <dgm:prSet custT="1"/>
      <dgm:spPr/>
      <dgm:t>
        <a:bodyPr/>
        <a:lstStyle/>
        <a:p>
          <a:r>
            <a:rPr lang="en-US" sz="2800" dirty="0"/>
            <a:t>How will you ensure that underrepresented students have equal access to project services?</a:t>
          </a:r>
        </a:p>
      </dgm:t>
    </dgm:pt>
    <dgm:pt modelId="{6E0A3143-D0B7-45A3-921C-6F51FBDC7528}" type="parTrans" cxnId="{29F73908-6CE5-4BBA-A11E-782ABE3CC39D}">
      <dgm:prSet/>
      <dgm:spPr/>
      <dgm:t>
        <a:bodyPr/>
        <a:lstStyle/>
        <a:p>
          <a:endParaRPr lang="en-US"/>
        </a:p>
      </dgm:t>
    </dgm:pt>
    <dgm:pt modelId="{953347B7-99CF-4741-84A6-B8F4E11E6A64}" type="sibTrans" cxnId="{29F73908-6CE5-4BBA-A11E-782ABE3CC39D}">
      <dgm:prSet/>
      <dgm:spPr/>
      <dgm:t>
        <a:bodyPr/>
        <a:lstStyle/>
        <a:p>
          <a:endParaRPr lang="en-US"/>
        </a:p>
      </dgm:t>
    </dgm:pt>
    <dgm:pt modelId="{DF0F8EB3-7F2E-48F3-98D4-5F9AC145C2A5}">
      <dgm:prSet custT="1"/>
      <dgm:spPr/>
      <dgm:t>
        <a:bodyPr/>
        <a:lstStyle/>
        <a:p>
          <a:r>
            <a:rPr lang="en-US" sz="2800" dirty="0"/>
            <a:t>What long term outcomes (impacts) are expected as a result of the project?</a:t>
          </a:r>
        </a:p>
      </dgm:t>
    </dgm:pt>
    <dgm:pt modelId="{BB147F00-B79F-4347-9E0D-C01E64FE23CC}" type="parTrans" cxnId="{A5241EDE-04D8-46B5-9A51-DA6FF19A3B18}">
      <dgm:prSet/>
      <dgm:spPr/>
      <dgm:t>
        <a:bodyPr/>
        <a:lstStyle/>
        <a:p>
          <a:endParaRPr lang="en-US"/>
        </a:p>
      </dgm:t>
    </dgm:pt>
    <dgm:pt modelId="{9F609B90-EFD4-4CFE-BCC6-33BE111FD598}" type="sibTrans" cxnId="{A5241EDE-04D8-46B5-9A51-DA6FF19A3B18}">
      <dgm:prSet/>
      <dgm:spPr/>
      <dgm:t>
        <a:bodyPr/>
        <a:lstStyle/>
        <a:p>
          <a:endParaRPr lang="en-US"/>
        </a:p>
      </dgm:t>
    </dgm:pt>
    <dgm:pt modelId="{0BBF03E9-ABA8-47B2-BE6F-B46ABC78743D}">
      <dgm:prSet custT="1"/>
      <dgm:spPr/>
      <dgm:t>
        <a:bodyPr/>
        <a:lstStyle/>
        <a:p>
          <a:r>
            <a:rPr lang="en-US" sz="2800" dirty="0"/>
            <a:t>What partners are appropriate to achieve maximum results?  </a:t>
          </a:r>
        </a:p>
      </dgm:t>
    </dgm:pt>
    <dgm:pt modelId="{EFD9E50A-E413-4930-B608-635D970A1D16}" type="parTrans" cxnId="{FAEB8FFD-ADA6-42A5-B1D3-23023BA1B9A8}">
      <dgm:prSet/>
      <dgm:spPr/>
      <dgm:t>
        <a:bodyPr/>
        <a:lstStyle/>
        <a:p>
          <a:endParaRPr lang="en-US"/>
        </a:p>
      </dgm:t>
    </dgm:pt>
    <dgm:pt modelId="{B427F8A5-5B63-4259-B6DF-3CDB06A60882}" type="sibTrans" cxnId="{FAEB8FFD-ADA6-42A5-B1D3-23023BA1B9A8}">
      <dgm:prSet/>
      <dgm:spPr/>
      <dgm:t>
        <a:bodyPr/>
        <a:lstStyle/>
        <a:p>
          <a:endParaRPr lang="en-US"/>
        </a:p>
      </dgm:t>
    </dgm:pt>
    <dgm:pt modelId="{9834D8B6-C164-4A49-9E9C-1CC285028BB4}" type="pres">
      <dgm:prSet presAssocID="{1E114B45-E95A-45B9-BABD-465899A4CB2F}" presName="vert0" presStyleCnt="0">
        <dgm:presLayoutVars>
          <dgm:dir/>
          <dgm:animOne val="branch"/>
          <dgm:animLvl val="lvl"/>
        </dgm:presLayoutVars>
      </dgm:prSet>
      <dgm:spPr/>
    </dgm:pt>
    <dgm:pt modelId="{A903CF0B-A2D1-4E08-A9AF-16E6C13C4F6B}" type="pres">
      <dgm:prSet presAssocID="{18A30609-F8A7-4B8B-986B-012B89F10F13}" presName="thickLine" presStyleLbl="alignNode1" presStyleIdx="0" presStyleCnt="3"/>
      <dgm:spPr/>
    </dgm:pt>
    <dgm:pt modelId="{BD3F46EE-6915-42D2-ACAE-D0DA5DEE9694}" type="pres">
      <dgm:prSet presAssocID="{18A30609-F8A7-4B8B-986B-012B89F10F13}" presName="horz1" presStyleCnt="0"/>
      <dgm:spPr/>
    </dgm:pt>
    <dgm:pt modelId="{83773323-8D62-47AD-9CE4-44AA003D57F5}" type="pres">
      <dgm:prSet presAssocID="{18A30609-F8A7-4B8B-986B-012B89F10F13}" presName="tx1" presStyleLbl="revTx" presStyleIdx="0" presStyleCnt="3"/>
      <dgm:spPr/>
    </dgm:pt>
    <dgm:pt modelId="{E03C5DB4-B4A1-4BAF-841D-27BE1D990640}" type="pres">
      <dgm:prSet presAssocID="{18A30609-F8A7-4B8B-986B-012B89F10F13}" presName="vert1" presStyleCnt="0"/>
      <dgm:spPr/>
    </dgm:pt>
    <dgm:pt modelId="{905B4627-298B-42AF-BDBE-4A8A6C99C228}" type="pres">
      <dgm:prSet presAssocID="{DF0F8EB3-7F2E-48F3-98D4-5F9AC145C2A5}" presName="thickLine" presStyleLbl="alignNode1" presStyleIdx="1" presStyleCnt="3"/>
      <dgm:spPr/>
    </dgm:pt>
    <dgm:pt modelId="{E7C07684-BCF5-41DF-A320-6E9977B6223B}" type="pres">
      <dgm:prSet presAssocID="{DF0F8EB3-7F2E-48F3-98D4-5F9AC145C2A5}" presName="horz1" presStyleCnt="0"/>
      <dgm:spPr/>
    </dgm:pt>
    <dgm:pt modelId="{092D5782-6E11-44F7-A367-5A83022E7C2B}" type="pres">
      <dgm:prSet presAssocID="{DF0F8EB3-7F2E-48F3-98D4-5F9AC145C2A5}" presName="tx1" presStyleLbl="revTx" presStyleIdx="1" presStyleCnt="3"/>
      <dgm:spPr/>
    </dgm:pt>
    <dgm:pt modelId="{2950E2A7-3450-45C7-B0CF-C2151A0D83B9}" type="pres">
      <dgm:prSet presAssocID="{DF0F8EB3-7F2E-48F3-98D4-5F9AC145C2A5}" presName="vert1" presStyleCnt="0"/>
      <dgm:spPr/>
    </dgm:pt>
    <dgm:pt modelId="{8381B340-1FF5-4C83-8AC7-F2024C81803C}" type="pres">
      <dgm:prSet presAssocID="{0BBF03E9-ABA8-47B2-BE6F-B46ABC78743D}" presName="thickLine" presStyleLbl="alignNode1" presStyleIdx="2" presStyleCnt="3"/>
      <dgm:spPr/>
    </dgm:pt>
    <dgm:pt modelId="{B225CE12-FC15-4DB3-9005-19C4530495BF}" type="pres">
      <dgm:prSet presAssocID="{0BBF03E9-ABA8-47B2-BE6F-B46ABC78743D}" presName="horz1" presStyleCnt="0"/>
      <dgm:spPr/>
    </dgm:pt>
    <dgm:pt modelId="{BDE57460-CBF5-46A8-A77B-06A078479CD0}" type="pres">
      <dgm:prSet presAssocID="{0BBF03E9-ABA8-47B2-BE6F-B46ABC78743D}" presName="tx1" presStyleLbl="revTx" presStyleIdx="2" presStyleCnt="3"/>
      <dgm:spPr/>
    </dgm:pt>
    <dgm:pt modelId="{FA38A5C9-BB05-446E-B958-78B59F8590FB}" type="pres">
      <dgm:prSet presAssocID="{0BBF03E9-ABA8-47B2-BE6F-B46ABC78743D}" presName="vert1" presStyleCnt="0"/>
      <dgm:spPr/>
    </dgm:pt>
  </dgm:ptLst>
  <dgm:cxnLst>
    <dgm:cxn modelId="{29F73908-6CE5-4BBA-A11E-782ABE3CC39D}" srcId="{1E114B45-E95A-45B9-BABD-465899A4CB2F}" destId="{18A30609-F8A7-4B8B-986B-012B89F10F13}" srcOrd="0" destOrd="0" parTransId="{6E0A3143-D0B7-45A3-921C-6F51FBDC7528}" sibTransId="{953347B7-99CF-4741-84A6-B8F4E11E6A64}"/>
    <dgm:cxn modelId="{C5B6FC62-F6AE-44B6-927F-5EC6F4021EC6}" type="presOf" srcId="{0BBF03E9-ABA8-47B2-BE6F-B46ABC78743D}" destId="{BDE57460-CBF5-46A8-A77B-06A078479CD0}" srcOrd="0" destOrd="0" presId="urn:microsoft.com/office/officeart/2008/layout/LinedList"/>
    <dgm:cxn modelId="{7D818786-3183-405B-8F92-27B8C8759547}" type="presOf" srcId="{18A30609-F8A7-4B8B-986B-012B89F10F13}" destId="{83773323-8D62-47AD-9CE4-44AA003D57F5}" srcOrd="0" destOrd="0" presId="urn:microsoft.com/office/officeart/2008/layout/LinedList"/>
    <dgm:cxn modelId="{F7F28B86-4EFB-4E36-82FD-01A768C620C2}" type="presOf" srcId="{DF0F8EB3-7F2E-48F3-98D4-5F9AC145C2A5}" destId="{092D5782-6E11-44F7-A367-5A83022E7C2B}" srcOrd="0" destOrd="0" presId="urn:microsoft.com/office/officeart/2008/layout/LinedList"/>
    <dgm:cxn modelId="{E34367B0-3D16-4CA3-A325-82E31AACA31B}" type="presOf" srcId="{1E114B45-E95A-45B9-BABD-465899A4CB2F}" destId="{9834D8B6-C164-4A49-9E9C-1CC285028BB4}" srcOrd="0" destOrd="0" presId="urn:microsoft.com/office/officeart/2008/layout/LinedList"/>
    <dgm:cxn modelId="{A5241EDE-04D8-46B5-9A51-DA6FF19A3B18}" srcId="{1E114B45-E95A-45B9-BABD-465899A4CB2F}" destId="{DF0F8EB3-7F2E-48F3-98D4-5F9AC145C2A5}" srcOrd="1" destOrd="0" parTransId="{BB147F00-B79F-4347-9E0D-C01E64FE23CC}" sibTransId="{9F609B90-EFD4-4CFE-BCC6-33BE111FD598}"/>
    <dgm:cxn modelId="{FAEB8FFD-ADA6-42A5-B1D3-23023BA1B9A8}" srcId="{1E114B45-E95A-45B9-BABD-465899A4CB2F}" destId="{0BBF03E9-ABA8-47B2-BE6F-B46ABC78743D}" srcOrd="2" destOrd="0" parTransId="{EFD9E50A-E413-4930-B608-635D970A1D16}" sibTransId="{B427F8A5-5B63-4259-B6DF-3CDB06A60882}"/>
    <dgm:cxn modelId="{6100C99E-08F0-4442-BF3C-811788594E02}" type="presParOf" srcId="{9834D8B6-C164-4A49-9E9C-1CC285028BB4}" destId="{A903CF0B-A2D1-4E08-A9AF-16E6C13C4F6B}" srcOrd="0" destOrd="0" presId="urn:microsoft.com/office/officeart/2008/layout/LinedList"/>
    <dgm:cxn modelId="{FBFABEF5-EE4C-4AE0-8FF3-585651E1F4B0}" type="presParOf" srcId="{9834D8B6-C164-4A49-9E9C-1CC285028BB4}" destId="{BD3F46EE-6915-42D2-ACAE-D0DA5DEE9694}" srcOrd="1" destOrd="0" presId="urn:microsoft.com/office/officeart/2008/layout/LinedList"/>
    <dgm:cxn modelId="{0AA09931-AAB3-4484-B341-23E79AFE1840}" type="presParOf" srcId="{BD3F46EE-6915-42D2-ACAE-D0DA5DEE9694}" destId="{83773323-8D62-47AD-9CE4-44AA003D57F5}" srcOrd="0" destOrd="0" presId="urn:microsoft.com/office/officeart/2008/layout/LinedList"/>
    <dgm:cxn modelId="{4274F788-9CC3-4490-A5D3-8A8A0A174E71}" type="presParOf" srcId="{BD3F46EE-6915-42D2-ACAE-D0DA5DEE9694}" destId="{E03C5DB4-B4A1-4BAF-841D-27BE1D990640}" srcOrd="1" destOrd="0" presId="urn:microsoft.com/office/officeart/2008/layout/LinedList"/>
    <dgm:cxn modelId="{4BF6993A-AD8D-4429-80AE-3A3ED190ECF5}" type="presParOf" srcId="{9834D8B6-C164-4A49-9E9C-1CC285028BB4}" destId="{905B4627-298B-42AF-BDBE-4A8A6C99C228}" srcOrd="2" destOrd="0" presId="urn:microsoft.com/office/officeart/2008/layout/LinedList"/>
    <dgm:cxn modelId="{A0A0D7C2-4455-4A79-8084-AE21DD48E22D}" type="presParOf" srcId="{9834D8B6-C164-4A49-9E9C-1CC285028BB4}" destId="{E7C07684-BCF5-41DF-A320-6E9977B6223B}" srcOrd="3" destOrd="0" presId="urn:microsoft.com/office/officeart/2008/layout/LinedList"/>
    <dgm:cxn modelId="{FDF4F1F9-7C0A-4CBE-A3E2-D6CF866B35CB}" type="presParOf" srcId="{E7C07684-BCF5-41DF-A320-6E9977B6223B}" destId="{092D5782-6E11-44F7-A367-5A83022E7C2B}" srcOrd="0" destOrd="0" presId="urn:microsoft.com/office/officeart/2008/layout/LinedList"/>
    <dgm:cxn modelId="{49116143-F1D3-4A5C-8854-E4B8E664F586}" type="presParOf" srcId="{E7C07684-BCF5-41DF-A320-6E9977B6223B}" destId="{2950E2A7-3450-45C7-B0CF-C2151A0D83B9}" srcOrd="1" destOrd="0" presId="urn:microsoft.com/office/officeart/2008/layout/LinedList"/>
    <dgm:cxn modelId="{FFEC5D8D-9CD0-45CB-B613-73376EC79008}" type="presParOf" srcId="{9834D8B6-C164-4A49-9E9C-1CC285028BB4}" destId="{8381B340-1FF5-4C83-8AC7-F2024C81803C}" srcOrd="4" destOrd="0" presId="urn:microsoft.com/office/officeart/2008/layout/LinedList"/>
    <dgm:cxn modelId="{E1EF63F0-0AD1-4F6C-A985-0D4F13AA40C1}" type="presParOf" srcId="{9834D8B6-C164-4A49-9E9C-1CC285028BB4}" destId="{B225CE12-FC15-4DB3-9005-19C4530495BF}" srcOrd="5" destOrd="0" presId="urn:microsoft.com/office/officeart/2008/layout/LinedList"/>
    <dgm:cxn modelId="{AB17C717-74A9-44FE-A59B-530BB9A4B4C5}" type="presParOf" srcId="{B225CE12-FC15-4DB3-9005-19C4530495BF}" destId="{BDE57460-CBF5-46A8-A77B-06A078479CD0}" srcOrd="0" destOrd="0" presId="urn:microsoft.com/office/officeart/2008/layout/LinedList"/>
    <dgm:cxn modelId="{0609A34D-CF70-4FCB-B0EA-8FAE8B8975F9}" type="presParOf" srcId="{B225CE12-FC15-4DB3-9005-19C4530495BF}" destId="{FA38A5C9-BB05-446E-B958-78B59F8590F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B88950F-210F-44B2-A784-7A7FBC9DA27B}"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9F24541-F947-4C8E-8E11-DDD927AF2026}">
      <dgm:prSet custT="1"/>
      <dgm:spPr/>
      <dgm:t>
        <a:bodyPr/>
        <a:lstStyle/>
        <a:p>
          <a:r>
            <a:rPr lang="en-US" sz="2400" dirty="0"/>
            <a:t>What will be your hiring strategies and policies?</a:t>
          </a:r>
        </a:p>
      </dgm:t>
    </dgm:pt>
    <dgm:pt modelId="{1CFA3326-EDDB-48CB-8D1E-C2A0B9C8D616}" type="parTrans" cxnId="{8E74060D-26AE-4511-8BAB-D2205C6050D4}">
      <dgm:prSet/>
      <dgm:spPr/>
      <dgm:t>
        <a:bodyPr/>
        <a:lstStyle/>
        <a:p>
          <a:endParaRPr lang="en-US"/>
        </a:p>
      </dgm:t>
    </dgm:pt>
    <dgm:pt modelId="{F8988BF5-14E2-4E61-9D4F-691E104AAF30}" type="sibTrans" cxnId="{8E74060D-26AE-4511-8BAB-D2205C6050D4}">
      <dgm:prSet/>
      <dgm:spPr/>
      <dgm:t>
        <a:bodyPr/>
        <a:lstStyle/>
        <a:p>
          <a:endParaRPr lang="en-US"/>
        </a:p>
      </dgm:t>
    </dgm:pt>
    <dgm:pt modelId="{D2D77D71-673A-4F90-AC11-72BCC025CE54}">
      <dgm:prSet custT="1"/>
      <dgm:spPr/>
      <dgm:t>
        <a:bodyPr/>
        <a:lstStyle/>
        <a:p>
          <a:r>
            <a:rPr lang="en-US" sz="2400" dirty="0"/>
            <a:t>Does the proposed project director have experience working with the target population, managing similar projects, and budgeting?</a:t>
          </a:r>
        </a:p>
      </dgm:t>
    </dgm:pt>
    <dgm:pt modelId="{27D1D6CC-3670-4968-96B7-53532A7B60B6}" type="parTrans" cxnId="{AC05E972-2788-4621-A6A6-FE5676CAD7AF}">
      <dgm:prSet/>
      <dgm:spPr/>
      <dgm:t>
        <a:bodyPr/>
        <a:lstStyle/>
        <a:p>
          <a:endParaRPr lang="en-US"/>
        </a:p>
      </dgm:t>
    </dgm:pt>
    <dgm:pt modelId="{C18BCB70-59BB-4F28-9DE3-FD5092E950AF}" type="sibTrans" cxnId="{AC05E972-2788-4621-A6A6-FE5676CAD7AF}">
      <dgm:prSet/>
      <dgm:spPr/>
      <dgm:t>
        <a:bodyPr/>
        <a:lstStyle/>
        <a:p>
          <a:endParaRPr lang="en-US"/>
        </a:p>
      </dgm:t>
    </dgm:pt>
    <dgm:pt modelId="{F73D6459-3AD7-457C-AE73-856371AA2A42}">
      <dgm:prSet custT="1"/>
      <dgm:spPr/>
      <dgm:t>
        <a:bodyPr/>
        <a:lstStyle/>
        <a:p>
          <a:r>
            <a:rPr lang="en-US" sz="2400" dirty="0"/>
            <a:t>What is the appropriate level of effort or time commitment for the Project Director and other key staff?</a:t>
          </a:r>
        </a:p>
      </dgm:t>
    </dgm:pt>
    <dgm:pt modelId="{4D2050FC-B5AB-4FBA-87B6-E42C0AA358D0}" type="parTrans" cxnId="{050B391E-3B71-474E-80BA-4720AF1D8B64}">
      <dgm:prSet/>
      <dgm:spPr/>
      <dgm:t>
        <a:bodyPr/>
        <a:lstStyle/>
        <a:p>
          <a:endParaRPr lang="en-US"/>
        </a:p>
      </dgm:t>
    </dgm:pt>
    <dgm:pt modelId="{C4476593-D5B5-4891-806D-EEC0DD489CAE}" type="sibTrans" cxnId="{050B391E-3B71-474E-80BA-4720AF1D8B64}">
      <dgm:prSet/>
      <dgm:spPr/>
      <dgm:t>
        <a:bodyPr/>
        <a:lstStyle/>
        <a:p>
          <a:endParaRPr lang="en-US"/>
        </a:p>
      </dgm:t>
    </dgm:pt>
    <dgm:pt modelId="{40273AE5-92C0-4938-B3A0-1163564DB562}">
      <dgm:prSet custT="1"/>
      <dgm:spPr/>
      <dgm:t>
        <a:bodyPr/>
        <a:lstStyle/>
        <a:p>
          <a:r>
            <a:rPr lang="en-US" sz="2400" dirty="0"/>
            <a:t>Are the position descriptions and proposed qualifications for those to be hired sufficient for the grant project?</a:t>
          </a:r>
        </a:p>
      </dgm:t>
    </dgm:pt>
    <dgm:pt modelId="{790D2655-8CC7-4215-B649-A7AAF6E2B7ED}" type="parTrans" cxnId="{4FD064E8-40FA-4E96-9E0D-B5D8A66D837C}">
      <dgm:prSet/>
      <dgm:spPr/>
      <dgm:t>
        <a:bodyPr/>
        <a:lstStyle/>
        <a:p>
          <a:endParaRPr lang="en-US"/>
        </a:p>
      </dgm:t>
    </dgm:pt>
    <dgm:pt modelId="{9D9F39C2-E2E2-42E5-8754-927BBAF52A34}" type="sibTrans" cxnId="{4FD064E8-40FA-4E96-9E0D-B5D8A66D837C}">
      <dgm:prSet/>
      <dgm:spPr/>
      <dgm:t>
        <a:bodyPr/>
        <a:lstStyle/>
        <a:p>
          <a:endParaRPr lang="en-US"/>
        </a:p>
      </dgm:t>
    </dgm:pt>
    <dgm:pt modelId="{892602BC-1A98-4B89-B935-6B4B4F72717D}" type="pres">
      <dgm:prSet presAssocID="{1B88950F-210F-44B2-A784-7A7FBC9DA27B}" presName="vert0" presStyleCnt="0">
        <dgm:presLayoutVars>
          <dgm:dir/>
          <dgm:animOne val="branch"/>
          <dgm:animLvl val="lvl"/>
        </dgm:presLayoutVars>
      </dgm:prSet>
      <dgm:spPr/>
    </dgm:pt>
    <dgm:pt modelId="{FD599809-724D-4092-9CBE-04985F83180D}" type="pres">
      <dgm:prSet presAssocID="{59F24541-F947-4C8E-8E11-DDD927AF2026}" presName="thickLine" presStyleLbl="alignNode1" presStyleIdx="0" presStyleCnt="4"/>
      <dgm:spPr/>
    </dgm:pt>
    <dgm:pt modelId="{9D4B1F83-4E5A-4E9D-9731-F25719EBFB60}" type="pres">
      <dgm:prSet presAssocID="{59F24541-F947-4C8E-8E11-DDD927AF2026}" presName="horz1" presStyleCnt="0"/>
      <dgm:spPr/>
    </dgm:pt>
    <dgm:pt modelId="{9CB3B7E1-C453-4BD5-8F85-6431575C1C1C}" type="pres">
      <dgm:prSet presAssocID="{59F24541-F947-4C8E-8E11-DDD927AF2026}" presName="tx1" presStyleLbl="revTx" presStyleIdx="0" presStyleCnt="4" custScaleY="38023"/>
      <dgm:spPr/>
    </dgm:pt>
    <dgm:pt modelId="{51872C8B-92DE-4310-B5C3-29693CC6B29E}" type="pres">
      <dgm:prSet presAssocID="{59F24541-F947-4C8E-8E11-DDD927AF2026}" presName="vert1" presStyleCnt="0"/>
      <dgm:spPr/>
    </dgm:pt>
    <dgm:pt modelId="{1AF075E6-FFF3-4DFB-ADCB-84EB0909221A}" type="pres">
      <dgm:prSet presAssocID="{40273AE5-92C0-4938-B3A0-1163564DB562}" presName="thickLine" presStyleLbl="alignNode1" presStyleIdx="1" presStyleCnt="4"/>
      <dgm:spPr/>
    </dgm:pt>
    <dgm:pt modelId="{F22FAEFF-CA2A-42B8-889F-B9E6A71BCEF4}" type="pres">
      <dgm:prSet presAssocID="{40273AE5-92C0-4938-B3A0-1163564DB562}" presName="horz1" presStyleCnt="0"/>
      <dgm:spPr/>
    </dgm:pt>
    <dgm:pt modelId="{06EE0907-D3AC-478C-9204-22EDC2CD0644}" type="pres">
      <dgm:prSet presAssocID="{40273AE5-92C0-4938-B3A0-1163564DB562}" presName="tx1" presStyleLbl="revTx" presStyleIdx="1" presStyleCnt="4"/>
      <dgm:spPr/>
    </dgm:pt>
    <dgm:pt modelId="{C119744E-0911-4480-9A3C-B3830BAAC9E8}" type="pres">
      <dgm:prSet presAssocID="{40273AE5-92C0-4938-B3A0-1163564DB562}" presName="vert1" presStyleCnt="0"/>
      <dgm:spPr/>
    </dgm:pt>
    <dgm:pt modelId="{9F4EF5E4-8C7E-4A23-9320-DF860A13BAE9}" type="pres">
      <dgm:prSet presAssocID="{D2D77D71-673A-4F90-AC11-72BCC025CE54}" presName="thickLine" presStyleLbl="alignNode1" presStyleIdx="2" presStyleCnt="4"/>
      <dgm:spPr/>
    </dgm:pt>
    <dgm:pt modelId="{CBF8CE92-04CE-4A4B-B109-2E0C5A9FBB4E}" type="pres">
      <dgm:prSet presAssocID="{D2D77D71-673A-4F90-AC11-72BCC025CE54}" presName="horz1" presStyleCnt="0"/>
      <dgm:spPr/>
    </dgm:pt>
    <dgm:pt modelId="{186B9116-4363-4512-9AF3-0853CD1A81B4}" type="pres">
      <dgm:prSet presAssocID="{D2D77D71-673A-4F90-AC11-72BCC025CE54}" presName="tx1" presStyleLbl="revTx" presStyleIdx="2" presStyleCnt="4"/>
      <dgm:spPr/>
    </dgm:pt>
    <dgm:pt modelId="{B66425F0-94B1-4C46-A7CA-0B2D27F97CC3}" type="pres">
      <dgm:prSet presAssocID="{D2D77D71-673A-4F90-AC11-72BCC025CE54}" presName="vert1" presStyleCnt="0"/>
      <dgm:spPr/>
    </dgm:pt>
    <dgm:pt modelId="{36795431-17B7-49E0-871F-E704D2BBDC24}" type="pres">
      <dgm:prSet presAssocID="{F73D6459-3AD7-457C-AE73-856371AA2A42}" presName="thickLine" presStyleLbl="alignNode1" presStyleIdx="3" presStyleCnt="4"/>
      <dgm:spPr/>
    </dgm:pt>
    <dgm:pt modelId="{CE4BC4D7-5108-4931-A6C1-5A42EB285ED3}" type="pres">
      <dgm:prSet presAssocID="{F73D6459-3AD7-457C-AE73-856371AA2A42}" presName="horz1" presStyleCnt="0"/>
      <dgm:spPr/>
    </dgm:pt>
    <dgm:pt modelId="{1E13AEAD-C22E-4B27-9278-9B7B6DB9CF53}" type="pres">
      <dgm:prSet presAssocID="{F73D6459-3AD7-457C-AE73-856371AA2A42}" presName="tx1" presStyleLbl="revTx" presStyleIdx="3" presStyleCnt="4"/>
      <dgm:spPr/>
    </dgm:pt>
    <dgm:pt modelId="{95477CB0-0DEB-4E71-AB75-B05AAB892E6A}" type="pres">
      <dgm:prSet presAssocID="{F73D6459-3AD7-457C-AE73-856371AA2A42}" presName="vert1" presStyleCnt="0"/>
      <dgm:spPr/>
    </dgm:pt>
  </dgm:ptLst>
  <dgm:cxnLst>
    <dgm:cxn modelId="{B4695E05-EC0C-4D38-8D4E-FBC87A417755}" type="presOf" srcId="{40273AE5-92C0-4938-B3A0-1163564DB562}" destId="{06EE0907-D3AC-478C-9204-22EDC2CD0644}" srcOrd="0" destOrd="0" presId="urn:microsoft.com/office/officeart/2008/layout/LinedList"/>
    <dgm:cxn modelId="{8E74060D-26AE-4511-8BAB-D2205C6050D4}" srcId="{1B88950F-210F-44B2-A784-7A7FBC9DA27B}" destId="{59F24541-F947-4C8E-8E11-DDD927AF2026}" srcOrd="0" destOrd="0" parTransId="{1CFA3326-EDDB-48CB-8D1E-C2A0B9C8D616}" sibTransId="{F8988BF5-14E2-4E61-9D4F-691E104AAF30}"/>
    <dgm:cxn modelId="{95439E14-19ED-4A8F-A933-7B5CC3E0F7F8}" type="presOf" srcId="{1B88950F-210F-44B2-A784-7A7FBC9DA27B}" destId="{892602BC-1A98-4B89-B935-6B4B4F72717D}" srcOrd="0" destOrd="0" presId="urn:microsoft.com/office/officeart/2008/layout/LinedList"/>
    <dgm:cxn modelId="{050B391E-3B71-474E-80BA-4720AF1D8B64}" srcId="{1B88950F-210F-44B2-A784-7A7FBC9DA27B}" destId="{F73D6459-3AD7-457C-AE73-856371AA2A42}" srcOrd="3" destOrd="0" parTransId="{4D2050FC-B5AB-4FBA-87B6-E42C0AA358D0}" sibTransId="{C4476593-D5B5-4891-806D-EEC0DD489CAE}"/>
    <dgm:cxn modelId="{AC05E972-2788-4621-A6A6-FE5676CAD7AF}" srcId="{1B88950F-210F-44B2-A784-7A7FBC9DA27B}" destId="{D2D77D71-673A-4F90-AC11-72BCC025CE54}" srcOrd="2" destOrd="0" parTransId="{27D1D6CC-3670-4968-96B7-53532A7B60B6}" sibTransId="{C18BCB70-59BB-4F28-9DE3-FD5092E950AF}"/>
    <dgm:cxn modelId="{009FE1A3-49C9-44DE-95C4-978F09DAB609}" type="presOf" srcId="{F73D6459-3AD7-457C-AE73-856371AA2A42}" destId="{1E13AEAD-C22E-4B27-9278-9B7B6DB9CF53}" srcOrd="0" destOrd="0" presId="urn:microsoft.com/office/officeart/2008/layout/LinedList"/>
    <dgm:cxn modelId="{46DCC5DE-45B7-442D-A961-B9C48575B65F}" type="presOf" srcId="{D2D77D71-673A-4F90-AC11-72BCC025CE54}" destId="{186B9116-4363-4512-9AF3-0853CD1A81B4}" srcOrd="0" destOrd="0" presId="urn:microsoft.com/office/officeart/2008/layout/LinedList"/>
    <dgm:cxn modelId="{92BD7CE5-7051-452C-87EA-3B87FF3E3E03}" type="presOf" srcId="{59F24541-F947-4C8E-8E11-DDD927AF2026}" destId="{9CB3B7E1-C453-4BD5-8F85-6431575C1C1C}" srcOrd="0" destOrd="0" presId="urn:microsoft.com/office/officeart/2008/layout/LinedList"/>
    <dgm:cxn modelId="{4FD064E8-40FA-4E96-9E0D-B5D8A66D837C}" srcId="{1B88950F-210F-44B2-A784-7A7FBC9DA27B}" destId="{40273AE5-92C0-4938-B3A0-1163564DB562}" srcOrd="1" destOrd="0" parTransId="{790D2655-8CC7-4215-B649-A7AAF6E2B7ED}" sibTransId="{9D9F39C2-E2E2-42E5-8754-927BBAF52A34}"/>
    <dgm:cxn modelId="{AFFD7C02-F67E-4E05-9696-FC22E121FEC5}" type="presParOf" srcId="{892602BC-1A98-4B89-B935-6B4B4F72717D}" destId="{FD599809-724D-4092-9CBE-04985F83180D}" srcOrd="0" destOrd="0" presId="urn:microsoft.com/office/officeart/2008/layout/LinedList"/>
    <dgm:cxn modelId="{524BB8C7-956F-4EEC-938E-C016E9995B50}" type="presParOf" srcId="{892602BC-1A98-4B89-B935-6B4B4F72717D}" destId="{9D4B1F83-4E5A-4E9D-9731-F25719EBFB60}" srcOrd="1" destOrd="0" presId="urn:microsoft.com/office/officeart/2008/layout/LinedList"/>
    <dgm:cxn modelId="{AB21C94F-4C07-42A5-88D9-E8B9B1CB0345}" type="presParOf" srcId="{9D4B1F83-4E5A-4E9D-9731-F25719EBFB60}" destId="{9CB3B7E1-C453-4BD5-8F85-6431575C1C1C}" srcOrd="0" destOrd="0" presId="urn:microsoft.com/office/officeart/2008/layout/LinedList"/>
    <dgm:cxn modelId="{E4037372-3DDD-4F99-86C5-70E8F4E3978D}" type="presParOf" srcId="{9D4B1F83-4E5A-4E9D-9731-F25719EBFB60}" destId="{51872C8B-92DE-4310-B5C3-29693CC6B29E}" srcOrd="1" destOrd="0" presId="urn:microsoft.com/office/officeart/2008/layout/LinedList"/>
    <dgm:cxn modelId="{F03F11C8-033A-42FB-9D6E-1711801E5DB2}" type="presParOf" srcId="{892602BC-1A98-4B89-B935-6B4B4F72717D}" destId="{1AF075E6-FFF3-4DFB-ADCB-84EB0909221A}" srcOrd="2" destOrd="0" presId="urn:microsoft.com/office/officeart/2008/layout/LinedList"/>
    <dgm:cxn modelId="{BE1A24B3-B1EC-487E-B7D4-8A85AADD4144}" type="presParOf" srcId="{892602BC-1A98-4B89-B935-6B4B4F72717D}" destId="{F22FAEFF-CA2A-42B8-889F-B9E6A71BCEF4}" srcOrd="3" destOrd="0" presId="urn:microsoft.com/office/officeart/2008/layout/LinedList"/>
    <dgm:cxn modelId="{3DA2EDF7-F4E7-4797-84F6-ACAC1D281932}" type="presParOf" srcId="{F22FAEFF-CA2A-42B8-889F-B9E6A71BCEF4}" destId="{06EE0907-D3AC-478C-9204-22EDC2CD0644}" srcOrd="0" destOrd="0" presId="urn:microsoft.com/office/officeart/2008/layout/LinedList"/>
    <dgm:cxn modelId="{EC3584D6-F71C-4E63-B1B3-7C30D43C5A7E}" type="presParOf" srcId="{F22FAEFF-CA2A-42B8-889F-B9E6A71BCEF4}" destId="{C119744E-0911-4480-9A3C-B3830BAAC9E8}" srcOrd="1" destOrd="0" presId="urn:microsoft.com/office/officeart/2008/layout/LinedList"/>
    <dgm:cxn modelId="{54135BD7-1B42-421C-9211-9E33454A1B96}" type="presParOf" srcId="{892602BC-1A98-4B89-B935-6B4B4F72717D}" destId="{9F4EF5E4-8C7E-4A23-9320-DF860A13BAE9}" srcOrd="4" destOrd="0" presId="urn:microsoft.com/office/officeart/2008/layout/LinedList"/>
    <dgm:cxn modelId="{801FE865-D722-432E-8C46-C73B8AFCE4D6}" type="presParOf" srcId="{892602BC-1A98-4B89-B935-6B4B4F72717D}" destId="{CBF8CE92-04CE-4A4B-B109-2E0C5A9FBB4E}" srcOrd="5" destOrd="0" presId="urn:microsoft.com/office/officeart/2008/layout/LinedList"/>
    <dgm:cxn modelId="{5ED82E04-41E4-45EC-9BDE-CBA1957E361C}" type="presParOf" srcId="{CBF8CE92-04CE-4A4B-B109-2E0C5A9FBB4E}" destId="{186B9116-4363-4512-9AF3-0853CD1A81B4}" srcOrd="0" destOrd="0" presId="urn:microsoft.com/office/officeart/2008/layout/LinedList"/>
    <dgm:cxn modelId="{99D5FE34-0EAF-4267-A4FC-9EF8C394315A}" type="presParOf" srcId="{CBF8CE92-04CE-4A4B-B109-2E0C5A9FBB4E}" destId="{B66425F0-94B1-4C46-A7CA-0B2D27F97CC3}" srcOrd="1" destOrd="0" presId="urn:microsoft.com/office/officeart/2008/layout/LinedList"/>
    <dgm:cxn modelId="{19DFA65D-9AC5-4A67-8E7A-673ADE1E9B21}" type="presParOf" srcId="{892602BC-1A98-4B89-B935-6B4B4F72717D}" destId="{36795431-17B7-49E0-871F-E704D2BBDC24}" srcOrd="6" destOrd="0" presId="urn:microsoft.com/office/officeart/2008/layout/LinedList"/>
    <dgm:cxn modelId="{0D0A2789-DE30-479A-8186-61C25C236B2D}" type="presParOf" srcId="{892602BC-1A98-4B89-B935-6B4B4F72717D}" destId="{CE4BC4D7-5108-4931-A6C1-5A42EB285ED3}" srcOrd="7" destOrd="0" presId="urn:microsoft.com/office/officeart/2008/layout/LinedList"/>
    <dgm:cxn modelId="{4E9840F0-A234-4E77-AA4A-551FEBEAE579}" type="presParOf" srcId="{CE4BC4D7-5108-4931-A6C1-5A42EB285ED3}" destId="{1E13AEAD-C22E-4B27-9278-9B7B6DB9CF53}" srcOrd="0" destOrd="0" presId="urn:microsoft.com/office/officeart/2008/layout/LinedList"/>
    <dgm:cxn modelId="{82778180-FEF3-4832-A69E-ABC665468878}" type="presParOf" srcId="{CE4BC4D7-5108-4931-A6C1-5A42EB285ED3}" destId="{95477CB0-0DEB-4E71-AB75-B05AAB892E6A}"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B88950F-210F-44B2-A784-7A7FBC9DA27B}" type="doc">
      <dgm:prSet loTypeId="urn:microsoft.com/office/officeart/2008/layout/LinedList" loCatId="list" qsTypeId="urn:microsoft.com/office/officeart/2005/8/quickstyle/simple1" qsCatId="simple" csTypeId="urn:microsoft.com/office/officeart/2005/8/colors/colorful2" csCatId="colorful" phldr="1"/>
      <dgm:spPr/>
      <dgm:t>
        <a:bodyPr/>
        <a:lstStyle/>
        <a:p>
          <a:endParaRPr lang="en-US"/>
        </a:p>
      </dgm:t>
    </dgm:pt>
    <dgm:pt modelId="{59F24541-F947-4C8E-8E11-DDD927AF2026}">
      <dgm:prSet custT="1"/>
      <dgm:spPr/>
      <dgm:t>
        <a:bodyPr/>
        <a:lstStyle/>
        <a:p>
          <a:r>
            <a:rPr lang="en-US" sz="2400" dirty="0"/>
            <a:t>How will the proposed project be managed and who will manage the various components?</a:t>
          </a:r>
        </a:p>
      </dgm:t>
    </dgm:pt>
    <dgm:pt modelId="{1CFA3326-EDDB-48CB-8D1E-C2A0B9C8D616}" type="parTrans" cxnId="{8E74060D-26AE-4511-8BAB-D2205C6050D4}">
      <dgm:prSet/>
      <dgm:spPr/>
      <dgm:t>
        <a:bodyPr/>
        <a:lstStyle/>
        <a:p>
          <a:endParaRPr lang="en-US"/>
        </a:p>
      </dgm:t>
    </dgm:pt>
    <dgm:pt modelId="{F8988BF5-14E2-4E61-9D4F-691E104AAF30}" type="sibTrans" cxnId="{8E74060D-26AE-4511-8BAB-D2205C6050D4}">
      <dgm:prSet/>
      <dgm:spPr/>
      <dgm:t>
        <a:bodyPr/>
        <a:lstStyle/>
        <a:p>
          <a:endParaRPr lang="en-US"/>
        </a:p>
      </dgm:t>
    </dgm:pt>
    <dgm:pt modelId="{D2D77D71-673A-4F90-AC11-72BCC025CE54}">
      <dgm:prSet custT="1"/>
      <dgm:spPr/>
      <dgm:t>
        <a:bodyPr/>
        <a:lstStyle/>
        <a:p>
          <a:r>
            <a:rPr lang="en-US" sz="2400" dirty="0"/>
            <a:t>What is your implementation plan, including the project budget, milestones and timelines?</a:t>
          </a:r>
        </a:p>
      </dgm:t>
    </dgm:pt>
    <dgm:pt modelId="{27D1D6CC-3670-4968-96B7-53532A7B60B6}" type="parTrans" cxnId="{AC05E972-2788-4621-A6A6-FE5676CAD7AF}">
      <dgm:prSet/>
      <dgm:spPr/>
      <dgm:t>
        <a:bodyPr/>
        <a:lstStyle/>
        <a:p>
          <a:endParaRPr lang="en-US"/>
        </a:p>
      </dgm:t>
    </dgm:pt>
    <dgm:pt modelId="{C18BCB70-59BB-4F28-9DE3-FD5092E950AF}" type="sibTrans" cxnId="{AC05E972-2788-4621-A6A6-FE5676CAD7AF}">
      <dgm:prSet/>
      <dgm:spPr/>
      <dgm:t>
        <a:bodyPr/>
        <a:lstStyle/>
        <a:p>
          <a:endParaRPr lang="en-US"/>
        </a:p>
      </dgm:t>
    </dgm:pt>
    <dgm:pt modelId="{1E164B29-3D7E-4262-A8F5-CE85D4D293F5}">
      <dgm:prSet custT="1"/>
      <dgm:spPr/>
      <dgm:t>
        <a:bodyPr/>
        <a:lstStyle/>
        <a:p>
          <a:r>
            <a:rPr lang="en-US" sz="2400" dirty="0"/>
            <a:t>Have you considered an organization chart for the project?</a:t>
          </a:r>
        </a:p>
      </dgm:t>
    </dgm:pt>
    <dgm:pt modelId="{AA12D884-DDB3-4746-8FB5-4C574427FA10}" type="parTrans" cxnId="{65FE20BF-CF72-4380-8F68-395F6C89AEA0}">
      <dgm:prSet/>
      <dgm:spPr/>
      <dgm:t>
        <a:bodyPr/>
        <a:lstStyle/>
        <a:p>
          <a:endParaRPr lang="en-US"/>
        </a:p>
      </dgm:t>
    </dgm:pt>
    <dgm:pt modelId="{841FDC77-C93C-4C1E-8113-BDB3DCEABAE2}" type="sibTrans" cxnId="{65FE20BF-CF72-4380-8F68-395F6C89AEA0}">
      <dgm:prSet/>
      <dgm:spPr/>
      <dgm:t>
        <a:bodyPr/>
        <a:lstStyle/>
        <a:p>
          <a:endParaRPr lang="en-US"/>
        </a:p>
      </dgm:t>
    </dgm:pt>
    <dgm:pt modelId="{892602BC-1A98-4B89-B935-6B4B4F72717D}" type="pres">
      <dgm:prSet presAssocID="{1B88950F-210F-44B2-A784-7A7FBC9DA27B}" presName="vert0" presStyleCnt="0">
        <dgm:presLayoutVars>
          <dgm:dir/>
          <dgm:animOne val="branch"/>
          <dgm:animLvl val="lvl"/>
        </dgm:presLayoutVars>
      </dgm:prSet>
      <dgm:spPr/>
    </dgm:pt>
    <dgm:pt modelId="{FD599809-724D-4092-9CBE-04985F83180D}" type="pres">
      <dgm:prSet presAssocID="{59F24541-F947-4C8E-8E11-DDD927AF2026}" presName="thickLine" presStyleLbl="alignNode1" presStyleIdx="0" presStyleCnt="3"/>
      <dgm:spPr/>
    </dgm:pt>
    <dgm:pt modelId="{9D4B1F83-4E5A-4E9D-9731-F25719EBFB60}" type="pres">
      <dgm:prSet presAssocID="{59F24541-F947-4C8E-8E11-DDD927AF2026}" presName="horz1" presStyleCnt="0"/>
      <dgm:spPr/>
    </dgm:pt>
    <dgm:pt modelId="{9CB3B7E1-C453-4BD5-8F85-6431575C1C1C}" type="pres">
      <dgm:prSet presAssocID="{59F24541-F947-4C8E-8E11-DDD927AF2026}" presName="tx1" presStyleLbl="revTx" presStyleIdx="0" presStyleCnt="3"/>
      <dgm:spPr/>
    </dgm:pt>
    <dgm:pt modelId="{51872C8B-92DE-4310-B5C3-29693CC6B29E}" type="pres">
      <dgm:prSet presAssocID="{59F24541-F947-4C8E-8E11-DDD927AF2026}" presName="vert1" presStyleCnt="0"/>
      <dgm:spPr/>
    </dgm:pt>
    <dgm:pt modelId="{AF6206A9-5922-453C-899F-DE9C5A960400}" type="pres">
      <dgm:prSet presAssocID="{1E164B29-3D7E-4262-A8F5-CE85D4D293F5}" presName="thickLine" presStyleLbl="alignNode1" presStyleIdx="1" presStyleCnt="3"/>
      <dgm:spPr/>
    </dgm:pt>
    <dgm:pt modelId="{06682961-1E53-4EE9-AEE0-17048D401CEF}" type="pres">
      <dgm:prSet presAssocID="{1E164B29-3D7E-4262-A8F5-CE85D4D293F5}" presName="horz1" presStyleCnt="0"/>
      <dgm:spPr/>
    </dgm:pt>
    <dgm:pt modelId="{5F8CD7EC-0675-4BF4-8B51-5F9349062DFF}" type="pres">
      <dgm:prSet presAssocID="{1E164B29-3D7E-4262-A8F5-CE85D4D293F5}" presName="tx1" presStyleLbl="revTx" presStyleIdx="1" presStyleCnt="3"/>
      <dgm:spPr/>
    </dgm:pt>
    <dgm:pt modelId="{7023AFB4-2C28-47FB-871C-82B3C57F4F7E}" type="pres">
      <dgm:prSet presAssocID="{1E164B29-3D7E-4262-A8F5-CE85D4D293F5}" presName="vert1" presStyleCnt="0"/>
      <dgm:spPr/>
    </dgm:pt>
    <dgm:pt modelId="{9F4EF5E4-8C7E-4A23-9320-DF860A13BAE9}" type="pres">
      <dgm:prSet presAssocID="{D2D77D71-673A-4F90-AC11-72BCC025CE54}" presName="thickLine" presStyleLbl="alignNode1" presStyleIdx="2" presStyleCnt="3"/>
      <dgm:spPr/>
    </dgm:pt>
    <dgm:pt modelId="{CBF8CE92-04CE-4A4B-B109-2E0C5A9FBB4E}" type="pres">
      <dgm:prSet presAssocID="{D2D77D71-673A-4F90-AC11-72BCC025CE54}" presName="horz1" presStyleCnt="0"/>
      <dgm:spPr/>
    </dgm:pt>
    <dgm:pt modelId="{186B9116-4363-4512-9AF3-0853CD1A81B4}" type="pres">
      <dgm:prSet presAssocID="{D2D77D71-673A-4F90-AC11-72BCC025CE54}" presName="tx1" presStyleLbl="revTx" presStyleIdx="2" presStyleCnt="3" custScaleY="166623"/>
      <dgm:spPr/>
    </dgm:pt>
    <dgm:pt modelId="{B66425F0-94B1-4C46-A7CA-0B2D27F97CC3}" type="pres">
      <dgm:prSet presAssocID="{D2D77D71-673A-4F90-AC11-72BCC025CE54}" presName="vert1" presStyleCnt="0"/>
      <dgm:spPr/>
    </dgm:pt>
  </dgm:ptLst>
  <dgm:cxnLst>
    <dgm:cxn modelId="{8E74060D-26AE-4511-8BAB-D2205C6050D4}" srcId="{1B88950F-210F-44B2-A784-7A7FBC9DA27B}" destId="{59F24541-F947-4C8E-8E11-DDD927AF2026}" srcOrd="0" destOrd="0" parTransId="{1CFA3326-EDDB-48CB-8D1E-C2A0B9C8D616}" sibTransId="{F8988BF5-14E2-4E61-9D4F-691E104AAF30}"/>
    <dgm:cxn modelId="{95439E14-19ED-4A8F-A933-7B5CC3E0F7F8}" type="presOf" srcId="{1B88950F-210F-44B2-A784-7A7FBC9DA27B}" destId="{892602BC-1A98-4B89-B935-6B4B4F72717D}" srcOrd="0" destOrd="0" presId="urn:microsoft.com/office/officeart/2008/layout/LinedList"/>
    <dgm:cxn modelId="{AC05E972-2788-4621-A6A6-FE5676CAD7AF}" srcId="{1B88950F-210F-44B2-A784-7A7FBC9DA27B}" destId="{D2D77D71-673A-4F90-AC11-72BCC025CE54}" srcOrd="2" destOrd="0" parTransId="{27D1D6CC-3670-4968-96B7-53532A7B60B6}" sibTransId="{C18BCB70-59BB-4F28-9DE3-FD5092E950AF}"/>
    <dgm:cxn modelId="{65FE20BF-CF72-4380-8F68-395F6C89AEA0}" srcId="{1B88950F-210F-44B2-A784-7A7FBC9DA27B}" destId="{1E164B29-3D7E-4262-A8F5-CE85D4D293F5}" srcOrd="1" destOrd="0" parTransId="{AA12D884-DDB3-4746-8FB5-4C574427FA10}" sibTransId="{841FDC77-C93C-4C1E-8113-BDB3DCEABAE2}"/>
    <dgm:cxn modelId="{C1AFB9CC-32A1-448E-B980-D80040E3F0D6}" type="presOf" srcId="{1E164B29-3D7E-4262-A8F5-CE85D4D293F5}" destId="{5F8CD7EC-0675-4BF4-8B51-5F9349062DFF}" srcOrd="0" destOrd="0" presId="urn:microsoft.com/office/officeart/2008/layout/LinedList"/>
    <dgm:cxn modelId="{46DCC5DE-45B7-442D-A961-B9C48575B65F}" type="presOf" srcId="{D2D77D71-673A-4F90-AC11-72BCC025CE54}" destId="{186B9116-4363-4512-9AF3-0853CD1A81B4}" srcOrd="0" destOrd="0" presId="urn:microsoft.com/office/officeart/2008/layout/LinedList"/>
    <dgm:cxn modelId="{92BD7CE5-7051-452C-87EA-3B87FF3E3E03}" type="presOf" srcId="{59F24541-F947-4C8E-8E11-DDD927AF2026}" destId="{9CB3B7E1-C453-4BD5-8F85-6431575C1C1C}" srcOrd="0" destOrd="0" presId="urn:microsoft.com/office/officeart/2008/layout/LinedList"/>
    <dgm:cxn modelId="{AFFD7C02-F67E-4E05-9696-FC22E121FEC5}" type="presParOf" srcId="{892602BC-1A98-4B89-B935-6B4B4F72717D}" destId="{FD599809-724D-4092-9CBE-04985F83180D}" srcOrd="0" destOrd="0" presId="urn:microsoft.com/office/officeart/2008/layout/LinedList"/>
    <dgm:cxn modelId="{524BB8C7-956F-4EEC-938E-C016E9995B50}" type="presParOf" srcId="{892602BC-1A98-4B89-B935-6B4B4F72717D}" destId="{9D4B1F83-4E5A-4E9D-9731-F25719EBFB60}" srcOrd="1" destOrd="0" presId="urn:microsoft.com/office/officeart/2008/layout/LinedList"/>
    <dgm:cxn modelId="{AB21C94F-4C07-42A5-88D9-E8B9B1CB0345}" type="presParOf" srcId="{9D4B1F83-4E5A-4E9D-9731-F25719EBFB60}" destId="{9CB3B7E1-C453-4BD5-8F85-6431575C1C1C}" srcOrd="0" destOrd="0" presId="urn:microsoft.com/office/officeart/2008/layout/LinedList"/>
    <dgm:cxn modelId="{E4037372-3DDD-4F99-86C5-70E8F4E3978D}" type="presParOf" srcId="{9D4B1F83-4E5A-4E9D-9731-F25719EBFB60}" destId="{51872C8B-92DE-4310-B5C3-29693CC6B29E}" srcOrd="1" destOrd="0" presId="urn:microsoft.com/office/officeart/2008/layout/LinedList"/>
    <dgm:cxn modelId="{8A39A120-198B-464B-AA7A-EF1AB0C984C4}" type="presParOf" srcId="{892602BC-1A98-4B89-B935-6B4B4F72717D}" destId="{AF6206A9-5922-453C-899F-DE9C5A960400}" srcOrd="2" destOrd="0" presId="urn:microsoft.com/office/officeart/2008/layout/LinedList"/>
    <dgm:cxn modelId="{71EB8AAA-30BE-42F0-B357-4D887A1F1D22}" type="presParOf" srcId="{892602BC-1A98-4B89-B935-6B4B4F72717D}" destId="{06682961-1E53-4EE9-AEE0-17048D401CEF}" srcOrd="3" destOrd="0" presId="urn:microsoft.com/office/officeart/2008/layout/LinedList"/>
    <dgm:cxn modelId="{4A0E16E2-8D91-4FA4-8593-8366F2F85B80}" type="presParOf" srcId="{06682961-1E53-4EE9-AEE0-17048D401CEF}" destId="{5F8CD7EC-0675-4BF4-8B51-5F9349062DFF}" srcOrd="0" destOrd="0" presId="urn:microsoft.com/office/officeart/2008/layout/LinedList"/>
    <dgm:cxn modelId="{872B471C-AAEF-4D41-83E5-C75C446A483F}" type="presParOf" srcId="{06682961-1E53-4EE9-AEE0-17048D401CEF}" destId="{7023AFB4-2C28-47FB-871C-82B3C57F4F7E}" srcOrd="1" destOrd="0" presId="urn:microsoft.com/office/officeart/2008/layout/LinedList"/>
    <dgm:cxn modelId="{54135BD7-1B42-421C-9211-9E33454A1B96}" type="presParOf" srcId="{892602BC-1A98-4B89-B935-6B4B4F72717D}" destId="{9F4EF5E4-8C7E-4A23-9320-DF860A13BAE9}" srcOrd="4" destOrd="0" presId="urn:microsoft.com/office/officeart/2008/layout/LinedList"/>
    <dgm:cxn modelId="{801FE865-D722-432E-8C46-C73B8AFCE4D6}" type="presParOf" srcId="{892602BC-1A98-4B89-B935-6B4B4F72717D}" destId="{CBF8CE92-04CE-4A4B-B109-2E0C5A9FBB4E}" srcOrd="5" destOrd="0" presId="urn:microsoft.com/office/officeart/2008/layout/LinedList"/>
    <dgm:cxn modelId="{5ED82E04-41E4-45EC-9BDE-CBA1957E361C}" type="presParOf" srcId="{CBF8CE92-04CE-4A4B-B109-2E0C5A9FBB4E}" destId="{186B9116-4363-4512-9AF3-0853CD1A81B4}" srcOrd="0" destOrd="0" presId="urn:microsoft.com/office/officeart/2008/layout/LinedList"/>
    <dgm:cxn modelId="{99D5FE34-0EAF-4267-A4FC-9EF8C394315A}" type="presParOf" srcId="{CBF8CE92-04CE-4A4B-B109-2E0C5A9FBB4E}" destId="{B66425F0-94B1-4C46-A7CA-0B2D27F97CC3}"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DB7C0DB-D67A-410E-BF66-E15B36DFBB1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350B49E-2B66-4AC5-BAF3-A2BFE2E9FE37}">
      <dgm:prSet/>
      <dgm:spPr/>
      <dgm:t>
        <a:bodyPr/>
        <a:lstStyle/>
        <a:p>
          <a:r>
            <a:rPr lang="en-US" dirty="0"/>
            <a:t>What methods of evaluation will be used to measure progress and are they clearly aligned to the objectives and intended outcomes of the project?</a:t>
          </a:r>
        </a:p>
      </dgm:t>
    </dgm:pt>
    <dgm:pt modelId="{7797275B-FC3D-4186-83A2-788F8FFD0452}" type="parTrans" cxnId="{A0A16676-3BD6-4801-AD49-12AE20910FD7}">
      <dgm:prSet/>
      <dgm:spPr/>
      <dgm:t>
        <a:bodyPr/>
        <a:lstStyle/>
        <a:p>
          <a:endParaRPr lang="en-US"/>
        </a:p>
      </dgm:t>
    </dgm:pt>
    <dgm:pt modelId="{ADD2B1AE-461B-442D-A561-583942A3FE54}" type="sibTrans" cxnId="{A0A16676-3BD6-4801-AD49-12AE20910FD7}">
      <dgm:prSet/>
      <dgm:spPr/>
      <dgm:t>
        <a:bodyPr/>
        <a:lstStyle/>
        <a:p>
          <a:endParaRPr lang="en-US"/>
        </a:p>
      </dgm:t>
    </dgm:pt>
    <dgm:pt modelId="{F5FC9FB5-9805-4220-8BD5-33F640BDD57F}">
      <dgm:prSet/>
      <dgm:spPr/>
      <dgm:t>
        <a:bodyPr/>
        <a:lstStyle/>
        <a:p>
          <a:r>
            <a:rPr lang="en-US" dirty="0"/>
            <a:t>Do the project’s performance measures inform the evaluation methods?</a:t>
          </a:r>
        </a:p>
      </dgm:t>
    </dgm:pt>
    <dgm:pt modelId="{D6575638-445A-4BA7-917A-4FFE3FA7658E}" type="parTrans" cxnId="{953F48C0-52D7-4AAC-BA8A-C82442B15B21}">
      <dgm:prSet/>
      <dgm:spPr/>
      <dgm:t>
        <a:bodyPr/>
        <a:lstStyle/>
        <a:p>
          <a:endParaRPr lang="en-US"/>
        </a:p>
      </dgm:t>
    </dgm:pt>
    <dgm:pt modelId="{B24AF5D7-56A5-4791-B227-0681C7E62E16}" type="sibTrans" cxnId="{953F48C0-52D7-4AAC-BA8A-C82442B15B21}">
      <dgm:prSet/>
      <dgm:spPr/>
      <dgm:t>
        <a:bodyPr/>
        <a:lstStyle/>
        <a:p>
          <a:endParaRPr lang="en-US"/>
        </a:p>
      </dgm:t>
    </dgm:pt>
    <dgm:pt modelId="{4B14A867-CD05-43BC-8556-1EAC5AD1DDD1}">
      <dgm:prSet/>
      <dgm:spPr/>
      <dgm:t>
        <a:bodyPr/>
        <a:lstStyle/>
        <a:p>
          <a:r>
            <a:rPr lang="en-US" dirty="0"/>
            <a:t>What type of data will be produced from your evaluation and how will you utilize this data?</a:t>
          </a:r>
        </a:p>
      </dgm:t>
    </dgm:pt>
    <dgm:pt modelId="{235BC59D-1B3D-4B56-9BC6-B99D9A46DEAC}" type="parTrans" cxnId="{FB8DFA0F-9819-4728-8837-141BA1F590DC}">
      <dgm:prSet/>
      <dgm:spPr/>
      <dgm:t>
        <a:bodyPr/>
        <a:lstStyle/>
        <a:p>
          <a:endParaRPr lang="en-US"/>
        </a:p>
      </dgm:t>
    </dgm:pt>
    <dgm:pt modelId="{F99C81F9-7371-4DDD-A45E-F21C10A0AE9E}" type="sibTrans" cxnId="{FB8DFA0F-9819-4728-8837-141BA1F590DC}">
      <dgm:prSet/>
      <dgm:spPr/>
      <dgm:t>
        <a:bodyPr/>
        <a:lstStyle/>
        <a:p>
          <a:endParaRPr lang="en-US"/>
        </a:p>
      </dgm:t>
    </dgm:pt>
    <dgm:pt modelId="{66D4E05F-038A-4686-AB22-C28EF0A1D767}">
      <dgm:prSet/>
      <dgm:spPr/>
      <dgm:t>
        <a:bodyPr/>
        <a:lstStyle/>
        <a:p>
          <a:r>
            <a:rPr lang="en-US" dirty="0"/>
            <a:t>If implemented successfully, will at least one component of your project produce evidence of effectiveness?</a:t>
          </a:r>
        </a:p>
      </dgm:t>
    </dgm:pt>
    <dgm:pt modelId="{45EABB99-F7A1-4E80-B39B-D63968CF29C6}" type="parTrans" cxnId="{80711E38-A411-4DF1-B025-5DE8BD985599}">
      <dgm:prSet/>
      <dgm:spPr/>
      <dgm:t>
        <a:bodyPr/>
        <a:lstStyle/>
        <a:p>
          <a:endParaRPr lang="en-US"/>
        </a:p>
      </dgm:t>
    </dgm:pt>
    <dgm:pt modelId="{2A06BD2D-0D82-4032-B146-D1CF19EFB7C5}" type="sibTrans" cxnId="{80711E38-A411-4DF1-B025-5DE8BD985599}">
      <dgm:prSet/>
      <dgm:spPr/>
      <dgm:t>
        <a:bodyPr/>
        <a:lstStyle/>
        <a:p>
          <a:endParaRPr lang="en-US"/>
        </a:p>
      </dgm:t>
    </dgm:pt>
    <dgm:pt modelId="{2B66B9AB-0107-4294-B6DF-4D3FBEF7DE33}" type="pres">
      <dgm:prSet presAssocID="{EDB7C0DB-D67A-410E-BF66-E15B36DFBB15}" presName="vert0" presStyleCnt="0">
        <dgm:presLayoutVars>
          <dgm:dir/>
          <dgm:animOne val="branch"/>
          <dgm:animLvl val="lvl"/>
        </dgm:presLayoutVars>
      </dgm:prSet>
      <dgm:spPr/>
    </dgm:pt>
    <dgm:pt modelId="{19B2C7FE-8A4B-427A-A5AF-377BDA849F78}" type="pres">
      <dgm:prSet presAssocID="{7350B49E-2B66-4AC5-BAF3-A2BFE2E9FE37}" presName="thickLine" presStyleLbl="alignNode1" presStyleIdx="0" presStyleCnt="4"/>
      <dgm:spPr/>
    </dgm:pt>
    <dgm:pt modelId="{58400653-D2B5-46C2-B878-D6ECF4FBF7E6}" type="pres">
      <dgm:prSet presAssocID="{7350B49E-2B66-4AC5-BAF3-A2BFE2E9FE37}" presName="horz1" presStyleCnt="0"/>
      <dgm:spPr/>
    </dgm:pt>
    <dgm:pt modelId="{F63156C7-7A58-4158-B1ED-1D2AB4DCB776}" type="pres">
      <dgm:prSet presAssocID="{7350B49E-2B66-4AC5-BAF3-A2BFE2E9FE37}" presName="tx1" presStyleLbl="revTx" presStyleIdx="0" presStyleCnt="4"/>
      <dgm:spPr/>
    </dgm:pt>
    <dgm:pt modelId="{97E2C9B4-C84E-4B85-9F88-3703F3C50B1F}" type="pres">
      <dgm:prSet presAssocID="{7350B49E-2B66-4AC5-BAF3-A2BFE2E9FE37}" presName="vert1" presStyleCnt="0"/>
      <dgm:spPr/>
    </dgm:pt>
    <dgm:pt modelId="{E8017DC8-28F6-4812-BA64-4CDA30FDA48E}" type="pres">
      <dgm:prSet presAssocID="{F5FC9FB5-9805-4220-8BD5-33F640BDD57F}" presName="thickLine" presStyleLbl="alignNode1" presStyleIdx="1" presStyleCnt="4"/>
      <dgm:spPr/>
    </dgm:pt>
    <dgm:pt modelId="{3F8FAF28-C3EA-47D4-824E-C26FD44CA036}" type="pres">
      <dgm:prSet presAssocID="{F5FC9FB5-9805-4220-8BD5-33F640BDD57F}" presName="horz1" presStyleCnt="0"/>
      <dgm:spPr/>
    </dgm:pt>
    <dgm:pt modelId="{AEA4B5A6-0594-4F3F-9D72-E60558557EBE}" type="pres">
      <dgm:prSet presAssocID="{F5FC9FB5-9805-4220-8BD5-33F640BDD57F}" presName="tx1" presStyleLbl="revTx" presStyleIdx="1" presStyleCnt="4"/>
      <dgm:spPr/>
    </dgm:pt>
    <dgm:pt modelId="{4125CB86-0F75-4591-8EB3-4DAAAAFA1565}" type="pres">
      <dgm:prSet presAssocID="{F5FC9FB5-9805-4220-8BD5-33F640BDD57F}" presName="vert1" presStyleCnt="0"/>
      <dgm:spPr/>
    </dgm:pt>
    <dgm:pt modelId="{41A7AF18-28BC-4C8F-8490-C2860A676E1F}" type="pres">
      <dgm:prSet presAssocID="{4B14A867-CD05-43BC-8556-1EAC5AD1DDD1}" presName="thickLine" presStyleLbl="alignNode1" presStyleIdx="2" presStyleCnt="4"/>
      <dgm:spPr/>
    </dgm:pt>
    <dgm:pt modelId="{66BBD1CC-8D36-4370-959D-0475A2949653}" type="pres">
      <dgm:prSet presAssocID="{4B14A867-CD05-43BC-8556-1EAC5AD1DDD1}" presName="horz1" presStyleCnt="0"/>
      <dgm:spPr/>
    </dgm:pt>
    <dgm:pt modelId="{7951CF13-34DC-4FC6-9B26-0D8F977770CA}" type="pres">
      <dgm:prSet presAssocID="{4B14A867-CD05-43BC-8556-1EAC5AD1DDD1}" presName="tx1" presStyleLbl="revTx" presStyleIdx="2" presStyleCnt="4"/>
      <dgm:spPr/>
    </dgm:pt>
    <dgm:pt modelId="{3433856B-E1D6-4570-8698-51A56791DCB0}" type="pres">
      <dgm:prSet presAssocID="{4B14A867-CD05-43BC-8556-1EAC5AD1DDD1}" presName="vert1" presStyleCnt="0"/>
      <dgm:spPr/>
    </dgm:pt>
    <dgm:pt modelId="{79053F7B-1B24-4F26-B639-F34D9DD251EB}" type="pres">
      <dgm:prSet presAssocID="{66D4E05F-038A-4686-AB22-C28EF0A1D767}" presName="thickLine" presStyleLbl="alignNode1" presStyleIdx="3" presStyleCnt="4"/>
      <dgm:spPr/>
    </dgm:pt>
    <dgm:pt modelId="{D161E773-2BC7-4C9C-AF53-D127488AFD70}" type="pres">
      <dgm:prSet presAssocID="{66D4E05F-038A-4686-AB22-C28EF0A1D767}" presName="horz1" presStyleCnt="0"/>
      <dgm:spPr/>
    </dgm:pt>
    <dgm:pt modelId="{3F3CDA6A-DAEF-45CD-A7AD-CBB122AFF616}" type="pres">
      <dgm:prSet presAssocID="{66D4E05F-038A-4686-AB22-C28EF0A1D767}" presName="tx1" presStyleLbl="revTx" presStyleIdx="3" presStyleCnt="4"/>
      <dgm:spPr/>
    </dgm:pt>
    <dgm:pt modelId="{46F71664-132E-419B-A61F-BE3F7332FB8B}" type="pres">
      <dgm:prSet presAssocID="{66D4E05F-038A-4686-AB22-C28EF0A1D767}" presName="vert1" presStyleCnt="0"/>
      <dgm:spPr/>
    </dgm:pt>
  </dgm:ptLst>
  <dgm:cxnLst>
    <dgm:cxn modelId="{FB8DFA0F-9819-4728-8837-141BA1F590DC}" srcId="{EDB7C0DB-D67A-410E-BF66-E15B36DFBB15}" destId="{4B14A867-CD05-43BC-8556-1EAC5AD1DDD1}" srcOrd="2" destOrd="0" parTransId="{235BC59D-1B3D-4B56-9BC6-B99D9A46DEAC}" sibTransId="{F99C81F9-7371-4DDD-A45E-F21C10A0AE9E}"/>
    <dgm:cxn modelId="{A685A711-68A6-43C8-9E3B-C6761F05E13D}" type="presOf" srcId="{7350B49E-2B66-4AC5-BAF3-A2BFE2E9FE37}" destId="{F63156C7-7A58-4158-B1ED-1D2AB4DCB776}" srcOrd="0" destOrd="0" presId="urn:microsoft.com/office/officeart/2008/layout/LinedList"/>
    <dgm:cxn modelId="{5EBB9622-81A6-479B-B45A-B431E8A82896}" type="presOf" srcId="{66D4E05F-038A-4686-AB22-C28EF0A1D767}" destId="{3F3CDA6A-DAEF-45CD-A7AD-CBB122AFF616}" srcOrd="0" destOrd="0" presId="urn:microsoft.com/office/officeart/2008/layout/LinedList"/>
    <dgm:cxn modelId="{80711E38-A411-4DF1-B025-5DE8BD985599}" srcId="{EDB7C0DB-D67A-410E-BF66-E15B36DFBB15}" destId="{66D4E05F-038A-4686-AB22-C28EF0A1D767}" srcOrd="3" destOrd="0" parTransId="{45EABB99-F7A1-4E80-B39B-D63968CF29C6}" sibTransId="{2A06BD2D-0D82-4032-B146-D1CF19EFB7C5}"/>
    <dgm:cxn modelId="{DDE9F261-9F3F-443F-B62B-B83CE85F0F16}" type="presOf" srcId="{4B14A867-CD05-43BC-8556-1EAC5AD1DDD1}" destId="{7951CF13-34DC-4FC6-9B26-0D8F977770CA}" srcOrd="0" destOrd="0" presId="urn:microsoft.com/office/officeart/2008/layout/LinedList"/>
    <dgm:cxn modelId="{A0A16676-3BD6-4801-AD49-12AE20910FD7}" srcId="{EDB7C0DB-D67A-410E-BF66-E15B36DFBB15}" destId="{7350B49E-2B66-4AC5-BAF3-A2BFE2E9FE37}" srcOrd="0" destOrd="0" parTransId="{7797275B-FC3D-4186-83A2-788F8FFD0452}" sibTransId="{ADD2B1AE-461B-442D-A561-583942A3FE54}"/>
    <dgm:cxn modelId="{FC7CCB7E-B7F3-4776-BA2A-6AC8A15CB907}" type="presOf" srcId="{EDB7C0DB-D67A-410E-BF66-E15B36DFBB15}" destId="{2B66B9AB-0107-4294-B6DF-4D3FBEF7DE33}" srcOrd="0" destOrd="0" presId="urn:microsoft.com/office/officeart/2008/layout/LinedList"/>
    <dgm:cxn modelId="{953F48C0-52D7-4AAC-BA8A-C82442B15B21}" srcId="{EDB7C0DB-D67A-410E-BF66-E15B36DFBB15}" destId="{F5FC9FB5-9805-4220-8BD5-33F640BDD57F}" srcOrd="1" destOrd="0" parTransId="{D6575638-445A-4BA7-917A-4FFE3FA7658E}" sibTransId="{B24AF5D7-56A5-4791-B227-0681C7E62E16}"/>
    <dgm:cxn modelId="{8E51DAE5-BC1F-4EF0-BE99-17ADF13FCAD2}" type="presOf" srcId="{F5FC9FB5-9805-4220-8BD5-33F640BDD57F}" destId="{AEA4B5A6-0594-4F3F-9D72-E60558557EBE}" srcOrd="0" destOrd="0" presId="urn:microsoft.com/office/officeart/2008/layout/LinedList"/>
    <dgm:cxn modelId="{A216DDA4-5213-4710-80CD-3E6D2DA4CF20}" type="presParOf" srcId="{2B66B9AB-0107-4294-B6DF-4D3FBEF7DE33}" destId="{19B2C7FE-8A4B-427A-A5AF-377BDA849F78}" srcOrd="0" destOrd="0" presId="urn:microsoft.com/office/officeart/2008/layout/LinedList"/>
    <dgm:cxn modelId="{48C8D9BF-5030-4377-93DF-702CEEE8BBFF}" type="presParOf" srcId="{2B66B9AB-0107-4294-B6DF-4D3FBEF7DE33}" destId="{58400653-D2B5-46C2-B878-D6ECF4FBF7E6}" srcOrd="1" destOrd="0" presId="urn:microsoft.com/office/officeart/2008/layout/LinedList"/>
    <dgm:cxn modelId="{598916BF-E238-4D53-8554-A0BDA0179909}" type="presParOf" srcId="{58400653-D2B5-46C2-B878-D6ECF4FBF7E6}" destId="{F63156C7-7A58-4158-B1ED-1D2AB4DCB776}" srcOrd="0" destOrd="0" presId="urn:microsoft.com/office/officeart/2008/layout/LinedList"/>
    <dgm:cxn modelId="{4B97CB23-F193-49F4-8759-C730075BE116}" type="presParOf" srcId="{58400653-D2B5-46C2-B878-D6ECF4FBF7E6}" destId="{97E2C9B4-C84E-4B85-9F88-3703F3C50B1F}" srcOrd="1" destOrd="0" presId="urn:microsoft.com/office/officeart/2008/layout/LinedList"/>
    <dgm:cxn modelId="{5003C942-91DB-41CC-B634-801C3DFB1B61}" type="presParOf" srcId="{2B66B9AB-0107-4294-B6DF-4D3FBEF7DE33}" destId="{E8017DC8-28F6-4812-BA64-4CDA30FDA48E}" srcOrd="2" destOrd="0" presId="urn:microsoft.com/office/officeart/2008/layout/LinedList"/>
    <dgm:cxn modelId="{3D61668E-029C-4395-8333-2CCB76DB3A84}" type="presParOf" srcId="{2B66B9AB-0107-4294-B6DF-4D3FBEF7DE33}" destId="{3F8FAF28-C3EA-47D4-824E-C26FD44CA036}" srcOrd="3" destOrd="0" presId="urn:microsoft.com/office/officeart/2008/layout/LinedList"/>
    <dgm:cxn modelId="{714D611D-8632-408F-A3E6-356CBB9C5AAD}" type="presParOf" srcId="{3F8FAF28-C3EA-47D4-824E-C26FD44CA036}" destId="{AEA4B5A6-0594-4F3F-9D72-E60558557EBE}" srcOrd="0" destOrd="0" presId="urn:microsoft.com/office/officeart/2008/layout/LinedList"/>
    <dgm:cxn modelId="{00AF5D62-E315-42D1-A638-26944C182F96}" type="presParOf" srcId="{3F8FAF28-C3EA-47D4-824E-C26FD44CA036}" destId="{4125CB86-0F75-4591-8EB3-4DAAAAFA1565}" srcOrd="1" destOrd="0" presId="urn:microsoft.com/office/officeart/2008/layout/LinedList"/>
    <dgm:cxn modelId="{E4417143-C4E9-4505-B357-127040DE25E7}" type="presParOf" srcId="{2B66B9AB-0107-4294-B6DF-4D3FBEF7DE33}" destId="{41A7AF18-28BC-4C8F-8490-C2860A676E1F}" srcOrd="4" destOrd="0" presId="urn:microsoft.com/office/officeart/2008/layout/LinedList"/>
    <dgm:cxn modelId="{98CFC61C-26F8-46BF-BE76-8B1FFBC973DD}" type="presParOf" srcId="{2B66B9AB-0107-4294-B6DF-4D3FBEF7DE33}" destId="{66BBD1CC-8D36-4370-959D-0475A2949653}" srcOrd="5" destOrd="0" presId="urn:microsoft.com/office/officeart/2008/layout/LinedList"/>
    <dgm:cxn modelId="{52DB410F-0825-4694-A347-6A62182E0CBA}" type="presParOf" srcId="{66BBD1CC-8D36-4370-959D-0475A2949653}" destId="{7951CF13-34DC-4FC6-9B26-0D8F977770CA}" srcOrd="0" destOrd="0" presId="urn:microsoft.com/office/officeart/2008/layout/LinedList"/>
    <dgm:cxn modelId="{3C4B906A-7543-4BA9-89F2-8EB60887B56F}" type="presParOf" srcId="{66BBD1CC-8D36-4370-959D-0475A2949653}" destId="{3433856B-E1D6-4570-8698-51A56791DCB0}" srcOrd="1" destOrd="0" presId="urn:microsoft.com/office/officeart/2008/layout/LinedList"/>
    <dgm:cxn modelId="{4BF28DA8-1C51-4995-8C59-4727C0AA879C}" type="presParOf" srcId="{2B66B9AB-0107-4294-B6DF-4D3FBEF7DE33}" destId="{79053F7B-1B24-4F26-B639-F34D9DD251EB}" srcOrd="6" destOrd="0" presId="urn:microsoft.com/office/officeart/2008/layout/LinedList"/>
    <dgm:cxn modelId="{ADDBF286-E300-439B-B17D-50A78BBA06AD}" type="presParOf" srcId="{2B66B9AB-0107-4294-B6DF-4D3FBEF7DE33}" destId="{D161E773-2BC7-4C9C-AF53-D127488AFD70}" srcOrd="7" destOrd="0" presId="urn:microsoft.com/office/officeart/2008/layout/LinedList"/>
    <dgm:cxn modelId="{1BD9B755-55F9-43BD-82A7-F58F5582BE7A}" type="presParOf" srcId="{D161E773-2BC7-4C9C-AF53-D127488AFD70}" destId="{3F3CDA6A-DAEF-45CD-A7AD-CBB122AFF616}" srcOrd="0" destOrd="0" presId="urn:microsoft.com/office/officeart/2008/layout/LinedList"/>
    <dgm:cxn modelId="{CFC1C39C-072D-4E83-B5AC-FE378A5D3136}" type="presParOf" srcId="{D161E773-2BC7-4C9C-AF53-D127488AFD70}" destId="{46F71664-132E-419B-A61F-BE3F7332FB8B}"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A874694-6E70-4F9F-BE83-5DEE2A9A3292}"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3D7F0D3D-EB15-481A-9045-281A7425DBDE}">
      <dgm:prSet/>
      <dgm:spPr/>
      <dgm:t>
        <a:bodyPr/>
        <a:lstStyle/>
        <a:p>
          <a:r>
            <a:rPr lang="en-US" dirty="0"/>
            <a:t>Identify</a:t>
          </a:r>
        </a:p>
      </dgm:t>
    </dgm:pt>
    <dgm:pt modelId="{26708134-E39E-4DAD-9F9B-962106946FE3}" type="parTrans" cxnId="{81243AF6-8E74-475B-972E-416B691A6F44}">
      <dgm:prSet/>
      <dgm:spPr/>
      <dgm:t>
        <a:bodyPr/>
        <a:lstStyle/>
        <a:p>
          <a:endParaRPr lang="en-US"/>
        </a:p>
      </dgm:t>
    </dgm:pt>
    <dgm:pt modelId="{E1C08882-D0E9-4B3F-B6A3-FD040D922AC8}" type="sibTrans" cxnId="{81243AF6-8E74-475B-972E-416B691A6F44}">
      <dgm:prSet/>
      <dgm:spPr/>
      <dgm:t>
        <a:bodyPr/>
        <a:lstStyle/>
        <a:p>
          <a:endParaRPr lang="en-US"/>
        </a:p>
      </dgm:t>
    </dgm:pt>
    <dgm:pt modelId="{F395EA16-AA2C-4423-BE30-12BD3F0B2499}">
      <dgm:prSet/>
      <dgm:spPr/>
      <dgm:t>
        <a:bodyPr/>
        <a:lstStyle/>
        <a:p>
          <a:r>
            <a:rPr lang="en-US" dirty="0"/>
            <a:t>Identify realistic goals for your proposed project and partners who will help you achieve these goals.</a:t>
          </a:r>
        </a:p>
      </dgm:t>
    </dgm:pt>
    <dgm:pt modelId="{824ABB3D-7D08-4178-875F-E3032EE8F26D}" type="parTrans" cxnId="{EA548B4B-AF68-479B-AB7A-3E66A1F864A8}">
      <dgm:prSet/>
      <dgm:spPr/>
      <dgm:t>
        <a:bodyPr/>
        <a:lstStyle/>
        <a:p>
          <a:endParaRPr lang="en-US"/>
        </a:p>
      </dgm:t>
    </dgm:pt>
    <dgm:pt modelId="{66332BA8-B8D2-4FC0-BBF9-385593E6A252}" type="sibTrans" cxnId="{EA548B4B-AF68-479B-AB7A-3E66A1F864A8}">
      <dgm:prSet/>
      <dgm:spPr/>
      <dgm:t>
        <a:bodyPr/>
        <a:lstStyle/>
        <a:p>
          <a:endParaRPr lang="en-US"/>
        </a:p>
      </dgm:t>
    </dgm:pt>
    <dgm:pt modelId="{9B39E814-99AB-4BC6-A14F-68C60C9F298B}">
      <dgm:prSet/>
      <dgm:spPr/>
      <dgm:t>
        <a:bodyPr/>
        <a:lstStyle/>
        <a:p>
          <a:r>
            <a:rPr lang="en-US" dirty="0"/>
            <a:t>Analyze</a:t>
          </a:r>
        </a:p>
      </dgm:t>
    </dgm:pt>
    <dgm:pt modelId="{FF9870D4-0FCD-42EB-BEF8-1EF5DF76D4A4}" type="parTrans" cxnId="{EEC79BD2-3C7A-40FE-A558-367A29BA883A}">
      <dgm:prSet/>
      <dgm:spPr/>
      <dgm:t>
        <a:bodyPr/>
        <a:lstStyle/>
        <a:p>
          <a:endParaRPr lang="en-US"/>
        </a:p>
      </dgm:t>
    </dgm:pt>
    <dgm:pt modelId="{A69393FD-D8E6-415F-B888-49BBCFFCAC44}" type="sibTrans" cxnId="{EEC79BD2-3C7A-40FE-A558-367A29BA883A}">
      <dgm:prSet/>
      <dgm:spPr/>
      <dgm:t>
        <a:bodyPr/>
        <a:lstStyle/>
        <a:p>
          <a:endParaRPr lang="en-US"/>
        </a:p>
      </dgm:t>
    </dgm:pt>
    <dgm:pt modelId="{8382A6C9-B242-4DB8-BDC3-7CCE2F049768}">
      <dgm:prSet/>
      <dgm:spPr/>
      <dgm:t>
        <a:bodyPr/>
        <a:lstStyle/>
        <a:p>
          <a:r>
            <a:rPr lang="en-US" dirty="0"/>
            <a:t>Analyze each proposed activity to ensure that it is attainable, meaningful, and measurable.</a:t>
          </a:r>
        </a:p>
      </dgm:t>
    </dgm:pt>
    <dgm:pt modelId="{F0575A5C-CE02-40B4-8119-6FBCFFCC71CD}" type="parTrans" cxnId="{1F7B932B-C293-4F74-87C0-4F9A5C3A01B4}">
      <dgm:prSet/>
      <dgm:spPr/>
      <dgm:t>
        <a:bodyPr/>
        <a:lstStyle/>
        <a:p>
          <a:endParaRPr lang="en-US"/>
        </a:p>
      </dgm:t>
    </dgm:pt>
    <dgm:pt modelId="{DDF0165E-502D-4F5D-83E7-13864414A8FC}" type="sibTrans" cxnId="{1F7B932B-C293-4F74-87C0-4F9A5C3A01B4}">
      <dgm:prSet/>
      <dgm:spPr/>
      <dgm:t>
        <a:bodyPr/>
        <a:lstStyle/>
        <a:p>
          <a:endParaRPr lang="en-US"/>
        </a:p>
      </dgm:t>
    </dgm:pt>
    <dgm:pt modelId="{7C6786EF-FB7A-4359-A701-2FA6A40D543A}">
      <dgm:prSet/>
      <dgm:spPr/>
      <dgm:t>
        <a:bodyPr/>
        <a:lstStyle/>
        <a:p>
          <a:r>
            <a:rPr lang="en-US" dirty="0"/>
            <a:t>Choose</a:t>
          </a:r>
        </a:p>
      </dgm:t>
    </dgm:pt>
    <dgm:pt modelId="{66A79C12-8CC1-4F9D-99F6-635F50B04D88}" type="parTrans" cxnId="{7E7B5A2A-6126-4255-8327-D7D1C50EDAEF}">
      <dgm:prSet/>
      <dgm:spPr/>
      <dgm:t>
        <a:bodyPr/>
        <a:lstStyle/>
        <a:p>
          <a:endParaRPr lang="en-US"/>
        </a:p>
      </dgm:t>
    </dgm:pt>
    <dgm:pt modelId="{AD956A17-321B-4077-8AB8-7A9B8E987314}" type="sibTrans" cxnId="{7E7B5A2A-6126-4255-8327-D7D1C50EDAEF}">
      <dgm:prSet/>
      <dgm:spPr/>
      <dgm:t>
        <a:bodyPr/>
        <a:lstStyle/>
        <a:p>
          <a:endParaRPr lang="en-US"/>
        </a:p>
      </dgm:t>
    </dgm:pt>
    <dgm:pt modelId="{7E576ACA-84A7-42F2-B892-6CC030274684}">
      <dgm:prSet/>
      <dgm:spPr/>
      <dgm:t>
        <a:bodyPr/>
        <a:lstStyle/>
        <a:p>
          <a:r>
            <a:rPr lang="en-US" dirty="0"/>
            <a:t>Choose metrics and evaluation methods that will produce evidence about the project’s effectiveness.</a:t>
          </a:r>
        </a:p>
      </dgm:t>
    </dgm:pt>
    <dgm:pt modelId="{04B4EB64-DEE8-4C78-A4D1-E0FA0FD34040}" type="parTrans" cxnId="{81FA81D3-9704-420F-9627-9908D0BEFD07}">
      <dgm:prSet/>
      <dgm:spPr/>
      <dgm:t>
        <a:bodyPr/>
        <a:lstStyle/>
        <a:p>
          <a:endParaRPr lang="en-US"/>
        </a:p>
      </dgm:t>
    </dgm:pt>
    <dgm:pt modelId="{6DCC03CF-FA55-48D8-9EE9-1CF8AAB97BD3}" type="sibTrans" cxnId="{81FA81D3-9704-420F-9627-9908D0BEFD07}">
      <dgm:prSet/>
      <dgm:spPr/>
      <dgm:t>
        <a:bodyPr/>
        <a:lstStyle/>
        <a:p>
          <a:endParaRPr lang="en-US"/>
        </a:p>
      </dgm:t>
    </dgm:pt>
    <dgm:pt modelId="{E24D9DC8-ACB9-4503-A65B-52FFB9F495FD}">
      <dgm:prSet/>
      <dgm:spPr/>
      <dgm:t>
        <a:bodyPr/>
        <a:lstStyle/>
        <a:p>
          <a:r>
            <a:rPr lang="en-US" dirty="0"/>
            <a:t>Use</a:t>
          </a:r>
        </a:p>
      </dgm:t>
    </dgm:pt>
    <dgm:pt modelId="{200CA26D-EF1A-4F46-8E43-7D10E471E6CA}" type="parTrans" cxnId="{C044DF1C-977F-45BE-BAB9-32549E95A9A7}">
      <dgm:prSet/>
      <dgm:spPr/>
      <dgm:t>
        <a:bodyPr/>
        <a:lstStyle/>
        <a:p>
          <a:endParaRPr lang="en-US"/>
        </a:p>
      </dgm:t>
    </dgm:pt>
    <dgm:pt modelId="{B66A608B-B8EB-4E63-873B-38CE2BDBB9D3}" type="sibTrans" cxnId="{C044DF1C-977F-45BE-BAB9-32549E95A9A7}">
      <dgm:prSet/>
      <dgm:spPr/>
      <dgm:t>
        <a:bodyPr/>
        <a:lstStyle/>
        <a:p>
          <a:endParaRPr lang="en-US"/>
        </a:p>
      </dgm:t>
    </dgm:pt>
    <dgm:pt modelId="{901D715D-1F49-44B9-A294-1F0640007B94}">
      <dgm:prSet/>
      <dgm:spPr/>
      <dgm:t>
        <a:bodyPr/>
        <a:lstStyle/>
        <a:p>
          <a:r>
            <a:rPr lang="en-US" dirty="0"/>
            <a:t>Use the identified Performance Measures to build your project assessments.</a:t>
          </a:r>
        </a:p>
      </dgm:t>
    </dgm:pt>
    <dgm:pt modelId="{7534B9CA-203E-4F92-8755-0F29F5725BF7}" type="parTrans" cxnId="{0F5B8453-D23F-41D8-8698-A8D3638A3BF6}">
      <dgm:prSet/>
      <dgm:spPr/>
      <dgm:t>
        <a:bodyPr/>
        <a:lstStyle/>
        <a:p>
          <a:endParaRPr lang="en-US"/>
        </a:p>
      </dgm:t>
    </dgm:pt>
    <dgm:pt modelId="{93C180DD-58A9-4E59-9DFF-6216502AB41F}" type="sibTrans" cxnId="{0F5B8453-D23F-41D8-8698-A8D3638A3BF6}">
      <dgm:prSet/>
      <dgm:spPr/>
      <dgm:t>
        <a:bodyPr/>
        <a:lstStyle/>
        <a:p>
          <a:endParaRPr lang="en-US"/>
        </a:p>
      </dgm:t>
    </dgm:pt>
    <dgm:pt modelId="{A6149BB9-21CC-4546-B418-D47AE6019C3F}">
      <dgm:prSet/>
      <dgm:spPr/>
      <dgm:t>
        <a:bodyPr/>
        <a:lstStyle/>
        <a:p>
          <a:r>
            <a:rPr lang="en-US" dirty="0"/>
            <a:t>Conduct </a:t>
          </a:r>
        </a:p>
      </dgm:t>
    </dgm:pt>
    <dgm:pt modelId="{200AFEBC-CFD7-4E28-A4CC-5E6091A715AA}" type="parTrans" cxnId="{72C709FA-C327-44A3-BFAB-A55F27595137}">
      <dgm:prSet/>
      <dgm:spPr/>
      <dgm:t>
        <a:bodyPr/>
        <a:lstStyle/>
        <a:p>
          <a:endParaRPr lang="en-US"/>
        </a:p>
      </dgm:t>
    </dgm:pt>
    <dgm:pt modelId="{AED7138F-1F21-4124-A721-0A292887DB67}" type="sibTrans" cxnId="{72C709FA-C327-44A3-BFAB-A55F27595137}">
      <dgm:prSet/>
      <dgm:spPr/>
      <dgm:t>
        <a:bodyPr/>
        <a:lstStyle/>
        <a:p>
          <a:endParaRPr lang="en-US"/>
        </a:p>
      </dgm:t>
    </dgm:pt>
    <dgm:pt modelId="{6E0CDA1D-243B-48A5-8AB1-DA6FEBE269BD}">
      <dgm:prSet/>
      <dgm:spPr/>
      <dgm:t>
        <a:bodyPr/>
        <a:lstStyle/>
        <a:p>
          <a:r>
            <a:rPr lang="en-US" dirty="0"/>
            <a:t>Conduct a needs assessment to determine gaps and weaknesses in your infrastructure and current services.</a:t>
          </a:r>
        </a:p>
      </dgm:t>
    </dgm:pt>
    <dgm:pt modelId="{0AF5B63D-8026-4BBD-97B1-00E13B4CC1B5}" type="parTrans" cxnId="{2E5B6752-EB20-46BC-ACB6-34C984E28551}">
      <dgm:prSet/>
      <dgm:spPr/>
      <dgm:t>
        <a:bodyPr/>
        <a:lstStyle/>
        <a:p>
          <a:endParaRPr lang="en-US"/>
        </a:p>
      </dgm:t>
    </dgm:pt>
    <dgm:pt modelId="{6071F024-5373-47AA-A192-54F382ADAFC5}" type="sibTrans" cxnId="{2E5B6752-EB20-46BC-ACB6-34C984E28551}">
      <dgm:prSet/>
      <dgm:spPr/>
      <dgm:t>
        <a:bodyPr/>
        <a:lstStyle/>
        <a:p>
          <a:endParaRPr lang="en-US"/>
        </a:p>
      </dgm:t>
    </dgm:pt>
    <dgm:pt modelId="{200B69CD-A0D4-4199-AECD-F5682A0EB5E6}" type="pres">
      <dgm:prSet presAssocID="{5A874694-6E70-4F9F-BE83-5DEE2A9A3292}" presName="Name0" presStyleCnt="0">
        <dgm:presLayoutVars>
          <dgm:dir/>
          <dgm:animLvl val="lvl"/>
          <dgm:resizeHandles val="exact"/>
        </dgm:presLayoutVars>
      </dgm:prSet>
      <dgm:spPr/>
    </dgm:pt>
    <dgm:pt modelId="{EC1A6947-2DFA-4E64-8FF2-65904A53B4C9}" type="pres">
      <dgm:prSet presAssocID="{E24D9DC8-ACB9-4503-A65B-52FFB9F495FD}" presName="boxAndChildren" presStyleCnt="0"/>
      <dgm:spPr/>
    </dgm:pt>
    <dgm:pt modelId="{42362E18-BB06-4E30-9667-DBB8B29011FB}" type="pres">
      <dgm:prSet presAssocID="{E24D9DC8-ACB9-4503-A65B-52FFB9F495FD}" presName="parentTextBox" presStyleLbl="alignNode1" presStyleIdx="0" presStyleCnt="5"/>
      <dgm:spPr/>
    </dgm:pt>
    <dgm:pt modelId="{7A829DF0-4927-4A33-A488-A28604612239}" type="pres">
      <dgm:prSet presAssocID="{E24D9DC8-ACB9-4503-A65B-52FFB9F495FD}" presName="descendantBox" presStyleLbl="bgAccFollowNode1" presStyleIdx="0" presStyleCnt="5"/>
      <dgm:spPr/>
    </dgm:pt>
    <dgm:pt modelId="{99434974-F430-42F8-B605-6EA82F7BD17D}" type="pres">
      <dgm:prSet presAssocID="{AD956A17-321B-4077-8AB8-7A9B8E987314}" presName="sp" presStyleCnt="0"/>
      <dgm:spPr/>
    </dgm:pt>
    <dgm:pt modelId="{92301808-983D-4376-8FFD-B4E6ACFB98FD}" type="pres">
      <dgm:prSet presAssocID="{7C6786EF-FB7A-4359-A701-2FA6A40D543A}" presName="arrowAndChildren" presStyleCnt="0"/>
      <dgm:spPr/>
    </dgm:pt>
    <dgm:pt modelId="{82C499B4-1881-4E29-B1C0-45A15034C125}" type="pres">
      <dgm:prSet presAssocID="{7C6786EF-FB7A-4359-A701-2FA6A40D543A}" presName="parentTextArrow" presStyleLbl="node1" presStyleIdx="0" presStyleCnt="0"/>
      <dgm:spPr/>
    </dgm:pt>
    <dgm:pt modelId="{E2356393-4E31-4BC4-B29B-C0F83D7897D4}" type="pres">
      <dgm:prSet presAssocID="{7C6786EF-FB7A-4359-A701-2FA6A40D543A}" presName="arrow" presStyleLbl="alignNode1" presStyleIdx="1" presStyleCnt="5"/>
      <dgm:spPr/>
    </dgm:pt>
    <dgm:pt modelId="{8460A884-2595-4D83-8C8C-EDDA8074774A}" type="pres">
      <dgm:prSet presAssocID="{7C6786EF-FB7A-4359-A701-2FA6A40D543A}" presName="descendantArrow" presStyleLbl="bgAccFollowNode1" presStyleIdx="1" presStyleCnt="5"/>
      <dgm:spPr/>
    </dgm:pt>
    <dgm:pt modelId="{A5F6926E-3122-4D4F-85D1-47985D159A59}" type="pres">
      <dgm:prSet presAssocID="{A69393FD-D8E6-415F-B888-49BBCFFCAC44}" presName="sp" presStyleCnt="0"/>
      <dgm:spPr/>
    </dgm:pt>
    <dgm:pt modelId="{A27B8CA5-41C1-485E-B937-CA9E519A9C71}" type="pres">
      <dgm:prSet presAssocID="{9B39E814-99AB-4BC6-A14F-68C60C9F298B}" presName="arrowAndChildren" presStyleCnt="0"/>
      <dgm:spPr/>
    </dgm:pt>
    <dgm:pt modelId="{38C3FD32-3217-42C8-BC89-727D0FC8F9F0}" type="pres">
      <dgm:prSet presAssocID="{9B39E814-99AB-4BC6-A14F-68C60C9F298B}" presName="parentTextArrow" presStyleLbl="node1" presStyleIdx="0" presStyleCnt="0"/>
      <dgm:spPr/>
    </dgm:pt>
    <dgm:pt modelId="{80D8FB2C-29EC-45E6-BE8F-A5776E822E83}" type="pres">
      <dgm:prSet presAssocID="{9B39E814-99AB-4BC6-A14F-68C60C9F298B}" presName="arrow" presStyleLbl="alignNode1" presStyleIdx="2" presStyleCnt="5"/>
      <dgm:spPr/>
    </dgm:pt>
    <dgm:pt modelId="{2542AFB8-437D-4552-9915-1A675A7CE816}" type="pres">
      <dgm:prSet presAssocID="{9B39E814-99AB-4BC6-A14F-68C60C9F298B}" presName="descendantArrow" presStyleLbl="bgAccFollowNode1" presStyleIdx="2" presStyleCnt="5"/>
      <dgm:spPr/>
    </dgm:pt>
    <dgm:pt modelId="{0551E003-A4A9-4302-8D50-AF39280DB65C}" type="pres">
      <dgm:prSet presAssocID="{E1C08882-D0E9-4B3F-B6A3-FD040D922AC8}" presName="sp" presStyleCnt="0"/>
      <dgm:spPr/>
    </dgm:pt>
    <dgm:pt modelId="{1C1DC252-C7F5-4B53-93B9-587223A6197C}" type="pres">
      <dgm:prSet presAssocID="{3D7F0D3D-EB15-481A-9045-281A7425DBDE}" presName="arrowAndChildren" presStyleCnt="0"/>
      <dgm:spPr/>
    </dgm:pt>
    <dgm:pt modelId="{2C3CF9BF-B7A6-45A7-A78F-18E23F91978E}" type="pres">
      <dgm:prSet presAssocID="{3D7F0D3D-EB15-481A-9045-281A7425DBDE}" presName="parentTextArrow" presStyleLbl="node1" presStyleIdx="0" presStyleCnt="0"/>
      <dgm:spPr/>
    </dgm:pt>
    <dgm:pt modelId="{B4A92326-9C4B-4D6B-8E75-74D4C4D90AD3}" type="pres">
      <dgm:prSet presAssocID="{3D7F0D3D-EB15-481A-9045-281A7425DBDE}" presName="arrow" presStyleLbl="alignNode1" presStyleIdx="3" presStyleCnt="5"/>
      <dgm:spPr/>
    </dgm:pt>
    <dgm:pt modelId="{83F74805-93EE-4035-8301-B355A8642A6A}" type="pres">
      <dgm:prSet presAssocID="{3D7F0D3D-EB15-481A-9045-281A7425DBDE}" presName="descendantArrow" presStyleLbl="bgAccFollowNode1" presStyleIdx="3" presStyleCnt="5"/>
      <dgm:spPr/>
    </dgm:pt>
    <dgm:pt modelId="{6675DC46-EEA9-442E-A7E8-C5975018E09A}" type="pres">
      <dgm:prSet presAssocID="{AED7138F-1F21-4124-A721-0A292887DB67}" presName="sp" presStyleCnt="0"/>
      <dgm:spPr/>
    </dgm:pt>
    <dgm:pt modelId="{F2BFC30B-18C6-478B-B243-BE2550C2F65E}" type="pres">
      <dgm:prSet presAssocID="{A6149BB9-21CC-4546-B418-D47AE6019C3F}" presName="arrowAndChildren" presStyleCnt="0"/>
      <dgm:spPr/>
    </dgm:pt>
    <dgm:pt modelId="{F73B198A-3230-49EA-8C9E-44BA65DE600D}" type="pres">
      <dgm:prSet presAssocID="{A6149BB9-21CC-4546-B418-D47AE6019C3F}" presName="parentTextArrow" presStyleLbl="node1" presStyleIdx="0" presStyleCnt="0"/>
      <dgm:spPr/>
    </dgm:pt>
    <dgm:pt modelId="{52F7D329-C0B3-4B95-BDAA-CD5E31ED04F6}" type="pres">
      <dgm:prSet presAssocID="{A6149BB9-21CC-4546-B418-D47AE6019C3F}" presName="arrow" presStyleLbl="alignNode1" presStyleIdx="4" presStyleCnt="5"/>
      <dgm:spPr/>
    </dgm:pt>
    <dgm:pt modelId="{D3A9D151-E66C-4D4A-8E50-57462252CCA8}" type="pres">
      <dgm:prSet presAssocID="{A6149BB9-21CC-4546-B418-D47AE6019C3F}" presName="descendantArrow" presStyleLbl="bgAccFollowNode1" presStyleIdx="4" presStyleCnt="5"/>
      <dgm:spPr/>
    </dgm:pt>
  </dgm:ptLst>
  <dgm:cxnLst>
    <dgm:cxn modelId="{4C7BA103-3B98-43CB-BEFA-E5D99E5AD21D}" type="presOf" srcId="{A6149BB9-21CC-4546-B418-D47AE6019C3F}" destId="{F73B198A-3230-49EA-8C9E-44BA65DE600D}" srcOrd="0" destOrd="0" presId="urn:microsoft.com/office/officeart/2016/7/layout/VerticalDownArrowProcess"/>
    <dgm:cxn modelId="{E4581619-A65F-4C14-AF14-412A3DBC8AF2}" type="presOf" srcId="{9B39E814-99AB-4BC6-A14F-68C60C9F298B}" destId="{38C3FD32-3217-42C8-BC89-727D0FC8F9F0}" srcOrd="0" destOrd="0" presId="urn:microsoft.com/office/officeart/2016/7/layout/VerticalDownArrowProcess"/>
    <dgm:cxn modelId="{C044DF1C-977F-45BE-BAB9-32549E95A9A7}" srcId="{5A874694-6E70-4F9F-BE83-5DEE2A9A3292}" destId="{E24D9DC8-ACB9-4503-A65B-52FFB9F495FD}" srcOrd="4" destOrd="0" parTransId="{200CA26D-EF1A-4F46-8E43-7D10E471E6CA}" sibTransId="{B66A608B-B8EB-4E63-873B-38CE2BDBB9D3}"/>
    <dgm:cxn modelId="{93717B23-0622-4E1F-9AB6-6B0000FE0127}" type="presOf" srcId="{3D7F0D3D-EB15-481A-9045-281A7425DBDE}" destId="{B4A92326-9C4B-4D6B-8E75-74D4C4D90AD3}" srcOrd="1" destOrd="0" presId="urn:microsoft.com/office/officeart/2016/7/layout/VerticalDownArrowProcess"/>
    <dgm:cxn modelId="{7E7B5A2A-6126-4255-8327-D7D1C50EDAEF}" srcId="{5A874694-6E70-4F9F-BE83-5DEE2A9A3292}" destId="{7C6786EF-FB7A-4359-A701-2FA6A40D543A}" srcOrd="3" destOrd="0" parTransId="{66A79C12-8CC1-4F9D-99F6-635F50B04D88}" sibTransId="{AD956A17-321B-4077-8AB8-7A9B8E987314}"/>
    <dgm:cxn modelId="{1F7B932B-C293-4F74-87C0-4F9A5C3A01B4}" srcId="{9B39E814-99AB-4BC6-A14F-68C60C9F298B}" destId="{8382A6C9-B242-4DB8-BDC3-7CCE2F049768}" srcOrd="0" destOrd="0" parTransId="{F0575A5C-CE02-40B4-8119-6FBCFFCC71CD}" sibTransId="{DDF0165E-502D-4F5D-83E7-13864414A8FC}"/>
    <dgm:cxn modelId="{72B5042F-CC1C-4516-9AB7-7FFEC6321138}" type="presOf" srcId="{9B39E814-99AB-4BC6-A14F-68C60C9F298B}" destId="{80D8FB2C-29EC-45E6-BE8F-A5776E822E83}" srcOrd="1" destOrd="0" presId="urn:microsoft.com/office/officeart/2016/7/layout/VerticalDownArrowProcess"/>
    <dgm:cxn modelId="{AB1DD82F-7F38-4890-B5A6-9F5A3B1A45AD}" type="presOf" srcId="{A6149BB9-21CC-4546-B418-D47AE6019C3F}" destId="{52F7D329-C0B3-4B95-BDAA-CD5E31ED04F6}" srcOrd="1" destOrd="0" presId="urn:microsoft.com/office/officeart/2016/7/layout/VerticalDownArrowProcess"/>
    <dgm:cxn modelId="{000AA732-2763-49B4-94A3-13B16E160465}" type="presOf" srcId="{7C6786EF-FB7A-4359-A701-2FA6A40D543A}" destId="{82C499B4-1881-4E29-B1C0-45A15034C125}" srcOrd="0" destOrd="0" presId="urn:microsoft.com/office/officeart/2016/7/layout/VerticalDownArrowProcess"/>
    <dgm:cxn modelId="{F112563A-8F7A-4945-8F4B-835C7F9CCC1F}" type="presOf" srcId="{E24D9DC8-ACB9-4503-A65B-52FFB9F495FD}" destId="{42362E18-BB06-4E30-9667-DBB8B29011FB}" srcOrd="0" destOrd="0" presId="urn:microsoft.com/office/officeart/2016/7/layout/VerticalDownArrowProcess"/>
    <dgm:cxn modelId="{7FD4783A-F0B3-41C4-88FE-4FAC0B6C0377}" type="presOf" srcId="{901D715D-1F49-44B9-A294-1F0640007B94}" destId="{7A829DF0-4927-4A33-A488-A28604612239}" srcOrd="0" destOrd="0" presId="urn:microsoft.com/office/officeart/2016/7/layout/VerticalDownArrowProcess"/>
    <dgm:cxn modelId="{EA548B4B-AF68-479B-AB7A-3E66A1F864A8}" srcId="{3D7F0D3D-EB15-481A-9045-281A7425DBDE}" destId="{F395EA16-AA2C-4423-BE30-12BD3F0B2499}" srcOrd="0" destOrd="0" parTransId="{824ABB3D-7D08-4178-875F-E3032EE8F26D}" sibTransId="{66332BA8-B8D2-4FC0-BBF9-385593E6A252}"/>
    <dgm:cxn modelId="{2E5B6752-EB20-46BC-ACB6-34C984E28551}" srcId="{A6149BB9-21CC-4546-B418-D47AE6019C3F}" destId="{6E0CDA1D-243B-48A5-8AB1-DA6FEBE269BD}" srcOrd="0" destOrd="0" parTransId="{0AF5B63D-8026-4BBD-97B1-00E13B4CC1B5}" sibTransId="{6071F024-5373-47AA-A192-54F382ADAFC5}"/>
    <dgm:cxn modelId="{0F5B8453-D23F-41D8-8698-A8D3638A3BF6}" srcId="{E24D9DC8-ACB9-4503-A65B-52FFB9F495FD}" destId="{901D715D-1F49-44B9-A294-1F0640007B94}" srcOrd="0" destOrd="0" parTransId="{7534B9CA-203E-4F92-8755-0F29F5725BF7}" sibTransId="{93C180DD-58A9-4E59-9DFF-6216502AB41F}"/>
    <dgm:cxn modelId="{16377977-DBBD-444B-B9B8-CE967DB25454}" type="presOf" srcId="{3D7F0D3D-EB15-481A-9045-281A7425DBDE}" destId="{2C3CF9BF-B7A6-45A7-A78F-18E23F91978E}" srcOrd="0" destOrd="0" presId="urn:microsoft.com/office/officeart/2016/7/layout/VerticalDownArrowProcess"/>
    <dgm:cxn modelId="{6C2E869A-40B9-4230-90D0-D3EF8531A466}" type="presOf" srcId="{8382A6C9-B242-4DB8-BDC3-7CCE2F049768}" destId="{2542AFB8-437D-4552-9915-1A675A7CE816}" srcOrd="0" destOrd="0" presId="urn:microsoft.com/office/officeart/2016/7/layout/VerticalDownArrowProcess"/>
    <dgm:cxn modelId="{98EF7DA7-CA10-4949-8C08-0CE3346E028E}" type="presOf" srcId="{F395EA16-AA2C-4423-BE30-12BD3F0B2499}" destId="{83F74805-93EE-4035-8301-B355A8642A6A}" srcOrd="0" destOrd="0" presId="urn:microsoft.com/office/officeart/2016/7/layout/VerticalDownArrowProcess"/>
    <dgm:cxn modelId="{44E54DC3-9AB4-49C8-B590-A95F2CC1698A}" type="presOf" srcId="{7E576ACA-84A7-42F2-B892-6CC030274684}" destId="{8460A884-2595-4D83-8C8C-EDDA8074774A}" srcOrd="0" destOrd="0" presId="urn:microsoft.com/office/officeart/2016/7/layout/VerticalDownArrowProcess"/>
    <dgm:cxn modelId="{EEC79BD2-3C7A-40FE-A558-367A29BA883A}" srcId="{5A874694-6E70-4F9F-BE83-5DEE2A9A3292}" destId="{9B39E814-99AB-4BC6-A14F-68C60C9F298B}" srcOrd="2" destOrd="0" parTransId="{FF9870D4-0FCD-42EB-BEF8-1EF5DF76D4A4}" sibTransId="{A69393FD-D8E6-415F-B888-49BBCFFCAC44}"/>
    <dgm:cxn modelId="{81FA81D3-9704-420F-9627-9908D0BEFD07}" srcId="{7C6786EF-FB7A-4359-A701-2FA6A40D543A}" destId="{7E576ACA-84A7-42F2-B892-6CC030274684}" srcOrd="0" destOrd="0" parTransId="{04B4EB64-DEE8-4C78-A4D1-E0FA0FD34040}" sibTransId="{6DCC03CF-FA55-48D8-9EE9-1CF8AAB97BD3}"/>
    <dgm:cxn modelId="{EEBBA2D7-60F9-48DF-9CC0-C097C67BCBE0}" type="presOf" srcId="{7C6786EF-FB7A-4359-A701-2FA6A40D543A}" destId="{E2356393-4E31-4BC4-B29B-C0F83D7897D4}" srcOrd="1" destOrd="0" presId="urn:microsoft.com/office/officeart/2016/7/layout/VerticalDownArrowProcess"/>
    <dgm:cxn modelId="{EE3407DC-2039-41E5-A9CF-F33380B46CC7}" type="presOf" srcId="{6E0CDA1D-243B-48A5-8AB1-DA6FEBE269BD}" destId="{D3A9D151-E66C-4D4A-8E50-57462252CCA8}" srcOrd="0" destOrd="0" presId="urn:microsoft.com/office/officeart/2016/7/layout/VerticalDownArrowProcess"/>
    <dgm:cxn modelId="{81243AF6-8E74-475B-972E-416B691A6F44}" srcId="{5A874694-6E70-4F9F-BE83-5DEE2A9A3292}" destId="{3D7F0D3D-EB15-481A-9045-281A7425DBDE}" srcOrd="1" destOrd="0" parTransId="{26708134-E39E-4DAD-9F9B-962106946FE3}" sibTransId="{E1C08882-D0E9-4B3F-B6A3-FD040D922AC8}"/>
    <dgm:cxn modelId="{C2B691F9-1727-4DF7-937D-A856480E76E6}" type="presOf" srcId="{5A874694-6E70-4F9F-BE83-5DEE2A9A3292}" destId="{200B69CD-A0D4-4199-AECD-F5682A0EB5E6}" srcOrd="0" destOrd="0" presId="urn:microsoft.com/office/officeart/2016/7/layout/VerticalDownArrowProcess"/>
    <dgm:cxn modelId="{72C709FA-C327-44A3-BFAB-A55F27595137}" srcId="{5A874694-6E70-4F9F-BE83-5DEE2A9A3292}" destId="{A6149BB9-21CC-4546-B418-D47AE6019C3F}" srcOrd="0" destOrd="0" parTransId="{200AFEBC-CFD7-4E28-A4CC-5E6091A715AA}" sibTransId="{AED7138F-1F21-4124-A721-0A292887DB67}"/>
    <dgm:cxn modelId="{F191D5EA-47D8-45CC-B2CA-9FBDA388744B}" type="presParOf" srcId="{200B69CD-A0D4-4199-AECD-F5682A0EB5E6}" destId="{EC1A6947-2DFA-4E64-8FF2-65904A53B4C9}" srcOrd="0" destOrd="0" presId="urn:microsoft.com/office/officeart/2016/7/layout/VerticalDownArrowProcess"/>
    <dgm:cxn modelId="{7832DB69-C7E4-4FF5-AB38-AA2E6B00FF62}" type="presParOf" srcId="{EC1A6947-2DFA-4E64-8FF2-65904A53B4C9}" destId="{42362E18-BB06-4E30-9667-DBB8B29011FB}" srcOrd="0" destOrd="0" presId="urn:microsoft.com/office/officeart/2016/7/layout/VerticalDownArrowProcess"/>
    <dgm:cxn modelId="{D59A9933-1F77-4CAD-9573-C816C19C79A5}" type="presParOf" srcId="{EC1A6947-2DFA-4E64-8FF2-65904A53B4C9}" destId="{7A829DF0-4927-4A33-A488-A28604612239}" srcOrd="1" destOrd="0" presId="urn:microsoft.com/office/officeart/2016/7/layout/VerticalDownArrowProcess"/>
    <dgm:cxn modelId="{C3DD820A-4171-4A67-A9BF-A49BF8084E3A}" type="presParOf" srcId="{200B69CD-A0D4-4199-AECD-F5682A0EB5E6}" destId="{99434974-F430-42F8-B605-6EA82F7BD17D}" srcOrd="1" destOrd="0" presId="urn:microsoft.com/office/officeart/2016/7/layout/VerticalDownArrowProcess"/>
    <dgm:cxn modelId="{52C87AE9-EB7A-496B-B40C-B2C0C52D67B7}" type="presParOf" srcId="{200B69CD-A0D4-4199-AECD-F5682A0EB5E6}" destId="{92301808-983D-4376-8FFD-B4E6ACFB98FD}" srcOrd="2" destOrd="0" presId="urn:microsoft.com/office/officeart/2016/7/layout/VerticalDownArrowProcess"/>
    <dgm:cxn modelId="{96E861F0-399D-43E3-9934-634D61BC1A76}" type="presParOf" srcId="{92301808-983D-4376-8FFD-B4E6ACFB98FD}" destId="{82C499B4-1881-4E29-B1C0-45A15034C125}" srcOrd="0" destOrd="0" presId="urn:microsoft.com/office/officeart/2016/7/layout/VerticalDownArrowProcess"/>
    <dgm:cxn modelId="{6FBA1886-AB2A-450B-B8C1-283D40A61180}" type="presParOf" srcId="{92301808-983D-4376-8FFD-B4E6ACFB98FD}" destId="{E2356393-4E31-4BC4-B29B-C0F83D7897D4}" srcOrd="1" destOrd="0" presId="urn:microsoft.com/office/officeart/2016/7/layout/VerticalDownArrowProcess"/>
    <dgm:cxn modelId="{E0EF20DD-E772-47F4-828D-0DD203741305}" type="presParOf" srcId="{92301808-983D-4376-8FFD-B4E6ACFB98FD}" destId="{8460A884-2595-4D83-8C8C-EDDA8074774A}" srcOrd="2" destOrd="0" presId="urn:microsoft.com/office/officeart/2016/7/layout/VerticalDownArrowProcess"/>
    <dgm:cxn modelId="{F8AD79AD-2C9A-4221-9519-FD36A8201A42}" type="presParOf" srcId="{200B69CD-A0D4-4199-AECD-F5682A0EB5E6}" destId="{A5F6926E-3122-4D4F-85D1-47985D159A59}" srcOrd="3" destOrd="0" presId="urn:microsoft.com/office/officeart/2016/7/layout/VerticalDownArrowProcess"/>
    <dgm:cxn modelId="{C62DF6E5-C187-4501-AE64-7CA42592B629}" type="presParOf" srcId="{200B69CD-A0D4-4199-AECD-F5682A0EB5E6}" destId="{A27B8CA5-41C1-485E-B937-CA9E519A9C71}" srcOrd="4" destOrd="0" presId="urn:microsoft.com/office/officeart/2016/7/layout/VerticalDownArrowProcess"/>
    <dgm:cxn modelId="{D5A8BDD5-C1F1-48AF-9DB0-9CFF796B9A2D}" type="presParOf" srcId="{A27B8CA5-41C1-485E-B937-CA9E519A9C71}" destId="{38C3FD32-3217-42C8-BC89-727D0FC8F9F0}" srcOrd="0" destOrd="0" presId="urn:microsoft.com/office/officeart/2016/7/layout/VerticalDownArrowProcess"/>
    <dgm:cxn modelId="{80527651-8D24-4F2F-AB11-681619D70D41}" type="presParOf" srcId="{A27B8CA5-41C1-485E-B937-CA9E519A9C71}" destId="{80D8FB2C-29EC-45E6-BE8F-A5776E822E83}" srcOrd="1" destOrd="0" presId="urn:microsoft.com/office/officeart/2016/7/layout/VerticalDownArrowProcess"/>
    <dgm:cxn modelId="{E7F3FBAD-FB34-49CD-91BD-439BF1FCA145}" type="presParOf" srcId="{A27B8CA5-41C1-485E-B937-CA9E519A9C71}" destId="{2542AFB8-437D-4552-9915-1A675A7CE816}" srcOrd="2" destOrd="0" presId="urn:microsoft.com/office/officeart/2016/7/layout/VerticalDownArrowProcess"/>
    <dgm:cxn modelId="{62D3DE58-D751-4A90-9485-6E5AFB0AA29F}" type="presParOf" srcId="{200B69CD-A0D4-4199-AECD-F5682A0EB5E6}" destId="{0551E003-A4A9-4302-8D50-AF39280DB65C}" srcOrd="5" destOrd="0" presId="urn:microsoft.com/office/officeart/2016/7/layout/VerticalDownArrowProcess"/>
    <dgm:cxn modelId="{EFC14079-C566-40DB-828E-BE4CC9EC12BA}" type="presParOf" srcId="{200B69CD-A0D4-4199-AECD-F5682A0EB5E6}" destId="{1C1DC252-C7F5-4B53-93B9-587223A6197C}" srcOrd="6" destOrd="0" presId="urn:microsoft.com/office/officeart/2016/7/layout/VerticalDownArrowProcess"/>
    <dgm:cxn modelId="{E2E7E026-2B01-4050-A5FE-93EDB8ABAB9E}" type="presParOf" srcId="{1C1DC252-C7F5-4B53-93B9-587223A6197C}" destId="{2C3CF9BF-B7A6-45A7-A78F-18E23F91978E}" srcOrd="0" destOrd="0" presId="urn:microsoft.com/office/officeart/2016/7/layout/VerticalDownArrowProcess"/>
    <dgm:cxn modelId="{EF755BE2-DA7C-4047-AD2F-E861CFCABFBE}" type="presParOf" srcId="{1C1DC252-C7F5-4B53-93B9-587223A6197C}" destId="{B4A92326-9C4B-4D6B-8E75-74D4C4D90AD3}" srcOrd="1" destOrd="0" presId="urn:microsoft.com/office/officeart/2016/7/layout/VerticalDownArrowProcess"/>
    <dgm:cxn modelId="{E62A2A46-F742-4362-ACBE-2D29711617A9}" type="presParOf" srcId="{1C1DC252-C7F5-4B53-93B9-587223A6197C}" destId="{83F74805-93EE-4035-8301-B355A8642A6A}" srcOrd="2" destOrd="0" presId="urn:microsoft.com/office/officeart/2016/7/layout/VerticalDownArrowProcess"/>
    <dgm:cxn modelId="{88259D52-8D8D-4B48-B7D2-9398C381A801}" type="presParOf" srcId="{200B69CD-A0D4-4199-AECD-F5682A0EB5E6}" destId="{6675DC46-EEA9-442E-A7E8-C5975018E09A}" srcOrd="7" destOrd="0" presId="urn:microsoft.com/office/officeart/2016/7/layout/VerticalDownArrowProcess"/>
    <dgm:cxn modelId="{882A5102-EF5D-41DA-B37B-060B1DB42DF8}" type="presParOf" srcId="{200B69CD-A0D4-4199-AECD-F5682A0EB5E6}" destId="{F2BFC30B-18C6-478B-B243-BE2550C2F65E}" srcOrd="8" destOrd="0" presId="urn:microsoft.com/office/officeart/2016/7/layout/VerticalDownArrowProcess"/>
    <dgm:cxn modelId="{E84151B2-1B05-49CD-B935-683727A4237A}" type="presParOf" srcId="{F2BFC30B-18C6-478B-B243-BE2550C2F65E}" destId="{F73B198A-3230-49EA-8C9E-44BA65DE600D}" srcOrd="0" destOrd="0" presId="urn:microsoft.com/office/officeart/2016/7/layout/VerticalDownArrowProcess"/>
    <dgm:cxn modelId="{C38F06FE-1201-4C8B-9808-F81420AB3948}" type="presParOf" srcId="{F2BFC30B-18C6-478B-B243-BE2550C2F65E}" destId="{52F7D329-C0B3-4B95-BDAA-CD5E31ED04F6}" srcOrd="1" destOrd="0" presId="urn:microsoft.com/office/officeart/2016/7/layout/VerticalDownArrowProcess"/>
    <dgm:cxn modelId="{C23CD2DC-026F-4B2D-B7B7-C23DA655A479}" type="presParOf" srcId="{F2BFC30B-18C6-478B-B243-BE2550C2F65E}" destId="{D3A9D151-E66C-4D4A-8E50-57462252CCA8}" srcOrd="2" destOrd="0" presId="urn:microsoft.com/office/officeart/2016/7/layout/VerticalDown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DD445A3-4678-46D1-915E-E7A3536B6D98}" type="doc">
      <dgm:prSet loTypeId="urn:microsoft.com/office/officeart/2016/7/layout/VerticalDownArrowProcess" loCatId="process" qsTypeId="urn:microsoft.com/office/officeart/2005/8/quickstyle/simple1" qsCatId="simple" csTypeId="urn:microsoft.com/office/officeart/2005/8/colors/colorful5" csCatId="colorful" phldr="1"/>
      <dgm:spPr/>
      <dgm:t>
        <a:bodyPr/>
        <a:lstStyle/>
        <a:p>
          <a:endParaRPr lang="en-US"/>
        </a:p>
      </dgm:t>
    </dgm:pt>
    <dgm:pt modelId="{410802F0-6AE2-478B-A68A-DCDCE17D8314}">
      <dgm:prSet/>
      <dgm:spPr/>
      <dgm:t>
        <a:bodyPr/>
        <a:lstStyle/>
        <a:p>
          <a:r>
            <a:rPr lang="en-US" dirty="0"/>
            <a:t>Review</a:t>
          </a:r>
        </a:p>
      </dgm:t>
    </dgm:pt>
    <dgm:pt modelId="{AEC9151A-BEB2-42D0-BC05-08CD78DF56A2}" type="parTrans" cxnId="{B69D6D41-617D-47CC-A43C-25C015FABB23}">
      <dgm:prSet/>
      <dgm:spPr/>
      <dgm:t>
        <a:bodyPr/>
        <a:lstStyle/>
        <a:p>
          <a:endParaRPr lang="en-US"/>
        </a:p>
      </dgm:t>
    </dgm:pt>
    <dgm:pt modelId="{5C59EF8C-D31A-4864-AA1C-EA74C77E782B}" type="sibTrans" cxnId="{B69D6D41-617D-47CC-A43C-25C015FABB23}">
      <dgm:prSet/>
      <dgm:spPr/>
      <dgm:t>
        <a:bodyPr/>
        <a:lstStyle/>
        <a:p>
          <a:endParaRPr lang="en-US"/>
        </a:p>
      </dgm:t>
    </dgm:pt>
    <dgm:pt modelId="{7B27D5A5-2DEE-4288-9C96-673606FF4D99}">
      <dgm:prSet/>
      <dgm:spPr/>
      <dgm:t>
        <a:bodyPr/>
        <a:lstStyle/>
        <a:p>
          <a:r>
            <a:rPr lang="en-US" dirty="0"/>
            <a:t>Review the Notice Inviting Applications (Federal Register Notice) and the Instructions booklet carefully.</a:t>
          </a:r>
        </a:p>
      </dgm:t>
    </dgm:pt>
    <dgm:pt modelId="{53BFA6A0-88B7-4DFA-A9E7-992E6C6CF78E}" type="parTrans" cxnId="{F019946D-A99C-4B1D-BA1A-CA49673111BF}">
      <dgm:prSet/>
      <dgm:spPr/>
      <dgm:t>
        <a:bodyPr/>
        <a:lstStyle/>
        <a:p>
          <a:endParaRPr lang="en-US"/>
        </a:p>
      </dgm:t>
    </dgm:pt>
    <dgm:pt modelId="{C9906347-A193-4375-83C6-6E918AC1CE2F}" type="sibTrans" cxnId="{F019946D-A99C-4B1D-BA1A-CA49673111BF}">
      <dgm:prSet/>
      <dgm:spPr/>
      <dgm:t>
        <a:bodyPr/>
        <a:lstStyle/>
        <a:p>
          <a:endParaRPr lang="en-US"/>
        </a:p>
      </dgm:t>
    </dgm:pt>
    <dgm:pt modelId="{68B16487-7724-40D6-AF86-43AE0883CB0C}">
      <dgm:prSet/>
      <dgm:spPr/>
      <dgm:t>
        <a:bodyPr/>
        <a:lstStyle/>
        <a:p>
          <a:r>
            <a:rPr lang="en-US" dirty="0"/>
            <a:t>Register</a:t>
          </a:r>
        </a:p>
      </dgm:t>
    </dgm:pt>
    <dgm:pt modelId="{114BAF96-A8E8-4235-A0EB-EAA70A3F1379}" type="parTrans" cxnId="{6682C17F-6C6B-4C51-8818-7A47F2A39C03}">
      <dgm:prSet/>
      <dgm:spPr/>
      <dgm:t>
        <a:bodyPr/>
        <a:lstStyle/>
        <a:p>
          <a:endParaRPr lang="en-US"/>
        </a:p>
      </dgm:t>
    </dgm:pt>
    <dgm:pt modelId="{3DB16519-D2A7-4139-A9C7-126ADC3885D1}" type="sibTrans" cxnId="{6682C17F-6C6B-4C51-8818-7A47F2A39C03}">
      <dgm:prSet/>
      <dgm:spPr/>
      <dgm:t>
        <a:bodyPr/>
        <a:lstStyle/>
        <a:p>
          <a:endParaRPr lang="en-US"/>
        </a:p>
      </dgm:t>
    </dgm:pt>
    <dgm:pt modelId="{1EED3261-559F-4A48-83C2-954B2B6889D5}">
      <dgm:prSet/>
      <dgm:spPr/>
      <dgm:t>
        <a:bodyPr/>
        <a:lstStyle/>
        <a:p>
          <a:r>
            <a:rPr lang="en-US" dirty="0"/>
            <a:t>Be certain that your institution is fully registered in grants.gov and the person who is responsible for submitting the application has the appropriate permissions.</a:t>
          </a:r>
        </a:p>
      </dgm:t>
    </dgm:pt>
    <dgm:pt modelId="{34C778B4-D706-4E05-AEB6-F87089F470DE}" type="parTrans" cxnId="{9CFCB692-5B50-443F-977B-3BC9BEC388EA}">
      <dgm:prSet/>
      <dgm:spPr/>
      <dgm:t>
        <a:bodyPr/>
        <a:lstStyle/>
        <a:p>
          <a:endParaRPr lang="en-US"/>
        </a:p>
      </dgm:t>
    </dgm:pt>
    <dgm:pt modelId="{3C83AA9A-C002-4372-A611-1691363F4509}" type="sibTrans" cxnId="{9CFCB692-5B50-443F-977B-3BC9BEC388EA}">
      <dgm:prSet/>
      <dgm:spPr/>
      <dgm:t>
        <a:bodyPr/>
        <a:lstStyle/>
        <a:p>
          <a:endParaRPr lang="en-US"/>
        </a:p>
      </dgm:t>
    </dgm:pt>
    <dgm:pt modelId="{373F62C0-59E3-47F2-BC72-BDEBB44D1C84}" type="pres">
      <dgm:prSet presAssocID="{9DD445A3-4678-46D1-915E-E7A3536B6D98}" presName="Name0" presStyleCnt="0">
        <dgm:presLayoutVars>
          <dgm:dir/>
          <dgm:animLvl val="lvl"/>
          <dgm:resizeHandles val="exact"/>
        </dgm:presLayoutVars>
      </dgm:prSet>
      <dgm:spPr/>
    </dgm:pt>
    <dgm:pt modelId="{EA1CA70D-02CA-406E-9FCC-BCB46D676C01}" type="pres">
      <dgm:prSet presAssocID="{68B16487-7724-40D6-AF86-43AE0883CB0C}" presName="boxAndChildren" presStyleCnt="0"/>
      <dgm:spPr/>
    </dgm:pt>
    <dgm:pt modelId="{8C768C6B-F01E-48CC-A5CC-26571AA5A08D}" type="pres">
      <dgm:prSet presAssocID="{68B16487-7724-40D6-AF86-43AE0883CB0C}" presName="parentTextBox" presStyleLbl="alignNode1" presStyleIdx="0" presStyleCnt="2"/>
      <dgm:spPr/>
    </dgm:pt>
    <dgm:pt modelId="{0D1A5C78-7E2D-47D4-B34C-C62AFD25DAA6}" type="pres">
      <dgm:prSet presAssocID="{68B16487-7724-40D6-AF86-43AE0883CB0C}" presName="descendantBox" presStyleLbl="bgAccFollowNode1" presStyleIdx="0" presStyleCnt="2"/>
      <dgm:spPr/>
    </dgm:pt>
    <dgm:pt modelId="{B3D42E36-7884-4ACF-A914-3EFDC95F4109}" type="pres">
      <dgm:prSet presAssocID="{5C59EF8C-D31A-4864-AA1C-EA74C77E782B}" presName="sp" presStyleCnt="0"/>
      <dgm:spPr/>
    </dgm:pt>
    <dgm:pt modelId="{B83728EC-F6B2-4122-B38B-4929EC8E5546}" type="pres">
      <dgm:prSet presAssocID="{410802F0-6AE2-478B-A68A-DCDCE17D8314}" presName="arrowAndChildren" presStyleCnt="0"/>
      <dgm:spPr/>
    </dgm:pt>
    <dgm:pt modelId="{C65EB806-8827-4A64-B58B-4DBE34DE9888}" type="pres">
      <dgm:prSet presAssocID="{410802F0-6AE2-478B-A68A-DCDCE17D8314}" presName="parentTextArrow" presStyleLbl="node1" presStyleIdx="0" presStyleCnt="0"/>
      <dgm:spPr/>
    </dgm:pt>
    <dgm:pt modelId="{91862D4C-C269-4A1C-B607-A01D24A2B997}" type="pres">
      <dgm:prSet presAssocID="{410802F0-6AE2-478B-A68A-DCDCE17D8314}" presName="arrow" presStyleLbl="alignNode1" presStyleIdx="1" presStyleCnt="2"/>
      <dgm:spPr/>
    </dgm:pt>
    <dgm:pt modelId="{30F52AEB-2272-46A9-A73E-0A630074A2D8}" type="pres">
      <dgm:prSet presAssocID="{410802F0-6AE2-478B-A68A-DCDCE17D8314}" presName="descendantArrow" presStyleLbl="bgAccFollowNode1" presStyleIdx="1" presStyleCnt="2"/>
      <dgm:spPr/>
    </dgm:pt>
  </dgm:ptLst>
  <dgm:cxnLst>
    <dgm:cxn modelId="{BB706F1C-B787-4268-9645-59AE52744BBB}" type="presOf" srcId="{410802F0-6AE2-478B-A68A-DCDCE17D8314}" destId="{91862D4C-C269-4A1C-B607-A01D24A2B997}" srcOrd="1" destOrd="0" presId="urn:microsoft.com/office/officeart/2016/7/layout/VerticalDownArrowProcess"/>
    <dgm:cxn modelId="{B69D6D41-617D-47CC-A43C-25C015FABB23}" srcId="{9DD445A3-4678-46D1-915E-E7A3536B6D98}" destId="{410802F0-6AE2-478B-A68A-DCDCE17D8314}" srcOrd="0" destOrd="0" parTransId="{AEC9151A-BEB2-42D0-BC05-08CD78DF56A2}" sibTransId="{5C59EF8C-D31A-4864-AA1C-EA74C77E782B}"/>
    <dgm:cxn modelId="{1D1A7964-AF12-49FC-9428-BDC8B11D39A3}" type="presOf" srcId="{1EED3261-559F-4A48-83C2-954B2B6889D5}" destId="{0D1A5C78-7E2D-47D4-B34C-C62AFD25DAA6}" srcOrd="0" destOrd="0" presId="urn:microsoft.com/office/officeart/2016/7/layout/VerticalDownArrowProcess"/>
    <dgm:cxn modelId="{F019946D-A99C-4B1D-BA1A-CA49673111BF}" srcId="{410802F0-6AE2-478B-A68A-DCDCE17D8314}" destId="{7B27D5A5-2DEE-4288-9C96-673606FF4D99}" srcOrd="0" destOrd="0" parTransId="{53BFA6A0-88B7-4DFA-A9E7-992E6C6CF78E}" sibTransId="{C9906347-A193-4375-83C6-6E918AC1CE2F}"/>
    <dgm:cxn modelId="{6682C17F-6C6B-4C51-8818-7A47F2A39C03}" srcId="{9DD445A3-4678-46D1-915E-E7A3536B6D98}" destId="{68B16487-7724-40D6-AF86-43AE0883CB0C}" srcOrd="1" destOrd="0" parTransId="{114BAF96-A8E8-4235-A0EB-EAA70A3F1379}" sibTransId="{3DB16519-D2A7-4139-A9C7-126ADC3885D1}"/>
    <dgm:cxn modelId="{9CFCB692-5B50-443F-977B-3BC9BEC388EA}" srcId="{68B16487-7724-40D6-AF86-43AE0883CB0C}" destId="{1EED3261-559F-4A48-83C2-954B2B6889D5}" srcOrd="0" destOrd="0" parTransId="{34C778B4-D706-4E05-AEB6-F87089F470DE}" sibTransId="{3C83AA9A-C002-4372-A611-1691363F4509}"/>
    <dgm:cxn modelId="{2ABB559B-E3BB-4C75-8A16-D5ED94C44892}" type="presOf" srcId="{9DD445A3-4678-46D1-915E-E7A3536B6D98}" destId="{373F62C0-59E3-47F2-BC72-BDEBB44D1C84}" srcOrd="0" destOrd="0" presId="urn:microsoft.com/office/officeart/2016/7/layout/VerticalDownArrowProcess"/>
    <dgm:cxn modelId="{B77F51C2-CB5C-424D-9212-7A52D48E7CF6}" type="presOf" srcId="{7B27D5A5-2DEE-4288-9C96-673606FF4D99}" destId="{30F52AEB-2272-46A9-A73E-0A630074A2D8}" srcOrd="0" destOrd="0" presId="urn:microsoft.com/office/officeart/2016/7/layout/VerticalDownArrowProcess"/>
    <dgm:cxn modelId="{35E365E7-EA8C-4521-A5A0-F354092FFC5F}" type="presOf" srcId="{410802F0-6AE2-478B-A68A-DCDCE17D8314}" destId="{C65EB806-8827-4A64-B58B-4DBE34DE9888}" srcOrd="0" destOrd="0" presId="urn:microsoft.com/office/officeart/2016/7/layout/VerticalDownArrowProcess"/>
    <dgm:cxn modelId="{1096BEF6-CC7A-4CE3-99C1-85C0A746C721}" type="presOf" srcId="{68B16487-7724-40D6-AF86-43AE0883CB0C}" destId="{8C768C6B-F01E-48CC-A5CC-26571AA5A08D}" srcOrd="0" destOrd="0" presId="urn:microsoft.com/office/officeart/2016/7/layout/VerticalDownArrowProcess"/>
    <dgm:cxn modelId="{E8D71FA8-0085-45D7-AAB5-9F9DA2BE0AB6}" type="presParOf" srcId="{373F62C0-59E3-47F2-BC72-BDEBB44D1C84}" destId="{EA1CA70D-02CA-406E-9FCC-BCB46D676C01}" srcOrd="0" destOrd="0" presId="urn:microsoft.com/office/officeart/2016/7/layout/VerticalDownArrowProcess"/>
    <dgm:cxn modelId="{BEC88170-7E81-4850-8375-E48B905482F3}" type="presParOf" srcId="{EA1CA70D-02CA-406E-9FCC-BCB46D676C01}" destId="{8C768C6B-F01E-48CC-A5CC-26571AA5A08D}" srcOrd="0" destOrd="0" presId="urn:microsoft.com/office/officeart/2016/7/layout/VerticalDownArrowProcess"/>
    <dgm:cxn modelId="{E33EE6AE-81A3-4166-B8B6-375A706F3875}" type="presParOf" srcId="{EA1CA70D-02CA-406E-9FCC-BCB46D676C01}" destId="{0D1A5C78-7E2D-47D4-B34C-C62AFD25DAA6}" srcOrd="1" destOrd="0" presId="urn:microsoft.com/office/officeart/2016/7/layout/VerticalDownArrowProcess"/>
    <dgm:cxn modelId="{C9064400-A9E3-4030-956F-DEED6718B8CF}" type="presParOf" srcId="{373F62C0-59E3-47F2-BC72-BDEBB44D1C84}" destId="{B3D42E36-7884-4ACF-A914-3EFDC95F4109}" srcOrd="1" destOrd="0" presId="urn:microsoft.com/office/officeart/2016/7/layout/VerticalDownArrowProcess"/>
    <dgm:cxn modelId="{A7F83598-229D-44A9-9498-94C9691E7307}" type="presParOf" srcId="{373F62C0-59E3-47F2-BC72-BDEBB44D1C84}" destId="{B83728EC-F6B2-4122-B38B-4929EC8E5546}" srcOrd="2" destOrd="0" presId="urn:microsoft.com/office/officeart/2016/7/layout/VerticalDownArrowProcess"/>
    <dgm:cxn modelId="{D3FAE9AD-9E2C-476B-B1DA-2744451A8281}" type="presParOf" srcId="{B83728EC-F6B2-4122-B38B-4929EC8E5546}" destId="{C65EB806-8827-4A64-B58B-4DBE34DE9888}" srcOrd="0" destOrd="0" presId="urn:microsoft.com/office/officeart/2016/7/layout/VerticalDownArrowProcess"/>
    <dgm:cxn modelId="{FC68FC8B-46FF-4C7A-881E-FCE3E889BFFC}" type="presParOf" srcId="{B83728EC-F6B2-4122-B38B-4929EC8E5546}" destId="{91862D4C-C269-4A1C-B607-A01D24A2B997}" srcOrd="1" destOrd="0" presId="urn:microsoft.com/office/officeart/2016/7/layout/VerticalDownArrowProcess"/>
    <dgm:cxn modelId="{1F4EF220-7557-40EE-8EDD-D6A38CBC4802}" type="presParOf" srcId="{B83728EC-F6B2-4122-B38B-4929EC8E5546}" destId="{30F52AEB-2272-46A9-A73E-0A630074A2D8}"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A50E7D5C-1319-4951-A44C-1F7444D682EC}"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FCB6FD32-9766-4D07-94C9-3E0214BE9A3C}">
      <dgm:prSet/>
      <dgm:spPr/>
      <dgm:t>
        <a:bodyPr/>
        <a:lstStyle/>
        <a:p>
          <a:r>
            <a:rPr lang="en-US" b="1" dirty="0"/>
            <a:t>Njeri Clark, Competition Manager| </a:t>
          </a:r>
          <a:r>
            <a:rPr lang="en-US" b="1" dirty="0">
              <a:hlinkClick xmlns:r="http://schemas.openxmlformats.org/officeDocument/2006/relationships" r:id="rId1"/>
            </a:rPr>
            <a:t>Njeri.clark@ed.gov</a:t>
          </a:r>
          <a:r>
            <a:rPr lang="en-US" b="1" dirty="0"/>
            <a:t>, 202-453-6224</a:t>
          </a:r>
          <a:endParaRPr lang="en-US" dirty="0"/>
        </a:p>
      </dgm:t>
    </dgm:pt>
    <dgm:pt modelId="{B989C27A-4A28-46E6-8A2B-2949CE33FF52}" type="parTrans" cxnId="{6DEB5107-8C8D-4C95-B29D-6939D0E9B513}">
      <dgm:prSet/>
      <dgm:spPr/>
      <dgm:t>
        <a:bodyPr/>
        <a:lstStyle/>
        <a:p>
          <a:endParaRPr lang="en-US"/>
        </a:p>
      </dgm:t>
    </dgm:pt>
    <dgm:pt modelId="{5177E8C8-265A-47C8-B220-8980D62F82AA}" type="sibTrans" cxnId="{6DEB5107-8C8D-4C95-B29D-6939D0E9B513}">
      <dgm:prSet/>
      <dgm:spPr/>
      <dgm:t>
        <a:bodyPr/>
        <a:lstStyle/>
        <a:p>
          <a:endParaRPr lang="en-US"/>
        </a:p>
      </dgm:t>
    </dgm:pt>
    <dgm:pt modelId="{8FAEAE6F-6C0D-423B-9672-D8E5DF97CF5F}">
      <dgm:prSet/>
      <dgm:spPr/>
      <dgm:t>
        <a:bodyPr/>
        <a:lstStyle/>
        <a:p>
          <a:r>
            <a:rPr lang="en-US" b="1" dirty="0"/>
            <a:t>Program website: </a:t>
          </a:r>
          <a:r>
            <a:rPr lang="en-US" b="1" dirty="0">
              <a:hlinkClick xmlns:r="http://schemas.openxmlformats.org/officeDocument/2006/relationships" r:id="rId2"/>
            </a:rPr>
            <a:t>https://www2.ed.gov/programs/basic-need/index.html</a:t>
          </a:r>
          <a:r>
            <a:rPr lang="en-US" b="1" dirty="0"/>
            <a:t> </a:t>
          </a:r>
          <a:endParaRPr lang="en-US" dirty="0"/>
        </a:p>
      </dgm:t>
    </dgm:pt>
    <dgm:pt modelId="{5061AF0D-C994-4B9E-BAB1-CF85816C5462}" type="parTrans" cxnId="{452CB9FC-9654-4719-B6F4-02715AA70365}">
      <dgm:prSet/>
      <dgm:spPr/>
      <dgm:t>
        <a:bodyPr/>
        <a:lstStyle/>
        <a:p>
          <a:endParaRPr lang="en-US"/>
        </a:p>
      </dgm:t>
    </dgm:pt>
    <dgm:pt modelId="{68CDBE21-9273-4355-ADB9-1A96D14A0E22}" type="sibTrans" cxnId="{452CB9FC-9654-4719-B6F4-02715AA70365}">
      <dgm:prSet/>
      <dgm:spPr/>
      <dgm:t>
        <a:bodyPr/>
        <a:lstStyle/>
        <a:p>
          <a:endParaRPr lang="en-US"/>
        </a:p>
      </dgm:t>
    </dgm:pt>
    <dgm:pt modelId="{4FB26641-5A24-4DAA-8884-95DDC9816D8C}" type="pres">
      <dgm:prSet presAssocID="{A50E7D5C-1319-4951-A44C-1F7444D682EC}" presName="root" presStyleCnt="0">
        <dgm:presLayoutVars>
          <dgm:dir/>
          <dgm:resizeHandles val="exact"/>
        </dgm:presLayoutVars>
      </dgm:prSet>
      <dgm:spPr/>
    </dgm:pt>
    <dgm:pt modelId="{35A1DBD1-C866-4C17-9FDD-98E39E74BB13}" type="pres">
      <dgm:prSet presAssocID="{FCB6FD32-9766-4D07-94C9-3E0214BE9A3C}" presName="compNode" presStyleCnt="0"/>
      <dgm:spPr/>
    </dgm:pt>
    <dgm:pt modelId="{8A69034E-A557-4A56-9344-61AD391F7EB9}" type="pres">
      <dgm:prSet presAssocID="{FCB6FD32-9766-4D07-94C9-3E0214BE9A3C}" presName="bgRect" presStyleLbl="bgShp" presStyleIdx="0" presStyleCnt="2"/>
      <dgm:spPr/>
    </dgm:pt>
    <dgm:pt modelId="{1AEB66E1-6A49-401C-B088-463DA2B0BECB}" type="pres">
      <dgm:prSet presAssocID="{FCB6FD32-9766-4D07-94C9-3E0214BE9A3C}" presName="iconRect" presStyleLbl="node1" presStyleIdx="0"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nvelope"/>
        </a:ext>
      </dgm:extLst>
    </dgm:pt>
    <dgm:pt modelId="{38522FFE-96E8-436B-BB01-1BAAF05EB946}" type="pres">
      <dgm:prSet presAssocID="{FCB6FD32-9766-4D07-94C9-3E0214BE9A3C}" presName="spaceRect" presStyleCnt="0"/>
      <dgm:spPr/>
    </dgm:pt>
    <dgm:pt modelId="{57A8AECA-BFEE-44A0-82A8-6E01C29E88CF}" type="pres">
      <dgm:prSet presAssocID="{FCB6FD32-9766-4D07-94C9-3E0214BE9A3C}" presName="parTx" presStyleLbl="revTx" presStyleIdx="0" presStyleCnt="2">
        <dgm:presLayoutVars>
          <dgm:chMax val="0"/>
          <dgm:chPref val="0"/>
        </dgm:presLayoutVars>
      </dgm:prSet>
      <dgm:spPr/>
    </dgm:pt>
    <dgm:pt modelId="{9EC3D587-D6BF-48AF-AB34-5E59BF64BB8D}" type="pres">
      <dgm:prSet presAssocID="{5177E8C8-265A-47C8-B220-8980D62F82AA}" presName="sibTrans" presStyleCnt="0"/>
      <dgm:spPr/>
    </dgm:pt>
    <dgm:pt modelId="{B293DFE6-AE4D-4A48-9404-C6AE4BF5A055}" type="pres">
      <dgm:prSet presAssocID="{8FAEAE6F-6C0D-423B-9672-D8E5DF97CF5F}" presName="compNode" presStyleCnt="0"/>
      <dgm:spPr/>
    </dgm:pt>
    <dgm:pt modelId="{2F24FFF1-7F28-4C1E-8CFC-3A899C20C609}" type="pres">
      <dgm:prSet presAssocID="{8FAEAE6F-6C0D-423B-9672-D8E5DF97CF5F}" presName="bgRect" presStyleLbl="bgShp" presStyleIdx="1" presStyleCnt="2"/>
      <dgm:spPr/>
    </dgm:pt>
    <dgm:pt modelId="{0C5F4110-CFCE-4D80-856C-B26DBE3A2512}" type="pres">
      <dgm:prSet presAssocID="{8FAEAE6F-6C0D-423B-9672-D8E5DF97CF5F}" presName="iconRect" presStyleLbl="node1" presStyleIdx="1" presStyleCnt="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onitor"/>
        </a:ext>
      </dgm:extLst>
    </dgm:pt>
    <dgm:pt modelId="{4EE622D2-8D70-4A84-98E8-2132AA11EFC6}" type="pres">
      <dgm:prSet presAssocID="{8FAEAE6F-6C0D-423B-9672-D8E5DF97CF5F}" presName="spaceRect" presStyleCnt="0"/>
      <dgm:spPr/>
    </dgm:pt>
    <dgm:pt modelId="{0D0ADA1B-BC05-49BE-8AA4-7A5E7D477403}" type="pres">
      <dgm:prSet presAssocID="{8FAEAE6F-6C0D-423B-9672-D8E5DF97CF5F}" presName="parTx" presStyleLbl="revTx" presStyleIdx="1" presStyleCnt="2">
        <dgm:presLayoutVars>
          <dgm:chMax val="0"/>
          <dgm:chPref val="0"/>
        </dgm:presLayoutVars>
      </dgm:prSet>
      <dgm:spPr/>
    </dgm:pt>
  </dgm:ptLst>
  <dgm:cxnLst>
    <dgm:cxn modelId="{6DEB5107-8C8D-4C95-B29D-6939D0E9B513}" srcId="{A50E7D5C-1319-4951-A44C-1F7444D682EC}" destId="{FCB6FD32-9766-4D07-94C9-3E0214BE9A3C}" srcOrd="0" destOrd="0" parTransId="{B989C27A-4A28-46E6-8A2B-2949CE33FF52}" sibTransId="{5177E8C8-265A-47C8-B220-8980D62F82AA}"/>
    <dgm:cxn modelId="{EC26E016-55BE-4036-BC45-525545DCD8A1}" type="presOf" srcId="{A50E7D5C-1319-4951-A44C-1F7444D682EC}" destId="{4FB26641-5A24-4DAA-8884-95DDC9816D8C}" srcOrd="0" destOrd="0" presId="urn:microsoft.com/office/officeart/2018/2/layout/IconVerticalSolidList"/>
    <dgm:cxn modelId="{7F246195-EE4A-4896-9D0A-82198C048FEB}" type="presOf" srcId="{8FAEAE6F-6C0D-423B-9672-D8E5DF97CF5F}" destId="{0D0ADA1B-BC05-49BE-8AA4-7A5E7D477403}" srcOrd="0" destOrd="0" presId="urn:microsoft.com/office/officeart/2018/2/layout/IconVerticalSolidList"/>
    <dgm:cxn modelId="{452CB9FC-9654-4719-B6F4-02715AA70365}" srcId="{A50E7D5C-1319-4951-A44C-1F7444D682EC}" destId="{8FAEAE6F-6C0D-423B-9672-D8E5DF97CF5F}" srcOrd="1" destOrd="0" parTransId="{5061AF0D-C994-4B9E-BAB1-CF85816C5462}" sibTransId="{68CDBE21-9273-4355-ADB9-1A96D14A0E22}"/>
    <dgm:cxn modelId="{A129B4FF-2706-4394-B60D-DCB01E715053}" type="presOf" srcId="{FCB6FD32-9766-4D07-94C9-3E0214BE9A3C}" destId="{57A8AECA-BFEE-44A0-82A8-6E01C29E88CF}" srcOrd="0" destOrd="0" presId="urn:microsoft.com/office/officeart/2018/2/layout/IconVerticalSolidList"/>
    <dgm:cxn modelId="{A502ADD1-8D5C-4AE7-9469-42191412CF4F}" type="presParOf" srcId="{4FB26641-5A24-4DAA-8884-95DDC9816D8C}" destId="{35A1DBD1-C866-4C17-9FDD-98E39E74BB13}" srcOrd="0" destOrd="0" presId="urn:microsoft.com/office/officeart/2018/2/layout/IconVerticalSolidList"/>
    <dgm:cxn modelId="{84848176-E0CF-431E-9273-4E324246739F}" type="presParOf" srcId="{35A1DBD1-C866-4C17-9FDD-98E39E74BB13}" destId="{8A69034E-A557-4A56-9344-61AD391F7EB9}" srcOrd="0" destOrd="0" presId="urn:microsoft.com/office/officeart/2018/2/layout/IconVerticalSolidList"/>
    <dgm:cxn modelId="{A5B0F5B5-80CA-46D1-98F5-9BE35A0A8A52}" type="presParOf" srcId="{35A1DBD1-C866-4C17-9FDD-98E39E74BB13}" destId="{1AEB66E1-6A49-401C-B088-463DA2B0BECB}" srcOrd="1" destOrd="0" presId="urn:microsoft.com/office/officeart/2018/2/layout/IconVerticalSolidList"/>
    <dgm:cxn modelId="{6600A5CF-330A-4416-A15E-D97CCE83AE4E}" type="presParOf" srcId="{35A1DBD1-C866-4C17-9FDD-98E39E74BB13}" destId="{38522FFE-96E8-436B-BB01-1BAAF05EB946}" srcOrd="2" destOrd="0" presId="urn:microsoft.com/office/officeart/2018/2/layout/IconVerticalSolidList"/>
    <dgm:cxn modelId="{3FC97638-CFA3-4C60-8D4C-CD05FA86D976}" type="presParOf" srcId="{35A1DBD1-C866-4C17-9FDD-98E39E74BB13}" destId="{57A8AECA-BFEE-44A0-82A8-6E01C29E88CF}" srcOrd="3" destOrd="0" presId="urn:microsoft.com/office/officeart/2018/2/layout/IconVerticalSolidList"/>
    <dgm:cxn modelId="{DCAB335E-D34D-406D-912F-E55569B442A4}" type="presParOf" srcId="{4FB26641-5A24-4DAA-8884-95DDC9816D8C}" destId="{9EC3D587-D6BF-48AF-AB34-5E59BF64BB8D}" srcOrd="1" destOrd="0" presId="urn:microsoft.com/office/officeart/2018/2/layout/IconVerticalSolidList"/>
    <dgm:cxn modelId="{87D45E28-CE6D-4508-AD5F-1A82A3F4B0DF}" type="presParOf" srcId="{4FB26641-5A24-4DAA-8884-95DDC9816D8C}" destId="{B293DFE6-AE4D-4A48-9404-C6AE4BF5A055}" srcOrd="2" destOrd="0" presId="urn:microsoft.com/office/officeart/2018/2/layout/IconVerticalSolidList"/>
    <dgm:cxn modelId="{6D361473-9697-45D9-83EF-1119B958DF29}" type="presParOf" srcId="{B293DFE6-AE4D-4A48-9404-C6AE4BF5A055}" destId="{2F24FFF1-7F28-4C1E-8CFC-3A899C20C609}" srcOrd="0" destOrd="0" presId="urn:microsoft.com/office/officeart/2018/2/layout/IconVerticalSolidList"/>
    <dgm:cxn modelId="{485C5413-DC80-41AC-950F-38EDFBCD4320}" type="presParOf" srcId="{B293DFE6-AE4D-4A48-9404-C6AE4BF5A055}" destId="{0C5F4110-CFCE-4D80-856C-B26DBE3A2512}" srcOrd="1" destOrd="0" presId="urn:microsoft.com/office/officeart/2018/2/layout/IconVerticalSolidList"/>
    <dgm:cxn modelId="{CBB9EF6D-2B39-4740-84AB-5D53B51A12B5}" type="presParOf" srcId="{B293DFE6-AE4D-4A48-9404-C6AE4BF5A055}" destId="{4EE622D2-8D70-4A84-98E8-2132AA11EFC6}" srcOrd="2" destOrd="0" presId="urn:microsoft.com/office/officeart/2018/2/layout/IconVerticalSolidList"/>
    <dgm:cxn modelId="{8C83C01C-188F-422E-85F6-3059D633D7CC}" type="presParOf" srcId="{B293DFE6-AE4D-4A48-9404-C6AE4BF5A055}" destId="{0D0ADA1B-BC05-49BE-8AA4-7A5E7D47740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1937D0C-B5EF-424E-9D98-F139C15538B1}" type="doc">
      <dgm:prSet loTypeId="urn:microsoft.com/office/officeart/2005/8/layout/vList2" loCatId="list" qsTypeId="urn:microsoft.com/office/officeart/2005/8/quickstyle/simple5" qsCatId="simple" csTypeId="urn:microsoft.com/office/officeart/2005/8/colors/accent2_2" csCatId="accent2" phldr="1"/>
      <dgm:spPr/>
      <dgm:t>
        <a:bodyPr/>
        <a:lstStyle/>
        <a:p>
          <a:endParaRPr lang="en-US"/>
        </a:p>
      </dgm:t>
    </dgm:pt>
    <dgm:pt modelId="{56E12EB4-BE5D-4C9D-B3F4-9955C9E1E981}">
      <dgm:prSet custT="1"/>
      <dgm:spPr/>
      <dgm:t>
        <a:bodyPr/>
        <a:lstStyle/>
        <a:p>
          <a:r>
            <a:rPr lang="en-US" sz="1600" dirty="0"/>
            <a:t>Read the Notice Inviting Applications (NIA) carefully.</a:t>
          </a:r>
        </a:p>
      </dgm:t>
    </dgm:pt>
    <dgm:pt modelId="{E4FEDC38-5097-4973-B77B-5824C52B036D}" type="parTrans" cxnId="{3DEAF06D-64AD-4D75-83D9-837DE85B3D5E}">
      <dgm:prSet/>
      <dgm:spPr/>
      <dgm:t>
        <a:bodyPr/>
        <a:lstStyle/>
        <a:p>
          <a:endParaRPr lang="en-US"/>
        </a:p>
      </dgm:t>
    </dgm:pt>
    <dgm:pt modelId="{1CC17383-3163-4008-AD91-5BAF73A85747}" type="sibTrans" cxnId="{3DEAF06D-64AD-4D75-83D9-837DE85B3D5E}">
      <dgm:prSet/>
      <dgm:spPr/>
      <dgm:t>
        <a:bodyPr/>
        <a:lstStyle/>
        <a:p>
          <a:endParaRPr lang="en-US"/>
        </a:p>
      </dgm:t>
    </dgm:pt>
    <dgm:pt modelId="{E6E5D7C6-E7F7-43CA-8DD3-CBF159CF3B3F}">
      <dgm:prSet custT="1"/>
      <dgm:spPr/>
      <dgm:t>
        <a:bodyPr/>
        <a:lstStyle/>
        <a:p>
          <a:r>
            <a:rPr lang="en-US" sz="1600" dirty="0"/>
            <a:t>Go to Grants.gov immediately to register or confirm your registration and to locate the opportunity. Do not forget to review the Related Documents tab for this opportunity.</a:t>
          </a:r>
        </a:p>
      </dgm:t>
    </dgm:pt>
    <dgm:pt modelId="{95A49276-FB38-4002-844A-FFA3E00099CD}" type="parTrans" cxnId="{4EAE2DEF-260E-492B-9BC3-9A8F6571B974}">
      <dgm:prSet/>
      <dgm:spPr/>
      <dgm:t>
        <a:bodyPr/>
        <a:lstStyle/>
        <a:p>
          <a:endParaRPr lang="en-US"/>
        </a:p>
      </dgm:t>
    </dgm:pt>
    <dgm:pt modelId="{A599CB53-D18B-451B-BA5F-198234D0D9F5}" type="sibTrans" cxnId="{4EAE2DEF-260E-492B-9BC3-9A8F6571B974}">
      <dgm:prSet/>
      <dgm:spPr/>
      <dgm:t>
        <a:bodyPr/>
        <a:lstStyle/>
        <a:p>
          <a:endParaRPr lang="en-US"/>
        </a:p>
      </dgm:t>
    </dgm:pt>
    <dgm:pt modelId="{0ACC302E-8C4D-4D00-ABC3-4046478E3E7D}">
      <dgm:prSet custT="1"/>
      <dgm:spPr/>
      <dgm:t>
        <a:bodyPr/>
        <a:lstStyle/>
        <a:p>
          <a:r>
            <a:rPr lang="en-US" sz="1600" dirty="0"/>
            <a:t>Follow Grants.gov submission tips found in the application booklet.</a:t>
          </a:r>
        </a:p>
      </dgm:t>
    </dgm:pt>
    <dgm:pt modelId="{D2A5DB81-C353-4409-A9D3-AEE9B8E9D917}" type="parTrans" cxnId="{E3E73353-D396-4C97-B2D9-289204EA9947}">
      <dgm:prSet/>
      <dgm:spPr/>
      <dgm:t>
        <a:bodyPr/>
        <a:lstStyle/>
        <a:p>
          <a:endParaRPr lang="en-US"/>
        </a:p>
      </dgm:t>
    </dgm:pt>
    <dgm:pt modelId="{F26F9AAE-E725-47EE-888D-CAF860789AEB}" type="sibTrans" cxnId="{E3E73353-D396-4C97-B2D9-289204EA9947}">
      <dgm:prSet/>
      <dgm:spPr/>
      <dgm:t>
        <a:bodyPr/>
        <a:lstStyle/>
        <a:p>
          <a:endParaRPr lang="en-US"/>
        </a:p>
      </dgm:t>
    </dgm:pt>
    <dgm:pt modelId="{CD0AB153-4953-4291-B973-7284494F7C99}">
      <dgm:prSet custT="1"/>
      <dgm:spPr/>
      <dgm:t>
        <a:bodyPr/>
        <a:lstStyle/>
        <a:p>
          <a:r>
            <a:rPr lang="en-US" sz="1600" dirty="0"/>
            <a:t>Develop a  thoughtful logic model-  it’s the road map for your entire project.</a:t>
          </a:r>
        </a:p>
      </dgm:t>
    </dgm:pt>
    <dgm:pt modelId="{F27B37FE-68ED-4A2B-9A40-5D3FA3F8ADA4}" type="parTrans" cxnId="{30CD4902-0133-4ACD-B333-577A5F2F898E}">
      <dgm:prSet/>
      <dgm:spPr/>
      <dgm:t>
        <a:bodyPr/>
        <a:lstStyle/>
        <a:p>
          <a:endParaRPr lang="en-US"/>
        </a:p>
      </dgm:t>
    </dgm:pt>
    <dgm:pt modelId="{02C7DF9C-7881-4A9B-B2B7-3F71819D07E3}" type="sibTrans" cxnId="{30CD4902-0133-4ACD-B333-577A5F2F898E}">
      <dgm:prSet/>
      <dgm:spPr/>
      <dgm:t>
        <a:bodyPr/>
        <a:lstStyle/>
        <a:p>
          <a:endParaRPr lang="en-US"/>
        </a:p>
      </dgm:t>
    </dgm:pt>
    <dgm:pt modelId="{C377C8D8-5DD1-40F5-8746-D5116285C233}">
      <dgm:prSet custT="1"/>
      <dgm:spPr/>
      <dgm:t>
        <a:bodyPr/>
        <a:lstStyle/>
        <a:p>
          <a:r>
            <a:rPr lang="en-US" sz="1600" dirty="0"/>
            <a:t>Write a clear, comprehensive proposal that reviewers understand.</a:t>
          </a:r>
        </a:p>
      </dgm:t>
    </dgm:pt>
    <dgm:pt modelId="{11A59DF2-5027-47EF-8359-A51E78003DE3}" type="parTrans" cxnId="{D76B7882-D4C8-45C1-98EE-A2C3777C6A31}">
      <dgm:prSet/>
      <dgm:spPr/>
      <dgm:t>
        <a:bodyPr/>
        <a:lstStyle/>
        <a:p>
          <a:endParaRPr lang="en-US"/>
        </a:p>
      </dgm:t>
    </dgm:pt>
    <dgm:pt modelId="{5DCD20DD-5174-4399-A867-F57818D64369}" type="sibTrans" cxnId="{D76B7882-D4C8-45C1-98EE-A2C3777C6A31}">
      <dgm:prSet/>
      <dgm:spPr/>
      <dgm:t>
        <a:bodyPr/>
        <a:lstStyle/>
        <a:p>
          <a:endParaRPr lang="en-US"/>
        </a:p>
      </dgm:t>
    </dgm:pt>
    <dgm:pt modelId="{AFB71A5D-43AA-40AF-BD1A-B40305607C17}">
      <dgm:prSet custT="1"/>
      <dgm:spPr/>
      <dgm:t>
        <a:bodyPr/>
        <a:lstStyle/>
        <a:p>
          <a:r>
            <a:rPr lang="en-US" sz="1600" dirty="0"/>
            <a:t>Consider the outcomes. What will change if the project is implemented?</a:t>
          </a:r>
        </a:p>
      </dgm:t>
    </dgm:pt>
    <dgm:pt modelId="{C6DE1FB3-833A-4CA2-88A3-AB9F36D630F6}" type="parTrans" cxnId="{0FD06B66-3AC6-43E6-A927-953441C68B22}">
      <dgm:prSet/>
      <dgm:spPr/>
      <dgm:t>
        <a:bodyPr/>
        <a:lstStyle/>
        <a:p>
          <a:endParaRPr lang="en-US"/>
        </a:p>
      </dgm:t>
    </dgm:pt>
    <dgm:pt modelId="{E71C3314-0515-4841-96F9-29E86757ED1B}" type="sibTrans" cxnId="{0FD06B66-3AC6-43E6-A927-953441C68B22}">
      <dgm:prSet/>
      <dgm:spPr/>
      <dgm:t>
        <a:bodyPr/>
        <a:lstStyle/>
        <a:p>
          <a:endParaRPr lang="en-US"/>
        </a:p>
      </dgm:t>
    </dgm:pt>
    <dgm:pt modelId="{EA0DA7DA-7022-40DE-B9BB-B56F6628734B}">
      <dgm:prSet custT="1"/>
      <dgm:spPr/>
      <dgm:t>
        <a:bodyPr/>
        <a:lstStyle/>
        <a:p>
          <a:r>
            <a:rPr lang="en-US" sz="1600" dirty="0"/>
            <a:t>Submit your application early!</a:t>
          </a:r>
        </a:p>
      </dgm:t>
    </dgm:pt>
    <dgm:pt modelId="{54E6B427-9D54-4EF0-9FCF-77F8FC1E3197}" type="parTrans" cxnId="{2031256C-CFA5-4FAD-B2B6-73DFD4346807}">
      <dgm:prSet/>
      <dgm:spPr/>
      <dgm:t>
        <a:bodyPr/>
        <a:lstStyle/>
        <a:p>
          <a:endParaRPr lang="en-US"/>
        </a:p>
      </dgm:t>
    </dgm:pt>
    <dgm:pt modelId="{1AD04BC3-3DEE-43E0-91DE-092B35A6A30C}" type="sibTrans" cxnId="{2031256C-CFA5-4FAD-B2B6-73DFD4346807}">
      <dgm:prSet/>
      <dgm:spPr/>
      <dgm:t>
        <a:bodyPr/>
        <a:lstStyle/>
        <a:p>
          <a:endParaRPr lang="en-US"/>
        </a:p>
      </dgm:t>
    </dgm:pt>
    <dgm:pt modelId="{8158A5B8-D1EE-4824-91F9-CBDEC7A7DEA6}" type="pres">
      <dgm:prSet presAssocID="{E1937D0C-B5EF-424E-9D98-F139C15538B1}" presName="linear" presStyleCnt="0">
        <dgm:presLayoutVars>
          <dgm:animLvl val="lvl"/>
          <dgm:resizeHandles val="exact"/>
        </dgm:presLayoutVars>
      </dgm:prSet>
      <dgm:spPr/>
    </dgm:pt>
    <dgm:pt modelId="{D7AFC2E8-E478-4036-95D3-5A0AF5D5AF94}" type="pres">
      <dgm:prSet presAssocID="{56E12EB4-BE5D-4C9D-B3F4-9955C9E1E981}" presName="parentText" presStyleLbl="node1" presStyleIdx="0" presStyleCnt="7">
        <dgm:presLayoutVars>
          <dgm:chMax val="0"/>
          <dgm:bulletEnabled val="1"/>
        </dgm:presLayoutVars>
      </dgm:prSet>
      <dgm:spPr/>
    </dgm:pt>
    <dgm:pt modelId="{2CB0D826-1D54-49A5-B752-C31A8120BD00}" type="pres">
      <dgm:prSet presAssocID="{1CC17383-3163-4008-AD91-5BAF73A85747}" presName="spacer" presStyleCnt="0"/>
      <dgm:spPr/>
    </dgm:pt>
    <dgm:pt modelId="{9D32686B-811C-43AF-8B48-2C04CBC24193}" type="pres">
      <dgm:prSet presAssocID="{E6E5D7C6-E7F7-43CA-8DD3-CBF159CF3B3F}" presName="parentText" presStyleLbl="node1" presStyleIdx="1" presStyleCnt="7">
        <dgm:presLayoutVars>
          <dgm:chMax val="0"/>
          <dgm:bulletEnabled val="1"/>
        </dgm:presLayoutVars>
      </dgm:prSet>
      <dgm:spPr/>
    </dgm:pt>
    <dgm:pt modelId="{E497465E-F479-4C17-BE76-A9FC06A635D2}" type="pres">
      <dgm:prSet presAssocID="{A599CB53-D18B-451B-BA5F-198234D0D9F5}" presName="spacer" presStyleCnt="0"/>
      <dgm:spPr/>
    </dgm:pt>
    <dgm:pt modelId="{9850C903-6ADD-4649-AECC-86026203BCCB}" type="pres">
      <dgm:prSet presAssocID="{0ACC302E-8C4D-4D00-ABC3-4046478E3E7D}" presName="parentText" presStyleLbl="node1" presStyleIdx="2" presStyleCnt="7">
        <dgm:presLayoutVars>
          <dgm:chMax val="0"/>
          <dgm:bulletEnabled val="1"/>
        </dgm:presLayoutVars>
      </dgm:prSet>
      <dgm:spPr/>
    </dgm:pt>
    <dgm:pt modelId="{B8DF4EEC-035C-4CE8-B8D4-7C34DD0EF774}" type="pres">
      <dgm:prSet presAssocID="{F26F9AAE-E725-47EE-888D-CAF860789AEB}" presName="spacer" presStyleCnt="0"/>
      <dgm:spPr/>
    </dgm:pt>
    <dgm:pt modelId="{57575614-E6A4-4C07-9FFF-D0E8F967869B}" type="pres">
      <dgm:prSet presAssocID="{CD0AB153-4953-4291-B973-7284494F7C99}" presName="parentText" presStyleLbl="node1" presStyleIdx="3" presStyleCnt="7">
        <dgm:presLayoutVars>
          <dgm:chMax val="0"/>
          <dgm:bulletEnabled val="1"/>
        </dgm:presLayoutVars>
      </dgm:prSet>
      <dgm:spPr/>
    </dgm:pt>
    <dgm:pt modelId="{B9B4F1F0-08B7-43D6-89AC-CD23ED191DD9}" type="pres">
      <dgm:prSet presAssocID="{02C7DF9C-7881-4A9B-B2B7-3F71819D07E3}" presName="spacer" presStyleCnt="0"/>
      <dgm:spPr/>
    </dgm:pt>
    <dgm:pt modelId="{DD623EEF-D6F6-418B-A231-9B2003F34604}" type="pres">
      <dgm:prSet presAssocID="{C377C8D8-5DD1-40F5-8746-D5116285C233}" presName="parentText" presStyleLbl="node1" presStyleIdx="4" presStyleCnt="7">
        <dgm:presLayoutVars>
          <dgm:chMax val="0"/>
          <dgm:bulletEnabled val="1"/>
        </dgm:presLayoutVars>
      </dgm:prSet>
      <dgm:spPr/>
    </dgm:pt>
    <dgm:pt modelId="{8CF7994A-3D96-456C-9F21-6C70A3D0BC32}" type="pres">
      <dgm:prSet presAssocID="{5DCD20DD-5174-4399-A867-F57818D64369}" presName="spacer" presStyleCnt="0"/>
      <dgm:spPr/>
    </dgm:pt>
    <dgm:pt modelId="{FC0042EE-7A71-4C99-A683-D5A465B17CC2}" type="pres">
      <dgm:prSet presAssocID="{AFB71A5D-43AA-40AF-BD1A-B40305607C17}" presName="parentText" presStyleLbl="node1" presStyleIdx="5" presStyleCnt="7">
        <dgm:presLayoutVars>
          <dgm:chMax val="0"/>
          <dgm:bulletEnabled val="1"/>
        </dgm:presLayoutVars>
      </dgm:prSet>
      <dgm:spPr/>
    </dgm:pt>
    <dgm:pt modelId="{F76DB210-2FED-4A98-B7C3-DDCBC9DB2644}" type="pres">
      <dgm:prSet presAssocID="{E71C3314-0515-4841-96F9-29E86757ED1B}" presName="spacer" presStyleCnt="0"/>
      <dgm:spPr/>
    </dgm:pt>
    <dgm:pt modelId="{47A5632D-7B98-435C-8F07-D8CA51CEF816}" type="pres">
      <dgm:prSet presAssocID="{EA0DA7DA-7022-40DE-B9BB-B56F6628734B}" presName="parentText" presStyleLbl="node1" presStyleIdx="6" presStyleCnt="7">
        <dgm:presLayoutVars>
          <dgm:chMax val="0"/>
          <dgm:bulletEnabled val="1"/>
        </dgm:presLayoutVars>
      </dgm:prSet>
      <dgm:spPr/>
    </dgm:pt>
  </dgm:ptLst>
  <dgm:cxnLst>
    <dgm:cxn modelId="{30CD4902-0133-4ACD-B333-577A5F2F898E}" srcId="{E1937D0C-B5EF-424E-9D98-F139C15538B1}" destId="{CD0AB153-4953-4291-B973-7284494F7C99}" srcOrd="3" destOrd="0" parTransId="{F27B37FE-68ED-4A2B-9A40-5D3FA3F8ADA4}" sibTransId="{02C7DF9C-7881-4A9B-B2B7-3F71819D07E3}"/>
    <dgm:cxn modelId="{B575BD2B-6C4D-4BF1-8B6A-420DB246E200}" type="presOf" srcId="{EA0DA7DA-7022-40DE-B9BB-B56F6628734B}" destId="{47A5632D-7B98-435C-8F07-D8CA51CEF816}" srcOrd="0" destOrd="0" presId="urn:microsoft.com/office/officeart/2005/8/layout/vList2"/>
    <dgm:cxn modelId="{234CF745-78F3-4818-89F5-FC7B10022D75}" type="presOf" srcId="{0ACC302E-8C4D-4D00-ABC3-4046478E3E7D}" destId="{9850C903-6ADD-4649-AECC-86026203BCCB}" srcOrd="0" destOrd="0" presId="urn:microsoft.com/office/officeart/2005/8/layout/vList2"/>
    <dgm:cxn modelId="{0FD06B66-3AC6-43E6-A927-953441C68B22}" srcId="{E1937D0C-B5EF-424E-9D98-F139C15538B1}" destId="{AFB71A5D-43AA-40AF-BD1A-B40305607C17}" srcOrd="5" destOrd="0" parTransId="{C6DE1FB3-833A-4CA2-88A3-AB9F36D630F6}" sibTransId="{E71C3314-0515-4841-96F9-29E86757ED1B}"/>
    <dgm:cxn modelId="{9F9DE367-B54B-4C55-914C-090923CED284}" type="presOf" srcId="{E6E5D7C6-E7F7-43CA-8DD3-CBF159CF3B3F}" destId="{9D32686B-811C-43AF-8B48-2C04CBC24193}" srcOrd="0" destOrd="0" presId="urn:microsoft.com/office/officeart/2005/8/layout/vList2"/>
    <dgm:cxn modelId="{2031256C-CFA5-4FAD-B2B6-73DFD4346807}" srcId="{E1937D0C-B5EF-424E-9D98-F139C15538B1}" destId="{EA0DA7DA-7022-40DE-B9BB-B56F6628734B}" srcOrd="6" destOrd="0" parTransId="{54E6B427-9D54-4EF0-9FCF-77F8FC1E3197}" sibTransId="{1AD04BC3-3DEE-43E0-91DE-092B35A6A30C}"/>
    <dgm:cxn modelId="{3DEAF06D-64AD-4D75-83D9-837DE85B3D5E}" srcId="{E1937D0C-B5EF-424E-9D98-F139C15538B1}" destId="{56E12EB4-BE5D-4C9D-B3F4-9955C9E1E981}" srcOrd="0" destOrd="0" parTransId="{E4FEDC38-5097-4973-B77B-5824C52B036D}" sibTransId="{1CC17383-3163-4008-AD91-5BAF73A85747}"/>
    <dgm:cxn modelId="{E3E73353-D396-4C97-B2D9-289204EA9947}" srcId="{E1937D0C-B5EF-424E-9D98-F139C15538B1}" destId="{0ACC302E-8C4D-4D00-ABC3-4046478E3E7D}" srcOrd="2" destOrd="0" parTransId="{D2A5DB81-C353-4409-A9D3-AEE9B8E9D917}" sibTransId="{F26F9AAE-E725-47EE-888D-CAF860789AEB}"/>
    <dgm:cxn modelId="{2A3A0556-FD9C-4C59-8170-8DD5C1079D66}" type="presOf" srcId="{CD0AB153-4953-4291-B973-7284494F7C99}" destId="{57575614-E6A4-4C07-9FFF-D0E8F967869B}" srcOrd="0" destOrd="0" presId="urn:microsoft.com/office/officeart/2005/8/layout/vList2"/>
    <dgm:cxn modelId="{D76B7882-D4C8-45C1-98EE-A2C3777C6A31}" srcId="{E1937D0C-B5EF-424E-9D98-F139C15538B1}" destId="{C377C8D8-5DD1-40F5-8746-D5116285C233}" srcOrd="4" destOrd="0" parTransId="{11A59DF2-5027-47EF-8359-A51E78003DE3}" sibTransId="{5DCD20DD-5174-4399-A867-F57818D64369}"/>
    <dgm:cxn modelId="{68181097-D3B2-466B-A54D-36357FB146FB}" type="presOf" srcId="{56E12EB4-BE5D-4C9D-B3F4-9955C9E1E981}" destId="{D7AFC2E8-E478-4036-95D3-5A0AF5D5AF94}" srcOrd="0" destOrd="0" presId="urn:microsoft.com/office/officeart/2005/8/layout/vList2"/>
    <dgm:cxn modelId="{F79991A3-8E9A-48AF-B50F-EA399A15A807}" type="presOf" srcId="{E1937D0C-B5EF-424E-9D98-F139C15538B1}" destId="{8158A5B8-D1EE-4824-91F9-CBDEC7A7DEA6}" srcOrd="0" destOrd="0" presId="urn:microsoft.com/office/officeart/2005/8/layout/vList2"/>
    <dgm:cxn modelId="{9DE56CA9-C8CC-4A17-8EFA-7343E73C6573}" type="presOf" srcId="{C377C8D8-5DD1-40F5-8746-D5116285C233}" destId="{DD623EEF-D6F6-418B-A231-9B2003F34604}" srcOrd="0" destOrd="0" presId="urn:microsoft.com/office/officeart/2005/8/layout/vList2"/>
    <dgm:cxn modelId="{3219CCB7-1C57-455B-B26E-734E206594C5}" type="presOf" srcId="{AFB71A5D-43AA-40AF-BD1A-B40305607C17}" destId="{FC0042EE-7A71-4C99-A683-D5A465B17CC2}" srcOrd="0" destOrd="0" presId="urn:microsoft.com/office/officeart/2005/8/layout/vList2"/>
    <dgm:cxn modelId="{4EAE2DEF-260E-492B-9BC3-9A8F6571B974}" srcId="{E1937D0C-B5EF-424E-9D98-F139C15538B1}" destId="{E6E5D7C6-E7F7-43CA-8DD3-CBF159CF3B3F}" srcOrd="1" destOrd="0" parTransId="{95A49276-FB38-4002-844A-FFA3E00099CD}" sibTransId="{A599CB53-D18B-451B-BA5F-198234D0D9F5}"/>
    <dgm:cxn modelId="{F67A9673-2365-44A8-B864-4C0A4B908DFA}" type="presParOf" srcId="{8158A5B8-D1EE-4824-91F9-CBDEC7A7DEA6}" destId="{D7AFC2E8-E478-4036-95D3-5A0AF5D5AF94}" srcOrd="0" destOrd="0" presId="urn:microsoft.com/office/officeart/2005/8/layout/vList2"/>
    <dgm:cxn modelId="{1126EFD6-ADB1-445D-952A-905CD8B51633}" type="presParOf" srcId="{8158A5B8-D1EE-4824-91F9-CBDEC7A7DEA6}" destId="{2CB0D826-1D54-49A5-B752-C31A8120BD00}" srcOrd="1" destOrd="0" presId="urn:microsoft.com/office/officeart/2005/8/layout/vList2"/>
    <dgm:cxn modelId="{09E130F4-2656-4DFB-8813-05119F53E34B}" type="presParOf" srcId="{8158A5B8-D1EE-4824-91F9-CBDEC7A7DEA6}" destId="{9D32686B-811C-43AF-8B48-2C04CBC24193}" srcOrd="2" destOrd="0" presId="urn:microsoft.com/office/officeart/2005/8/layout/vList2"/>
    <dgm:cxn modelId="{10B70FCE-DEA9-4BE0-9B16-AC5F26B0225A}" type="presParOf" srcId="{8158A5B8-D1EE-4824-91F9-CBDEC7A7DEA6}" destId="{E497465E-F479-4C17-BE76-A9FC06A635D2}" srcOrd="3" destOrd="0" presId="urn:microsoft.com/office/officeart/2005/8/layout/vList2"/>
    <dgm:cxn modelId="{D984378E-C185-4DCF-BC2F-7B952ADB3FDF}" type="presParOf" srcId="{8158A5B8-D1EE-4824-91F9-CBDEC7A7DEA6}" destId="{9850C903-6ADD-4649-AECC-86026203BCCB}" srcOrd="4" destOrd="0" presId="urn:microsoft.com/office/officeart/2005/8/layout/vList2"/>
    <dgm:cxn modelId="{5D6859C9-161E-4D52-A74A-98572B46FB90}" type="presParOf" srcId="{8158A5B8-D1EE-4824-91F9-CBDEC7A7DEA6}" destId="{B8DF4EEC-035C-4CE8-B8D4-7C34DD0EF774}" srcOrd="5" destOrd="0" presId="urn:microsoft.com/office/officeart/2005/8/layout/vList2"/>
    <dgm:cxn modelId="{F1658FF1-6855-4A70-A1E7-33588F80356D}" type="presParOf" srcId="{8158A5B8-D1EE-4824-91F9-CBDEC7A7DEA6}" destId="{57575614-E6A4-4C07-9FFF-D0E8F967869B}" srcOrd="6" destOrd="0" presId="urn:microsoft.com/office/officeart/2005/8/layout/vList2"/>
    <dgm:cxn modelId="{88758E59-FB63-427F-A440-FE6583587778}" type="presParOf" srcId="{8158A5B8-D1EE-4824-91F9-CBDEC7A7DEA6}" destId="{B9B4F1F0-08B7-43D6-89AC-CD23ED191DD9}" srcOrd="7" destOrd="0" presId="urn:microsoft.com/office/officeart/2005/8/layout/vList2"/>
    <dgm:cxn modelId="{882628E9-B239-4082-B5DF-E133F68B7FF6}" type="presParOf" srcId="{8158A5B8-D1EE-4824-91F9-CBDEC7A7DEA6}" destId="{DD623EEF-D6F6-418B-A231-9B2003F34604}" srcOrd="8" destOrd="0" presId="urn:microsoft.com/office/officeart/2005/8/layout/vList2"/>
    <dgm:cxn modelId="{8B37C78A-3E7C-49C6-B967-BC4B7FB3D090}" type="presParOf" srcId="{8158A5B8-D1EE-4824-91F9-CBDEC7A7DEA6}" destId="{8CF7994A-3D96-456C-9F21-6C70A3D0BC32}" srcOrd="9" destOrd="0" presId="urn:microsoft.com/office/officeart/2005/8/layout/vList2"/>
    <dgm:cxn modelId="{E53038EC-AF01-4ADC-B6E8-3BE712501FCB}" type="presParOf" srcId="{8158A5B8-D1EE-4824-91F9-CBDEC7A7DEA6}" destId="{FC0042EE-7A71-4C99-A683-D5A465B17CC2}" srcOrd="10" destOrd="0" presId="urn:microsoft.com/office/officeart/2005/8/layout/vList2"/>
    <dgm:cxn modelId="{D91408A3-D2E3-43A0-9F9B-F893472596EE}" type="presParOf" srcId="{8158A5B8-D1EE-4824-91F9-CBDEC7A7DEA6}" destId="{F76DB210-2FED-4A98-B7C3-DDCBC9DB2644}" srcOrd="11" destOrd="0" presId="urn:microsoft.com/office/officeart/2005/8/layout/vList2"/>
    <dgm:cxn modelId="{D7517857-16BE-4AA0-B6C9-FE4DFB7FC8A4}" type="presParOf" srcId="{8158A5B8-D1EE-4824-91F9-CBDEC7A7DEA6}" destId="{47A5632D-7B98-435C-8F07-D8CA51CEF816}"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4389B-C953-4391-AC1D-6885CE070C6E}">
      <dsp:nvSpPr>
        <dsp:cNvPr id="0" name=""/>
        <dsp:cNvSpPr/>
      </dsp:nvSpPr>
      <dsp:spPr>
        <a:xfrm>
          <a:off x="0" y="3447"/>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7E135D-9316-401E-9469-B811EA92322B}">
      <dsp:nvSpPr>
        <dsp:cNvPr id="0" name=""/>
        <dsp:cNvSpPr/>
      </dsp:nvSpPr>
      <dsp:spPr>
        <a:xfrm>
          <a:off x="175078" y="133671"/>
          <a:ext cx="318324" cy="31832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6A4D140-2904-4886-982B-D4665A26FB34}">
      <dsp:nvSpPr>
        <dsp:cNvPr id="0" name=""/>
        <dsp:cNvSpPr/>
      </dsp:nvSpPr>
      <dsp:spPr>
        <a:xfrm>
          <a:off x="668480" y="3447"/>
          <a:ext cx="6128541"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Application available in Federal Register: June 4, 2024</a:t>
          </a:r>
          <a:endParaRPr lang="en-US" sz="1600" kern="1200"/>
        </a:p>
      </dsp:txBody>
      <dsp:txXfrm>
        <a:off x="668480" y="3447"/>
        <a:ext cx="6128541" cy="578770"/>
      </dsp:txXfrm>
    </dsp:sp>
    <dsp:sp modelId="{1C8543C2-1B05-4738-A0B0-1037F8AF8B97}">
      <dsp:nvSpPr>
        <dsp:cNvPr id="0" name=""/>
        <dsp:cNvSpPr/>
      </dsp:nvSpPr>
      <dsp:spPr>
        <a:xfrm>
          <a:off x="0" y="726911"/>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9051D0-6DC9-4050-90EF-E1EED82C1423}">
      <dsp:nvSpPr>
        <dsp:cNvPr id="0" name=""/>
        <dsp:cNvSpPr/>
      </dsp:nvSpPr>
      <dsp:spPr>
        <a:xfrm>
          <a:off x="175078" y="857134"/>
          <a:ext cx="318324" cy="31832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EF01629-99EE-40E9-88B1-64A8BEF8219F}">
      <dsp:nvSpPr>
        <dsp:cNvPr id="0" name=""/>
        <dsp:cNvSpPr/>
      </dsp:nvSpPr>
      <dsp:spPr>
        <a:xfrm>
          <a:off x="668480" y="726911"/>
          <a:ext cx="6128541"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Application deadline: August 5, 2024</a:t>
          </a:r>
          <a:endParaRPr lang="en-US" sz="1600" kern="1200"/>
        </a:p>
      </dsp:txBody>
      <dsp:txXfrm>
        <a:off x="668480" y="726911"/>
        <a:ext cx="6128541" cy="578770"/>
      </dsp:txXfrm>
    </dsp:sp>
    <dsp:sp modelId="{C94DE13B-A68B-4BEA-AE09-648E61A0F63B}">
      <dsp:nvSpPr>
        <dsp:cNvPr id="0" name=""/>
        <dsp:cNvSpPr/>
      </dsp:nvSpPr>
      <dsp:spPr>
        <a:xfrm>
          <a:off x="0" y="1450375"/>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645D9F-02B9-4FFB-AED8-5AADDE65CE94}">
      <dsp:nvSpPr>
        <dsp:cNvPr id="0" name=""/>
        <dsp:cNvSpPr/>
      </dsp:nvSpPr>
      <dsp:spPr>
        <a:xfrm>
          <a:off x="175078" y="1580598"/>
          <a:ext cx="318324" cy="31832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2690132-0E74-4C20-9821-FDFE57F57F73}">
      <dsp:nvSpPr>
        <dsp:cNvPr id="0" name=""/>
        <dsp:cNvSpPr/>
      </dsp:nvSpPr>
      <dsp:spPr>
        <a:xfrm>
          <a:off x="668480" y="1450375"/>
          <a:ext cx="6128541"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Estimated available funds: $9,583,334</a:t>
          </a:r>
          <a:endParaRPr lang="en-US" sz="1600" kern="1200"/>
        </a:p>
      </dsp:txBody>
      <dsp:txXfrm>
        <a:off x="668480" y="1450375"/>
        <a:ext cx="6128541" cy="578770"/>
      </dsp:txXfrm>
    </dsp:sp>
    <dsp:sp modelId="{E5462C8B-012D-45B3-BA62-27659B007A56}">
      <dsp:nvSpPr>
        <dsp:cNvPr id="0" name=""/>
        <dsp:cNvSpPr/>
      </dsp:nvSpPr>
      <dsp:spPr>
        <a:xfrm>
          <a:off x="0" y="2173838"/>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B2694DF-4F57-49FB-944C-B9FFA502B8DD}">
      <dsp:nvSpPr>
        <dsp:cNvPr id="0" name=""/>
        <dsp:cNvSpPr/>
      </dsp:nvSpPr>
      <dsp:spPr>
        <a:xfrm>
          <a:off x="175078" y="2304062"/>
          <a:ext cx="318324" cy="31832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192187E-7003-4D1B-B40F-85058AE88243}">
      <dsp:nvSpPr>
        <dsp:cNvPr id="0" name=""/>
        <dsp:cNvSpPr/>
      </dsp:nvSpPr>
      <dsp:spPr>
        <a:xfrm>
          <a:off x="668480" y="2173838"/>
          <a:ext cx="6128541"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Maximum award: $900,000                  Average award: $750,000</a:t>
          </a:r>
          <a:endParaRPr lang="en-US" sz="1600" kern="1200"/>
        </a:p>
      </dsp:txBody>
      <dsp:txXfrm>
        <a:off x="668480" y="2173838"/>
        <a:ext cx="6128541" cy="578770"/>
      </dsp:txXfrm>
    </dsp:sp>
    <dsp:sp modelId="{6E791279-976A-473C-9FB3-26664C44EFAA}">
      <dsp:nvSpPr>
        <dsp:cNvPr id="0" name=""/>
        <dsp:cNvSpPr/>
      </dsp:nvSpPr>
      <dsp:spPr>
        <a:xfrm>
          <a:off x="0" y="2897302"/>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1AD98D-F492-4E78-94D9-F9FFE6AA4A18}">
      <dsp:nvSpPr>
        <dsp:cNvPr id="0" name=""/>
        <dsp:cNvSpPr/>
      </dsp:nvSpPr>
      <dsp:spPr>
        <a:xfrm>
          <a:off x="175078" y="3027525"/>
          <a:ext cx="318324" cy="31832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842E86E-93E5-4329-BBB2-D1C508CAE0DD}">
      <dsp:nvSpPr>
        <dsp:cNvPr id="0" name=""/>
        <dsp:cNvSpPr/>
      </dsp:nvSpPr>
      <dsp:spPr>
        <a:xfrm>
          <a:off x="668480" y="2897302"/>
          <a:ext cx="3058953"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Performance period: 36 months </a:t>
          </a:r>
          <a:endParaRPr lang="en-US" sz="1600" kern="1200"/>
        </a:p>
      </dsp:txBody>
      <dsp:txXfrm>
        <a:off x="668480" y="2897302"/>
        <a:ext cx="3058953" cy="578770"/>
      </dsp:txXfrm>
    </dsp:sp>
    <dsp:sp modelId="{E0F6CE37-A078-48AC-91E2-828D25B531BF}">
      <dsp:nvSpPr>
        <dsp:cNvPr id="0" name=""/>
        <dsp:cNvSpPr/>
      </dsp:nvSpPr>
      <dsp:spPr>
        <a:xfrm>
          <a:off x="3727434" y="2897302"/>
          <a:ext cx="3069587"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488950">
            <a:lnSpc>
              <a:spcPct val="100000"/>
            </a:lnSpc>
            <a:spcBef>
              <a:spcPct val="0"/>
            </a:spcBef>
            <a:spcAft>
              <a:spcPct val="35000"/>
            </a:spcAft>
            <a:buNone/>
          </a:pPr>
          <a:r>
            <a:rPr lang="en-US" sz="1100" b="1" kern="1200"/>
            <a:t>-Start date: TBD</a:t>
          </a:r>
          <a:endParaRPr lang="en-US" sz="1100" kern="1200"/>
        </a:p>
      </dsp:txBody>
      <dsp:txXfrm>
        <a:off x="3727434" y="2897302"/>
        <a:ext cx="3069587" cy="578770"/>
      </dsp:txXfrm>
    </dsp:sp>
    <dsp:sp modelId="{0396E46F-5F18-478D-843A-409E6F5EB85E}">
      <dsp:nvSpPr>
        <dsp:cNvPr id="0" name=""/>
        <dsp:cNvSpPr/>
      </dsp:nvSpPr>
      <dsp:spPr>
        <a:xfrm>
          <a:off x="0" y="3620766"/>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0C894D-04F3-4BD7-809E-DE50A24A0281}">
      <dsp:nvSpPr>
        <dsp:cNvPr id="0" name=""/>
        <dsp:cNvSpPr/>
      </dsp:nvSpPr>
      <dsp:spPr>
        <a:xfrm>
          <a:off x="175078" y="3750989"/>
          <a:ext cx="318324" cy="31832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746EAF52-5EA3-41CA-B173-4D0534AAEFB4}">
      <dsp:nvSpPr>
        <dsp:cNvPr id="0" name=""/>
        <dsp:cNvSpPr/>
      </dsp:nvSpPr>
      <dsp:spPr>
        <a:xfrm>
          <a:off x="668480" y="3620766"/>
          <a:ext cx="6128541"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Estimated number of awards: 12</a:t>
          </a:r>
          <a:endParaRPr lang="en-US" sz="1600" kern="1200"/>
        </a:p>
      </dsp:txBody>
      <dsp:txXfrm>
        <a:off x="668480" y="3620766"/>
        <a:ext cx="6128541" cy="578770"/>
      </dsp:txXfrm>
    </dsp:sp>
    <dsp:sp modelId="{4EE64704-74EF-4A63-AC85-0B8547D52F5F}">
      <dsp:nvSpPr>
        <dsp:cNvPr id="0" name=""/>
        <dsp:cNvSpPr/>
      </dsp:nvSpPr>
      <dsp:spPr>
        <a:xfrm>
          <a:off x="0" y="4344229"/>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A0D67CB-BBF9-48BB-8C67-72300BC8C8FD}">
      <dsp:nvSpPr>
        <dsp:cNvPr id="0" name=""/>
        <dsp:cNvSpPr/>
      </dsp:nvSpPr>
      <dsp:spPr>
        <a:xfrm>
          <a:off x="175078" y="4474453"/>
          <a:ext cx="318324" cy="318324"/>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0ED3CA1-15B0-44F3-8CE0-A433E81576FB}">
      <dsp:nvSpPr>
        <dsp:cNvPr id="0" name=""/>
        <dsp:cNvSpPr/>
      </dsp:nvSpPr>
      <dsp:spPr>
        <a:xfrm>
          <a:off x="668480" y="4344229"/>
          <a:ext cx="3058953"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Priorities</a:t>
          </a:r>
          <a:endParaRPr lang="en-US" sz="1600" kern="1200"/>
        </a:p>
      </dsp:txBody>
      <dsp:txXfrm>
        <a:off x="668480" y="4344229"/>
        <a:ext cx="3058953" cy="578770"/>
      </dsp:txXfrm>
    </dsp:sp>
    <dsp:sp modelId="{7C4E6CAF-292E-4129-8283-3F31F1B8E3FC}">
      <dsp:nvSpPr>
        <dsp:cNvPr id="0" name=""/>
        <dsp:cNvSpPr/>
      </dsp:nvSpPr>
      <dsp:spPr>
        <a:xfrm>
          <a:off x="3727434" y="4344229"/>
          <a:ext cx="3069587"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488950">
            <a:lnSpc>
              <a:spcPct val="100000"/>
            </a:lnSpc>
            <a:spcBef>
              <a:spcPct val="0"/>
            </a:spcBef>
            <a:spcAft>
              <a:spcPct val="35000"/>
            </a:spcAft>
            <a:buNone/>
          </a:pPr>
          <a:r>
            <a:rPr lang="en-US" sz="1100" b="1" kern="1200"/>
            <a:t>2 Absolute Priorities</a:t>
          </a:r>
          <a:endParaRPr lang="en-US" sz="1100" kern="1200"/>
        </a:p>
        <a:p>
          <a:pPr marL="0" lvl="0" indent="0" algn="l" defTabSz="488950">
            <a:lnSpc>
              <a:spcPct val="100000"/>
            </a:lnSpc>
            <a:spcBef>
              <a:spcPct val="0"/>
            </a:spcBef>
            <a:spcAft>
              <a:spcPct val="35000"/>
            </a:spcAft>
            <a:buNone/>
          </a:pPr>
          <a:r>
            <a:rPr lang="en-US" sz="1100" b="1" kern="1200"/>
            <a:t>2 Competitive Preference Priorities</a:t>
          </a:r>
          <a:endParaRPr lang="en-US" sz="1100" kern="1200"/>
        </a:p>
        <a:p>
          <a:pPr marL="0" lvl="0" indent="0" algn="l" defTabSz="488950">
            <a:lnSpc>
              <a:spcPct val="100000"/>
            </a:lnSpc>
            <a:spcBef>
              <a:spcPct val="0"/>
            </a:spcBef>
            <a:spcAft>
              <a:spcPct val="35000"/>
            </a:spcAft>
            <a:buNone/>
          </a:pPr>
          <a:r>
            <a:rPr lang="en-US" sz="1100" b="1" kern="1200"/>
            <a:t>2 Invitational Priorities</a:t>
          </a:r>
        </a:p>
      </dsp:txBody>
      <dsp:txXfrm>
        <a:off x="3727434" y="4344229"/>
        <a:ext cx="3069587" cy="578770"/>
      </dsp:txXfrm>
    </dsp:sp>
    <dsp:sp modelId="{9214C163-ACD3-4646-A9DA-620EC24DA92A}">
      <dsp:nvSpPr>
        <dsp:cNvPr id="0" name=""/>
        <dsp:cNvSpPr/>
      </dsp:nvSpPr>
      <dsp:spPr>
        <a:xfrm>
          <a:off x="0" y="5067693"/>
          <a:ext cx="6797675" cy="5787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354F0F-A37B-4917-B447-F5A9DB45BFDA}">
      <dsp:nvSpPr>
        <dsp:cNvPr id="0" name=""/>
        <dsp:cNvSpPr/>
      </dsp:nvSpPr>
      <dsp:spPr>
        <a:xfrm>
          <a:off x="175078" y="5197916"/>
          <a:ext cx="318324" cy="318324"/>
        </a:xfrm>
        <a:prstGeom prst="rect">
          <a:avLst/>
        </a:prstGeom>
        <a:blipFill>
          <a:blip xmlns:r="http://schemas.openxmlformats.org/officeDocument/2006/relationships"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4D3662F-87E9-40A1-BA41-71B791681263}">
      <dsp:nvSpPr>
        <dsp:cNvPr id="0" name=""/>
        <dsp:cNvSpPr/>
      </dsp:nvSpPr>
      <dsp:spPr>
        <a:xfrm>
          <a:off x="668480" y="5067693"/>
          <a:ext cx="6128541" cy="5787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1253" tIns="61253" rIns="61253" bIns="61253" numCol="1" spcCol="1270" anchor="ctr" anchorCtr="0">
          <a:noAutofit/>
        </a:bodyPr>
        <a:lstStyle/>
        <a:p>
          <a:pPr marL="0" lvl="0" indent="0" algn="l" defTabSz="711200">
            <a:lnSpc>
              <a:spcPct val="100000"/>
            </a:lnSpc>
            <a:spcBef>
              <a:spcPct val="0"/>
            </a:spcBef>
            <a:spcAft>
              <a:spcPct val="35000"/>
            </a:spcAft>
            <a:buNone/>
          </a:pPr>
          <a:r>
            <a:rPr lang="en-US" sz="1600" b="1" kern="1200"/>
            <a:t>Unrestricted indirect cost rate</a:t>
          </a:r>
          <a:endParaRPr lang="en-US" sz="1600" kern="1200"/>
        </a:p>
      </dsp:txBody>
      <dsp:txXfrm>
        <a:off x="668480" y="5067693"/>
        <a:ext cx="6128541" cy="5787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3DE88-DD75-4545-B86A-D0ED6FE47CB3}">
      <dsp:nvSpPr>
        <dsp:cNvPr id="0" name=""/>
        <dsp:cNvSpPr/>
      </dsp:nvSpPr>
      <dsp:spPr>
        <a:xfrm>
          <a:off x="0" y="0"/>
          <a:ext cx="6797675" cy="148908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Strengthening Cross-Agency Coordination and Community Engagement to Advance Systemic Change </a:t>
          </a:r>
        </a:p>
        <a:p>
          <a:pPr marL="0" lvl="0" indent="0" algn="l" defTabSz="889000">
            <a:lnSpc>
              <a:spcPct val="90000"/>
            </a:lnSpc>
            <a:spcBef>
              <a:spcPct val="0"/>
            </a:spcBef>
            <a:spcAft>
              <a:spcPct val="35000"/>
            </a:spcAft>
            <a:buNone/>
          </a:pPr>
          <a:endParaRPr lang="en-US" sz="500" kern="1200" dirty="0"/>
        </a:p>
      </dsp:txBody>
      <dsp:txXfrm>
        <a:off x="72691" y="72691"/>
        <a:ext cx="6652293" cy="1343705"/>
      </dsp:txXfrm>
    </dsp:sp>
    <dsp:sp modelId="{BE0CD468-254C-4525-8F1F-EF4F2CAE8FB1}">
      <dsp:nvSpPr>
        <dsp:cNvPr id="0" name=""/>
        <dsp:cNvSpPr/>
      </dsp:nvSpPr>
      <dsp:spPr>
        <a:xfrm>
          <a:off x="0" y="1634713"/>
          <a:ext cx="6797675" cy="40683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17780" rIns="99568" bIns="17780" numCol="1" spcCol="1270" anchor="t" anchorCtr="0">
          <a:noAutofit/>
        </a:bodyPr>
        <a:lstStyle/>
        <a:p>
          <a:pPr marL="114300" lvl="1" indent="-114300" algn="l" defTabSz="622300">
            <a:lnSpc>
              <a:spcPct val="90000"/>
            </a:lnSpc>
            <a:spcBef>
              <a:spcPct val="0"/>
            </a:spcBef>
            <a:spcAft>
              <a:spcPct val="20000"/>
            </a:spcAft>
            <a:buChar char="•"/>
          </a:pPr>
          <a:r>
            <a:rPr lang="en-US" sz="1400" kern="1200" dirty="0">
              <a:solidFill>
                <a:srgbClr val="FF0000"/>
              </a:solidFill>
            </a:rPr>
            <a:t>Meeting absolute priority criteria is REQUIRED. We consider only applications that meet this priority:</a:t>
          </a:r>
        </a:p>
        <a:p>
          <a:pPr marL="228600" lvl="2" indent="-114300" algn="l" defTabSz="622300">
            <a:lnSpc>
              <a:spcPct val="90000"/>
            </a:lnSpc>
            <a:spcBef>
              <a:spcPct val="0"/>
            </a:spcBef>
            <a:spcAft>
              <a:spcPct val="20000"/>
            </a:spcAft>
            <a:buChar char="•"/>
          </a:pPr>
          <a:r>
            <a:rPr lang="en-US" sz="1400" kern="1200" dirty="0"/>
            <a:t>Projects that are designed to take a systemic evidence-based approach to improving outcomes for underserved students in one or more of the following priority areas:</a:t>
          </a:r>
        </a:p>
        <a:p>
          <a:pPr marL="228600" lvl="2" indent="-114300" algn="l" defTabSz="622300">
            <a:lnSpc>
              <a:spcPct val="90000"/>
            </a:lnSpc>
            <a:spcBef>
              <a:spcPct val="0"/>
            </a:spcBef>
            <a:spcAft>
              <a:spcPct val="20000"/>
            </a:spcAft>
            <a:buChar char="•"/>
          </a:pPr>
          <a:r>
            <a:rPr lang="en-US" sz="1400" kern="1200" dirty="0"/>
            <a:t>(a) Coordinating efforts with Federal, State, or local agencies, or community-based organizations, that support students, to address two or more of the following:</a:t>
          </a:r>
        </a:p>
        <a:p>
          <a:pPr marL="228600" lvl="2" indent="-114300" algn="l" defTabSz="622300">
            <a:lnSpc>
              <a:spcPct val="90000"/>
            </a:lnSpc>
            <a:spcBef>
              <a:spcPct val="0"/>
            </a:spcBef>
            <a:spcAft>
              <a:spcPct val="20000"/>
            </a:spcAft>
            <a:buChar char="•"/>
          </a:pPr>
          <a:r>
            <a:rPr lang="en-US" sz="1400" kern="1200" dirty="0"/>
            <a:t>(1) Food assistance.</a:t>
          </a:r>
        </a:p>
        <a:p>
          <a:pPr marL="228600" lvl="2" indent="-114300" algn="l" defTabSz="622300">
            <a:lnSpc>
              <a:spcPct val="90000"/>
            </a:lnSpc>
            <a:spcBef>
              <a:spcPct val="0"/>
            </a:spcBef>
            <a:spcAft>
              <a:spcPct val="20000"/>
            </a:spcAft>
            <a:buChar char="•"/>
          </a:pPr>
          <a:r>
            <a:rPr lang="en-US" sz="1400" kern="1200" dirty="0"/>
            <a:t>(2) Housing.</a:t>
          </a:r>
        </a:p>
        <a:p>
          <a:pPr marL="228600" lvl="2" indent="-114300" algn="l" defTabSz="622300">
            <a:lnSpc>
              <a:spcPct val="90000"/>
            </a:lnSpc>
            <a:spcBef>
              <a:spcPct val="0"/>
            </a:spcBef>
            <a:spcAft>
              <a:spcPct val="20000"/>
            </a:spcAft>
            <a:buChar char="•"/>
          </a:pPr>
          <a:r>
            <a:rPr lang="en-US" sz="1400" kern="1200" dirty="0"/>
            <a:t>(3) Transportation.</a:t>
          </a:r>
        </a:p>
        <a:p>
          <a:pPr marL="228600" lvl="2" indent="-114300" algn="l" defTabSz="622300">
            <a:lnSpc>
              <a:spcPct val="90000"/>
            </a:lnSpc>
            <a:spcBef>
              <a:spcPct val="0"/>
            </a:spcBef>
            <a:spcAft>
              <a:spcPct val="20000"/>
            </a:spcAft>
            <a:buChar char="•"/>
          </a:pPr>
          <a:r>
            <a:rPr lang="en-US" sz="1400" kern="1200" dirty="0"/>
            <a:t>(4) Health, including physical health, mental health, and behavioral health and trauma.</a:t>
          </a:r>
        </a:p>
        <a:p>
          <a:pPr marL="228600" lvl="2" indent="-114300" algn="l" defTabSz="622300">
            <a:lnSpc>
              <a:spcPct val="90000"/>
            </a:lnSpc>
            <a:spcBef>
              <a:spcPct val="0"/>
            </a:spcBef>
            <a:spcAft>
              <a:spcPct val="20000"/>
            </a:spcAft>
            <a:buChar char="•"/>
          </a:pPr>
          <a:r>
            <a:rPr lang="en-US" sz="1400" kern="1200" dirty="0"/>
            <a:t>(5) Child care.</a:t>
          </a:r>
        </a:p>
        <a:p>
          <a:pPr marL="228600" lvl="2" indent="-114300" algn="l" defTabSz="622300">
            <a:lnSpc>
              <a:spcPct val="90000"/>
            </a:lnSpc>
            <a:spcBef>
              <a:spcPct val="0"/>
            </a:spcBef>
            <a:spcAft>
              <a:spcPct val="20000"/>
            </a:spcAft>
            <a:buChar char="•"/>
          </a:pPr>
          <a:r>
            <a:rPr lang="en-US" sz="1400" kern="1200" dirty="0"/>
            <a:t>(6) Technology.</a:t>
          </a:r>
        </a:p>
        <a:p>
          <a:pPr marL="228600" lvl="2" indent="-114300" algn="l" defTabSz="622300">
            <a:lnSpc>
              <a:spcPct val="90000"/>
            </a:lnSpc>
            <a:spcBef>
              <a:spcPct val="0"/>
            </a:spcBef>
            <a:spcAft>
              <a:spcPct val="20000"/>
            </a:spcAft>
            <a:buChar char="•"/>
          </a:pPr>
          <a:endParaRPr lang="en-US" sz="1400" kern="1200" dirty="0"/>
        </a:p>
        <a:p>
          <a:pPr marL="228600" lvl="2" indent="-114300" algn="l" defTabSz="622300">
            <a:lnSpc>
              <a:spcPct val="90000"/>
            </a:lnSpc>
            <a:spcBef>
              <a:spcPct val="0"/>
            </a:spcBef>
            <a:spcAft>
              <a:spcPct val="20000"/>
            </a:spcAft>
            <a:buChar char="•"/>
          </a:pPr>
          <a:r>
            <a:rPr lang="en-US" sz="1400" kern="1200" dirty="0"/>
            <a:t>(b) Conducting community needs and asset mapping to identify existing programs and initiatives that can be leveraged, and new programs and initiatives that need to be developed and implemented, to advance systemic change.</a:t>
          </a:r>
        </a:p>
        <a:p>
          <a:pPr marL="228600" lvl="2" indent="-114300" algn="l" defTabSz="622300">
            <a:lnSpc>
              <a:spcPct val="90000"/>
            </a:lnSpc>
            <a:spcBef>
              <a:spcPct val="0"/>
            </a:spcBef>
            <a:spcAft>
              <a:spcPct val="20000"/>
            </a:spcAft>
            <a:buChar char="•"/>
          </a:pPr>
          <a:endParaRPr lang="en-US" sz="1400" kern="1200" dirty="0"/>
        </a:p>
        <a:p>
          <a:pPr marL="228600" lvl="2" indent="-114300" algn="l" defTabSz="622300">
            <a:lnSpc>
              <a:spcPct val="90000"/>
            </a:lnSpc>
            <a:spcBef>
              <a:spcPct val="0"/>
            </a:spcBef>
            <a:spcAft>
              <a:spcPct val="20000"/>
            </a:spcAft>
            <a:buChar char="•"/>
          </a:pPr>
          <a:r>
            <a:rPr lang="en-US" sz="1400" kern="1200" dirty="0"/>
            <a:t>(c) Establishing cross-agency partnerships, or community-based partnerships with local nonprofit organizations, businesses, philanthropic organizations, or others, to meet family well-being needs.</a:t>
          </a:r>
        </a:p>
        <a:p>
          <a:pPr marL="228600" lvl="2" indent="-114300" algn="l" defTabSz="533400">
            <a:lnSpc>
              <a:spcPct val="90000"/>
            </a:lnSpc>
            <a:spcBef>
              <a:spcPct val="0"/>
            </a:spcBef>
            <a:spcAft>
              <a:spcPct val="20000"/>
            </a:spcAft>
            <a:buChar char="•"/>
          </a:pPr>
          <a:endParaRPr lang="en-US" sz="1200" kern="1200" dirty="0"/>
        </a:p>
      </dsp:txBody>
      <dsp:txXfrm>
        <a:off x="0" y="1634713"/>
        <a:ext cx="6797675" cy="40683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3DE88-DD75-4545-B86A-D0ED6FE47CB3}">
      <dsp:nvSpPr>
        <dsp:cNvPr id="0" name=""/>
        <dsp:cNvSpPr/>
      </dsp:nvSpPr>
      <dsp:spPr>
        <a:xfrm>
          <a:off x="0" y="0"/>
          <a:ext cx="6797675" cy="1393864"/>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Promoting Equity in Student Access to Educational Resources and Opportunities </a:t>
          </a:r>
        </a:p>
      </dsp:txBody>
      <dsp:txXfrm>
        <a:off x="68043" y="68043"/>
        <a:ext cx="6661589" cy="1257778"/>
      </dsp:txXfrm>
    </dsp:sp>
    <dsp:sp modelId="{BE0CD468-254C-4525-8F1F-EF4F2CAE8FB1}">
      <dsp:nvSpPr>
        <dsp:cNvPr id="0" name=""/>
        <dsp:cNvSpPr/>
      </dsp:nvSpPr>
      <dsp:spPr>
        <a:xfrm>
          <a:off x="0" y="1731731"/>
          <a:ext cx="6797675" cy="43657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25400" rIns="142240" bIns="25400" numCol="1" spcCol="1270" anchor="t" anchorCtr="0">
          <a:noAutofit/>
        </a:bodyPr>
        <a:lstStyle/>
        <a:p>
          <a:pPr marL="228600" lvl="1" indent="-228600" algn="l" defTabSz="889000">
            <a:lnSpc>
              <a:spcPct val="90000"/>
            </a:lnSpc>
            <a:spcBef>
              <a:spcPct val="0"/>
            </a:spcBef>
            <a:spcAft>
              <a:spcPct val="20000"/>
            </a:spcAft>
            <a:buChar char="•"/>
          </a:pPr>
          <a:r>
            <a:rPr lang="en-US" sz="2000" kern="1200" dirty="0">
              <a:solidFill>
                <a:srgbClr val="FF0000"/>
              </a:solidFill>
            </a:rPr>
            <a:t>Meeting absolute priority criteria is REQUIRED. We consider only applications that meet this priority:</a:t>
          </a:r>
        </a:p>
        <a:p>
          <a:pPr marL="457200" lvl="2" indent="-228600" algn="l" defTabSz="889000">
            <a:lnSpc>
              <a:spcPct val="90000"/>
            </a:lnSpc>
            <a:spcBef>
              <a:spcPct val="0"/>
            </a:spcBef>
            <a:spcAft>
              <a:spcPct val="20000"/>
            </a:spcAft>
            <a:buChar char="•"/>
          </a:pPr>
          <a:r>
            <a:rPr lang="en-US" sz="2000" kern="1200" dirty="0"/>
            <a:t>Under this priority, an application must demonstrate that the project will be implemented by one or more of the following entities:</a:t>
          </a:r>
        </a:p>
        <a:p>
          <a:pPr marL="457200" lvl="2" indent="-228600" algn="l" defTabSz="889000">
            <a:lnSpc>
              <a:spcPct val="90000"/>
            </a:lnSpc>
            <a:spcBef>
              <a:spcPct val="0"/>
            </a:spcBef>
            <a:spcAft>
              <a:spcPct val="20000"/>
            </a:spcAft>
            <a:buChar char="•"/>
          </a:pPr>
          <a:r>
            <a:rPr lang="en-US" sz="2000" kern="1200" dirty="0"/>
            <a:t>(1) Community colleges (as defined in the NIA).</a:t>
          </a:r>
        </a:p>
        <a:p>
          <a:pPr marL="457200" lvl="2" indent="-228600" algn="l" defTabSz="889000">
            <a:lnSpc>
              <a:spcPct val="90000"/>
            </a:lnSpc>
            <a:spcBef>
              <a:spcPct val="0"/>
            </a:spcBef>
            <a:spcAft>
              <a:spcPct val="20000"/>
            </a:spcAft>
            <a:buChar char="•"/>
          </a:pPr>
          <a:r>
            <a:rPr lang="en-US" sz="2000" kern="1200" dirty="0"/>
            <a:t>(2) Historically Black colleges and universities (as defined in the NIA).</a:t>
          </a:r>
        </a:p>
        <a:p>
          <a:pPr marL="457200" lvl="2" indent="-228600" algn="l" defTabSz="889000">
            <a:lnSpc>
              <a:spcPct val="90000"/>
            </a:lnSpc>
            <a:spcBef>
              <a:spcPct val="0"/>
            </a:spcBef>
            <a:spcAft>
              <a:spcPct val="20000"/>
            </a:spcAft>
            <a:buChar char="•"/>
          </a:pPr>
          <a:r>
            <a:rPr lang="en-US" sz="2000" kern="1200" dirty="0"/>
            <a:t>(3) Tribal Colleges and Universities (as defined in the NIA).</a:t>
          </a:r>
        </a:p>
        <a:p>
          <a:pPr marL="457200" lvl="2" indent="-228600" algn="l" defTabSz="889000">
            <a:lnSpc>
              <a:spcPct val="90000"/>
            </a:lnSpc>
            <a:spcBef>
              <a:spcPct val="0"/>
            </a:spcBef>
            <a:spcAft>
              <a:spcPct val="20000"/>
            </a:spcAft>
            <a:buChar char="•"/>
          </a:pPr>
          <a:r>
            <a:rPr lang="en-US" sz="2000" kern="1200" dirty="0"/>
            <a:t>(4) Minority-serving institutions (as defined in the NIA).</a:t>
          </a:r>
        </a:p>
        <a:p>
          <a:pPr marL="457200" lvl="2" indent="-228600" algn="l" defTabSz="889000">
            <a:lnSpc>
              <a:spcPct val="90000"/>
            </a:lnSpc>
            <a:spcBef>
              <a:spcPct val="0"/>
            </a:spcBef>
            <a:spcAft>
              <a:spcPct val="20000"/>
            </a:spcAft>
            <a:buChar char="•"/>
          </a:pPr>
          <a:endParaRPr lang="en-US" sz="2000" kern="1200" dirty="0"/>
        </a:p>
        <a:p>
          <a:pPr marL="228600" lvl="2" indent="-114300" algn="l" defTabSz="533400">
            <a:lnSpc>
              <a:spcPct val="90000"/>
            </a:lnSpc>
            <a:spcBef>
              <a:spcPct val="0"/>
            </a:spcBef>
            <a:spcAft>
              <a:spcPct val="20000"/>
            </a:spcAft>
            <a:buChar char="•"/>
          </a:pPr>
          <a:endParaRPr lang="en-US" sz="1200" kern="1200" dirty="0"/>
        </a:p>
      </dsp:txBody>
      <dsp:txXfrm>
        <a:off x="0" y="1731731"/>
        <a:ext cx="6797675" cy="43657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3DE88-DD75-4545-B86A-D0ED6FE47CB3}">
      <dsp:nvSpPr>
        <dsp:cNvPr id="0" name=""/>
        <dsp:cNvSpPr/>
      </dsp:nvSpPr>
      <dsp:spPr>
        <a:xfrm>
          <a:off x="0" y="227286"/>
          <a:ext cx="6797675" cy="167427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Meeting Student Social, Emotional, and Academic Needs (up to 7 points)</a:t>
          </a:r>
        </a:p>
        <a:p>
          <a:pPr marL="0" lvl="0" indent="0" algn="l" defTabSz="1200150">
            <a:lnSpc>
              <a:spcPct val="90000"/>
            </a:lnSpc>
            <a:spcBef>
              <a:spcPct val="0"/>
            </a:spcBef>
            <a:spcAft>
              <a:spcPct val="35000"/>
            </a:spcAft>
            <a:buNone/>
          </a:pPr>
          <a:endParaRPr lang="en-US" sz="2700" kern="1200" dirty="0"/>
        </a:p>
      </dsp:txBody>
      <dsp:txXfrm>
        <a:off x="81731" y="309017"/>
        <a:ext cx="6634213" cy="1510808"/>
      </dsp:txXfrm>
    </dsp:sp>
    <dsp:sp modelId="{BE0CD468-254C-4525-8F1F-EF4F2CAE8FB1}">
      <dsp:nvSpPr>
        <dsp:cNvPr id="0" name=""/>
        <dsp:cNvSpPr/>
      </dsp:nvSpPr>
      <dsp:spPr>
        <a:xfrm>
          <a:off x="0" y="1901556"/>
          <a:ext cx="6797675" cy="3521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4290" rIns="192024" bIns="34290" numCol="1" spcCol="1270" anchor="t" anchorCtr="0">
          <a:noAutofit/>
        </a:bodyPr>
        <a:lstStyle/>
        <a:p>
          <a:pPr marL="228600" lvl="1" indent="-228600" algn="l" defTabSz="933450">
            <a:lnSpc>
              <a:spcPct val="90000"/>
            </a:lnSpc>
            <a:spcBef>
              <a:spcPct val="0"/>
            </a:spcBef>
            <a:spcAft>
              <a:spcPct val="20000"/>
            </a:spcAft>
            <a:buChar char="•"/>
          </a:pPr>
          <a:r>
            <a:rPr lang="en-US" sz="2100" i="1" kern="1200" dirty="0">
              <a:solidFill>
                <a:srgbClr val="FF0000"/>
              </a:solidFill>
            </a:rPr>
            <a:t>Addressing competitive priority preferences is optional.</a:t>
          </a:r>
          <a:endParaRPr lang="en-US" sz="2100" i="1" kern="1200" dirty="0"/>
        </a:p>
        <a:p>
          <a:pPr marL="228600" lvl="1" indent="-228600" algn="l" defTabSz="933450">
            <a:lnSpc>
              <a:spcPct val="90000"/>
            </a:lnSpc>
            <a:spcBef>
              <a:spcPct val="0"/>
            </a:spcBef>
            <a:spcAft>
              <a:spcPct val="20000"/>
            </a:spcAft>
            <a:buChar char="•"/>
          </a:pPr>
          <a:r>
            <a:rPr lang="en-US" sz="2100" kern="1200" dirty="0"/>
            <a:t>Projects that are designed to improve students' social, emotional, academic, and career development, with a focus on underserved students through creating a positive, inclusive, and identity-safe climate at IHEs through one or both of the following activities:</a:t>
          </a:r>
        </a:p>
        <a:p>
          <a:pPr marL="228600" lvl="1" indent="-228600" algn="l" defTabSz="933450">
            <a:lnSpc>
              <a:spcPct val="90000"/>
            </a:lnSpc>
            <a:spcBef>
              <a:spcPct val="0"/>
            </a:spcBef>
            <a:spcAft>
              <a:spcPct val="20000"/>
            </a:spcAft>
            <a:buChar char="•"/>
          </a:pPr>
          <a:r>
            <a:rPr lang="en-US" sz="2100" kern="1200" dirty="0"/>
            <a:t>(1) Fostering a sense of belonging and inclusion for underserved students. (up to 3 points)</a:t>
          </a:r>
        </a:p>
        <a:p>
          <a:pPr marL="228600" lvl="1" indent="-228600" algn="l" defTabSz="933450">
            <a:lnSpc>
              <a:spcPct val="90000"/>
            </a:lnSpc>
            <a:spcBef>
              <a:spcPct val="0"/>
            </a:spcBef>
            <a:spcAft>
              <a:spcPct val="20000"/>
            </a:spcAft>
            <a:buChar char="•"/>
          </a:pPr>
          <a:r>
            <a:rPr lang="en-US" sz="2100" kern="1200" dirty="0"/>
            <a:t>(2) Implementing evidence-based practices for advancing student success for underserved students. (up to 4 points)</a:t>
          </a:r>
        </a:p>
      </dsp:txBody>
      <dsp:txXfrm>
        <a:off x="0" y="1901556"/>
        <a:ext cx="6797675" cy="352107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3DE88-DD75-4545-B86A-D0ED6FE47CB3}">
      <dsp:nvSpPr>
        <dsp:cNvPr id="0" name=""/>
        <dsp:cNvSpPr/>
      </dsp:nvSpPr>
      <dsp:spPr>
        <a:xfrm>
          <a:off x="0" y="185876"/>
          <a:ext cx="6797675" cy="186265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Increasing Postsecondary Education Access, Affordability, Completion, and Post-Enrollment Success (up to 3 points)</a:t>
          </a:r>
        </a:p>
      </dsp:txBody>
      <dsp:txXfrm>
        <a:off x="90928" y="276804"/>
        <a:ext cx="6615819" cy="1680803"/>
      </dsp:txXfrm>
    </dsp:sp>
    <dsp:sp modelId="{BE0CD468-254C-4525-8F1F-EF4F2CAE8FB1}">
      <dsp:nvSpPr>
        <dsp:cNvPr id="0" name=""/>
        <dsp:cNvSpPr/>
      </dsp:nvSpPr>
      <dsp:spPr>
        <a:xfrm>
          <a:off x="0" y="2048535"/>
          <a:ext cx="6797675" cy="34155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8100" rIns="213360" bIns="38100" numCol="1" spcCol="1270" anchor="t" anchorCtr="0">
          <a:noAutofit/>
        </a:bodyPr>
        <a:lstStyle/>
        <a:p>
          <a:pPr marL="228600" lvl="1" indent="-228600" algn="l" defTabSz="1022350">
            <a:lnSpc>
              <a:spcPct val="90000"/>
            </a:lnSpc>
            <a:spcBef>
              <a:spcPct val="0"/>
            </a:spcBef>
            <a:spcAft>
              <a:spcPct val="20000"/>
            </a:spcAft>
            <a:buChar char="•"/>
          </a:pPr>
          <a:r>
            <a:rPr lang="en-US" sz="2300" i="1" kern="1200" dirty="0">
              <a:solidFill>
                <a:srgbClr val="FF0000"/>
              </a:solidFill>
            </a:rPr>
            <a:t>Addressing competitive priority preferences is optional.</a:t>
          </a:r>
        </a:p>
        <a:p>
          <a:pPr marL="228600" lvl="1" indent="-228600" algn="l" defTabSz="1022350">
            <a:lnSpc>
              <a:spcPct val="90000"/>
            </a:lnSpc>
            <a:spcBef>
              <a:spcPct val="0"/>
            </a:spcBef>
            <a:spcAft>
              <a:spcPct val="20000"/>
            </a:spcAft>
            <a:buChar char="•"/>
          </a:pPr>
          <a:r>
            <a:rPr lang="en-US" sz="2300" kern="1200" dirty="0"/>
            <a:t>Projects that are designed to increase postsecondary access, affordability, completion, and success for underserved students by establishing a system of high-quality data collection and analysis, such as data on persistence, retention, completion, and post-college outcomes, for transparency, accountability, and institutional improvement.</a:t>
          </a:r>
        </a:p>
      </dsp:txBody>
      <dsp:txXfrm>
        <a:off x="0" y="2048535"/>
        <a:ext cx="6797675" cy="34155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3DE88-DD75-4545-B86A-D0ED6FE47CB3}">
      <dsp:nvSpPr>
        <dsp:cNvPr id="0" name=""/>
        <dsp:cNvSpPr/>
      </dsp:nvSpPr>
      <dsp:spPr>
        <a:xfrm>
          <a:off x="0" y="479581"/>
          <a:ext cx="6797675" cy="649949"/>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Leveraging Public Benefit Programs </a:t>
          </a:r>
        </a:p>
      </dsp:txBody>
      <dsp:txXfrm>
        <a:off x="31728" y="511309"/>
        <a:ext cx="6734219" cy="586493"/>
      </dsp:txXfrm>
    </dsp:sp>
    <dsp:sp modelId="{BE0CD468-254C-4525-8F1F-EF4F2CAE8FB1}">
      <dsp:nvSpPr>
        <dsp:cNvPr id="0" name=""/>
        <dsp:cNvSpPr/>
      </dsp:nvSpPr>
      <dsp:spPr>
        <a:xfrm>
          <a:off x="0" y="1129530"/>
          <a:ext cx="6797675" cy="46699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a:solidFill>
                <a:srgbClr val="FF0000"/>
              </a:solidFill>
              <a:effectLst/>
              <a:latin typeface="Gill Sans MT" panose="020B0502020104020203" pitchFamily="34" charset="0"/>
              <a:ea typeface="Calibri" panose="020F0502020204030204" pitchFamily="34" charset="0"/>
            </a:rPr>
            <a:t>Applications that meet invitational priorities do not receive a competitive or absolute preference over other applications.</a:t>
          </a:r>
          <a:endParaRPr lang="en-US" sz="1900" kern="1200" dirty="0">
            <a:solidFill>
              <a:srgbClr val="FF0000"/>
            </a:solidFill>
          </a:endParaRPr>
        </a:p>
        <a:p>
          <a:pPr marL="171450" lvl="1" indent="-171450" algn="l" defTabSz="844550">
            <a:lnSpc>
              <a:spcPct val="90000"/>
            </a:lnSpc>
            <a:spcBef>
              <a:spcPct val="0"/>
            </a:spcBef>
            <a:spcAft>
              <a:spcPct val="20000"/>
            </a:spcAft>
            <a:buChar char="•"/>
          </a:pPr>
          <a:r>
            <a:rPr lang="en-US" sz="1900" kern="1200" dirty="0"/>
            <a:t>Under this priority, we are particularly interested in projects that include one or more of the following activities:</a:t>
          </a:r>
        </a:p>
        <a:p>
          <a:pPr marL="171450" lvl="1" indent="-171450" algn="l" defTabSz="844550">
            <a:lnSpc>
              <a:spcPct val="90000"/>
            </a:lnSpc>
            <a:spcBef>
              <a:spcPct val="0"/>
            </a:spcBef>
            <a:spcAft>
              <a:spcPct val="20000"/>
            </a:spcAft>
            <a:buChar char="•"/>
          </a:pPr>
          <a:r>
            <a:rPr lang="en-US" sz="1900" kern="1200" dirty="0"/>
            <a:t>(a) Establishing processes to automatically identify and conduct outreach to students who may be eligible for public benefit programs in accordance with recent Federal guidance.</a:t>
          </a:r>
        </a:p>
        <a:p>
          <a:pPr marL="171450" lvl="1" indent="-171450" algn="l" defTabSz="844550">
            <a:lnSpc>
              <a:spcPct val="90000"/>
            </a:lnSpc>
            <a:spcBef>
              <a:spcPct val="0"/>
            </a:spcBef>
            <a:spcAft>
              <a:spcPct val="20000"/>
            </a:spcAft>
            <a:buChar char="•"/>
          </a:pPr>
          <a:r>
            <a:rPr lang="en-US" sz="1900" kern="1200" dirty="0"/>
            <a:t>(b) Conducting ongoing and timely surveys and assessments of student basic needs security, including surveys of student needs conducted upon enrollment.</a:t>
          </a:r>
        </a:p>
        <a:p>
          <a:pPr marL="171450" lvl="1" indent="-171450" algn="l" defTabSz="844550">
            <a:lnSpc>
              <a:spcPct val="90000"/>
            </a:lnSpc>
            <a:spcBef>
              <a:spcPct val="0"/>
            </a:spcBef>
            <a:spcAft>
              <a:spcPct val="20000"/>
            </a:spcAft>
            <a:buChar char="•"/>
          </a:pPr>
          <a:r>
            <a:rPr lang="en-US" sz="1900" kern="1200" dirty="0"/>
            <a:t>(c) Providing referrals and case management to students to enroll in local, State, and Federal public benefit programs.</a:t>
          </a:r>
        </a:p>
        <a:p>
          <a:pPr marL="171450" lvl="1" indent="-171450" algn="l" defTabSz="844550">
            <a:lnSpc>
              <a:spcPct val="90000"/>
            </a:lnSpc>
            <a:spcBef>
              <a:spcPct val="0"/>
            </a:spcBef>
            <a:spcAft>
              <a:spcPct val="20000"/>
            </a:spcAft>
            <a:buChar char="•"/>
          </a:pPr>
          <a:r>
            <a:rPr lang="en-US" sz="1900" kern="1200" dirty="0"/>
            <a:t>(d) Coordinating and collaborating with government and community-based organizations and providing direct services such as temporary housing, secure sleeping arrangements, free or subsidized food, and access to child care.</a:t>
          </a:r>
        </a:p>
      </dsp:txBody>
      <dsp:txXfrm>
        <a:off x="0" y="1129530"/>
        <a:ext cx="6797675" cy="46699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3DE88-DD75-4545-B86A-D0ED6FE47CB3}">
      <dsp:nvSpPr>
        <dsp:cNvPr id="0" name=""/>
        <dsp:cNvSpPr/>
      </dsp:nvSpPr>
      <dsp:spPr>
        <a:xfrm>
          <a:off x="0" y="71130"/>
          <a:ext cx="6797675" cy="1540327"/>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t>Developing a Campus-Wide Strategy to Address Student Mental Health Needs</a:t>
          </a:r>
        </a:p>
        <a:p>
          <a:pPr marL="0" lvl="0" indent="0" algn="l" defTabSz="977900">
            <a:lnSpc>
              <a:spcPct val="90000"/>
            </a:lnSpc>
            <a:spcBef>
              <a:spcPct val="0"/>
            </a:spcBef>
            <a:spcAft>
              <a:spcPct val="35000"/>
            </a:spcAft>
            <a:buNone/>
          </a:pPr>
          <a:endParaRPr lang="en-US" sz="2200" kern="1200" dirty="0"/>
        </a:p>
      </dsp:txBody>
      <dsp:txXfrm>
        <a:off x="75193" y="146323"/>
        <a:ext cx="6647289" cy="1389941"/>
      </dsp:txXfrm>
    </dsp:sp>
    <dsp:sp modelId="{BE0CD468-254C-4525-8F1F-EF4F2CAE8FB1}">
      <dsp:nvSpPr>
        <dsp:cNvPr id="0" name=""/>
        <dsp:cNvSpPr/>
      </dsp:nvSpPr>
      <dsp:spPr>
        <a:xfrm>
          <a:off x="0" y="1611457"/>
          <a:ext cx="6797675" cy="39673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5826"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solidFill>
                <a:srgbClr val="FF0000"/>
              </a:solidFill>
              <a:effectLst/>
              <a:latin typeface="Gill Sans MT" panose="020B0502020104020203" pitchFamily="34" charset="0"/>
              <a:ea typeface="Calibri" panose="020F0502020204030204" pitchFamily="34" charset="0"/>
            </a:rPr>
            <a:t>Applications that meet invitational priorities do not receive a competitive or absolute preference over other applications.</a:t>
          </a:r>
          <a:endParaRPr lang="en-US" sz="1700" kern="1200" dirty="0"/>
        </a:p>
        <a:p>
          <a:pPr marL="171450" lvl="1" indent="-171450" algn="l" defTabSz="755650">
            <a:lnSpc>
              <a:spcPct val="90000"/>
            </a:lnSpc>
            <a:spcBef>
              <a:spcPct val="0"/>
            </a:spcBef>
            <a:spcAft>
              <a:spcPct val="20000"/>
            </a:spcAft>
            <a:buChar char="•"/>
          </a:pPr>
          <a:r>
            <a:rPr lang="en-US" sz="1700" kern="1200" dirty="0"/>
            <a:t>Under this priority, we are particularly interested in projects that are designed to develop a campus-wide strategy to address student mental health needs. This includes creating inclusive campuses, increasing the availability of supportive and treatment services and access to additional staff, and implementing best practices, such as auditing existing campus mental health supports for effectiveness; identifying gaps and taking steps to tailor interventions to better meet the needs of vulnerable populations; implementing skill-training interventions; conducting routine screenings for depression, suicide risk, and anxiety; and investing in suicide means restriction.</a:t>
          </a:r>
        </a:p>
      </dsp:txBody>
      <dsp:txXfrm>
        <a:off x="0" y="1611457"/>
        <a:ext cx="6797675" cy="396732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53877F-EF78-4B23-99CC-AF499A37F970}">
      <dsp:nvSpPr>
        <dsp:cNvPr id="0" name=""/>
        <dsp:cNvSpPr/>
      </dsp:nvSpPr>
      <dsp:spPr>
        <a:xfrm>
          <a:off x="0" y="4413"/>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27A274-951B-4A78-ABE4-A6CFCB6D38C1}">
      <dsp:nvSpPr>
        <dsp:cNvPr id="0" name=""/>
        <dsp:cNvSpPr/>
      </dsp:nvSpPr>
      <dsp:spPr>
        <a:xfrm>
          <a:off x="284404" y="215954"/>
          <a:ext cx="517099" cy="5170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283F144-3938-4A2D-937D-6D4E06C0AF4A}">
      <dsp:nvSpPr>
        <dsp:cNvPr id="0" name=""/>
        <dsp:cNvSpPr/>
      </dsp:nvSpPr>
      <dsp:spPr>
        <a:xfrm>
          <a:off x="1085908" y="4413"/>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a:t>Construction</a:t>
          </a:r>
        </a:p>
      </dsp:txBody>
      <dsp:txXfrm>
        <a:off x="1085908" y="4413"/>
        <a:ext cx="5711766" cy="940180"/>
      </dsp:txXfrm>
    </dsp:sp>
    <dsp:sp modelId="{312EE313-3F26-48A1-9399-F26DC1973E9D}">
      <dsp:nvSpPr>
        <dsp:cNvPr id="0" name=""/>
        <dsp:cNvSpPr/>
      </dsp:nvSpPr>
      <dsp:spPr>
        <a:xfrm>
          <a:off x="0" y="1179639"/>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3E9666-C4EC-4629-B955-3615E2AC3708}">
      <dsp:nvSpPr>
        <dsp:cNvPr id="0" name=""/>
        <dsp:cNvSpPr/>
      </dsp:nvSpPr>
      <dsp:spPr>
        <a:xfrm>
          <a:off x="284404" y="1391180"/>
          <a:ext cx="517099" cy="5170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BA3EDB6-F696-4ACD-8826-F5D1B5EC44BD}">
      <dsp:nvSpPr>
        <dsp:cNvPr id="0" name=""/>
        <dsp:cNvSpPr/>
      </dsp:nvSpPr>
      <dsp:spPr>
        <a:xfrm>
          <a:off x="1085908" y="1179639"/>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a:t>Tuition assistance, including the purchase of books</a:t>
          </a:r>
        </a:p>
      </dsp:txBody>
      <dsp:txXfrm>
        <a:off x="1085908" y="1179639"/>
        <a:ext cx="5711766" cy="940180"/>
      </dsp:txXfrm>
    </dsp:sp>
    <dsp:sp modelId="{1B759964-887D-407A-8769-28CCEB78B2E5}">
      <dsp:nvSpPr>
        <dsp:cNvPr id="0" name=""/>
        <dsp:cNvSpPr/>
      </dsp:nvSpPr>
      <dsp:spPr>
        <a:xfrm>
          <a:off x="0" y="2354865"/>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BB230F-D05E-4255-A835-60D9799276D2}">
      <dsp:nvSpPr>
        <dsp:cNvPr id="0" name=""/>
        <dsp:cNvSpPr/>
      </dsp:nvSpPr>
      <dsp:spPr>
        <a:xfrm>
          <a:off x="284404" y="2566406"/>
          <a:ext cx="517099" cy="51709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6E35E35-F11C-4565-B848-056735993197}">
      <dsp:nvSpPr>
        <dsp:cNvPr id="0" name=""/>
        <dsp:cNvSpPr/>
      </dsp:nvSpPr>
      <dsp:spPr>
        <a:xfrm>
          <a:off x="1085908" y="2354865"/>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dirty="0"/>
            <a:t>Purchase of students’ work supplies such as work boots, uniforms, etc.</a:t>
          </a:r>
        </a:p>
      </dsp:txBody>
      <dsp:txXfrm>
        <a:off x="1085908" y="2354865"/>
        <a:ext cx="5711766" cy="940180"/>
      </dsp:txXfrm>
    </dsp:sp>
    <dsp:sp modelId="{F0E99B12-DC4F-4DBA-994D-9EA1397E02EB}">
      <dsp:nvSpPr>
        <dsp:cNvPr id="0" name=""/>
        <dsp:cNvSpPr/>
      </dsp:nvSpPr>
      <dsp:spPr>
        <a:xfrm>
          <a:off x="0" y="3530091"/>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27F0C4-29B7-44D6-BCFA-66CE3FE724CF}">
      <dsp:nvSpPr>
        <dsp:cNvPr id="0" name=""/>
        <dsp:cNvSpPr/>
      </dsp:nvSpPr>
      <dsp:spPr>
        <a:xfrm>
          <a:off x="284404" y="3741632"/>
          <a:ext cx="517099" cy="517099"/>
        </a:xfrm>
        <a:prstGeom prst="rect">
          <a:avLst/>
        </a:prstGeom>
        <a:solidFill>
          <a:schemeClr val="accent5">
            <a:hueOff val="0"/>
            <a:satOff val="0"/>
            <a:lumOff val="0"/>
            <a:alphaOff val="0"/>
          </a:schemeClr>
        </a:solidFill>
        <a:ln w="15875" cap="flat"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29989C-028B-43FA-9029-EBFE4D4A6312}">
      <dsp:nvSpPr>
        <dsp:cNvPr id="0" name=""/>
        <dsp:cNvSpPr/>
      </dsp:nvSpPr>
      <dsp:spPr>
        <a:xfrm>
          <a:off x="1085908" y="3530091"/>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dirty="0"/>
            <a:t>Subgrants</a:t>
          </a:r>
        </a:p>
      </dsp:txBody>
      <dsp:txXfrm>
        <a:off x="1085908" y="3530091"/>
        <a:ext cx="5711766" cy="940180"/>
      </dsp:txXfrm>
    </dsp:sp>
    <dsp:sp modelId="{3CEE4F0C-C6A1-4A11-87C3-F3DAEC3F71EF}">
      <dsp:nvSpPr>
        <dsp:cNvPr id="0" name=""/>
        <dsp:cNvSpPr/>
      </dsp:nvSpPr>
      <dsp:spPr>
        <a:xfrm>
          <a:off x="0" y="4705317"/>
          <a:ext cx="6797675" cy="94018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63473E2-EFC9-40E0-880A-FB9EE9A01446}">
      <dsp:nvSpPr>
        <dsp:cNvPr id="0" name=""/>
        <dsp:cNvSpPr/>
      </dsp:nvSpPr>
      <dsp:spPr>
        <a:xfrm>
          <a:off x="284404" y="4916857"/>
          <a:ext cx="517099" cy="51709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839108E-9C28-461F-9E4F-269054156BF8}">
      <dsp:nvSpPr>
        <dsp:cNvPr id="0" name=""/>
        <dsp:cNvSpPr/>
      </dsp:nvSpPr>
      <dsp:spPr>
        <a:xfrm>
          <a:off x="1085908" y="4705317"/>
          <a:ext cx="5711766" cy="9401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02" tIns="99502" rIns="99502" bIns="99502" numCol="1" spcCol="1270" anchor="ctr" anchorCtr="0">
          <a:noAutofit/>
        </a:bodyPr>
        <a:lstStyle/>
        <a:p>
          <a:pPr marL="0" lvl="0" indent="0" algn="l" defTabSz="844550">
            <a:lnSpc>
              <a:spcPct val="100000"/>
            </a:lnSpc>
            <a:spcBef>
              <a:spcPct val="0"/>
            </a:spcBef>
            <a:spcAft>
              <a:spcPct val="35000"/>
            </a:spcAft>
            <a:buNone/>
          </a:pPr>
          <a:r>
            <a:rPr lang="en-US" sz="1900" kern="1200"/>
            <a:t>Other activities outside the scope and intent of the Basic Needs Program</a:t>
          </a:r>
        </a:p>
      </dsp:txBody>
      <dsp:txXfrm>
        <a:off x="1085908" y="4705317"/>
        <a:ext cx="5711766" cy="9401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B2208-8FF0-4457-AA77-F1CA195BA1E1}">
      <dsp:nvSpPr>
        <dsp:cNvPr id="0" name=""/>
        <dsp:cNvSpPr/>
      </dsp:nvSpPr>
      <dsp:spPr>
        <a:xfrm>
          <a:off x="0" y="0"/>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92DD96B-AEE0-4995-B49A-71481F1C205B}">
      <dsp:nvSpPr>
        <dsp:cNvPr id="0" name=""/>
        <dsp:cNvSpPr/>
      </dsp:nvSpPr>
      <dsp:spPr>
        <a:xfrm>
          <a:off x="0" y="0"/>
          <a:ext cx="6797675" cy="2559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How big is the problem to be addressed and what are the specific issues?</a:t>
          </a:r>
        </a:p>
      </dsp:txBody>
      <dsp:txXfrm>
        <a:off x="0" y="0"/>
        <a:ext cx="6797675" cy="2559054"/>
      </dsp:txXfrm>
    </dsp:sp>
    <dsp:sp modelId="{29731FD1-C605-4BED-9834-7361A0D11ED5}">
      <dsp:nvSpPr>
        <dsp:cNvPr id="0" name=""/>
        <dsp:cNvSpPr/>
      </dsp:nvSpPr>
      <dsp:spPr>
        <a:xfrm>
          <a:off x="0" y="2559054"/>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C31334-7FD1-4F94-AAAB-62F051E31E44}">
      <dsp:nvSpPr>
        <dsp:cNvPr id="0" name=""/>
        <dsp:cNvSpPr/>
      </dsp:nvSpPr>
      <dsp:spPr>
        <a:xfrm>
          <a:off x="0" y="2559054"/>
          <a:ext cx="6797675" cy="25590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How do the proposed activities address the purpose of the basic needs program , the gaps and weaknesses at your institution, and the target population?</a:t>
          </a:r>
        </a:p>
      </dsp:txBody>
      <dsp:txXfrm>
        <a:off x="0" y="2559054"/>
        <a:ext cx="6797675" cy="255905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A5B789-864A-4E5E-BF71-9F6525DFCE06}">
      <dsp:nvSpPr>
        <dsp:cNvPr id="0" name=""/>
        <dsp:cNvSpPr/>
      </dsp:nvSpPr>
      <dsp:spPr>
        <a:xfrm>
          <a:off x="0" y="2758"/>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DF7C1B-FC7E-4C24-85B7-F154F7354C3D}">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Have you evaluated existing  programs and resources within your institution, the community, and state and local agencies?</a:t>
          </a:r>
        </a:p>
      </dsp:txBody>
      <dsp:txXfrm>
        <a:off x="0" y="2758"/>
        <a:ext cx="6797675" cy="1881464"/>
      </dsp:txXfrm>
    </dsp:sp>
    <dsp:sp modelId="{8056B936-9387-4F35-8BD0-4F306C6E1953}">
      <dsp:nvSpPr>
        <dsp:cNvPr id="0" name=""/>
        <dsp:cNvSpPr/>
      </dsp:nvSpPr>
      <dsp:spPr>
        <a:xfrm>
          <a:off x="0" y="1884223"/>
          <a:ext cx="6797675" cy="0"/>
        </a:xfrm>
        <a:prstGeom prst="line">
          <a:avLst/>
        </a:prstGeom>
        <a:solidFill>
          <a:schemeClr val="accent2">
            <a:hueOff val="19519"/>
            <a:satOff val="-13438"/>
            <a:lumOff val="-3431"/>
            <a:alphaOff val="0"/>
          </a:schemeClr>
        </a:solidFill>
        <a:ln w="15875" cap="flat" cmpd="sng" algn="ctr">
          <a:solidFill>
            <a:schemeClr val="accent2">
              <a:hueOff val="19519"/>
              <a:satOff val="-13438"/>
              <a:lumOff val="-34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5EBF3E-D412-4EF9-A110-4C92F45F418A}">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What are the intended outcomes of the project and how will your plan be presented using a Logic Model?</a:t>
          </a:r>
        </a:p>
      </dsp:txBody>
      <dsp:txXfrm>
        <a:off x="0" y="1884223"/>
        <a:ext cx="6797675" cy="1881464"/>
      </dsp:txXfrm>
    </dsp:sp>
    <dsp:sp modelId="{D87EB5A0-BA10-4752-B05A-0AADB9B95E0E}">
      <dsp:nvSpPr>
        <dsp:cNvPr id="0" name=""/>
        <dsp:cNvSpPr/>
      </dsp:nvSpPr>
      <dsp:spPr>
        <a:xfrm>
          <a:off x="0" y="3765688"/>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215C34-DC38-43BE-BE7A-3BBE655ACBD5}">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kern="1200" dirty="0"/>
            <a:t>Have you cited research or evaluation findings that suggest your project is likely to improve relevant outcomes for the target population?</a:t>
          </a:r>
        </a:p>
      </dsp:txBody>
      <dsp:txXfrm>
        <a:off x="0" y="3765688"/>
        <a:ext cx="6797675" cy="1881464"/>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03CF0B-A2D1-4E08-A9AF-16E6C13C4F6B}">
      <dsp:nvSpPr>
        <dsp:cNvPr id="0" name=""/>
        <dsp:cNvSpPr/>
      </dsp:nvSpPr>
      <dsp:spPr>
        <a:xfrm>
          <a:off x="0" y="2758"/>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3773323-8D62-47AD-9CE4-44AA003D57F5}">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How will you ensure that underrepresented students have equal access to project services?</a:t>
          </a:r>
        </a:p>
      </dsp:txBody>
      <dsp:txXfrm>
        <a:off x="0" y="2758"/>
        <a:ext cx="6797675" cy="1881464"/>
      </dsp:txXfrm>
    </dsp:sp>
    <dsp:sp modelId="{905B4627-298B-42AF-BDBE-4A8A6C99C228}">
      <dsp:nvSpPr>
        <dsp:cNvPr id="0" name=""/>
        <dsp:cNvSpPr/>
      </dsp:nvSpPr>
      <dsp:spPr>
        <a:xfrm>
          <a:off x="0" y="1884223"/>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92D5782-6E11-44F7-A367-5A83022E7C2B}">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What long term outcomes (impacts) are expected as a result of the project?</a:t>
          </a:r>
        </a:p>
      </dsp:txBody>
      <dsp:txXfrm>
        <a:off x="0" y="1884223"/>
        <a:ext cx="6797675" cy="1881464"/>
      </dsp:txXfrm>
    </dsp:sp>
    <dsp:sp modelId="{8381B340-1FF5-4C83-8AC7-F2024C81803C}">
      <dsp:nvSpPr>
        <dsp:cNvPr id="0" name=""/>
        <dsp:cNvSpPr/>
      </dsp:nvSpPr>
      <dsp:spPr>
        <a:xfrm>
          <a:off x="0" y="3765688"/>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DE57460-CBF5-46A8-A77B-06A078479CD0}">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What partners are appropriate to achieve maximum results?  </a:t>
          </a:r>
        </a:p>
      </dsp:txBody>
      <dsp:txXfrm>
        <a:off x="0" y="3765688"/>
        <a:ext cx="6797675" cy="1881464"/>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99809-724D-4092-9CBE-04985F83180D}">
      <dsp:nvSpPr>
        <dsp:cNvPr id="0" name=""/>
        <dsp:cNvSpPr/>
      </dsp:nvSpPr>
      <dsp:spPr>
        <a:xfrm>
          <a:off x="0" y="4084"/>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B3B7E1-C453-4BD5-8F85-6431575C1C1C}">
      <dsp:nvSpPr>
        <dsp:cNvPr id="0" name=""/>
        <dsp:cNvSpPr/>
      </dsp:nvSpPr>
      <dsp:spPr>
        <a:xfrm>
          <a:off x="0" y="4084"/>
          <a:ext cx="6797675" cy="6346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What will be your hiring strategies and policies?</a:t>
          </a:r>
        </a:p>
      </dsp:txBody>
      <dsp:txXfrm>
        <a:off x="0" y="4084"/>
        <a:ext cx="6797675" cy="634619"/>
      </dsp:txXfrm>
    </dsp:sp>
    <dsp:sp modelId="{1AF075E6-FFF3-4DFB-ADCB-84EB0909221A}">
      <dsp:nvSpPr>
        <dsp:cNvPr id="0" name=""/>
        <dsp:cNvSpPr/>
      </dsp:nvSpPr>
      <dsp:spPr>
        <a:xfrm>
          <a:off x="0" y="638703"/>
          <a:ext cx="6797675" cy="0"/>
        </a:xfrm>
        <a:prstGeom prst="line">
          <a:avLst/>
        </a:prstGeom>
        <a:solidFill>
          <a:schemeClr val="accent2">
            <a:hueOff val="13013"/>
            <a:satOff val="-8959"/>
            <a:lumOff val="-2288"/>
            <a:alphaOff val="0"/>
          </a:schemeClr>
        </a:solidFill>
        <a:ln w="15875" cap="flat" cmpd="sng" algn="ctr">
          <a:solidFill>
            <a:schemeClr val="accent2">
              <a:hueOff val="13013"/>
              <a:satOff val="-8959"/>
              <a:lumOff val="-228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EE0907-D3AC-478C-9204-22EDC2CD0644}">
      <dsp:nvSpPr>
        <dsp:cNvPr id="0" name=""/>
        <dsp:cNvSpPr/>
      </dsp:nvSpPr>
      <dsp:spPr>
        <a:xfrm>
          <a:off x="0" y="638703"/>
          <a:ext cx="6797675" cy="1669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Are the position descriptions and proposed qualifications for those to be hired sufficient for the grant project?</a:t>
          </a:r>
        </a:p>
      </dsp:txBody>
      <dsp:txXfrm>
        <a:off x="0" y="638703"/>
        <a:ext cx="6797675" cy="1669041"/>
      </dsp:txXfrm>
    </dsp:sp>
    <dsp:sp modelId="{9F4EF5E4-8C7E-4A23-9320-DF860A13BAE9}">
      <dsp:nvSpPr>
        <dsp:cNvPr id="0" name=""/>
        <dsp:cNvSpPr/>
      </dsp:nvSpPr>
      <dsp:spPr>
        <a:xfrm>
          <a:off x="0" y="2307745"/>
          <a:ext cx="6797675" cy="0"/>
        </a:xfrm>
        <a:prstGeom prst="line">
          <a:avLst/>
        </a:prstGeom>
        <a:solidFill>
          <a:schemeClr val="accent2">
            <a:hueOff val="26025"/>
            <a:satOff val="-17917"/>
            <a:lumOff val="-4575"/>
            <a:alphaOff val="0"/>
          </a:schemeClr>
        </a:solidFill>
        <a:ln w="15875" cap="flat" cmpd="sng" algn="ctr">
          <a:solidFill>
            <a:schemeClr val="accent2">
              <a:hueOff val="26025"/>
              <a:satOff val="-17917"/>
              <a:lumOff val="-45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6B9116-4363-4512-9AF3-0853CD1A81B4}">
      <dsp:nvSpPr>
        <dsp:cNvPr id="0" name=""/>
        <dsp:cNvSpPr/>
      </dsp:nvSpPr>
      <dsp:spPr>
        <a:xfrm>
          <a:off x="0" y="2307745"/>
          <a:ext cx="6797675" cy="1669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Does the proposed project director have experience working with the target population, managing similar projects, and budgeting?</a:t>
          </a:r>
        </a:p>
      </dsp:txBody>
      <dsp:txXfrm>
        <a:off x="0" y="2307745"/>
        <a:ext cx="6797675" cy="1669041"/>
      </dsp:txXfrm>
    </dsp:sp>
    <dsp:sp modelId="{36795431-17B7-49E0-871F-E704D2BBDC24}">
      <dsp:nvSpPr>
        <dsp:cNvPr id="0" name=""/>
        <dsp:cNvSpPr/>
      </dsp:nvSpPr>
      <dsp:spPr>
        <a:xfrm>
          <a:off x="0" y="3976786"/>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13AEAD-C22E-4B27-9278-9B7B6DB9CF53}">
      <dsp:nvSpPr>
        <dsp:cNvPr id="0" name=""/>
        <dsp:cNvSpPr/>
      </dsp:nvSpPr>
      <dsp:spPr>
        <a:xfrm>
          <a:off x="0" y="3976786"/>
          <a:ext cx="6797675" cy="16690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What is the appropriate level of effort or time commitment for the Project Director and other key staff?</a:t>
          </a:r>
        </a:p>
      </dsp:txBody>
      <dsp:txXfrm>
        <a:off x="0" y="3976786"/>
        <a:ext cx="6797675" cy="166904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599809-724D-4092-9CBE-04985F83180D}">
      <dsp:nvSpPr>
        <dsp:cNvPr id="0" name=""/>
        <dsp:cNvSpPr/>
      </dsp:nvSpPr>
      <dsp:spPr>
        <a:xfrm>
          <a:off x="0" y="2409"/>
          <a:ext cx="6797675"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CB3B7E1-C453-4BD5-8F85-6431575C1C1C}">
      <dsp:nvSpPr>
        <dsp:cNvPr id="0" name=""/>
        <dsp:cNvSpPr/>
      </dsp:nvSpPr>
      <dsp:spPr>
        <a:xfrm>
          <a:off x="0" y="2409"/>
          <a:ext cx="6797675" cy="1198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How will the proposed project be managed and who will manage the various components?</a:t>
          </a:r>
        </a:p>
      </dsp:txBody>
      <dsp:txXfrm>
        <a:off x="0" y="2409"/>
        <a:ext cx="6797675" cy="1198300"/>
      </dsp:txXfrm>
    </dsp:sp>
    <dsp:sp modelId="{AF6206A9-5922-453C-899F-DE9C5A960400}">
      <dsp:nvSpPr>
        <dsp:cNvPr id="0" name=""/>
        <dsp:cNvSpPr/>
      </dsp:nvSpPr>
      <dsp:spPr>
        <a:xfrm>
          <a:off x="0" y="1200709"/>
          <a:ext cx="6797675" cy="0"/>
        </a:xfrm>
        <a:prstGeom prst="line">
          <a:avLst/>
        </a:prstGeom>
        <a:solidFill>
          <a:schemeClr val="accent2">
            <a:hueOff val="19519"/>
            <a:satOff val="-13438"/>
            <a:lumOff val="-3431"/>
            <a:alphaOff val="0"/>
          </a:schemeClr>
        </a:solidFill>
        <a:ln w="15875" cap="flat" cmpd="sng" algn="ctr">
          <a:solidFill>
            <a:schemeClr val="accent2">
              <a:hueOff val="19519"/>
              <a:satOff val="-13438"/>
              <a:lumOff val="-343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8CD7EC-0675-4BF4-8B51-5F9349062DFF}">
      <dsp:nvSpPr>
        <dsp:cNvPr id="0" name=""/>
        <dsp:cNvSpPr/>
      </dsp:nvSpPr>
      <dsp:spPr>
        <a:xfrm>
          <a:off x="0" y="1200709"/>
          <a:ext cx="6797675" cy="1198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Have you considered an organization chart for the project?</a:t>
          </a:r>
        </a:p>
      </dsp:txBody>
      <dsp:txXfrm>
        <a:off x="0" y="1200709"/>
        <a:ext cx="6797675" cy="1198300"/>
      </dsp:txXfrm>
    </dsp:sp>
    <dsp:sp modelId="{9F4EF5E4-8C7E-4A23-9320-DF860A13BAE9}">
      <dsp:nvSpPr>
        <dsp:cNvPr id="0" name=""/>
        <dsp:cNvSpPr/>
      </dsp:nvSpPr>
      <dsp:spPr>
        <a:xfrm>
          <a:off x="0" y="2399009"/>
          <a:ext cx="6797675" cy="0"/>
        </a:xfrm>
        <a:prstGeom prst="line">
          <a:avLst/>
        </a:prstGeom>
        <a:solidFill>
          <a:schemeClr val="accent2">
            <a:hueOff val="39038"/>
            <a:satOff val="-26876"/>
            <a:lumOff val="-6863"/>
            <a:alphaOff val="0"/>
          </a:schemeClr>
        </a:solidFill>
        <a:ln w="15875" cap="flat" cmpd="sng" algn="ctr">
          <a:solidFill>
            <a:schemeClr val="accent2">
              <a:hueOff val="39038"/>
              <a:satOff val="-26876"/>
              <a:lumOff val="-68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6B9116-4363-4512-9AF3-0853CD1A81B4}">
      <dsp:nvSpPr>
        <dsp:cNvPr id="0" name=""/>
        <dsp:cNvSpPr/>
      </dsp:nvSpPr>
      <dsp:spPr>
        <a:xfrm>
          <a:off x="0" y="2399009"/>
          <a:ext cx="6791036" cy="19966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What is your implementation plan, including the project budget, milestones and timelines?</a:t>
          </a:r>
        </a:p>
      </dsp:txBody>
      <dsp:txXfrm>
        <a:off x="0" y="2399009"/>
        <a:ext cx="6791036" cy="199664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2C7FE-8A4B-427A-A5AF-377BDA849F78}">
      <dsp:nvSpPr>
        <dsp:cNvPr id="0" name=""/>
        <dsp:cNvSpPr/>
      </dsp:nvSpPr>
      <dsp:spPr>
        <a:xfrm>
          <a:off x="0" y="0"/>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63156C7-7A58-4158-B1ED-1D2AB4DCB776}">
      <dsp:nvSpPr>
        <dsp:cNvPr id="0" name=""/>
        <dsp:cNvSpPr/>
      </dsp:nvSpPr>
      <dsp:spPr>
        <a:xfrm>
          <a:off x="0" y="0"/>
          <a:ext cx="6797675" cy="1076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What methods of evaluation will be used to measure progress and are they clearly aligned to the objectives and intended outcomes of the project?</a:t>
          </a:r>
        </a:p>
      </dsp:txBody>
      <dsp:txXfrm>
        <a:off x="0" y="0"/>
        <a:ext cx="6797675" cy="1076804"/>
      </dsp:txXfrm>
    </dsp:sp>
    <dsp:sp modelId="{E8017DC8-28F6-4812-BA64-4CDA30FDA48E}">
      <dsp:nvSpPr>
        <dsp:cNvPr id="0" name=""/>
        <dsp:cNvSpPr/>
      </dsp:nvSpPr>
      <dsp:spPr>
        <a:xfrm>
          <a:off x="0" y="1076804"/>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A4B5A6-0594-4F3F-9D72-E60558557EBE}">
      <dsp:nvSpPr>
        <dsp:cNvPr id="0" name=""/>
        <dsp:cNvSpPr/>
      </dsp:nvSpPr>
      <dsp:spPr>
        <a:xfrm>
          <a:off x="0" y="1076804"/>
          <a:ext cx="6797675" cy="1076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Do the project’s performance measures inform the evaluation methods?</a:t>
          </a:r>
        </a:p>
      </dsp:txBody>
      <dsp:txXfrm>
        <a:off x="0" y="1076804"/>
        <a:ext cx="6797675" cy="1076804"/>
      </dsp:txXfrm>
    </dsp:sp>
    <dsp:sp modelId="{41A7AF18-28BC-4C8F-8490-C2860A676E1F}">
      <dsp:nvSpPr>
        <dsp:cNvPr id="0" name=""/>
        <dsp:cNvSpPr/>
      </dsp:nvSpPr>
      <dsp:spPr>
        <a:xfrm>
          <a:off x="0" y="2153608"/>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951CF13-34DC-4FC6-9B26-0D8F977770CA}">
      <dsp:nvSpPr>
        <dsp:cNvPr id="0" name=""/>
        <dsp:cNvSpPr/>
      </dsp:nvSpPr>
      <dsp:spPr>
        <a:xfrm>
          <a:off x="0" y="2153608"/>
          <a:ext cx="6797675" cy="1076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What type of data will be produced from your evaluation and how will you utilize this data?</a:t>
          </a:r>
        </a:p>
      </dsp:txBody>
      <dsp:txXfrm>
        <a:off x="0" y="2153608"/>
        <a:ext cx="6797675" cy="1076804"/>
      </dsp:txXfrm>
    </dsp:sp>
    <dsp:sp modelId="{79053F7B-1B24-4F26-B639-F34D9DD251EB}">
      <dsp:nvSpPr>
        <dsp:cNvPr id="0" name=""/>
        <dsp:cNvSpPr/>
      </dsp:nvSpPr>
      <dsp:spPr>
        <a:xfrm>
          <a:off x="0" y="3230413"/>
          <a:ext cx="6797675"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3CDA6A-DAEF-45CD-A7AD-CBB122AFF616}">
      <dsp:nvSpPr>
        <dsp:cNvPr id="0" name=""/>
        <dsp:cNvSpPr/>
      </dsp:nvSpPr>
      <dsp:spPr>
        <a:xfrm>
          <a:off x="0" y="3230413"/>
          <a:ext cx="6797675" cy="10768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dirty="0"/>
            <a:t>If implemented successfully, will at least one component of your project produce evidence of effectiveness?</a:t>
          </a:r>
        </a:p>
      </dsp:txBody>
      <dsp:txXfrm>
        <a:off x="0" y="3230413"/>
        <a:ext cx="6797675" cy="1076804"/>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362E18-BB06-4E30-9667-DBB8B29011FB}">
      <dsp:nvSpPr>
        <dsp:cNvPr id="0" name=""/>
        <dsp:cNvSpPr/>
      </dsp:nvSpPr>
      <dsp:spPr>
        <a:xfrm>
          <a:off x="0" y="4851312"/>
          <a:ext cx="1699418" cy="795898"/>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863" tIns="199136" rIns="120863"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Use</a:t>
          </a:r>
        </a:p>
      </dsp:txBody>
      <dsp:txXfrm>
        <a:off x="0" y="4851312"/>
        <a:ext cx="1699418" cy="795898"/>
      </dsp:txXfrm>
    </dsp:sp>
    <dsp:sp modelId="{7A829DF0-4927-4A33-A488-A28604612239}">
      <dsp:nvSpPr>
        <dsp:cNvPr id="0" name=""/>
        <dsp:cNvSpPr/>
      </dsp:nvSpPr>
      <dsp:spPr>
        <a:xfrm>
          <a:off x="1699418" y="4851312"/>
          <a:ext cx="5098256" cy="795898"/>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417" tIns="177800" rIns="103417" bIns="177800" numCol="1" spcCol="1270" anchor="ctr" anchorCtr="0">
          <a:noAutofit/>
        </a:bodyPr>
        <a:lstStyle/>
        <a:p>
          <a:pPr marL="0" lvl="0" indent="0" algn="l" defTabSz="622300">
            <a:lnSpc>
              <a:spcPct val="90000"/>
            </a:lnSpc>
            <a:spcBef>
              <a:spcPct val="0"/>
            </a:spcBef>
            <a:spcAft>
              <a:spcPct val="35000"/>
            </a:spcAft>
            <a:buNone/>
          </a:pPr>
          <a:r>
            <a:rPr lang="en-US" sz="1400" kern="1200" dirty="0"/>
            <a:t>Use the identified Performance Measures to build your project assessments.</a:t>
          </a:r>
        </a:p>
      </dsp:txBody>
      <dsp:txXfrm>
        <a:off x="1699418" y="4851312"/>
        <a:ext cx="5098256" cy="795898"/>
      </dsp:txXfrm>
    </dsp:sp>
    <dsp:sp modelId="{E2356393-4E31-4BC4-B29B-C0F83D7897D4}">
      <dsp:nvSpPr>
        <dsp:cNvPr id="0" name=""/>
        <dsp:cNvSpPr/>
      </dsp:nvSpPr>
      <dsp:spPr>
        <a:xfrm rot="10800000">
          <a:off x="0" y="3639159"/>
          <a:ext cx="1699418" cy="1224091"/>
        </a:xfrm>
        <a:prstGeom prst="upArrowCallout">
          <a:avLst>
            <a:gd name="adj1" fmla="val 5000"/>
            <a:gd name="adj2" fmla="val 10000"/>
            <a:gd name="adj3" fmla="val 15000"/>
            <a:gd name="adj4" fmla="val 64977"/>
          </a:avLst>
        </a:prstGeom>
        <a:solidFill>
          <a:schemeClr val="accent5">
            <a:hueOff val="531780"/>
            <a:satOff val="-5973"/>
            <a:lumOff val="-1275"/>
            <a:alphaOff val="0"/>
          </a:schemeClr>
        </a:solidFill>
        <a:ln w="15875" cap="flat" cmpd="sng" algn="ctr">
          <a:solidFill>
            <a:schemeClr val="accent5">
              <a:hueOff val="531780"/>
              <a:satOff val="-5973"/>
              <a:lumOff val="-127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863" tIns="199136" rIns="120863"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Choose</a:t>
          </a:r>
        </a:p>
      </dsp:txBody>
      <dsp:txXfrm rot="-10800000">
        <a:off x="0" y="3639159"/>
        <a:ext cx="1699418" cy="795659"/>
      </dsp:txXfrm>
    </dsp:sp>
    <dsp:sp modelId="{8460A884-2595-4D83-8C8C-EDDA8074774A}">
      <dsp:nvSpPr>
        <dsp:cNvPr id="0" name=""/>
        <dsp:cNvSpPr/>
      </dsp:nvSpPr>
      <dsp:spPr>
        <a:xfrm>
          <a:off x="1699418" y="3639159"/>
          <a:ext cx="5098256" cy="795659"/>
        </a:xfrm>
        <a:prstGeom prst="rect">
          <a:avLst/>
        </a:prstGeom>
        <a:solidFill>
          <a:schemeClr val="accent5">
            <a:tint val="40000"/>
            <a:alpha val="90000"/>
            <a:hueOff val="566666"/>
            <a:satOff val="-4971"/>
            <a:lumOff val="-396"/>
            <a:alphaOff val="0"/>
          </a:schemeClr>
        </a:solidFill>
        <a:ln w="15875" cap="flat" cmpd="sng" algn="ctr">
          <a:solidFill>
            <a:schemeClr val="accent5">
              <a:tint val="40000"/>
              <a:alpha val="90000"/>
              <a:hueOff val="566666"/>
              <a:satOff val="-4971"/>
              <a:lumOff val="-39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417" tIns="177800" rIns="103417" bIns="177800" numCol="1" spcCol="1270" anchor="ctr" anchorCtr="0">
          <a:noAutofit/>
        </a:bodyPr>
        <a:lstStyle/>
        <a:p>
          <a:pPr marL="0" lvl="0" indent="0" algn="l" defTabSz="622300">
            <a:lnSpc>
              <a:spcPct val="90000"/>
            </a:lnSpc>
            <a:spcBef>
              <a:spcPct val="0"/>
            </a:spcBef>
            <a:spcAft>
              <a:spcPct val="35000"/>
            </a:spcAft>
            <a:buNone/>
          </a:pPr>
          <a:r>
            <a:rPr lang="en-US" sz="1400" kern="1200" dirty="0"/>
            <a:t>Choose metrics and evaluation methods that will produce evidence about the project’s effectiveness.</a:t>
          </a:r>
        </a:p>
      </dsp:txBody>
      <dsp:txXfrm>
        <a:off x="1699418" y="3639159"/>
        <a:ext cx="5098256" cy="795659"/>
      </dsp:txXfrm>
    </dsp:sp>
    <dsp:sp modelId="{80D8FB2C-29EC-45E6-BE8F-A5776E822E83}">
      <dsp:nvSpPr>
        <dsp:cNvPr id="0" name=""/>
        <dsp:cNvSpPr/>
      </dsp:nvSpPr>
      <dsp:spPr>
        <a:xfrm rot="10800000">
          <a:off x="0" y="2427006"/>
          <a:ext cx="1699418" cy="1224091"/>
        </a:xfrm>
        <a:prstGeom prst="upArrowCallout">
          <a:avLst>
            <a:gd name="adj1" fmla="val 5000"/>
            <a:gd name="adj2" fmla="val 10000"/>
            <a:gd name="adj3" fmla="val 15000"/>
            <a:gd name="adj4" fmla="val 64977"/>
          </a:avLst>
        </a:prstGeom>
        <a:solidFill>
          <a:schemeClr val="accent5">
            <a:hueOff val="1063560"/>
            <a:satOff val="-11946"/>
            <a:lumOff val="-2549"/>
            <a:alphaOff val="0"/>
          </a:schemeClr>
        </a:solidFill>
        <a:ln w="15875" cap="flat" cmpd="sng" algn="ctr">
          <a:solidFill>
            <a:schemeClr val="accent5">
              <a:hueOff val="1063560"/>
              <a:satOff val="-11946"/>
              <a:lumOff val="-254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863" tIns="199136" rIns="120863"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Analyze</a:t>
          </a:r>
        </a:p>
      </dsp:txBody>
      <dsp:txXfrm rot="-10800000">
        <a:off x="0" y="2427006"/>
        <a:ext cx="1699418" cy="795659"/>
      </dsp:txXfrm>
    </dsp:sp>
    <dsp:sp modelId="{2542AFB8-437D-4552-9915-1A675A7CE816}">
      <dsp:nvSpPr>
        <dsp:cNvPr id="0" name=""/>
        <dsp:cNvSpPr/>
      </dsp:nvSpPr>
      <dsp:spPr>
        <a:xfrm>
          <a:off x="1699418" y="2427006"/>
          <a:ext cx="5098256" cy="795659"/>
        </a:xfrm>
        <a:prstGeom prst="rect">
          <a:avLst/>
        </a:prstGeom>
        <a:solidFill>
          <a:schemeClr val="accent5">
            <a:tint val="40000"/>
            <a:alpha val="90000"/>
            <a:hueOff val="1133332"/>
            <a:satOff val="-9941"/>
            <a:lumOff val="-791"/>
            <a:alphaOff val="0"/>
          </a:schemeClr>
        </a:solidFill>
        <a:ln w="15875" cap="flat" cmpd="sng" algn="ctr">
          <a:solidFill>
            <a:schemeClr val="accent5">
              <a:tint val="40000"/>
              <a:alpha val="90000"/>
              <a:hueOff val="1133332"/>
              <a:satOff val="-9941"/>
              <a:lumOff val="-79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417" tIns="177800" rIns="103417" bIns="177800" numCol="1" spcCol="1270" anchor="ctr" anchorCtr="0">
          <a:noAutofit/>
        </a:bodyPr>
        <a:lstStyle/>
        <a:p>
          <a:pPr marL="0" lvl="0" indent="0" algn="l" defTabSz="622300">
            <a:lnSpc>
              <a:spcPct val="90000"/>
            </a:lnSpc>
            <a:spcBef>
              <a:spcPct val="0"/>
            </a:spcBef>
            <a:spcAft>
              <a:spcPct val="35000"/>
            </a:spcAft>
            <a:buNone/>
          </a:pPr>
          <a:r>
            <a:rPr lang="en-US" sz="1400" kern="1200" dirty="0"/>
            <a:t>Analyze each proposed activity to ensure that it is attainable, meaningful, and measurable.</a:t>
          </a:r>
        </a:p>
      </dsp:txBody>
      <dsp:txXfrm>
        <a:off x="1699418" y="2427006"/>
        <a:ext cx="5098256" cy="795659"/>
      </dsp:txXfrm>
    </dsp:sp>
    <dsp:sp modelId="{B4A92326-9C4B-4D6B-8E75-74D4C4D90AD3}">
      <dsp:nvSpPr>
        <dsp:cNvPr id="0" name=""/>
        <dsp:cNvSpPr/>
      </dsp:nvSpPr>
      <dsp:spPr>
        <a:xfrm rot="10800000">
          <a:off x="0" y="1214853"/>
          <a:ext cx="1699418" cy="1224091"/>
        </a:xfrm>
        <a:prstGeom prst="upArrowCallout">
          <a:avLst>
            <a:gd name="adj1" fmla="val 5000"/>
            <a:gd name="adj2" fmla="val 10000"/>
            <a:gd name="adj3" fmla="val 15000"/>
            <a:gd name="adj4" fmla="val 64977"/>
          </a:avLst>
        </a:prstGeom>
        <a:solidFill>
          <a:schemeClr val="accent5">
            <a:hueOff val="1595340"/>
            <a:satOff val="-17918"/>
            <a:lumOff val="-3824"/>
            <a:alphaOff val="0"/>
          </a:schemeClr>
        </a:solidFill>
        <a:ln w="15875" cap="flat" cmpd="sng" algn="ctr">
          <a:solidFill>
            <a:schemeClr val="accent5">
              <a:hueOff val="1595340"/>
              <a:satOff val="-17918"/>
              <a:lumOff val="-382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863" tIns="199136" rIns="120863"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Identify</a:t>
          </a:r>
        </a:p>
      </dsp:txBody>
      <dsp:txXfrm rot="-10800000">
        <a:off x="0" y="1214853"/>
        <a:ext cx="1699418" cy="795659"/>
      </dsp:txXfrm>
    </dsp:sp>
    <dsp:sp modelId="{83F74805-93EE-4035-8301-B355A8642A6A}">
      <dsp:nvSpPr>
        <dsp:cNvPr id="0" name=""/>
        <dsp:cNvSpPr/>
      </dsp:nvSpPr>
      <dsp:spPr>
        <a:xfrm>
          <a:off x="1699418" y="1214853"/>
          <a:ext cx="5098256" cy="795659"/>
        </a:xfrm>
        <a:prstGeom prst="rect">
          <a:avLst/>
        </a:prstGeom>
        <a:solidFill>
          <a:schemeClr val="accent5">
            <a:tint val="40000"/>
            <a:alpha val="90000"/>
            <a:hueOff val="1699998"/>
            <a:satOff val="-14912"/>
            <a:lumOff val="-1187"/>
            <a:alphaOff val="0"/>
          </a:schemeClr>
        </a:solidFill>
        <a:ln w="15875" cap="flat" cmpd="sng" algn="ctr">
          <a:solidFill>
            <a:schemeClr val="accent5">
              <a:tint val="40000"/>
              <a:alpha val="90000"/>
              <a:hueOff val="1699998"/>
              <a:satOff val="-14912"/>
              <a:lumOff val="-118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417" tIns="177800" rIns="103417" bIns="177800" numCol="1" spcCol="1270" anchor="ctr" anchorCtr="0">
          <a:noAutofit/>
        </a:bodyPr>
        <a:lstStyle/>
        <a:p>
          <a:pPr marL="0" lvl="0" indent="0" algn="l" defTabSz="622300">
            <a:lnSpc>
              <a:spcPct val="90000"/>
            </a:lnSpc>
            <a:spcBef>
              <a:spcPct val="0"/>
            </a:spcBef>
            <a:spcAft>
              <a:spcPct val="35000"/>
            </a:spcAft>
            <a:buNone/>
          </a:pPr>
          <a:r>
            <a:rPr lang="en-US" sz="1400" kern="1200" dirty="0"/>
            <a:t>Identify realistic goals for your proposed project and partners who will help you achieve these goals.</a:t>
          </a:r>
        </a:p>
      </dsp:txBody>
      <dsp:txXfrm>
        <a:off x="1699418" y="1214853"/>
        <a:ext cx="5098256" cy="795659"/>
      </dsp:txXfrm>
    </dsp:sp>
    <dsp:sp modelId="{52F7D329-C0B3-4B95-BDAA-CD5E31ED04F6}">
      <dsp:nvSpPr>
        <dsp:cNvPr id="0" name=""/>
        <dsp:cNvSpPr/>
      </dsp:nvSpPr>
      <dsp:spPr>
        <a:xfrm rot="10800000">
          <a:off x="0" y="2700"/>
          <a:ext cx="1699418" cy="1224091"/>
        </a:xfrm>
        <a:prstGeom prst="upArrowCallout">
          <a:avLst>
            <a:gd name="adj1" fmla="val 5000"/>
            <a:gd name="adj2" fmla="val 10000"/>
            <a:gd name="adj3" fmla="val 15000"/>
            <a:gd name="adj4" fmla="val 64977"/>
          </a:avLst>
        </a:prstGeom>
        <a:solidFill>
          <a:schemeClr val="accent5">
            <a:hueOff val="2127120"/>
            <a:satOff val="-23891"/>
            <a:lumOff val="-5098"/>
            <a:alphaOff val="0"/>
          </a:schemeClr>
        </a:solidFill>
        <a:ln w="15875" cap="flat" cmpd="sng" algn="ctr">
          <a:solidFill>
            <a:schemeClr val="accent5">
              <a:hueOff val="2127120"/>
              <a:satOff val="-23891"/>
              <a:lumOff val="-50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863" tIns="199136" rIns="120863"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Conduct </a:t>
          </a:r>
        </a:p>
      </dsp:txBody>
      <dsp:txXfrm rot="-10800000">
        <a:off x="0" y="2700"/>
        <a:ext cx="1699418" cy="795659"/>
      </dsp:txXfrm>
    </dsp:sp>
    <dsp:sp modelId="{D3A9D151-E66C-4D4A-8E50-57462252CCA8}">
      <dsp:nvSpPr>
        <dsp:cNvPr id="0" name=""/>
        <dsp:cNvSpPr/>
      </dsp:nvSpPr>
      <dsp:spPr>
        <a:xfrm>
          <a:off x="1699418" y="2700"/>
          <a:ext cx="5098256" cy="795659"/>
        </a:xfrm>
        <a:prstGeom prst="rect">
          <a:avLst/>
        </a:prstGeom>
        <a:solidFill>
          <a:schemeClr val="accent5">
            <a:tint val="40000"/>
            <a:alpha val="90000"/>
            <a:hueOff val="2266664"/>
            <a:satOff val="-19882"/>
            <a:lumOff val="-1583"/>
            <a:alphaOff val="0"/>
          </a:schemeClr>
        </a:solidFill>
        <a:ln w="15875" cap="flat" cmpd="sng" algn="ctr">
          <a:solidFill>
            <a:schemeClr val="accent5">
              <a:tint val="40000"/>
              <a:alpha val="90000"/>
              <a:hueOff val="2266664"/>
              <a:satOff val="-19882"/>
              <a:lumOff val="-15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417" tIns="177800" rIns="103417" bIns="177800" numCol="1" spcCol="1270" anchor="ctr" anchorCtr="0">
          <a:noAutofit/>
        </a:bodyPr>
        <a:lstStyle/>
        <a:p>
          <a:pPr marL="0" lvl="0" indent="0" algn="l" defTabSz="622300">
            <a:lnSpc>
              <a:spcPct val="90000"/>
            </a:lnSpc>
            <a:spcBef>
              <a:spcPct val="0"/>
            </a:spcBef>
            <a:spcAft>
              <a:spcPct val="35000"/>
            </a:spcAft>
            <a:buNone/>
          </a:pPr>
          <a:r>
            <a:rPr lang="en-US" sz="1400" kern="1200" dirty="0"/>
            <a:t>Conduct a needs assessment to determine gaps and weaknesses in your infrastructure and current services.</a:t>
          </a:r>
        </a:p>
      </dsp:txBody>
      <dsp:txXfrm>
        <a:off x="1699418" y="2700"/>
        <a:ext cx="5098256" cy="79565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68C6B-F01E-48CC-A5CC-26571AA5A08D}">
      <dsp:nvSpPr>
        <dsp:cNvPr id="0" name=""/>
        <dsp:cNvSpPr/>
      </dsp:nvSpPr>
      <dsp:spPr>
        <a:xfrm>
          <a:off x="0" y="3410021"/>
          <a:ext cx="1699418" cy="2237343"/>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863" tIns="248920" rIns="120863" bIns="248920" numCol="1" spcCol="1270" anchor="ctr" anchorCtr="0">
          <a:noAutofit/>
        </a:bodyPr>
        <a:lstStyle/>
        <a:p>
          <a:pPr marL="0" lvl="0" indent="0" algn="ctr" defTabSz="1555750">
            <a:lnSpc>
              <a:spcPct val="90000"/>
            </a:lnSpc>
            <a:spcBef>
              <a:spcPct val="0"/>
            </a:spcBef>
            <a:spcAft>
              <a:spcPct val="35000"/>
            </a:spcAft>
            <a:buNone/>
          </a:pPr>
          <a:r>
            <a:rPr lang="en-US" sz="3500" kern="1200" dirty="0"/>
            <a:t>Register</a:t>
          </a:r>
        </a:p>
      </dsp:txBody>
      <dsp:txXfrm>
        <a:off x="0" y="3410021"/>
        <a:ext cx="1699418" cy="2237343"/>
      </dsp:txXfrm>
    </dsp:sp>
    <dsp:sp modelId="{0D1A5C78-7E2D-47D4-B34C-C62AFD25DAA6}">
      <dsp:nvSpPr>
        <dsp:cNvPr id="0" name=""/>
        <dsp:cNvSpPr/>
      </dsp:nvSpPr>
      <dsp:spPr>
        <a:xfrm>
          <a:off x="1699418" y="3410021"/>
          <a:ext cx="5098256" cy="2237343"/>
        </a:xfrm>
        <a:prstGeom prst="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417" tIns="292100" rIns="103417" bIns="292100" numCol="1" spcCol="1270" anchor="ctr" anchorCtr="0">
          <a:noAutofit/>
        </a:bodyPr>
        <a:lstStyle/>
        <a:p>
          <a:pPr marL="0" lvl="0" indent="0" algn="l" defTabSz="1022350">
            <a:lnSpc>
              <a:spcPct val="90000"/>
            </a:lnSpc>
            <a:spcBef>
              <a:spcPct val="0"/>
            </a:spcBef>
            <a:spcAft>
              <a:spcPct val="35000"/>
            </a:spcAft>
            <a:buNone/>
          </a:pPr>
          <a:r>
            <a:rPr lang="en-US" sz="2300" kern="1200" dirty="0"/>
            <a:t>Be certain that your institution is fully registered in grants.gov and the person who is responsible for submitting the application has the appropriate permissions.</a:t>
          </a:r>
        </a:p>
      </dsp:txBody>
      <dsp:txXfrm>
        <a:off x="1699418" y="3410021"/>
        <a:ext cx="5098256" cy="2237343"/>
      </dsp:txXfrm>
    </dsp:sp>
    <dsp:sp modelId="{91862D4C-C269-4A1C-B607-A01D24A2B997}">
      <dsp:nvSpPr>
        <dsp:cNvPr id="0" name=""/>
        <dsp:cNvSpPr/>
      </dsp:nvSpPr>
      <dsp:spPr>
        <a:xfrm rot="10800000">
          <a:off x="0" y="2547"/>
          <a:ext cx="1699418" cy="3441033"/>
        </a:xfrm>
        <a:prstGeom prst="upArrowCallout">
          <a:avLst>
            <a:gd name="adj1" fmla="val 5000"/>
            <a:gd name="adj2" fmla="val 10000"/>
            <a:gd name="adj3" fmla="val 15000"/>
            <a:gd name="adj4" fmla="val 64977"/>
          </a:avLst>
        </a:prstGeom>
        <a:solidFill>
          <a:schemeClr val="accent5">
            <a:hueOff val="2127120"/>
            <a:satOff val="-23891"/>
            <a:lumOff val="-5098"/>
            <a:alphaOff val="0"/>
          </a:schemeClr>
        </a:solidFill>
        <a:ln w="15875" cap="flat" cmpd="sng" algn="ctr">
          <a:solidFill>
            <a:schemeClr val="accent5">
              <a:hueOff val="2127120"/>
              <a:satOff val="-23891"/>
              <a:lumOff val="-509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863" tIns="248920" rIns="120863" bIns="248920" numCol="1" spcCol="1270" anchor="ctr" anchorCtr="0">
          <a:noAutofit/>
        </a:bodyPr>
        <a:lstStyle/>
        <a:p>
          <a:pPr marL="0" lvl="0" indent="0" algn="ctr" defTabSz="1555750">
            <a:lnSpc>
              <a:spcPct val="90000"/>
            </a:lnSpc>
            <a:spcBef>
              <a:spcPct val="0"/>
            </a:spcBef>
            <a:spcAft>
              <a:spcPct val="35000"/>
            </a:spcAft>
            <a:buNone/>
          </a:pPr>
          <a:r>
            <a:rPr lang="en-US" sz="3500" kern="1200" dirty="0"/>
            <a:t>Review</a:t>
          </a:r>
        </a:p>
      </dsp:txBody>
      <dsp:txXfrm rot="-10800000">
        <a:off x="0" y="2547"/>
        <a:ext cx="1699418" cy="2236671"/>
      </dsp:txXfrm>
    </dsp:sp>
    <dsp:sp modelId="{30F52AEB-2272-46A9-A73E-0A630074A2D8}">
      <dsp:nvSpPr>
        <dsp:cNvPr id="0" name=""/>
        <dsp:cNvSpPr/>
      </dsp:nvSpPr>
      <dsp:spPr>
        <a:xfrm>
          <a:off x="1699418" y="2547"/>
          <a:ext cx="5098256" cy="2236671"/>
        </a:xfrm>
        <a:prstGeom prst="rect">
          <a:avLst/>
        </a:prstGeom>
        <a:solidFill>
          <a:schemeClr val="accent5">
            <a:tint val="40000"/>
            <a:alpha val="90000"/>
            <a:hueOff val="2266664"/>
            <a:satOff val="-19882"/>
            <a:lumOff val="-1583"/>
            <a:alphaOff val="0"/>
          </a:schemeClr>
        </a:solidFill>
        <a:ln w="15875" cap="flat" cmpd="sng" algn="ctr">
          <a:solidFill>
            <a:schemeClr val="accent5">
              <a:tint val="40000"/>
              <a:alpha val="90000"/>
              <a:hueOff val="2266664"/>
              <a:satOff val="-19882"/>
              <a:lumOff val="-15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417" tIns="292100" rIns="103417" bIns="292100" numCol="1" spcCol="1270" anchor="ctr" anchorCtr="0">
          <a:noAutofit/>
        </a:bodyPr>
        <a:lstStyle/>
        <a:p>
          <a:pPr marL="0" lvl="0" indent="0" algn="l" defTabSz="1022350">
            <a:lnSpc>
              <a:spcPct val="90000"/>
            </a:lnSpc>
            <a:spcBef>
              <a:spcPct val="0"/>
            </a:spcBef>
            <a:spcAft>
              <a:spcPct val="35000"/>
            </a:spcAft>
            <a:buNone/>
          </a:pPr>
          <a:r>
            <a:rPr lang="en-US" sz="2300" kern="1200" dirty="0"/>
            <a:t>Review the Notice Inviting Applications (Federal Register Notice) and the Instructions booklet carefully.</a:t>
          </a:r>
        </a:p>
      </dsp:txBody>
      <dsp:txXfrm>
        <a:off x="1699418" y="2547"/>
        <a:ext cx="5098256" cy="223667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69034E-A557-4A56-9344-61AD391F7EB9}">
      <dsp:nvSpPr>
        <dsp:cNvPr id="0" name=""/>
        <dsp:cNvSpPr/>
      </dsp:nvSpPr>
      <dsp:spPr>
        <a:xfrm>
          <a:off x="0" y="615237"/>
          <a:ext cx="10058399" cy="11358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EB66E1-6A49-401C-B088-463DA2B0BECB}">
      <dsp:nvSpPr>
        <dsp:cNvPr id="0" name=""/>
        <dsp:cNvSpPr/>
      </dsp:nvSpPr>
      <dsp:spPr>
        <a:xfrm>
          <a:off x="343586" y="870798"/>
          <a:ext cx="624703" cy="6247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7A8AECA-BFEE-44A0-82A8-6E01C29E88CF}">
      <dsp:nvSpPr>
        <dsp:cNvPr id="0" name=""/>
        <dsp:cNvSpPr/>
      </dsp:nvSpPr>
      <dsp:spPr>
        <a:xfrm>
          <a:off x="1311876" y="615237"/>
          <a:ext cx="8746523" cy="1135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208" tIns="120208" rIns="120208" bIns="120208" numCol="1" spcCol="1270" anchor="ctr" anchorCtr="0">
          <a:noAutofit/>
        </a:bodyPr>
        <a:lstStyle/>
        <a:p>
          <a:pPr marL="0" lvl="0" indent="0" algn="l" defTabSz="1111250">
            <a:lnSpc>
              <a:spcPct val="90000"/>
            </a:lnSpc>
            <a:spcBef>
              <a:spcPct val="0"/>
            </a:spcBef>
            <a:spcAft>
              <a:spcPct val="35000"/>
            </a:spcAft>
            <a:buNone/>
          </a:pPr>
          <a:r>
            <a:rPr lang="en-US" sz="2500" b="1" kern="1200" dirty="0"/>
            <a:t>Njeri Clark, Competition Manager| </a:t>
          </a:r>
          <a:r>
            <a:rPr lang="en-US" sz="2500" b="1" kern="1200" dirty="0">
              <a:hlinkClick xmlns:r="http://schemas.openxmlformats.org/officeDocument/2006/relationships" r:id="rId3"/>
            </a:rPr>
            <a:t>Njeri.clark@ed.gov</a:t>
          </a:r>
          <a:r>
            <a:rPr lang="en-US" sz="2500" b="1" kern="1200" dirty="0"/>
            <a:t>, 202-453-6224</a:t>
          </a:r>
          <a:endParaRPr lang="en-US" sz="2500" kern="1200" dirty="0"/>
        </a:p>
      </dsp:txBody>
      <dsp:txXfrm>
        <a:off x="1311876" y="615237"/>
        <a:ext cx="8746523" cy="1135824"/>
      </dsp:txXfrm>
    </dsp:sp>
    <dsp:sp modelId="{2F24FFF1-7F28-4C1E-8CFC-3A899C20C609}">
      <dsp:nvSpPr>
        <dsp:cNvPr id="0" name=""/>
        <dsp:cNvSpPr/>
      </dsp:nvSpPr>
      <dsp:spPr>
        <a:xfrm>
          <a:off x="0" y="2035018"/>
          <a:ext cx="10058399" cy="113582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5F4110-CFCE-4D80-856C-B26DBE3A2512}">
      <dsp:nvSpPr>
        <dsp:cNvPr id="0" name=""/>
        <dsp:cNvSpPr/>
      </dsp:nvSpPr>
      <dsp:spPr>
        <a:xfrm>
          <a:off x="343586" y="2290578"/>
          <a:ext cx="624703" cy="624703"/>
        </a:xfrm>
        <a:prstGeom prst="rect">
          <a:avLst/>
        </a:prstGeom>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D0ADA1B-BC05-49BE-8AA4-7A5E7D477403}">
      <dsp:nvSpPr>
        <dsp:cNvPr id="0" name=""/>
        <dsp:cNvSpPr/>
      </dsp:nvSpPr>
      <dsp:spPr>
        <a:xfrm>
          <a:off x="1311876" y="2035018"/>
          <a:ext cx="8746523" cy="11358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208" tIns="120208" rIns="120208" bIns="120208" numCol="1" spcCol="1270" anchor="ctr" anchorCtr="0">
          <a:noAutofit/>
        </a:bodyPr>
        <a:lstStyle/>
        <a:p>
          <a:pPr marL="0" lvl="0" indent="0" algn="l" defTabSz="1111250">
            <a:lnSpc>
              <a:spcPct val="90000"/>
            </a:lnSpc>
            <a:spcBef>
              <a:spcPct val="0"/>
            </a:spcBef>
            <a:spcAft>
              <a:spcPct val="35000"/>
            </a:spcAft>
            <a:buNone/>
          </a:pPr>
          <a:r>
            <a:rPr lang="en-US" sz="2500" b="1" kern="1200" dirty="0"/>
            <a:t>Program website: </a:t>
          </a:r>
          <a:r>
            <a:rPr lang="en-US" sz="2500" b="1" kern="1200" dirty="0">
              <a:hlinkClick xmlns:r="http://schemas.openxmlformats.org/officeDocument/2006/relationships" r:id="rId6"/>
            </a:rPr>
            <a:t>https://www2.ed.gov/programs/basic-need/index.html</a:t>
          </a:r>
          <a:r>
            <a:rPr lang="en-US" sz="2500" b="1" kern="1200" dirty="0"/>
            <a:t> </a:t>
          </a:r>
          <a:endParaRPr lang="en-US" sz="2500" kern="1200" dirty="0"/>
        </a:p>
      </dsp:txBody>
      <dsp:txXfrm>
        <a:off x="1311876" y="2035018"/>
        <a:ext cx="8746523" cy="1135824"/>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AFC2E8-E478-4036-95D3-5A0AF5D5AF94}">
      <dsp:nvSpPr>
        <dsp:cNvPr id="0" name=""/>
        <dsp:cNvSpPr/>
      </dsp:nvSpPr>
      <dsp:spPr>
        <a:xfrm>
          <a:off x="0" y="1508"/>
          <a:ext cx="10058399" cy="5621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Read the Notice Inviting Applications (NIA) carefully.</a:t>
          </a:r>
        </a:p>
      </dsp:txBody>
      <dsp:txXfrm>
        <a:off x="27439" y="28947"/>
        <a:ext cx="10003521" cy="507222"/>
      </dsp:txXfrm>
    </dsp:sp>
    <dsp:sp modelId="{9D32686B-811C-43AF-8B48-2C04CBC24193}">
      <dsp:nvSpPr>
        <dsp:cNvPr id="0" name=""/>
        <dsp:cNvSpPr/>
      </dsp:nvSpPr>
      <dsp:spPr>
        <a:xfrm>
          <a:off x="0" y="577882"/>
          <a:ext cx="10058399" cy="5621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Go to Grants.gov immediately to register or confirm your registration and to locate the opportunity. Do not forget to review the Related Documents tab for this opportunity.</a:t>
          </a:r>
        </a:p>
      </dsp:txBody>
      <dsp:txXfrm>
        <a:off x="27439" y="605321"/>
        <a:ext cx="10003521" cy="507222"/>
      </dsp:txXfrm>
    </dsp:sp>
    <dsp:sp modelId="{9850C903-6ADD-4649-AECC-86026203BCCB}">
      <dsp:nvSpPr>
        <dsp:cNvPr id="0" name=""/>
        <dsp:cNvSpPr/>
      </dsp:nvSpPr>
      <dsp:spPr>
        <a:xfrm>
          <a:off x="0" y="1154256"/>
          <a:ext cx="10058399" cy="5621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Follow Grants.gov submission tips found in the application booklet.</a:t>
          </a:r>
        </a:p>
      </dsp:txBody>
      <dsp:txXfrm>
        <a:off x="27439" y="1181695"/>
        <a:ext cx="10003521" cy="507222"/>
      </dsp:txXfrm>
    </dsp:sp>
    <dsp:sp modelId="{57575614-E6A4-4C07-9FFF-D0E8F967869B}">
      <dsp:nvSpPr>
        <dsp:cNvPr id="0" name=""/>
        <dsp:cNvSpPr/>
      </dsp:nvSpPr>
      <dsp:spPr>
        <a:xfrm>
          <a:off x="0" y="1730629"/>
          <a:ext cx="10058399" cy="5621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Develop a  thoughtful logic model-  it’s the road map for your entire project.</a:t>
          </a:r>
        </a:p>
      </dsp:txBody>
      <dsp:txXfrm>
        <a:off x="27439" y="1758068"/>
        <a:ext cx="10003521" cy="507222"/>
      </dsp:txXfrm>
    </dsp:sp>
    <dsp:sp modelId="{DD623EEF-D6F6-418B-A231-9B2003F34604}">
      <dsp:nvSpPr>
        <dsp:cNvPr id="0" name=""/>
        <dsp:cNvSpPr/>
      </dsp:nvSpPr>
      <dsp:spPr>
        <a:xfrm>
          <a:off x="0" y="2307003"/>
          <a:ext cx="10058399" cy="5621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Write a clear, comprehensive proposal that reviewers understand.</a:t>
          </a:r>
        </a:p>
      </dsp:txBody>
      <dsp:txXfrm>
        <a:off x="27439" y="2334442"/>
        <a:ext cx="10003521" cy="507222"/>
      </dsp:txXfrm>
    </dsp:sp>
    <dsp:sp modelId="{FC0042EE-7A71-4C99-A683-D5A465B17CC2}">
      <dsp:nvSpPr>
        <dsp:cNvPr id="0" name=""/>
        <dsp:cNvSpPr/>
      </dsp:nvSpPr>
      <dsp:spPr>
        <a:xfrm>
          <a:off x="0" y="2883377"/>
          <a:ext cx="10058399" cy="5621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Consider the outcomes. What will change if the project is implemented?</a:t>
          </a:r>
        </a:p>
      </dsp:txBody>
      <dsp:txXfrm>
        <a:off x="27439" y="2910816"/>
        <a:ext cx="10003521" cy="507222"/>
      </dsp:txXfrm>
    </dsp:sp>
    <dsp:sp modelId="{47A5632D-7B98-435C-8F07-D8CA51CEF816}">
      <dsp:nvSpPr>
        <dsp:cNvPr id="0" name=""/>
        <dsp:cNvSpPr/>
      </dsp:nvSpPr>
      <dsp:spPr>
        <a:xfrm>
          <a:off x="0" y="3459750"/>
          <a:ext cx="10058399" cy="562100"/>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Submit your application early!</a:t>
          </a:r>
        </a:p>
      </dsp:txBody>
      <dsp:txXfrm>
        <a:off x="27439" y="3487189"/>
        <a:ext cx="10003521" cy="50722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5.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94E10F-F780-4F96-9B05-5128F32011C0}" type="datetimeFigureOut">
              <a:rPr lang="en-US" smtClean="0"/>
              <a:t>6/11/2024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AA99E2-F8EE-4B88-8697-B4008FA3D470}" type="slidenum">
              <a:rPr lang="en-US" smtClean="0"/>
              <a:t>‹#›</a:t>
            </a:fld>
            <a:endParaRPr lang="en-US" dirty="0"/>
          </a:p>
        </p:txBody>
      </p:sp>
    </p:spTree>
    <p:extLst>
      <p:ext uri="{BB962C8B-B14F-4D97-AF65-F5344CB8AC3E}">
        <p14:creationId xmlns:p14="http://schemas.microsoft.com/office/powerpoint/2010/main" val="180646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DCF79F-72B1-1745-BB07-D55B79FBC7F6}" type="slidenum">
              <a:rPr lang="en-US" smtClean="0"/>
              <a:t>4</a:t>
            </a:fld>
            <a:endParaRPr lang="en-US" dirty="0"/>
          </a:p>
        </p:txBody>
      </p:sp>
    </p:spTree>
    <p:extLst>
      <p:ext uri="{BB962C8B-B14F-4D97-AF65-F5344CB8AC3E}">
        <p14:creationId xmlns:p14="http://schemas.microsoft.com/office/powerpoint/2010/main" val="19933682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396A9-5391-4080-847D-EA6C0F938CBF}" type="slidenum">
              <a:rPr lang="en-US" smtClean="0"/>
              <a:t>6</a:t>
            </a:fld>
            <a:endParaRPr lang="en-US" dirty="0"/>
          </a:p>
        </p:txBody>
      </p:sp>
    </p:spTree>
    <p:extLst>
      <p:ext uri="{BB962C8B-B14F-4D97-AF65-F5344CB8AC3E}">
        <p14:creationId xmlns:p14="http://schemas.microsoft.com/office/powerpoint/2010/main" val="834174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396A9-5391-4080-847D-EA6C0F938CBF}" type="slidenum">
              <a:rPr lang="en-US" smtClean="0"/>
              <a:t>9</a:t>
            </a:fld>
            <a:endParaRPr lang="en-US" dirty="0"/>
          </a:p>
        </p:txBody>
      </p:sp>
    </p:spTree>
    <p:extLst>
      <p:ext uri="{BB962C8B-B14F-4D97-AF65-F5344CB8AC3E}">
        <p14:creationId xmlns:p14="http://schemas.microsoft.com/office/powerpoint/2010/main" val="1083406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396A9-5391-4080-847D-EA6C0F938CBF}" type="slidenum">
              <a:rPr lang="en-US" smtClean="0"/>
              <a:t>10</a:t>
            </a:fld>
            <a:endParaRPr lang="en-US" dirty="0"/>
          </a:p>
        </p:txBody>
      </p:sp>
    </p:spTree>
    <p:extLst>
      <p:ext uri="{BB962C8B-B14F-4D97-AF65-F5344CB8AC3E}">
        <p14:creationId xmlns:p14="http://schemas.microsoft.com/office/powerpoint/2010/main" val="3210119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396A9-5391-4080-847D-EA6C0F938CBF}" type="slidenum">
              <a:rPr lang="en-US" smtClean="0"/>
              <a:t>11</a:t>
            </a:fld>
            <a:endParaRPr lang="en-US" dirty="0"/>
          </a:p>
        </p:txBody>
      </p:sp>
    </p:spTree>
    <p:extLst>
      <p:ext uri="{BB962C8B-B14F-4D97-AF65-F5344CB8AC3E}">
        <p14:creationId xmlns:p14="http://schemas.microsoft.com/office/powerpoint/2010/main" val="1131896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396A9-5391-4080-847D-EA6C0F938CBF}" type="slidenum">
              <a:rPr lang="en-US" smtClean="0"/>
              <a:t>12</a:t>
            </a:fld>
            <a:endParaRPr lang="en-US" dirty="0"/>
          </a:p>
        </p:txBody>
      </p:sp>
    </p:spTree>
    <p:extLst>
      <p:ext uri="{BB962C8B-B14F-4D97-AF65-F5344CB8AC3E}">
        <p14:creationId xmlns:p14="http://schemas.microsoft.com/office/powerpoint/2010/main" val="2736429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396A9-5391-4080-847D-EA6C0F938CBF}" type="slidenum">
              <a:rPr lang="en-US" smtClean="0"/>
              <a:t>13</a:t>
            </a:fld>
            <a:endParaRPr lang="en-US" dirty="0"/>
          </a:p>
        </p:txBody>
      </p:sp>
    </p:spTree>
    <p:extLst>
      <p:ext uri="{BB962C8B-B14F-4D97-AF65-F5344CB8AC3E}">
        <p14:creationId xmlns:p14="http://schemas.microsoft.com/office/powerpoint/2010/main" val="1571926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7396A9-5391-4080-847D-EA6C0F938CBF}" type="slidenum">
              <a:rPr lang="en-US" smtClean="0"/>
              <a:t>14</a:t>
            </a:fld>
            <a:endParaRPr lang="en-US" dirty="0"/>
          </a:p>
        </p:txBody>
      </p:sp>
    </p:spTree>
    <p:extLst>
      <p:ext uri="{BB962C8B-B14F-4D97-AF65-F5344CB8AC3E}">
        <p14:creationId xmlns:p14="http://schemas.microsoft.com/office/powerpoint/2010/main" val="1527968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a:extLst>
              <a:ext uri="{FF2B5EF4-FFF2-40B4-BE49-F238E27FC236}">
                <a16:creationId xmlns:a16="http://schemas.microsoft.com/office/drawing/2014/main" id="{8BDA3C46-7ED0-4468-9450-9B00D645147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a:extLst>
              <a:ext uri="{FF2B5EF4-FFF2-40B4-BE49-F238E27FC236}">
                <a16:creationId xmlns:a16="http://schemas.microsoft.com/office/drawing/2014/main" id="{550D43AC-F514-4C2C-A715-64B8D63158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4" name="Slide Number Placeholder 3">
            <a:extLst>
              <a:ext uri="{FF2B5EF4-FFF2-40B4-BE49-F238E27FC236}">
                <a16:creationId xmlns:a16="http://schemas.microsoft.com/office/drawing/2014/main" id="{B0A31318-C677-4720-9C6B-3ABB97957770}"/>
              </a:ext>
            </a:extLst>
          </p:cNvPr>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17A7CA0-20DE-4DBB-8271-78EDEC7B241E}"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
        <p:nvSpPr>
          <p:cNvPr id="2" name="Date Placeholder 1">
            <a:extLst>
              <a:ext uri="{FF2B5EF4-FFF2-40B4-BE49-F238E27FC236}">
                <a16:creationId xmlns:a16="http://schemas.microsoft.com/office/drawing/2014/main" id="{EC59732B-AFF1-46D4-B6B6-C975C7853D4B}"/>
              </a:ext>
            </a:extLst>
          </p:cNvPr>
          <p:cNvSpPr>
            <a:spLocks noGrp="1"/>
          </p:cNvSpPr>
          <p:nvPr>
            <p:ph type="dt" sz="quarter" idx="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091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spcBef>
                <a:spcPts val="0"/>
              </a:spcBef>
              <a:spcAft>
                <a:spcPts val="0"/>
              </a:spcAft>
              <a:buNone/>
            </a:pPr>
            <a:r>
              <a:rPr lang="en-US" dirty="0">
                <a:ea typeface="Times New Roman" panose="02020603050405020304" pitchFamily="18" charset="0"/>
                <a:cs typeface="Times New Roman" panose="02020603050405020304" pitchFamily="18" charset="0"/>
              </a:rPr>
              <a:t>The Section 427 standard form, created in 1995, consisted of one overall requirement allowing an applicant to define and determine its barriers.  Each applicant had discretion with addressing barriers identified and either provided an overall general narrative or in connection with related topics in the application. </a:t>
            </a:r>
            <a:endParaRPr lang="en-US" sz="1200" dirty="0">
              <a:effectLst/>
              <a:ea typeface="Times New Roman" panose="02020603050405020304" pitchFamily="18" charset="0"/>
              <a:cs typeface="Times New Roman" panose="02020603050405020304" pitchFamily="18" charset="0"/>
            </a:endParaRPr>
          </a:p>
          <a:p>
            <a:pPr marL="0" marR="0" indent="0">
              <a:spcBef>
                <a:spcPts val="0"/>
              </a:spcBef>
              <a:spcAft>
                <a:spcPts val="0"/>
              </a:spcAft>
              <a:buNone/>
            </a:pPr>
            <a:endParaRPr lang="en-US" dirty="0">
              <a:ea typeface="Times New Roman" panose="02020603050405020304" pitchFamily="18" charset="0"/>
              <a:cs typeface="Times New Roman" panose="02020603050405020304" pitchFamily="18" charset="0"/>
            </a:endParaRPr>
          </a:p>
          <a:p>
            <a:r>
              <a:rPr lang="en-US" sz="1200" dirty="0">
                <a:effectLst/>
                <a:latin typeface="Arial"/>
                <a:ea typeface="Times New Roman" panose="02020603050405020304" pitchFamily="18" charset="0"/>
                <a:cs typeface="Arial"/>
              </a:rPr>
              <a:t>ED updated the Section 427 form by requiring responses to four questions. Each applicant still maintains flexibility in determining and defining barriers, but the questions prompt responses to be focused on equity and specific questions in addition to a timeline to meet targeted milestones for removing the identified barriers.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9EF35-8A24-0043-B0E9-6D38925E54A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94948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lstStyle/>
          <a:p>
            <a:r>
              <a:rPr lang="en-US" dirty="0"/>
              <a:t>The Section 427 standard form is required to be completed and submitted with an applicant’s grant application package or State plan submission. Each text box allows 4,000 characters, so ensure if copying from another document that all content copied properly. Applicants that have already undertaken steps to address barriers must provide an explanation or description of the steps already taken in response to each question, as appropriate. Applicants that believe no barriers exist must provide an explanation or description to each question, as appropriate, which confirms this position and satisfies GEPA Section 427 requirement.</a:t>
            </a:r>
          </a:p>
          <a:p>
            <a:pPr marL="0" marR="0" lvl="0" indent="0" algn="l" defTabSz="452262" rtl="0" eaLnBrk="1" fontAlgn="auto" latinLnBrk="0" hangingPunct="1">
              <a:lnSpc>
                <a:spcPct val="100000"/>
              </a:lnSpc>
              <a:spcBef>
                <a:spcPts val="0"/>
              </a:spcBef>
              <a:spcAft>
                <a:spcPts val="0"/>
              </a:spcAft>
              <a:buClrTx/>
              <a:buSzTx/>
              <a:buFontTx/>
              <a:buNone/>
              <a:tabLst/>
              <a:defRPr/>
            </a:pPr>
            <a:endParaRPr lang="en-US" dirty="0"/>
          </a:p>
          <a:p>
            <a:pPr marL="0" marR="0" lvl="0" indent="0" algn="l" defTabSz="452262" rtl="0" eaLnBrk="1" fontAlgn="auto" latinLnBrk="0" hangingPunct="1">
              <a:lnSpc>
                <a:spcPct val="100000"/>
              </a:lnSpc>
              <a:spcBef>
                <a:spcPts val="0"/>
              </a:spcBef>
              <a:spcAft>
                <a:spcPts val="0"/>
              </a:spcAft>
              <a:buClrTx/>
              <a:buSzTx/>
              <a:buFontTx/>
              <a:buNone/>
              <a:tabLst/>
              <a:defRPr/>
            </a:pPr>
            <a:r>
              <a:rPr lang="en-US" dirty="0"/>
              <a:t> A link to the one-page instructions are included in the application package for how to complete GEPA Section 427 standard form. </a:t>
            </a:r>
            <a:endParaRPr lang="en-US" b="1" baseline="0" dirty="0"/>
          </a:p>
          <a:p>
            <a:pPr marL="0" marR="0" indent="0" algn="l" defTabSz="452262" rtl="0" eaLnBrk="1" fontAlgn="auto" latinLnBrk="0" hangingPunct="1">
              <a:lnSpc>
                <a:spcPct val="100000"/>
              </a:lnSpc>
              <a:spcBef>
                <a:spcPts val="0"/>
              </a:spcBef>
              <a:spcAft>
                <a:spcPts val="0"/>
              </a:spcAft>
              <a:buClrTx/>
              <a:buSzTx/>
              <a:buFontTx/>
              <a:buNone/>
              <a:tabLst/>
              <a:defRPr/>
            </a:pPr>
            <a:endParaRPr lang="en-US" sz="1200" dirty="0">
              <a:solidFill>
                <a:srgbClr val="000000"/>
              </a:solidFill>
            </a:endParaRPr>
          </a:p>
        </p:txBody>
      </p:sp>
      <p:sp>
        <p:nvSpPr>
          <p:cNvPr id="4" name="Slide Number Placeholder 3"/>
          <p:cNvSpPr>
            <a:spLocks noGrp="1"/>
          </p:cNvSpPr>
          <p:nvPr>
            <p:ph type="sldNum" sz="quarter" idx="10"/>
          </p:nvPr>
        </p:nvSpPr>
        <p:spPr/>
        <p:txBody>
          <a:bodyPr/>
          <a:lstStyle/>
          <a:p>
            <a:pPr marL="0" marR="0" lvl="0" indent="0" algn="r" defTabSz="599519" rtl="0" eaLnBrk="1" fontAlgn="auto" latinLnBrk="0" hangingPunct="1">
              <a:lnSpc>
                <a:spcPct val="100000"/>
              </a:lnSpc>
              <a:spcBef>
                <a:spcPts val="0"/>
              </a:spcBef>
              <a:spcAft>
                <a:spcPts val="0"/>
              </a:spcAft>
              <a:buClrTx/>
              <a:buSzTx/>
              <a:buFontTx/>
              <a:buNone/>
              <a:tabLst/>
              <a:defRPr/>
            </a:pPr>
            <a:fld id="{AD2EC2AB-FD5C-4EF7-AF8D-FB95907AF3A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599519"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32820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 not respond to a question, you will receive an error message, and be unable to submit the form until all responses have been recorded.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EF0523-8E99-44AF-B5E1-EF9AC18ACE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22436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EF0523-8E99-44AF-B5E1-EF9AC18ACE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92977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EF0523-8E99-44AF-B5E1-EF9AC18ACE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2971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next several slides, we will look at a Sample Grant Program and the Sample Responses provided by the applicant.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7CAE2-FECC-4AD8-A014-E8B720297C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59766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EF0523-8E99-44AF-B5E1-EF9AC18ACE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3354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EF0523-8E99-44AF-B5E1-EF9AC18ACE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07090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EF0523-8E99-44AF-B5E1-EF9AC18ACE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4283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CEF0523-8E99-44AF-B5E1-EF9AC18ACED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24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The Department has developed resources to familiarize you with the updated GEPA Section 427 Form.  We highly encourage you to take the computer-based training.  Links to these resources are also located in the application booklet.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087CAE2-FECC-4AD8-A014-E8B720297C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695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2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4.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3.xml"/><Relationship Id="rId1" Type="http://schemas.openxmlformats.org/officeDocument/2006/relationships/tags" Target="../tags/tag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3.xml"/><Relationship Id="rId1" Type="http://schemas.openxmlformats.org/officeDocument/2006/relationships/tags" Target="../tags/tag6.xml"/><Relationship Id="rId4" Type="http://schemas.openxmlformats.org/officeDocument/2006/relationships/image" Target="../media/image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8.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3.xml"/><Relationship Id="rId1" Type="http://schemas.openxmlformats.org/officeDocument/2006/relationships/tags" Target="../tags/tag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3.xml"/><Relationship Id="rId1" Type="http://schemas.openxmlformats.org/officeDocument/2006/relationships/tags" Target="../tags/tag10.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EEB40C-E403-438D-9487-C3C3346F3F5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2231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3330182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EEB40C-E403-438D-9487-C3C3346F3F5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34508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2198628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3333276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1417746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3144918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BC704B5-1831-4E95-B11D-2F4064F4550A}" type="datetimeFigureOut">
              <a:rPr lang="en-US" smtClean="0"/>
              <a:t>6/11/2024</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DEEB40C-E403-438D-9487-C3C3346F3F58}" type="slidenum">
              <a:rPr lang="en-US" smtClean="0"/>
              <a:t>‹#›</a:t>
            </a:fld>
            <a:endParaRPr lang="en-US" dirty="0"/>
          </a:p>
        </p:txBody>
      </p:sp>
    </p:spTree>
    <p:extLst>
      <p:ext uri="{BB962C8B-B14F-4D97-AF65-F5344CB8AC3E}">
        <p14:creationId xmlns:p14="http://schemas.microsoft.com/office/powerpoint/2010/main" val="849038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3633707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3545157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475348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7062923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704B5-1831-4E95-B11D-2F4064F4550A}" type="datetimeFigureOut">
              <a:rPr lang="en-US" smtClean="0"/>
              <a:t>6/11/2024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DEEB40C-E403-438D-9487-C3C3346F3F58}" type="slidenum">
              <a:rPr lang="en-US" smtClean="0"/>
              <a:t>‹#›</a:t>
            </a:fld>
            <a:endParaRPr lang="en-US" dirty="0"/>
          </a:p>
        </p:txBody>
      </p:sp>
    </p:spTree>
    <p:extLst>
      <p:ext uri="{BB962C8B-B14F-4D97-AF65-F5344CB8AC3E}">
        <p14:creationId xmlns:p14="http://schemas.microsoft.com/office/powerpoint/2010/main" val="4269709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BA141-DB63-DDAD-E460-1FC32CB9E2A2}"/>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890BCD00-625F-D4C5-297F-B67D43632127}"/>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F37881B-8908-9627-9A74-C2979EA7156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6A6ECC9-7E47-8795-FF7A-5D36BF6D52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2B8830-DDE3-BFC6-48C3-29BAABA1D120}"/>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355106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93507-9DC7-ED0A-532B-6069269DF5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C09799-DB23-E9AE-E9CC-6C1EADEACD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891EB6-86C1-D50E-D3F2-CC062761AF8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45AC5239-09B2-1993-EAEF-290418493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B73E81-AF6D-A524-F78B-DA2274E5C19C}"/>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7025526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EB905-8400-D8E0-DCDC-8E3EE345CB7B}"/>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6136CA5-A644-BF92-23A1-643FD2205E7C}"/>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9A30A2-AC50-ECD1-491E-493BBC922C1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840A05B-8E8B-D098-8B24-DF256F0899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5B5732-A33C-E358-7660-705784677A17}"/>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1136929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E45C8-FE62-0F20-9B87-AE78628E365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685C58-3A22-91A7-4DA0-F362E83B2B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C81C79-1CF6-E582-732A-68CC7058097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E082F93-EC65-3BA5-502C-8E7DC89623E6}"/>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1DF1D7A-C371-52CB-DB80-5714A4AD5F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C67711-7267-22DB-E70B-EFAF2670FF2F}"/>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3232943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94131-9E6C-50AC-B493-6A50021BD1A4}"/>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19D48A-8A7A-0FF2-E2EB-80AE63961B2E}"/>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617E02D-986C-FDF1-1E3B-142E4733DC74}"/>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40CC6AA-43FE-874B-43D7-1742EE277F31}"/>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ADBF530-1B68-1D3A-DD65-CB31A13315A6}"/>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D753D7-7B1E-DFBC-E6E0-B33B4C49E1CF}"/>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0F83A3AD-9B90-BA0D-9DCD-70040F00C0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3A9562-7313-DBF4-9BF3-5B61422B69B0}"/>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10856932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E2856-3314-AB93-9428-9B5D1A9306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301BB0A-E1EE-52E0-1DAE-DA281204526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069BECF1-8ED2-D366-B236-443D1D062E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E89FEE-A37C-F14E-CA5B-D93595FCCBD8}"/>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18715638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D4AC013-800E-0572-93C2-ED760F8A4008}"/>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6A0444E1-8AD0-D76B-BDEA-C21C3C5DE1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CDCEF1-69F6-FE1B-30E9-DE624FFEBD98}"/>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2748274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5C3C-2344-A10A-6311-B8976480C47A}"/>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90EE90C-D991-1785-F3DB-6871C94B144C}"/>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D4158B-9155-0090-304C-CEE97498FE9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EF88C855-B494-5F9E-46D1-B41B75F6B0D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478B6F2-2A49-B392-06C8-96F29A328F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AE8473-0551-512C-87B7-6889F706CDD8}"/>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17262663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D66C1-8194-F591-3351-2F4C3E835BCA}"/>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608F223-FCB2-2E40-01AB-68D326AB76B9}"/>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442D8D8-50CF-FFB0-79CB-64678870E54C}"/>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D2C5CE9-C569-3F4F-70D6-928370186F5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50105C8-0E0B-089E-B983-ADA818BCB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8F87B9-403A-C021-8B10-9A60911A047E}"/>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27188310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8CFFD-A645-3566-1F49-90D1EF3199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7FEA78D-B8FD-34CD-707A-9C65D6AED26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4BD0DF-0090-5AC4-E2F9-AC608FC3FDE6}"/>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E413F487-2F05-61F3-D7CF-04A3788C10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CFE87D-0710-1262-2CB3-F1358BCDAC0A}"/>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37870888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201418-988A-E59C-0CC5-84DF95DA8D19}"/>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86A27E-EEC1-A04B-62D4-2CEF9A70527B}"/>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D281C9-E55F-2D95-A16E-A090F99E5DD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75D774F-0474-EC4A-622B-4053B0A3C2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56D1C1-76AB-986F-3579-3E031BD857F2}"/>
              </a:ext>
            </a:extLst>
          </p:cNvPr>
          <p:cNvSpPr>
            <a:spLocks noGrp="1"/>
          </p:cNvSpPr>
          <p:nvPr>
            <p:ph type="sldNum" sz="quarter" idx="12"/>
          </p:nvPr>
        </p:nvSpPr>
        <p:spPr/>
        <p:txBody>
          <a:bodyPr/>
          <a:lstStyle/>
          <a:p>
            <a:fld id="{CAF7A215-0863-48BA-BD44-65986F34DBD8}" type="slidenum">
              <a:rPr lang="en-US" smtClean="0"/>
              <a:t>‹#›</a:t>
            </a:fld>
            <a:endParaRPr lang="en-US"/>
          </a:p>
        </p:txBody>
      </p:sp>
    </p:spTree>
    <p:extLst>
      <p:ext uri="{BB962C8B-B14F-4D97-AF65-F5344CB8AC3E}">
        <p14:creationId xmlns:p14="http://schemas.microsoft.com/office/powerpoint/2010/main" val="22499970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itle Only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236222"/>
            <a:ext cx="8104227" cy="663965"/>
          </a:xfrm>
        </p:spPr>
        <p:txBody>
          <a:bodyPr/>
          <a:lstStyle/>
          <a:p>
            <a:r>
              <a:rPr lang="en-US"/>
              <a:t>Click to edit Master title style</a:t>
            </a:r>
          </a:p>
        </p:txBody>
      </p:sp>
      <p:pic>
        <p:nvPicPr>
          <p:cNvPr id="4" name="Picture 3">
            <a:extLst>
              <a:ext uri="{FF2B5EF4-FFF2-40B4-BE49-F238E27FC236}">
                <a16:creationId xmlns:a16="http://schemas.microsoft.com/office/drawing/2014/main" id="{D920E211-1BDD-9C4E-BB84-24BA24C93A99}"/>
              </a:ext>
            </a:extLst>
          </p:cNvPr>
          <p:cNvPicPr>
            <a:picLocks/>
          </p:cNvPicPr>
          <p:nvPr userDrawn="1"/>
        </p:nvPicPr>
        <p:blipFill>
          <a:blip r:embed="rId3">
            <a:alphaModFix amt="30000"/>
          </a:blip>
          <a:stretch>
            <a:fillRect/>
          </a:stretch>
        </p:blipFill>
        <p:spPr>
          <a:xfrm>
            <a:off x="1525" y="1067795"/>
            <a:ext cx="12190475" cy="5790207"/>
          </a:xfrm>
          <a:prstGeom prst="rect">
            <a:avLst/>
          </a:prstGeom>
        </p:spPr>
      </p:pic>
    </p:spTree>
    <p:custDataLst>
      <p:tags r:id="rId1"/>
    </p:custDataLst>
    <p:extLst>
      <p:ext uri="{BB962C8B-B14F-4D97-AF65-F5344CB8AC3E}">
        <p14:creationId xmlns:p14="http://schemas.microsoft.com/office/powerpoint/2010/main" val="41354038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43887" y="152437"/>
            <a:ext cx="8104227" cy="663965"/>
          </a:xfrm>
        </p:spPr>
        <p:txBody>
          <a:bodyPr/>
          <a:lstStyle>
            <a:lvl1pPr algn="l">
              <a:defRPr>
                <a:solidFill>
                  <a:schemeClr val="tx1"/>
                </a:solidFill>
              </a:defRPr>
            </a:lvl1pPr>
          </a:lstStyle>
          <a:p>
            <a:r>
              <a:rPr lang="en-US"/>
              <a:t>Click to edit Master title style</a:t>
            </a:r>
          </a:p>
        </p:txBody>
      </p:sp>
      <p:sp>
        <p:nvSpPr>
          <p:cNvPr id="3" name="Content Placeholder 2"/>
          <p:cNvSpPr>
            <a:spLocks noGrp="1"/>
          </p:cNvSpPr>
          <p:nvPr>
            <p:ph idx="1"/>
          </p:nvPr>
        </p:nvSpPr>
        <p:spPr>
          <a:xfrm>
            <a:off x="512001" y="1339113"/>
            <a:ext cx="11168000" cy="4787051"/>
          </a:xfrm>
        </p:spPr>
        <p:txBody>
          <a:bodyPr/>
          <a:lstStyle>
            <a:lvl1pPr>
              <a:buClr>
                <a:srgbClr val="009BDF"/>
              </a:buClr>
              <a:defRPr/>
            </a:lvl1pPr>
            <a:lvl2pPr>
              <a:buClr>
                <a:srgbClr val="009BDF"/>
              </a:buClr>
              <a:defRPr/>
            </a:lvl2pPr>
            <a:lvl3pPr>
              <a:buClr>
                <a:srgbClr val="009BDF"/>
              </a:buClr>
              <a:defRPr/>
            </a:lvl3pPr>
            <a:lvl4pPr>
              <a:buClr>
                <a:srgbClr val="009BDF"/>
              </a:buClr>
              <a:defRPr/>
            </a:lvl4pPr>
            <a:lvl5pPr>
              <a:buClr>
                <a:srgbClr val="009BD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3747453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179884"/>
            <a:ext cx="8104227" cy="663965"/>
          </a:xfrm>
        </p:spPr>
        <p:txBody>
          <a:bodyPr/>
          <a:lstStyle/>
          <a:p>
            <a:r>
              <a:rPr lang="en-US"/>
              <a:t>Click to edit Master title style</a:t>
            </a:r>
          </a:p>
        </p:txBody>
      </p:sp>
      <p:sp>
        <p:nvSpPr>
          <p:cNvPr id="3" name="Content Placeholder 2"/>
          <p:cNvSpPr>
            <a:spLocks noGrp="1"/>
          </p:cNvSpPr>
          <p:nvPr>
            <p:ph idx="1"/>
          </p:nvPr>
        </p:nvSpPr>
        <p:spPr>
          <a:xfrm>
            <a:off x="512001" y="1350757"/>
            <a:ext cx="11168000" cy="4775408"/>
          </a:xfrm>
        </p:spPr>
        <p:txBody>
          <a:bodyPr/>
          <a:lstStyle>
            <a:lvl1pPr>
              <a:buClr>
                <a:srgbClr val="009BDF"/>
              </a:buClr>
              <a:defRPr/>
            </a:lvl1pPr>
            <a:lvl2pPr>
              <a:buClr>
                <a:srgbClr val="009BDF"/>
              </a:buClr>
              <a:defRPr/>
            </a:lvl2pPr>
            <a:lvl3pPr>
              <a:buClr>
                <a:srgbClr val="009BDF"/>
              </a:buClr>
              <a:defRPr/>
            </a:lvl3pPr>
            <a:lvl4pPr>
              <a:buClr>
                <a:srgbClr val="009BDF"/>
              </a:buClr>
              <a:defRPr/>
            </a:lvl4pPr>
            <a:lvl5pPr>
              <a:buClr>
                <a:srgbClr val="009BD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2510915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ALT2">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F9282E-9DD9-D141-8CF8-D6970347AEEF}"/>
              </a:ext>
            </a:extLst>
          </p:cNvPr>
          <p:cNvPicPr>
            <a:picLocks/>
          </p:cNvPicPr>
          <p:nvPr userDrawn="1"/>
        </p:nvPicPr>
        <p:blipFill>
          <a:blip r:embed="rId3">
            <a:alphaModFix amt="30000"/>
          </a:blip>
          <a:stretch>
            <a:fillRect/>
          </a:stretch>
        </p:blipFill>
        <p:spPr>
          <a:xfrm>
            <a:off x="1525" y="1067795"/>
            <a:ext cx="12190475" cy="5790207"/>
          </a:xfrm>
          <a:prstGeom prst="rect">
            <a:avLst/>
          </a:prstGeom>
        </p:spPr>
      </p:pic>
      <p:sp>
        <p:nvSpPr>
          <p:cNvPr id="2" name="Title 1"/>
          <p:cNvSpPr>
            <a:spLocks noGrp="1"/>
          </p:cNvSpPr>
          <p:nvPr>
            <p:ph type="title"/>
          </p:nvPr>
        </p:nvSpPr>
        <p:spPr>
          <a:xfrm>
            <a:off x="2055316" y="191533"/>
            <a:ext cx="8104227" cy="663965"/>
          </a:xfrm>
        </p:spPr>
        <p:txBody>
          <a:bodyPr/>
          <a:lstStyle/>
          <a:p>
            <a:r>
              <a:rPr lang="en-US"/>
              <a:t>Click to edit Master title style</a:t>
            </a:r>
          </a:p>
        </p:txBody>
      </p:sp>
      <p:sp>
        <p:nvSpPr>
          <p:cNvPr id="3" name="Content Placeholder 2"/>
          <p:cNvSpPr>
            <a:spLocks noGrp="1"/>
          </p:cNvSpPr>
          <p:nvPr>
            <p:ph idx="1"/>
          </p:nvPr>
        </p:nvSpPr>
        <p:spPr>
          <a:xfrm>
            <a:off x="512001" y="1350757"/>
            <a:ext cx="11168000" cy="4775408"/>
          </a:xfrm>
        </p:spPr>
        <p:txBody>
          <a:bodyPr/>
          <a:lstStyle>
            <a:lvl1pPr>
              <a:buClr>
                <a:srgbClr val="009BDF"/>
              </a:buClr>
              <a:defRPr/>
            </a:lvl1pPr>
            <a:lvl2pPr>
              <a:buClr>
                <a:srgbClr val="009BDF"/>
              </a:buClr>
              <a:defRPr/>
            </a:lvl2pPr>
            <a:lvl3pPr>
              <a:buClr>
                <a:srgbClr val="009BDF"/>
              </a:buClr>
              <a:defRPr/>
            </a:lvl3pPr>
            <a:lvl4pPr>
              <a:buClr>
                <a:srgbClr val="009BDF"/>
              </a:buClr>
              <a:defRPr/>
            </a:lvl4pPr>
            <a:lvl5pPr>
              <a:buClr>
                <a:srgbClr val="009BDF"/>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7019374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D7535DD-C163-4144-A9A6-5BA73C6CAAF1}"/>
              </a:ext>
            </a:extLst>
          </p:cNvPr>
          <p:cNvPicPr>
            <a:picLocks noChangeAspect="1"/>
          </p:cNvPicPr>
          <p:nvPr userDrawn="1"/>
        </p:nvPicPr>
        <p:blipFill>
          <a:blip r:embed="rId3"/>
          <a:stretch>
            <a:fillRect/>
          </a:stretch>
        </p:blipFill>
        <p:spPr>
          <a:xfrm>
            <a:off x="1525" y="1057572"/>
            <a:ext cx="12190475" cy="5800428"/>
          </a:xfrm>
          <a:prstGeom prst="rect">
            <a:avLst/>
          </a:prstGeom>
        </p:spPr>
      </p:pic>
      <p:sp>
        <p:nvSpPr>
          <p:cNvPr id="10" name="Title 1"/>
          <p:cNvSpPr>
            <a:spLocks noGrp="1"/>
          </p:cNvSpPr>
          <p:nvPr>
            <p:ph type="title"/>
          </p:nvPr>
        </p:nvSpPr>
        <p:spPr>
          <a:xfrm>
            <a:off x="811540" y="1201748"/>
            <a:ext cx="9474341" cy="1362075"/>
          </a:xfrm>
          <a:prstGeom prst="rect">
            <a:avLst/>
          </a:prstGeom>
          <a:noFill/>
          <a:ln>
            <a:noFill/>
          </a:ln>
        </p:spPr>
        <p:txBody>
          <a:bodyPr lIns="274320" tIns="182880" rIns="274320" bIns="182880" anchor="t"/>
          <a:lstStyle>
            <a:lvl1pPr algn="l">
              <a:defRPr sz="2483" b="1" cap="all">
                <a:solidFill>
                  <a:srgbClr val="009BDF"/>
                </a:solidFill>
                <a:latin typeface="Arial"/>
                <a:cs typeface="Arial"/>
              </a:defRPr>
            </a:lvl1pPr>
          </a:lstStyle>
          <a:p>
            <a:r>
              <a:rPr lang="en-US"/>
              <a:t>Click to edit Master title style</a:t>
            </a:r>
          </a:p>
        </p:txBody>
      </p:sp>
      <p:pic>
        <p:nvPicPr>
          <p:cNvPr id="5" name="Picture 4">
            <a:extLst>
              <a:ext uri="{FF2B5EF4-FFF2-40B4-BE49-F238E27FC236}">
                <a16:creationId xmlns:a16="http://schemas.microsoft.com/office/drawing/2014/main" id="{B46FAB8A-3835-2242-BC3D-5BA735596D36}"/>
              </a:ext>
            </a:extLst>
          </p:cNvPr>
          <p:cNvPicPr>
            <a:picLocks noChangeAspect="1"/>
          </p:cNvPicPr>
          <p:nvPr userDrawn="1"/>
        </p:nvPicPr>
        <p:blipFill>
          <a:blip r:embed="rId4"/>
          <a:stretch>
            <a:fillRect/>
          </a:stretch>
        </p:blipFill>
        <p:spPr>
          <a:xfrm>
            <a:off x="10532832" y="4876559"/>
            <a:ext cx="855403" cy="762761"/>
          </a:xfrm>
          <a:prstGeom prst="rect">
            <a:avLst/>
          </a:prstGeom>
        </p:spPr>
      </p:pic>
    </p:spTree>
    <p:custDataLst>
      <p:tags r:id="rId1"/>
    </p:custDataLst>
    <p:extLst>
      <p:ext uri="{BB962C8B-B14F-4D97-AF65-F5344CB8AC3E}">
        <p14:creationId xmlns:p14="http://schemas.microsoft.com/office/powerpoint/2010/main" val="20920164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043887" y="214818"/>
            <a:ext cx="8104227" cy="663965"/>
          </a:xfrm>
        </p:spPr>
        <p:txBody>
          <a:bodyPr/>
          <a:lstStyle/>
          <a:p>
            <a:r>
              <a:rPr lang="en-US"/>
              <a:t>Click to edit Master title style</a:t>
            </a:r>
          </a:p>
        </p:txBody>
      </p:sp>
      <p:sp>
        <p:nvSpPr>
          <p:cNvPr id="3" name="Content Placeholder 2"/>
          <p:cNvSpPr>
            <a:spLocks noGrp="1"/>
          </p:cNvSpPr>
          <p:nvPr>
            <p:ph sz="half" idx="1"/>
          </p:nvPr>
        </p:nvSpPr>
        <p:spPr>
          <a:xfrm>
            <a:off x="438859" y="1269248"/>
            <a:ext cx="5516147" cy="4856613"/>
          </a:xfrm>
        </p:spPr>
        <p:txBody>
          <a:bodyPr/>
          <a:lstStyle>
            <a:lvl1pPr>
              <a:defRPr sz="1241"/>
            </a:lvl1pPr>
            <a:lvl2pPr>
              <a:defRPr sz="1118"/>
            </a:lvl2pPr>
            <a:lvl3pPr>
              <a:defRPr sz="1118"/>
            </a:lvl3pPr>
            <a:lvl4pPr>
              <a:defRPr sz="1118"/>
            </a:lvl4pPr>
            <a:lvl5pPr>
              <a:defRPr sz="1118"/>
            </a:lvl5pPr>
            <a:lvl6pPr>
              <a:defRPr sz="1490"/>
            </a:lvl6pPr>
            <a:lvl7pPr>
              <a:defRPr sz="1490"/>
            </a:lvl7pPr>
            <a:lvl8pPr>
              <a:defRPr sz="1490"/>
            </a:lvl8pPr>
            <a:lvl9pPr>
              <a:defRPr sz="14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71036" y="1269248"/>
            <a:ext cx="5516147" cy="4856613"/>
          </a:xfrm>
        </p:spPr>
        <p:txBody>
          <a:bodyPr/>
          <a:lstStyle>
            <a:lvl1pPr>
              <a:defRPr sz="1241"/>
            </a:lvl1pPr>
            <a:lvl2pPr>
              <a:defRPr sz="1118"/>
            </a:lvl2pPr>
            <a:lvl3pPr>
              <a:defRPr sz="1118"/>
            </a:lvl3pPr>
            <a:lvl4pPr>
              <a:defRPr sz="1118"/>
            </a:lvl4pPr>
            <a:lvl5pPr>
              <a:defRPr sz="1118"/>
            </a:lvl5pPr>
            <a:lvl6pPr>
              <a:defRPr sz="1490"/>
            </a:lvl6pPr>
            <a:lvl7pPr>
              <a:defRPr sz="1490"/>
            </a:lvl7pPr>
            <a:lvl8pPr>
              <a:defRPr sz="1490"/>
            </a:lvl8pPr>
            <a:lvl9pPr>
              <a:defRPr sz="149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153277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043887" y="144951"/>
            <a:ext cx="8104227" cy="663965"/>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7480786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Only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168239"/>
            <a:ext cx="8104227" cy="663965"/>
          </a:xfrm>
        </p:spPr>
        <p:txBody>
          <a:bodyPr/>
          <a:lstStyle/>
          <a:p>
            <a:r>
              <a:rPr lang="en-US"/>
              <a:t>Click to edit Master title style</a:t>
            </a:r>
          </a:p>
        </p:txBody>
      </p:sp>
    </p:spTree>
    <p:custDataLst>
      <p:tags r:id="rId1"/>
    </p:custDataLst>
    <p:extLst>
      <p:ext uri="{BB962C8B-B14F-4D97-AF65-F5344CB8AC3E}">
        <p14:creationId xmlns:p14="http://schemas.microsoft.com/office/powerpoint/2010/main" val="5460759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ex BKG">
    <p:spTree>
      <p:nvGrpSpPr>
        <p:cNvPr id="1" name=""/>
        <p:cNvGrpSpPr/>
        <p:nvPr/>
      </p:nvGrpSpPr>
      <p:grpSpPr>
        <a:xfrm>
          <a:off x="0" y="0"/>
          <a:ext cx="0" cy="0"/>
          <a:chOff x="0" y="0"/>
          <a:chExt cx="0" cy="0"/>
        </a:xfrm>
      </p:grpSpPr>
      <p:sp>
        <p:nvSpPr>
          <p:cNvPr id="2" name="Title 1"/>
          <p:cNvSpPr>
            <a:spLocks noGrp="1"/>
          </p:cNvSpPr>
          <p:nvPr>
            <p:ph type="title"/>
          </p:nvPr>
        </p:nvSpPr>
        <p:spPr>
          <a:xfrm>
            <a:off x="2043887" y="168239"/>
            <a:ext cx="8104227" cy="663965"/>
          </a:xfrm>
        </p:spPr>
        <p:txBody>
          <a:bodyPr/>
          <a:lstStyle/>
          <a:p>
            <a:r>
              <a:rPr lang="en-US"/>
              <a:t>Click to edit Master title style</a:t>
            </a:r>
          </a:p>
        </p:txBody>
      </p:sp>
      <p:pic>
        <p:nvPicPr>
          <p:cNvPr id="4" name="Picture 3" descr="A picture containing outdoor object, honeycomb, swimming&#10;&#10;Description automatically generated">
            <a:extLst>
              <a:ext uri="{FF2B5EF4-FFF2-40B4-BE49-F238E27FC236}">
                <a16:creationId xmlns:a16="http://schemas.microsoft.com/office/drawing/2014/main" id="{D3459774-78B4-4858-9CD9-EF84FC3B4EFF}"/>
              </a:ext>
            </a:extLst>
          </p:cNvPr>
          <p:cNvPicPr>
            <a:picLocks noChangeAspect="1"/>
          </p:cNvPicPr>
          <p:nvPr userDrawn="1"/>
        </p:nvPicPr>
        <p:blipFill>
          <a:blip r:embed="rId3"/>
          <a:stretch>
            <a:fillRect/>
          </a:stretch>
        </p:blipFill>
        <p:spPr>
          <a:xfrm>
            <a:off x="2" y="1070948"/>
            <a:ext cx="12187428" cy="5787053"/>
          </a:xfrm>
          <a:prstGeom prst="rect">
            <a:avLst/>
          </a:prstGeom>
        </p:spPr>
      </p:pic>
    </p:spTree>
    <p:custDataLst>
      <p:tags r:id="rId1"/>
    </p:custDataLst>
    <p:extLst>
      <p:ext uri="{BB962C8B-B14F-4D97-AF65-F5344CB8AC3E}">
        <p14:creationId xmlns:p14="http://schemas.microsoft.com/office/powerpoint/2010/main" val="39278527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Only ALT">
    <p:spTree>
      <p:nvGrpSpPr>
        <p:cNvPr id="1" name=""/>
        <p:cNvGrpSpPr/>
        <p:nvPr/>
      </p:nvGrpSpPr>
      <p:grpSpPr>
        <a:xfrm>
          <a:off x="0" y="0"/>
          <a:ext cx="0" cy="0"/>
          <a:chOff x="0" y="0"/>
          <a:chExt cx="0" cy="0"/>
        </a:xfrm>
      </p:grpSpPr>
      <p:sp>
        <p:nvSpPr>
          <p:cNvPr id="2" name="Title 1"/>
          <p:cNvSpPr>
            <a:spLocks noGrp="1"/>
          </p:cNvSpPr>
          <p:nvPr>
            <p:ph type="title"/>
          </p:nvPr>
        </p:nvSpPr>
        <p:spPr>
          <a:xfrm>
            <a:off x="2043887" y="236222"/>
            <a:ext cx="8104227" cy="663965"/>
          </a:xfrm>
        </p:spPr>
        <p:txBody>
          <a:bodyPr/>
          <a:lstStyle/>
          <a:p>
            <a:r>
              <a:rPr lang="en-US"/>
              <a:t>Click to edit Master title style</a:t>
            </a:r>
          </a:p>
        </p:txBody>
      </p:sp>
      <p:pic>
        <p:nvPicPr>
          <p:cNvPr id="4" name="Picture 3">
            <a:extLst>
              <a:ext uri="{FF2B5EF4-FFF2-40B4-BE49-F238E27FC236}">
                <a16:creationId xmlns:a16="http://schemas.microsoft.com/office/drawing/2014/main" id="{D920E211-1BDD-9C4E-BB84-24BA24C93A99}"/>
              </a:ext>
            </a:extLst>
          </p:cNvPr>
          <p:cNvPicPr>
            <a:picLocks/>
          </p:cNvPicPr>
          <p:nvPr userDrawn="1"/>
        </p:nvPicPr>
        <p:blipFill>
          <a:blip r:embed="rId3">
            <a:alphaModFix amt="30000"/>
          </a:blip>
          <a:stretch>
            <a:fillRect/>
          </a:stretch>
        </p:blipFill>
        <p:spPr>
          <a:xfrm>
            <a:off x="1525" y="1067795"/>
            <a:ext cx="12190475" cy="5790207"/>
          </a:xfrm>
          <a:prstGeom prst="rect">
            <a:avLst/>
          </a:prstGeom>
        </p:spPr>
      </p:pic>
    </p:spTree>
    <p:custDataLst>
      <p:tags r:id="rId1"/>
    </p:custDataLst>
    <p:extLst>
      <p:ext uri="{BB962C8B-B14F-4D97-AF65-F5344CB8AC3E}">
        <p14:creationId xmlns:p14="http://schemas.microsoft.com/office/powerpoint/2010/main" val="39422114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40B1-A3AB-9246-9D27-0792DB3834B1}"/>
              </a:ext>
            </a:extLst>
          </p:cNvPr>
          <p:cNvSpPr>
            <a:spLocks noGrp="1"/>
          </p:cNvSpPr>
          <p:nvPr>
            <p:ph type="title"/>
          </p:nvPr>
        </p:nvSpPr>
        <p:spPr/>
        <p:txBody>
          <a:bodyPr/>
          <a:lstStyle/>
          <a:p>
            <a:r>
              <a:rPr lang="en-US"/>
              <a:t>Click to edit Master title style</a:t>
            </a:r>
          </a:p>
        </p:txBody>
      </p:sp>
      <p:pic>
        <p:nvPicPr>
          <p:cNvPr id="4" name="Picture 3">
            <a:extLst>
              <a:ext uri="{FF2B5EF4-FFF2-40B4-BE49-F238E27FC236}">
                <a16:creationId xmlns:a16="http://schemas.microsoft.com/office/drawing/2014/main" id="{C9DECBF4-489A-D348-A205-E6A5F01A2B10}"/>
              </a:ext>
            </a:extLst>
          </p:cNvPr>
          <p:cNvPicPr>
            <a:picLocks noChangeAspect="1"/>
          </p:cNvPicPr>
          <p:nvPr userDrawn="1"/>
        </p:nvPicPr>
        <p:blipFill>
          <a:blip r:embed="rId2"/>
          <a:stretch>
            <a:fillRect/>
          </a:stretch>
        </p:blipFill>
        <p:spPr>
          <a:xfrm>
            <a:off x="0" y="1194924"/>
            <a:ext cx="12192000" cy="5663076"/>
          </a:xfrm>
          <a:prstGeom prst="rect">
            <a:avLst/>
          </a:prstGeom>
        </p:spPr>
      </p:pic>
    </p:spTree>
    <p:extLst>
      <p:ext uri="{BB962C8B-B14F-4D97-AF65-F5344CB8AC3E}">
        <p14:creationId xmlns:p14="http://schemas.microsoft.com/office/powerpoint/2010/main" val="17699649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71E06-5948-F248-BDBB-D79FE5935600}"/>
              </a:ext>
            </a:extLst>
          </p:cNvPr>
          <p:cNvSpPr/>
          <p:nvPr userDrawn="1"/>
        </p:nvSpPr>
        <p:spPr>
          <a:xfrm>
            <a:off x="0" y="1067795"/>
            <a:ext cx="12192000" cy="5790207"/>
          </a:xfrm>
          <a:prstGeom prst="rect">
            <a:avLst/>
          </a:prstGeom>
          <a:gradFill>
            <a:gsLst>
              <a:gs pos="0">
                <a:schemeClr val="bg1">
                  <a:lumMod val="65000"/>
                </a:schemeClr>
              </a:gs>
              <a:gs pos="100000">
                <a:schemeClr val="bg1">
                  <a:lumMod val="95000"/>
                </a:schemeClr>
              </a:gs>
            </a:gsLs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18"/>
          </a:p>
        </p:txBody>
      </p:sp>
      <p:sp>
        <p:nvSpPr>
          <p:cNvPr id="2" name="Title 1">
            <a:extLst>
              <a:ext uri="{FF2B5EF4-FFF2-40B4-BE49-F238E27FC236}">
                <a16:creationId xmlns:a16="http://schemas.microsoft.com/office/drawing/2014/main" id="{C6385B83-FAD7-CA08-FF10-732943E740D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652879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7DF2F91-BC6F-4F8E-B18D-FCE09E4E0EFB}"/>
              </a:ext>
            </a:extLst>
          </p:cNvPr>
          <p:cNvPicPr>
            <a:picLocks/>
          </p:cNvPicPr>
          <p:nvPr userDrawn="1"/>
        </p:nvPicPr>
        <p:blipFill>
          <a:blip r:embed="rId2"/>
          <a:srcRect/>
          <a:stretch/>
        </p:blipFill>
        <p:spPr>
          <a:xfrm>
            <a:off x="0" y="1067795"/>
            <a:ext cx="12191451" cy="5790207"/>
          </a:xfrm>
          <a:prstGeom prst="rect">
            <a:avLst/>
          </a:prstGeom>
        </p:spPr>
      </p:pic>
    </p:spTree>
    <p:extLst>
      <p:ext uri="{BB962C8B-B14F-4D97-AF65-F5344CB8AC3E}">
        <p14:creationId xmlns:p14="http://schemas.microsoft.com/office/powerpoint/2010/main" val="21470753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ext-Number Bulle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71199" y="6273800"/>
            <a:ext cx="558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1" y="228600"/>
            <a:ext cx="10972801" cy="563562"/>
          </a:xfrm>
          <a:prstGeom prst="rect">
            <a:avLst/>
          </a:prstGeom>
        </p:spPr>
        <p:txBody>
          <a:bodyPr vert="horz" anchor="t"/>
          <a:lstStyle>
            <a:lvl1pPr algn="l">
              <a:defRPr sz="2700" b="1" cap="all" baseline="0">
                <a:solidFill>
                  <a:srgbClr val="038A00"/>
                </a:solidFill>
                <a:latin typeface="Tw Cen MT"/>
                <a:cs typeface="Tw Cen MT"/>
              </a:defRPr>
            </a:lvl1pPr>
          </a:lstStyle>
          <a:p>
            <a:r>
              <a:rPr lang="en-US"/>
              <a:t>Click to edit Master title style</a:t>
            </a:r>
          </a:p>
        </p:txBody>
      </p:sp>
      <p:sp>
        <p:nvSpPr>
          <p:cNvPr id="3" name="Content Placeholder 2"/>
          <p:cNvSpPr>
            <a:spLocks noGrp="1"/>
          </p:cNvSpPr>
          <p:nvPr>
            <p:ph idx="1"/>
          </p:nvPr>
        </p:nvSpPr>
        <p:spPr>
          <a:xfrm>
            <a:off x="609601" y="1295401"/>
            <a:ext cx="10972801" cy="4449764"/>
          </a:xfrm>
          <a:prstGeom prst="rect">
            <a:avLst/>
          </a:prstGeom>
        </p:spPr>
        <p:txBody>
          <a:bodyPr vert="horz"/>
          <a:lstStyle>
            <a:lvl1pPr marL="445767" indent="-274319">
              <a:buClr>
                <a:srgbClr val="038A00"/>
              </a:buClr>
              <a:buFont typeface="+mj-lt"/>
              <a:buAutoNum type="arabicPeriod"/>
              <a:defRPr sz="1800" baseline="0">
                <a:solidFill>
                  <a:srgbClr val="333333"/>
                </a:solidFill>
                <a:latin typeface="Tw Cen MT"/>
                <a:cs typeface="Tw Cen MT"/>
              </a:defRPr>
            </a:lvl1pPr>
            <a:lvl2pPr marL="877819" indent="-260602">
              <a:buClr>
                <a:srgbClr val="038A00"/>
              </a:buClr>
              <a:buFont typeface="+mj-lt"/>
              <a:buAutoNum type="alphaLcPeriod"/>
              <a:defRPr sz="1575">
                <a:solidFill>
                  <a:srgbClr val="333333"/>
                </a:solidFill>
                <a:latin typeface="Tw Cen MT"/>
                <a:cs typeface="Tw Cen MT"/>
              </a:defRPr>
            </a:lvl2pPr>
            <a:lvl3pPr marL="1289297" indent="-192023">
              <a:buClr>
                <a:srgbClr val="038A00"/>
              </a:buClr>
              <a:buFont typeface="+mj-lt"/>
              <a:buAutoNum type="romanLcPeriod"/>
              <a:defRPr sz="1350">
                <a:solidFill>
                  <a:srgbClr val="333333"/>
                </a:solidFill>
                <a:latin typeface="Tw Cen MT"/>
                <a:cs typeface="Tw Cen MT"/>
              </a:defRPr>
            </a:lvl3pPr>
            <a:lvl4pPr marL="1659626" indent="-192023">
              <a:buClr>
                <a:srgbClr val="038A00"/>
              </a:buClr>
              <a:buFont typeface="Wingdings" charset="2"/>
              <a:buChar char="§"/>
              <a:defRPr sz="1200">
                <a:solidFill>
                  <a:srgbClr val="333333"/>
                </a:solidFill>
                <a:latin typeface="Tw Cen MT"/>
                <a:cs typeface="Tw Cen MT"/>
              </a:defRPr>
            </a:lvl4pPr>
            <a:lvl5pPr>
              <a:buClr>
                <a:srgbClr val="038A00"/>
              </a:buClr>
              <a:defRPr>
                <a:latin typeface="Tw Cen MT"/>
                <a:cs typeface="Tw Cen M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17"/>
          <p:cNvSpPr>
            <a:spLocks noGrp="1"/>
          </p:cNvSpPr>
          <p:nvPr>
            <p:ph type="body" sz="quarter" idx="10"/>
          </p:nvPr>
        </p:nvSpPr>
        <p:spPr>
          <a:xfrm>
            <a:off x="609601" y="792163"/>
            <a:ext cx="10972801" cy="503237"/>
          </a:xfrm>
          <a:prstGeom prst="rect">
            <a:avLst/>
          </a:prstGeom>
        </p:spPr>
        <p:txBody>
          <a:bodyPr vert="horz"/>
          <a:lstStyle>
            <a:lvl1pPr marL="274319">
              <a:buFontTx/>
              <a:buNone/>
              <a:defRPr sz="1500" cap="all">
                <a:solidFill>
                  <a:srgbClr val="038A00"/>
                </a:solidFill>
              </a:defRPr>
            </a:lvl1pPr>
          </a:lstStyle>
          <a:p>
            <a:pPr lvl="0"/>
            <a:r>
              <a:rPr lang="en-US"/>
              <a:t>Click to edit Master text styles</a:t>
            </a:r>
          </a:p>
        </p:txBody>
      </p:sp>
      <p:sp>
        <p:nvSpPr>
          <p:cNvPr id="7" name="Slide Number Placeholder 22"/>
          <p:cNvSpPr>
            <a:spLocks noGrp="1"/>
          </p:cNvSpPr>
          <p:nvPr>
            <p:ph type="sldNum" sz="quarter" idx="11"/>
          </p:nvPr>
        </p:nvSpPr>
        <p:spPr>
          <a:xfrm>
            <a:off x="914401" y="6492879"/>
            <a:ext cx="711200" cy="365125"/>
          </a:xfrm>
          <a:prstGeom prst="rect">
            <a:avLst/>
          </a:prstGeom>
        </p:spPr>
        <p:txBody>
          <a:bodyPr vert="horz" lIns="0" rIns="0" anchor="t"/>
          <a:lstStyle>
            <a:lvl1pPr algn="l" eaLnBrk="1" fontAlgn="auto" latinLnBrk="0" hangingPunct="1">
              <a:spcBef>
                <a:spcPts val="0"/>
              </a:spcBef>
              <a:spcAft>
                <a:spcPts val="0"/>
              </a:spcAft>
              <a:defRPr kumimoji="0" sz="1350" smtClean="0">
                <a:solidFill>
                  <a:srgbClr val="666666"/>
                </a:solidFill>
                <a:latin typeface="Tw Cen MT"/>
                <a:cs typeface="Tw Cen MT"/>
              </a:defRPr>
            </a:lvl1pPr>
          </a:lstStyle>
          <a:p>
            <a:pPr defTabSz="685796">
              <a:defRPr/>
            </a:pPr>
            <a:fld id="{B2C71B27-CEE5-4781-91B8-39410E6C0618}" type="slidenum">
              <a:rPr lang="en-US" smtClean="0"/>
              <a:pPr defTabSz="685796">
                <a:defRPr/>
              </a:pPr>
              <a:t>‹#›</a:t>
            </a:fld>
            <a:endParaRPr lang="en-US"/>
          </a:p>
        </p:txBody>
      </p:sp>
    </p:spTree>
    <p:extLst>
      <p:ext uri="{BB962C8B-B14F-4D97-AF65-F5344CB8AC3E}">
        <p14:creationId xmlns:p14="http://schemas.microsoft.com/office/powerpoint/2010/main" val="193814871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ext-Square Bullet">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5"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71199" y="6273800"/>
            <a:ext cx="5588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609601" y="228600"/>
            <a:ext cx="10972801" cy="563562"/>
          </a:xfrm>
          <a:prstGeom prst="rect">
            <a:avLst/>
          </a:prstGeom>
        </p:spPr>
        <p:txBody>
          <a:bodyPr vert="horz" anchor="t"/>
          <a:lstStyle>
            <a:lvl1pPr algn="l">
              <a:defRPr sz="2700" b="1" cap="all" baseline="0">
                <a:solidFill>
                  <a:srgbClr val="038A00"/>
                </a:solidFill>
                <a:latin typeface="Tw Cen MT"/>
                <a:cs typeface="Tw Cen MT"/>
              </a:defRPr>
            </a:lvl1pPr>
          </a:lstStyle>
          <a:p>
            <a:r>
              <a:rPr lang="en-US"/>
              <a:t>Click to edit Master title style</a:t>
            </a:r>
          </a:p>
        </p:txBody>
      </p:sp>
      <p:sp>
        <p:nvSpPr>
          <p:cNvPr id="3" name="Content Placeholder 2"/>
          <p:cNvSpPr>
            <a:spLocks noGrp="1"/>
          </p:cNvSpPr>
          <p:nvPr>
            <p:ph idx="1"/>
          </p:nvPr>
        </p:nvSpPr>
        <p:spPr>
          <a:xfrm>
            <a:off x="609601" y="1295401"/>
            <a:ext cx="10972801" cy="4449764"/>
          </a:xfrm>
          <a:prstGeom prst="rect">
            <a:avLst/>
          </a:prstGeom>
        </p:spPr>
        <p:txBody>
          <a:bodyPr vert="horz"/>
          <a:lstStyle>
            <a:lvl1pPr marL="411478" indent="-205739">
              <a:buClr>
                <a:srgbClr val="038A00"/>
              </a:buClr>
              <a:buFont typeface="Wingdings" charset="2"/>
              <a:buChar char="§"/>
              <a:defRPr sz="1800" baseline="0">
                <a:solidFill>
                  <a:srgbClr val="333333"/>
                </a:solidFill>
                <a:latin typeface="Tw Cen MT"/>
                <a:cs typeface="Tw Cen MT"/>
              </a:defRPr>
            </a:lvl1pPr>
            <a:lvl2pPr marL="822956" indent="-219455">
              <a:buClr>
                <a:srgbClr val="038A00"/>
              </a:buClr>
              <a:defRPr sz="1575">
                <a:solidFill>
                  <a:srgbClr val="333333"/>
                </a:solidFill>
                <a:latin typeface="Tw Cen MT"/>
                <a:cs typeface="Tw Cen MT"/>
              </a:defRPr>
            </a:lvl2pPr>
            <a:lvl3pPr marL="1220717" indent="-178307">
              <a:buClr>
                <a:srgbClr val="038A00"/>
              </a:buClr>
              <a:buFont typeface="Wingdings" charset="2"/>
              <a:buChar char="§"/>
              <a:defRPr sz="1350">
                <a:solidFill>
                  <a:srgbClr val="333333"/>
                </a:solidFill>
                <a:latin typeface="Tw Cen MT"/>
                <a:cs typeface="Tw Cen MT"/>
              </a:defRPr>
            </a:lvl3pPr>
            <a:lvl4pPr marL="1632194" indent="-205739">
              <a:buClr>
                <a:srgbClr val="038A00"/>
              </a:buClr>
              <a:defRPr sz="1200">
                <a:solidFill>
                  <a:srgbClr val="333333"/>
                </a:solidFill>
                <a:latin typeface="Tw Cen MT"/>
                <a:cs typeface="Tw Cen MT"/>
              </a:defRPr>
            </a:lvl4pPr>
            <a:lvl5pPr>
              <a:buClr>
                <a:srgbClr val="038A00"/>
              </a:buClr>
              <a:defRPr>
                <a:latin typeface="Tw Cen MT"/>
                <a:cs typeface="Tw Cen MT"/>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p:cNvSpPr>
            <a:spLocks noGrp="1"/>
          </p:cNvSpPr>
          <p:nvPr>
            <p:ph type="body" sz="quarter" idx="10"/>
          </p:nvPr>
        </p:nvSpPr>
        <p:spPr>
          <a:xfrm>
            <a:off x="609601" y="792163"/>
            <a:ext cx="10972801" cy="503237"/>
          </a:xfrm>
          <a:prstGeom prst="rect">
            <a:avLst/>
          </a:prstGeom>
        </p:spPr>
        <p:txBody>
          <a:bodyPr vert="horz"/>
          <a:lstStyle>
            <a:lvl1pPr marL="274319">
              <a:buFontTx/>
              <a:buNone/>
              <a:defRPr sz="1500" cap="all">
                <a:solidFill>
                  <a:srgbClr val="038A00"/>
                </a:solidFill>
              </a:defRPr>
            </a:lvl1pPr>
          </a:lstStyle>
          <a:p>
            <a:pPr lvl="0"/>
            <a:r>
              <a:rPr lang="en-US"/>
              <a:t>Click to edit Master text styles</a:t>
            </a:r>
          </a:p>
        </p:txBody>
      </p:sp>
      <p:sp>
        <p:nvSpPr>
          <p:cNvPr id="6" name="Slide Number Placeholder 22"/>
          <p:cNvSpPr>
            <a:spLocks noGrp="1"/>
          </p:cNvSpPr>
          <p:nvPr>
            <p:ph type="sldNum" sz="quarter" idx="11"/>
          </p:nvPr>
        </p:nvSpPr>
        <p:spPr>
          <a:xfrm>
            <a:off x="914401" y="6492879"/>
            <a:ext cx="711200" cy="365125"/>
          </a:xfrm>
          <a:prstGeom prst="rect">
            <a:avLst/>
          </a:prstGeom>
        </p:spPr>
        <p:txBody>
          <a:bodyPr vert="horz" lIns="0" rIns="0" anchor="t"/>
          <a:lstStyle>
            <a:lvl1pPr algn="l" eaLnBrk="1" fontAlgn="auto" latinLnBrk="0" hangingPunct="1">
              <a:spcBef>
                <a:spcPts val="0"/>
              </a:spcBef>
              <a:spcAft>
                <a:spcPts val="0"/>
              </a:spcAft>
              <a:defRPr kumimoji="0" sz="1350" smtClean="0">
                <a:solidFill>
                  <a:srgbClr val="666666"/>
                </a:solidFill>
                <a:latin typeface="Tw Cen MT"/>
                <a:cs typeface="Tw Cen MT"/>
              </a:defRPr>
            </a:lvl1pPr>
          </a:lstStyle>
          <a:p>
            <a:pPr defTabSz="685796">
              <a:defRPr/>
            </a:pPr>
            <a:fld id="{D24C62AC-34AC-44FA-925B-65FA1B2D13C3}" type="slidenum">
              <a:rPr lang="en-US" smtClean="0"/>
              <a:pPr defTabSz="685796">
                <a:defRPr/>
              </a:pPr>
              <a:t>‹#›</a:t>
            </a:fld>
            <a:endParaRPr lang="en-US"/>
          </a:p>
        </p:txBody>
      </p:sp>
    </p:spTree>
    <p:extLst>
      <p:ext uri="{BB962C8B-B14F-4D97-AF65-F5344CB8AC3E}">
        <p14:creationId xmlns:p14="http://schemas.microsoft.com/office/powerpoint/2010/main" val="2725389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3.png"/><Relationship Id="rId2" Type="http://schemas.openxmlformats.org/officeDocument/2006/relationships/slideLayout" Target="../slideLayouts/slideLayout27.xml"/><Relationship Id="rId16" Type="http://schemas.openxmlformats.org/officeDocument/2006/relationships/tags" Target="../tags/tag2.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3.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BC704B5-1831-4E95-B11D-2F4064F4550A}" type="datetimeFigureOut">
              <a:rPr lang="en-US" smtClean="0"/>
              <a:t>6/11/2024</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DEEB40C-E403-438D-9487-C3C3346F3F58}" type="slidenum">
              <a:rPr lang="en-US" smtClean="0"/>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8293617"/>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 id="2147483906" r:id="rId13"/>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732D82-7FE6-1878-1629-C54BE3D47223}"/>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0B0091-522C-5C15-29A6-36EB422915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AC8731-1AD9-718B-4CEA-F32F3951A334}"/>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EEF972F0-26BF-A981-37E1-F228CA4E7646}"/>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F94606-0732-D8A9-72D8-08E7E69A7C9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AF7A215-0863-48BA-BD44-65986F34DBD8}" type="slidenum">
              <a:rPr lang="en-US" smtClean="0"/>
              <a:t>‹#›</a:t>
            </a:fld>
            <a:endParaRPr lang="en-US"/>
          </a:p>
        </p:txBody>
      </p:sp>
    </p:spTree>
    <p:extLst>
      <p:ext uri="{BB962C8B-B14F-4D97-AF65-F5344CB8AC3E}">
        <p14:creationId xmlns:p14="http://schemas.microsoft.com/office/powerpoint/2010/main" val="784499728"/>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 id="2147483920" r:id="rId12"/>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5FDD01B-A596-5449-8328-08E089EF46FF}"/>
              </a:ext>
            </a:extLst>
          </p:cNvPr>
          <p:cNvSpPr/>
          <p:nvPr userDrawn="1"/>
        </p:nvSpPr>
        <p:spPr>
          <a:xfrm>
            <a:off x="-1" y="3"/>
            <a:ext cx="12209008" cy="67451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118"/>
          </a:p>
        </p:txBody>
      </p:sp>
      <p:sp>
        <p:nvSpPr>
          <p:cNvPr id="2" name="Title Placeholder 1"/>
          <p:cNvSpPr>
            <a:spLocks noGrp="1"/>
          </p:cNvSpPr>
          <p:nvPr>
            <p:ph type="title"/>
          </p:nvPr>
        </p:nvSpPr>
        <p:spPr>
          <a:xfrm>
            <a:off x="2052389" y="196260"/>
            <a:ext cx="8104227" cy="663965"/>
          </a:xfrm>
          <a:prstGeom prst="rect">
            <a:avLst/>
          </a:prstGeom>
          <a:noFill/>
        </p:spPr>
        <p:txBody>
          <a:bodyPr vert="horz" lIns="119904" tIns="59951" rIns="119904" bIns="59951" rtlCol="0" anchor="ctr">
            <a:normAutofit/>
          </a:bodyPr>
          <a:lstStyle/>
          <a:p>
            <a:r>
              <a:rPr lang="en-US"/>
              <a:t>Click to edit Master title style</a:t>
            </a:r>
          </a:p>
        </p:txBody>
      </p:sp>
      <p:sp>
        <p:nvSpPr>
          <p:cNvPr id="3" name="Text Placeholder 2"/>
          <p:cNvSpPr>
            <a:spLocks noGrp="1"/>
          </p:cNvSpPr>
          <p:nvPr>
            <p:ph type="body" idx="1"/>
          </p:nvPr>
        </p:nvSpPr>
        <p:spPr>
          <a:xfrm>
            <a:off x="512001" y="1290310"/>
            <a:ext cx="11168000" cy="4835854"/>
          </a:xfrm>
          <a:prstGeom prst="rect">
            <a:avLst/>
          </a:prstGeom>
        </p:spPr>
        <p:txBody>
          <a:bodyPr vert="horz" lIns="119904" tIns="59951" rIns="119904" bIns="59951"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a:extLst>
              <a:ext uri="{FF2B5EF4-FFF2-40B4-BE49-F238E27FC236}">
                <a16:creationId xmlns:a16="http://schemas.microsoft.com/office/drawing/2014/main" id="{FC84CFBC-7468-6945-A2F0-D35FAF804593}"/>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11239" y="47294"/>
            <a:ext cx="1115443" cy="961892"/>
          </a:xfrm>
          <a:prstGeom prst="rect">
            <a:avLst/>
          </a:prstGeom>
        </p:spPr>
      </p:pic>
    </p:spTree>
    <p:custDataLst>
      <p:tags r:id="rId16"/>
    </p:custDataLst>
    <p:extLst>
      <p:ext uri="{BB962C8B-B14F-4D97-AF65-F5344CB8AC3E}">
        <p14:creationId xmlns:p14="http://schemas.microsoft.com/office/powerpoint/2010/main" val="1058449184"/>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27" r:id="rId6"/>
    <p:sldLayoutId id="2147483928" r:id="rId7"/>
    <p:sldLayoutId id="2147483929" r:id="rId8"/>
    <p:sldLayoutId id="2147483930" r:id="rId9"/>
    <p:sldLayoutId id="2147483931" r:id="rId10"/>
    <p:sldLayoutId id="2147483932" r:id="rId11"/>
    <p:sldLayoutId id="2147483933" r:id="rId12"/>
    <p:sldLayoutId id="2147483934" r:id="rId13"/>
    <p:sldLayoutId id="2147483935" r:id="rId14"/>
  </p:sldLayoutIdLst>
  <p:hf hdr="0" ftr="0" dt="0"/>
  <p:txStyles>
    <p:titleStyle>
      <a:lvl1pPr algn="l" defTabSz="372167" rtl="0" eaLnBrk="1" latinLnBrk="0" hangingPunct="1">
        <a:spcBef>
          <a:spcPct val="0"/>
        </a:spcBef>
        <a:buNone/>
        <a:defRPr sz="1739" b="0" kern="1200" cap="none" spc="0">
          <a:solidFill>
            <a:schemeClr val="tx1"/>
          </a:solidFill>
          <a:latin typeface="Arial"/>
          <a:ea typeface="+mj-ea"/>
          <a:cs typeface="Arial"/>
        </a:defRPr>
      </a:lvl1pPr>
    </p:titleStyle>
    <p:bodyStyle>
      <a:lvl1pPr marL="141909" indent="-141909" algn="l" defTabSz="372167" rtl="0" eaLnBrk="1" latinLnBrk="0" hangingPunct="1">
        <a:spcBef>
          <a:spcPct val="20000"/>
        </a:spcBef>
        <a:buClr>
          <a:srgbClr val="0052A2"/>
        </a:buClr>
        <a:buFont typeface="Arial" panose="020B0604020202020204" pitchFamily="34" charset="0"/>
        <a:buChar char="•"/>
        <a:defRPr sz="1241" kern="1200">
          <a:solidFill>
            <a:srgbClr val="49545D"/>
          </a:solidFill>
          <a:latin typeface="Arial"/>
          <a:ea typeface="+mn-ea"/>
          <a:cs typeface="Arial"/>
        </a:defRPr>
      </a:lvl1pPr>
      <a:lvl2pPr marL="568622" indent="-197096" algn="l" defTabSz="372167" rtl="0" eaLnBrk="1" latinLnBrk="0" hangingPunct="1">
        <a:spcBef>
          <a:spcPct val="20000"/>
        </a:spcBef>
        <a:buClr>
          <a:srgbClr val="0052A2"/>
        </a:buClr>
        <a:buFont typeface="Arial" panose="020B0604020202020204" pitchFamily="34" charset="0"/>
        <a:buChar char="•"/>
        <a:defRPr sz="1118" kern="1200">
          <a:solidFill>
            <a:srgbClr val="49545D"/>
          </a:solidFill>
          <a:latin typeface="Arial"/>
          <a:ea typeface="+mn-ea"/>
          <a:cs typeface="Arial"/>
        </a:defRPr>
      </a:lvl2pPr>
      <a:lvl3pPr marL="930293" indent="-185270" algn="l" defTabSz="372167" rtl="0" eaLnBrk="1" latinLnBrk="0" hangingPunct="1">
        <a:spcBef>
          <a:spcPct val="20000"/>
        </a:spcBef>
        <a:buClr>
          <a:srgbClr val="0052A2"/>
        </a:buClr>
        <a:buFont typeface="Arial" panose="020B0604020202020204" pitchFamily="34" charset="0"/>
        <a:buChar char="•"/>
        <a:defRPr sz="1118" kern="1200">
          <a:solidFill>
            <a:srgbClr val="49545D"/>
          </a:solidFill>
          <a:latin typeface="Arial"/>
          <a:ea typeface="+mn-ea"/>
          <a:cs typeface="Arial"/>
        </a:defRPr>
      </a:lvl3pPr>
      <a:lvl4pPr marL="1302582" indent="-186083" algn="l" defTabSz="372167" rtl="0" eaLnBrk="1" latinLnBrk="0" hangingPunct="1">
        <a:spcBef>
          <a:spcPct val="20000"/>
        </a:spcBef>
        <a:buClr>
          <a:srgbClr val="0052A2"/>
        </a:buClr>
        <a:buFont typeface="Arial" panose="020B0604020202020204" pitchFamily="34" charset="0"/>
        <a:buChar char="•"/>
        <a:defRPr sz="1118" kern="1200">
          <a:solidFill>
            <a:srgbClr val="49545D"/>
          </a:solidFill>
          <a:latin typeface="Arial"/>
          <a:ea typeface="+mn-ea"/>
          <a:cs typeface="Arial"/>
        </a:defRPr>
      </a:lvl4pPr>
      <a:lvl5pPr marL="1674748" indent="-186083" algn="l" defTabSz="372167" rtl="0" eaLnBrk="1" latinLnBrk="0" hangingPunct="1">
        <a:spcBef>
          <a:spcPct val="20000"/>
        </a:spcBef>
        <a:buClr>
          <a:srgbClr val="0052A2"/>
        </a:buClr>
        <a:buFont typeface="Arial" panose="020B0604020202020204" pitchFamily="34" charset="0"/>
        <a:buChar char="•"/>
        <a:defRPr sz="1118" kern="1200">
          <a:solidFill>
            <a:srgbClr val="49545D"/>
          </a:solidFill>
          <a:latin typeface="Arial"/>
          <a:ea typeface="+mn-ea"/>
          <a:cs typeface="Arial"/>
        </a:defRPr>
      </a:lvl5pPr>
      <a:lvl6pPr marL="2046915" indent="-186083" algn="l" defTabSz="372167" rtl="0" eaLnBrk="1" latinLnBrk="0" hangingPunct="1">
        <a:spcBef>
          <a:spcPct val="20000"/>
        </a:spcBef>
        <a:buFont typeface="Arial"/>
        <a:buChar char="•"/>
        <a:defRPr sz="1676" kern="1200">
          <a:solidFill>
            <a:schemeClr val="tx1"/>
          </a:solidFill>
          <a:latin typeface="+mn-lt"/>
          <a:ea typeface="+mn-ea"/>
          <a:cs typeface="+mn-cs"/>
        </a:defRPr>
      </a:lvl6pPr>
      <a:lvl7pPr marL="2419081" indent="-186083" algn="l" defTabSz="372167" rtl="0" eaLnBrk="1" latinLnBrk="0" hangingPunct="1">
        <a:spcBef>
          <a:spcPct val="20000"/>
        </a:spcBef>
        <a:buFont typeface="Arial"/>
        <a:buChar char="•"/>
        <a:defRPr sz="1676" kern="1200">
          <a:solidFill>
            <a:schemeClr val="tx1"/>
          </a:solidFill>
          <a:latin typeface="+mn-lt"/>
          <a:ea typeface="+mn-ea"/>
          <a:cs typeface="+mn-cs"/>
        </a:defRPr>
      </a:lvl7pPr>
      <a:lvl8pPr marL="2791247" indent="-186083" algn="l" defTabSz="372167" rtl="0" eaLnBrk="1" latinLnBrk="0" hangingPunct="1">
        <a:spcBef>
          <a:spcPct val="20000"/>
        </a:spcBef>
        <a:buFont typeface="Arial"/>
        <a:buChar char="•"/>
        <a:defRPr sz="1676" kern="1200">
          <a:solidFill>
            <a:schemeClr val="tx1"/>
          </a:solidFill>
          <a:latin typeface="+mn-lt"/>
          <a:ea typeface="+mn-ea"/>
          <a:cs typeface="+mn-cs"/>
        </a:defRPr>
      </a:lvl8pPr>
      <a:lvl9pPr marL="3163414" indent="-186083" algn="l" defTabSz="372167" rtl="0" eaLnBrk="1" latinLnBrk="0" hangingPunct="1">
        <a:spcBef>
          <a:spcPct val="20000"/>
        </a:spcBef>
        <a:buFont typeface="Arial"/>
        <a:buChar char="•"/>
        <a:defRPr sz="1676" kern="1200">
          <a:solidFill>
            <a:schemeClr val="tx1"/>
          </a:solidFill>
          <a:latin typeface="+mn-lt"/>
          <a:ea typeface="+mn-ea"/>
          <a:cs typeface="+mn-cs"/>
        </a:defRPr>
      </a:lvl9pPr>
    </p:bodyStyle>
    <p:otherStyle>
      <a:defPPr>
        <a:defRPr lang="en-US"/>
      </a:defPPr>
      <a:lvl1pPr marL="0" algn="l" defTabSz="372167" rtl="0" eaLnBrk="1" latinLnBrk="0" hangingPunct="1">
        <a:defRPr sz="1490" kern="1200">
          <a:solidFill>
            <a:schemeClr val="tx1"/>
          </a:solidFill>
          <a:latin typeface="+mn-lt"/>
          <a:ea typeface="+mn-ea"/>
          <a:cs typeface="+mn-cs"/>
        </a:defRPr>
      </a:lvl1pPr>
      <a:lvl2pPr marL="372167" algn="l" defTabSz="372167" rtl="0" eaLnBrk="1" latinLnBrk="0" hangingPunct="1">
        <a:defRPr sz="1490" kern="1200">
          <a:solidFill>
            <a:schemeClr val="tx1"/>
          </a:solidFill>
          <a:latin typeface="+mn-lt"/>
          <a:ea typeface="+mn-ea"/>
          <a:cs typeface="+mn-cs"/>
        </a:defRPr>
      </a:lvl2pPr>
      <a:lvl3pPr marL="744333" algn="l" defTabSz="372167" rtl="0" eaLnBrk="1" latinLnBrk="0" hangingPunct="1">
        <a:defRPr sz="1490" kern="1200">
          <a:solidFill>
            <a:schemeClr val="tx1"/>
          </a:solidFill>
          <a:latin typeface="+mn-lt"/>
          <a:ea typeface="+mn-ea"/>
          <a:cs typeface="+mn-cs"/>
        </a:defRPr>
      </a:lvl3pPr>
      <a:lvl4pPr marL="1116500" algn="l" defTabSz="372167" rtl="0" eaLnBrk="1" latinLnBrk="0" hangingPunct="1">
        <a:defRPr sz="1490" kern="1200">
          <a:solidFill>
            <a:schemeClr val="tx1"/>
          </a:solidFill>
          <a:latin typeface="+mn-lt"/>
          <a:ea typeface="+mn-ea"/>
          <a:cs typeface="+mn-cs"/>
        </a:defRPr>
      </a:lvl4pPr>
      <a:lvl5pPr marL="1488665" algn="l" defTabSz="372167" rtl="0" eaLnBrk="1" latinLnBrk="0" hangingPunct="1">
        <a:defRPr sz="1490" kern="1200">
          <a:solidFill>
            <a:schemeClr val="tx1"/>
          </a:solidFill>
          <a:latin typeface="+mn-lt"/>
          <a:ea typeface="+mn-ea"/>
          <a:cs typeface="+mn-cs"/>
        </a:defRPr>
      </a:lvl5pPr>
      <a:lvl6pPr marL="1860832" algn="l" defTabSz="372167" rtl="0" eaLnBrk="1" latinLnBrk="0" hangingPunct="1">
        <a:defRPr sz="1490" kern="1200">
          <a:solidFill>
            <a:schemeClr val="tx1"/>
          </a:solidFill>
          <a:latin typeface="+mn-lt"/>
          <a:ea typeface="+mn-ea"/>
          <a:cs typeface="+mn-cs"/>
        </a:defRPr>
      </a:lvl6pPr>
      <a:lvl7pPr marL="2232998" algn="l" defTabSz="372167" rtl="0" eaLnBrk="1" latinLnBrk="0" hangingPunct="1">
        <a:defRPr sz="1490" kern="1200">
          <a:solidFill>
            <a:schemeClr val="tx1"/>
          </a:solidFill>
          <a:latin typeface="+mn-lt"/>
          <a:ea typeface="+mn-ea"/>
          <a:cs typeface="+mn-cs"/>
        </a:defRPr>
      </a:lvl7pPr>
      <a:lvl8pPr marL="2605164" algn="l" defTabSz="372167" rtl="0" eaLnBrk="1" latinLnBrk="0" hangingPunct="1">
        <a:defRPr sz="1490" kern="1200">
          <a:solidFill>
            <a:schemeClr val="tx1"/>
          </a:solidFill>
          <a:latin typeface="+mn-lt"/>
          <a:ea typeface="+mn-ea"/>
          <a:cs typeface="+mn-cs"/>
        </a:defRPr>
      </a:lvl8pPr>
      <a:lvl9pPr marL="2977331" algn="l" defTabSz="372167" rtl="0" eaLnBrk="1" latinLnBrk="0" hangingPunct="1">
        <a:defRPr sz="14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reestock.com/free-photos/college-student-jumping-success-isolated-white-19822645" TargetMode="External"/><Relationship Id="rId2" Type="http://schemas.openxmlformats.org/officeDocument/2006/relationships/image" Target="../media/image11.jp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2.ed.gov/about/offices/list/ope/idues/eligibility.html"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en/person-centred-person-centred-support-3337893/" TargetMode="External"/><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7.xml"/><Relationship Id="rId1" Type="http://schemas.openxmlformats.org/officeDocument/2006/relationships/tags" Target="../tags/tag11.xml"/><Relationship Id="rId4"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44.xml.rels><?xml version="1.0" encoding="UTF-8" standalone="yes"?>
<Relationships xmlns="http://schemas.openxmlformats.org/package/2006/relationships"><Relationship Id="rId3" Type="http://schemas.openxmlformats.org/officeDocument/2006/relationships/hyperlink" Target="https://www2.ed.gov/fund/grant/apply/appforms/gepa-section-427-instructions-for-application-packages.pdf" TargetMode="External"/><Relationship Id="rId2" Type="http://schemas.openxmlformats.org/officeDocument/2006/relationships/notesSlide" Target="../notesSlides/notesSlide20.xml"/><Relationship Id="rId1" Type="http://schemas.openxmlformats.org/officeDocument/2006/relationships/slideLayout" Target="../slideLayouts/slideLayout27.xml"/><Relationship Id="rId6" Type="http://schemas.openxmlformats.org/officeDocument/2006/relationships/hyperlink" Target="mailto:Njeri.Clark@ed.gov" TargetMode="External"/><Relationship Id="rId5" Type="http://schemas.openxmlformats.org/officeDocument/2006/relationships/hyperlink" Target="https://www.ed.gov/equity" TargetMode="External"/><Relationship Id="rId4" Type="http://schemas.openxmlformats.org/officeDocument/2006/relationships/hyperlink" Target="https://www2.ed.gov/fund/grant/about/training-management.html"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50.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44.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hyperlink" Target="https://ies.ed.gov/ncee/edlabs/projects/project.asp?projectID=409" TargetMode="External"/><Relationship Id="rId2" Type="http://schemas.openxmlformats.org/officeDocument/2006/relationships/image" Target="../media/image46.jpeg"/><Relationship Id="rId1" Type="http://schemas.openxmlformats.org/officeDocument/2006/relationships/slideLayout" Target="../slideLayouts/slideLayout2.xml"/><Relationship Id="rId5" Type="http://schemas.openxmlformats.org/officeDocument/2006/relationships/hyperlink" Target="https://ies.ed.gov/ncee/edlabs/regions/pacific/elm.asp" TargetMode="External"/><Relationship Id="rId4" Type="http://schemas.openxmlformats.org/officeDocument/2006/relationships/hyperlink" Target="https://ies.ed.gov/ncee/edlabs/projects/project.asp?ProjectID=401"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13.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5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53.svg"/></Relationships>
</file>

<file path=ppt/slides/_rels/slide57.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image" Target="../media/image5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8" name="Rectangle 16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9" name="Rectangle 168">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90" name="Straight Connector 170">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91" name="Rectangle 172">
            <a:extLst>
              <a:ext uri="{FF2B5EF4-FFF2-40B4-BE49-F238E27FC236}">
                <a16:creationId xmlns:a16="http://schemas.microsoft.com/office/drawing/2014/main" id="{284B70D5-875B-433D-BDBD-1522A85D6C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6238CA0-D9C3-4008-8170-50D79575D00E}"/>
              </a:ext>
            </a:extLst>
          </p:cNvPr>
          <p:cNvSpPr>
            <a:spLocks noGrp="1"/>
          </p:cNvSpPr>
          <p:nvPr>
            <p:ph type="title"/>
          </p:nvPr>
        </p:nvSpPr>
        <p:spPr>
          <a:xfrm>
            <a:off x="4121849" y="1789127"/>
            <a:ext cx="7535527" cy="1497969"/>
          </a:xfrm>
        </p:spPr>
        <p:txBody>
          <a:bodyPr vert="horz" lIns="91440" tIns="45720" rIns="91440" bIns="45720" rtlCol="0" anchor="b">
            <a:noAutofit/>
          </a:bodyPr>
          <a:lstStyle/>
          <a:p>
            <a:pPr algn="l"/>
            <a:r>
              <a:rPr lang="en-US" sz="3200" b="1" dirty="0"/>
              <a:t>FY 2024</a:t>
            </a:r>
            <a:br>
              <a:rPr lang="en-US" sz="3200" b="1" dirty="0"/>
            </a:br>
            <a:r>
              <a:rPr lang="en-US" sz="3200" b="1" dirty="0"/>
              <a:t>Basic Needs for Postsecondary Students Program</a:t>
            </a:r>
            <a:br>
              <a:rPr lang="en-US" sz="3200" b="1" dirty="0"/>
            </a:br>
            <a:r>
              <a:rPr lang="en-US" sz="3200" b="1" dirty="0"/>
              <a:t>ALN (CFDA): 84.116N</a:t>
            </a:r>
            <a:br>
              <a:rPr lang="en-US" sz="3200" b="1" dirty="0"/>
            </a:br>
            <a:br>
              <a:rPr lang="en-US" sz="3200" b="1" dirty="0"/>
            </a:br>
            <a:r>
              <a:rPr lang="en-US" sz="3200" b="1" dirty="0"/>
              <a:t>Pre-Application Webinar</a:t>
            </a:r>
            <a:br>
              <a:rPr lang="en-US" sz="3200" b="1" dirty="0"/>
            </a:br>
            <a:endParaRPr lang="en-US" sz="3200" b="1" dirty="0"/>
          </a:p>
        </p:txBody>
      </p:sp>
      <p:pic>
        <p:nvPicPr>
          <p:cNvPr id="28" name="Picture 27">
            <a:extLst>
              <a:ext uri="{FF2B5EF4-FFF2-40B4-BE49-F238E27FC236}">
                <a16:creationId xmlns:a16="http://schemas.microsoft.com/office/drawing/2014/main" id="{361963C7-56E9-40F9-94A2-69579B00218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0" y="372795"/>
            <a:ext cx="3587224" cy="5314406"/>
          </a:xfrm>
          <a:prstGeom prst="rect">
            <a:avLst/>
          </a:prstGeom>
        </p:spPr>
      </p:pic>
      <p:cxnSp>
        <p:nvCxnSpPr>
          <p:cNvPr id="192" name="Straight Connector 174">
            <a:extLst>
              <a:ext uri="{FF2B5EF4-FFF2-40B4-BE49-F238E27FC236}">
                <a16:creationId xmlns:a16="http://schemas.microsoft.com/office/drawing/2014/main" id="{C947DF4A-614C-4B4C-8B80-E5B9D8E8CF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5" name="Text Placeholder 4">
            <a:extLst>
              <a:ext uri="{FF2B5EF4-FFF2-40B4-BE49-F238E27FC236}">
                <a16:creationId xmlns:a16="http://schemas.microsoft.com/office/drawing/2014/main" id="{ADC19FF9-1311-438F-8442-BCC7DD7E5B77}"/>
              </a:ext>
            </a:extLst>
          </p:cNvPr>
          <p:cNvSpPr>
            <a:spLocks noGrp="1"/>
          </p:cNvSpPr>
          <p:nvPr>
            <p:ph type="body" sz="half" idx="2"/>
          </p:nvPr>
        </p:nvSpPr>
        <p:spPr>
          <a:xfrm>
            <a:off x="4250871" y="2697135"/>
            <a:ext cx="4755969" cy="3670180"/>
          </a:xfrm>
        </p:spPr>
        <p:txBody>
          <a:bodyPr vert="horz" lIns="0" tIns="45720" rIns="0" bIns="45720" rtlCol="0">
            <a:normAutofit/>
          </a:bodyPr>
          <a:lstStyle/>
          <a:p>
            <a:pPr marL="0" indent="0" algn="l">
              <a:lnSpc>
                <a:spcPct val="100000"/>
              </a:lnSpc>
              <a:buFont typeface="Calibri" panose="020F0502020204030204" pitchFamily="34" charset="0"/>
              <a:buChar char="§"/>
            </a:pPr>
            <a:r>
              <a:rPr lang="en-US" dirty="0"/>
              <a:t>Stacey Slijepcevic, Director-Hispanic-Serving institutions Division </a:t>
            </a:r>
          </a:p>
          <a:p>
            <a:pPr marL="0" indent="0" algn="l">
              <a:buFont typeface="Calibri" panose="020F0502020204030204" pitchFamily="34" charset="0"/>
              <a:buChar char="§"/>
            </a:pPr>
            <a:r>
              <a:rPr lang="en-US" dirty="0"/>
              <a:t>Njeri Clark, Competition Manager</a:t>
            </a:r>
          </a:p>
          <a:p>
            <a:pPr marL="0" indent="0" algn="l">
              <a:buFont typeface="Calibri" panose="020F0502020204030204" pitchFamily="34" charset="0"/>
              <a:buChar char="§"/>
            </a:pPr>
            <a:endParaRPr lang="en-US" dirty="0"/>
          </a:p>
        </p:txBody>
      </p:sp>
      <p:sp>
        <p:nvSpPr>
          <p:cNvPr id="193" name="Rectangle 176">
            <a:extLst>
              <a:ext uri="{FF2B5EF4-FFF2-40B4-BE49-F238E27FC236}">
                <a16:creationId xmlns:a16="http://schemas.microsoft.com/office/drawing/2014/main" id="{1E299956-A9E7-4FC1-A0B1-D590CA973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4" name="Rectangle 178">
            <a:extLst>
              <a:ext uri="{FF2B5EF4-FFF2-40B4-BE49-F238E27FC236}">
                <a16:creationId xmlns:a16="http://schemas.microsoft.com/office/drawing/2014/main" id="{17FC539C-B783-4B03-9F9E-D13430F3F6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70" name="Picture 169" descr="the Department of Education seal">
            <a:extLst>
              <a:ext uri="{FF2B5EF4-FFF2-40B4-BE49-F238E27FC236}">
                <a16:creationId xmlns:a16="http://schemas.microsoft.com/office/drawing/2014/main" id="{25A34E5B-C1B7-4CD4-A9D1-0A072E55C8E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590438" y="4873752"/>
            <a:ext cx="1103496" cy="1003364"/>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57490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9002C-2274-4AD0-AAD5-BAD6B376DFA6}"/>
              </a:ext>
            </a:extLst>
          </p:cNvPr>
          <p:cNvSpPr>
            <a:spLocks noGrp="1"/>
          </p:cNvSpPr>
          <p:nvPr>
            <p:ph type="ctrTitle"/>
          </p:nvPr>
        </p:nvSpPr>
        <p:spPr/>
        <p:txBody>
          <a:bodyPr/>
          <a:lstStyle/>
          <a:p>
            <a:r>
              <a:rPr lang="en-US" dirty="0"/>
              <a:t>Welcome!</a:t>
            </a:r>
          </a:p>
        </p:txBody>
      </p:sp>
    </p:spTree>
    <p:extLst>
      <p:ext uri="{BB962C8B-B14F-4D97-AF65-F5344CB8AC3E}">
        <p14:creationId xmlns:p14="http://schemas.microsoft.com/office/powerpoint/2010/main" val="3718869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 name="Rectangle 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 name="Rectangle 1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4" name="Straight Connector 1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5" name="Rectangle 14">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23BA314-320B-4FAA-A724-0E2304CED5ED}"/>
              </a:ext>
            </a:extLst>
          </p:cNvPr>
          <p:cNvSpPr>
            <a:spLocks noGrp="1"/>
          </p:cNvSpPr>
          <p:nvPr>
            <p:ph type="title"/>
          </p:nvPr>
        </p:nvSpPr>
        <p:spPr>
          <a:xfrm>
            <a:off x="5403520" y="1163529"/>
            <a:ext cx="6253317" cy="3686015"/>
          </a:xfrm>
        </p:spPr>
        <p:txBody>
          <a:bodyPr vert="horz" lIns="91440" tIns="45720" rIns="91440" bIns="45720" rtlCol="0" anchor="b">
            <a:normAutofit fontScale="90000"/>
          </a:bodyPr>
          <a:lstStyle/>
          <a:p>
            <a:r>
              <a:rPr lang="en-US" sz="5000" cap="all" dirty="0">
                <a:solidFill>
                  <a:schemeClr val="tx1">
                    <a:lumMod val="85000"/>
                    <a:lumOff val="15000"/>
                  </a:schemeClr>
                </a:solidFill>
              </a:rPr>
              <a:t>Note:  The Federal Register is the official guide for submitting your grant application!</a:t>
            </a:r>
            <a:br>
              <a:rPr lang="en-US" sz="5000" cap="all" dirty="0">
                <a:solidFill>
                  <a:schemeClr val="tx1">
                    <a:lumMod val="85000"/>
                    <a:lumOff val="15000"/>
                  </a:schemeClr>
                </a:solidFill>
              </a:rPr>
            </a:br>
            <a:br>
              <a:rPr lang="en-US" sz="5000" cap="all" dirty="0">
                <a:solidFill>
                  <a:schemeClr val="tx1">
                    <a:lumMod val="85000"/>
                    <a:lumOff val="15000"/>
                  </a:schemeClr>
                </a:solidFill>
              </a:rPr>
            </a:br>
            <a:r>
              <a:rPr lang="en-US" sz="2200" cap="all" dirty="0">
                <a:solidFill>
                  <a:schemeClr val="tx1">
                    <a:lumMod val="85000"/>
                    <a:lumOff val="15000"/>
                  </a:schemeClr>
                </a:solidFill>
              </a:rPr>
              <a:t>https://www.federalregister.gov/</a:t>
            </a:r>
            <a:endParaRPr lang="en-US" sz="2200" dirty="0">
              <a:solidFill>
                <a:schemeClr val="tx1">
                  <a:lumMod val="85000"/>
                  <a:lumOff val="15000"/>
                </a:schemeClr>
              </a:solidFill>
            </a:endParaRPr>
          </a:p>
        </p:txBody>
      </p:sp>
      <p:pic>
        <p:nvPicPr>
          <p:cNvPr id="4" name="Picture 3" descr="Text&#10;&#10;Description automatically generated">
            <a:extLst>
              <a:ext uri="{FF2B5EF4-FFF2-40B4-BE49-F238E27FC236}">
                <a16:creationId xmlns:a16="http://schemas.microsoft.com/office/drawing/2014/main" id="{D91B018E-279A-4276-8A4B-E2048F0295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999" y="1163529"/>
            <a:ext cx="4001315" cy="4001315"/>
          </a:xfrm>
          <a:prstGeom prst="rect">
            <a:avLst/>
          </a:prstGeom>
        </p:spPr>
      </p:pic>
      <p:cxnSp>
        <p:nvCxnSpPr>
          <p:cNvPr id="56" name="Straight Connector 16">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57" name="Rectangle 18">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8" name="Rectangle 20">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39604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a:solidFill>
                  <a:srgbClr val="FFFFFF"/>
                </a:solidFill>
                <a:ea typeface="Cambria" panose="02040503050406030204" pitchFamily="18" charset="0"/>
              </a:rPr>
              <a:t>Agenda</a:t>
            </a:r>
            <a:r>
              <a:rPr lang="en-US" sz="3600">
                <a:solidFill>
                  <a:srgbClr val="FFFFFF"/>
                </a:solidFill>
              </a:rPr>
              <a:t>	</a:t>
            </a:r>
            <a:endParaRPr lang="en-US" sz="3600" dirty="0">
              <a:solidFill>
                <a:srgbClr val="FFFFFF"/>
              </a:solidFill>
            </a:endParaRPr>
          </a:p>
        </p:txBody>
      </p:sp>
      <p:sp>
        <p:nvSpPr>
          <p:cNvPr id="52" name="Rectangle 5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3" name="Content Placeholder 2"/>
          <p:cNvSpPr>
            <a:spLocks noGrp="1"/>
          </p:cNvSpPr>
          <p:nvPr>
            <p:ph idx="1"/>
          </p:nvPr>
        </p:nvSpPr>
        <p:spPr>
          <a:xfrm>
            <a:off x="4742016" y="287079"/>
            <a:ext cx="6413663" cy="5965025"/>
          </a:xfrm>
        </p:spPr>
        <p:txBody>
          <a:bodyPr anchor="ctr">
            <a:normAutofit fontScale="92500" lnSpcReduction="20000"/>
          </a:bodyPr>
          <a:lstStyle/>
          <a:p>
            <a:pPr>
              <a:buFont typeface="Wingdings" panose="05000000000000000000" pitchFamily="2" charset="2"/>
              <a:buChar char="ü"/>
            </a:pPr>
            <a:endParaRPr lang="en-US" b="1" dirty="0">
              <a:cs typeface="Times New Roman" panose="02020603050405020304" pitchFamily="18" charset="0"/>
            </a:endParaRPr>
          </a:p>
          <a:p>
            <a:pPr>
              <a:buFont typeface="Wingdings" panose="05000000000000000000" pitchFamily="2" charset="2"/>
              <a:buChar char="ü"/>
            </a:pPr>
            <a:r>
              <a:rPr lang="en-US" b="1" dirty="0">
                <a:cs typeface="Times New Roman" panose="02020603050405020304" pitchFamily="18" charset="0"/>
              </a:rPr>
              <a:t>Basic Needs Program Purpose</a:t>
            </a:r>
          </a:p>
          <a:p>
            <a:pPr>
              <a:buFont typeface="Wingdings" panose="05000000000000000000" pitchFamily="2" charset="2"/>
              <a:buChar char="ü"/>
            </a:pPr>
            <a:r>
              <a:rPr lang="en-US" b="1" dirty="0">
                <a:cs typeface="Times New Roman" panose="02020603050405020304" pitchFamily="18" charset="0"/>
              </a:rPr>
              <a:t>FY 2024 Competition At A Glance</a:t>
            </a:r>
          </a:p>
          <a:p>
            <a:pPr>
              <a:buFont typeface="Wingdings" panose="05000000000000000000" pitchFamily="2" charset="2"/>
              <a:buChar char="ü"/>
            </a:pPr>
            <a:r>
              <a:rPr lang="en-US" b="1" dirty="0">
                <a:cs typeface="Times New Roman" panose="02020603050405020304" pitchFamily="18" charset="0"/>
              </a:rPr>
              <a:t>Eligibility</a:t>
            </a:r>
          </a:p>
          <a:p>
            <a:pPr>
              <a:buFont typeface="Wingdings" panose="05000000000000000000" pitchFamily="2" charset="2"/>
              <a:buChar char="ü"/>
            </a:pPr>
            <a:r>
              <a:rPr lang="en-US" b="1" dirty="0">
                <a:cs typeface="Times New Roman" panose="02020603050405020304" pitchFamily="18" charset="0"/>
              </a:rPr>
              <a:t>Priorities</a:t>
            </a:r>
          </a:p>
          <a:p>
            <a:pPr>
              <a:buFont typeface="Wingdings" panose="05000000000000000000" pitchFamily="2" charset="2"/>
              <a:buChar char="ü"/>
            </a:pPr>
            <a:r>
              <a:rPr lang="en-US" b="1" dirty="0">
                <a:cs typeface="Times New Roman" panose="02020603050405020304" pitchFamily="18" charset="0"/>
              </a:rPr>
              <a:t>Allowable and Unallowable Activities</a:t>
            </a:r>
          </a:p>
          <a:p>
            <a:pPr>
              <a:buFont typeface="Wingdings" panose="05000000000000000000" pitchFamily="2" charset="2"/>
              <a:buChar char="ü"/>
            </a:pPr>
            <a:r>
              <a:rPr lang="en-US" b="1" dirty="0">
                <a:cs typeface="Times New Roman" panose="02020603050405020304" pitchFamily="18" charset="0"/>
              </a:rPr>
              <a:t>Selection Criteria</a:t>
            </a:r>
          </a:p>
          <a:p>
            <a:pPr>
              <a:buFont typeface="Wingdings" panose="05000000000000000000" pitchFamily="2" charset="2"/>
              <a:buChar char="ü"/>
            </a:pPr>
            <a:r>
              <a:rPr lang="en-US" b="1" dirty="0">
                <a:cs typeface="Times New Roman" panose="02020603050405020304" pitchFamily="18" charset="0"/>
              </a:rPr>
              <a:t>Performance Measures</a:t>
            </a:r>
          </a:p>
          <a:p>
            <a:pPr>
              <a:buFont typeface="Wingdings" panose="05000000000000000000" pitchFamily="2" charset="2"/>
              <a:buChar char="ü"/>
            </a:pPr>
            <a:r>
              <a:rPr lang="en-US" b="1" dirty="0">
                <a:cs typeface="Times New Roman" panose="02020603050405020304" pitchFamily="18" charset="0"/>
              </a:rPr>
              <a:t>Reporting Requirements</a:t>
            </a:r>
          </a:p>
          <a:p>
            <a:pPr>
              <a:buFont typeface="Wingdings" panose="05000000000000000000" pitchFamily="2" charset="2"/>
              <a:buChar char="ü"/>
            </a:pPr>
            <a:r>
              <a:rPr lang="en-US" b="1" dirty="0">
                <a:cs typeface="Times New Roman" panose="02020603050405020304" pitchFamily="18" charset="0"/>
              </a:rPr>
              <a:t>GEPA 427 Form</a:t>
            </a:r>
          </a:p>
          <a:p>
            <a:pPr>
              <a:buFont typeface="Wingdings" panose="05000000000000000000" pitchFamily="2" charset="2"/>
              <a:buChar char="ü"/>
            </a:pPr>
            <a:r>
              <a:rPr lang="en-US" b="1" dirty="0">
                <a:cs typeface="Times New Roman" panose="02020603050405020304" pitchFamily="18" charset="0"/>
              </a:rPr>
              <a:t>Evidence Form</a:t>
            </a:r>
          </a:p>
          <a:p>
            <a:pPr>
              <a:buFont typeface="Wingdings" panose="05000000000000000000" pitchFamily="2" charset="2"/>
              <a:buChar char="ü"/>
            </a:pPr>
            <a:r>
              <a:rPr lang="en-US" b="1" dirty="0">
                <a:cs typeface="Times New Roman" panose="02020603050405020304" pitchFamily="18" charset="0"/>
              </a:rPr>
              <a:t>Planning and Submitting Your Grant Application</a:t>
            </a:r>
          </a:p>
          <a:p>
            <a:pPr>
              <a:buFont typeface="Wingdings" panose="05000000000000000000" pitchFamily="2" charset="2"/>
              <a:buChar char="ü"/>
            </a:pPr>
            <a:r>
              <a:rPr lang="en-US" b="1" dirty="0">
                <a:cs typeface="Times New Roman" panose="02020603050405020304" pitchFamily="18" charset="0"/>
              </a:rPr>
              <a:t>Resources</a:t>
            </a:r>
          </a:p>
          <a:p>
            <a:pPr>
              <a:buFont typeface="Wingdings" panose="05000000000000000000" pitchFamily="2" charset="2"/>
              <a:buChar char="ü"/>
            </a:pPr>
            <a:r>
              <a:rPr lang="en-US" b="1" dirty="0">
                <a:cs typeface="Times New Roman" panose="02020603050405020304" pitchFamily="18" charset="0"/>
              </a:rPr>
              <a:t>Final tips</a:t>
            </a:r>
          </a:p>
          <a:p>
            <a:pPr>
              <a:buFont typeface="Wingdings" panose="05000000000000000000" pitchFamily="2" charset="2"/>
              <a:buChar char="ü"/>
            </a:pPr>
            <a:r>
              <a:rPr lang="en-US" b="1" dirty="0">
                <a:cs typeface="Times New Roman" panose="02020603050405020304" pitchFamily="18" charset="0"/>
              </a:rPr>
              <a:t>Q&amp;A</a:t>
            </a:r>
          </a:p>
          <a:p>
            <a:endParaRPr lang="en-US" dirty="0"/>
          </a:p>
        </p:txBody>
      </p:sp>
      <p:sp>
        <p:nvSpPr>
          <p:cNvPr id="4" name="Slide Number Placeholder 3">
            <a:extLst>
              <a:ext uri="{FF2B5EF4-FFF2-40B4-BE49-F238E27FC236}">
                <a16:creationId xmlns:a16="http://schemas.microsoft.com/office/drawing/2014/main" id="{398969A2-2F7F-4F3C-BF15-B210368B3A3F}"/>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smtClean="0">
                <a:solidFill>
                  <a:schemeClr val="tx2"/>
                </a:solidFill>
              </a:rPr>
              <a:pPr>
                <a:spcAft>
                  <a:spcPts val="600"/>
                </a:spcAft>
              </a:pPr>
              <a:t>4</a:t>
            </a:fld>
            <a:endParaRPr lang="en-US" dirty="0">
              <a:solidFill>
                <a:schemeClr val="tx2"/>
              </a:solidFill>
            </a:endParaRPr>
          </a:p>
        </p:txBody>
      </p:sp>
    </p:spTree>
    <p:extLst>
      <p:ext uri="{BB962C8B-B14F-4D97-AF65-F5344CB8AC3E}">
        <p14:creationId xmlns:p14="http://schemas.microsoft.com/office/powerpoint/2010/main" val="17309543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81A47A14-EEC2-458E-BA8D-258563F94FA5}"/>
              </a:ext>
            </a:extLst>
          </p:cNvPr>
          <p:cNvSpPr>
            <a:spLocks noGrp="1"/>
          </p:cNvSpPr>
          <p:nvPr>
            <p:ph type="title"/>
          </p:nvPr>
        </p:nvSpPr>
        <p:spPr>
          <a:xfrm>
            <a:off x="492370" y="605896"/>
            <a:ext cx="3084844" cy="5646208"/>
          </a:xfrm>
        </p:spPr>
        <p:txBody>
          <a:bodyPr anchor="ctr">
            <a:normAutofit/>
          </a:bodyPr>
          <a:lstStyle/>
          <a:p>
            <a:r>
              <a:rPr lang="en-US" sz="3600" dirty="0">
                <a:solidFill>
                  <a:srgbClr val="FFFFFF"/>
                </a:solidFill>
              </a:rPr>
              <a:t>Purpose of the program</a:t>
            </a:r>
          </a:p>
        </p:txBody>
      </p:sp>
      <p:sp>
        <p:nvSpPr>
          <p:cNvPr id="30" name="Rectangle 29">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a:extLst>
              <a:ext uri="{FF2B5EF4-FFF2-40B4-BE49-F238E27FC236}">
                <a16:creationId xmlns:a16="http://schemas.microsoft.com/office/drawing/2014/main" id="{0D4D9679-7721-4A83-93CD-D1FB69BBE4ED}"/>
              </a:ext>
            </a:extLst>
          </p:cNvPr>
          <p:cNvSpPr>
            <a:spLocks noGrp="1"/>
          </p:cNvSpPr>
          <p:nvPr>
            <p:ph idx="1"/>
          </p:nvPr>
        </p:nvSpPr>
        <p:spPr>
          <a:xfrm>
            <a:off x="4742016" y="605896"/>
            <a:ext cx="6413663" cy="5646208"/>
          </a:xfrm>
        </p:spPr>
        <p:txBody>
          <a:bodyPr anchor="ctr">
            <a:normAutofit/>
          </a:bodyPr>
          <a:lstStyle/>
          <a:p>
            <a:r>
              <a:rPr lang="en-US" dirty="0">
                <a:effectLst/>
                <a:latin typeface="Times New Roman" panose="02020603050405020304" pitchFamily="18" charset="0"/>
                <a:ea typeface="Calibri" panose="020F0502020204030204" pitchFamily="34" charset="0"/>
              </a:rPr>
              <a:t>The Basic Needs for Postsecondary Students Program provides grants to eligible institutions of higher education (IHEs), or a consortia or system of such institutions, to advance systemic and sustainable solutions to student basic needs insecurity through support programs that address the basic needs of students and to report on practices that improve outcomes for students.</a:t>
            </a:r>
            <a:endParaRPr lang="en-US" dirty="0"/>
          </a:p>
        </p:txBody>
      </p:sp>
    </p:spTree>
    <p:extLst>
      <p:ext uri="{BB962C8B-B14F-4D97-AF65-F5344CB8AC3E}">
        <p14:creationId xmlns:p14="http://schemas.microsoft.com/office/powerpoint/2010/main" val="38286824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br>
              <a:rPr lang="en-US" sz="3600">
                <a:solidFill>
                  <a:srgbClr val="FFFFFF"/>
                </a:solidFill>
                <a:latin typeface="Cambria" panose="02040503050406030204" pitchFamily="18" charset="0"/>
                <a:ea typeface="Cambria" panose="02040503050406030204" pitchFamily="18" charset="0"/>
                <a:cs typeface="Times New Roman" panose="02020603050405020304" pitchFamily="18" charset="0"/>
              </a:rPr>
            </a:br>
            <a:r>
              <a:rPr lang="en-US" sz="3600">
                <a:solidFill>
                  <a:srgbClr val="FFFFFF"/>
                </a:solidFill>
                <a:latin typeface="Cambria" panose="02040503050406030204" pitchFamily="18" charset="0"/>
                <a:ea typeface="Cambria" panose="02040503050406030204" pitchFamily="18" charset="0"/>
                <a:cs typeface="Times New Roman" panose="02020603050405020304" pitchFamily="18" charset="0"/>
              </a:rPr>
              <a:t>FY 2024 Competition At A Glance</a:t>
            </a:r>
            <a:br>
              <a:rPr lang="en-US" sz="3600">
                <a:solidFill>
                  <a:srgbClr val="FFFFFF"/>
                </a:solidFill>
                <a:latin typeface="Cambria" panose="02040503050406030204" pitchFamily="18" charset="0"/>
                <a:ea typeface="Cambria" panose="02040503050406030204" pitchFamily="18" charset="0"/>
                <a:cs typeface="Times New Roman" panose="02020603050405020304" pitchFamily="18" charset="0"/>
              </a:rPr>
            </a:br>
            <a:endParaRPr lang="en-US" sz="3600">
              <a:solidFill>
                <a:srgbClr val="FFFFFF"/>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43" name="Rectangle 42">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Slide Number Placeholder 5">
            <a:extLst>
              <a:ext uri="{FF2B5EF4-FFF2-40B4-BE49-F238E27FC236}">
                <a16:creationId xmlns:a16="http://schemas.microsoft.com/office/drawing/2014/main" id="{5C3A5AB9-994B-491C-A80E-829A27BCD840}"/>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6</a:t>
            </a:fld>
            <a:endParaRPr lang="en-US">
              <a:solidFill>
                <a:schemeClr val="tx2"/>
              </a:solidFill>
            </a:endParaRPr>
          </a:p>
        </p:txBody>
      </p:sp>
      <p:graphicFrame>
        <p:nvGraphicFramePr>
          <p:cNvPr id="10" name="Content Placeholder 2">
            <a:extLst>
              <a:ext uri="{FF2B5EF4-FFF2-40B4-BE49-F238E27FC236}">
                <a16:creationId xmlns:a16="http://schemas.microsoft.com/office/drawing/2014/main" id="{1D7B2080-E6E8-6C6C-B0FE-69954D368A9C}"/>
              </a:ext>
            </a:extLst>
          </p:cNvPr>
          <p:cNvGraphicFramePr>
            <a:graphicFrameLocks noGrp="1"/>
          </p:cNvGraphicFramePr>
          <p:nvPr>
            <p:ph idx="1"/>
            <p:extLst>
              <p:ext uri="{D42A27DB-BD31-4B8C-83A1-F6EECF244321}">
                <p14:modId xmlns:p14="http://schemas.microsoft.com/office/powerpoint/2010/main" val="310791348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0568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65">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77" name="Rectangle 67">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B8353C1-2E49-454C-833C-C6032E6CC8A2}"/>
              </a:ext>
            </a:extLst>
          </p:cNvPr>
          <p:cNvSpPr>
            <a:spLocks noGrp="1"/>
          </p:cNvSpPr>
          <p:nvPr>
            <p:ph type="title"/>
          </p:nvPr>
        </p:nvSpPr>
        <p:spPr>
          <a:xfrm>
            <a:off x="492370" y="605896"/>
            <a:ext cx="3084844" cy="5646208"/>
          </a:xfrm>
        </p:spPr>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Eligibility</a:t>
            </a:r>
          </a:p>
        </p:txBody>
      </p:sp>
      <p:sp>
        <p:nvSpPr>
          <p:cNvPr id="78" name="Rectangle 69">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Content Placeholder 2">
            <a:extLst>
              <a:ext uri="{FF2B5EF4-FFF2-40B4-BE49-F238E27FC236}">
                <a16:creationId xmlns:a16="http://schemas.microsoft.com/office/drawing/2014/main" id="{A9E6C804-8CD4-442A-87AE-0C709AA1D252}"/>
              </a:ext>
            </a:extLst>
          </p:cNvPr>
          <p:cNvSpPr>
            <a:spLocks noGrp="1"/>
          </p:cNvSpPr>
          <p:nvPr>
            <p:ph idx="1"/>
          </p:nvPr>
        </p:nvSpPr>
        <p:spPr>
          <a:xfrm>
            <a:off x="4742016" y="353683"/>
            <a:ext cx="6705237" cy="5898421"/>
          </a:xfrm>
        </p:spPr>
        <p:txBody>
          <a:bodyPr anchor="ctr">
            <a:normAutofit/>
          </a:bodyPr>
          <a:lstStyle/>
          <a:p>
            <a:r>
              <a:rPr lang="en-US" sz="2400" b="1" u="none" strike="noStrike" baseline="0" dirty="0"/>
              <a:t>Eligible Applicants</a:t>
            </a:r>
            <a:endParaRPr lang="en-US" sz="1400" b="0" u="none" strike="noStrike" baseline="0" dirty="0"/>
          </a:p>
          <a:p>
            <a:r>
              <a:rPr lang="en-US" sz="1400" dirty="0"/>
              <a:t>1. </a:t>
            </a:r>
            <a:r>
              <a:rPr lang="en-US" sz="1800" b="0" u="none" strike="noStrike" baseline="0" dirty="0"/>
              <a:t>Community colleges </a:t>
            </a:r>
          </a:p>
          <a:p>
            <a:r>
              <a:rPr lang="en-US" sz="1800" dirty="0"/>
              <a:t>2. T</a:t>
            </a:r>
            <a:r>
              <a:rPr lang="en-US" sz="1800" b="0" u="none" strike="noStrike" baseline="0" dirty="0"/>
              <a:t>wo- and four-year public and private Historically Black colleges and universities</a:t>
            </a:r>
          </a:p>
          <a:p>
            <a:r>
              <a:rPr lang="en-US" sz="1800" dirty="0"/>
              <a:t>3. </a:t>
            </a:r>
            <a:r>
              <a:rPr lang="en-US" sz="1800" b="0" u="none" strike="noStrike" baseline="0" dirty="0"/>
              <a:t>Tribal Colleges and Universities </a:t>
            </a:r>
          </a:p>
          <a:p>
            <a:r>
              <a:rPr lang="en-US" sz="1800" dirty="0"/>
              <a:t>4. </a:t>
            </a:r>
            <a:r>
              <a:rPr lang="en-US" sz="1800" b="0" u="none" strike="noStrike" baseline="0" dirty="0"/>
              <a:t>Minority-serving institutions  </a:t>
            </a:r>
          </a:p>
          <a:p>
            <a:r>
              <a:rPr lang="en-US" sz="1800" dirty="0"/>
              <a:t>5. </a:t>
            </a:r>
            <a:r>
              <a:rPr lang="en-US" sz="1800" b="0" u="none" strike="noStrike" baseline="0" dirty="0"/>
              <a:t>A consortium or system of eligible institutions</a:t>
            </a:r>
          </a:p>
          <a:p>
            <a:endParaRPr lang="en-US" sz="1800" b="0" u="none" strike="noStrike" baseline="0" dirty="0"/>
          </a:p>
          <a:p>
            <a:r>
              <a:rPr lang="en-US" sz="1400" b="0" u="none" strike="noStrike" baseline="0" dirty="0"/>
              <a:t>Note: The list of institutions designated as eligible for FY 2024 under titles III and V of the HEA is available at </a:t>
            </a:r>
            <a:r>
              <a:rPr lang="en-US" sz="1400" b="0" u="none" strike="noStrike" baseline="0" dirty="0">
                <a:hlinkClick r:id="rId2"/>
              </a:rPr>
              <a:t>https://www2.ed.gov/about/offices/list/ope/idues/eligibility.html</a:t>
            </a:r>
            <a:endParaRPr lang="en-US" sz="1400" b="0" u="none" strike="noStrike" baseline="0" dirty="0"/>
          </a:p>
          <a:p>
            <a:r>
              <a:rPr lang="en-US" sz="1800" b="1" dirty="0">
                <a:solidFill>
                  <a:srgbClr val="FF0000"/>
                </a:solidFill>
              </a:rPr>
              <a:t>Confirm your eligibility early!</a:t>
            </a:r>
            <a:endParaRPr lang="en-US" sz="1800" b="1" u="none" strike="noStrike" baseline="0" dirty="0">
              <a:solidFill>
                <a:srgbClr val="FF0000"/>
              </a:solidFill>
            </a:endParaRPr>
          </a:p>
          <a:p>
            <a:r>
              <a:rPr lang="en-US" sz="1400" b="0" u="none" strike="noStrike" baseline="0" dirty="0"/>
              <a:t>. </a:t>
            </a:r>
            <a:endParaRPr lang="en-US" sz="1400" dirty="0">
              <a:effectLst/>
              <a:ea typeface="Calibri" panose="020F0502020204030204" pitchFamily="34" charset="0"/>
              <a:cs typeface="Times New Roman" panose="02020603050405020304" pitchFamily="18" charset="0"/>
            </a:endParaRPr>
          </a:p>
          <a:p>
            <a:pPr marL="457200" lvl="1" indent="0">
              <a:buNone/>
            </a:pP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400" dirty="0"/>
          </a:p>
        </p:txBody>
      </p:sp>
      <p:sp>
        <p:nvSpPr>
          <p:cNvPr id="4" name="Slide Number Placeholder 3">
            <a:extLst>
              <a:ext uri="{FF2B5EF4-FFF2-40B4-BE49-F238E27FC236}">
                <a16:creationId xmlns:a16="http://schemas.microsoft.com/office/drawing/2014/main" id="{9D1289B4-D71B-4245-AB81-3907CC1B8385}"/>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smtClean="0">
                <a:solidFill>
                  <a:schemeClr val="tx2"/>
                </a:solidFill>
              </a:rPr>
              <a:pPr>
                <a:spcAft>
                  <a:spcPts val="600"/>
                </a:spcAft>
              </a:pPr>
              <a:t>7</a:t>
            </a:fld>
            <a:endParaRPr lang="en-US" dirty="0">
              <a:solidFill>
                <a:schemeClr val="tx2"/>
              </a:solidFill>
            </a:endParaRPr>
          </a:p>
        </p:txBody>
      </p:sp>
    </p:spTree>
    <p:extLst>
      <p:ext uri="{BB962C8B-B14F-4D97-AF65-F5344CB8AC3E}">
        <p14:creationId xmlns:p14="http://schemas.microsoft.com/office/powerpoint/2010/main" val="31387121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5" name="Rectangle 62">
            <a:extLst>
              <a:ext uri="{FF2B5EF4-FFF2-40B4-BE49-F238E27FC236}">
                <a16:creationId xmlns:a16="http://schemas.microsoft.com/office/drawing/2014/main" id="{52C0B2E1-0268-42EC-ABD3-94F81A05B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6" name="Rectangle 64">
            <a:extLst>
              <a:ext uri="{FF2B5EF4-FFF2-40B4-BE49-F238E27FC236}">
                <a16:creationId xmlns:a16="http://schemas.microsoft.com/office/drawing/2014/main" id="{7D2256B4-48EA-40FC-BBC0-AA1EE6E008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7" name="Straight Connector 66">
            <a:extLst>
              <a:ext uri="{FF2B5EF4-FFF2-40B4-BE49-F238E27FC236}">
                <a16:creationId xmlns:a16="http://schemas.microsoft.com/office/drawing/2014/main" id="{3D44BCCA-102D-4A9D-B1E4-2450CAF0B0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8" name="Rectangle 68">
            <a:extLst>
              <a:ext uri="{FF2B5EF4-FFF2-40B4-BE49-F238E27FC236}">
                <a16:creationId xmlns:a16="http://schemas.microsoft.com/office/drawing/2014/main" id="{8C6E698C-8155-4B8B-BDC9-B7299772B5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009FF103-5367-4D43-9C4B-81B0DF07C380}"/>
              </a:ext>
            </a:extLst>
          </p:cNvPr>
          <p:cNvSpPr>
            <a:spLocks noGrp="1"/>
          </p:cNvSpPr>
          <p:nvPr>
            <p:ph type="title"/>
          </p:nvPr>
        </p:nvSpPr>
        <p:spPr>
          <a:xfrm>
            <a:off x="5220928" y="965200"/>
            <a:ext cx="5999002" cy="4927600"/>
          </a:xfrm>
        </p:spPr>
        <p:txBody>
          <a:bodyPr vert="horz" lIns="91440" tIns="45720" rIns="91440" bIns="45720" rtlCol="0" anchor="ctr">
            <a:normAutofit/>
          </a:bodyPr>
          <a:lstStyle/>
          <a:p>
            <a:r>
              <a:rPr lang="en-US" sz="3200" dirty="0">
                <a:solidFill>
                  <a:schemeClr val="tx1"/>
                </a:solidFill>
                <a:latin typeface="+mn-lt"/>
              </a:rPr>
              <a:t>FY 2024 PROGRAM PRIORITIES </a:t>
            </a:r>
            <a:br>
              <a:rPr lang="en-US" sz="3200" dirty="0">
                <a:solidFill>
                  <a:schemeClr val="tx1"/>
                </a:solidFill>
                <a:latin typeface="+mn-lt"/>
              </a:rPr>
            </a:br>
            <a:br>
              <a:rPr lang="en-US" sz="3200" dirty="0">
                <a:solidFill>
                  <a:schemeClr val="tx1"/>
                </a:solidFill>
                <a:latin typeface="+mn-lt"/>
              </a:rPr>
            </a:br>
            <a:r>
              <a:rPr lang="en-US" sz="3200" dirty="0">
                <a:solidFill>
                  <a:schemeClr val="tx1"/>
                </a:solidFill>
                <a:latin typeface="+mn-lt"/>
              </a:rPr>
              <a:t>The Notice Inviting Applications (NIA) published in the Federal Register contains two absolute priorities, two competitive preference priorities, and two invitational priorities.  </a:t>
            </a:r>
            <a:br>
              <a:rPr lang="en-US" sz="3200" dirty="0">
                <a:solidFill>
                  <a:schemeClr val="tx1"/>
                </a:solidFill>
                <a:latin typeface="+mn-lt"/>
              </a:rPr>
            </a:br>
            <a:br>
              <a:rPr lang="en-US" sz="3200" dirty="0">
                <a:solidFill>
                  <a:schemeClr val="tx2"/>
                </a:solidFill>
                <a:effectLst/>
              </a:rPr>
            </a:br>
            <a:endParaRPr lang="en-US" sz="3200" dirty="0">
              <a:solidFill>
                <a:schemeClr val="tx1"/>
              </a:solidFill>
              <a:latin typeface="Corbel" panose="020B0503020204020204" pitchFamily="34" charset="0"/>
            </a:endParaRPr>
          </a:p>
        </p:txBody>
      </p:sp>
      <p:sp>
        <p:nvSpPr>
          <p:cNvPr id="79" name="Rectangle 70">
            <a:extLst>
              <a:ext uri="{FF2B5EF4-FFF2-40B4-BE49-F238E27FC236}">
                <a16:creationId xmlns:a16="http://schemas.microsoft.com/office/drawing/2014/main" id="{0EEF5601-A8BC-411D-AA64-3E79320BA1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0" name="Rectangle 72">
            <a:extLst>
              <a:ext uri="{FF2B5EF4-FFF2-40B4-BE49-F238E27FC236}">
                <a16:creationId xmlns:a16="http://schemas.microsoft.com/office/drawing/2014/main" id="{33209156-242F-4B26-8D07-CEB2B68A9F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473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17618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6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74" name="Rectangle 6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25461"/>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Absolute Priority 1</a:t>
            </a:r>
            <a:br>
              <a:rPr lang="en-US" sz="3600" dirty="0">
                <a:solidFill>
                  <a:srgbClr val="FFFFFF"/>
                </a:solidFill>
                <a:latin typeface="Cambria" panose="02040503050406030204" pitchFamily="18" charset="0"/>
                <a:ea typeface="Cambria" panose="02040503050406030204" pitchFamily="18" charset="0"/>
              </a:rPr>
            </a:br>
            <a:endParaRPr lang="en-US" sz="3600" dirty="0">
              <a:solidFill>
                <a:srgbClr val="FFFFFF"/>
              </a:solidFill>
              <a:latin typeface="Cambria" panose="02040503050406030204" pitchFamily="18" charset="0"/>
              <a:ea typeface="Cambria" panose="02040503050406030204" pitchFamily="18" charset="0"/>
            </a:endParaRPr>
          </a:p>
        </p:txBody>
      </p:sp>
      <p:sp>
        <p:nvSpPr>
          <p:cNvPr id="75" name="Rectangle 6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C448361-7D04-4826-A89F-125185A8B59C}"/>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9</a:t>
            </a:fld>
            <a:endParaRPr lang="en-US" dirty="0">
              <a:solidFill>
                <a:schemeClr val="tx2"/>
              </a:solidFill>
            </a:endParaRPr>
          </a:p>
        </p:txBody>
      </p:sp>
      <p:graphicFrame>
        <p:nvGraphicFramePr>
          <p:cNvPr id="76" name="Content Placeholder 2">
            <a:extLst>
              <a:ext uri="{FF2B5EF4-FFF2-40B4-BE49-F238E27FC236}">
                <a16:creationId xmlns:a16="http://schemas.microsoft.com/office/drawing/2014/main" id="{4EDBBCE9-D1A5-9C19-12EC-725BDD135721}"/>
              </a:ext>
            </a:extLst>
          </p:cNvPr>
          <p:cNvGraphicFramePr>
            <a:graphicFrameLocks noGrp="1"/>
          </p:cNvGraphicFramePr>
          <p:nvPr>
            <p:ph idx="1"/>
            <p:extLst>
              <p:ext uri="{D42A27DB-BD31-4B8C-83A1-F6EECF244321}">
                <p14:modId xmlns:p14="http://schemas.microsoft.com/office/powerpoint/2010/main" val="134107487"/>
              </p:ext>
            </p:extLst>
          </p:nvPr>
        </p:nvGraphicFramePr>
        <p:xfrm>
          <a:off x="4745296" y="305539"/>
          <a:ext cx="6797675" cy="58487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6516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6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74" name="Rectangle 6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Absolute Priority 2</a:t>
            </a:r>
            <a:br>
              <a:rPr lang="en-US" sz="3600" dirty="0">
                <a:solidFill>
                  <a:srgbClr val="FFFFFF"/>
                </a:solidFill>
                <a:latin typeface="Cambria" panose="02040503050406030204" pitchFamily="18" charset="0"/>
                <a:ea typeface="Cambria" panose="02040503050406030204" pitchFamily="18" charset="0"/>
              </a:rPr>
            </a:br>
            <a:endParaRPr lang="en-US" sz="3600" dirty="0">
              <a:solidFill>
                <a:srgbClr val="FFFFFF"/>
              </a:solidFill>
              <a:latin typeface="Cambria" panose="02040503050406030204" pitchFamily="18" charset="0"/>
              <a:ea typeface="Cambria" panose="02040503050406030204" pitchFamily="18" charset="0"/>
            </a:endParaRPr>
          </a:p>
        </p:txBody>
      </p:sp>
      <p:sp>
        <p:nvSpPr>
          <p:cNvPr id="75" name="Rectangle 6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C448361-7D04-4826-A89F-125185A8B59C}"/>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10</a:t>
            </a:fld>
            <a:endParaRPr lang="en-US" dirty="0">
              <a:solidFill>
                <a:schemeClr val="tx2"/>
              </a:solidFill>
            </a:endParaRPr>
          </a:p>
        </p:txBody>
      </p:sp>
      <p:graphicFrame>
        <p:nvGraphicFramePr>
          <p:cNvPr id="76" name="Content Placeholder 2">
            <a:extLst>
              <a:ext uri="{FF2B5EF4-FFF2-40B4-BE49-F238E27FC236}">
                <a16:creationId xmlns:a16="http://schemas.microsoft.com/office/drawing/2014/main" id="{4EDBBCE9-D1A5-9C19-12EC-725BDD135721}"/>
              </a:ext>
            </a:extLst>
          </p:cNvPr>
          <p:cNvGraphicFramePr>
            <a:graphicFrameLocks noGrp="1"/>
          </p:cNvGraphicFramePr>
          <p:nvPr>
            <p:ph idx="1"/>
            <p:extLst>
              <p:ext uri="{D42A27DB-BD31-4B8C-83A1-F6EECF244321}">
                <p14:modId xmlns:p14="http://schemas.microsoft.com/office/powerpoint/2010/main" val="1275917150"/>
              </p:ext>
            </p:extLst>
          </p:nvPr>
        </p:nvGraphicFramePr>
        <p:xfrm>
          <a:off x="4741863" y="224286"/>
          <a:ext cx="6797675" cy="64353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450038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6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74" name="Rectangle 6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Competitive Preference Priority 1 	</a:t>
            </a:r>
          </a:p>
        </p:txBody>
      </p:sp>
      <p:sp>
        <p:nvSpPr>
          <p:cNvPr id="75" name="Rectangle 6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C448361-7D04-4826-A89F-125185A8B59C}"/>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11</a:t>
            </a:fld>
            <a:endParaRPr lang="en-US" dirty="0">
              <a:solidFill>
                <a:schemeClr val="tx2"/>
              </a:solidFill>
            </a:endParaRPr>
          </a:p>
        </p:txBody>
      </p:sp>
      <p:graphicFrame>
        <p:nvGraphicFramePr>
          <p:cNvPr id="76" name="Content Placeholder 2">
            <a:extLst>
              <a:ext uri="{FF2B5EF4-FFF2-40B4-BE49-F238E27FC236}">
                <a16:creationId xmlns:a16="http://schemas.microsoft.com/office/drawing/2014/main" id="{4EDBBCE9-D1A5-9C19-12EC-725BDD135721}"/>
              </a:ext>
            </a:extLst>
          </p:cNvPr>
          <p:cNvGraphicFramePr>
            <a:graphicFrameLocks noGrp="1"/>
          </p:cNvGraphicFramePr>
          <p:nvPr>
            <p:ph idx="1"/>
            <p:extLst>
              <p:ext uri="{D42A27DB-BD31-4B8C-83A1-F6EECF244321}">
                <p14:modId xmlns:p14="http://schemas.microsoft.com/office/powerpoint/2010/main" val="181490797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4798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6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74" name="Rectangle 6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Competitive Preference Priority 2 	</a:t>
            </a:r>
          </a:p>
        </p:txBody>
      </p:sp>
      <p:sp>
        <p:nvSpPr>
          <p:cNvPr id="75" name="Rectangle 6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C448361-7D04-4826-A89F-125185A8B59C}"/>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12</a:t>
            </a:fld>
            <a:endParaRPr lang="en-US" dirty="0">
              <a:solidFill>
                <a:schemeClr val="tx2"/>
              </a:solidFill>
            </a:endParaRPr>
          </a:p>
        </p:txBody>
      </p:sp>
      <p:graphicFrame>
        <p:nvGraphicFramePr>
          <p:cNvPr id="76" name="Content Placeholder 2">
            <a:extLst>
              <a:ext uri="{FF2B5EF4-FFF2-40B4-BE49-F238E27FC236}">
                <a16:creationId xmlns:a16="http://schemas.microsoft.com/office/drawing/2014/main" id="{4EDBBCE9-D1A5-9C19-12EC-725BDD135721}"/>
              </a:ext>
            </a:extLst>
          </p:cNvPr>
          <p:cNvGraphicFramePr>
            <a:graphicFrameLocks noGrp="1"/>
          </p:cNvGraphicFramePr>
          <p:nvPr>
            <p:ph idx="1"/>
            <p:extLst>
              <p:ext uri="{D42A27DB-BD31-4B8C-83A1-F6EECF244321}">
                <p14:modId xmlns:p14="http://schemas.microsoft.com/office/powerpoint/2010/main" val="1098896208"/>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450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6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74" name="Rectangle 6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Invitational Priority 1	</a:t>
            </a:r>
          </a:p>
        </p:txBody>
      </p:sp>
      <p:sp>
        <p:nvSpPr>
          <p:cNvPr id="75" name="Rectangle 6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C448361-7D04-4826-A89F-125185A8B59C}"/>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13</a:t>
            </a:fld>
            <a:endParaRPr lang="en-US" dirty="0">
              <a:solidFill>
                <a:schemeClr val="tx2"/>
              </a:solidFill>
            </a:endParaRPr>
          </a:p>
        </p:txBody>
      </p:sp>
      <p:graphicFrame>
        <p:nvGraphicFramePr>
          <p:cNvPr id="76" name="Content Placeholder 2">
            <a:extLst>
              <a:ext uri="{FF2B5EF4-FFF2-40B4-BE49-F238E27FC236}">
                <a16:creationId xmlns:a16="http://schemas.microsoft.com/office/drawing/2014/main" id="{4EDBBCE9-D1A5-9C19-12EC-725BDD135721}"/>
              </a:ext>
            </a:extLst>
          </p:cNvPr>
          <p:cNvGraphicFramePr>
            <a:graphicFrameLocks noGrp="1"/>
          </p:cNvGraphicFramePr>
          <p:nvPr>
            <p:ph idx="1"/>
            <p:extLst>
              <p:ext uri="{D42A27DB-BD31-4B8C-83A1-F6EECF244321}">
                <p14:modId xmlns:p14="http://schemas.microsoft.com/office/powerpoint/2010/main" val="2382271524"/>
              </p:ext>
            </p:extLst>
          </p:nvPr>
        </p:nvGraphicFramePr>
        <p:xfrm>
          <a:off x="4746359" y="180753"/>
          <a:ext cx="6797675" cy="62790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538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64">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74" name="Rectangle 66">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Invitational Priority 2	</a:t>
            </a:r>
          </a:p>
        </p:txBody>
      </p:sp>
      <p:sp>
        <p:nvSpPr>
          <p:cNvPr id="75" name="Rectangle 68">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C448361-7D04-4826-A89F-125185A8B59C}"/>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14</a:t>
            </a:fld>
            <a:endParaRPr lang="en-US" dirty="0">
              <a:solidFill>
                <a:schemeClr val="tx2"/>
              </a:solidFill>
            </a:endParaRPr>
          </a:p>
        </p:txBody>
      </p:sp>
      <p:graphicFrame>
        <p:nvGraphicFramePr>
          <p:cNvPr id="76" name="Content Placeholder 2">
            <a:extLst>
              <a:ext uri="{FF2B5EF4-FFF2-40B4-BE49-F238E27FC236}">
                <a16:creationId xmlns:a16="http://schemas.microsoft.com/office/drawing/2014/main" id="{4EDBBCE9-D1A5-9C19-12EC-725BDD135721}"/>
              </a:ext>
            </a:extLst>
          </p:cNvPr>
          <p:cNvGraphicFramePr>
            <a:graphicFrameLocks noGrp="1"/>
          </p:cNvGraphicFramePr>
          <p:nvPr>
            <p:ph idx="1"/>
            <p:extLst>
              <p:ext uri="{D42A27DB-BD31-4B8C-83A1-F6EECF244321}">
                <p14:modId xmlns:p14="http://schemas.microsoft.com/office/powerpoint/2010/main" val="235535146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61124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F9F5E39-D267-46F5-856D-A1A5A144AB05}"/>
              </a:ext>
            </a:extLst>
          </p:cNvPr>
          <p:cNvSpPr>
            <a:spLocks noGrp="1"/>
          </p:cNvSpPr>
          <p:nvPr>
            <p:ph type="title"/>
          </p:nvPr>
        </p:nvSpPr>
        <p:spPr>
          <a:xfrm>
            <a:off x="1183544" y="586596"/>
            <a:ext cx="10058400" cy="1012741"/>
          </a:xfrm>
        </p:spPr>
        <p:txBody>
          <a:bodyPr>
            <a:normAutofit/>
          </a:bodyPr>
          <a:lstStyle/>
          <a:p>
            <a:r>
              <a:rPr lang="en-US" dirty="0"/>
              <a:t>Examples of Supports and Services </a:t>
            </a:r>
          </a:p>
        </p:txBody>
      </p:sp>
      <p:pic>
        <p:nvPicPr>
          <p:cNvPr id="32" name="Picture 31" descr="Diagram, icon&#10;&#10;Description automatically generated">
            <a:extLst>
              <a:ext uri="{FF2B5EF4-FFF2-40B4-BE49-F238E27FC236}">
                <a16:creationId xmlns:a16="http://schemas.microsoft.com/office/drawing/2014/main" id="{C917290B-2C0B-47F5-BCCC-D04C64488AE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76432" y="1937144"/>
            <a:ext cx="3094997" cy="3429359"/>
          </a:xfrm>
          <a:prstGeom prst="rect">
            <a:avLst/>
          </a:prstGeom>
        </p:spPr>
      </p:pic>
      <p:sp>
        <p:nvSpPr>
          <p:cNvPr id="24" name="Content Placeholder 3">
            <a:extLst>
              <a:ext uri="{FF2B5EF4-FFF2-40B4-BE49-F238E27FC236}">
                <a16:creationId xmlns:a16="http://schemas.microsoft.com/office/drawing/2014/main" id="{2D5D8233-B21C-4F96-9B1D-C9980CF751CD}"/>
              </a:ext>
            </a:extLst>
          </p:cNvPr>
          <p:cNvSpPr>
            <a:spLocks noGrp="1"/>
          </p:cNvSpPr>
          <p:nvPr>
            <p:ph idx="1"/>
          </p:nvPr>
        </p:nvSpPr>
        <p:spPr>
          <a:xfrm>
            <a:off x="4639733" y="1845734"/>
            <a:ext cx="6515947" cy="4023360"/>
          </a:xfrm>
        </p:spPr>
        <p:txBody>
          <a:bodyPr>
            <a:normAutofit fontScale="92500" lnSpcReduction="20000"/>
          </a:bodyPr>
          <a:lstStyle/>
          <a:p>
            <a:r>
              <a:rPr lang="en-US" sz="1800" dirty="0">
                <a:latin typeface="Calibri" panose="020F0502020204030204" pitchFamily="34" charset="0"/>
                <a:ea typeface="Calibri" panose="020F0502020204030204" pitchFamily="34" charset="0"/>
              </a:rPr>
              <a:t>1.</a:t>
            </a:r>
            <a:r>
              <a:rPr lang="en-US" sz="1800" dirty="0">
                <a:effectLst/>
                <a:latin typeface="Calibri" panose="020F0502020204030204" pitchFamily="34" charset="0"/>
                <a:ea typeface="Calibri" panose="020F0502020204030204" pitchFamily="34" charset="0"/>
              </a:rPr>
              <a:t> housing voucher application assistance and other services to secure temporary housing for students</a:t>
            </a:r>
          </a:p>
          <a:p>
            <a:r>
              <a:rPr lang="en-US" sz="1800" dirty="0">
                <a:latin typeface="Calibri" panose="020F0502020204030204" pitchFamily="34" charset="0"/>
                <a:ea typeface="Calibri" panose="020F0502020204030204" pitchFamily="34" charset="0"/>
              </a:rPr>
              <a:t>2. </a:t>
            </a:r>
            <a:r>
              <a:rPr lang="en-US" sz="1800" dirty="0">
                <a:effectLst/>
                <a:latin typeface="Calibri" panose="020F0502020204030204" pitchFamily="34" charset="0"/>
                <a:ea typeface="Calibri" panose="020F0502020204030204" pitchFamily="34" charset="0"/>
              </a:rPr>
              <a:t>free or subsidized food</a:t>
            </a:r>
          </a:p>
          <a:p>
            <a:r>
              <a:rPr lang="en-US" sz="1800" dirty="0">
                <a:latin typeface="Calibri" panose="020F0502020204030204" pitchFamily="34" charset="0"/>
                <a:ea typeface="Calibri" panose="020F0502020204030204" pitchFamily="34" charset="0"/>
              </a:rPr>
              <a:t>3.</a:t>
            </a:r>
            <a:r>
              <a:rPr lang="en-US" sz="1800" dirty="0">
                <a:effectLst/>
                <a:latin typeface="Calibri" panose="020F0502020204030204" pitchFamily="34" charset="0"/>
                <a:ea typeface="Calibri" panose="020F0502020204030204" pitchFamily="34" charset="0"/>
              </a:rPr>
              <a:t> access to child care</a:t>
            </a:r>
          </a:p>
          <a:p>
            <a:r>
              <a:rPr lang="en-US" sz="1800" dirty="0">
                <a:latin typeface="Calibri" panose="020F0502020204030204" pitchFamily="34" charset="0"/>
                <a:ea typeface="Calibri" panose="020F0502020204030204" pitchFamily="34" charset="0"/>
              </a:rPr>
              <a:t>4. t</a:t>
            </a:r>
            <a:r>
              <a:rPr lang="en-US" sz="1800" dirty="0">
                <a:effectLst/>
                <a:latin typeface="Calibri" panose="020F0502020204030204" pitchFamily="34" charset="0"/>
                <a:ea typeface="Calibri" panose="020F0502020204030204" pitchFamily="34" charset="0"/>
              </a:rPr>
              <a:t>ransportation subsidies</a:t>
            </a:r>
          </a:p>
          <a:p>
            <a:r>
              <a:rPr lang="en-US" sz="1800" dirty="0">
                <a:latin typeface="Calibri" panose="020F0502020204030204" pitchFamily="34" charset="0"/>
                <a:ea typeface="Calibri" panose="020F0502020204030204" pitchFamily="34" charset="0"/>
              </a:rPr>
              <a:t>5. access to technology </a:t>
            </a:r>
          </a:p>
          <a:p>
            <a:r>
              <a:rPr lang="en-US" sz="1800" dirty="0">
                <a:latin typeface="Calibri" panose="020F0502020204030204" pitchFamily="34" charset="0"/>
                <a:ea typeface="Calibri" panose="020F0502020204030204" pitchFamily="34" charset="0"/>
              </a:rPr>
              <a:t>6. access to physical, mental, and behavioral health services</a:t>
            </a:r>
          </a:p>
          <a:p>
            <a:r>
              <a:rPr lang="en-US" sz="1800" dirty="0">
                <a:latin typeface="Calibri" panose="020F0502020204030204" pitchFamily="34" charset="0"/>
                <a:ea typeface="Calibri" panose="020F0502020204030204" pitchFamily="34" charset="0"/>
              </a:rPr>
              <a:t>7. outreach to students to encourage participation in basic needs programs and services</a:t>
            </a:r>
          </a:p>
          <a:p>
            <a:r>
              <a:rPr lang="en-US" sz="1800" dirty="0">
                <a:latin typeface="Calibri" panose="020F0502020204030204" pitchFamily="34" charset="0"/>
                <a:ea typeface="Calibri" panose="020F0502020204030204" pitchFamily="34" charset="0"/>
              </a:rPr>
              <a:t>8. assistance to eligible students to apply for and enroll in public assistance programs or coordinate and collaborate with government and/or community-based organizations</a:t>
            </a:r>
          </a:p>
          <a:p>
            <a:r>
              <a:rPr lang="en-US" sz="1800" dirty="0">
                <a:effectLst/>
                <a:latin typeface="Calibri" panose="020F0502020204030204" pitchFamily="34" charset="0"/>
                <a:ea typeface="Calibri" panose="020F0502020204030204" pitchFamily="34" charset="0"/>
              </a:rPr>
              <a:t>9. other basic needs to eligible students</a:t>
            </a:r>
            <a:r>
              <a:rPr lang="en-US" sz="1800" dirty="0">
                <a:latin typeface="Calibri" panose="020F050202020403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endParaRPr lang="en-US" sz="1400" dirty="0"/>
          </a:p>
        </p:txBody>
      </p:sp>
    </p:spTree>
    <p:extLst>
      <p:ext uri="{BB962C8B-B14F-4D97-AF65-F5344CB8AC3E}">
        <p14:creationId xmlns:p14="http://schemas.microsoft.com/office/powerpoint/2010/main" val="2317468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22">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08839741-537D-C9F1-C9C5-A91CB0168369}"/>
              </a:ext>
            </a:extLst>
          </p:cNvPr>
          <p:cNvSpPr>
            <a:spLocks noGrp="1"/>
          </p:cNvSpPr>
          <p:nvPr>
            <p:ph type="title"/>
          </p:nvPr>
        </p:nvSpPr>
        <p:spPr>
          <a:xfrm>
            <a:off x="492370" y="516835"/>
            <a:ext cx="3084844" cy="5772840"/>
          </a:xfrm>
        </p:spPr>
        <p:txBody>
          <a:bodyPr anchor="ctr">
            <a:normAutofit/>
          </a:bodyPr>
          <a:lstStyle/>
          <a:p>
            <a:r>
              <a:rPr lang="en-US" sz="3600" dirty="0">
                <a:solidFill>
                  <a:srgbClr val="FFFFFF"/>
                </a:solidFill>
              </a:rPr>
              <a:t>Examples of Unallowable Activities</a:t>
            </a:r>
          </a:p>
        </p:txBody>
      </p:sp>
      <p:sp>
        <p:nvSpPr>
          <p:cNvPr id="27" name="Rectangle 26">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18" name="Content Placeholder 2">
            <a:extLst>
              <a:ext uri="{FF2B5EF4-FFF2-40B4-BE49-F238E27FC236}">
                <a16:creationId xmlns:a16="http://schemas.microsoft.com/office/drawing/2014/main" id="{93BE8D89-3779-BFFB-4D3E-94F31683C32F}"/>
              </a:ext>
            </a:extLst>
          </p:cNvPr>
          <p:cNvGraphicFramePr>
            <a:graphicFrameLocks noGrp="1"/>
          </p:cNvGraphicFramePr>
          <p:nvPr>
            <p:ph idx="1"/>
            <p:extLst>
              <p:ext uri="{D42A27DB-BD31-4B8C-83A1-F6EECF244321}">
                <p14:modId xmlns:p14="http://schemas.microsoft.com/office/powerpoint/2010/main" val="173189175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60076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1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2" name="Straight Connector 1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14">
            <a:extLst>
              <a:ext uri="{FF2B5EF4-FFF2-40B4-BE49-F238E27FC236}">
                <a16:creationId xmlns:a16="http://schemas.microsoft.com/office/drawing/2014/main" id="{FA4CD5CB-D209-4D70-8CA4-629731C592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5FD2A2-C7AD-4458-88EA-FADABCB2E02D}"/>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Selection Criteria</a:t>
            </a:r>
          </a:p>
        </p:txBody>
      </p:sp>
      <p:cxnSp>
        <p:nvCxnSpPr>
          <p:cNvPr id="34" name="Straight Connector 16">
            <a:extLst>
              <a:ext uri="{FF2B5EF4-FFF2-40B4-BE49-F238E27FC236}">
                <a16:creationId xmlns:a16="http://schemas.microsoft.com/office/drawing/2014/main" id="{5C6A2BAE-B461-4B55-8E1F-0722ABDD13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35" name="Rectangle 18">
            <a:extLst>
              <a:ext uri="{FF2B5EF4-FFF2-40B4-BE49-F238E27FC236}">
                <a16:creationId xmlns:a16="http://schemas.microsoft.com/office/drawing/2014/main" id="{B4C27B90-DF2B-4D00-BA07-18ED774CD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20">
            <a:extLst>
              <a:ext uri="{FF2B5EF4-FFF2-40B4-BE49-F238E27FC236}">
                <a16:creationId xmlns:a16="http://schemas.microsoft.com/office/drawing/2014/main" id="{593ACC25-C262-417A-8AA9-0641C772B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lide Number Placeholder 2">
            <a:extLst>
              <a:ext uri="{FF2B5EF4-FFF2-40B4-BE49-F238E27FC236}">
                <a16:creationId xmlns:a16="http://schemas.microsoft.com/office/drawing/2014/main" id="{673B3A76-37AB-4F67-85A9-5D78BFB30D4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pPr>
            <a:fld id="{1BEC7E40-8CCE-464C-B7C5-5D4B4A7BAD94}" type="slidenum">
              <a:rPr lang="en-US"/>
              <a:pPr defTabSz="914400">
                <a:spcAft>
                  <a:spcPts val="600"/>
                </a:spcAft>
              </a:pPr>
              <a:t>17</a:t>
            </a:fld>
            <a:endParaRPr lang="en-US"/>
          </a:p>
        </p:txBody>
      </p:sp>
      <p:graphicFrame>
        <p:nvGraphicFramePr>
          <p:cNvPr id="4" name="Table 3">
            <a:extLst>
              <a:ext uri="{FF2B5EF4-FFF2-40B4-BE49-F238E27FC236}">
                <a16:creationId xmlns:a16="http://schemas.microsoft.com/office/drawing/2014/main" id="{DCE41949-02FD-4F94-8858-91352DDB3529}"/>
              </a:ext>
            </a:extLst>
          </p:cNvPr>
          <p:cNvGraphicFramePr>
            <a:graphicFrameLocks noGrp="1"/>
          </p:cNvGraphicFramePr>
          <p:nvPr>
            <p:extLst>
              <p:ext uri="{D42A27DB-BD31-4B8C-83A1-F6EECF244321}">
                <p14:modId xmlns:p14="http://schemas.microsoft.com/office/powerpoint/2010/main" val="844725222"/>
              </p:ext>
            </p:extLst>
          </p:nvPr>
        </p:nvGraphicFramePr>
        <p:xfrm>
          <a:off x="647333" y="640081"/>
          <a:ext cx="6885549" cy="5054160"/>
        </p:xfrm>
        <a:graphic>
          <a:graphicData uri="http://schemas.openxmlformats.org/drawingml/2006/table">
            <a:tbl>
              <a:tblPr firstRow="1" firstCol="1" bandRow="1">
                <a:solidFill>
                  <a:schemeClr val="bg1">
                    <a:lumMod val="95000"/>
                  </a:schemeClr>
                </a:solidFill>
              </a:tblPr>
              <a:tblGrid>
                <a:gridCol w="4459300">
                  <a:extLst>
                    <a:ext uri="{9D8B030D-6E8A-4147-A177-3AD203B41FA5}">
                      <a16:colId xmlns:a16="http://schemas.microsoft.com/office/drawing/2014/main" val="3917429475"/>
                    </a:ext>
                  </a:extLst>
                </a:gridCol>
                <a:gridCol w="2426249">
                  <a:extLst>
                    <a:ext uri="{9D8B030D-6E8A-4147-A177-3AD203B41FA5}">
                      <a16:colId xmlns:a16="http://schemas.microsoft.com/office/drawing/2014/main" val="48745152"/>
                    </a:ext>
                  </a:extLst>
                </a:gridCol>
              </a:tblGrid>
              <a:tr h="540510">
                <a:tc>
                  <a:txBody>
                    <a:bodyPr/>
                    <a:lstStyle/>
                    <a:p>
                      <a:pPr marL="0" marR="0" algn="ctr">
                        <a:lnSpc>
                          <a:spcPct val="107000"/>
                        </a:lnSpc>
                        <a:spcBef>
                          <a:spcPts val="0"/>
                        </a:spcBef>
                        <a:spcAft>
                          <a:spcPts val="0"/>
                        </a:spcAft>
                      </a:pPr>
                      <a:r>
                        <a:rPr lang="en-US" sz="2300" b="0" cap="none" spc="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Selection Criteria</a:t>
                      </a:r>
                    </a:p>
                  </a:txBody>
                  <a:tcPr marL="133833" marR="133833" marT="130989" marB="0" anchor="ctr">
                    <a:lnL w="12700" cmpd="sng">
                      <a:noFill/>
                      <a:prstDash val="solid"/>
                    </a:lnL>
                    <a:lnR w="12700" cmpd="sng">
                      <a:noFill/>
                      <a:prstDash val="solid"/>
                    </a:lnR>
                    <a:lnT w="12700" cap="flat" cmpd="sng" algn="ctr">
                      <a:noFill/>
                      <a:prstDash val="solid"/>
                    </a:lnT>
                    <a:lnB w="9525" cap="flat" cmpd="sng" algn="ctr">
                      <a:solidFill>
                        <a:schemeClr val="tx1">
                          <a:lumMod val="50000"/>
                          <a:lumOff val="50000"/>
                        </a:schemeClr>
                      </a:solidFill>
                      <a:prstDash val="solid"/>
                    </a:lnB>
                    <a:solidFill>
                      <a:schemeClr val="accent2"/>
                    </a:solidFill>
                  </a:tcPr>
                </a:tc>
                <a:tc>
                  <a:txBody>
                    <a:bodyPr/>
                    <a:lstStyle/>
                    <a:p>
                      <a:pPr marL="0" marR="0" algn="ctr">
                        <a:lnSpc>
                          <a:spcPct val="107000"/>
                        </a:lnSpc>
                        <a:spcBef>
                          <a:spcPts val="0"/>
                        </a:spcBef>
                        <a:spcAft>
                          <a:spcPts val="0"/>
                        </a:spcAft>
                      </a:pPr>
                      <a:r>
                        <a:rPr lang="en-US" sz="2300" b="0" cap="none" spc="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Maximum Points</a:t>
                      </a:r>
                    </a:p>
                  </a:txBody>
                  <a:tcPr marL="133833" marR="133833" marT="130989" marB="0" anchor="ctr">
                    <a:lnL w="12700" cmpd="sng">
                      <a:noFill/>
                      <a:prstDash val="solid"/>
                    </a:lnL>
                    <a:lnR w="12700" cmpd="sng">
                      <a:noFill/>
                      <a:prstDash val="solid"/>
                    </a:lnR>
                    <a:lnT w="12700" cap="flat" cmpd="sng" algn="ctr">
                      <a:noFill/>
                      <a:prstDash val="solid"/>
                    </a:lnT>
                    <a:lnB w="9525" cap="flat" cmpd="sng" algn="ctr">
                      <a:solidFill>
                        <a:schemeClr val="tx1">
                          <a:lumMod val="50000"/>
                          <a:lumOff val="50000"/>
                        </a:schemeClr>
                      </a:solidFill>
                      <a:prstDash val="solid"/>
                    </a:lnB>
                    <a:solidFill>
                      <a:schemeClr val="accent2"/>
                    </a:solidFill>
                  </a:tcPr>
                </a:tc>
                <a:extLst>
                  <a:ext uri="{0D108BD9-81ED-4DB2-BD59-A6C34878D82A}">
                    <a16:rowId xmlns:a16="http://schemas.microsoft.com/office/drawing/2014/main" val="2642240495"/>
                  </a:ext>
                </a:extLst>
              </a:tr>
              <a:tr h="451365">
                <a:tc>
                  <a:txBody>
                    <a:bodyPr/>
                    <a:lstStyle/>
                    <a:p>
                      <a:pPr marL="0" marR="0" algn="ctr">
                        <a:lnSpc>
                          <a:spcPct val="107000"/>
                        </a:lnSpc>
                        <a:spcBef>
                          <a:spcPts val="0"/>
                        </a:spcBef>
                        <a:spcAft>
                          <a:spcPts val="0"/>
                        </a:spcAft>
                      </a:pPr>
                      <a:r>
                        <a:rPr lang="en-US" sz="1700" b="1" cap="none" spc="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a. Need for the Project</a:t>
                      </a:r>
                      <a:endParaRPr lang="en-US" sz="17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10</a:t>
                      </a:r>
                      <a:endPar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937436690"/>
                  </a:ext>
                </a:extLst>
              </a:tr>
              <a:tr h="451365">
                <a:tc>
                  <a:txBody>
                    <a:bodyPr/>
                    <a:lstStyle/>
                    <a:p>
                      <a:pPr marL="0" marR="0" algn="ctr">
                        <a:lnSpc>
                          <a:spcPct val="107000"/>
                        </a:lnSpc>
                        <a:spcBef>
                          <a:spcPts val="0"/>
                        </a:spcBef>
                        <a:spcAft>
                          <a:spcPts val="0"/>
                        </a:spcAft>
                      </a:pPr>
                      <a:r>
                        <a:rPr lang="en-US" sz="1700" b="1" cap="none" spc="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b. Quality of the Project Design</a:t>
                      </a:r>
                      <a:endParaRPr lang="en-US" sz="17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30</a:t>
                      </a:r>
                      <a:endPar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787449768"/>
                  </a:ext>
                </a:extLst>
              </a:tr>
              <a:tr h="451365">
                <a:tc>
                  <a:txBody>
                    <a:bodyPr/>
                    <a:lstStyle/>
                    <a:p>
                      <a:pPr marL="0" marR="0" algn="ctr">
                        <a:lnSpc>
                          <a:spcPct val="107000"/>
                        </a:lnSpc>
                        <a:spcBef>
                          <a:spcPts val="0"/>
                        </a:spcBef>
                        <a:spcAft>
                          <a:spcPts val="0"/>
                        </a:spcAft>
                      </a:pPr>
                      <a:r>
                        <a:rPr lang="en-US" sz="1700" b="1" cap="none" spc="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 c. Quality of Project Services</a:t>
                      </a:r>
                      <a:endParaRPr lang="en-US" sz="17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25</a:t>
                      </a:r>
                      <a:endPar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658555367"/>
                  </a:ext>
                </a:extLst>
              </a:tr>
              <a:tr h="451365">
                <a:tc>
                  <a:txBody>
                    <a:bodyPr/>
                    <a:lstStyle/>
                    <a:p>
                      <a:pPr marL="0" marR="0" algn="ctr">
                        <a:lnSpc>
                          <a:spcPct val="107000"/>
                        </a:lnSpc>
                        <a:spcBef>
                          <a:spcPts val="0"/>
                        </a:spcBef>
                        <a:spcAft>
                          <a:spcPts val="0"/>
                        </a:spcAft>
                      </a:pPr>
                      <a:r>
                        <a:rPr lang="en-US" sz="17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 Quality of Project Personnel</a:t>
                      </a: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10</a:t>
                      </a: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661452684"/>
                  </a:ext>
                </a:extLst>
              </a:tr>
              <a:tr h="451365">
                <a:tc>
                  <a:txBody>
                    <a:bodyPr/>
                    <a:lstStyle/>
                    <a:p>
                      <a:pPr marL="0" marR="0" algn="ctr">
                        <a:lnSpc>
                          <a:spcPct val="107000"/>
                        </a:lnSpc>
                        <a:spcBef>
                          <a:spcPts val="0"/>
                        </a:spcBef>
                        <a:spcAft>
                          <a:spcPts val="0"/>
                        </a:spcAft>
                      </a:pPr>
                      <a:r>
                        <a:rPr lang="en-US" sz="1700" b="1" cap="none" spc="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e. Quality of the Management Plan</a:t>
                      </a:r>
                      <a:endParaRPr lang="en-US" sz="17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10</a:t>
                      </a:r>
                      <a:endPar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879626184"/>
                  </a:ext>
                </a:extLst>
              </a:tr>
              <a:tr h="451365">
                <a:tc>
                  <a:txBody>
                    <a:bodyPr/>
                    <a:lstStyle/>
                    <a:p>
                      <a:pPr marL="0" marR="0" algn="ctr">
                        <a:lnSpc>
                          <a:spcPct val="107000"/>
                        </a:lnSpc>
                        <a:spcBef>
                          <a:spcPts val="0"/>
                        </a:spcBef>
                        <a:spcAft>
                          <a:spcPts val="0"/>
                        </a:spcAft>
                      </a:pPr>
                      <a:r>
                        <a:rPr lang="en-US" sz="1700" b="1" cap="none" spc="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f. Quality of the Project Evaluation</a:t>
                      </a:r>
                      <a:endParaRPr lang="en-US" sz="1700" b="1"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15</a:t>
                      </a:r>
                      <a:endPar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2392207461"/>
                  </a:ext>
                </a:extLst>
              </a:tr>
              <a:tr h="451365">
                <a:tc>
                  <a:txBody>
                    <a:bodyPr/>
                    <a:lstStyle/>
                    <a:p>
                      <a:pPr marL="0" marR="0" algn="ctr">
                        <a:lnSpc>
                          <a:spcPct val="107000"/>
                        </a:lnSpc>
                        <a:spcBef>
                          <a:spcPts val="0"/>
                        </a:spcBef>
                        <a:spcAft>
                          <a:spcPts val="0"/>
                        </a:spcAft>
                      </a:pPr>
                      <a:r>
                        <a:rPr lang="en-US" sz="1700" b="1"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Total Maximum Score for Selection Criteria</a:t>
                      </a:r>
                      <a:endParaRPr lang="en-US" sz="17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1"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100</a:t>
                      </a:r>
                      <a:endParaRPr lang="en-US" sz="170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3859292524"/>
                  </a:ext>
                </a:extLst>
              </a:tr>
              <a:tr h="451365">
                <a:tc>
                  <a:txBody>
                    <a:bodyPr/>
                    <a:lstStyle/>
                    <a:p>
                      <a:pPr marL="0" marR="0" algn="ctr">
                        <a:lnSpc>
                          <a:spcPct val="107000"/>
                        </a:lnSpc>
                        <a:spcBef>
                          <a:spcPts val="0"/>
                        </a:spcBef>
                        <a:spcAft>
                          <a:spcPts val="0"/>
                        </a:spcAft>
                      </a:pPr>
                      <a:r>
                        <a:rPr lang="en-US" sz="1700" b="1"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Competitive Preference Priority 1</a:t>
                      </a:r>
                      <a:endParaRPr lang="en-US" sz="17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7</a:t>
                      </a:r>
                      <a:endPar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598873849"/>
                  </a:ext>
                </a:extLst>
              </a:tr>
              <a:tr h="451365">
                <a:tc>
                  <a:txBody>
                    <a:bodyPr/>
                    <a:lstStyle/>
                    <a:p>
                      <a:pPr marL="0" marR="0" algn="ctr">
                        <a:lnSpc>
                          <a:spcPct val="107000"/>
                        </a:lnSpc>
                        <a:spcBef>
                          <a:spcPts val="0"/>
                        </a:spcBef>
                        <a:spcAft>
                          <a:spcPts val="0"/>
                        </a:spcAft>
                      </a:pPr>
                      <a:r>
                        <a:rPr lang="en-US" sz="17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Competitive Preference Priority 2</a:t>
                      </a: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0"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3</a:t>
                      </a: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9525" cap="flat" cmpd="sng" algn="ctr">
                      <a:solidFill>
                        <a:schemeClr val="tx1">
                          <a:lumMod val="50000"/>
                          <a:lumOff val="50000"/>
                        </a:schemeClr>
                      </a:solidFill>
                      <a:prstDash val="solid"/>
                    </a:lnB>
                    <a:solidFill>
                      <a:schemeClr val="bg1">
                        <a:lumMod val="95000"/>
                      </a:schemeClr>
                    </a:solidFill>
                  </a:tcPr>
                </a:tc>
                <a:extLst>
                  <a:ext uri="{0D108BD9-81ED-4DB2-BD59-A6C34878D82A}">
                    <a16:rowId xmlns:a16="http://schemas.microsoft.com/office/drawing/2014/main" val="1025093439"/>
                  </a:ext>
                </a:extLst>
              </a:tr>
              <a:tr h="451365">
                <a:tc>
                  <a:txBody>
                    <a:bodyPr/>
                    <a:lstStyle/>
                    <a:p>
                      <a:pPr marL="0" marR="0" algn="ctr">
                        <a:lnSpc>
                          <a:spcPct val="107000"/>
                        </a:lnSpc>
                        <a:spcBef>
                          <a:spcPts val="0"/>
                        </a:spcBef>
                        <a:spcAft>
                          <a:spcPts val="0"/>
                        </a:spcAft>
                      </a:pPr>
                      <a:r>
                        <a:rPr lang="en-US" sz="1700" b="1" cap="none" spc="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Total Possible Score Per Application</a:t>
                      </a:r>
                      <a:endParaRPr lang="en-US" sz="1700" b="1" cap="none" spc="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tc>
                  <a:txBody>
                    <a:bodyPr/>
                    <a:lstStyle/>
                    <a:p>
                      <a:pPr marL="0" marR="0" algn="ctr">
                        <a:lnSpc>
                          <a:spcPct val="107000"/>
                        </a:lnSpc>
                        <a:spcBef>
                          <a:spcPts val="0"/>
                        </a:spcBef>
                        <a:spcAft>
                          <a:spcPts val="0"/>
                        </a:spcAft>
                      </a:pPr>
                      <a:r>
                        <a:rPr lang="en-US" sz="1700" b="1" cap="none" spc="0"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110</a:t>
                      </a:r>
                      <a:endParaRPr lang="en-US" sz="1700" cap="none" spc="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133833" marR="133833" marT="130989" marB="0">
                    <a:lnL w="12700" cmpd="sng">
                      <a:noFill/>
                      <a:prstDash val="solid"/>
                    </a:lnL>
                    <a:lnR w="12700" cmpd="sng">
                      <a:noFill/>
                      <a:prstDash val="solid"/>
                    </a:lnR>
                    <a:lnT w="9525" cap="flat" cmpd="sng" algn="ctr">
                      <a:solidFill>
                        <a:schemeClr val="tx1">
                          <a:lumMod val="50000"/>
                          <a:lumOff val="50000"/>
                        </a:schemeClr>
                      </a:solidFill>
                      <a:prstDash val="solid"/>
                    </a:lnT>
                    <a:lnB w="12700" cmpd="sng">
                      <a:noFill/>
                      <a:prstDash val="solid"/>
                    </a:lnB>
                    <a:solidFill>
                      <a:schemeClr val="bg1">
                        <a:lumMod val="95000"/>
                      </a:schemeClr>
                    </a:solidFill>
                  </a:tcPr>
                </a:tc>
                <a:extLst>
                  <a:ext uri="{0D108BD9-81ED-4DB2-BD59-A6C34878D82A}">
                    <a16:rowId xmlns:a16="http://schemas.microsoft.com/office/drawing/2014/main" val="2768570051"/>
                  </a:ext>
                </a:extLst>
              </a:tr>
            </a:tbl>
          </a:graphicData>
        </a:graphic>
      </p:graphicFrame>
    </p:spTree>
    <p:extLst>
      <p:ext uri="{BB962C8B-B14F-4D97-AF65-F5344CB8AC3E}">
        <p14:creationId xmlns:p14="http://schemas.microsoft.com/office/powerpoint/2010/main" val="16426101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Selection Criterion</a:t>
            </a:r>
            <a:br>
              <a:rPr lang="en-US" sz="3600" dirty="0">
                <a:solidFill>
                  <a:srgbClr val="FFFFFF"/>
                </a:solidFill>
                <a:latin typeface="Cambria" panose="02040503050406030204" pitchFamily="18" charset="0"/>
                <a:ea typeface="Cambria" panose="02040503050406030204" pitchFamily="18" charset="0"/>
              </a:rPr>
            </a:br>
            <a:br>
              <a:rPr lang="en-US" sz="3600" dirty="0">
                <a:solidFill>
                  <a:srgbClr val="FFFFFF"/>
                </a:solidFill>
                <a:latin typeface="Cambria" panose="02040503050406030204" pitchFamily="18" charset="0"/>
                <a:ea typeface="Cambria" panose="02040503050406030204" pitchFamily="18" charset="0"/>
              </a:rPr>
            </a:br>
            <a:endParaRPr lang="en-US" sz="3600" dirty="0">
              <a:solidFill>
                <a:srgbClr val="FFFFFF"/>
              </a:solidFill>
              <a:latin typeface="Cambria" panose="02040503050406030204" pitchFamily="18" charset="0"/>
              <a:ea typeface="Cambria" panose="02040503050406030204" pitchFamily="18" charset="0"/>
            </a:endParaRPr>
          </a:p>
        </p:txBody>
      </p:sp>
      <p:sp>
        <p:nvSpPr>
          <p:cNvPr id="33" name="Rectangle 3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Content Placeholder 2"/>
          <p:cNvSpPr>
            <a:spLocks noGrp="1"/>
          </p:cNvSpPr>
          <p:nvPr>
            <p:ph idx="1"/>
          </p:nvPr>
        </p:nvSpPr>
        <p:spPr>
          <a:xfrm>
            <a:off x="4742016" y="605896"/>
            <a:ext cx="6413663" cy="5646208"/>
          </a:xfrm>
        </p:spPr>
        <p:txBody>
          <a:bodyPr anchor="ctr">
            <a:normAutofit/>
          </a:bodyPr>
          <a:lstStyle/>
          <a:p>
            <a:pPr marL="0" marR="0">
              <a:spcBef>
                <a:spcPts val="0"/>
              </a:spcBef>
              <a:spcAft>
                <a:spcPts val="0"/>
              </a:spcAft>
            </a:pPr>
            <a:endParaRPr lang="en-US" sz="1700" dirty="0">
              <a:effectLst/>
              <a:latin typeface="Courier New" panose="02070309020205020404" pitchFamily="49" charset="0"/>
              <a:ea typeface="Calibri" panose="020F0502020204030204" pitchFamily="34" charset="0"/>
              <a:cs typeface="Times New Roman" panose="02020603050405020304" pitchFamily="18" charset="0"/>
            </a:endParaRPr>
          </a:p>
          <a:p>
            <a:pPr marL="0" marR="0">
              <a:spcBef>
                <a:spcPts val="0"/>
              </a:spcBef>
              <a:spcAft>
                <a:spcPts val="0"/>
              </a:spcAft>
            </a:pPr>
            <a:endParaRPr lang="en-US" sz="1800" dirty="0">
              <a:effectLst/>
              <a:latin typeface="Corbel" panose="020B0503020204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Times New Roman" panose="02020603050405020304" pitchFamily="18" charset="0"/>
              </a:rPr>
              <a:t> </a:t>
            </a:r>
            <a:r>
              <a:rPr lang="en-US" sz="1800" b="1" dirty="0">
                <a:effectLst/>
                <a:latin typeface="Corbel" panose="020B0503020204020204" pitchFamily="34" charset="0"/>
                <a:ea typeface="Calibri" panose="020F0502020204030204" pitchFamily="34" charset="0"/>
                <a:cs typeface="Times New Roman" panose="02020603050405020304" pitchFamily="18" charset="0"/>
              </a:rPr>
              <a:t>a.  </a:t>
            </a:r>
            <a:r>
              <a:rPr lang="en-US" sz="1800" b="1" u="sng" dirty="0">
                <a:effectLst/>
                <a:latin typeface="Corbel" panose="020B0503020204020204" pitchFamily="34" charset="0"/>
                <a:ea typeface="Calibri" panose="020F0502020204030204" pitchFamily="34" charset="0"/>
                <a:cs typeface="Times New Roman" panose="02020603050405020304" pitchFamily="18" charset="0"/>
              </a:rPr>
              <a:t>Need for the project</a:t>
            </a:r>
            <a:r>
              <a:rPr lang="en-US" sz="1800" b="1" dirty="0">
                <a:effectLst/>
                <a:latin typeface="Corbel" panose="020B0503020204020204" pitchFamily="34" charset="0"/>
                <a:ea typeface="Calibri" panose="020F0502020204030204" pitchFamily="34" charset="0"/>
                <a:cs typeface="Times New Roman" panose="02020603050405020304" pitchFamily="18" charset="0"/>
              </a:rPr>
              <a:t>  (up to 10 points)</a:t>
            </a:r>
          </a:p>
          <a:p>
            <a:pPr marL="0" marR="0">
              <a:spcBef>
                <a:spcPts val="0"/>
              </a:spcBef>
              <a:spcAft>
                <a:spcPts val="0"/>
              </a:spcAft>
            </a:pPr>
            <a:endParaRPr lang="en-US" sz="1800" dirty="0">
              <a:effectLst/>
              <a:latin typeface="Corbel" panose="020B0503020204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Times New Roman" panose="02020603050405020304" pitchFamily="18" charset="0"/>
              </a:rPr>
              <a:t>The Secretary considers the need for the proposed project. In determining the need for the proposed project, the Secretary considers the following factors:</a:t>
            </a:r>
          </a:p>
          <a:p>
            <a:pPr marL="0" marR="0">
              <a:spcBef>
                <a:spcPts val="0"/>
              </a:spcBef>
              <a:spcAft>
                <a:spcPts val="0"/>
              </a:spcAft>
            </a:pPr>
            <a:endParaRPr lang="en-US" sz="1800" dirty="0">
              <a:effectLst/>
              <a:latin typeface="Corbel" panose="020B0503020204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Times New Roman" panose="02020603050405020304" pitchFamily="18" charset="0"/>
              </a:rPr>
              <a:t>(1) The magnitude of the need for the services to be provided or the activities to be carried out by the proposed project. (up to 5 points)</a:t>
            </a:r>
          </a:p>
          <a:p>
            <a:pPr marL="0" marR="0">
              <a:spcBef>
                <a:spcPts val="0"/>
              </a:spcBef>
              <a:spcAft>
                <a:spcPts val="0"/>
              </a:spcAft>
            </a:pPr>
            <a:endParaRPr lang="en-US" sz="1800" dirty="0">
              <a:effectLst/>
              <a:latin typeface="Corbel" panose="020B050302020402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800" dirty="0">
                <a:effectLst/>
                <a:latin typeface="Corbel" panose="020B0503020204020204" pitchFamily="34" charset="0"/>
                <a:ea typeface="Calibri" panose="020F0502020204030204" pitchFamily="34" charset="0"/>
                <a:cs typeface="Times New Roman" panose="02020603050405020304" pitchFamily="18" charset="0"/>
              </a:rPr>
              <a:t>(2) The extent to which specific gaps or weaknesses in services, infrastructure, or opportunities have been identified and will be addressed by the proposed project, including the nature and magnitude of those gaps or weaknesses. (up to 5 points)</a:t>
            </a:r>
            <a:r>
              <a:rPr lang="en-US" sz="1800" b="1" u="sng" dirty="0">
                <a:latin typeface="Corbel" panose="020B0503020204020204" pitchFamily="34" charset="0"/>
                <a:cs typeface="Times New Roman" panose="02020603050405020304" pitchFamily="18" charset="0"/>
              </a:rPr>
              <a:t> </a:t>
            </a:r>
            <a:endParaRPr lang="en-US" sz="1800" b="1" dirty="0">
              <a:latin typeface="Corbel" panose="020B0503020204020204" pitchFamily="34" charset="0"/>
              <a:cs typeface="Times New Roman" panose="02020603050405020304" pitchFamily="18" charset="0"/>
            </a:endParaRPr>
          </a:p>
          <a:p>
            <a:pPr marL="0" indent="0">
              <a:buNone/>
            </a:pPr>
            <a:endParaRPr lang="en-US" sz="1700" b="1" dirty="0">
              <a:latin typeface="Corbel" panose="020B0503020204020204" pitchFamily="34" charset="0"/>
              <a:cs typeface="Times New Roman" panose="02020603050405020304" pitchFamily="18" charset="0"/>
            </a:endParaRPr>
          </a:p>
          <a:p>
            <a:pPr marL="457200" lvl="1" indent="0">
              <a:buNone/>
            </a:pPr>
            <a:endParaRPr lang="en-US" sz="1700" b="1" dirty="0">
              <a:latin typeface="Corbel" panose="020B050302020402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209AFFA8-97B2-4435-A69B-EE1F68FD7226}"/>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18</a:t>
            </a:fld>
            <a:endParaRPr lang="en-US">
              <a:solidFill>
                <a:schemeClr val="tx2"/>
              </a:solidFill>
            </a:endParaRPr>
          </a:p>
        </p:txBody>
      </p:sp>
    </p:spTree>
    <p:extLst>
      <p:ext uri="{BB962C8B-B14F-4D97-AF65-F5344CB8AC3E}">
        <p14:creationId xmlns:p14="http://schemas.microsoft.com/office/powerpoint/2010/main" val="1033512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Questions to Consider- Need for the Project</a:t>
            </a:r>
          </a:p>
        </p:txBody>
      </p:sp>
      <p:sp>
        <p:nvSpPr>
          <p:cNvPr id="24" name="Rectangle 2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A2F9585A-0F15-40A8-B8C9-E27CC36E9420}"/>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19</a:t>
            </a:fld>
            <a:endParaRPr lang="en-US" dirty="0">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ontent Placeholder 2">
            <a:extLst>
              <a:ext uri="{FF2B5EF4-FFF2-40B4-BE49-F238E27FC236}">
                <a16:creationId xmlns:a16="http://schemas.microsoft.com/office/drawing/2014/main" id="{5D848868-A1ED-3B2A-0247-E6C90D7C0C06}"/>
              </a:ext>
            </a:extLst>
          </p:cNvPr>
          <p:cNvGraphicFramePr>
            <a:graphicFrameLocks noGrp="1"/>
          </p:cNvGraphicFramePr>
          <p:nvPr>
            <p:ph idx="1"/>
            <p:extLst>
              <p:ext uri="{D42A27DB-BD31-4B8C-83A1-F6EECF244321}">
                <p14:modId xmlns:p14="http://schemas.microsoft.com/office/powerpoint/2010/main" val="1917595545"/>
              </p:ext>
            </p:extLst>
          </p:nvPr>
        </p:nvGraphicFramePr>
        <p:xfrm>
          <a:off x="4741863" y="639763"/>
          <a:ext cx="6797675" cy="5118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3443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Selection Criterion</a:t>
            </a:r>
            <a:br>
              <a:rPr lang="en-US" sz="3600" dirty="0">
                <a:solidFill>
                  <a:srgbClr val="FFFFFF"/>
                </a:solidFill>
                <a:latin typeface="Cambria" panose="02040503050406030204" pitchFamily="18" charset="0"/>
                <a:ea typeface="Cambria" panose="02040503050406030204" pitchFamily="18" charset="0"/>
              </a:rPr>
            </a:br>
            <a:endParaRPr lang="en-US" sz="3600" dirty="0">
              <a:solidFill>
                <a:srgbClr val="FFFFFF"/>
              </a:solidFill>
              <a:latin typeface="Cambria" panose="02040503050406030204" pitchFamily="18" charset="0"/>
              <a:ea typeface="Cambria" panose="02040503050406030204" pitchFamily="18" charset="0"/>
            </a:endParaRPr>
          </a:p>
        </p:txBody>
      </p:sp>
      <p:sp>
        <p:nvSpPr>
          <p:cNvPr id="31" name="Rectangle 30">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798820" y="167893"/>
            <a:ext cx="6413663" cy="5579244"/>
          </a:xfrm>
        </p:spPr>
        <p:txBody>
          <a:bodyPr anchor="ctr">
            <a:normAutofit/>
          </a:bodyPr>
          <a:lstStyle/>
          <a:p>
            <a:pPr marL="0" indent="0" defTabSz="914400">
              <a:spcBef>
                <a:spcPts val="0"/>
              </a:spcBef>
              <a:spcAft>
                <a:spcPts val="600"/>
              </a:spcAft>
              <a:buClrTx/>
              <a:buNone/>
              <a:defRPr/>
            </a:pPr>
            <a:endParaRPr lang="en-US" sz="1700" b="1" u="sng" dirty="0">
              <a:latin typeface="Corbel" panose="020B0503020204020204" pitchFamily="34" charset="0"/>
            </a:endParaRPr>
          </a:p>
          <a:p>
            <a:pPr marL="0" marR="0" lvl="0" indent="0" defTabSz="914400" eaLnBrk="1" fontAlgn="auto" latinLnBrk="0" hangingPunct="1">
              <a:spcBef>
                <a:spcPts val="0"/>
              </a:spcBef>
              <a:spcAft>
                <a:spcPts val="600"/>
              </a:spcAft>
              <a:buClrTx/>
              <a:buSzTx/>
              <a:buNone/>
              <a:tabLst/>
              <a:defRPr/>
            </a:pPr>
            <a:r>
              <a:rPr lang="en-US" sz="1700" b="1" u="sng" dirty="0">
                <a:latin typeface="Corbel" panose="020B0503020204020204" pitchFamily="34" charset="0"/>
                <a:cs typeface="Courier New" panose="02070309020205020404" pitchFamily="49" charset="0"/>
              </a:rPr>
              <a:t>b. Quality of the project design </a:t>
            </a:r>
            <a:r>
              <a:rPr lang="en-US" sz="1700" b="1" dirty="0">
                <a:latin typeface="Corbel" panose="020B0503020204020204" pitchFamily="34" charset="0"/>
                <a:cs typeface="Courier New" panose="02070309020205020404" pitchFamily="49" charset="0"/>
              </a:rPr>
              <a:t>(up to 30 points)</a:t>
            </a:r>
          </a:p>
          <a:p>
            <a:pPr marL="0" marR="0" lvl="0" indent="0" defTabSz="914400" eaLnBrk="1" fontAlgn="auto" latinLnBrk="0" hangingPunct="1">
              <a:spcBef>
                <a:spcPts val="0"/>
              </a:spcBef>
              <a:spcAft>
                <a:spcPts val="600"/>
              </a:spcAft>
              <a:buClrTx/>
              <a:buSzTx/>
              <a:buNone/>
              <a:tabLst/>
              <a:defRPr/>
            </a:pPr>
            <a:endParaRPr lang="en-US" sz="1700" b="1" dirty="0">
              <a:latin typeface="Corbel" panose="020B0503020204020204" pitchFamily="34" charset="0"/>
              <a:cs typeface="Courier New" panose="02070309020205020404" pitchFamily="49" charset="0"/>
            </a:endParaRPr>
          </a:p>
          <a:p>
            <a:pPr marL="0" marR="0">
              <a:spcBef>
                <a:spcPts val="0"/>
              </a:spcBef>
              <a:spcAft>
                <a:spcPts val="0"/>
              </a:spcAft>
            </a:pPr>
            <a:r>
              <a:rPr lang="en-US" sz="1700" dirty="0">
                <a:effectLst/>
                <a:latin typeface="Corbel" panose="020B0503020204020204" pitchFamily="34" charset="0"/>
                <a:ea typeface="Calibri" panose="020F0502020204030204" pitchFamily="34" charset="0"/>
                <a:cs typeface="Courier New" panose="02070309020205020404" pitchFamily="49" charset="0"/>
              </a:rPr>
              <a:t>The Secretary considers the quality of the design of the proposed project. In determining the quality of the design of the proposed project, the Secretary considers the following factors:</a:t>
            </a:r>
          </a:p>
          <a:p>
            <a:pPr marL="0" marR="0">
              <a:spcBef>
                <a:spcPts val="0"/>
              </a:spcBef>
              <a:spcAft>
                <a:spcPts val="0"/>
              </a:spcAft>
            </a:pPr>
            <a:endParaRPr lang="en-US" sz="1700" dirty="0">
              <a:effectLst/>
              <a:latin typeface="Corbel" panose="020B0503020204020204" pitchFamily="34" charset="0"/>
              <a:ea typeface="Calibri" panose="020F0502020204030204" pitchFamily="34" charset="0"/>
              <a:cs typeface="Courier New" panose="02070309020205020404" pitchFamily="49" charset="0"/>
            </a:endParaRPr>
          </a:p>
          <a:p>
            <a:pPr marL="0" marR="0">
              <a:spcBef>
                <a:spcPts val="0"/>
              </a:spcBef>
              <a:spcAft>
                <a:spcPts val="0"/>
              </a:spcAft>
            </a:pPr>
            <a:r>
              <a:rPr lang="en-US" sz="1700" dirty="0">
                <a:effectLst/>
                <a:latin typeface="Corbel" panose="020B0503020204020204" pitchFamily="34" charset="0"/>
                <a:ea typeface="Calibri" panose="020F0502020204030204" pitchFamily="34" charset="0"/>
                <a:cs typeface="Courier New" panose="02070309020205020404" pitchFamily="49" charset="0"/>
              </a:rPr>
              <a:t>(1) The extent to which the proposed project will integrate with or build on similar or related efforts to improve relevant outcomes (as defined in this notice), using existing funding streams from other programs or policies supported by community, State, and Federal resources. (up to 10 points)</a:t>
            </a:r>
          </a:p>
          <a:p>
            <a:pPr marL="0" marR="0">
              <a:spcBef>
                <a:spcPts val="0"/>
              </a:spcBef>
              <a:spcAft>
                <a:spcPts val="0"/>
              </a:spcAft>
            </a:pPr>
            <a:endParaRPr lang="en-US" sz="1700" dirty="0">
              <a:effectLst/>
              <a:latin typeface="Corbel" panose="020B0503020204020204" pitchFamily="34" charset="0"/>
              <a:ea typeface="Calibri" panose="020F0502020204030204" pitchFamily="34" charset="0"/>
              <a:cs typeface="Courier New" panose="02070309020205020404" pitchFamily="49" charset="0"/>
            </a:endParaRPr>
          </a:p>
          <a:p>
            <a:pPr marL="0" marR="0">
              <a:spcBef>
                <a:spcPts val="0"/>
              </a:spcBef>
              <a:spcAft>
                <a:spcPts val="0"/>
              </a:spcAft>
            </a:pPr>
            <a:r>
              <a:rPr lang="en-US" sz="1700" dirty="0">
                <a:effectLst/>
                <a:latin typeface="Corbel" panose="020B0503020204020204" pitchFamily="34" charset="0"/>
                <a:ea typeface="Calibri" panose="020F0502020204030204" pitchFamily="34" charset="0"/>
                <a:cs typeface="Courier New" panose="02070309020205020404" pitchFamily="49" charset="0"/>
              </a:rPr>
              <a:t>(2) The extent to which the proposed project demonstrates a rationale (as defined in this notice). (up to 15 points)</a:t>
            </a:r>
          </a:p>
          <a:p>
            <a:pPr marL="0" marR="0">
              <a:spcBef>
                <a:spcPts val="0"/>
              </a:spcBef>
              <a:spcAft>
                <a:spcPts val="0"/>
              </a:spcAft>
            </a:pPr>
            <a:endParaRPr lang="en-US" sz="1700" dirty="0">
              <a:effectLst/>
              <a:latin typeface="Corbel" panose="020B0503020204020204" pitchFamily="34" charset="0"/>
              <a:ea typeface="Calibri" panose="020F0502020204030204" pitchFamily="34" charset="0"/>
              <a:cs typeface="Courier New" panose="02070309020205020404" pitchFamily="49" charset="0"/>
            </a:endParaRPr>
          </a:p>
          <a:p>
            <a:pPr marL="0" marR="0">
              <a:spcBef>
                <a:spcPts val="0"/>
              </a:spcBef>
              <a:spcAft>
                <a:spcPts val="0"/>
              </a:spcAft>
            </a:pPr>
            <a:r>
              <a:rPr lang="en-US" sz="1700" dirty="0">
                <a:effectLst/>
                <a:latin typeface="Corbel" panose="020B0503020204020204" pitchFamily="34" charset="0"/>
                <a:ea typeface="Calibri" panose="020F0502020204030204" pitchFamily="34" charset="0"/>
                <a:cs typeface="Courier New" panose="02070309020205020404" pitchFamily="49" charset="0"/>
              </a:rPr>
              <a:t>(3) The extent to which the design of the proposed project is appropriate to, and will successfully address, the needs of the target population or other identified needs. (up to 5 points)</a:t>
            </a:r>
            <a:endParaRPr lang="en-US" sz="1700" dirty="0">
              <a:effectLst/>
              <a:latin typeface="Corbel" panose="020B0503020204020204" pitchFamily="34"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024EFFD5-AD31-48E1-814B-FA28DE0399BE}"/>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20</a:t>
            </a:fld>
            <a:endParaRPr lang="en-US">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8759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a:solidFill>
                  <a:srgbClr val="FFFFFF"/>
                </a:solidFill>
                <a:latin typeface="Cambria" panose="02040503050406030204" pitchFamily="18" charset="0"/>
                <a:ea typeface="Cambria" panose="02040503050406030204" pitchFamily="18" charset="0"/>
              </a:rPr>
              <a:t>Questions to Consider – Project design</a:t>
            </a:r>
          </a:p>
        </p:txBody>
      </p:sp>
      <p:sp>
        <p:nvSpPr>
          <p:cNvPr id="26" name="Rectangle 2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89EB238A-C733-44FA-AF82-517FA5818FEB}"/>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21</a:t>
            </a:fld>
            <a:endParaRPr lang="en-US">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ontent Placeholder 2">
            <a:extLst>
              <a:ext uri="{FF2B5EF4-FFF2-40B4-BE49-F238E27FC236}">
                <a16:creationId xmlns:a16="http://schemas.microsoft.com/office/drawing/2014/main" id="{1831CB5C-BE9A-B254-510A-4C820DA139B9}"/>
              </a:ext>
            </a:extLst>
          </p:cNvPr>
          <p:cNvGraphicFramePr>
            <a:graphicFrameLocks noGrp="1"/>
          </p:cNvGraphicFramePr>
          <p:nvPr>
            <p:ph idx="1"/>
            <p:extLst>
              <p:ext uri="{D42A27DB-BD31-4B8C-83A1-F6EECF244321}">
                <p14:modId xmlns:p14="http://schemas.microsoft.com/office/powerpoint/2010/main" val="427232090"/>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5668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Selection Criterion</a:t>
            </a:r>
            <a:br>
              <a:rPr lang="en-US" sz="3600" dirty="0">
                <a:solidFill>
                  <a:srgbClr val="FFFFFF"/>
                </a:solidFill>
                <a:latin typeface="Cambria" panose="02040503050406030204" pitchFamily="18" charset="0"/>
                <a:ea typeface="Cambria" panose="02040503050406030204" pitchFamily="18" charset="0"/>
              </a:rPr>
            </a:br>
            <a:endParaRPr lang="en-US" sz="3600" dirty="0">
              <a:solidFill>
                <a:srgbClr val="FFFFFF"/>
              </a:solidFill>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742016" y="605896"/>
            <a:ext cx="6413663" cy="5646208"/>
          </a:xfrm>
        </p:spPr>
        <p:txBody>
          <a:bodyPr anchor="ctr">
            <a:normAutofit fontScale="92500" lnSpcReduction="10000"/>
          </a:bodyPr>
          <a:lstStyle/>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lang="en-US" b="1" u="sng" dirty="0">
                <a:latin typeface="Corbel" panose="020B0503020204020204" pitchFamily="34" charset="0"/>
                <a:ea typeface="Calibri" panose="020F0502020204030204" pitchFamily="34" charset="0"/>
                <a:cs typeface="Times New Roman" panose="02020603050405020304" pitchFamily="18" charset="0"/>
              </a:rPr>
              <a:t>c</a:t>
            </a:r>
            <a:r>
              <a:rPr kumimoji="0" lang="en-US" b="1" i="0" u="sng"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 Quality of project services</a:t>
            </a:r>
            <a:r>
              <a:rPr kumimoji="0" lang="en-US" b="1"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  (up to </a:t>
            </a:r>
            <a:r>
              <a:rPr lang="en-US" b="1" dirty="0">
                <a:latin typeface="Corbel" panose="020B0503020204020204" pitchFamily="34" charset="0"/>
                <a:ea typeface="Calibri" panose="020F0502020204030204" pitchFamily="34" charset="0"/>
                <a:cs typeface="Times New Roman" panose="02020603050405020304" pitchFamily="18" charset="0"/>
              </a:rPr>
              <a:t>25</a:t>
            </a:r>
            <a:r>
              <a:rPr kumimoji="0" lang="en-US" b="1"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 points)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The Secretary considers the quality of the services to be provided by the proposed project.</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(1) In determining the quality of the services to be provided by the proposed project, the Secretary considers the quality and sufficiency of strategies for ensuring equal access and treatment for eligible project participants who are members of groups that have traditionally been underrepresented based on race, color, national origin, gender, age, or disability. (up to 5 points)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(2) In addition, the Secretary considers the following factors: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lang="en-US" dirty="0">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(i) The likely impact of the services to be provided by the proposed project on the intended recipients of those services. (up to 5 points)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lang="en-US" dirty="0">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(ii) The extent to which the services to be provided by the proposed project involve the collaboration of appropriate partners for maximizing the effectiveness of project services. (up to 15 points)</a:t>
            </a:r>
            <a:endParaRPr lang="en-US" dirty="0">
              <a:effectLst/>
              <a:latin typeface="Corbel" panose="020B0503020204020204" pitchFamily="34"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024EFFD5-AD31-48E1-814B-FA28DE0399BE}"/>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22</a:t>
            </a:fld>
            <a:endParaRPr lang="en-US">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5521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a:solidFill>
                  <a:srgbClr val="FFFFFF"/>
                </a:solidFill>
                <a:latin typeface="Cambria" panose="02040503050406030204" pitchFamily="18" charset="0"/>
                <a:ea typeface="Cambria" panose="02040503050406030204" pitchFamily="18" charset="0"/>
              </a:rPr>
              <a:t>Questions to Consider – </a:t>
            </a:r>
            <a:br>
              <a:rPr lang="en-US" sz="3600">
                <a:solidFill>
                  <a:srgbClr val="FFFFFF"/>
                </a:solidFill>
                <a:latin typeface="Cambria" panose="02040503050406030204" pitchFamily="18" charset="0"/>
                <a:ea typeface="Cambria" panose="02040503050406030204" pitchFamily="18" charset="0"/>
              </a:rPr>
            </a:br>
            <a:r>
              <a:rPr lang="en-US" sz="3600">
                <a:solidFill>
                  <a:srgbClr val="FFFFFF"/>
                </a:solidFill>
                <a:latin typeface="Cambria" panose="02040503050406030204" pitchFamily="18" charset="0"/>
                <a:ea typeface="Cambria" panose="02040503050406030204" pitchFamily="18" charset="0"/>
              </a:rPr>
              <a:t>Project Services</a:t>
            </a:r>
          </a:p>
        </p:txBody>
      </p:sp>
      <p:sp>
        <p:nvSpPr>
          <p:cNvPr id="16" name="Rectangle 1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89EB238A-C733-44FA-AF82-517FA5818FEB}"/>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23</a:t>
            </a:fld>
            <a:endParaRPr lang="en-US">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ontent Placeholder 2">
            <a:extLst>
              <a:ext uri="{FF2B5EF4-FFF2-40B4-BE49-F238E27FC236}">
                <a16:creationId xmlns:a16="http://schemas.microsoft.com/office/drawing/2014/main" id="{9A1F9D47-245E-ED31-8BED-A220F7B194D1}"/>
              </a:ext>
            </a:extLst>
          </p:cNvPr>
          <p:cNvGraphicFramePr>
            <a:graphicFrameLocks noGrp="1"/>
          </p:cNvGraphicFramePr>
          <p:nvPr>
            <p:ph idx="1"/>
            <p:extLst>
              <p:ext uri="{D42A27DB-BD31-4B8C-83A1-F6EECF244321}">
                <p14:modId xmlns:p14="http://schemas.microsoft.com/office/powerpoint/2010/main" val="414144645"/>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15449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orbel" panose="020B0503020204020204" pitchFamily="34" charset="0"/>
                <a:ea typeface="Cambria" panose="02040503050406030204" pitchFamily="18" charset="0"/>
              </a:rPr>
              <a:t>Selection Criterion</a:t>
            </a:r>
            <a:br>
              <a:rPr lang="en-US" sz="3600" dirty="0">
                <a:solidFill>
                  <a:srgbClr val="FFFFFF"/>
                </a:solidFill>
                <a:latin typeface="Corbel" panose="020B0503020204020204" pitchFamily="34" charset="0"/>
                <a:ea typeface="Cambria" panose="02040503050406030204" pitchFamily="18" charset="0"/>
              </a:rPr>
            </a:br>
            <a:endParaRPr lang="en-US" sz="3600" dirty="0">
              <a:solidFill>
                <a:srgbClr val="FFFFFF"/>
              </a:solidFill>
              <a:latin typeface="Corbel" panose="020B0503020204020204" pitchFamily="34" charset="0"/>
              <a:ea typeface="Cambria" panose="02040503050406030204" pitchFamily="18" charset="0"/>
            </a:endParaRPr>
          </a:p>
        </p:txBody>
      </p:sp>
      <p:sp>
        <p:nvSpPr>
          <p:cNvPr id="23" name="Rectangle 2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632385" y="605896"/>
            <a:ext cx="7067245" cy="5646208"/>
          </a:xfrm>
        </p:spPr>
        <p:txBody>
          <a:bodyPr anchor="ctr">
            <a:normAutofit/>
          </a:bodyPr>
          <a:lstStyle/>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1" i="0" u="sng"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d. Quality of project personnel</a:t>
            </a:r>
            <a:r>
              <a:rPr kumimoji="0" lang="en-US" b="1"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  (up to 10 points)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kumimoji="0" lang="en-US" b="1"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The Secretary considers the quality of the personnel who will carry out the proposed project.</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(1) In determining the quality of project personnel, the Secretary considers the extent to which the applicant encourages applications for employment from persons who are members of groups that have traditionally been underrepresented based on race, color, national origin, gender, age, or disability. (up to 3 points)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(2) In addition, the Secretary considers the</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qualifications, including relevant training and experience, of key project personnel. (up to 7 points)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lang="en-US" dirty="0">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lang="en-US" b="1" i="1" dirty="0">
                <a:effectLst/>
                <a:latin typeface="Corbel" panose="020B0503020204020204" pitchFamily="34" charset="0"/>
                <a:ea typeface="Calibri" panose="020F0502020204030204" pitchFamily="34" charset="0"/>
                <a:cs typeface="Times New Roman" panose="02020603050405020304" pitchFamily="18" charset="0"/>
              </a:rPr>
              <a:t>Note</a:t>
            </a:r>
            <a:r>
              <a:rPr lang="en-US" dirty="0">
                <a:effectLst/>
                <a:latin typeface="Corbel" panose="020B0503020204020204" pitchFamily="34" charset="0"/>
                <a:ea typeface="Calibri" panose="020F0502020204030204" pitchFamily="34" charset="0"/>
                <a:cs typeface="Times New Roman" panose="02020603050405020304" pitchFamily="18" charset="0"/>
              </a:rPr>
              <a:t>: For the selection criterion “Quality of personnel,” applicants are encouraged to include in their application that they are committed to paying their staff a living wage for the local area and providing benefits.</a:t>
            </a:r>
          </a:p>
        </p:txBody>
      </p:sp>
      <p:sp>
        <p:nvSpPr>
          <p:cNvPr id="5" name="Slide Number Placeholder 4">
            <a:extLst>
              <a:ext uri="{FF2B5EF4-FFF2-40B4-BE49-F238E27FC236}">
                <a16:creationId xmlns:a16="http://schemas.microsoft.com/office/drawing/2014/main" id="{024EFFD5-AD31-48E1-814B-FA28DE0399BE}"/>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latin typeface="Corbel" panose="020B0503020204020204" pitchFamily="34" charset="0"/>
              </a:rPr>
              <a:pPr>
                <a:spcAft>
                  <a:spcPts val="600"/>
                </a:spcAft>
              </a:pPr>
              <a:t>24</a:t>
            </a:fld>
            <a:endParaRPr lang="en-US">
              <a:solidFill>
                <a:schemeClr val="tx2"/>
              </a:solidFill>
              <a:latin typeface="Corbel" panose="020B0503020204020204" pitchFamily="34" charset="0"/>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4566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Questions to Consider – Project Personnel</a:t>
            </a:r>
          </a:p>
        </p:txBody>
      </p:sp>
      <p:sp>
        <p:nvSpPr>
          <p:cNvPr id="16" name="Rectangle 1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89EB238A-C733-44FA-AF82-517FA5818FEB}"/>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25</a:t>
            </a:fld>
            <a:endParaRPr lang="en-US" dirty="0">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4">
            <a:extLst>
              <a:ext uri="{FF2B5EF4-FFF2-40B4-BE49-F238E27FC236}">
                <a16:creationId xmlns:a16="http://schemas.microsoft.com/office/drawing/2014/main" id="{5C8C8C3E-A46C-4B78-A6DA-8C2B8B27CD63}"/>
              </a:ext>
            </a:extLst>
          </p:cNvPr>
          <p:cNvSpPr txBox="1">
            <a:spLocks/>
          </p:cNvSpPr>
          <p:nvPr/>
        </p:nvSpPr>
        <p:spPr>
          <a:xfrm>
            <a:off x="531812" y="787782"/>
            <a:ext cx="779767" cy="365125"/>
          </a:xfrm>
          <a:prstGeom prst="rect">
            <a:avLst/>
          </a:prstGeom>
        </p:spPr>
        <p:txBody>
          <a:bodyPr vert="horz" lIns="91440" tIns="45720" rIns="91440" bIns="45720" rtlCol="0" anchor="ctr"/>
          <a:lstStyle>
            <a:defPPr>
              <a:defRPr lang="en-US"/>
            </a:defPPr>
            <a:lvl1pPr marL="0" algn="ctr" defTabSz="457200" rtl="0" eaLnBrk="1" latinLnBrk="0" hangingPunct="1">
              <a:defRPr sz="3200" kern="1200" cap="all" baseline="0">
                <a:solidFill>
                  <a:schemeClr val="accent1">
                    <a:lumMod val="60000"/>
                    <a:lumOff val="4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endParaRPr lang="en-US" dirty="0"/>
          </a:p>
        </p:txBody>
      </p:sp>
      <p:graphicFrame>
        <p:nvGraphicFramePr>
          <p:cNvPr id="8" name="Content Placeholder 2">
            <a:extLst>
              <a:ext uri="{FF2B5EF4-FFF2-40B4-BE49-F238E27FC236}">
                <a16:creationId xmlns:a16="http://schemas.microsoft.com/office/drawing/2014/main" id="{351AFC4B-260F-BB66-C689-7A9DF6C083D0}"/>
              </a:ext>
            </a:extLst>
          </p:cNvPr>
          <p:cNvGraphicFramePr>
            <a:graphicFrameLocks noGrp="1"/>
          </p:cNvGraphicFramePr>
          <p:nvPr>
            <p:ph idx="1"/>
            <p:extLst>
              <p:ext uri="{D42A27DB-BD31-4B8C-83A1-F6EECF244321}">
                <p14:modId xmlns:p14="http://schemas.microsoft.com/office/powerpoint/2010/main" val="2929798253"/>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922463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Selection Criterion</a:t>
            </a:r>
            <a:br>
              <a:rPr lang="en-US" sz="3600" dirty="0">
                <a:solidFill>
                  <a:srgbClr val="FFFFFF"/>
                </a:solidFill>
                <a:latin typeface="Cambria" panose="02040503050406030204" pitchFamily="18" charset="0"/>
                <a:ea typeface="Cambria" panose="02040503050406030204" pitchFamily="18" charset="0"/>
              </a:rPr>
            </a:br>
            <a:endParaRPr lang="en-US" sz="3600" dirty="0">
              <a:solidFill>
                <a:srgbClr val="FFFFFF"/>
              </a:solidFill>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632385" y="605896"/>
            <a:ext cx="7067245" cy="5646208"/>
          </a:xfrm>
        </p:spPr>
        <p:txBody>
          <a:bodyPr anchor="ctr">
            <a:normAutofit/>
          </a:bodyPr>
          <a:lstStyle/>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lang="en-US" b="1" u="sng" dirty="0">
                <a:latin typeface="Corbel" panose="020B0503020204020204" pitchFamily="34" charset="0"/>
                <a:ea typeface="Calibri" panose="020F0502020204030204" pitchFamily="34" charset="0"/>
                <a:cs typeface="Times New Roman" panose="02020603050405020304" pitchFamily="18" charset="0"/>
              </a:rPr>
              <a:t>e</a:t>
            </a:r>
            <a:r>
              <a:rPr kumimoji="0" lang="en-US" b="1" i="0" u="sng"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 Quality of the management plan</a:t>
            </a:r>
            <a:r>
              <a:rPr kumimoji="0" lang="en-US" b="1"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  (up to 10 points)</a:t>
            </a: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endParaRPr kumimoji="0" lang="en-US" b="1"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endParaRPr>
          </a:p>
          <a:p>
            <a:pPr marL="0" marR="0" lvl="0" indent="-91440" defTabSz="914400" rtl="0" eaLnBrk="1" fontAlgn="auto" latinLnBrk="0" hangingPunct="1">
              <a:spcBef>
                <a:spcPts val="0"/>
              </a:spcBef>
              <a:spcAft>
                <a:spcPts val="0"/>
              </a:spcAft>
              <a:buClr>
                <a:srgbClr val="E48312"/>
              </a:buClr>
              <a:buSzPct val="100000"/>
              <a:buFont typeface="Calibri" panose="020F0502020204030204" pitchFamily="34" charset="0"/>
              <a:buChar char=" "/>
              <a:tabLst/>
              <a:defRPr/>
            </a:pPr>
            <a:r>
              <a:rPr kumimoji="0" lang="en-US" b="0" i="0" u="none" strike="noStrike" kern="1200" cap="none" spc="0" normalizeH="0" baseline="0" noProof="0" dirty="0">
                <a:ln>
                  <a:noFill/>
                </a:ln>
                <a:effectLst/>
                <a:uLnTx/>
                <a:uFillTx/>
                <a:latin typeface="Corbel" panose="020B0503020204020204" pitchFamily="34" charset="0"/>
                <a:ea typeface="Calibri" panose="020F0502020204030204" pitchFamily="34" charset="0"/>
                <a:cs typeface="Times New Roman" panose="02020603050405020304" pitchFamily="18" charset="0"/>
              </a:rPr>
              <a:t>The Secretary considers the quality of the management plan for the proposed project. In determining the quality of the management plan for the proposed project, the Secretary considers the adequacy of the management plan to achieve the objectives of the proposed project on time and within budget, including clearly defined responsibilities, timelines, and milestones for accomplishing project tasks.</a:t>
            </a:r>
            <a:endParaRPr lang="en-US" dirty="0">
              <a:effectLst/>
              <a:latin typeface="Corbel" panose="020B0503020204020204" pitchFamily="34"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024EFFD5-AD31-48E1-814B-FA28DE0399BE}"/>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26</a:t>
            </a:fld>
            <a:endParaRPr lang="en-US">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43598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Questions to Consider – Management plan</a:t>
            </a:r>
          </a:p>
        </p:txBody>
      </p:sp>
      <p:sp>
        <p:nvSpPr>
          <p:cNvPr id="16" name="Rectangle 1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89EB238A-C733-44FA-AF82-517FA5818FEB}"/>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27</a:t>
            </a:fld>
            <a:endParaRPr lang="en-US" dirty="0">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lide Number Placeholder 4">
            <a:extLst>
              <a:ext uri="{FF2B5EF4-FFF2-40B4-BE49-F238E27FC236}">
                <a16:creationId xmlns:a16="http://schemas.microsoft.com/office/drawing/2014/main" id="{5C8C8C3E-A46C-4B78-A6DA-8C2B8B27CD63}"/>
              </a:ext>
            </a:extLst>
          </p:cNvPr>
          <p:cNvSpPr txBox="1">
            <a:spLocks/>
          </p:cNvSpPr>
          <p:nvPr/>
        </p:nvSpPr>
        <p:spPr>
          <a:xfrm>
            <a:off x="531812" y="787782"/>
            <a:ext cx="779767" cy="365125"/>
          </a:xfrm>
          <a:prstGeom prst="rect">
            <a:avLst/>
          </a:prstGeom>
        </p:spPr>
        <p:txBody>
          <a:bodyPr vert="horz" lIns="91440" tIns="45720" rIns="91440" bIns="45720" rtlCol="0" anchor="ctr"/>
          <a:lstStyle>
            <a:defPPr>
              <a:defRPr lang="en-US"/>
            </a:defPPr>
            <a:lvl1pPr marL="0" algn="ctr" defTabSz="457200" rtl="0" eaLnBrk="1" latinLnBrk="0" hangingPunct="1">
              <a:defRPr sz="3200" kern="1200" cap="all" baseline="0">
                <a:solidFill>
                  <a:schemeClr val="accent1">
                    <a:lumMod val="60000"/>
                    <a:lumOff val="40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endParaRPr lang="en-US" dirty="0"/>
          </a:p>
        </p:txBody>
      </p:sp>
      <p:graphicFrame>
        <p:nvGraphicFramePr>
          <p:cNvPr id="8" name="Content Placeholder 2">
            <a:extLst>
              <a:ext uri="{FF2B5EF4-FFF2-40B4-BE49-F238E27FC236}">
                <a16:creationId xmlns:a16="http://schemas.microsoft.com/office/drawing/2014/main" id="{351AFC4B-260F-BB66-C689-7A9DF6C083D0}"/>
              </a:ext>
            </a:extLst>
          </p:cNvPr>
          <p:cNvGraphicFramePr>
            <a:graphicFrameLocks noGrp="1"/>
          </p:cNvGraphicFramePr>
          <p:nvPr>
            <p:ph idx="1"/>
            <p:extLst>
              <p:ext uri="{D42A27DB-BD31-4B8C-83A1-F6EECF244321}">
                <p14:modId xmlns:p14="http://schemas.microsoft.com/office/powerpoint/2010/main" val="1167800048"/>
              </p:ext>
            </p:extLst>
          </p:nvPr>
        </p:nvGraphicFramePr>
        <p:xfrm>
          <a:off x="4741863" y="639763"/>
          <a:ext cx="6797675" cy="43980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5725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Selection Criterion</a:t>
            </a:r>
            <a:br>
              <a:rPr lang="en-US" sz="3600" dirty="0">
                <a:solidFill>
                  <a:srgbClr val="FFFFFF"/>
                </a:solidFill>
                <a:latin typeface="Cambria" panose="02040503050406030204" pitchFamily="18" charset="0"/>
                <a:ea typeface="Cambria" panose="02040503050406030204" pitchFamily="18" charset="0"/>
              </a:rPr>
            </a:br>
            <a:endParaRPr lang="en-US" sz="3600" dirty="0">
              <a:solidFill>
                <a:srgbClr val="FFFFFF"/>
              </a:solidFill>
              <a:latin typeface="Cambria" panose="02040503050406030204" pitchFamily="18" charset="0"/>
              <a:ea typeface="Cambria" panose="02040503050406030204" pitchFamily="18" charset="0"/>
            </a:endParaRPr>
          </a:p>
        </p:txBody>
      </p:sp>
      <p:sp>
        <p:nvSpPr>
          <p:cNvPr id="26" name="Rectangle 25">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Content Placeholder 2"/>
          <p:cNvSpPr>
            <a:spLocks noGrp="1"/>
          </p:cNvSpPr>
          <p:nvPr>
            <p:ph idx="1"/>
          </p:nvPr>
        </p:nvSpPr>
        <p:spPr>
          <a:xfrm>
            <a:off x="4742016" y="605896"/>
            <a:ext cx="7024414" cy="5646208"/>
          </a:xfrm>
        </p:spPr>
        <p:txBody>
          <a:bodyPr anchor="ctr">
            <a:normAutofit/>
          </a:bodyPr>
          <a:lstStyle/>
          <a:p>
            <a:pPr marL="0" indent="0">
              <a:buNone/>
            </a:pPr>
            <a:endParaRPr lang="en-US" u="sng" dirty="0">
              <a:latin typeface="Courier New" panose="02070309020205020404" pitchFamily="49" charset="0"/>
              <a:cs typeface="Courier New" panose="02070309020205020404" pitchFamily="49" charset="0"/>
            </a:endParaRPr>
          </a:p>
          <a:p>
            <a:pPr marL="0" indent="0">
              <a:buClrTx/>
              <a:buNone/>
            </a:pPr>
            <a:r>
              <a:rPr lang="en-US" b="1" u="sng" dirty="0">
                <a:latin typeface="Corbel" panose="020B0503020204020204" pitchFamily="34" charset="0"/>
                <a:cs typeface="Courier New" panose="02070309020205020404" pitchFamily="49" charset="0"/>
              </a:rPr>
              <a:t>f. Quality of the Project Evaluation</a:t>
            </a:r>
            <a:r>
              <a:rPr lang="en-US" b="1" dirty="0">
                <a:latin typeface="Corbel" panose="020B0503020204020204" pitchFamily="34" charset="0"/>
                <a:cs typeface="Courier New" panose="02070309020205020404" pitchFamily="49" charset="0"/>
              </a:rPr>
              <a:t>  (up to 15 points)</a:t>
            </a:r>
          </a:p>
          <a:p>
            <a:pPr marL="0" indent="0">
              <a:buNone/>
            </a:pPr>
            <a:r>
              <a:rPr lang="en-US" sz="1800" b="0" i="0" u="none" strike="noStrike" baseline="0" dirty="0">
                <a:solidFill>
                  <a:srgbClr val="323232"/>
                </a:solidFill>
                <a:latin typeface="Corbel" panose="020B0503020204020204" pitchFamily="34" charset="0"/>
              </a:rPr>
              <a:t>The Secretary considers the quality of the evaluation to be conducted of the proposed project. In determining the quality of the evaluation, the Secretary considers the following factors: </a:t>
            </a:r>
          </a:p>
          <a:p>
            <a:r>
              <a:rPr lang="en-US" sz="1800" b="0" i="0" u="none" strike="noStrike" baseline="0" dirty="0">
                <a:solidFill>
                  <a:srgbClr val="323232"/>
                </a:solidFill>
                <a:latin typeface="Corbel" panose="020B0503020204020204" pitchFamily="34" charset="0"/>
              </a:rPr>
              <a:t>(1) The extent to which the methods of evaluation are thorough, feasible, and appropriate to the goals, objectives, and outcomes of the proposed project. (up to 5 points) </a:t>
            </a:r>
          </a:p>
          <a:p>
            <a:r>
              <a:rPr lang="en-US" sz="1800" b="0" i="0" u="none" strike="noStrike" baseline="0" dirty="0">
                <a:solidFill>
                  <a:srgbClr val="323232"/>
                </a:solidFill>
                <a:latin typeface="Corbel" panose="020B0503020204020204" pitchFamily="34" charset="0"/>
              </a:rPr>
              <a:t>(2) The extent to which the methods of evaluation include the use of objective performance measures that are clearly related to the intended outcomes of the project and will produce quantitative and qualitative data to the extent possible. (up to 5 points) </a:t>
            </a:r>
          </a:p>
          <a:p>
            <a:r>
              <a:rPr lang="en-US" sz="1800" b="0" i="0" u="none" strike="noStrike" baseline="0" dirty="0">
                <a:solidFill>
                  <a:srgbClr val="323232"/>
                </a:solidFill>
                <a:latin typeface="Corbel" panose="020B0503020204020204" pitchFamily="34" charset="0"/>
              </a:rPr>
              <a:t>(3) The extent to which the methods of evaluation will, if well implemented, produce promising evidence (as defined in this notice) about the project's effectiveness (up to 5 points). </a:t>
            </a:r>
          </a:p>
          <a:p>
            <a:pPr marL="971550" lvl="1" indent="-514350">
              <a:buClrTx/>
              <a:buFont typeface="+mj-lt"/>
              <a:buAutoNum type="arabicPeriod"/>
            </a:pPr>
            <a:endParaRPr lang="en-US" dirty="0">
              <a:latin typeface="Corbel" panose="020B050302020402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D98CB280-BE00-49AB-908D-34AD38C01F12}"/>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28</a:t>
            </a:fld>
            <a:endParaRPr lang="en-US">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1500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a:solidFill>
                  <a:srgbClr val="FFFFFF"/>
                </a:solidFill>
                <a:latin typeface="Cambria" panose="02040503050406030204" pitchFamily="18" charset="0"/>
                <a:ea typeface="Cambria" panose="02040503050406030204" pitchFamily="18" charset="0"/>
              </a:rPr>
              <a:t>Questions to Consider – Project Evaluation</a:t>
            </a:r>
          </a:p>
        </p:txBody>
      </p:sp>
      <p:sp>
        <p:nvSpPr>
          <p:cNvPr id="26" name="Rectangle 25">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9EE27FCF-E741-4F9F-B5AF-406CE97DBCB3}"/>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29</a:t>
            </a:fld>
            <a:endParaRPr lang="en-US">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9" name="Content Placeholder 2">
            <a:extLst>
              <a:ext uri="{FF2B5EF4-FFF2-40B4-BE49-F238E27FC236}">
                <a16:creationId xmlns:a16="http://schemas.microsoft.com/office/drawing/2014/main" id="{34712E6B-8F4F-FE93-D55C-D2ED4532C5D8}"/>
              </a:ext>
            </a:extLst>
          </p:cNvPr>
          <p:cNvGraphicFramePr>
            <a:graphicFrameLocks noGrp="1"/>
          </p:cNvGraphicFramePr>
          <p:nvPr>
            <p:ph idx="1"/>
            <p:extLst>
              <p:ext uri="{D42A27DB-BD31-4B8C-83A1-F6EECF244321}">
                <p14:modId xmlns:p14="http://schemas.microsoft.com/office/powerpoint/2010/main" val="3599387877"/>
              </p:ext>
            </p:extLst>
          </p:nvPr>
        </p:nvGraphicFramePr>
        <p:xfrm>
          <a:off x="4741863" y="1483743"/>
          <a:ext cx="6797675" cy="43072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458639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1">
            <a:extLst>
              <a:ext uri="{FF2B5EF4-FFF2-40B4-BE49-F238E27FC236}">
                <a16:creationId xmlns:a16="http://schemas.microsoft.com/office/drawing/2014/main" id="{B3C742F4-1179-46B0-95A2-B49959F9BF94}"/>
              </a:ext>
            </a:extLst>
          </p:cNvPr>
          <p:cNvSpPr txBox="1">
            <a:spLocks/>
          </p:cNvSpPr>
          <p:nvPr/>
        </p:nvSpPr>
        <p:spPr bwMode="auto">
          <a:xfrm>
            <a:off x="1924050" y="333375"/>
            <a:ext cx="8229600" cy="156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eaLnBrk="0" hangingPunct="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eaLnBrk="0" hangingPunct="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eaLnBrk="0" hangingPunct="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eaLnBrk="0" hangingPunct="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marL="0" marR="0" lvl="0" indent="0" algn="ctr" defTabSz="457200" rtl="0" eaLnBrk="1" fontAlgn="auto" latinLnBrk="0" hangingPunct="1">
              <a:lnSpc>
                <a:spcPct val="100000"/>
              </a:lnSpc>
              <a:spcBef>
                <a:spcPct val="0"/>
              </a:spcBef>
              <a:spcAft>
                <a:spcPts val="0"/>
              </a:spcAft>
              <a:buClrTx/>
              <a:buSzTx/>
              <a:buFont typeface="Wingdings" panose="05000000000000000000" pitchFamily="2" charset="2"/>
              <a:buNone/>
              <a:tabLst/>
              <a:defRPr/>
            </a:pPr>
            <a:r>
              <a:rPr kumimoji="0" lang="en-US" altLang="en-US" sz="4400" b="1" i="0" u="none" strike="noStrike" kern="1200" cap="none" spc="0" normalizeH="0" baseline="0" noProof="0" dirty="0">
                <a:ln>
                  <a:noFill/>
                </a:ln>
                <a:solidFill>
                  <a:srgbClr val="0070C0"/>
                </a:solidFill>
                <a:effectLst/>
                <a:uLnTx/>
                <a:uFillTx/>
                <a:latin typeface="Century Schoolbook" panose="02040604050505020304" pitchFamily="18" charset="0"/>
                <a:ea typeface="+mn-ea"/>
                <a:cs typeface="+mn-cs"/>
              </a:rPr>
              <a:t>Output vs. Outcome</a:t>
            </a:r>
          </a:p>
          <a:p>
            <a:pPr marL="0" marR="0" lvl="0" indent="0" algn="ctr" defTabSz="457200" rtl="0" eaLnBrk="1" fontAlgn="auto" latinLnBrk="0" hangingPunct="1">
              <a:lnSpc>
                <a:spcPct val="100000"/>
              </a:lnSpc>
              <a:spcBef>
                <a:spcPct val="0"/>
              </a:spcBef>
              <a:spcAft>
                <a:spcPts val="0"/>
              </a:spcAft>
              <a:buClrTx/>
              <a:buSzTx/>
              <a:buFont typeface="Wingdings" panose="05000000000000000000" pitchFamily="2" charset="2"/>
              <a:buNone/>
              <a:tabLst/>
              <a:defRPr/>
            </a:pPr>
            <a:r>
              <a:rPr kumimoji="0" lang="en-US" altLang="en-US" sz="2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Can you distinguish the outputs from outcomes?</a:t>
            </a:r>
          </a:p>
        </p:txBody>
      </p:sp>
      <p:sp>
        <p:nvSpPr>
          <p:cNvPr id="57348" name="Content Placeholder 3">
            <a:extLst>
              <a:ext uri="{FF2B5EF4-FFF2-40B4-BE49-F238E27FC236}">
                <a16:creationId xmlns:a16="http://schemas.microsoft.com/office/drawing/2014/main" id="{9A51E33F-751A-4500-B37A-0D04FE81BEAE}"/>
              </a:ext>
            </a:extLst>
          </p:cNvPr>
          <p:cNvSpPr txBox="1">
            <a:spLocks/>
          </p:cNvSpPr>
          <p:nvPr/>
        </p:nvSpPr>
        <p:spPr bwMode="auto">
          <a:xfrm>
            <a:off x="2038350" y="2000250"/>
            <a:ext cx="81153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eaLnBrk="0" hangingPunct="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eaLnBrk="0" hangingPunct="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eaLnBrk="0" hangingPunct="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eaLnBrk="0" hangingPunct="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marL="342900" marR="0" lvl="0" indent="-3429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ltLang="en-US" sz="2000" dirty="0">
                <a:solidFill>
                  <a:srgbClr val="000000"/>
                </a:solidFill>
              </a:rPr>
              <a:t>1140 students participated in food voucher program.</a:t>
            </a:r>
            <a:r>
              <a:rPr kumimoji="0" lang="en-US" altLang="en-US" sz="20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a:t>
            </a:r>
            <a:r>
              <a:rPr kumimoji="0" lang="en-US" altLang="en-US" sz="2000" b="0" i="0" u="none" strike="noStrike" kern="1200" cap="none" spc="0" normalizeH="0" baseline="0" noProof="0" dirty="0">
                <a:ln>
                  <a:noFill/>
                </a:ln>
                <a:solidFill>
                  <a:srgbClr val="00B050"/>
                </a:solidFill>
                <a:effectLst/>
                <a:uLnTx/>
                <a:uFillTx/>
                <a:latin typeface="Century Schoolbook" panose="02040604050505020304" pitchFamily="18" charset="0"/>
                <a:ea typeface="+mn-ea"/>
                <a:cs typeface="+mn-cs"/>
              </a:rPr>
              <a:t>{Output}</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Retention of students who participated in the program increased by 7% in the year after the voucher program was implemented. </a:t>
            </a:r>
            <a:r>
              <a:rPr kumimoji="0" lang="en-US" altLang="en-US" sz="2000" b="0" i="0" u="none" strike="noStrike" kern="1200" cap="none" spc="0" normalizeH="0" baseline="0" noProof="0" dirty="0">
                <a:ln>
                  <a:noFill/>
                </a:ln>
                <a:solidFill>
                  <a:srgbClr val="C2BC80">
                    <a:lumMod val="75000"/>
                  </a:srgbClr>
                </a:solidFill>
                <a:effectLst/>
                <a:uLnTx/>
                <a:uFillTx/>
                <a:latin typeface="Century Schoolbook" panose="02040604050505020304" pitchFamily="18" charset="0"/>
                <a:ea typeface="+mn-ea"/>
                <a:cs typeface="+mn-cs"/>
              </a:rPr>
              <a:t>{Outcome}</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ltLang="en-US" sz="2000" dirty="0">
                <a:solidFill>
                  <a:srgbClr val="000000"/>
                </a:solidFill>
              </a:rPr>
              <a:t>125</a:t>
            </a:r>
            <a:r>
              <a:rPr kumimoji="0" lang="en-US" altLang="en-US" sz="20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 freshmen students participated (attended three or more sessions) in mental health student conferences. </a:t>
            </a:r>
            <a:r>
              <a:rPr kumimoji="0" lang="en-US" altLang="en-US" sz="2000" b="0" i="0" u="none" strike="noStrike" kern="1200" cap="none" spc="0" normalizeH="0" baseline="0" noProof="0" dirty="0">
                <a:ln>
                  <a:noFill/>
                </a:ln>
                <a:solidFill>
                  <a:srgbClr val="00B050"/>
                </a:solidFill>
                <a:effectLst/>
                <a:uLnTx/>
                <a:uFillTx/>
                <a:latin typeface="Century Schoolbook" panose="02040604050505020304" pitchFamily="18" charset="0"/>
                <a:ea typeface="+mn-ea"/>
                <a:cs typeface="+mn-cs"/>
              </a:rPr>
              <a:t>{Output}</a:t>
            </a:r>
          </a:p>
          <a:p>
            <a:pPr marL="342900" marR="0" lvl="0" indent="-3429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000000"/>
                </a:solidFill>
                <a:effectLst/>
                <a:uLnTx/>
                <a:uFillTx/>
                <a:latin typeface="Century Schoolbook" panose="02040604050505020304" pitchFamily="18" charset="0"/>
                <a:ea typeface="+mn-ea"/>
                <a:cs typeface="+mn-cs"/>
              </a:rPr>
              <a:t>Retention rates for freshmen students increased by 15% between academic years 2025 and 2026. </a:t>
            </a:r>
            <a:r>
              <a:rPr kumimoji="0" lang="en-US" altLang="en-US" sz="2000" b="0" i="0" u="none" strike="noStrike" kern="1200" cap="none" spc="0" normalizeH="0" baseline="0" noProof="0" dirty="0">
                <a:ln>
                  <a:noFill/>
                </a:ln>
                <a:solidFill>
                  <a:srgbClr val="C2BC80">
                    <a:lumMod val="75000"/>
                  </a:srgbClr>
                </a:solidFill>
                <a:effectLst/>
                <a:uLnTx/>
                <a:uFillTx/>
                <a:latin typeface="Century Schoolbook" panose="02040604050505020304" pitchFamily="18" charset="0"/>
                <a:ea typeface="+mn-ea"/>
                <a:cs typeface="+mn-cs"/>
              </a:rPr>
              <a:t>{Outcome}</a:t>
            </a:r>
          </a:p>
        </p:txBody>
      </p:sp>
      <p:sp>
        <p:nvSpPr>
          <p:cNvPr id="57349" name="Slide Number Placeholder 1">
            <a:extLst>
              <a:ext uri="{FF2B5EF4-FFF2-40B4-BE49-F238E27FC236}">
                <a16:creationId xmlns:a16="http://schemas.microsoft.com/office/drawing/2014/main" id="{BDA185E2-FE6E-4A28-ABA9-58E87471B1C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ts val="600"/>
              </a:spcBef>
              <a:buClr>
                <a:schemeClr val="accent1"/>
              </a:buClr>
              <a:buSzPct val="70000"/>
              <a:buFont typeface="Wingdings" panose="05000000000000000000" pitchFamily="2" charset="2"/>
              <a:buChar char=""/>
              <a:defRPr sz="2400">
                <a:solidFill>
                  <a:schemeClr val="tx1"/>
                </a:solidFill>
                <a:latin typeface="Century Schoolbook" panose="02040604050505020304" pitchFamily="18" charset="0"/>
              </a:defRPr>
            </a:lvl1pPr>
            <a:lvl2pPr marL="742950" indent="-285750" eaLnBrk="0" hangingPunct="0">
              <a:spcBef>
                <a:spcPct val="20000"/>
              </a:spcBef>
              <a:buClr>
                <a:schemeClr val="accent1"/>
              </a:buClr>
              <a:buSzPct val="80000"/>
              <a:buFont typeface="Wingdings 2" panose="05020102010507070707" pitchFamily="18" charset="2"/>
              <a:buChar char=""/>
              <a:defRPr sz="2100">
                <a:solidFill>
                  <a:schemeClr val="tx1"/>
                </a:solidFill>
                <a:latin typeface="Century Schoolbook" panose="02040604050505020304" pitchFamily="18" charset="0"/>
              </a:defRPr>
            </a:lvl2pPr>
            <a:lvl3pPr marL="1143000" indent="-228600" eaLnBrk="0" hangingPunct="0">
              <a:spcBef>
                <a:spcPct val="20000"/>
              </a:spcBef>
              <a:buClr>
                <a:srgbClr val="E0752F"/>
              </a:buClr>
              <a:buSzPct val="60000"/>
              <a:buFont typeface="Wingdings" panose="05000000000000000000" pitchFamily="2" charset="2"/>
              <a:buChar char=""/>
              <a:defRPr>
                <a:solidFill>
                  <a:schemeClr val="tx1"/>
                </a:solidFill>
                <a:latin typeface="Century Schoolbook" panose="02040604050505020304" pitchFamily="18" charset="0"/>
              </a:defRPr>
            </a:lvl3pPr>
            <a:lvl4pPr marL="1600200" indent="-228600" eaLnBrk="0" hangingPunct="0">
              <a:spcBef>
                <a:spcPct val="20000"/>
              </a:spcBef>
              <a:buClr>
                <a:srgbClr val="FEC3AE"/>
              </a:buClr>
              <a:buSzPct val="60000"/>
              <a:buFont typeface="Wingdings" panose="05000000000000000000" pitchFamily="2" charset="2"/>
              <a:buChar char=""/>
              <a:defRPr>
                <a:solidFill>
                  <a:schemeClr val="tx1"/>
                </a:solidFill>
                <a:latin typeface="Century Schoolbook" panose="02040604050505020304" pitchFamily="18" charset="0"/>
              </a:defRPr>
            </a:lvl4pPr>
            <a:lvl5pPr marL="2057400" indent="-228600" eaLnBrk="0" hangingPunct="0">
              <a:spcBef>
                <a:spcPct val="20000"/>
              </a:spcBef>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5pPr>
            <a:lvl6pPr marL="25146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6pPr>
            <a:lvl7pPr marL="29718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7pPr>
            <a:lvl8pPr marL="34290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8pPr>
            <a:lvl9pPr marL="3886200" indent="-228600" eaLnBrk="0" fontAlgn="base" hangingPunct="0">
              <a:spcBef>
                <a:spcPct val="20000"/>
              </a:spcBef>
              <a:spcAft>
                <a:spcPct val="0"/>
              </a:spcAft>
              <a:buClr>
                <a:srgbClr val="BDCAE9"/>
              </a:buClr>
              <a:buSzPct val="68000"/>
              <a:buFont typeface="Wingdings 2" panose="05020102010507070707" pitchFamily="18" charset="2"/>
              <a:buChar char=""/>
              <a:defRPr sz="1600">
                <a:solidFill>
                  <a:schemeClr val="tx1"/>
                </a:solidFill>
                <a:latin typeface="Century Schoolbook" panose="02040604050505020304" pitchFamily="18" charset="0"/>
              </a:defRPr>
            </a:lvl9pPr>
          </a:lstStyle>
          <a:p>
            <a:pPr marL="0" marR="0" lvl="0" indent="0" algn="r" defTabSz="457200" rtl="0" eaLnBrk="1" fontAlgn="auto" latinLnBrk="0" hangingPunct="1">
              <a:lnSpc>
                <a:spcPct val="100000"/>
              </a:lnSpc>
              <a:spcBef>
                <a:spcPct val="0"/>
              </a:spcBef>
              <a:spcAft>
                <a:spcPts val="0"/>
              </a:spcAft>
              <a:buClrTx/>
              <a:buSzTx/>
              <a:buFont typeface="Wingdings" panose="05000000000000000000" pitchFamily="2" charset="2"/>
              <a:buNone/>
              <a:tabLst/>
              <a:defRPr/>
            </a:pPr>
            <a:fld id="{ACF3810F-24C7-4D27-B87F-D41D73F5834C}" type="slidenum">
              <a:rPr kumimoji="0" lang="en-US" altLang="en-US" sz="14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ct val="0"/>
                </a:spcBef>
                <a:spcAft>
                  <a:spcPts val="0"/>
                </a:spcAft>
                <a:buClrTx/>
                <a:buSzTx/>
                <a:buFont typeface="Wingdings" panose="05000000000000000000" pitchFamily="2" charset="2"/>
                <a:buNone/>
                <a:tabLst/>
                <a:defRPr/>
              </a:pPr>
              <a:t>30</a:t>
            </a:fld>
            <a:endPar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31847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0" name="Rectangle 11">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Performance Measures	</a:t>
            </a:r>
          </a:p>
        </p:txBody>
      </p:sp>
      <p:sp>
        <p:nvSpPr>
          <p:cNvPr id="21" name="Rectangle 13">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722251" y="138024"/>
            <a:ext cx="7095938" cy="6321762"/>
          </a:xfrm>
        </p:spPr>
        <p:txBody>
          <a:bodyPr anchor="ctr">
            <a:normAutofit fontScale="85000" lnSpcReduction="20000"/>
          </a:bodyPr>
          <a:lstStyle/>
          <a:p>
            <a:pPr marL="0" marR="0" indent="0">
              <a:spcBef>
                <a:spcPts val="0"/>
              </a:spcBef>
              <a:spcAft>
                <a:spcPts val="600"/>
              </a:spcAft>
              <a:buNone/>
            </a:pPr>
            <a:r>
              <a:rPr lang="en-US" b="1" dirty="0">
                <a:solidFill>
                  <a:schemeClr val="tx1"/>
                </a:solidFill>
                <a:effectLst/>
                <a:latin typeface="Corbel" panose="020B0503020204020204" pitchFamily="34" charset="0"/>
                <a:ea typeface="Calibri" panose="020F0502020204030204" pitchFamily="34" charset="0"/>
                <a:cs typeface="Times New Roman" panose="02020603050405020304" pitchFamily="18" charset="0"/>
              </a:rPr>
              <a:t>For purposes of Department reporting under 34 CFR 75.110, the Department will use the following performance measures to evaluate the success of the Basic Needs for Postsecondary Students Program:</a:t>
            </a:r>
          </a:p>
          <a:p>
            <a:pPr marL="0" marR="0" indent="0">
              <a:spcBef>
                <a:spcPts val="0"/>
              </a:spcBef>
              <a:spcAft>
                <a:spcPts val="600"/>
              </a:spcAft>
              <a:buNone/>
            </a:pPr>
            <a:endParaRPr lang="en-US" dirty="0">
              <a:effectLst/>
              <a:latin typeface="Corbel" panose="020B050302020402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b="1" dirty="0">
                <a:effectLst/>
                <a:latin typeface="Corbel" panose="020B0503020204020204" pitchFamily="34" charset="0"/>
                <a:ea typeface="Calibri" panose="020F0502020204030204" pitchFamily="34" charset="0"/>
                <a:cs typeface="Times New Roman" panose="02020603050405020304" pitchFamily="18" charset="0"/>
              </a:rPr>
              <a:t>(</a:t>
            </a:r>
            <a:r>
              <a:rPr lang="en-US" dirty="0">
                <a:effectLst/>
                <a:latin typeface="Corbel" panose="020B0503020204020204" pitchFamily="34" charset="0"/>
                <a:ea typeface="Calibri" panose="020F0502020204030204" pitchFamily="34" charset="0"/>
                <a:cs typeface="Times New Roman" panose="02020603050405020304" pitchFamily="18" charset="0"/>
              </a:rPr>
              <a:t>1) The percentage of low-income students at the grantee institution served by any direct student service supported by the grant.</a:t>
            </a:r>
          </a:p>
          <a:p>
            <a:pPr marL="0" marR="0" indent="0">
              <a:spcBef>
                <a:spcPts val="0"/>
              </a:spcBef>
              <a:spcAft>
                <a:spcPts val="600"/>
              </a:spcAft>
              <a:buNone/>
            </a:pPr>
            <a:endParaRPr lang="en-US" dirty="0">
              <a:effectLst/>
              <a:latin typeface="Corbel" panose="020B050302020402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dirty="0">
                <a:effectLst/>
                <a:latin typeface="Corbel" panose="020B0503020204020204" pitchFamily="34" charset="0"/>
                <a:ea typeface="Calibri" panose="020F0502020204030204" pitchFamily="34" charset="0"/>
                <a:cs typeface="Times New Roman" panose="02020603050405020304" pitchFamily="18" charset="0"/>
              </a:rPr>
              <a:t>(2) The annual persistence rate at the grantee institution for all students who are served by any direct student service supported by the grant.</a:t>
            </a:r>
          </a:p>
          <a:p>
            <a:pPr marL="0" marR="0" indent="0">
              <a:spcBef>
                <a:spcPts val="0"/>
              </a:spcBef>
              <a:spcAft>
                <a:spcPts val="600"/>
              </a:spcAft>
              <a:buNone/>
            </a:pPr>
            <a:endParaRPr lang="en-US" dirty="0">
              <a:effectLst/>
              <a:latin typeface="Corbel" panose="020B050302020402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dirty="0">
                <a:effectLst/>
                <a:latin typeface="Corbel" panose="020B0503020204020204" pitchFamily="34" charset="0"/>
                <a:ea typeface="Calibri" panose="020F0502020204030204" pitchFamily="34" charset="0"/>
                <a:cs typeface="Times New Roman" panose="02020603050405020304" pitchFamily="18" charset="0"/>
              </a:rPr>
              <a:t>(3) By the end of the grant period, the rate of degree or certificate completion at the grantee institution for all students served by any direct student service supported by the grant.</a:t>
            </a:r>
          </a:p>
          <a:p>
            <a:pPr marL="0" marR="0" indent="0">
              <a:spcBef>
                <a:spcPts val="0"/>
              </a:spcBef>
              <a:spcAft>
                <a:spcPts val="600"/>
              </a:spcAft>
              <a:buNone/>
            </a:pPr>
            <a:endParaRPr lang="en-US" dirty="0">
              <a:effectLst/>
              <a:latin typeface="Corbel" panose="020B050302020402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dirty="0">
                <a:effectLst/>
                <a:latin typeface="Corbel" panose="020B0503020204020204" pitchFamily="34" charset="0"/>
                <a:ea typeface="Calibri" panose="020F0502020204030204" pitchFamily="34" charset="0"/>
                <a:cs typeface="Times New Roman" panose="02020603050405020304" pitchFamily="18" charset="0"/>
              </a:rPr>
              <a:t>(4) The level of basic needs insecurity among all students served by any direct student service supported by the grant, measured before and after implementation of the grant.</a:t>
            </a:r>
          </a:p>
          <a:p>
            <a:pPr marL="0" marR="0" indent="0">
              <a:spcBef>
                <a:spcPts val="0"/>
              </a:spcBef>
              <a:spcAft>
                <a:spcPts val="600"/>
              </a:spcAft>
              <a:buNone/>
            </a:pPr>
            <a:endParaRPr lang="en-US" dirty="0">
              <a:effectLst/>
              <a:latin typeface="Corbel" panose="020B0503020204020204" pitchFamily="34" charset="0"/>
              <a:ea typeface="Calibri" panose="020F0502020204030204" pitchFamily="34" charset="0"/>
              <a:cs typeface="Times New Roman" panose="02020603050405020304" pitchFamily="18" charset="0"/>
            </a:endParaRPr>
          </a:p>
          <a:p>
            <a:pPr marL="0" marR="0" indent="0">
              <a:spcBef>
                <a:spcPts val="0"/>
              </a:spcBef>
              <a:spcAft>
                <a:spcPts val="600"/>
              </a:spcAft>
              <a:buNone/>
            </a:pPr>
            <a:r>
              <a:rPr lang="en-US" b="1" dirty="0">
                <a:effectLst/>
                <a:latin typeface="Corbel" panose="020B0503020204020204" pitchFamily="34" charset="0"/>
                <a:ea typeface="Calibri" panose="020F0502020204030204" pitchFamily="34" charset="0"/>
                <a:cs typeface="Times New Roman" panose="02020603050405020304" pitchFamily="18" charset="0"/>
              </a:rPr>
              <a:t>	Note</a:t>
            </a:r>
            <a:r>
              <a:rPr lang="en-US" dirty="0">
                <a:effectLst/>
                <a:latin typeface="Corbel" panose="020B0503020204020204" pitchFamily="34" charset="0"/>
                <a:ea typeface="Calibri" panose="020F0502020204030204" pitchFamily="34" charset="0"/>
                <a:cs typeface="Times New Roman" panose="02020603050405020304" pitchFamily="18" charset="0"/>
              </a:rPr>
              <a:t>: For purpose of the performance measures, the term “low-	income student” means a student—</a:t>
            </a:r>
          </a:p>
          <a:p>
            <a:pPr marL="0" marR="0" indent="0">
              <a:spcBef>
                <a:spcPts val="0"/>
              </a:spcBef>
              <a:spcAft>
                <a:spcPts val="600"/>
              </a:spcAft>
              <a:buNone/>
            </a:pPr>
            <a:r>
              <a:rPr lang="en-US" dirty="0">
                <a:effectLst/>
                <a:latin typeface="Corbel" panose="020B0503020204020204" pitchFamily="34" charset="0"/>
                <a:ea typeface="Calibri" panose="020F0502020204030204" pitchFamily="34" charset="0"/>
                <a:cs typeface="Times New Roman" panose="02020603050405020304" pitchFamily="18" charset="0"/>
              </a:rPr>
              <a:t>	(a) Who is eligible to receive a Federal Pell Grant for the award year 	for which the determination is made; or</a:t>
            </a:r>
          </a:p>
          <a:p>
            <a:pPr marL="0" marR="0" indent="0">
              <a:spcBef>
                <a:spcPts val="0"/>
              </a:spcBef>
              <a:spcAft>
                <a:spcPts val="600"/>
              </a:spcAft>
              <a:buNone/>
            </a:pPr>
            <a:r>
              <a:rPr lang="en-US" dirty="0">
                <a:effectLst/>
                <a:latin typeface="Corbel" panose="020B0503020204020204" pitchFamily="34" charset="0"/>
                <a:ea typeface="Calibri" panose="020F0502020204030204" pitchFamily="34" charset="0"/>
                <a:cs typeface="Times New Roman" panose="02020603050405020304" pitchFamily="18" charset="0"/>
              </a:rPr>
              <a:t>	(b) Who would otherwise be eligible to receive a Federal Pell Grant for 	the award year for which the determination is made, except that the 	student fails to meet the requirements of section 484(a)(5) of the 	HEA, 20 U.S.C. 1091(a)(5), because the student is in the United States 	for a temporary purpose.</a:t>
            </a:r>
          </a:p>
          <a:p>
            <a:pPr marL="0" marR="0" indent="0">
              <a:spcBef>
                <a:spcPts val="0"/>
              </a:spcBef>
              <a:spcAft>
                <a:spcPts val="600"/>
              </a:spcAft>
              <a:buNone/>
            </a:pPr>
            <a:endParaRPr lang="en-US" dirty="0">
              <a:effectLst/>
              <a:latin typeface="Corbel" panose="020B0503020204020204" pitchFamily="34" charset="0"/>
              <a:ea typeface="Calibri" panose="020F050202020403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35B79750-83E0-4072-9328-A01049CFFE7E}"/>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31</a:t>
            </a:fld>
            <a:endParaRPr lang="en-US">
              <a:solidFill>
                <a:schemeClr val="tx2"/>
              </a:solidFill>
            </a:endParaRPr>
          </a:p>
        </p:txBody>
      </p:sp>
    </p:spTree>
    <p:extLst>
      <p:ext uri="{BB962C8B-B14F-4D97-AF65-F5344CB8AC3E}">
        <p14:creationId xmlns:p14="http://schemas.microsoft.com/office/powerpoint/2010/main" val="194345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A0CBC-4624-44B4-6034-4ED626B4D903}"/>
              </a:ext>
            </a:extLst>
          </p:cNvPr>
          <p:cNvSpPr>
            <a:spLocks noGrp="1"/>
          </p:cNvSpPr>
          <p:nvPr>
            <p:ph type="title"/>
          </p:nvPr>
        </p:nvSpPr>
        <p:spPr/>
        <p:txBody>
          <a:bodyPr/>
          <a:lstStyle/>
          <a:p>
            <a:r>
              <a:rPr lang="en-US" b="1" dirty="0"/>
              <a:t>Reporting Requirements </a:t>
            </a:r>
          </a:p>
        </p:txBody>
      </p:sp>
      <p:sp>
        <p:nvSpPr>
          <p:cNvPr id="3" name="Content Placeholder 2">
            <a:extLst>
              <a:ext uri="{FF2B5EF4-FFF2-40B4-BE49-F238E27FC236}">
                <a16:creationId xmlns:a16="http://schemas.microsoft.com/office/drawing/2014/main" id="{EC054A95-9E8D-91D8-3221-15390BCD8638}"/>
              </a:ext>
            </a:extLst>
          </p:cNvPr>
          <p:cNvSpPr>
            <a:spLocks noGrp="1"/>
          </p:cNvSpPr>
          <p:nvPr>
            <p:ph idx="1"/>
          </p:nvPr>
        </p:nvSpPr>
        <p:spPr/>
        <p:txBody>
          <a:bodyPr/>
          <a:lstStyle/>
          <a:p>
            <a:r>
              <a:rPr lang="en-US" dirty="0"/>
              <a:t>If you receive a multiyear award, you must submit an annual performance report that provides the most current performance and financial expenditure information as directed by the Secretary under 34 CFR 75.118. </a:t>
            </a:r>
          </a:p>
          <a:p>
            <a:r>
              <a:rPr lang="en-US" dirty="0"/>
              <a:t>At the end of your project period, you must submit a final performance report, including financial information, as directed by the Secretary.</a:t>
            </a:r>
          </a:p>
          <a:p>
            <a:r>
              <a:rPr lang="en-US" dirty="0"/>
              <a:t>If you apply for a grant under this competition, you must ensure that you have in place the necessary processes and systems to comply with the reporting requirements in 2 CFR part 170 should you receive funding under the competition.</a:t>
            </a:r>
          </a:p>
          <a:p>
            <a:endParaRPr lang="en-US" dirty="0"/>
          </a:p>
        </p:txBody>
      </p:sp>
    </p:spTree>
    <p:extLst>
      <p:ext uri="{BB962C8B-B14F-4D97-AF65-F5344CB8AC3E}">
        <p14:creationId xmlns:p14="http://schemas.microsoft.com/office/powerpoint/2010/main" val="26078136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756C528-88BB-8A36-E27B-D5D11624B80C}"/>
              </a:ext>
            </a:extLst>
          </p:cNvPr>
          <p:cNvSpPr>
            <a:spLocks noGrp="1"/>
          </p:cNvSpPr>
          <p:nvPr>
            <p:ph type="title"/>
          </p:nvPr>
        </p:nvSpPr>
        <p:spPr>
          <a:xfrm>
            <a:off x="1097280" y="524691"/>
            <a:ext cx="10058400" cy="1450757"/>
          </a:xfrm>
        </p:spPr>
        <p:txBody>
          <a:bodyPr>
            <a:normAutofit fontScale="90000"/>
          </a:bodyPr>
          <a:lstStyle/>
          <a:p>
            <a:pPr marL="91440" marR="0" lvl="0" indent="-91440" defTabSz="914400" rtl="0" eaLnBrk="1" fontAlgn="auto" latinLnBrk="0" hangingPunct="1">
              <a:lnSpc>
                <a:spcPct val="90000"/>
              </a:lnSpc>
              <a:spcBef>
                <a:spcPts val="1200"/>
              </a:spcBef>
              <a:spcAft>
                <a:spcPts val="200"/>
              </a:spcAft>
              <a:tabLst/>
              <a:defRPr/>
            </a:pPr>
            <a:br>
              <a:rPr kumimoji="0" lang="en-US" sz="19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br>
            <a:r>
              <a:rPr lang="en-US" sz="3600" b="1" dirty="0">
                <a:solidFill>
                  <a:srgbClr val="0070C0"/>
                </a:solidFill>
                <a:latin typeface="Arial" panose="020B0604020202020204" pitchFamily="34" charset="0"/>
                <a:cs typeface="Arial" panose="020B0604020202020204" pitchFamily="34" charset="0"/>
              </a:rPr>
              <a:t>General Overview of GEPA Section 427 </a:t>
            </a:r>
            <a:br>
              <a:rPr kumimoji="0" lang="en-US" sz="19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br>
            <a:br>
              <a:rPr kumimoji="0" lang="en-US" sz="1900" b="0" i="0" u="none" strike="noStrike" kern="1200" cap="none" spc="0" normalizeH="0" baseline="0" noProof="0" dirty="0">
                <a:ln>
                  <a:noFill/>
                </a:ln>
                <a:solidFill>
                  <a:srgbClr val="000000">
                    <a:lumMod val="75000"/>
                    <a:lumOff val="25000"/>
                  </a:srgbClr>
                </a:solidFill>
                <a:effectLst/>
                <a:uLnTx/>
                <a:uFillTx/>
                <a:latin typeface="Calibri" panose="020F0502020204030204"/>
                <a:ea typeface="+mn-ea"/>
                <a:cs typeface="+mn-cs"/>
              </a:rPr>
            </a:br>
            <a:r>
              <a:rPr kumimoji="0" lang="en-US" sz="2700" b="1" i="0" u="none" strike="noStrike" kern="1200" cap="none" spc="0" normalizeH="0" baseline="0" noProof="0" dirty="0">
                <a:ln>
                  <a:noFill/>
                </a:ln>
                <a:solidFill>
                  <a:schemeClr val="tx1"/>
                </a:solidFill>
                <a:effectLst/>
                <a:uLnTx/>
                <a:uFillTx/>
                <a:latin typeface="Calibri" panose="020F0502020204030204"/>
                <a:ea typeface="+mn-ea"/>
                <a:cs typeface="+mn-cs"/>
              </a:rPr>
              <a:t>Purpose: To ensure equitable access to, and participation in, Federally-assisted programs for all beneficiaries.</a:t>
            </a:r>
            <a:br>
              <a:rPr kumimoji="0" lang="en-US" sz="2700" b="1" i="0" u="none" strike="noStrike" kern="1200" cap="none" spc="0" normalizeH="0" baseline="0" noProof="0" dirty="0">
                <a:ln>
                  <a:noFill/>
                </a:ln>
                <a:solidFill>
                  <a:schemeClr val="tx1"/>
                </a:solidFill>
                <a:effectLst/>
                <a:uLnTx/>
                <a:uFillTx/>
                <a:latin typeface="Calibri" panose="020F0502020204030204"/>
                <a:ea typeface="+mn-ea"/>
                <a:cs typeface="+mn-cs"/>
              </a:rPr>
            </a:br>
            <a:endParaRPr lang="en-US" sz="2700" b="1" dirty="0">
              <a:solidFill>
                <a:schemeClr val="tx1"/>
              </a:solidFill>
            </a:endParaRPr>
          </a:p>
        </p:txBody>
      </p:sp>
      <p:sp>
        <p:nvSpPr>
          <p:cNvPr id="5" name="Text Placeholder 4">
            <a:extLst>
              <a:ext uri="{FF2B5EF4-FFF2-40B4-BE49-F238E27FC236}">
                <a16:creationId xmlns:a16="http://schemas.microsoft.com/office/drawing/2014/main" id="{6167A6E8-6F5D-772D-7EAA-25BA71A39A29}"/>
              </a:ext>
            </a:extLst>
          </p:cNvPr>
          <p:cNvSpPr>
            <a:spLocks noGrp="1"/>
          </p:cNvSpPr>
          <p:nvPr>
            <p:ph type="body" idx="1"/>
          </p:nvPr>
        </p:nvSpPr>
        <p:spPr>
          <a:xfrm>
            <a:off x="1097280" y="2082472"/>
            <a:ext cx="4937760" cy="879937"/>
          </a:xfrm>
        </p:spPr>
        <p:txBody>
          <a:bodyPr>
            <a:normAutofit fontScale="92500" lnSpcReduction="10000"/>
          </a:bodyPr>
          <a:lstStyle/>
          <a:p>
            <a:pPr marL="91440" marR="0" lvl="0" indent="-9144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sz="2200" b="1" i="0" u="none" strike="noStrike" kern="1200" cap="none" spc="0" normalizeH="0" baseline="0" noProof="0" dirty="0">
                <a:ln>
                  <a:noFill/>
                </a:ln>
                <a:solidFill>
                  <a:srgbClr val="0070C0"/>
                </a:solidFill>
                <a:effectLst/>
                <a:uLnTx/>
                <a:uFillTx/>
                <a:latin typeface="Calibri" panose="020F0502020204030204"/>
                <a:ea typeface="+mn-ea"/>
                <a:cs typeface="+mn-cs"/>
              </a:rPr>
              <a:t>Section 427 highlights, but is not limited to, 6 barriers that can impede equitable access or participation:</a:t>
            </a:r>
          </a:p>
          <a:p>
            <a:endParaRPr lang="en-US" dirty="0"/>
          </a:p>
        </p:txBody>
      </p:sp>
      <p:sp>
        <p:nvSpPr>
          <p:cNvPr id="3" name="Content Placeholder 2">
            <a:extLst>
              <a:ext uri="{FF2B5EF4-FFF2-40B4-BE49-F238E27FC236}">
                <a16:creationId xmlns:a16="http://schemas.microsoft.com/office/drawing/2014/main" id="{E6136209-FDB9-FCF6-1429-DF771A39DA8E}"/>
              </a:ext>
            </a:extLst>
          </p:cNvPr>
          <p:cNvSpPr>
            <a:spLocks noGrp="1"/>
          </p:cNvSpPr>
          <p:nvPr>
            <p:ph sz="half" idx="2"/>
          </p:nvPr>
        </p:nvSpPr>
        <p:spPr>
          <a:xfrm>
            <a:off x="1158240" y="2962409"/>
            <a:ext cx="4937760" cy="3378200"/>
          </a:xfrm>
        </p:spPr>
        <p:txBody>
          <a:bodyPr/>
          <a:lstStyle/>
          <a:p>
            <a:r>
              <a:rPr lang="en-US" dirty="0"/>
              <a:t>1. Gender</a:t>
            </a:r>
          </a:p>
          <a:p>
            <a:r>
              <a:rPr lang="en-US" dirty="0"/>
              <a:t>2. Race</a:t>
            </a:r>
          </a:p>
          <a:p>
            <a:r>
              <a:rPr lang="en-US" dirty="0"/>
              <a:t>3. National origin</a:t>
            </a:r>
          </a:p>
          <a:p>
            <a:r>
              <a:rPr lang="en-US" dirty="0"/>
              <a:t>4. Color</a:t>
            </a:r>
          </a:p>
          <a:p>
            <a:r>
              <a:rPr lang="en-US" dirty="0"/>
              <a:t>5. Disability</a:t>
            </a:r>
          </a:p>
          <a:p>
            <a:r>
              <a:rPr lang="en-US" dirty="0"/>
              <a:t>6. Age</a:t>
            </a:r>
          </a:p>
        </p:txBody>
      </p:sp>
      <p:sp>
        <p:nvSpPr>
          <p:cNvPr id="6" name="Text Placeholder 5">
            <a:extLst>
              <a:ext uri="{FF2B5EF4-FFF2-40B4-BE49-F238E27FC236}">
                <a16:creationId xmlns:a16="http://schemas.microsoft.com/office/drawing/2014/main" id="{A4876838-6E53-AA57-7F09-3F151111A857}"/>
              </a:ext>
            </a:extLst>
          </p:cNvPr>
          <p:cNvSpPr>
            <a:spLocks noGrp="1"/>
          </p:cNvSpPr>
          <p:nvPr>
            <p:ph type="body" sz="quarter" idx="3"/>
          </p:nvPr>
        </p:nvSpPr>
        <p:spPr>
          <a:xfrm>
            <a:off x="6217920" y="1975448"/>
            <a:ext cx="4937760" cy="736282"/>
          </a:xfrm>
        </p:spPr>
        <p:txBody>
          <a:bodyPr>
            <a:normAutofit fontScale="92500" lnSpcReduction="10000"/>
          </a:bodyPr>
          <a:lstStyle/>
          <a:p>
            <a:pPr marL="91440" marR="0" lvl="0" indent="-91440" algn="l" defTabSz="914400" rtl="0" eaLnBrk="1" fontAlgn="auto"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sz="2200" b="1" i="0" u="none" strike="noStrike" kern="1200" cap="none" spc="0" normalizeH="0" baseline="0" noProof="0" dirty="0">
                <a:ln>
                  <a:noFill/>
                </a:ln>
                <a:solidFill>
                  <a:srgbClr val="0070C0"/>
                </a:solidFill>
                <a:effectLst/>
                <a:uLnTx/>
                <a:uFillTx/>
                <a:latin typeface="Calibri" panose="020F0502020204030204"/>
                <a:ea typeface="+mn-ea"/>
                <a:cs typeface="+mn-cs"/>
              </a:rPr>
              <a:t>An applicant must determine and define: </a:t>
            </a:r>
          </a:p>
          <a:p>
            <a:endParaRPr lang="en-US" dirty="0"/>
          </a:p>
        </p:txBody>
      </p:sp>
      <p:sp>
        <p:nvSpPr>
          <p:cNvPr id="7" name="Content Placeholder 6">
            <a:extLst>
              <a:ext uri="{FF2B5EF4-FFF2-40B4-BE49-F238E27FC236}">
                <a16:creationId xmlns:a16="http://schemas.microsoft.com/office/drawing/2014/main" id="{6032EA96-4832-EE2F-D894-E4CB01510E1F}"/>
              </a:ext>
            </a:extLst>
          </p:cNvPr>
          <p:cNvSpPr>
            <a:spLocks noGrp="1"/>
          </p:cNvSpPr>
          <p:nvPr>
            <p:ph sz="quarter" idx="4"/>
          </p:nvPr>
        </p:nvSpPr>
        <p:spPr>
          <a:xfrm>
            <a:off x="6217920" y="2473387"/>
            <a:ext cx="4937760" cy="3378200"/>
          </a:xfrm>
        </p:spPr>
        <p:txBody>
          <a:bodyPr/>
          <a:lstStyle/>
          <a:p>
            <a:r>
              <a:rPr lang="en-US" dirty="0"/>
              <a:t>1. The participants and community to serve</a:t>
            </a:r>
          </a:p>
          <a:p>
            <a:r>
              <a:rPr lang="en-US" dirty="0"/>
              <a:t>2. The local circumstances</a:t>
            </a:r>
          </a:p>
          <a:p>
            <a:r>
              <a:rPr lang="en-US" dirty="0"/>
              <a:t>3. Barriers that may inhibit participation</a:t>
            </a:r>
          </a:p>
        </p:txBody>
      </p:sp>
    </p:spTree>
    <p:extLst>
      <p:ext uri="{BB962C8B-B14F-4D97-AF65-F5344CB8AC3E}">
        <p14:creationId xmlns:p14="http://schemas.microsoft.com/office/powerpoint/2010/main" val="20437546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6E2F8-5BF1-7823-E6F7-A64C7D858C71}"/>
              </a:ext>
            </a:extLst>
          </p:cNvPr>
          <p:cNvSpPr>
            <a:spLocks noGrp="1"/>
          </p:cNvSpPr>
          <p:nvPr>
            <p:ph type="title"/>
          </p:nvPr>
        </p:nvSpPr>
        <p:spPr>
          <a:xfrm>
            <a:off x="1398936" y="240975"/>
            <a:ext cx="9144000" cy="702550"/>
          </a:xfrm>
        </p:spPr>
        <p:txBody>
          <a:bodyPr>
            <a:normAutofit/>
          </a:bodyPr>
          <a:lstStyle/>
          <a:p>
            <a:pPr algn="ctr"/>
            <a:r>
              <a:rPr lang="en-US" dirty="0">
                <a:latin typeface="Arial" panose="020B0604020202020204" pitchFamily="34" charset="0"/>
                <a:cs typeface="Arial" panose="020B0604020202020204" pitchFamily="34" charset="0"/>
              </a:rPr>
              <a:t>GEPA Section 427 Standard Form Changes</a:t>
            </a:r>
          </a:p>
        </p:txBody>
      </p:sp>
      <p:pic>
        <p:nvPicPr>
          <p:cNvPr id="5" name="Picture 4" descr="a divided page with content on left and right of middle line">
            <a:extLst>
              <a:ext uri="{FF2B5EF4-FFF2-40B4-BE49-F238E27FC236}">
                <a16:creationId xmlns:a16="http://schemas.microsoft.com/office/drawing/2014/main" id="{176C9B72-79B9-497C-A83D-4857402873BB}"/>
              </a:ext>
            </a:extLst>
          </p:cNvPr>
          <p:cNvPicPr>
            <a:picLocks noChangeAspect="1"/>
          </p:cNvPicPr>
          <p:nvPr/>
        </p:nvPicPr>
        <p:blipFill>
          <a:blip r:embed="rId3"/>
          <a:stretch>
            <a:fillRect/>
          </a:stretch>
        </p:blipFill>
        <p:spPr>
          <a:xfrm>
            <a:off x="2156330" y="1222023"/>
            <a:ext cx="7882298" cy="5395002"/>
          </a:xfrm>
          <a:prstGeom prst="rect">
            <a:avLst/>
          </a:prstGeom>
        </p:spPr>
      </p:pic>
      <p:sp>
        <p:nvSpPr>
          <p:cNvPr id="14" name="Rectangle 13">
            <a:extLst>
              <a:ext uri="{FF2B5EF4-FFF2-40B4-BE49-F238E27FC236}">
                <a16:creationId xmlns:a16="http://schemas.microsoft.com/office/drawing/2014/main" id="{D71998EB-965C-5299-0C75-B6FE4FB16620}"/>
              </a:ext>
            </a:extLst>
          </p:cNvPr>
          <p:cNvSpPr/>
          <p:nvPr/>
        </p:nvSpPr>
        <p:spPr>
          <a:xfrm>
            <a:off x="2537153" y="1251760"/>
            <a:ext cx="3433783" cy="567668"/>
          </a:xfrm>
          <a:prstGeom prst="rect">
            <a:avLst/>
          </a:prstGeom>
          <a:solidFill>
            <a:srgbClr val="004DA8"/>
          </a:solidFill>
          <a:ln>
            <a:solidFill>
              <a:srgbClr val="004D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Original Form</a:t>
            </a:r>
          </a:p>
        </p:txBody>
      </p:sp>
      <p:sp>
        <p:nvSpPr>
          <p:cNvPr id="4" name="Content Placeholder 3">
            <a:extLst>
              <a:ext uri="{FF2B5EF4-FFF2-40B4-BE49-F238E27FC236}">
                <a16:creationId xmlns:a16="http://schemas.microsoft.com/office/drawing/2014/main" id="{8B40FC5F-C3E5-2EAC-890C-817D81FFECF3}"/>
              </a:ext>
              <a:ext uri="{C183D7F6-B498-43B3-948B-1728B52AA6E4}">
                <adec:decorative xmlns:adec="http://schemas.microsoft.com/office/drawing/2017/decorative" val="0"/>
              </a:ext>
            </a:extLst>
          </p:cNvPr>
          <p:cNvSpPr>
            <a:spLocks noGrp="1"/>
          </p:cNvSpPr>
          <p:nvPr>
            <p:ph idx="4294967295"/>
          </p:nvPr>
        </p:nvSpPr>
        <p:spPr>
          <a:xfrm>
            <a:off x="2626164" y="2063703"/>
            <a:ext cx="3255758" cy="4413297"/>
          </a:xfrm>
        </p:spPr>
        <p:txBody>
          <a:bodyPr>
            <a:normAutofit fontScale="62500" lnSpcReduction="20000"/>
          </a:bodyPr>
          <a:lstStyle/>
          <a:p>
            <a:pPr marL="342900" indent="-342900">
              <a:lnSpc>
                <a:spcPct val="120000"/>
              </a:lnSpc>
              <a:spcBef>
                <a:spcPts val="373"/>
              </a:spcBef>
              <a:spcAft>
                <a:spcPts val="373"/>
              </a:spcAft>
              <a:buFont typeface="+mj-lt"/>
              <a:buAutoNum type="arabicPeriod"/>
            </a:pPr>
            <a:r>
              <a:rPr lang="en-US" sz="2900" dirty="0">
                <a:latin typeface="Arial" panose="020B0604020202020204" pitchFamily="34" charset="0"/>
                <a:ea typeface="Times New Roman" panose="02020603050405020304" pitchFamily="18" charset="0"/>
                <a:cs typeface="Arial" panose="020B0604020202020204" pitchFamily="34" charset="0"/>
              </a:rPr>
              <a:t>One overall general requirement </a:t>
            </a:r>
          </a:p>
          <a:p>
            <a:pPr marL="342900" indent="-342900">
              <a:lnSpc>
                <a:spcPct val="120000"/>
              </a:lnSpc>
              <a:spcBef>
                <a:spcPts val="373"/>
              </a:spcBef>
              <a:spcAft>
                <a:spcPts val="373"/>
              </a:spcAft>
              <a:buFont typeface="+mj-lt"/>
              <a:buAutoNum type="arabicPeriod"/>
            </a:pPr>
            <a:r>
              <a:rPr lang="en-US" sz="2900" dirty="0">
                <a:latin typeface="Arial" panose="020B0604020202020204" pitchFamily="34" charset="0"/>
                <a:ea typeface="Times New Roman" panose="02020603050405020304" pitchFamily="18" charset="0"/>
                <a:cs typeface="Arial" panose="020B0604020202020204" pitchFamily="34" charset="0"/>
              </a:rPr>
              <a:t>Flexibility to determine and define the barriers to “equitable access” and “equitable participation”</a:t>
            </a:r>
          </a:p>
          <a:p>
            <a:pPr marL="0" indent="0">
              <a:lnSpc>
                <a:spcPct val="20000"/>
              </a:lnSpc>
              <a:spcBef>
                <a:spcPts val="373"/>
              </a:spcBef>
              <a:spcAft>
                <a:spcPts val="373"/>
              </a:spcAft>
              <a:buNone/>
            </a:pPr>
            <a:endParaRPr lang="en-US" sz="2900" dirty="0">
              <a:latin typeface="Arial" panose="020B0604020202020204" pitchFamily="34" charset="0"/>
              <a:ea typeface="Times New Roman" panose="02020603050405020304" pitchFamily="18" charset="0"/>
              <a:cs typeface="Arial" panose="020B0604020202020204" pitchFamily="34" charset="0"/>
            </a:endParaRPr>
          </a:p>
          <a:p>
            <a:pPr marL="342900" indent="-342900">
              <a:lnSpc>
                <a:spcPct val="110000"/>
              </a:lnSpc>
              <a:spcBef>
                <a:spcPts val="373"/>
              </a:spcBef>
              <a:spcAft>
                <a:spcPts val="373"/>
              </a:spcAft>
              <a:buFont typeface="+mj-lt"/>
              <a:buAutoNum type="arabicPeriod" startAt="3"/>
            </a:pPr>
            <a:r>
              <a:rPr lang="en-US" sz="2900" dirty="0">
                <a:latin typeface="Arial" panose="020B0604020202020204" pitchFamily="34" charset="0"/>
                <a:ea typeface="Times New Roman" panose="02020603050405020304" pitchFamily="18" charset="0"/>
                <a:cs typeface="Arial" panose="020B0604020202020204" pitchFamily="34" charset="0"/>
              </a:rPr>
              <a:t>Discretion in how to describe plans to address the identified barriers</a:t>
            </a:r>
          </a:p>
          <a:p>
            <a:pPr marL="342900" indent="-342900">
              <a:lnSpc>
                <a:spcPct val="120000"/>
              </a:lnSpc>
              <a:spcBef>
                <a:spcPts val="373"/>
              </a:spcBef>
              <a:spcAft>
                <a:spcPts val="373"/>
              </a:spcAft>
              <a:buFont typeface="+mj-lt"/>
              <a:buAutoNum type="arabicPeriod" startAt="4"/>
            </a:pPr>
            <a:r>
              <a:rPr lang="en-US" sz="2900" dirty="0">
                <a:latin typeface="Arial" panose="020B0604020202020204" pitchFamily="34" charset="0"/>
                <a:ea typeface="Times New Roman" panose="02020603050405020304" pitchFamily="18" charset="0"/>
                <a:cs typeface="Arial" panose="020B0604020202020204" pitchFamily="34" charset="0"/>
              </a:rPr>
              <a:t>Description may be provided in a separate narrative or in connection with related topics in the application</a:t>
            </a:r>
          </a:p>
          <a:p>
            <a:pPr marL="385763" indent="-385763">
              <a:spcBef>
                <a:spcPts val="373"/>
              </a:spcBef>
              <a:spcAft>
                <a:spcPts val="373"/>
              </a:spcAft>
              <a:buFont typeface="+mj-lt"/>
              <a:buAutoNum type="arabicPeriod" startAt="3"/>
            </a:pPr>
            <a:endParaRPr lang="en-US" dirty="0">
              <a:solidFill>
                <a:schemeClr val="tx1"/>
              </a:solidFill>
            </a:endParaRPr>
          </a:p>
        </p:txBody>
      </p:sp>
      <p:sp>
        <p:nvSpPr>
          <p:cNvPr id="15" name="Rectangle 14">
            <a:extLst>
              <a:ext uri="{FF2B5EF4-FFF2-40B4-BE49-F238E27FC236}">
                <a16:creationId xmlns:a16="http://schemas.microsoft.com/office/drawing/2014/main" id="{77A963FC-E97D-CE0E-D25F-9208295ABF89}"/>
              </a:ext>
            </a:extLst>
          </p:cNvPr>
          <p:cNvSpPr/>
          <p:nvPr/>
        </p:nvSpPr>
        <p:spPr>
          <a:xfrm>
            <a:off x="6032992" y="1256391"/>
            <a:ext cx="3499251" cy="567668"/>
          </a:xfrm>
          <a:prstGeom prst="rect">
            <a:avLst/>
          </a:prstGeom>
          <a:solidFill>
            <a:srgbClr val="004DA8"/>
          </a:solidFill>
          <a:ln>
            <a:solidFill>
              <a:srgbClr val="004DA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Updated Form</a:t>
            </a:r>
          </a:p>
        </p:txBody>
      </p:sp>
      <p:sp>
        <p:nvSpPr>
          <p:cNvPr id="7" name="TextBox 6">
            <a:extLst>
              <a:ext uri="{FF2B5EF4-FFF2-40B4-BE49-F238E27FC236}">
                <a16:creationId xmlns:a16="http://schemas.microsoft.com/office/drawing/2014/main" id="{493ED10E-A951-FF0D-1424-17785633D2DC}"/>
              </a:ext>
              <a:ext uri="{C183D7F6-B498-43B3-948B-1728B52AA6E4}">
                <adec:decorative xmlns:adec="http://schemas.microsoft.com/office/drawing/2017/decorative" val="0"/>
              </a:ext>
            </a:extLst>
          </p:cNvPr>
          <p:cNvSpPr txBox="1"/>
          <p:nvPr/>
        </p:nvSpPr>
        <p:spPr>
          <a:xfrm>
            <a:off x="6515113" y="2063703"/>
            <a:ext cx="2801312" cy="3586492"/>
          </a:xfrm>
          <a:prstGeom prst="rect">
            <a:avLst/>
          </a:prstGeom>
          <a:noFill/>
        </p:spPr>
        <p:txBody>
          <a:bodyPr wrap="square" lIns="56767" tIns="28383" rIns="56767" bIns="28383" anchor="t">
            <a:spAutoFit/>
          </a:bodyPr>
          <a:lstStyle/>
          <a:p>
            <a:pPr marL="342900" marR="0" lvl="0" indent="-342900" algn="l" defTabSz="685800" rtl="0" eaLnBrk="1" fontAlgn="auto" latinLnBrk="0" hangingPunct="1">
              <a:lnSpc>
                <a:spcPct val="100000"/>
              </a:lnSpc>
              <a:spcBef>
                <a:spcPts val="373"/>
              </a:spcBef>
              <a:spcAft>
                <a:spcPts val="373"/>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Applicants respond to four questions with specificity</a:t>
            </a:r>
          </a:p>
          <a:p>
            <a:pPr marL="342900" marR="0" lvl="0" indent="-342900" algn="l" defTabSz="685800" rtl="0" eaLnBrk="1" fontAlgn="auto" latinLnBrk="0" hangingPunct="1">
              <a:lnSpc>
                <a:spcPct val="100000"/>
              </a:lnSpc>
              <a:spcBef>
                <a:spcPts val="373"/>
              </a:spcBef>
              <a:spcAft>
                <a:spcPts val="373"/>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Flexibility to determine and define the barriers to “equitable access” and “equitable participation”</a:t>
            </a:r>
          </a:p>
          <a:p>
            <a:pPr marL="342900" marR="0" lvl="0" indent="-342900" algn="l" defTabSz="685800" rtl="0" eaLnBrk="1" fontAlgn="auto" latinLnBrk="0" hangingPunct="1">
              <a:lnSpc>
                <a:spcPct val="100000"/>
              </a:lnSpc>
              <a:spcBef>
                <a:spcPts val="373"/>
              </a:spcBef>
              <a:spcAft>
                <a:spcPts val="373"/>
              </a:spcAft>
              <a:buClrTx/>
              <a:buSzTx/>
              <a:buFont typeface="+mj-lt"/>
              <a:buAutoNum type="arabicPeriod"/>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timeline for meeting targeted milestones for removing identified barriers</a:t>
            </a:r>
          </a:p>
        </p:txBody>
      </p:sp>
      <p:cxnSp>
        <p:nvCxnSpPr>
          <p:cNvPr id="9" name="Straight Connector 8">
            <a:extLst>
              <a:ext uri="{FF2B5EF4-FFF2-40B4-BE49-F238E27FC236}">
                <a16:creationId xmlns:a16="http://schemas.microsoft.com/office/drawing/2014/main" id="{DE4DF317-BF85-4719-C9B2-8B9DD81F1940}"/>
              </a:ext>
              <a:ext uri="{C183D7F6-B498-43B3-948B-1728B52AA6E4}">
                <adec:decorative xmlns:adec="http://schemas.microsoft.com/office/drawing/2017/decorative" val="1"/>
              </a:ext>
            </a:extLst>
          </p:cNvPr>
          <p:cNvCxnSpPr>
            <a:cxnSpLocks/>
          </p:cNvCxnSpPr>
          <p:nvPr/>
        </p:nvCxnSpPr>
        <p:spPr>
          <a:xfrm>
            <a:off x="5982722" y="2292127"/>
            <a:ext cx="0" cy="3343851"/>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021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A9D2C5E-FDFE-5EE6-C177-537C86B18C1A}"/>
              </a:ext>
            </a:extLst>
          </p:cNvPr>
          <p:cNvSpPr txBox="1">
            <a:spLocks noGrp="1"/>
          </p:cNvSpPr>
          <p:nvPr>
            <p:ph type="title" idx="4294967295"/>
          </p:nvPr>
        </p:nvSpPr>
        <p:spPr>
          <a:xfrm>
            <a:off x="2670310" y="208213"/>
            <a:ext cx="7625443" cy="497974"/>
          </a:xfrm>
          <a:prstGeom prst="rect">
            <a:avLst/>
          </a:prstGeom>
          <a:noFill/>
          <a:ln>
            <a:noFill/>
            <a:prstDash/>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lvl1pPr algn="l" defTabSz="599519" rtl="0" eaLnBrk="1" latinLnBrk="0" hangingPunct="1">
              <a:spcBef>
                <a:spcPct val="0"/>
              </a:spcBef>
              <a:buNone/>
              <a:defRPr sz="2800" b="0" kern="1200" cap="none" spc="0">
                <a:solidFill>
                  <a:schemeClr val="tx1"/>
                </a:solidFill>
                <a:latin typeface="Arial"/>
                <a:ea typeface="+mj-ea"/>
                <a:cs typeface="Arial"/>
              </a:defRPr>
            </a:lvl1pPr>
          </a:lstStyle>
          <a:p>
            <a:pPr algn="ctr" defTabSz="372167">
              <a:defRPr/>
            </a:pPr>
            <a:r>
              <a:rPr lang="en-US" sz="3000" dirty="0">
                <a:solidFill>
                  <a:prstClr val="black"/>
                </a:solidFill>
                <a:latin typeface="+mj-lt"/>
              </a:rPr>
              <a:t>Updated GEPA Form Has Four Questions</a:t>
            </a:r>
          </a:p>
        </p:txBody>
      </p:sp>
      <p:pic>
        <p:nvPicPr>
          <p:cNvPr id="8" name="Picture 7" descr="Sample GEPA form with four questions  followed by a Notes section. Slides that follow include each question and a sample response">
            <a:extLst>
              <a:ext uri="{FF2B5EF4-FFF2-40B4-BE49-F238E27FC236}">
                <a16:creationId xmlns:a16="http://schemas.microsoft.com/office/drawing/2014/main" id="{71162EA5-6358-536C-BF6C-E374C66D6381}"/>
              </a:ext>
            </a:extLst>
          </p:cNvPr>
          <p:cNvPicPr>
            <a:picLocks noChangeAspect="1"/>
          </p:cNvPicPr>
          <p:nvPr/>
        </p:nvPicPr>
        <p:blipFill rotWithShape="1">
          <a:blip r:embed="rId4"/>
          <a:srcRect l="3159"/>
          <a:stretch/>
        </p:blipFill>
        <p:spPr>
          <a:xfrm>
            <a:off x="1837554" y="1878871"/>
            <a:ext cx="4054151" cy="4521929"/>
          </a:xfrm>
          <a:prstGeom prst="rect">
            <a:avLst/>
          </a:prstGeom>
        </p:spPr>
      </p:pic>
      <p:sp>
        <p:nvSpPr>
          <p:cNvPr id="4" name="Content Placeholder 2">
            <a:extLst>
              <a:ext uri="{FF2B5EF4-FFF2-40B4-BE49-F238E27FC236}">
                <a16:creationId xmlns:a16="http://schemas.microsoft.com/office/drawing/2014/main" id="{51F84DA9-067E-F84E-38F0-6F8E59EDEF23}"/>
              </a:ext>
            </a:extLst>
          </p:cNvPr>
          <p:cNvSpPr txBox="1">
            <a:spLocks/>
          </p:cNvSpPr>
          <p:nvPr/>
        </p:nvSpPr>
        <p:spPr>
          <a:xfrm>
            <a:off x="6512378" y="1878872"/>
            <a:ext cx="3842070" cy="4521929"/>
          </a:xfrm>
          <a:prstGeom prst="rect">
            <a:avLst/>
          </a:prstGeom>
        </p:spPr>
        <p:txBody>
          <a:bodyPr/>
          <a:lstStyle>
            <a:lvl1pPr marL="228600" indent="-228600" algn="l" defTabSz="599519" rtl="0" eaLnBrk="1" latinLnBrk="0" hangingPunct="1">
              <a:spcBef>
                <a:spcPct val="20000"/>
              </a:spcBef>
              <a:buClr>
                <a:srgbClr val="0052A2"/>
              </a:buClr>
              <a:buFont typeface="Arial" panose="020B0604020202020204" pitchFamily="34" charset="0"/>
              <a:buChar char="•"/>
              <a:defRPr sz="2000" kern="1200">
                <a:solidFill>
                  <a:srgbClr val="49545D"/>
                </a:solidFill>
                <a:latin typeface="Arial"/>
                <a:ea typeface="+mn-ea"/>
                <a:cs typeface="Arial"/>
              </a:defRPr>
            </a:lvl1pPr>
            <a:lvl2pPr marL="915988" indent="-317500"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2pPr>
            <a:lvl3pPr marL="1498600" indent="-298450"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3pPr>
            <a:lvl4pPr marL="2098316" indent="-299759"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4pPr>
            <a:lvl5pPr marL="2697834" indent="-299759" algn="l" defTabSz="599519" rtl="0" eaLnBrk="1" latinLnBrk="0" hangingPunct="1">
              <a:spcBef>
                <a:spcPct val="20000"/>
              </a:spcBef>
              <a:buClr>
                <a:srgbClr val="0052A2"/>
              </a:buClr>
              <a:buFont typeface="Arial" panose="020B0604020202020204" pitchFamily="34" charset="0"/>
              <a:buChar char="•"/>
              <a:defRPr sz="1800" kern="1200">
                <a:solidFill>
                  <a:srgbClr val="49545D"/>
                </a:solidFill>
                <a:latin typeface="Arial"/>
                <a:ea typeface="+mn-ea"/>
                <a:cs typeface="Arial"/>
              </a:defRPr>
            </a:lvl5pPr>
            <a:lvl6pPr marL="3297354" indent="-299759" algn="l" defTabSz="599519" rtl="0" eaLnBrk="1" latinLnBrk="0" hangingPunct="1">
              <a:spcBef>
                <a:spcPct val="20000"/>
              </a:spcBef>
              <a:buFont typeface="Arial"/>
              <a:buChar char="•"/>
              <a:defRPr sz="2700" kern="1200">
                <a:solidFill>
                  <a:schemeClr val="tx1"/>
                </a:solidFill>
                <a:latin typeface="+mn-lt"/>
                <a:ea typeface="+mn-ea"/>
                <a:cs typeface="+mn-cs"/>
              </a:defRPr>
            </a:lvl6pPr>
            <a:lvl7pPr marL="3896872" indent="-299759" algn="l" defTabSz="599519" rtl="0" eaLnBrk="1" latinLnBrk="0" hangingPunct="1">
              <a:spcBef>
                <a:spcPct val="20000"/>
              </a:spcBef>
              <a:buFont typeface="Arial"/>
              <a:buChar char="•"/>
              <a:defRPr sz="2700" kern="1200">
                <a:solidFill>
                  <a:schemeClr val="tx1"/>
                </a:solidFill>
                <a:latin typeface="+mn-lt"/>
                <a:ea typeface="+mn-ea"/>
                <a:cs typeface="+mn-cs"/>
              </a:defRPr>
            </a:lvl7pPr>
            <a:lvl8pPr marL="4496391" indent="-299759" algn="l" defTabSz="599519" rtl="0" eaLnBrk="1" latinLnBrk="0" hangingPunct="1">
              <a:spcBef>
                <a:spcPct val="20000"/>
              </a:spcBef>
              <a:buFont typeface="Arial"/>
              <a:buChar char="•"/>
              <a:defRPr sz="2700" kern="1200">
                <a:solidFill>
                  <a:schemeClr val="tx1"/>
                </a:solidFill>
                <a:latin typeface="+mn-lt"/>
                <a:ea typeface="+mn-ea"/>
                <a:cs typeface="+mn-cs"/>
              </a:defRPr>
            </a:lvl8pPr>
            <a:lvl9pPr marL="5095910" indent="-299759" algn="l" defTabSz="599519" rtl="0" eaLnBrk="1" latinLnBrk="0" hangingPunct="1">
              <a:spcBef>
                <a:spcPct val="20000"/>
              </a:spcBef>
              <a:buFont typeface="Arial"/>
              <a:buChar char="•"/>
              <a:defRPr sz="2700" kern="1200">
                <a:solidFill>
                  <a:schemeClr val="tx1"/>
                </a:solidFill>
                <a:latin typeface="+mn-lt"/>
                <a:ea typeface="+mn-ea"/>
                <a:cs typeface="+mn-cs"/>
              </a:defRPr>
            </a:lvl9pPr>
          </a:lstStyle>
          <a:p>
            <a:pPr marL="0" marR="0" lvl="0" indent="0" algn="l" defTabSz="372167" rtl="0" eaLnBrk="1" fontAlgn="auto" latinLnBrk="0" hangingPunct="1">
              <a:lnSpc>
                <a:spcPct val="100000"/>
              </a:lnSpc>
              <a:spcBef>
                <a:spcPts val="0"/>
              </a:spcBef>
              <a:spcAft>
                <a:spcPts val="0"/>
              </a:spcAft>
              <a:buClr>
                <a:srgbClr val="0052A2"/>
              </a:buClr>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rPr>
              <a:t>Applicants must respond to each question on the standard form and submit the form with its grant application package or State plan.</a:t>
            </a:r>
          </a:p>
          <a:p>
            <a:pPr marL="0" marR="0" lvl="0" indent="0" algn="l" defTabSz="372167" rtl="0" eaLnBrk="1" fontAlgn="auto" latinLnBrk="0" hangingPunct="1">
              <a:lnSpc>
                <a:spcPct val="100000"/>
              </a:lnSpc>
              <a:spcBef>
                <a:spcPts val="0"/>
              </a:spcBef>
              <a:spcAft>
                <a:spcPts val="0"/>
              </a:spcAft>
              <a:buClr>
                <a:srgbClr val="0052A2"/>
              </a:buClr>
              <a:buSzTx/>
              <a:buFont typeface="Arial" panose="020B0604020202020204" pitchFamily="34" charset="0"/>
              <a:buNone/>
              <a:tabLst/>
              <a:defRPr/>
            </a:pPr>
            <a:endPar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endParaRPr>
          </a:p>
          <a:p>
            <a:pPr marL="0" marR="0" lvl="0" indent="0" algn="l" defTabSz="372167" rtl="0" eaLnBrk="1" fontAlgn="auto" latinLnBrk="0" hangingPunct="1">
              <a:lnSpc>
                <a:spcPct val="100000"/>
              </a:lnSpc>
              <a:spcBef>
                <a:spcPts val="0"/>
              </a:spcBef>
              <a:spcAft>
                <a:spcPts val="0"/>
              </a:spcAft>
              <a:buClr>
                <a:srgbClr val="0052A2"/>
              </a:buClr>
              <a:buSzTx/>
              <a:buFont typeface="Arial" panose="020B0604020202020204" pitchFamily="34" charset="0"/>
              <a:buNone/>
              <a:tabLst/>
              <a:defRPr/>
            </a:pPr>
            <a:r>
              <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rPr>
              <a:t>For Grants.gov application submissions:</a:t>
            </a:r>
          </a:p>
          <a:p>
            <a:pPr marL="0" marR="0" lvl="0" indent="0" algn="l" defTabSz="372167" rtl="0" eaLnBrk="1" fontAlgn="auto" latinLnBrk="0" hangingPunct="1">
              <a:lnSpc>
                <a:spcPct val="100000"/>
              </a:lnSpc>
              <a:spcBef>
                <a:spcPts val="0"/>
              </a:spcBef>
              <a:spcAft>
                <a:spcPts val="0"/>
              </a:spcAft>
              <a:buClr>
                <a:srgbClr val="0052A2"/>
              </a:buClr>
              <a:buSzTx/>
              <a:buFont typeface="Arial" panose="020B0604020202020204" pitchFamily="34" charset="0"/>
              <a:buNone/>
              <a:tabLst/>
              <a:defRPr/>
            </a:pPr>
            <a:endPar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endParaRPr>
          </a:p>
          <a:p>
            <a:pPr marL="257175" marR="0" lvl="0" indent="-257175" algn="l" defTabSz="372167" rtl="0" eaLnBrk="1" fontAlgn="auto" latinLnBrk="0" hangingPunct="1">
              <a:lnSpc>
                <a:spcPct val="100000"/>
              </a:lnSpc>
              <a:spcBef>
                <a:spcPts val="0"/>
              </a:spcBef>
              <a:spcAft>
                <a:spcPts val="0"/>
              </a:spcAft>
              <a:buClr>
                <a:prstClr val="white"/>
              </a:buClr>
              <a:buSzTx/>
              <a:buFont typeface="+mj-lt"/>
              <a:buAutoNum type="arabicPeriod"/>
              <a:tabLst/>
              <a:defRPr/>
            </a:pPr>
            <a:r>
              <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rPr>
              <a:t>The updated form is integrated into Grants.gov and no longer needs to be uploaded as PDF. </a:t>
            </a:r>
          </a:p>
          <a:p>
            <a:pPr marL="257175" marR="0" lvl="0" indent="-257175" algn="l" defTabSz="372167" rtl="0" eaLnBrk="1" fontAlgn="auto" latinLnBrk="0" hangingPunct="1">
              <a:lnSpc>
                <a:spcPct val="100000"/>
              </a:lnSpc>
              <a:spcBef>
                <a:spcPts val="0"/>
              </a:spcBef>
              <a:spcAft>
                <a:spcPts val="0"/>
              </a:spcAft>
              <a:buClr>
                <a:prstClr val="white"/>
              </a:buClr>
              <a:buSzTx/>
              <a:buFont typeface="+mj-lt"/>
              <a:buAutoNum type="arabicPeriod"/>
              <a:tabLst/>
              <a:defRPr/>
            </a:pPr>
            <a:endPar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endParaRPr>
          </a:p>
          <a:p>
            <a:pPr marL="257175" marR="0" lvl="0" indent="-257175" algn="l" defTabSz="372167" rtl="0" eaLnBrk="1" fontAlgn="auto" latinLnBrk="0" hangingPunct="1">
              <a:lnSpc>
                <a:spcPct val="100000"/>
              </a:lnSpc>
              <a:spcBef>
                <a:spcPts val="0"/>
              </a:spcBef>
              <a:spcAft>
                <a:spcPts val="0"/>
              </a:spcAft>
              <a:buClr>
                <a:prstClr val="white"/>
              </a:buClr>
              <a:buSzTx/>
              <a:buFont typeface="+mj-lt"/>
              <a:buAutoNum type="arabicPeriod"/>
              <a:tabLst/>
              <a:defRPr/>
            </a:pPr>
            <a:r>
              <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rPr>
              <a:t>The form is electronic and each text box response allows 4,000 characters.</a:t>
            </a:r>
          </a:p>
          <a:p>
            <a:pPr marL="257175" marR="0" lvl="0" indent="-257175" algn="l" defTabSz="372167" rtl="0" eaLnBrk="1" fontAlgn="auto" latinLnBrk="0" hangingPunct="1">
              <a:lnSpc>
                <a:spcPct val="100000"/>
              </a:lnSpc>
              <a:spcBef>
                <a:spcPts val="0"/>
              </a:spcBef>
              <a:spcAft>
                <a:spcPts val="0"/>
              </a:spcAft>
              <a:buClr>
                <a:prstClr val="white"/>
              </a:buClr>
              <a:buSzTx/>
              <a:buFont typeface="+mj-lt"/>
              <a:buAutoNum type="arabicPeriod"/>
              <a:tabLst/>
              <a:defRPr/>
            </a:pPr>
            <a:endPar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endParaRPr>
          </a:p>
          <a:p>
            <a:pPr marL="257175" marR="0" lvl="0" indent="-257175" algn="l" defTabSz="372167" rtl="0" eaLnBrk="1" fontAlgn="auto" latinLnBrk="0" hangingPunct="1">
              <a:lnSpc>
                <a:spcPct val="100000"/>
              </a:lnSpc>
              <a:spcBef>
                <a:spcPts val="0"/>
              </a:spcBef>
              <a:spcAft>
                <a:spcPts val="0"/>
              </a:spcAft>
              <a:buClr>
                <a:prstClr val="white"/>
              </a:buClr>
              <a:buSzTx/>
              <a:buFont typeface="+mj-lt"/>
              <a:buAutoNum type="arabicPeriod"/>
              <a:tabLst/>
              <a:defRPr/>
            </a:pPr>
            <a:r>
              <a:rPr kumimoji="0" lang="en-US" sz="1600"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rPr>
              <a:t>An error message is received if a response is missing and the form can not be saved. (see next slide)</a:t>
            </a:r>
          </a:p>
          <a:p>
            <a:pPr marL="141909" marR="0" lvl="0" indent="-141909" algn="l" defTabSz="372167" rtl="0" eaLnBrk="1" fontAlgn="auto" latinLnBrk="0" hangingPunct="1">
              <a:lnSpc>
                <a:spcPct val="100000"/>
              </a:lnSpc>
              <a:spcBef>
                <a:spcPts val="0"/>
              </a:spcBef>
              <a:spcAft>
                <a:spcPts val="0"/>
              </a:spcAft>
              <a:buClr>
                <a:prstClr val="white"/>
              </a:buClr>
              <a:buSzTx/>
              <a:buFont typeface="Arial" panose="020B0604020202020204" pitchFamily="34" charset="0"/>
              <a:buChar char="•"/>
              <a:tabLst/>
              <a:defRPr/>
            </a:pPr>
            <a:endParaRPr kumimoji="0" lang="en-US" sz="1241" b="0" i="0" u="none" strike="noStrike" kern="1200" cap="none" spc="0" normalizeH="0" baseline="0" noProof="0" dirty="0">
              <a:ln>
                <a:noFill/>
              </a:ln>
              <a:solidFill>
                <a:prstClr val="white"/>
              </a:solidFill>
              <a:effectLst/>
              <a:uLnTx/>
              <a:uFillTx/>
              <a:latin typeface="Arial"/>
              <a:ea typeface="Times New Roman" panose="02020603050405020304" pitchFamily="18" charset="0"/>
              <a:cs typeface="Times New Roman"/>
            </a:endParaRPr>
          </a:p>
        </p:txBody>
      </p:sp>
    </p:spTree>
    <p:custDataLst>
      <p:tags r:id="rId1"/>
    </p:custDataLst>
    <p:extLst>
      <p:ext uri="{BB962C8B-B14F-4D97-AF65-F5344CB8AC3E}">
        <p14:creationId xmlns:p14="http://schemas.microsoft.com/office/powerpoint/2010/main" val="14508136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8B65C3F-240A-542C-5150-2FC105FB0111}"/>
              </a:ext>
            </a:extLst>
          </p:cNvPr>
          <p:cNvSpPr>
            <a:spLocks noGrp="1"/>
          </p:cNvSpPr>
          <p:nvPr>
            <p:ph type="title"/>
          </p:nvPr>
        </p:nvSpPr>
        <p:spPr>
          <a:xfrm>
            <a:off x="3056930" y="152401"/>
            <a:ext cx="6078140" cy="497681"/>
          </a:xfrm>
        </p:spPr>
        <p:txBody>
          <a:bodyPr>
            <a:noAutofit/>
          </a:bodyPr>
          <a:lstStyle/>
          <a:p>
            <a:pPr algn="ctr"/>
            <a:r>
              <a:rPr lang="en-US" sz="3300" dirty="0">
                <a:latin typeface="+mj-lt"/>
                <a:cs typeface="Calibri Light" panose="020F0302020204030204" pitchFamily="34" charset="0"/>
              </a:rPr>
              <a:t>Sample Error Message</a:t>
            </a:r>
          </a:p>
        </p:txBody>
      </p:sp>
      <p:pic>
        <p:nvPicPr>
          <p:cNvPr id="1027" name="Picture 3" descr="An image of an error message that Grants.gov would produce when the four required questions were not completed.">
            <a:extLst>
              <a:ext uri="{FF2B5EF4-FFF2-40B4-BE49-F238E27FC236}">
                <a16:creationId xmlns:a16="http://schemas.microsoft.com/office/drawing/2014/main" id="{D0D6EDDC-DDAC-93AF-0913-16AA04F0DC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219200"/>
            <a:ext cx="89154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1041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BE4E-1898-B6C2-4C05-B54A5D20EA79}"/>
              </a:ext>
            </a:extLst>
          </p:cNvPr>
          <p:cNvSpPr>
            <a:spLocks noGrp="1"/>
          </p:cNvSpPr>
          <p:nvPr>
            <p:ph type="title"/>
          </p:nvPr>
        </p:nvSpPr>
        <p:spPr/>
        <p:txBody>
          <a:bodyPr>
            <a:noAutofit/>
          </a:bodyPr>
          <a:lstStyle/>
          <a:p>
            <a:pPr algn="ctr"/>
            <a:r>
              <a:rPr lang="en-US" sz="3000" dirty="0">
                <a:latin typeface="+mj-lt"/>
              </a:rPr>
              <a:t>GEPA Form Instructions </a:t>
            </a:r>
          </a:p>
        </p:txBody>
      </p:sp>
      <p:sp>
        <p:nvSpPr>
          <p:cNvPr id="3" name="Content Placeholder 2">
            <a:extLst>
              <a:ext uri="{FF2B5EF4-FFF2-40B4-BE49-F238E27FC236}">
                <a16:creationId xmlns:a16="http://schemas.microsoft.com/office/drawing/2014/main" id="{CAF0F1DF-EFE7-A406-2D22-0C22668ADCE9}"/>
              </a:ext>
            </a:extLst>
          </p:cNvPr>
          <p:cNvSpPr>
            <a:spLocks noGrp="1"/>
          </p:cNvSpPr>
          <p:nvPr>
            <p:ph idx="1"/>
          </p:nvPr>
        </p:nvSpPr>
        <p:spPr>
          <a:xfrm>
            <a:off x="1908000" y="1295400"/>
            <a:ext cx="8376000" cy="5562600"/>
          </a:xfrm>
        </p:spPr>
        <p:txBody>
          <a:bodyPr/>
          <a:lstStyle/>
          <a:p>
            <a:pPr>
              <a:spcAft>
                <a:spcPts val="900"/>
              </a:spcAft>
              <a:buClr>
                <a:schemeClr val="tx1">
                  <a:lumMod val="65000"/>
                  <a:lumOff val="35000"/>
                </a:schemeClr>
              </a:buClr>
            </a:pPr>
            <a:r>
              <a:rPr lang="en-US" sz="2000" dirty="0"/>
              <a:t>Applicants may identify any barriers that may impede equitable access and participation in</a:t>
            </a:r>
            <a:r>
              <a:rPr lang="en-US" sz="2000" i="1" dirty="0"/>
              <a:t> </a:t>
            </a:r>
            <a:r>
              <a:rPr lang="en-US" sz="2000" dirty="0"/>
              <a:t>the proposed project or activity, including, but not limited to, barriers based on economic disadvantage, gender, race, ethnicity, color, national origin, disability, age, language, migrant status, rural status, homeless status or housing insecurity, pregnancy, parenting or caregiving status, and sexual orientation. </a:t>
            </a:r>
          </a:p>
          <a:p>
            <a:pPr>
              <a:spcAft>
                <a:spcPts val="900"/>
              </a:spcAft>
              <a:buClr>
                <a:schemeClr val="tx1">
                  <a:lumMod val="65000"/>
                  <a:lumOff val="35000"/>
                </a:schemeClr>
              </a:buClr>
            </a:pPr>
            <a:r>
              <a:rPr lang="en-US" sz="2000" dirty="0"/>
              <a:t>Applicants are not required to have mission statements or policies that align with equity in order to submit an application. </a:t>
            </a:r>
          </a:p>
          <a:p>
            <a:pPr>
              <a:spcAft>
                <a:spcPts val="900"/>
              </a:spcAft>
              <a:buClr>
                <a:schemeClr val="tx1">
                  <a:lumMod val="65000"/>
                  <a:lumOff val="35000"/>
                </a:schemeClr>
              </a:buClr>
            </a:pPr>
            <a:r>
              <a:rPr lang="en-US" sz="2000" dirty="0"/>
              <a:t>Applicants may have already included some or all this required information in the narrative sections of their applications or their State Plans.  In responding to this requirement, for each question, applicants may provide a cross-reference to the section(s) and page number(s) in their applications or State Plans that includes the information responsive to that question on this form or may restate that information on this form.</a:t>
            </a:r>
          </a:p>
          <a:p>
            <a:endParaRPr lang="en-US" dirty="0"/>
          </a:p>
        </p:txBody>
      </p:sp>
    </p:spTree>
    <p:extLst>
      <p:ext uri="{BB962C8B-B14F-4D97-AF65-F5344CB8AC3E}">
        <p14:creationId xmlns:p14="http://schemas.microsoft.com/office/powerpoint/2010/main" val="11272778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6BE4E-1898-B6C2-4C05-B54A5D20EA79}"/>
              </a:ext>
            </a:extLst>
          </p:cNvPr>
          <p:cNvSpPr>
            <a:spLocks noGrp="1"/>
          </p:cNvSpPr>
          <p:nvPr>
            <p:ph type="title"/>
          </p:nvPr>
        </p:nvSpPr>
        <p:spPr/>
        <p:txBody>
          <a:bodyPr>
            <a:noAutofit/>
          </a:bodyPr>
          <a:lstStyle/>
          <a:p>
            <a:pPr algn="ctr"/>
            <a:r>
              <a:rPr lang="en-US" sz="3000" dirty="0">
                <a:latin typeface="+mj-lt"/>
              </a:rPr>
              <a:t>GEPA Form Instructions (continued)</a:t>
            </a:r>
          </a:p>
        </p:txBody>
      </p:sp>
      <p:sp>
        <p:nvSpPr>
          <p:cNvPr id="3" name="Content Placeholder 2">
            <a:extLst>
              <a:ext uri="{FF2B5EF4-FFF2-40B4-BE49-F238E27FC236}">
                <a16:creationId xmlns:a16="http://schemas.microsoft.com/office/drawing/2014/main" id="{CAF0F1DF-EFE7-A406-2D22-0C22668ADCE9}"/>
              </a:ext>
            </a:extLst>
          </p:cNvPr>
          <p:cNvSpPr>
            <a:spLocks noGrp="1"/>
          </p:cNvSpPr>
          <p:nvPr>
            <p:ph idx="1"/>
          </p:nvPr>
        </p:nvSpPr>
        <p:spPr>
          <a:xfrm>
            <a:off x="1908000" y="1219200"/>
            <a:ext cx="8376000" cy="5458917"/>
          </a:xfrm>
        </p:spPr>
        <p:txBody>
          <a:bodyPr/>
          <a:lstStyle/>
          <a:p>
            <a:pPr>
              <a:spcAft>
                <a:spcPts val="900"/>
              </a:spcAft>
              <a:buClr>
                <a:schemeClr val="tx1">
                  <a:lumMod val="65000"/>
                  <a:lumOff val="35000"/>
                </a:schemeClr>
              </a:buClr>
            </a:pPr>
            <a:r>
              <a:rPr lang="en-US" sz="2000" dirty="0"/>
              <a:t>Applicants must respond to each question using the associated text box. Each text box allows approximately 4000 characte</a:t>
            </a:r>
            <a:r>
              <a:rPr lang="en-US" sz="2000" i="1" dirty="0"/>
              <a:t>rs</a:t>
            </a:r>
            <a:r>
              <a:rPr lang="en-US" sz="2000" dirty="0"/>
              <a:t>; therefore, if copying and pasting into the text box from another document be sure to check that everything copied. </a:t>
            </a:r>
          </a:p>
          <a:p>
            <a:pPr>
              <a:spcAft>
                <a:spcPts val="900"/>
              </a:spcAft>
              <a:buClr>
                <a:schemeClr val="tx1">
                  <a:lumMod val="65000"/>
                  <a:lumOff val="35000"/>
                </a:schemeClr>
              </a:buClr>
            </a:pPr>
            <a:r>
              <a:rPr lang="en-US" sz="2000" dirty="0"/>
              <a:t>Applicants should use the “check for errors” button before they save the form.  Applicants will receive an error message if any response is missing and will not be able to submit the application due to the missing information. </a:t>
            </a:r>
          </a:p>
          <a:p>
            <a:pPr>
              <a:spcAft>
                <a:spcPts val="900"/>
              </a:spcAft>
              <a:buClr>
                <a:schemeClr val="tx1">
                  <a:lumMod val="65000"/>
                  <a:lumOff val="35000"/>
                </a:schemeClr>
              </a:buClr>
            </a:pPr>
            <a:r>
              <a:rPr lang="en-US" sz="2000" dirty="0"/>
              <a:t>Applicants that have already undertaken steps to address barriers must still provide an explanation and/or description of the steps already taken in each text box, as appropriate, to satisfy the GEPA Section 427 requirement. </a:t>
            </a:r>
          </a:p>
          <a:p>
            <a:pPr>
              <a:spcAft>
                <a:spcPts val="900"/>
              </a:spcAft>
              <a:buClr>
                <a:schemeClr val="tx1">
                  <a:lumMod val="65000"/>
                  <a:lumOff val="35000"/>
                </a:schemeClr>
              </a:buClr>
            </a:pPr>
            <a:r>
              <a:rPr lang="en-US" sz="2000" dirty="0"/>
              <a:t>Applicants that believe no barriers exist must still provide an explanation and/or description to each question to validate that perception, as appropriate, to satisfy the GEPA Section 427 requirement. </a:t>
            </a:r>
          </a:p>
        </p:txBody>
      </p:sp>
    </p:spTree>
    <p:extLst>
      <p:ext uri="{BB962C8B-B14F-4D97-AF65-F5344CB8AC3E}">
        <p14:creationId xmlns:p14="http://schemas.microsoft.com/office/powerpoint/2010/main" val="9024333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0492C-C250-D757-DE1E-C1D5DAB272DB}"/>
              </a:ext>
            </a:extLst>
          </p:cNvPr>
          <p:cNvSpPr>
            <a:spLocks noGrp="1"/>
          </p:cNvSpPr>
          <p:nvPr>
            <p:ph type="title"/>
          </p:nvPr>
        </p:nvSpPr>
        <p:spPr>
          <a:xfrm>
            <a:off x="3056915" y="233861"/>
            <a:ext cx="6078170" cy="497974"/>
          </a:xfrm>
        </p:spPr>
        <p:txBody>
          <a:bodyPr>
            <a:noAutofit/>
          </a:bodyPr>
          <a:lstStyle/>
          <a:p>
            <a:pPr algn="ctr"/>
            <a:r>
              <a:rPr lang="en-US" sz="3300" dirty="0">
                <a:latin typeface="+mj-lt"/>
                <a:cs typeface="Calibri Light" panose="020F0302020204030204" pitchFamily="34" charset="0"/>
              </a:rPr>
              <a:t>Sample Grant Program</a:t>
            </a:r>
          </a:p>
        </p:txBody>
      </p:sp>
      <p:sp>
        <p:nvSpPr>
          <p:cNvPr id="3" name="Content Placeholder 2">
            <a:extLst>
              <a:ext uri="{FF2B5EF4-FFF2-40B4-BE49-F238E27FC236}">
                <a16:creationId xmlns:a16="http://schemas.microsoft.com/office/drawing/2014/main" id="{30469CB9-CE96-04F6-6E5F-7E1264F487AD}"/>
              </a:ext>
            </a:extLst>
          </p:cNvPr>
          <p:cNvSpPr>
            <a:spLocks noGrp="1"/>
          </p:cNvSpPr>
          <p:nvPr>
            <p:ph idx="1"/>
          </p:nvPr>
        </p:nvSpPr>
        <p:spPr>
          <a:xfrm>
            <a:off x="1908001" y="1350757"/>
            <a:ext cx="8376000" cy="5273382"/>
          </a:xfrm>
        </p:spPr>
        <p:txBody>
          <a:bodyPr/>
          <a:lstStyle/>
          <a:p>
            <a:r>
              <a:rPr lang="en-US" sz="2000" b="1" dirty="0">
                <a:solidFill>
                  <a:schemeClr val="tx1"/>
                </a:solidFill>
              </a:rPr>
              <a:t>Grant Program Goal</a:t>
            </a:r>
            <a:r>
              <a:rPr lang="en-US" sz="2000" dirty="0"/>
              <a:t>: To provide </a:t>
            </a:r>
            <a:r>
              <a:rPr lang="en-US" sz="2000" i="1" dirty="0"/>
              <a:t>grants to alternative high schools, non-profit organizations, and combinations of those institutions </a:t>
            </a:r>
            <a:r>
              <a:rPr lang="en-US" sz="2000" dirty="0"/>
              <a:t>to provide academics and other support services to prepare low-income, first-generation college students, and other underrepresented students for a college education.</a:t>
            </a:r>
          </a:p>
          <a:p>
            <a:endParaRPr lang="en-US" sz="2000" dirty="0"/>
          </a:p>
          <a:p>
            <a:r>
              <a:rPr lang="en-US" sz="2000" b="1" dirty="0">
                <a:solidFill>
                  <a:schemeClr val="tx1"/>
                </a:solidFill>
              </a:rPr>
              <a:t>ED Strong Interest In</a:t>
            </a:r>
            <a:r>
              <a:rPr lang="en-US" sz="2000" dirty="0">
                <a:solidFill>
                  <a:schemeClr val="tx1"/>
                </a:solidFill>
              </a:rPr>
              <a:t>:</a:t>
            </a:r>
            <a:r>
              <a:rPr lang="en-US" sz="2000" dirty="0">
                <a:solidFill>
                  <a:srgbClr val="FF0000"/>
                </a:solidFill>
              </a:rPr>
              <a:t> </a:t>
            </a:r>
            <a:r>
              <a:rPr lang="en-US" sz="2000" dirty="0"/>
              <a:t>Ensuring </a:t>
            </a:r>
            <a:r>
              <a:rPr lang="en-US" sz="2000" i="1" dirty="0"/>
              <a:t>low-income students, first-generation college students, students who are English learners, students with disabilities, homeless students, students who are in foster care, and other disconnected students</a:t>
            </a:r>
            <a:r>
              <a:rPr lang="en-US" sz="2000" dirty="0"/>
              <a:t>, receive the necessary support to assist them in successfully pursuing a college education.</a:t>
            </a:r>
          </a:p>
          <a:p>
            <a:pPr marL="0" indent="0">
              <a:buNone/>
            </a:pPr>
            <a:endParaRPr lang="en-US" sz="2000" dirty="0"/>
          </a:p>
          <a:p>
            <a:r>
              <a:rPr lang="en-US" sz="2000" dirty="0">
                <a:latin typeface="Segoe UI" panose="020B0502040204020203" pitchFamily="34" charset="0"/>
              </a:rPr>
              <a:t>The slides that follow provide a sample response to each question on the new Section 427 form from a fictitious organization applying for federal funds under the above grant parameters.</a:t>
            </a:r>
            <a:endParaRPr lang="en-US" sz="2000" dirty="0"/>
          </a:p>
        </p:txBody>
      </p:sp>
    </p:spTree>
    <p:extLst>
      <p:ext uri="{BB962C8B-B14F-4D97-AF65-F5344CB8AC3E}">
        <p14:creationId xmlns:p14="http://schemas.microsoft.com/office/powerpoint/2010/main" val="40843544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E613A-68AF-F4C5-8E64-1263251BE401}"/>
              </a:ext>
            </a:extLst>
          </p:cNvPr>
          <p:cNvSpPr>
            <a:spLocks noGrp="1"/>
          </p:cNvSpPr>
          <p:nvPr>
            <p:ph type="title"/>
          </p:nvPr>
        </p:nvSpPr>
        <p:spPr>
          <a:xfrm>
            <a:off x="3048000" y="228600"/>
            <a:ext cx="6810578" cy="609600"/>
          </a:xfrm>
        </p:spPr>
        <p:txBody>
          <a:bodyPr>
            <a:noAutofit/>
          </a:bodyPr>
          <a:lstStyle/>
          <a:p>
            <a:pPr algn="ctr"/>
            <a:r>
              <a:rPr lang="en-US" sz="3000" dirty="0">
                <a:latin typeface="+mj-lt"/>
                <a:cs typeface="Calibri Light" panose="020F0302020204030204" pitchFamily="34" charset="0"/>
              </a:rPr>
              <a:t>Question</a:t>
            </a:r>
            <a:r>
              <a:rPr lang="en-US" sz="3000" dirty="0">
                <a:latin typeface="+mj-lt"/>
              </a:rPr>
              <a:t> </a:t>
            </a:r>
            <a:r>
              <a:rPr lang="en-US" sz="3000" dirty="0">
                <a:latin typeface="+mj-lt"/>
                <a:cs typeface="Calibri Light" panose="020F0302020204030204" pitchFamily="34" charset="0"/>
              </a:rPr>
              <a:t>One – Sample Response</a:t>
            </a:r>
          </a:p>
        </p:txBody>
      </p:sp>
      <p:sp>
        <p:nvSpPr>
          <p:cNvPr id="3" name="Content Placeholder 2">
            <a:extLst>
              <a:ext uri="{FF2B5EF4-FFF2-40B4-BE49-F238E27FC236}">
                <a16:creationId xmlns:a16="http://schemas.microsoft.com/office/drawing/2014/main" id="{3473C964-3CBF-847E-DCE1-691CD9FC5041}"/>
              </a:ext>
            </a:extLst>
          </p:cNvPr>
          <p:cNvSpPr>
            <a:spLocks noGrp="1"/>
          </p:cNvSpPr>
          <p:nvPr>
            <p:ph idx="1"/>
          </p:nvPr>
        </p:nvSpPr>
        <p:spPr>
          <a:xfrm>
            <a:off x="2005973" y="1066800"/>
            <a:ext cx="8376000" cy="5791200"/>
          </a:xfrm>
        </p:spPr>
        <p:txBody>
          <a:bodyPr/>
          <a:lstStyle/>
          <a:p>
            <a:pPr marL="0" indent="0">
              <a:buNone/>
            </a:pPr>
            <a:endParaRPr lang="en-US" dirty="0"/>
          </a:p>
          <a:p>
            <a:pPr marL="257175" indent="-257175">
              <a:buClrTx/>
              <a:buFont typeface="+mj-lt"/>
              <a:buAutoNum type="arabicPeriod"/>
            </a:pPr>
            <a:r>
              <a:rPr lang="en-US" sz="2400" dirty="0"/>
              <a:t>Describe how your entity’s existing mission, policies, or commitments ensure equitable access to, and equitable participation in, the proposed project or activity. </a:t>
            </a:r>
          </a:p>
          <a:p>
            <a:pPr marL="0" indent="0">
              <a:buClrTx/>
              <a:buNone/>
            </a:pPr>
            <a:endParaRPr lang="en-US" sz="2400" dirty="0"/>
          </a:p>
          <a:p>
            <a:pPr marL="255985" indent="-255985">
              <a:buNone/>
            </a:pPr>
            <a:r>
              <a:rPr lang="en-US" sz="2400" dirty="0"/>
              <a:t>	Our organization has a contract with the city to operate a non-traditional high school in the local YMCA.  As a </a:t>
            </a:r>
            <a:r>
              <a:rPr lang="en-US" sz="2400" b="1" dirty="0"/>
              <a:t>non-traditional </a:t>
            </a:r>
            <a:r>
              <a:rPr lang="en-US" sz="2400" dirty="0"/>
              <a:t>high school</a:t>
            </a:r>
            <a:r>
              <a:rPr lang="en-US" sz="2400" b="1" i="1" dirty="0"/>
              <a:t>,</a:t>
            </a:r>
            <a:r>
              <a:rPr lang="en-US" sz="2400" dirty="0"/>
              <a:t> we will </a:t>
            </a:r>
            <a:r>
              <a:rPr lang="en-US" sz="2400" b="1" dirty="0"/>
              <a:t>open earlier and remain open longer </a:t>
            </a:r>
            <a:r>
              <a:rPr lang="en-US" sz="2400" dirty="0"/>
              <a:t>than a regular high school and be </a:t>
            </a:r>
            <a:r>
              <a:rPr lang="en-US" sz="2400" b="1" dirty="0"/>
              <a:t>open seven days a week </a:t>
            </a:r>
            <a:r>
              <a:rPr lang="en-US" sz="2400" dirty="0"/>
              <a:t>to work with students living on their own, students that are homeless, and students expelled from a regular high school.  One of the goals of our organization is </a:t>
            </a:r>
            <a:r>
              <a:rPr lang="en-US" sz="2400" b="1" dirty="0"/>
              <a:t>to ensure homeless and other non-traditional students</a:t>
            </a:r>
            <a:r>
              <a:rPr lang="en-US" sz="2400" dirty="0"/>
              <a:t> are able to </a:t>
            </a:r>
            <a:r>
              <a:rPr lang="en-US" sz="2400" b="1" dirty="0"/>
              <a:t>obtain high school diplomas</a:t>
            </a:r>
            <a:r>
              <a:rPr lang="en-US" sz="2400" dirty="0"/>
              <a:t>.</a:t>
            </a:r>
          </a:p>
        </p:txBody>
      </p:sp>
    </p:spTree>
    <p:extLst>
      <p:ext uri="{BB962C8B-B14F-4D97-AF65-F5344CB8AC3E}">
        <p14:creationId xmlns:p14="http://schemas.microsoft.com/office/powerpoint/2010/main" val="97870902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1D6F-ED11-D496-DBA0-C0C769AB7099}"/>
              </a:ext>
            </a:extLst>
          </p:cNvPr>
          <p:cNvSpPr>
            <a:spLocks noGrp="1"/>
          </p:cNvSpPr>
          <p:nvPr>
            <p:ph type="title"/>
          </p:nvPr>
        </p:nvSpPr>
        <p:spPr>
          <a:xfrm>
            <a:off x="3124201" y="228600"/>
            <a:ext cx="6737099" cy="497974"/>
          </a:xfrm>
        </p:spPr>
        <p:txBody>
          <a:bodyPr>
            <a:noAutofit/>
          </a:bodyPr>
          <a:lstStyle/>
          <a:p>
            <a:pPr algn="ctr"/>
            <a:r>
              <a:rPr lang="en-US" sz="3300" dirty="0">
                <a:latin typeface="+mj-lt"/>
              </a:rPr>
              <a:t>Question 2 – Sample Response</a:t>
            </a:r>
          </a:p>
        </p:txBody>
      </p:sp>
      <p:sp>
        <p:nvSpPr>
          <p:cNvPr id="3" name="Content Placeholder 2">
            <a:extLst>
              <a:ext uri="{FF2B5EF4-FFF2-40B4-BE49-F238E27FC236}">
                <a16:creationId xmlns:a16="http://schemas.microsoft.com/office/drawing/2014/main" id="{D03CA2A1-E45D-757B-3DBF-9B094D9255CC}"/>
              </a:ext>
            </a:extLst>
          </p:cNvPr>
          <p:cNvSpPr>
            <a:spLocks noGrp="1"/>
          </p:cNvSpPr>
          <p:nvPr>
            <p:ph idx="1"/>
          </p:nvPr>
        </p:nvSpPr>
        <p:spPr>
          <a:xfrm>
            <a:off x="1908000" y="1447800"/>
            <a:ext cx="8376000" cy="5029200"/>
          </a:xfrm>
        </p:spPr>
        <p:txBody>
          <a:bodyPr/>
          <a:lstStyle/>
          <a:p>
            <a:pPr marL="342900" indent="-342900">
              <a:buClr>
                <a:schemeClr val="tx1">
                  <a:lumMod val="65000"/>
                  <a:lumOff val="35000"/>
                </a:schemeClr>
              </a:buClr>
              <a:buFont typeface="+mj-lt"/>
              <a:buAutoNum type="arabicPeriod" startAt="2"/>
            </a:pPr>
            <a:r>
              <a:rPr lang="en-US" sz="2800" dirty="0"/>
              <a:t>Based on your proposed project or activity, what barriers may impede equitable access and participation of students, educators, or other beneficiaries? </a:t>
            </a:r>
          </a:p>
          <a:p>
            <a:pPr marL="0" indent="0">
              <a:buClr>
                <a:schemeClr val="tx1"/>
              </a:buClr>
              <a:buNone/>
            </a:pPr>
            <a:endParaRPr lang="en-US" sz="2800" dirty="0"/>
          </a:p>
          <a:p>
            <a:pPr marL="383381" indent="0">
              <a:buClr>
                <a:schemeClr val="tx1"/>
              </a:buClr>
              <a:buNone/>
            </a:pPr>
            <a:r>
              <a:rPr lang="en-US" sz="2800" dirty="0"/>
              <a:t>Based on the population that is currently served, our organization has identified homelessness status or housing insecurity, pregnancy, and language as potential barriers.</a:t>
            </a:r>
          </a:p>
        </p:txBody>
      </p:sp>
    </p:spTree>
    <p:extLst>
      <p:ext uri="{BB962C8B-B14F-4D97-AF65-F5344CB8AC3E}">
        <p14:creationId xmlns:p14="http://schemas.microsoft.com/office/powerpoint/2010/main" val="618317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B5CDE-E58F-0EBF-F231-BC4DCDCF8CB3}"/>
              </a:ext>
            </a:extLst>
          </p:cNvPr>
          <p:cNvSpPr>
            <a:spLocks noGrp="1"/>
          </p:cNvSpPr>
          <p:nvPr>
            <p:ph type="title"/>
          </p:nvPr>
        </p:nvSpPr>
        <p:spPr/>
        <p:txBody>
          <a:bodyPr>
            <a:noAutofit/>
          </a:bodyPr>
          <a:lstStyle/>
          <a:p>
            <a:pPr algn="ctr"/>
            <a:r>
              <a:rPr lang="en-US" sz="3000" dirty="0">
                <a:latin typeface="+mj-lt"/>
              </a:rPr>
              <a:t>Question 3 – Response Example </a:t>
            </a:r>
          </a:p>
        </p:txBody>
      </p:sp>
      <p:sp>
        <p:nvSpPr>
          <p:cNvPr id="3" name="Content Placeholder 2">
            <a:extLst>
              <a:ext uri="{FF2B5EF4-FFF2-40B4-BE49-F238E27FC236}">
                <a16:creationId xmlns:a16="http://schemas.microsoft.com/office/drawing/2014/main" id="{CE032C19-DB24-65A9-8285-0ED54FA3F931}"/>
              </a:ext>
            </a:extLst>
          </p:cNvPr>
          <p:cNvSpPr>
            <a:spLocks noGrp="1"/>
          </p:cNvSpPr>
          <p:nvPr>
            <p:ph idx="1"/>
          </p:nvPr>
        </p:nvSpPr>
        <p:spPr>
          <a:xfrm>
            <a:off x="1908000" y="1295400"/>
            <a:ext cx="8376000" cy="5181600"/>
          </a:xfrm>
        </p:spPr>
        <p:txBody>
          <a:bodyPr/>
          <a:lstStyle/>
          <a:p>
            <a:pPr marL="257175" indent="-257175">
              <a:buClrTx/>
              <a:buFont typeface="+mj-lt"/>
              <a:buAutoNum type="arabicPeriod" startAt="3"/>
            </a:pPr>
            <a:r>
              <a:rPr lang="en-US" sz="2400" dirty="0"/>
              <a:t>Based on the barriers identified, what steps will you take to address such barriers to equitable access and participation in the proposed project or activity? </a:t>
            </a:r>
          </a:p>
          <a:p>
            <a:pPr marL="0" indent="0">
              <a:buClrTx/>
              <a:buNone/>
            </a:pPr>
            <a:endParaRPr lang="en-US" sz="2400" dirty="0"/>
          </a:p>
          <a:p>
            <a:pPr marL="260747" indent="0">
              <a:buClrTx/>
              <a:buNone/>
            </a:pPr>
            <a:r>
              <a:rPr lang="en-US" sz="2400" dirty="0"/>
              <a:t>We intend to </a:t>
            </a:r>
            <a:r>
              <a:rPr lang="en-US" sz="2400" b="1" dirty="0"/>
              <a:t>offer</a:t>
            </a:r>
            <a:r>
              <a:rPr lang="en-US" sz="2400" dirty="0"/>
              <a:t> </a:t>
            </a:r>
            <a:r>
              <a:rPr lang="en-US" sz="2400" b="1" dirty="0"/>
              <a:t>core subjects of varying levels of math, reading, and science, several times throughout the day and evening,</a:t>
            </a:r>
            <a:r>
              <a:rPr lang="en-US" sz="2400" dirty="0"/>
              <a:t> in small group settings so that registered students are able to attend classes needed to graduate.  Daily attendance will be required although not at any set time. </a:t>
            </a:r>
            <a:r>
              <a:rPr lang="en-US" sz="2400" b="1" dirty="0"/>
              <a:t>Multilingual counselors will be on site </a:t>
            </a:r>
            <a:r>
              <a:rPr lang="en-US" sz="2400" dirty="0"/>
              <a:t>at various times to regularly engage with each student.  A </a:t>
            </a:r>
            <a:r>
              <a:rPr lang="en-US" sz="2400" b="1" dirty="0"/>
              <a:t>mobile health truck </a:t>
            </a:r>
            <a:r>
              <a:rPr lang="en-US" sz="2400" dirty="0"/>
              <a:t>will be onsite bi-weekly to address health and safety issues.</a:t>
            </a:r>
          </a:p>
          <a:p>
            <a:pPr marL="0" indent="0">
              <a:buClrTx/>
              <a:buNone/>
            </a:pPr>
            <a:endParaRPr lang="en-US" sz="1500" dirty="0"/>
          </a:p>
          <a:p>
            <a:endParaRPr lang="en-US" dirty="0"/>
          </a:p>
        </p:txBody>
      </p:sp>
    </p:spTree>
    <p:extLst>
      <p:ext uri="{BB962C8B-B14F-4D97-AF65-F5344CB8AC3E}">
        <p14:creationId xmlns:p14="http://schemas.microsoft.com/office/powerpoint/2010/main" val="38700088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806B6-EFB0-B916-0F57-F7667297EB71}"/>
              </a:ext>
            </a:extLst>
          </p:cNvPr>
          <p:cNvSpPr>
            <a:spLocks noGrp="1"/>
          </p:cNvSpPr>
          <p:nvPr>
            <p:ph type="title"/>
          </p:nvPr>
        </p:nvSpPr>
        <p:spPr/>
        <p:txBody>
          <a:bodyPr>
            <a:noAutofit/>
          </a:bodyPr>
          <a:lstStyle/>
          <a:p>
            <a:pPr algn="ctr"/>
            <a:r>
              <a:rPr lang="en-US" sz="3000" dirty="0">
                <a:latin typeface="+mj-lt"/>
              </a:rPr>
              <a:t>Question 4 – Response Example  </a:t>
            </a:r>
          </a:p>
        </p:txBody>
      </p:sp>
      <p:sp>
        <p:nvSpPr>
          <p:cNvPr id="3" name="Content Placeholder 2">
            <a:extLst>
              <a:ext uri="{FF2B5EF4-FFF2-40B4-BE49-F238E27FC236}">
                <a16:creationId xmlns:a16="http://schemas.microsoft.com/office/drawing/2014/main" id="{54B10037-BD6C-EC56-8890-88015391A5C4}"/>
              </a:ext>
            </a:extLst>
          </p:cNvPr>
          <p:cNvSpPr>
            <a:spLocks noGrp="1"/>
          </p:cNvSpPr>
          <p:nvPr>
            <p:ph idx="1"/>
          </p:nvPr>
        </p:nvSpPr>
        <p:spPr>
          <a:xfrm>
            <a:off x="1908001" y="1690007"/>
            <a:ext cx="8376000" cy="4310742"/>
          </a:xfrm>
        </p:spPr>
        <p:txBody>
          <a:bodyPr/>
          <a:lstStyle/>
          <a:p>
            <a:pPr marL="257175" indent="-257175">
              <a:spcAft>
                <a:spcPts val="900"/>
              </a:spcAft>
              <a:buClrTx/>
              <a:buFont typeface="+mj-lt"/>
              <a:buAutoNum type="arabicPeriod" startAt="4"/>
            </a:pPr>
            <a:r>
              <a:rPr lang="en-US" sz="1800" dirty="0"/>
              <a:t>What is your timeline, including targeted milestones, for addressing these identified barriers?</a:t>
            </a:r>
          </a:p>
          <a:p>
            <a:pPr marL="517922" indent="-257175">
              <a:spcAft>
                <a:spcPts val="1350"/>
              </a:spcAft>
              <a:buClrTx/>
            </a:pPr>
            <a:r>
              <a:rPr lang="en-US" sz="1800" dirty="0"/>
              <a:t>Extensive outreach through </a:t>
            </a:r>
            <a:r>
              <a:rPr lang="en-US" sz="1800" b="1" dirty="0"/>
              <a:t>posters and flyers posted at local community organizations and shops</a:t>
            </a:r>
            <a:r>
              <a:rPr lang="en-US" sz="1800" dirty="0"/>
              <a:t>, support from the YMCA patrons, mobile health van team, and our </a:t>
            </a:r>
            <a:r>
              <a:rPr lang="en-US" sz="1800" b="1" dirty="0"/>
              <a:t>counseling staff conducting daily foot patrols </a:t>
            </a:r>
            <a:r>
              <a:rPr lang="en-US" sz="1800" dirty="0"/>
              <a:t>within a specific perimeter and in the hangout areas of targeted youth in order to share information and recruit targeted population.</a:t>
            </a:r>
          </a:p>
          <a:p>
            <a:pPr marL="517922" indent="-257175">
              <a:spcAft>
                <a:spcPts val="1350"/>
              </a:spcAft>
              <a:buClrTx/>
            </a:pPr>
            <a:r>
              <a:rPr lang="en-US" sz="1800" dirty="0"/>
              <a:t>The </a:t>
            </a:r>
            <a:r>
              <a:rPr lang="en-US" sz="1800" b="1" dirty="0"/>
              <a:t>target population </a:t>
            </a:r>
            <a:r>
              <a:rPr lang="en-US" sz="1800" dirty="0"/>
              <a:t>assigned through the system, such as juvenile courts, will also </a:t>
            </a:r>
            <a:r>
              <a:rPr lang="en-US" sz="1800" b="1" dirty="0"/>
              <a:t>assist in the identification and recruitment </a:t>
            </a:r>
            <a:r>
              <a:rPr lang="en-US" sz="1800" dirty="0"/>
              <a:t>of the individuals who will be served.</a:t>
            </a:r>
          </a:p>
          <a:p>
            <a:pPr marL="517922" indent="-257175">
              <a:spcAft>
                <a:spcPts val="1350"/>
              </a:spcAft>
              <a:buClrTx/>
            </a:pPr>
            <a:r>
              <a:rPr lang="en-US" sz="1800" b="1" dirty="0"/>
              <a:t>Register five percent (50 students) </a:t>
            </a:r>
            <a:r>
              <a:rPr lang="en-US" sz="1800" dirty="0"/>
              <a:t>of the target population (as documented by local standard statistical references), for core classes </a:t>
            </a:r>
            <a:r>
              <a:rPr lang="en-US" sz="1800" b="1" dirty="0"/>
              <a:t>within 180 days </a:t>
            </a:r>
            <a:r>
              <a:rPr lang="en-US" sz="1800" dirty="0"/>
              <a:t>of the opening of the school year. </a:t>
            </a:r>
          </a:p>
        </p:txBody>
      </p:sp>
    </p:spTree>
    <p:extLst>
      <p:ext uri="{BB962C8B-B14F-4D97-AF65-F5344CB8AC3E}">
        <p14:creationId xmlns:p14="http://schemas.microsoft.com/office/powerpoint/2010/main" val="13187564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6C66-09F6-AB7C-F17F-62D846AB2AFB}"/>
              </a:ext>
            </a:extLst>
          </p:cNvPr>
          <p:cNvSpPr>
            <a:spLocks noGrp="1"/>
          </p:cNvSpPr>
          <p:nvPr>
            <p:ph type="title"/>
          </p:nvPr>
        </p:nvSpPr>
        <p:spPr/>
        <p:txBody>
          <a:bodyPr>
            <a:noAutofit/>
          </a:bodyPr>
          <a:lstStyle/>
          <a:p>
            <a:pPr algn="ctr"/>
            <a:r>
              <a:rPr lang="en-US" sz="3000" dirty="0">
                <a:latin typeface="+mj-lt"/>
              </a:rPr>
              <a:t>GEPA Section 427 Resources</a:t>
            </a:r>
          </a:p>
        </p:txBody>
      </p:sp>
      <p:sp>
        <p:nvSpPr>
          <p:cNvPr id="3" name="Content Placeholder 2">
            <a:extLst>
              <a:ext uri="{FF2B5EF4-FFF2-40B4-BE49-F238E27FC236}">
                <a16:creationId xmlns:a16="http://schemas.microsoft.com/office/drawing/2014/main" id="{B51F7891-D126-3D73-DEAD-37DC5B682C0A}"/>
              </a:ext>
            </a:extLst>
          </p:cNvPr>
          <p:cNvSpPr>
            <a:spLocks noGrp="1"/>
          </p:cNvSpPr>
          <p:nvPr>
            <p:ph idx="1"/>
          </p:nvPr>
        </p:nvSpPr>
        <p:spPr>
          <a:xfrm>
            <a:off x="1908001" y="1219201"/>
            <a:ext cx="8376000" cy="5458917"/>
          </a:xfrm>
        </p:spPr>
        <p:txBody>
          <a:bodyPr/>
          <a:lstStyle/>
          <a:p>
            <a:pPr>
              <a:buClr>
                <a:schemeClr val="tx1">
                  <a:lumMod val="65000"/>
                  <a:lumOff val="35000"/>
                </a:schemeClr>
              </a:buClr>
            </a:pPr>
            <a:r>
              <a:rPr lang="en-US" sz="2200" dirty="0"/>
              <a:t>PDF version of Section 427 form and instructions </a:t>
            </a:r>
            <a:r>
              <a:rPr lang="en-US" sz="2200" dirty="0">
                <a:hlinkClick r:id="rId3"/>
              </a:rPr>
              <a:t>GEPA 427 - Form Instructions for Application Package (ed.gov)</a:t>
            </a:r>
            <a:endParaRPr lang="en-US" sz="2200" dirty="0"/>
          </a:p>
          <a:p>
            <a:pPr marL="0" indent="0">
              <a:buClr>
                <a:schemeClr val="tx1">
                  <a:lumMod val="65000"/>
                  <a:lumOff val="35000"/>
                </a:schemeClr>
              </a:buClr>
              <a:buNone/>
            </a:pPr>
            <a:endParaRPr lang="en-US" sz="2200" dirty="0"/>
          </a:p>
          <a:p>
            <a:pPr>
              <a:spcBef>
                <a:spcPts val="0"/>
              </a:spcBef>
              <a:buClr>
                <a:schemeClr val="tx1">
                  <a:lumMod val="65000"/>
                  <a:lumOff val="35000"/>
                </a:schemeClr>
              </a:buClr>
            </a:pPr>
            <a:r>
              <a:rPr lang="en-US" sz="2200" dirty="0"/>
              <a:t>Computer-based training, </a:t>
            </a:r>
            <a:r>
              <a:rPr lang="en-US" sz="2200" dirty="0">
                <a:hlinkClick r:id="rId4" tooltip="Ensuring Equitable Opportunities Under the GEPA Section 427"/>
              </a:rPr>
              <a:t>Ensuring Equitable Opportunities Under the GEPA Section 427</a:t>
            </a:r>
            <a:endParaRPr lang="en-US" sz="2200" dirty="0"/>
          </a:p>
          <a:p>
            <a:pPr>
              <a:spcBef>
                <a:spcPts val="0"/>
              </a:spcBef>
              <a:buClr>
                <a:schemeClr val="tx1">
                  <a:lumMod val="65000"/>
                  <a:lumOff val="35000"/>
                </a:schemeClr>
              </a:buClr>
            </a:pPr>
            <a:endParaRPr lang="en-US" sz="2200" dirty="0">
              <a:latin typeface="Calibri" panose="020F0502020204030204" pitchFamily="34" charset="0"/>
              <a:ea typeface="Calibri" panose="020F0502020204030204" pitchFamily="34" charset="0"/>
            </a:endParaRPr>
          </a:p>
          <a:p>
            <a:pPr>
              <a:spcBef>
                <a:spcPts val="0"/>
              </a:spcBef>
              <a:buClr>
                <a:schemeClr val="tx1">
                  <a:lumMod val="65000"/>
                  <a:lumOff val="35000"/>
                </a:schemeClr>
              </a:buClr>
            </a:pPr>
            <a:r>
              <a:rPr lang="en-US" sz="2200" dirty="0"/>
              <a:t>GEPA Section 427 form Frequently Asked Questions (FAQs)</a:t>
            </a:r>
          </a:p>
          <a:p>
            <a:pPr>
              <a:buClr>
                <a:schemeClr val="tx1">
                  <a:lumMod val="65000"/>
                  <a:lumOff val="35000"/>
                </a:schemeClr>
              </a:buClr>
            </a:pPr>
            <a:endParaRPr lang="en-US" sz="2200" dirty="0"/>
          </a:p>
          <a:p>
            <a:pPr>
              <a:buClr>
                <a:schemeClr val="tx1">
                  <a:lumMod val="65000"/>
                  <a:lumOff val="35000"/>
                </a:schemeClr>
              </a:buClr>
            </a:pPr>
            <a:r>
              <a:rPr lang="en-US" sz="2200" dirty="0"/>
              <a:t>The Department of Education Equity Action Plan at </a:t>
            </a:r>
            <a:r>
              <a:rPr lang="en-US" sz="2200" dirty="0">
                <a:hlinkClick r:id="rId5" tooltip="ED.gov/equity"/>
              </a:rPr>
              <a:t>ED.gov/equity</a:t>
            </a:r>
            <a:endParaRPr lang="en-US" sz="2200" dirty="0"/>
          </a:p>
          <a:p>
            <a:pPr>
              <a:buClr>
                <a:schemeClr val="tx1">
                  <a:lumMod val="65000"/>
                  <a:lumOff val="35000"/>
                </a:schemeClr>
              </a:buClr>
            </a:pPr>
            <a:endParaRPr lang="en-US" sz="2200" dirty="0"/>
          </a:p>
          <a:p>
            <a:pPr>
              <a:buClr>
                <a:schemeClr val="tx1">
                  <a:lumMod val="65000"/>
                  <a:lumOff val="35000"/>
                </a:schemeClr>
              </a:buClr>
            </a:pPr>
            <a:r>
              <a:rPr lang="en-US" sz="2200" dirty="0"/>
              <a:t>Comments or concerns regarding the status of your individual form may be addressed to Njeri Clark at </a:t>
            </a:r>
            <a:r>
              <a:rPr lang="en-US" sz="2200" dirty="0">
                <a:hlinkClick r:id="rId6"/>
              </a:rPr>
              <a:t>Njeri.Clark@ed.gov</a:t>
            </a:r>
            <a:r>
              <a:rPr lang="en-US" sz="2200" dirty="0"/>
              <a:t>. </a:t>
            </a:r>
          </a:p>
          <a:p>
            <a:pPr marL="0" indent="0">
              <a:buClr>
                <a:schemeClr val="tx1">
                  <a:lumMod val="65000"/>
                  <a:lumOff val="35000"/>
                </a:schemeClr>
              </a:buClr>
              <a:buNone/>
            </a:pPr>
            <a:endParaRPr lang="en-US" sz="2200" dirty="0"/>
          </a:p>
        </p:txBody>
      </p:sp>
    </p:spTree>
    <p:extLst>
      <p:ext uri="{BB962C8B-B14F-4D97-AF65-F5344CB8AC3E}">
        <p14:creationId xmlns:p14="http://schemas.microsoft.com/office/powerpoint/2010/main" val="948702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6">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5" name="Rectangle 18">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2282583A-CAFA-E250-0A23-94D30160A8CC}"/>
              </a:ext>
            </a:extLst>
          </p:cNvPr>
          <p:cNvSpPr>
            <a:spLocks noGrp="1"/>
          </p:cNvSpPr>
          <p:nvPr>
            <p:ph type="title"/>
          </p:nvPr>
        </p:nvSpPr>
        <p:spPr>
          <a:xfrm>
            <a:off x="492370" y="605896"/>
            <a:ext cx="3084844" cy="5646208"/>
          </a:xfrm>
        </p:spPr>
        <p:txBody>
          <a:bodyPr anchor="ctr">
            <a:normAutofit/>
          </a:bodyPr>
          <a:lstStyle/>
          <a:p>
            <a:r>
              <a:rPr lang="en-US" sz="3600">
                <a:solidFill>
                  <a:srgbClr val="FFFFFF"/>
                </a:solidFill>
              </a:rPr>
              <a:t>Evidence Form</a:t>
            </a:r>
          </a:p>
        </p:txBody>
      </p:sp>
      <p:sp>
        <p:nvSpPr>
          <p:cNvPr id="26" name="Rectangle 20">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Content Placeholder 2">
            <a:extLst>
              <a:ext uri="{FF2B5EF4-FFF2-40B4-BE49-F238E27FC236}">
                <a16:creationId xmlns:a16="http://schemas.microsoft.com/office/drawing/2014/main" id="{FC70F1DB-B37C-0B3D-4F36-B6B20A3CC892}"/>
              </a:ext>
            </a:extLst>
          </p:cNvPr>
          <p:cNvSpPr>
            <a:spLocks noGrp="1"/>
          </p:cNvSpPr>
          <p:nvPr>
            <p:ph idx="1"/>
          </p:nvPr>
        </p:nvSpPr>
        <p:spPr>
          <a:xfrm>
            <a:off x="4742016" y="605896"/>
            <a:ext cx="6413663" cy="5646208"/>
          </a:xfrm>
        </p:spPr>
        <p:txBody>
          <a:bodyPr anchor="ctr">
            <a:normAutofit/>
          </a:bodyPr>
          <a:lstStyle/>
          <a:p>
            <a:r>
              <a:rPr lang="en-US" sz="1700" b="0" i="0" u="none" strike="noStrike" baseline="0">
                <a:latin typeface="Arial" panose="020B0604020202020204" pitchFamily="34" charset="0"/>
              </a:rPr>
              <a:t>-In this competition, you are asked to propose to implement a project component (or strategy) that meets the Demonstrates a Rationale standard and to design a project evaluation that could meet the Promising Evidence standard. </a:t>
            </a:r>
          </a:p>
          <a:p>
            <a:r>
              <a:rPr lang="en-US" sz="1700" b="0" i="0" u="none" strike="noStrike" baseline="0">
                <a:latin typeface="Arial" panose="020B0604020202020204" pitchFamily="34" charset="0"/>
              </a:rPr>
              <a:t>-Both elements should be addressed in the project narrative.</a:t>
            </a:r>
          </a:p>
          <a:p>
            <a:r>
              <a:rPr lang="en-US" sz="1700" b="0" i="0" u="none" strike="noStrike" baseline="0">
                <a:latin typeface="Arial" panose="020B0604020202020204" pitchFamily="34" charset="0"/>
              </a:rPr>
              <a:t>-In addition, applicants addressing the Demonstrates a Rationale selection factor under the Quality of the Project Design selection criterion should complete the Evidence Form to show how the project “Demonstrates a Rationale.” </a:t>
            </a:r>
          </a:p>
          <a:p>
            <a:r>
              <a:rPr lang="en-US" sz="1700" b="0" i="0" u="none" strike="noStrike" baseline="0">
                <a:latin typeface="Arial" panose="020B0604020202020204" pitchFamily="34" charset="0"/>
              </a:rPr>
              <a:t>-As defined in the NIA, “demonstrates a rationale” means a key project component included in the project’s logic model is informed by research or evaluation findings that suggest the project component is likely to improve relevant outcomes. </a:t>
            </a:r>
          </a:p>
          <a:p>
            <a:r>
              <a:rPr lang="en-US" sz="1700" b="0" i="0" u="none" strike="noStrike" baseline="0">
                <a:latin typeface="Arial" panose="020B0604020202020204" pitchFamily="34" charset="0"/>
              </a:rPr>
              <a:t>-You demonstrate your rationale by creating a logic model for your project. The logic model should include a project component that is informed by research. </a:t>
            </a:r>
          </a:p>
          <a:p>
            <a:r>
              <a:rPr lang="en-US" sz="1700" b="0" i="0" u="none" strike="noStrike" baseline="0">
                <a:latin typeface="Arial" panose="020B0604020202020204" pitchFamily="34" charset="0"/>
              </a:rPr>
              <a:t>-If your project meets the demonstrates a rationale standard, then on the Evidence Form, you should mark “Demonstrates a Rationale.” </a:t>
            </a:r>
            <a:endParaRPr lang="en-US" sz="1700"/>
          </a:p>
        </p:txBody>
      </p:sp>
    </p:spTree>
    <p:extLst>
      <p:ext uri="{BB962C8B-B14F-4D97-AF65-F5344CB8AC3E}">
        <p14:creationId xmlns:p14="http://schemas.microsoft.com/office/powerpoint/2010/main" val="3396902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phical user interface&#10;&#10;Description automatically generated with low confidence">
            <a:extLst>
              <a:ext uri="{FF2B5EF4-FFF2-40B4-BE49-F238E27FC236}">
                <a16:creationId xmlns:a16="http://schemas.microsoft.com/office/drawing/2014/main" id="{390CB9EF-79E8-B3B8-78A4-EE69712A81F4}"/>
              </a:ext>
            </a:extLst>
          </p:cNvPr>
          <p:cNvPicPr>
            <a:picLocks noChangeAspect="1"/>
          </p:cNvPicPr>
          <p:nvPr/>
        </p:nvPicPr>
        <p:blipFill rotWithShape="1">
          <a:blip r:embed="rId2"/>
          <a:srcRect/>
          <a:stretch/>
        </p:blipFill>
        <p:spPr>
          <a:xfrm>
            <a:off x="0" y="0"/>
            <a:ext cx="12192000" cy="6858000"/>
          </a:xfrm>
          <a:prstGeom prst="rect">
            <a:avLst/>
          </a:prstGeom>
        </p:spPr>
      </p:pic>
    </p:spTree>
    <p:extLst>
      <p:ext uri="{BB962C8B-B14F-4D97-AF65-F5344CB8AC3E}">
        <p14:creationId xmlns:p14="http://schemas.microsoft.com/office/powerpoint/2010/main" val="13303363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Graphical user interface, text&#10;&#10;Description automatically generated">
            <a:extLst>
              <a:ext uri="{FF2B5EF4-FFF2-40B4-BE49-F238E27FC236}">
                <a16:creationId xmlns:a16="http://schemas.microsoft.com/office/drawing/2014/main" id="{11840A5C-6A08-27CB-4188-4E164573F5FF}"/>
              </a:ext>
            </a:extLst>
          </p:cNvPr>
          <p:cNvPicPr>
            <a:picLocks noChangeAspect="1"/>
          </p:cNvPicPr>
          <p:nvPr/>
        </p:nvPicPr>
        <p:blipFill rotWithShape="1">
          <a:blip r:embed="rId2"/>
          <a:srcRect/>
          <a:stretch/>
        </p:blipFill>
        <p:spPr>
          <a:xfrm>
            <a:off x="0" y="0"/>
            <a:ext cx="12192000" cy="6858000"/>
          </a:xfrm>
          <a:prstGeom prst="rect">
            <a:avLst/>
          </a:prstGeom>
        </p:spPr>
      </p:pic>
    </p:spTree>
    <p:extLst>
      <p:ext uri="{BB962C8B-B14F-4D97-AF65-F5344CB8AC3E}">
        <p14:creationId xmlns:p14="http://schemas.microsoft.com/office/powerpoint/2010/main" val="3121047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Planning Your Grant Proposal</a:t>
            </a:r>
          </a:p>
        </p:txBody>
      </p:sp>
      <p:sp>
        <p:nvSpPr>
          <p:cNvPr id="14" name="Rectangle 13">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6" name="Content Placeholder 2">
            <a:extLst>
              <a:ext uri="{FF2B5EF4-FFF2-40B4-BE49-F238E27FC236}">
                <a16:creationId xmlns:a16="http://schemas.microsoft.com/office/drawing/2014/main" id="{D3537606-E73E-3FBE-2CDC-48EEDAF40039}"/>
              </a:ext>
            </a:extLst>
          </p:cNvPr>
          <p:cNvGraphicFramePr>
            <a:graphicFrameLocks noGrp="1"/>
          </p:cNvGraphicFramePr>
          <p:nvPr>
            <p:ph idx="1"/>
            <p:extLst>
              <p:ext uri="{D42A27DB-BD31-4B8C-83A1-F6EECF244321}">
                <p14:modId xmlns:p14="http://schemas.microsoft.com/office/powerpoint/2010/main" val="3837985382"/>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57697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B5993E2-C02B-4335-ABA5-D8EC465551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C0B801A2-5622-4BE8-9AD2-C337A2CD00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516835"/>
            <a:ext cx="3084844" cy="5772840"/>
          </a:xfrm>
        </p:spPr>
        <p:style>
          <a:lnRef idx="3">
            <a:schemeClr val="lt1"/>
          </a:lnRef>
          <a:fillRef idx="1">
            <a:schemeClr val="accent1"/>
          </a:fillRef>
          <a:effectRef idx="1">
            <a:schemeClr val="accent1"/>
          </a:effectRef>
          <a:fontRef idx="minor">
            <a:schemeClr val="lt1"/>
          </a:fontRef>
        </p:style>
        <p:txBody>
          <a:bodyPr anchor="ctr">
            <a:normAutofit/>
          </a:bodyPr>
          <a:lstStyle/>
          <a:p>
            <a:r>
              <a:rPr lang="en-US" sz="3600" dirty="0">
                <a:solidFill>
                  <a:srgbClr val="FFFFFF"/>
                </a:solidFill>
                <a:latin typeface="Cambria" panose="02040503050406030204" pitchFamily="18" charset="0"/>
                <a:ea typeface="Cambria" panose="02040503050406030204" pitchFamily="18" charset="0"/>
              </a:rPr>
              <a:t>Planning Your Grant Proposal</a:t>
            </a:r>
          </a:p>
        </p:txBody>
      </p:sp>
      <p:sp>
        <p:nvSpPr>
          <p:cNvPr id="15" name="Rectangle 14">
            <a:extLst>
              <a:ext uri="{FF2B5EF4-FFF2-40B4-BE49-F238E27FC236}">
                <a16:creationId xmlns:a16="http://schemas.microsoft.com/office/drawing/2014/main" id="{B7AF614F-5BC3-4086-99F5-B87C5847A0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 name="Slide Number Placeholder 4">
            <a:extLst>
              <a:ext uri="{FF2B5EF4-FFF2-40B4-BE49-F238E27FC236}">
                <a16:creationId xmlns:a16="http://schemas.microsoft.com/office/drawing/2014/main" id="{CDE4A0DC-55D2-4060-97FB-9D11E57A66EE}"/>
              </a:ext>
            </a:extLst>
          </p:cNvPr>
          <p:cNvSpPr>
            <a:spLocks noGrp="1"/>
          </p:cNvSpPr>
          <p:nvPr>
            <p:ph type="sldNum" sz="quarter" idx="12"/>
          </p:nvPr>
        </p:nvSpPr>
        <p:spPr>
          <a:xfrm>
            <a:off x="10123055" y="6459785"/>
            <a:ext cx="1089428" cy="365125"/>
          </a:xfrm>
        </p:spPr>
        <p:txBody>
          <a:bodyPr>
            <a:normAutofit/>
          </a:bodyPr>
          <a:lstStyle/>
          <a:p>
            <a:pPr>
              <a:spcAft>
                <a:spcPts val="600"/>
              </a:spcAft>
            </a:pPr>
            <a:fld id="{1BEC7E40-8CCE-464C-B7C5-5D4B4A7BAD94}" type="slidenum">
              <a:rPr lang="en-US">
                <a:solidFill>
                  <a:schemeClr val="tx2"/>
                </a:solidFill>
              </a:rPr>
              <a:pPr>
                <a:spcAft>
                  <a:spcPts val="600"/>
                </a:spcAft>
              </a:pPr>
              <a:t>49</a:t>
            </a:fld>
            <a:endParaRPr lang="en-US" dirty="0">
              <a:solidFill>
                <a:schemeClr val="tx2"/>
              </a:solidFill>
            </a:endParaRPr>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7" name="Content Placeholder 2">
            <a:extLst>
              <a:ext uri="{FF2B5EF4-FFF2-40B4-BE49-F238E27FC236}">
                <a16:creationId xmlns:a16="http://schemas.microsoft.com/office/drawing/2014/main" id="{B8800A33-FBB7-20B1-4E32-590583835911}"/>
              </a:ext>
            </a:extLst>
          </p:cNvPr>
          <p:cNvGraphicFramePr>
            <a:graphicFrameLocks noGrp="1"/>
          </p:cNvGraphicFramePr>
          <p:nvPr>
            <p:ph idx="1"/>
            <p:extLst>
              <p:ext uri="{D42A27DB-BD31-4B8C-83A1-F6EECF244321}">
                <p14:modId xmlns:p14="http://schemas.microsoft.com/office/powerpoint/2010/main" val="1527164258"/>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5965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 name="Rectangle 50">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53" name="Rectangle 52">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55" name="Straight Connector 54">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57" name="Rectangle 56">
            <a:extLst>
              <a:ext uri="{FF2B5EF4-FFF2-40B4-BE49-F238E27FC236}">
                <a16:creationId xmlns:a16="http://schemas.microsoft.com/office/drawing/2014/main" id="{AE220058-3FCE-496E-ADF2-D8A6961F3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Connector 58">
            <a:extLst>
              <a:ext uri="{FF2B5EF4-FFF2-40B4-BE49-F238E27FC236}">
                <a16:creationId xmlns:a16="http://schemas.microsoft.com/office/drawing/2014/main" id="{E193F809-7E50-4AAD-8E26-878207931CB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44603" y="4325112"/>
            <a:ext cx="71323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2EE3AB70-FA0C-40F8-8EA0-5E72726474F7}"/>
              </a:ext>
            </a:extLst>
          </p:cNvPr>
          <p:cNvSpPr>
            <a:spLocks noGrp="1"/>
          </p:cNvSpPr>
          <p:nvPr>
            <p:ph type="title"/>
          </p:nvPr>
        </p:nvSpPr>
        <p:spPr>
          <a:xfrm>
            <a:off x="3836504" y="758952"/>
            <a:ext cx="7319175" cy="3566160"/>
          </a:xfrm>
        </p:spPr>
        <p:txBody>
          <a:bodyPr vert="horz" lIns="91440" tIns="45720" rIns="91440" bIns="45720" rtlCol="0" anchor="b">
            <a:normAutofit/>
          </a:bodyPr>
          <a:lstStyle/>
          <a:p>
            <a:br>
              <a:rPr lang="en-US" sz="6200">
                <a:solidFill>
                  <a:schemeClr val="tx1">
                    <a:lumMod val="85000"/>
                    <a:lumOff val="15000"/>
                  </a:schemeClr>
                </a:solidFill>
              </a:rPr>
            </a:br>
            <a:r>
              <a:rPr lang="en-US" sz="6200">
                <a:solidFill>
                  <a:schemeClr val="tx1">
                    <a:lumMod val="85000"/>
                    <a:lumOff val="15000"/>
                  </a:schemeClr>
                </a:solidFill>
              </a:rPr>
              <a:t>Resources</a:t>
            </a:r>
            <a:br>
              <a:rPr lang="en-US" sz="6200">
                <a:solidFill>
                  <a:schemeClr val="tx1">
                    <a:lumMod val="85000"/>
                    <a:lumOff val="15000"/>
                  </a:schemeClr>
                </a:solidFill>
              </a:rPr>
            </a:br>
            <a:br>
              <a:rPr lang="en-US" sz="6200">
                <a:solidFill>
                  <a:schemeClr val="tx1">
                    <a:lumMod val="85000"/>
                    <a:lumOff val="15000"/>
                  </a:schemeClr>
                </a:solidFill>
              </a:rPr>
            </a:br>
            <a:endParaRPr lang="en-US" sz="6200">
              <a:solidFill>
                <a:schemeClr val="tx1">
                  <a:lumMod val="85000"/>
                  <a:lumOff val="15000"/>
                </a:schemeClr>
              </a:solidFill>
            </a:endParaRPr>
          </a:p>
        </p:txBody>
      </p:sp>
      <p:pic>
        <p:nvPicPr>
          <p:cNvPr id="48" name="Graphic 47" descr="Books">
            <a:extLst>
              <a:ext uri="{FF2B5EF4-FFF2-40B4-BE49-F238E27FC236}">
                <a16:creationId xmlns:a16="http://schemas.microsoft.com/office/drawing/2014/main" id="{9CDAB8E7-9607-4E96-18C7-D5BE80B87B7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818" y="1944907"/>
            <a:ext cx="2449486" cy="2449486"/>
          </a:xfrm>
          <a:prstGeom prst="rect">
            <a:avLst/>
          </a:prstGeom>
        </p:spPr>
      </p:pic>
      <p:sp>
        <p:nvSpPr>
          <p:cNvPr id="61" name="Rectangle 60">
            <a:extLst>
              <a:ext uri="{FF2B5EF4-FFF2-40B4-BE49-F238E27FC236}">
                <a16:creationId xmlns:a16="http://schemas.microsoft.com/office/drawing/2014/main" id="{3E9C5090-7D25-41E3-A6D3-CCAEE505E7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3" name="Rectangle 62">
            <a:extLst>
              <a:ext uri="{FF2B5EF4-FFF2-40B4-BE49-F238E27FC236}">
                <a16:creationId xmlns:a16="http://schemas.microsoft.com/office/drawing/2014/main" id="{11BF8809-0DAC-41E5-A212-ACB4A01BE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Slide Number Placeholder 3">
            <a:extLst>
              <a:ext uri="{FF2B5EF4-FFF2-40B4-BE49-F238E27FC236}">
                <a16:creationId xmlns:a16="http://schemas.microsoft.com/office/drawing/2014/main" id="{0519D058-C63A-4A29-B931-D420CC73CA10}"/>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marR="0" lvl="0" indent="0" defTabSz="914400" fontAlgn="auto">
              <a:spcBef>
                <a:spcPts val="0"/>
              </a:spcBef>
              <a:spcAft>
                <a:spcPts val="600"/>
              </a:spcAft>
              <a:buClrTx/>
              <a:buSzTx/>
              <a:buFontTx/>
              <a:buNone/>
              <a:tabLst/>
              <a:defRPr/>
            </a:pPr>
            <a:fld id="{0E68CEE3-F570-4915-A5A9-A3387A82AA8A}" type="slidenum">
              <a:rPr kumimoji="0" lang="en-US" b="0" i="0" u="none" strike="noStrike" cap="all" spc="0" normalizeH="0" baseline="0" noProof="0">
                <a:ln>
                  <a:noFill/>
                </a:ln>
                <a:effectLst/>
                <a:uLnTx/>
                <a:uFillTx/>
              </a:rPr>
              <a:pPr marR="0" lvl="0" indent="0" defTabSz="914400" fontAlgn="auto">
                <a:spcBef>
                  <a:spcPts val="0"/>
                </a:spcBef>
                <a:spcAft>
                  <a:spcPts val="600"/>
                </a:spcAft>
                <a:buClrTx/>
                <a:buSzTx/>
                <a:buFontTx/>
                <a:buNone/>
                <a:tabLst/>
                <a:defRPr/>
              </a:pPr>
              <a:t>50</a:t>
            </a:fld>
            <a:endParaRPr kumimoji="0" lang="en-US" b="0" i="0" u="none" strike="noStrike" cap="all" spc="0" normalizeH="0" baseline="0" noProof="0">
              <a:ln>
                <a:noFill/>
              </a:ln>
              <a:effectLst/>
              <a:uLnTx/>
              <a:uFillTx/>
            </a:endParaRPr>
          </a:p>
        </p:txBody>
      </p:sp>
    </p:spTree>
    <p:extLst>
      <p:ext uri="{BB962C8B-B14F-4D97-AF65-F5344CB8AC3E}">
        <p14:creationId xmlns:p14="http://schemas.microsoft.com/office/powerpoint/2010/main" val="35491577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DA79-1F3F-4A74-849D-290C4AE29F4D}"/>
              </a:ext>
            </a:extLst>
          </p:cNvPr>
          <p:cNvSpPr>
            <a:spLocks noGrp="1"/>
          </p:cNvSpPr>
          <p:nvPr>
            <p:ph type="title"/>
          </p:nvPr>
        </p:nvSpPr>
        <p:spPr>
          <a:xfrm>
            <a:off x="1644783" y="219983"/>
            <a:ext cx="8911687" cy="1122394"/>
          </a:xfr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ormAutofit/>
          </a:bodyPr>
          <a:lstStyle/>
          <a:p>
            <a:pPr algn="ctr"/>
            <a:r>
              <a:rPr lang="en-US" sz="4000" dirty="0">
                <a:solidFill>
                  <a:schemeClr val="tx1"/>
                </a:solidFill>
                <a:latin typeface="Cambria" panose="02040503050406030204" pitchFamily="18" charset="0"/>
                <a:ea typeface="Cambria" panose="02040503050406030204" pitchFamily="18" charset="0"/>
              </a:rPr>
              <a:t>Indirect Costs </a:t>
            </a:r>
          </a:p>
        </p:txBody>
      </p:sp>
      <p:sp>
        <p:nvSpPr>
          <p:cNvPr id="3" name="Content Placeholder 2">
            <a:extLst>
              <a:ext uri="{FF2B5EF4-FFF2-40B4-BE49-F238E27FC236}">
                <a16:creationId xmlns:a16="http://schemas.microsoft.com/office/drawing/2014/main" id="{E83A7F47-5C05-4176-A6CA-313BEAF3A10D}"/>
              </a:ext>
            </a:extLst>
          </p:cNvPr>
          <p:cNvSpPr>
            <a:spLocks noGrp="1"/>
          </p:cNvSpPr>
          <p:nvPr>
            <p:ph sz="half" idx="1"/>
          </p:nvPr>
        </p:nvSpPr>
        <p:spPr>
          <a:xfrm>
            <a:off x="1782136" y="1819275"/>
            <a:ext cx="4313864" cy="4939130"/>
          </a:xfrm>
        </p:spPr>
        <p:txBody>
          <a:bodyPr>
            <a:normAutofit fontScale="32500" lnSpcReduction="20000"/>
          </a:bodyPr>
          <a:lstStyle/>
          <a:p>
            <a:pPr marL="0" indent="0">
              <a:buNone/>
              <a:defRPr/>
            </a:pPr>
            <a:r>
              <a:rPr lang="en-US" sz="5600" b="1" dirty="0">
                <a:solidFill>
                  <a:srgbClr val="0070C0"/>
                </a:solidFill>
                <a:latin typeface="Corbel" panose="020B0503020204020204" pitchFamily="34" charset="0"/>
                <a:cs typeface="Times New Roman" panose="02020603050405020304" pitchFamily="18" charset="0"/>
              </a:rPr>
              <a:t>Applicable Indirect Cost Rate Type </a:t>
            </a:r>
          </a:p>
          <a:p>
            <a:pPr>
              <a:defRPr/>
            </a:pPr>
            <a:r>
              <a:rPr lang="en-US" sz="5600" dirty="0">
                <a:latin typeface="Corbel" panose="020B0503020204020204" pitchFamily="34" charset="0"/>
                <a:cs typeface="Times New Roman" panose="02020603050405020304" pitchFamily="18" charset="0"/>
              </a:rPr>
              <a:t>unrestricted indirect cost rate</a:t>
            </a:r>
          </a:p>
          <a:p>
            <a:pPr marL="0" indent="0">
              <a:buNone/>
              <a:defRPr/>
            </a:pPr>
            <a:r>
              <a:rPr lang="en-US" sz="5600" b="1" dirty="0">
                <a:solidFill>
                  <a:srgbClr val="0070C0"/>
                </a:solidFill>
                <a:latin typeface="Corbel" panose="020B0503020204020204" pitchFamily="34" charset="0"/>
                <a:cs typeface="Times New Roman" panose="02020603050405020304" pitchFamily="18" charset="0"/>
              </a:rPr>
              <a:t>Cognizant Agencies for Indirect Cost Institutions of Higher Education </a:t>
            </a:r>
          </a:p>
          <a:p>
            <a:pPr>
              <a:defRPr/>
            </a:pPr>
            <a:r>
              <a:rPr lang="en-US" sz="5600" dirty="0">
                <a:latin typeface="Corbel" panose="020B0503020204020204" pitchFamily="34" charset="0"/>
                <a:cs typeface="Times New Roman" panose="02020603050405020304" pitchFamily="18" charset="0"/>
              </a:rPr>
              <a:t>Department of Health and Human Services (DHHS)</a:t>
            </a:r>
          </a:p>
          <a:p>
            <a:pPr marL="0" indent="0">
              <a:buNone/>
              <a:defRPr/>
            </a:pPr>
            <a:r>
              <a:rPr lang="en-US" sz="5600" dirty="0">
                <a:latin typeface="Corbel" panose="020B0503020204020204" pitchFamily="34" charset="0"/>
                <a:cs typeface="Times New Roman" panose="02020603050405020304" pitchFamily="18" charset="0"/>
              </a:rPr>
              <a:t> https://www.hhs.gov/about/agencies/asa/psc/indirect-cost-negotiations/index.html                                </a:t>
            </a:r>
          </a:p>
          <a:p>
            <a:pPr marL="0" indent="0">
              <a:buNone/>
              <a:defRPr/>
            </a:pPr>
            <a:r>
              <a:rPr lang="en-US" sz="5600" dirty="0">
                <a:latin typeface="Corbel" panose="020B0503020204020204" pitchFamily="34" charset="0"/>
                <a:cs typeface="Times New Roman" panose="02020603050405020304" pitchFamily="18" charset="0"/>
              </a:rPr>
              <a:t>or  </a:t>
            </a:r>
          </a:p>
          <a:p>
            <a:pPr>
              <a:defRPr/>
            </a:pPr>
            <a:r>
              <a:rPr lang="en-US" sz="5600" dirty="0">
                <a:latin typeface="Corbel" panose="020B0503020204020204" pitchFamily="34" charset="0"/>
                <a:cs typeface="Times New Roman" panose="02020603050405020304" pitchFamily="18" charset="0"/>
              </a:rPr>
              <a:t>Office of Naval Research (ONR)</a:t>
            </a:r>
          </a:p>
          <a:p>
            <a:pPr marL="0" indent="0">
              <a:buNone/>
              <a:defRPr/>
            </a:pPr>
            <a:r>
              <a:rPr lang="en-US" sz="5600" dirty="0">
                <a:latin typeface="Corbel" panose="020B0503020204020204" pitchFamily="34" charset="0"/>
                <a:cs typeface="Times New Roman" panose="02020603050405020304" pitchFamily="18" charset="0"/>
              </a:rPr>
              <a:t> https://www.nre.navy.mil/work-with-us/manage-your-award/manage-grant-award</a:t>
            </a:r>
            <a:endParaRPr lang="en-US" sz="5600" dirty="0">
              <a:solidFill>
                <a:srgbClr val="C00000"/>
              </a:solidFill>
              <a:latin typeface="Corbel" panose="020B0503020204020204" pitchFamily="34"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841E48A4-CDD3-470B-9A77-DCADA31ADFD8}"/>
              </a:ext>
            </a:extLst>
          </p:cNvPr>
          <p:cNvSpPr>
            <a:spLocks noGrp="1"/>
          </p:cNvSpPr>
          <p:nvPr>
            <p:ph sz="half" idx="2"/>
          </p:nvPr>
        </p:nvSpPr>
        <p:spPr>
          <a:xfrm>
            <a:off x="7190747" y="1819275"/>
            <a:ext cx="4313864" cy="4602073"/>
          </a:xfrm>
        </p:spPr>
        <p:txBody>
          <a:bodyPr>
            <a:normAutofit fontScale="32500" lnSpcReduction="20000"/>
          </a:bodyPr>
          <a:lstStyle/>
          <a:p>
            <a:pPr marL="0" indent="0">
              <a:buNone/>
              <a:defRPr/>
            </a:pPr>
            <a:r>
              <a:rPr lang="en-US" sz="5000" b="1" dirty="0">
                <a:solidFill>
                  <a:srgbClr val="0070C0"/>
                </a:solidFill>
                <a:latin typeface="Corbel" panose="020B0503020204020204" pitchFamily="34" charset="0"/>
                <a:cs typeface="Times New Roman" panose="02020603050405020304" pitchFamily="18" charset="0"/>
              </a:rPr>
              <a:t>Regulation</a:t>
            </a:r>
            <a:r>
              <a:rPr lang="en-US" sz="4800" b="1" dirty="0">
                <a:solidFill>
                  <a:srgbClr val="0070C0"/>
                </a:solidFill>
                <a:latin typeface="Corbel" panose="020B0503020204020204" pitchFamily="34" charset="0"/>
                <a:cs typeface="Times New Roman" panose="02020603050405020304" pitchFamily="18" charset="0"/>
              </a:rPr>
              <a:t> </a:t>
            </a:r>
          </a:p>
          <a:p>
            <a:pPr>
              <a:defRPr/>
            </a:pPr>
            <a:r>
              <a:rPr lang="en-US" sz="4800" dirty="0">
                <a:latin typeface="Corbel" panose="020B0503020204020204" pitchFamily="34" charset="0"/>
                <a:cs typeface="Times New Roman" panose="02020603050405020304" pitchFamily="18" charset="0"/>
              </a:rPr>
              <a:t>Uniform Guidance </a:t>
            </a:r>
          </a:p>
          <a:p>
            <a:pPr lvl="1">
              <a:defRPr/>
            </a:pPr>
            <a:r>
              <a:rPr lang="en-US" sz="4800" dirty="0">
                <a:latin typeface="Corbel" panose="020B0503020204020204" pitchFamily="34" charset="0"/>
                <a:cs typeface="Times New Roman" panose="02020603050405020304" pitchFamily="18" charset="0"/>
              </a:rPr>
              <a:t>2 CFR 200 Subpart E</a:t>
            </a:r>
          </a:p>
          <a:p>
            <a:pPr marL="0" indent="0">
              <a:buNone/>
              <a:defRPr/>
            </a:pPr>
            <a:r>
              <a:rPr lang="en-US" sz="5000" b="1" dirty="0">
                <a:solidFill>
                  <a:srgbClr val="0070C0"/>
                </a:solidFill>
                <a:latin typeface="Corbel" panose="020B0503020204020204" pitchFamily="34" charset="0"/>
                <a:cs typeface="Times New Roman" panose="02020603050405020304" pitchFamily="18" charset="0"/>
              </a:rPr>
              <a:t>Departmental Regulations </a:t>
            </a:r>
          </a:p>
          <a:p>
            <a:pPr>
              <a:defRPr/>
            </a:pPr>
            <a:r>
              <a:rPr lang="en-US" sz="4800" dirty="0">
                <a:latin typeface="Corbel" panose="020B0503020204020204" pitchFamily="34" charset="0"/>
                <a:cs typeface="Times New Roman" panose="02020603050405020304" pitchFamily="18" charset="0"/>
              </a:rPr>
              <a:t>Education Department General Administrative Regulations</a:t>
            </a:r>
          </a:p>
          <a:p>
            <a:pPr lvl="1">
              <a:defRPr/>
            </a:pPr>
            <a:r>
              <a:rPr lang="en-US" sz="4800" dirty="0">
                <a:latin typeface="Corbel" panose="020B0503020204020204" pitchFamily="34" charset="0"/>
                <a:cs typeface="Times New Roman" panose="02020603050405020304" pitchFamily="18" charset="0"/>
              </a:rPr>
              <a:t>34CFR 75.560 - 75.580</a:t>
            </a:r>
          </a:p>
          <a:p>
            <a:pPr lvl="1">
              <a:defRPr/>
            </a:pPr>
            <a:r>
              <a:rPr lang="en-US" sz="4800" dirty="0">
                <a:latin typeface="Corbel" panose="020B0503020204020204" pitchFamily="34" charset="0"/>
                <a:cs typeface="Times New Roman" panose="02020603050405020304" pitchFamily="18" charset="0"/>
              </a:rPr>
              <a:t>34 CFR 76.560 - 76.580</a:t>
            </a:r>
          </a:p>
          <a:p>
            <a:pPr marL="0" indent="0">
              <a:buNone/>
              <a:defRPr/>
            </a:pPr>
            <a:r>
              <a:rPr lang="en-US" sz="5000" b="1" dirty="0">
                <a:solidFill>
                  <a:srgbClr val="0070C0"/>
                </a:solidFill>
                <a:latin typeface="Corbel" panose="020B0503020204020204" pitchFamily="34" charset="0"/>
                <a:cs typeface="Times New Roman" panose="02020603050405020304" pitchFamily="18" charset="0"/>
              </a:rPr>
              <a:t>Guidance </a:t>
            </a:r>
          </a:p>
          <a:p>
            <a:pPr marL="0" indent="0">
              <a:buNone/>
              <a:defRPr/>
            </a:pPr>
            <a:r>
              <a:rPr lang="en-US" sz="4800" dirty="0">
                <a:latin typeface="Corbel" panose="020B0503020204020204" pitchFamily="34" charset="0"/>
                <a:cs typeface="Times New Roman" panose="02020603050405020304" pitchFamily="18" charset="0"/>
              </a:rPr>
              <a:t>OMB Uniform Guidance Frequently Asked Questions updated    </a:t>
            </a:r>
          </a:p>
          <a:p>
            <a:pPr marL="0" indent="0">
              <a:buNone/>
              <a:defRPr/>
            </a:pPr>
            <a:r>
              <a:rPr lang="en-US" sz="4900" dirty="0">
                <a:latin typeface="Corbel" panose="020B0503020204020204" pitchFamily="34" charset="0"/>
                <a:cs typeface="Times New Roman" panose="02020603050405020304" pitchFamily="18" charset="0"/>
              </a:rPr>
              <a:t>https://www.cfo.gov/assets/files/</a:t>
            </a:r>
            <a:r>
              <a:rPr lang="en-US" sz="4900" dirty="0"/>
              <a:t>2CFR-FrequentlyAskedQuestions_2021050321.pdf </a:t>
            </a:r>
            <a:endParaRPr lang="en-US" sz="4900" dirty="0">
              <a:latin typeface="Corbel" panose="020B0503020204020204" pitchFamily="34" charset="0"/>
              <a:cs typeface="Times New Roman" panose="02020603050405020304" pitchFamily="18" charset="0"/>
            </a:endParaRPr>
          </a:p>
          <a:p>
            <a:pPr marL="0" indent="0">
              <a:buNone/>
              <a:defRPr/>
            </a:pPr>
            <a:endParaRPr lang="en-US" sz="5500" dirty="0">
              <a:latin typeface="Corbel" panose="020B0503020204020204" pitchFamily="34" charset="0"/>
              <a:cs typeface="Times New Roman" panose="02020603050405020304" pitchFamily="18" charset="0"/>
            </a:endParaRPr>
          </a:p>
          <a:p>
            <a:pPr marL="457200" lvl="1" indent="0">
              <a:buNone/>
              <a:defRPr/>
            </a:pPr>
            <a:endParaRPr lang="en-US" sz="5300" dirty="0">
              <a:latin typeface="Corbel" panose="020B0503020204020204" pitchFamily="34" charset="0"/>
              <a:cs typeface="Times New Roman" panose="02020603050405020304" pitchFamily="18" charset="0"/>
            </a:endParaRPr>
          </a:p>
          <a:p>
            <a:pPr marL="0" indent="0">
              <a:buNone/>
              <a:defRPr/>
            </a:pPr>
            <a:endParaRPr lang="en-US" sz="5600" dirty="0">
              <a:solidFill>
                <a:srgbClr val="C00000"/>
              </a:solidFill>
              <a:latin typeface="Corbel" panose="020B0503020204020204" pitchFamily="34"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id="{33CFABC3-8C65-452E-B0C9-06A6660D0800}"/>
              </a:ext>
            </a:extLst>
          </p:cNvPr>
          <p:cNvSpPr>
            <a:spLocks noGrp="1"/>
          </p:cNvSpPr>
          <p:nvPr>
            <p:ph type="sldNum" sz="quarter" idx="12"/>
          </p:nvPr>
        </p:nvSpPr>
        <p:spPr/>
        <p:txBody>
          <a:bodyPr/>
          <a:lstStyle/>
          <a:p>
            <a:fld id="{1BEC7E40-8CCE-464C-B7C5-5D4B4A7BAD94}" type="slidenum">
              <a:rPr lang="en-US" smtClean="0"/>
              <a:t>51</a:t>
            </a:fld>
            <a:endParaRPr lang="en-US" dirty="0"/>
          </a:p>
        </p:txBody>
      </p:sp>
    </p:spTree>
    <p:extLst>
      <p:ext uri="{BB962C8B-B14F-4D97-AF65-F5344CB8AC3E}">
        <p14:creationId xmlns:p14="http://schemas.microsoft.com/office/powerpoint/2010/main" val="100072263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3410908-031E-46C1-98AC-EE6CAFE9C31D}"/>
              </a:ext>
            </a:extLst>
          </p:cNvPr>
          <p:cNvSpPr>
            <a:spLocks noGrp="1"/>
          </p:cNvSpPr>
          <p:nvPr>
            <p:ph type="title"/>
          </p:nvPr>
        </p:nvSpPr>
        <p:spPr>
          <a:xfrm>
            <a:off x="1286933" y="362399"/>
            <a:ext cx="9618133" cy="1043108"/>
          </a:xfrm>
        </p:spPr>
        <p:txBody>
          <a:bodyPr>
            <a:normAutofit/>
          </a:bodyPr>
          <a:lstStyle/>
          <a:p>
            <a:pPr algn="ctr"/>
            <a:r>
              <a:rPr lang="en-US" sz="3400" b="1" dirty="0">
                <a:solidFill>
                  <a:schemeClr val="tx1"/>
                </a:solidFill>
                <a:latin typeface="Cambria" panose="02040503050406030204" pitchFamily="18" charset="0"/>
                <a:ea typeface="Cambria" panose="02040503050406030204" pitchFamily="18" charset="0"/>
              </a:rPr>
              <a:t>Regional Educational Laboratory (REL)</a:t>
            </a:r>
            <a:br>
              <a:rPr lang="en-US" sz="3400" b="1" dirty="0">
                <a:solidFill>
                  <a:schemeClr val="tx1"/>
                </a:solidFill>
                <a:latin typeface="Cambria" panose="02040503050406030204" pitchFamily="18" charset="0"/>
                <a:ea typeface="Cambria" panose="02040503050406030204" pitchFamily="18" charset="0"/>
              </a:rPr>
            </a:br>
            <a:r>
              <a:rPr lang="en-US" sz="3400" b="1" dirty="0">
                <a:solidFill>
                  <a:schemeClr val="tx1"/>
                </a:solidFill>
                <a:latin typeface="Cambria" panose="02040503050406030204" pitchFamily="18" charset="0"/>
                <a:ea typeface="Cambria" panose="02040503050406030204" pitchFamily="18" charset="0"/>
              </a:rPr>
              <a:t>Resources on Logic Models</a:t>
            </a:r>
          </a:p>
        </p:txBody>
      </p:sp>
      <p:sp>
        <p:nvSpPr>
          <p:cNvPr id="4" name="Content Placeholder 3">
            <a:extLst>
              <a:ext uri="{FF2B5EF4-FFF2-40B4-BE49-F238E27FC236}">
                <a16:creationId xmlns:a16="http://schemas.microsoft.com/office/drawing/2014/main" id="{6E6AC656-8FA1-4F3A-BD6D-668307254256}"/>
              </a:ext>
            </a:extLst>
          </p:cNvPr>
          <p:cNvSpPr>
            <a:spLocks noGrp="1"/>
          </p:cNvSpPr>
          <p:nvPr>
            <p:ph idx="1"/>
          </p:nvPr>
        </p:nvSpPr>
        <p:spPr>
          <a:xfrm>
            <a:off x="1286933" y="1928463"/>
            <a:ext cx="9618133" cy="3586290"/>
          </a:xfrm>
        </p:spPr>
        <p:txBody>
          <a:bodyPr>
            <a:normAutofit/>
          </a:bodyPr>
          <a:lstStyle/>
          <a:p>
            <a:pPr marL="257175" indent="-257175" defTabSz="685800">
              <a:lnSpc>
                <a:spcPct val="110000"/>
              </a:lnSpc>
              <a:spcBef>
                <a:spcPts val="1650"/>
              </a:spcBef>
              <a:buClr>
                <a:prstClr val="black"/>
              </a:buClr>
              <a:buSzPct val="150000"/>
              <a:defRPr/>
            </a:pPr>
            <a:r>
              <a:rPr lang="en-US" sz="1700" i="1" dirty="0">
                <a:solidFill>
                  <a:schemeClr val="tx1">
                    <a:lumMod val="85000"/>
                    <a:lumOff val="15000"/>
                  </a:schemeClr>
                </a:solidFill>
                <a:latin typeface="Corbel" panose="020B0503020204020204" pitchFamily="34" charset="0"/>
              </a:rPr>
              <a:t>Logic Models: A Tool for Effective Program Planning, Collaboration, and Monitoring</a:t>
            </a:r>
          </a:p>
          <a:p>
            <a:pPr marL="342900" lvl="1" indent="0" defTabSz="685800">
              <a:lnSpc>
                <a:spcPct val="110000"/>
              </a:lnSpc>
              <a:buClr>
                <a:prstClr val="black"/>
              </a:buClr>
              <a:buSzPct val="150000"/>
              <a:buNone/>
              <a:defRPr/>
            </a:pPr>
            <a:r>
              <a:rPr lang="en-US" sz="1700" dirty="0">
                <a:solidFill>
                  <a:schemeClr val="tx1">
                    <a:lumMod val="85000"/>
                    <a:lumOff val="15000"/>
                  </a:schemeClr>
                </a:solidFill>
                <a:latin typeface="Corbel" panose="020B0503020204020204" pitchFamily="34" charset="0"/>
                <a:hlinkClick r:id="rId3"/>
              </a:rPr>
              <a:t>https://ies.ed.gov/ncee/edlabs/projects/project.asp?projectID=409</a:t>
            </a:r>
            <a:endParaRPr lang="en-US" sz="1700" dirty="0">
              <a:solidFill>
                <a:schemeClr val="tx1">
                  <a:lumMod val="85000"/>
                  <a:lumOff val="15000"/>
                </a:schemeClr>
              </a:solidFill>
              <a:latin typeface="Corbel" panose="020B0503020204020204" pitchFamily="34" charset="0"/>
            </a:endParaRPr>
          </a:p>
          <a:p>
            <a:pPr marL="257175" indent="-257175" defTabSz="685800">
              <a:lnSpc>
                <a:spcPct val="110000"/>
              </a:lnSpc>
              <a:spcBef>
                <a:spcPts val="1650"/>
              </a:spcBef>
              <a:buClr>
                <a:prstClr val="black"/>
              </a:buClr>
              <a:buSzPct val="150000"/>
              <a:defRPr/>
            </a:pPr>
            <a:r>
              <a:rPr lang="en-US" sz="1700" i="1" dirty="0">
                <a:solidFill>
                  <a:schemeClr val="tx1">
                    <a:lumMod val="85000"/>
                    <a:lumOff val="15000"/>
                  </a:schemeClr>
                </a:solidFill>
                <a:latin typeface="Corbel" panose="020B0503020204020204" pitchFamily="34" charset="0"/>
              </a:rPr>
              <a:t>Logic Models for Program Design, Implementation, and Evaluation</a:t>
            </a:r>
            <a:r>
              <a:rPr lang="en-US" sz="1700" dirty="0">
                <a:solidFill>
                  <a:schemeClr val="tx1">
                    <a:lumMod val="85000"/>
                    <a:lumOff val="15000"/>
                  </a:schemeClr>
                </a:solidFill>
                <a:latin typeface="Corbel" panose="020B0503020204020204" pitchFamily="34" charset="0"/>
              </a:rPr>
              <a:t>: Workshop Toolkit</a:t>
            </a:r>
          </a:p>
          <a:p>
            <a:pPr marL="342900" lvl="1" indent="0" defTabSz="685800">
              <a:lnSpc>
                <a:spcPct val="110000"/>
              </a:lnSpc>
              <a:buClr>
                <a:prstClr val="black"/>
              </a:buClr>
              <a:buSzPct val="150000"/>
              <a:buNone/>
              <a:defRPr/>
            </a:pPr>
            <a:r>
              <a:rPr lang="en-US" sz="1700" dirty="0">
                <a:solidFill>
                  <a:schemeClr val="tx1">
                    <a:lumMod val="85000"/>
                    <a:lumOff val="15000"/>
                  </a:schemeClr>
                </a:solidFill>
                <a:latin typeface="Corbel" panose="020B0503020204020204" pitchFamily="34" charset="0"/>
                <a:hlinkClick r:id="rId4"/>
              </a:rPr>
              <a:t>https://ies.ed.gov/ncee/edlabs/projects/project.asp?ProjectID=401</a:t>
            </a:r>
            <a:endParaRPr lang="en-US" sz="1700" dirty="0">
              <a:solidFill>
                <a:schemeClr val="tx1">
                  <a:lumMod val="85000"/>
                  <a:lumOff val="15000"/>
                </a:schemeClr>
              </a:solidFill>
              <a:latin typeface="Corbel" panose="020B0503020204020204" pitchFamily="34" charset="0"/>
            </a:endParaRPr>
          </a:p>
          <a:p>
            <a:pPr marL="257175" indent="-257175" defTabSz="685800">
              <a:lnSpc>
                <a:spcPct val="110000"/>
              </a:lnSpc>
              <a:spcBef>
                <a:spcPts val="1650"/>
              </a:spcBef>
              <a:buClr>
                <a:prstClr val="black"/>
              </a:buClr>
              <a:buSzPct val="150000"/>
              <a:defRPr/>
            </a:pPr>
            <a:r>
              <a:rPr lang="en-US" sz="1700" i="1" dirty="0">
                <a:solidFill>
                  <a:schemeClr val="tx1">
                    <a:lumMod val="85000"/>
                    <a:lumOff val="15000"/>
                  </a:schemeClr>
                </a:solidFill>
                <a:latin typeface="Corbel" panose="020B0503020204020204" pitchFamily="34" charset="0"/>
              </a:rPr>
              <a:t>Education Logic Model </a:t>
            </a:r>
            <a:r>
              <a:rPr lang="en-US" sz="1700" dirty="0">
                <a:solidFill>
                  <a:schemeClr val="tx1">
                    <a:lumMod val="85000"/>
                    <a:lumOff val="15000"/>
                  </a:schemeClr>
                </a:solidFill>
                <a:latin typeface="Corbel" panose="020B0503020204020204" pitchFamily="34" charset="0"/>
              </a:rPr>
              <a:t>application for creating logic models:</a:t>
            </a:r>
          </a:p>
          <a:p>
            <a:pPr marL="342900" lvl="1" indent="0" defTabSz="685800">
              <a:lnSpc>
                <a:spcPct val="110000"/>
              </a:lnSpc>
              <a:buClr>
                <a:prstClr val="black"/>
              </a:buClr>
              <a:buSzPct val="150000"/>
              <a:buNone/>
              <a:defRPr/>
            </a:pPr>
            <a:r>
              <a:rPr lang="en-US" sz="1700" dirty="0">
                <a:solidFill>
                  <a:schemeClr val="tx1">
                    <a:lumMod val="85000"/>
                    <a:lumOff val="15000"/>
                  </a:schemeClr>
                </a:solidFill>
                <a:latin typeface="Corbel" panose="020B0503020204020204" pitchFamily="34" charset="0"/>
                <a:hlinkClick r:id="rId5"/>
              </a:rPr>
              <a:t>https://ies.ed.gov/ncee/edlabs/regions/pacific/elm.asp</a:t>
            </a:r>
            <a:endParaRPr lang="en-US" sz="1700" dirty="0">
              <a:solidFill>
                <a:schemeClr val="tx1">
                  <a:lumMod val="85000"/>
                  <a:lumOff val="15000"/>
                </a:schemeClr>
              </a:solidFill>
              <a:latin typeface="Corbel" panose="020B0503020204020204" pitchFamily="34" charset="0"/>
            </a:endParaRPr>
          </a:p>
        </p:txBody>
      </p:sp>
      <p:sp>
        <p:nvSpPr>
          <p:cNvPr id="2" name="Slide Number Placeholder 1">
            <a:extLst>
              <a:ext uri="{FF2B5EF4-FFF2-40B4-BE49-F238E27FC236}">
                <a16:creationId xmlns:a16="http://schemas.microsoft.com/office/drawing/2014/main" id="{75063AF2-30F4-488D-A78C-6E23D7AF2F85}"/>
              </a:ext>
            </a:extLst>
          </p:cNvPr>
          <p:cNvSpPr>
            <a:spLocks noGrp="1"/>
          </p:cNvSpPr>
          <p:nvPr>
            <p:ph type="sldNum" sz="quarter" idx="12"/>
          </p:nvPr>
        </p:nvSpPr>
        <p:spPr>
          <a:xfrm>
            <a:off x="10641347" y="6412211"/>
            <a:ext cx="907186" cy="309442"/>
          </a:xfrm>
        </p:spPr>
        <p:txBody>
          <a:bodyPr anchor="t">
            <a:normAutofit/>
          </a:bodyPr>
          <a:lstStyle/>
          <a:p>
            <a:pPr marL="0" marR="0" lvl="0" indent="0" algn="r" defTabSz="457200" rtl="0" eaLnBrk="1" fontAlgn="auto" latinLnBrk="0" hangingPunct="1">
              <a:lnSpc>
                <a:spcPct val="100000"/>
              </a:lnSpc>
              <a:spcBef>
                <a:spcPts val="0"/>
              </a:spcBef>
              <a:spcAft>
                <a:spcPts val="600"/>
              </a:spcAft>
              <a:buClrTx/>
              <a:buSzTx/>
              <a:buFontTx/>
              <a:buNone/>
              <a:tabLst/>
              <a:defRPr/>
            </a:pPr>
            <a:fld id="{1BEC7E40-8CCE-464C-B7C5-5D4B4A7BAD94}" type="slidenum">
              <a:rPr kumimoji="0" lang="en-US" sz="1400"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600"/>
                </a:spcAft>
                <a:buClrTx/>
                <a:buSzTx/>
                <a:buFontTx/>
                <a:buNone/>
                <a:tabLst/>
                <a:defRPr/>
              </a:pPr>
              <a:t>52</a:t>
            </a:fld>
            <a:endParaRPr kumimoji="0" lang="en-US" sz="14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42190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1CE2FDE-6E9C-464C-8713-D319C2793CB5}"/>
              </a:ext>
            </a:extLst>
          </p:cNvPr>
          <p:cNvSpPr>
            <a:spLocks noGrp="1"/>
          </p:cNvSpPr>
          <p:nvPr>
            <p:ph type="ftr" sz="quarter" idx="11"/>
          </p:nvPr>
        </p:nvSpPr>
        <p:spPr/>
        <p:txBody>
          <a:bodyPr vert="horz" lIns="91440" tIns="45720" rIns="91440" bIns="45720" rtlCol="0" anchor="ctr">
            <a:norm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endParaRPr kumimoji="0" lang="en-US" sz="1300" b="0" i="0" u="none" strike="noStrike" kern="1200" cap="all" spc="0" normalizeH="0" baseline="0" noProof="0" dirty="0">
              <a:ln>
                <a:noFill/>
              </a:ln>
              <a:solidFill>
                <a:srgbClr val="E48312">
                  <a:lumMod val="60000"/>
                  <a:lumOff val="40000"/>
                </a:srgbClr>
              </a:solidFill>
              <a:effectLst/>
              <a:uLnTx/>
              <a:uFillTx/>
              <a:latin typeface="Calibri" panose="020F0502020204030204"/>
              <a:ea typeface="+mn-ea"/>
              <a:cs typeface="+mn-cs"/>
            </a:endParaRPr>
          </a:p>
        </p:txBody>
      </p:sp>
      <p:sp>
        <p:nvSpPr>
          <p:cNvPr id="5" name="Slide Number Placeholder 4">
            <a:extLst>
              <a:ext uri="{FF2B5EF4-FFF2-40B4-BE49-F238E27FC236}">
                <a16:creationId xmlns:a16="http://schemas.microsoft.com/office/drawing/2014/main" id="{1EE8C415-66F0-4BB0-9340-8940150F9CEA}"/>
              </a:ext>
            </a:extLst>
          </p:cNvPr>
          <p:cNvSpPr>
            <a:spLocks noGrp="1"/>
          </p:cNvSpPr>
          <p:nvPr>
            <p:ph type="sldNum" sz="quarter" idx="12"/>
          </p:nvPr>
        </p:nvSpPr>
        <p:spPr/>
        <p:txBody>
          <a:bodyPr vert="horz" lIns="91440" tIns="45720" rIns="91440" bIns="45720" rtlCol="0" anchor="ctr">
            <a:normAutofit fontScale="85000" lnSpcReduction="20000"/>
          </a:bodyPr>
          <a:lstStyle/>
          <a:p>
            <a:pPr marL="0" marR="0" lvl="0" indent="0" algn="r" defTabSz="914400" rtl="0" eaLnBrk="1" fontAlgn="auto" latinLnBrk="0" hangingPunct="1">
              <a:lnSpc>
                <a:spcPct val="90000"/>
              </a:lnSpc>
              <a:spcBef>
                <a:spcPts val="0"/>
              </a:spcBef>
              <a:spcAft>
                <a:spcPts val="600"/>
              </a:spcAft>
              <a:buClrTx/>
              <a:buSzTx/>
              <a:buFontTx/>
              <a:buNone/>
              <a:tabLst/>
              <a:defRPr/>
            </a:pPr>
            <a:fld id="{4000623F-BDE9-460C-A902-EFCC55D6B305}" type="slidenum">
              <a:rPr kumimoji="0" lang="en-US" sz="27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90000"/>
                </a:lnSpc>
                <a:spcBef>
                  <a:spcPts val="0"/>
                </a:spcBef>
                <a:spcAft>
                  <a:spcPts val="600"/>
                </a:spcAft>
                <a:buClrTx/>
                <a:buSzTx/>
                <a:buFontTx/>
                <a:buNone/>
                <a:tabLst/>
                <a:defRPr/>
              </a:pPr>
              <a:t>53</a:t>
            </a:fld>
            <a:endParaRPr kumimoji="0" lang="en-US" sz="27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EA1C19-AE98-4D4D-9E2D-A135FF3B91D6}"/>
              </a:ext>
            </a:extLst>
          </p:cNvPr>
          <p:cNvSpPr>
            <a:spLocks noGrp="1"/>
          </p:cNvSpPr>
          <p:nvPr>
            <p:ph type="title" idx="4294967295"/>
          </p:nvPr>
        </p:nvSpPr>
        <p:spPr>
          <a:xfrm>
            <a:off x="0" y="685800"/>
            <a:ext cx="3490913" cy="4454525"/>
          </a:xfrm>
        </p:spPr>
        <p:txBody>
          <a:bodyPr vert="horz" lIns="91440" tIns="45720" rIns="91440" bIns="45720" rtlCol="0" anchor="ctr">
            <a:normAutofit/>
          </a:bodyPr>
          <a:lstStyle/>
          <a:p>
            <a:br>
              <a:rPr lang="en-US" b="1" dirty="0"/>
            </a:br>
            <a:r>
              <a:rPr lang="en-US" b="1" dirty="0"/>
              <a:t>Sample Logic Model</a:t>
            </a:r>
            <a:br>
              <a:rPr lang="en-US" dirty="0"/>
            </a:br>
            <a:endParaRPr lang="en-US" dirty="0"/>
          </a:p>
        </p:txBody>
      </p:sp>
      <p:pic>
        <p:nvPicPr>
          <p:cNvPr id="11" name="Content Placeholder 10" descr="Picture of a grantee's logic model. It shows the Inputs, Activities, Outputs and Outcomes (Short, Medium and Long-range).  Based on the relationship between the activities and the outputs, there are arrows to the outputs and from the outputs to the relevant outcomes. ">
            <a:extLst>
              <a:ext uri="{FF2B5EF4-FFF2-40B4-BE49-F238E27FC236}">
                <a16:creationId xmlns:a16="http://schemas.microsoft.com/office/drawing/2014/main" id="{26A2F97E-1545-49EB-920D-5F68389A0C3C}"/>
              </a:ext>
            </a:extLst>
          </p:cNvPr>
          <p:cNvPicPr>
            <a:picLocks noGrp="1" noChangeAspect="1"/>
          </p:cNvPicPr>
          <p:nvPr>
            <p:ph idx="4294967295"/>
          </p:nvPr>
        </p:nvPicPr>
        <p:blipFill rotWithShape="1">
          <a:blip r:embed="rId3">
            <a:extLst>
              <a:ext uri="{BEBA8EAE-BF5A-486C-A8C5-ECC9F3942E4B}">
                <a14:imgProps xmlns:a14="http://schemas.microsoft.com/office/drawing/2010/main">
                  <a14:imgLayer r:embed="rId4">
                    <a14:imgEffect>
                      <a14:backgroundRemoval t="8056" b="95278" l="5000" r="45000">
                        <a14:foregroundMark x1="9870" y1="16204" x2="12865" y2="15833"/>
                        <a14:foregroundMark x1="12865" y1="15833" x2="9974" y2="14907"/>
                        <a14:foregroundMark x1="9974" y1="14907" x2="9271" y2="15648"/>
                        <a14:foregroundMark x1="9271" y1="13148" x2="16319" y2="13148"/>
                        <a14:foregroundMark x1="8802" y1="20093" x2="15130" y2="18333"/>
                        <a14:foregroundMark x1="15130" y1="18333" x2="24323" y2="18333"/>
                        <a14:foregroundMark x1="24323" y1="18333" x2="29271" y2="17963"/>
                        <a14:foregroundMark x1="29271" y1="17963" x2="36536" y2="18056"/>
                        <a14:foregroundMark x1="36536" y1="18056" x2="39740" y2="21296"/>
                        <a14:foregroundMark x1="39740" y1="21296" x2="37874" y2="13287"/>
                        <a14:foregroundMark x1="34271" y1="13533" x2="32917" y2="20278"/>
                        <a14:foregroundMark x1="8906" y1="20833" x2="13880" y2="20833"/>
                        <a14:foregroundMark x1="13880" y1="20833" x2="27344" y2="18519"/>
                        <a14:foregroundMark x1="27344" y1="18519" x2="24531" y2="24444"/>
                        <a14:foregroundMark x1="24531" y1="24444" x2="21693" y2="25185"/>
                        <a14:foregroundMark x1="21693" y1="25185" x2="24740" y2="21019"/>
                        <a14:foregroundMark x1="24740" y1="21019" x2="32005" y2="20278"/>
                        <a14:foregroundMark x1="32005" y1="20278" x2="36016" y2="22407"/>
                        <a14:foregroundMark x1="36016" y1="22407" x2="38750" y2="19630"/>
                        <a14:foregroundMark x1="38750" y1="19630" x2="28464" y2="20185"/>
                        <a14:foregroundMark x1="28464" y1="20185" x2="36484" y2="21019"/>
                        <a14:foregroundMark x1="36484" y1="21019" x2="33438" y2="21389"/>
                        <a14:foregroundMark x1="33438" y1="21389" x2="37005" y2="21574"/>
                        <a14:foregroundMark x1="22188" y1="21204" x2="23932" y2="20648"/>
                        <a14:foregroundMark x1="37865" y1="18148" x2="38932" y2="17778"/>
                        <a14:foregroundMark x1="9063" y1="87778" x2="11510" y2="95648"/>
                        <a14:foregroundMark x1="11510" y1="95648" x2="14349" y2="95278"/>
                        <a14:foregroundMark x1="14349" y1="95278" x2="18411" y2="95278"/>
                        <a14:foregroundMark x1="18411" y1="95278" x2="34531" y2="92500"/>
                        <a14:foregroundMark x1="34531" y1="92500" x2="37708" y2="95278"/>
                        <a14:foregroundMark x1="37708" y1="95278" x2="39505" y2="85185"/>
                        <a14:foregroundMark x1="39505" y1="85185" x2="39479" y2="82222"/>
                        <a14:foregroundMark x1="40495" y1="22593" x2="38724" y2="31204"/>
                        <a14:foregroundMark x1="38724" y1="31204" x2="38516" y2="72500"/>
                        <a14:foregroundMark x1="38516" y1="72500" x2="40052" y2="81852"/>
                        <a14:foregroundMark x1="40052" y1="81852" x2="40833" y2="82500"/>
                        <a14:foregroundMark x1="40286" y1="46481" x2="39036" y2="56574"/>
                        <a14:foregroundMark x1="39036" y1="56574" x2="38880" y2="66759"/>
                        <a14:foregroundMark x1="38880" y1="66759" x2="39948" y2="76296"/>
                        <a14:foregroundMark x1="39948" y1="76296" x2="40938" y2="79167"/>
                        <a14:backgroundMark x1="40630" y1="47621" x2="40599" y2="84167"/>
                        <a14:backgroundMark x1="40649" y1="24505" x2="40630" y2="46988"/>
                        <a14:backgroundMark x1="40651" y1="21574" x2="40650" y2="22941"/>
                        <a14:backgroundMark x1="9375" y1="11667" x2="35260" y2="12222"/>
                        <a14:backgroundMark x1="35260" y1="12222" x2="41120" y2="11667"/>
                        <a14:backgroundMark x1="41120" y1="11667" x2="41146" y2="11667"/>
                        <a14:backgroundMark x1="25495" y1="7593" x2="28984" y2="8981"/>
                        <a14:backgroundMark x1="28984" y1="8981" x2="26979" y2="10463"/>
                      </a14:backgroundRemoval>
                    </a14:imgEffect>
                  </a14:imgLayer>
                </a14:imgProps>
              </a:ext>
            </a:extLst>
          </a:blip>
          <a:srcRect l="9131" t="12383" r="59456" b="4229"/>
          <a:stretch/>
        </p:blipFill>
        <p:spPr>
          <a:xfrm>
            <a:off x="3648075" y="342900"/>
            <a:ext cx="8543925" cy="4914900"/>
          </a:xfrm>
          <a:prstGeom prst="rect">
            <a:avLst/>
          </a:prstGeom>
        </p:spPr>
      </p:pic>
    </p:spTree>
    <p:extLst>
      <p:ext uri="{BB962C8B-B14F-4D97-AF65-F5344CB8AC3E}">
        <p14:creationId xmlns:p14="http://schemas.microsoft.com/office/powerpoint/2010/main" val="1315691420"/>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00128" y="248026"/>
            <a:ext cx="10058400" cy="1450757"/>
          </a:xfrm>
        </p:spPr>
        <p:style>
          <a:lnRef idx="3">
            <a:schemeClr val="lt1"/>
          </a:lnRef>
          <a:fillRef idx="1">
            <a:schemeClr val="accent1"/>
          </a:fillRef>
          <a:effectRef idx="1">
            <a:schemeClr val="accent1"/>
          </a:effectRef>
          <a:fontRef idx="minor">
            <a:schemeClr val="lt1"/>
          </a:fontRef>
        </p:style>
        <p:txBody>
          <a:bodyPr>
            <a:normAutofit/>
          </a:bodyPr>
          <a:lstStyle/>
          <a:p>
            <a:r>
              <a:rPr lang="en-US" dirty="0">
                <a:latin typeface="Cambria" panose="02040503050406030204" pitchFamily="18" charset="0"/>
                <a:ea typeface="Cambria" panose="02040503050406030204" pitchFamily="18" charset="0"/>
              </a:rPr>
              <a:t>Program Contacts</a:t>
            </a:r>
          </a:p>
        </p:txBody>
      </p:sp>
      <p:sp>
        <p:nvSpPr>
          <p:cNvPr id="5" name="Slide Number Placeholder 4">
            <a:extLst>
              <a:ext uri="{FF2B5EF4-FFF2-40B4-BE49-F238E27FC236}">
                <a16:creationId xmlns:a16="http://schemas.microsoft.com/office/drawing/2014/main" id="{CAD7DE3D-0FF8-40BF-8123-DB7D1F272A84}"/>
              </a:ext>
            </a:extLst>
          </p:cNvPr>
          <p:cNvSpPr>
            <a:spLocks noGrp="1"/>
          </p:cNvSpPr>
          <p:nvPr>
            <p:ph type="sldNum" sz="quarter" idx="12"/>
          </p:nvPr>
        </p:nvSpPr>
        <p:spPr>
          <a:xfrm>
            <a:off x="9900458" y="6459785"/>
            <a:ext cx="1312025" cy="365125"/>
          </a:xfrm>
        </p:spPr>
        <p:txBody>
          <a:bodyPr>
            <a:normAutofit/>
          </a:bodyPr>
          <a:lstStyle/>
          <a:p>
            <a:pPr>
              <a:spcAft>
                <a:spcPts val="600"/>
              </a:spcAft>
            </a:pPr>
            <a:fld id="{1BEC7E40-8CCE-464C-B7C5-5D4B4A7BAD94}" type="slidenum">
              <a:rPr lang="en-US"/>
              <a:pPr>
                <a:spcAft>
                  <a:spcPts val="600"/>
                </a:spcAft>
              </a:pPr>
              <a:t>54</a:t>
            </a:fld>
            <a:endParaRPr lang="en-US" dirty="0"/>
          </a:p>
        </p:txBody>
      </p:sp>
      <p:pic>
        <p:nvPicPr>
          <p:cNvPr id="4" name="Picture 2" descr="the Department of Education se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58528" y="5915029"/>
            <a:ext cx="871537" cy="78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40" name="Content Placeholder 2">
            <a:extLst>
              <a:ext uri="{FF2B5EF4-FFF2-40B4-BE49-F238E27FC236}">
                <a16:creationId xmlns:a16="http://schemas.microsoft.com/office/drawing/2014/main" id="{9E39A7B6-E642-0A96-C720-806AB90A00AB}"/>
              </a:ext>
            </a:extLst>
          </p:cNvPr>
          <p:cNvGraphicFramePr>
            <a:graphicFrameLocks noGrp="1"/>
          </p:cNvGraphicFramePr>
          <p:nvPr>
            <p:ph idx="1"/>
            <p:extLst>
              <p:ext uri="{D42A27DB-BD31-4B8C-83A1-F6EECF244321}">
                <p14:modId xmlns:p14="http://schemas.microsoft.com/office/powerpoint/2010/main" val="949697713"/>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299393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42" name="Straight Connector 41">
            <a:extLst>
              <a:ext uri="{FF2B5EF4-FFF2-40B4-BE49-F238E27FC236}">
                <a16:creationId xmlns:a16="http://schemas.microsoft.com/office/drawing/2014/main" id="{E9F7CBA9-9D9B-479F-AAB5-BF785971CD8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B367E5B-B5E2-4145-908D-46E1BC6943B3}"/>
              </a:ext>
            </a:extLst>
          </p:cNvPr>
          <p:cNvSpPr>
            <a:spLocks noGrp="1"/>
          </p:cNvSpPr>
          <p:nvPr>
            <p:ph type="title"/>
          </p:nvPr>
        </p:nvSpPr>
        <p:spPr>
          <a:xfrm>
            <a:off x="1097280" y="286603"/>
            <a:ext cx="10058400" cy="1450757"/>
          </a:xfrm>
        </p:spPr>
        <p:txBody>
          <a:bodyPr>
            <a:normAutofit/>
          </a:bodyPr>
          <a:lstStyle/>
          <a:p>
            <a:r>
              <a:rPr lang="en-US"/>
              <a:t>Final tips	</a:t>
            </a:r>
          </a:p>
        </p:txBody>
      </p:sp>
      <p:sp>
        <p:nvSpPr>
          <p:cNvPr id="44" name="Rectangle 43">
            <a:extLst>
              <a:ext uri="{FF2B5EF4-FFF2-40B4-BE49-F238E27FC236}">
                <a16:creationId xmlns:a16="http://schemas.microsoft.com/office/drawing/2014/main" id="{154480E5-678B-478F-9170-46502C5FB3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6" name="Rectangle 45">
            <a:extLst>
              <a:ext uri="{FF2B5EF4-FFF2-40B4-BE49-F238E27FC236}">
                <a16:creationId xmlns:a16="http://schemas.microsoft.com/office/drawing/2014/main" id="{B598D875-841B-47A7-B4C8-237DBCE2FB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19" name="Content Placeholder 2">
            <a:extLst>
              <a:ext uri="{FF2B5EF4-FFF2-40B4-BE49-F238E27FC236}">
                <a16:creationId xmlns:a16="http://schemas.microsoft.com/office/drawing/2014/main" id="{36DFA783-9A2B-6824-695D-FA316D683964}"/>
              </a:ext>
            </a:extLst>
          </p:cNvPr>
          <p:cNvGraphicFramePr>
            <a:graphicFrameLocks noGrp="1"/>
          </p:cNvGraphicFramePr>
          <p:nvPr>
            <p:ph sz="quarter" idx="13"/>
            <p:extLst>
              <p:ext uri="{D42A27DB-BD31-4B8C-83A1-F6EECF244321}">
                <p14:modId xmlns:p14="http://schemas.microsoft.com/office/powerpoint/2010/main" val="3073052065"/>
              </p:ext>
            </p:extLst>
          </p:nvPr>
        </p:nvGraphicFramePr>
        <p:xfrm>
          <a:off x="1097280" y="1845734"/>
          <a:ext cx="10058400" cy="4023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1542866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a:blip r:embed="rId2">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C4392-E947-4310-A7B1-ABBD8ABAE807}"/>
              </a:ext>
            </a:extLst>
          </p:cNvPr>
          <p:cNvSpPr>
            <a:spLocks noGrp="1"/>
          </p:cNvSpPr>
          <p:nvPr>
            <p:ph type="title"/>
          </p:nvPr>
        </p:nvSpPr>
        <p:spPr>
          <a:xfrm rot="21420000">
            <a:off x="562263" y="655592"/>
            <a:ext cx="5428489" cy="3278684"/>
          </a:xfrm>
        </p:spPr>
        <p:txBody>
          <a:bodyPr vert="horz" lIns="91440" tIns="45720" rIns="91440" bIns="45720" rtlCol="0" anchor="b">
            <a:normAutofit/>
          </a:bodyPr>
          <a:lstStyle/>
          <a:p>
            <a:pPr algn="r"/>
            <a:r>
              <a:rPr lang="en-US" sz="8000" dirty="0"/>
              <a:t>Questions?</a:t>
            </a:r>
          </a:p>
        </p:txBody>
      </p:sp>
      <p:pic>
        <p:nvPicPr>
          <p:cNvPr id="7" name="Graphic 6" descr="Question mark">
            <a:extLst>
              <a:ext uri="{FF2B5EF4-FFF2-40B4-BE49-F238E27FC236}">
                <a16:creationId xmlns:a16="http://schemas.microsoft.com/office/drawing/2014/main" id="{22654BD6-7C8B-4950-AD76-95B0E9058E3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1420000">
            <a:off x="6635077" y="373505"/>
            <a:ext cx="3813745" cy="3813745"/>
          </a:xfrm>
          <a:prstGeom prst="rect">
            <a:avLst/>
          </a:prstGeom>
        </p:spPr>
      </p:pic>
    </p:spTree>
    <p:extLst>
      <p:ext uri="{BB962C8B-B14F-4D97-AF65-F5344CB8AC3E}">
        <p14:creationId xmlns:p14="http://schemas.microsoft.com/office/powerpoint/2010/main" val="41473045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B1836F0-F9E0-4D93-9BDD-7EEC6EA05F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FD6E04-89E6-44E2-82CD-35D7A1157F3E}"/>
              </a:ext>
            </a:extLst>
          </p:cNvPr>
          <p:cNvSpPr>
            <a:spLocks noGrp="1"/>
          </p:cNvSpPr>
          <p:nvPr>
            <p:ph type="title"/>
          </p:nvPr>
        </p:nvSpPr>
        <p:spPr>
          <a:xfrm>
            <a:off x="5289754" y="639097"/>
            <a:ext cx="6253317" cy="3686015"/>
          </a:xfrm>
        </p:spPr>
        <p:txBody>
          <a:bodyPr vert="horz" lIns="91440" tIns="45720" rIns="91440" bIns="45720" rtlCol="0" anchor="b">
            <a:normAutofit/>
          </a:bodyPr>
          <a:lstStyle/>
          <a:p>
            <a:r>
              <a:rPr lang="en-US" sz="8000" dirty="0">
                <a:solidFill>
                  <a:schemeClr val="tx1">
                    <a:lumMod val="85000"/>
                    <a:lumOff val="15000"/>
                  </a:schemeClr>
                </a:solidFill>
              </a:rPr>
              <a:t>thank YOU!</a:t>
            </a:r>
          </a:p>
        </p:txBody>
      </p:sp>
      <p:pic>
        <p:nvPicPr>
          <p:cNvPr id="6" name="Graphic 5" descr="Smiling Face with No Fill">
            <a:extLst>
              <a:ext uri="{FF2B5EF4-FFF2-40B4-BE49-F238E27FC236}">
                <a16:creationId xmlns:a16="http://schemas.microsoft.com/office/drawing/2014/main" id="{F0AB8F7D-13C6-82E2-99DE-B80E367DC5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3999" y="1163529"/>
            <a:ext cx="4001315" cy="4001315"/>
          </a:xfrm>
          <a:prstGeom prst="rect">
            <a:avLst/>
          </a:prstGeom>
        </p:spPr>
      </p:pic>
      <p:cxnSp>
        <p:nvCxnSpPr>
          <p:cNvPr id="17" name="Straight Connector 16">
            <a:extLst>
              <a:ext uri="{FF2B5EF4-FFF2-40B4-BE49-F238E27FC236}">
                <a16:creationId xmlns:a16="http://schemas.microsoft.com/office/drawing/2014/main" id="{7A49EFD3-A806-4D59-99F1-AA9AFAE4EF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D2F28D1-82F9-40FE-935C-85ECF7660D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4B670E93-2F53-48FC-AB6C-E99E22D17F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7120045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9925</TotalTime>
  <Words>5401</Words>
  <Application>Microsoft Office PowerPoint</Application>
  <PresentationFormat>Widescreen</PresentationFormat>
  <Paragraphs>439</Paragraphs>
  <Slides>57</Slides>
  <Notes>20</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57</vt:i4>
      </vt:variant>
    </vt:vector>
  </HeadingPairs>
  <TitlesOfParts>
    <vt:vector size="72" baseType="lpstr">
      <vt:lpstr>Arial</vt:lpstr>
      <vt:lpstr>Calibri</vt:lpstr>
      <vt:lpstr>Calibri Light</vt:lpstr>
      <vt:lpstr>Cambria</vt:lpstr>
      <vt:lpstr>Century Schoolbook</vt:lpstr>
      <vt:lpstr>Corbel</vt:lpstr>
      <vt:lpstr>Courier New</vt:lpstr>
      <vt:lpstr>Gill Sans MT</vt:lpstr>
      <vt:lpstr>Segoe UI</vt:lpstr>
      <vt:lpstr>Times New Roman</vt:lpstr>
      <vt:lpstr>Tw Cen MT</vt:lpstr>
      <vt:lpstr>Wingdings</vt:lpstr>
      <vt:lpstr>Retrospect</vt:lpstr>
      <vt:lpstr>1_Office Theme</vt:lpstr>
      <vt:lpstr>2_Office Theme</vt:lpstr>
      <vt:lpstr>FY 2024 Basic Needs for Postsecondary Students Program ALN (CFDA): 84.116N  Pre-Application Webinar </vt:lpstr>
      <vt:lpstr>Welcome!</vt:lpstr>
      <vt:lpstr>Note:  The Federal Register is the official guide for submitting your grant application!  https://www.federalregister.gov/</vt:lpstr>
      <vt:lpstr>Agenda </vt:lpstr>
      <vt:lpstr>Purpose of the program</vt:lpstr>
      <vt:lpstr> FY 2024 Competition At A Glance </vt:lpstr>
      <vt:lpstr>Eligibility</vt:lpstr>
      <vt:lpstr>FY 2024 PROGRAM PRIORITIES   The Notice Inviting Applications (NIA) published in the Federal Register contains two absolute priorities, two competitive preference priorities, and two invitational priorities.    </vt:lpstr>
      <vt:lpstr>Absolute Priority 1 </vt:lpstr>
      <vt:lpstr>Absolute Priority 2 </vt:lpstr>
      <vt:lpstr>Competitive Preference Priority 1  </vt:lpstr>
      <vt:lpstr>Competitive Preference Priority 2  </vt:lpstr>
      <vt:lpstr>Invitational Priority 1 </vt:lpstr>
      <vt:lpstr>Invitational Priority 2 </vt:lpstr>
      <vt:lpstr>Examples of Supports and Services </vt:lpstr>
      <vt:lpstr>Examples of Unallowable Activities</vt:lpstr>
      <vt:lpstr>Selection Criteria</vt:lpstr>
      <vt:lpstr>Selection Criterion  </vt:lpstr>
      <vt:lpstr>Questions to Consider- Need for the Project</vt:lpstr>
      <vt:lpstr>Selection Criterion </vt:lpstr>
      <vt:lpstr>Questions to Consider – Project design</vt:lpstr>
      <vt:lpstr>Selection Criterion </vt:lpstr>
      <vt:lpstr>Questions to Consider –  Project Services</vt:lpstr>
      <vt:lpstr>Selection Criterion </vt:lpstr>
      <vt:lpstr>Questions to Consider – Project Personnel</vt:lpstr>
      <vt:lpstr>Selection Criterion </vt:lpstr>
      <vt:lpstr>Questions to Consider – Management plan</vt:lpstr>
      <vt:lpstr>Selection Criterion </vt:lpstr>
      <vt:lpstr>Questions to Consider – Project Evaluation</vt:lpstr>
      <vt:lpstr>PowerPoint Presentation</vt:lpstr>
      <vt:lpstr>Performance Measures </vt:lpstr>
      <vt:lpstr>Reporting Requirements </vt:lpstr>
      <vt:lpstr> General Overview of GEPA Section 427   Purpose: To ensure equitable access to, and participation in, Federally-assisted programs for all beneficiaries. </vt:lpstr>
      <vt:lpstr>GEPA Section 427 Standard Form Changes</vt:lpstr>
      <vt:lpstr>Updated GEPA Form Has Four Questions</vt:lpstr>
      <vt:lpstr>Sample Error Message</vt:lpstr>
      <vt:lpstr>GEPA Form Instructions </vt:lpstr>
      <vt:lpstr>GEPA Form Instructions (continued)</vt:lpstr>
      <vt:lpstr>Sample Grant Program</vt:lpstr>
      <vt:lpstr>Question One – Sample Response</vt:lpstr>
      <vt:lpstr>Question 2 – Sample Response</vt:lpstr>
      <vt:lpstr>Question 3 – Response Example </vt:lpstr>
      <vt:lpstr>Question 4 – Response Example  </vt:lpstr>
      <vt:lpstr>GEPA Section 427 Resources</vt:lpstr>
      <vt:lpstr>Evidence Form</vt:lpstr>
      <vt:lpstr>PowerPoint Presentation</vt:lpstr>
      <vt:lpstr>PowerPoint Presentation</vt:lpstr>
      <vt:lpstr>Planning Your Grant Proposal</vt:lpstr>
      <vt:lpstr>Planning Your Grant Proposal</vt:lpstr>
      <vt:lpstr> Resources  </vt:lpstr>
      <vt:lpstr>Indirect Costs </vt:lpstr>
      <vt:lpstr>Regional Educational Laboratory (REL) Resources on Logic Models</vt:lpstr>
      <vt:lpstr> Sample Logic Model </vt:lpstr>
      <vt:lpstr>Program Contacts</vt:lpstr>
      <vt:lpstr>Final tips </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 2021 transitioning gang-involved youth to higher education  Pre- Application Webinar</dc:title>
  <dc:creator>Seward, Jymece</dc:creator>
  <cp:lastModifiedBy>Clark, Njeri</cp:lastModifiedBy>
  <cp:revision>255</cp:revision>
  <dcterms:created xsi:type="dcterms:W3CDTF">2021-09-08T12:56:04Z</dcterms:created>
  <dcterms:modified xsi:type="dcterms:W3CDTF">2024-06-11T20:19:15Z</dcterms:modified>
</cp:coreProperties>
</file>