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4" r:id="rId1"/>
  </p:sldMasterIdLst>
  <p:notesMasterIdLst>
    <p:notesMasterId r:id="rId3"/>
  </p:notesMasterIdLst>
  <p:handoutMasterIdLst>
    <p:handoutMasterId r:id="rId4"/>
  </p:handoutMasterIdLst>
  <p:sldIdLst>
    <p:sldId id="270" r:id="rId2"/>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2">
          <p15:clr>
            <a:srgbClr val="A4A3A4"/>
          </p15:clr>
        </p15:guide>
        <p15:guide id="2" pos="2881">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ifford, Kelly (contr-dso)" initials="GK(" lastIdx="2" clrIdx="0">
    <p:extLst>
      <p:ext uri="{19B8F6BF-5375-455C-9EA6-DF929625EA0E}">
        <p15:presenceInfo xmlns:p15="http://schemas.microsoft.com/office/powerpoint/2012/main" userId="S-1-5-21-15365455-1894414796-1560228694-10152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190" autoAdjust="0"/>
    <p:restoredTop sz="94645" autoAdjust="0"/>
  </p:normalViewPr>
  <p:slideViewPr>
    <p:cSldViewPr snapToGrid="0" showGuides="1">
      <p:cViewPr varScale="1">
        <p:scale>
          <a:sx n="73" d="100"/>
          <a:sy n="73" d="100"/>
        </p:scale>
        <p:origin x="1502" y="67"/>
      </p:cViewPr>
      <p:guideLst>
        <p:guide orient="horz" pos="2162"/>
        <p:guide pos="288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howGuides="1">
      <p:cViewPr varScale="1">
        <p:scale>
          <a:sx n="88" d="100"/>
          <a:sy n="88" d="100"/>
        </p:scale>
        <p:origin x="-2310" y="-12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notesMaster" Target="notesMasters/notesMaster1.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4" Type="http://schemas.openxmlformats.org/officeDocument/2006/relationships/handoutMaster" Target="handoutMasters/handout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45904C4-010F-4896-9D22-0FDDB5A0FF93}" type="datetimeFigureOut">
              <a:rPr lang="en-US" smtClean="0">
                <a:solidFill>
                  <a:schemeClr val="bg1">
                    <a:lumMod val="65000"/>
                  </a:schemeClr>
                </a:solidFill>
                <a:latin typeface="Tahoma" pitchFamily="34" charset="0"/>
                <a:ea typeface="Tahoma" pitchFamily="34" charset="0"/>
                <a:cs typeface="Tahoma" pitchFamily="34" charset="0"/>
              </a:rPr>
              <a:pPr/>
              <a:t>9/27/2022</a:t>
            </a:fld>
            <a:endParaRPr lang="en-US" dirty="0">
              <a:solidFill>
                <a:schemeClr val="bg1">
                  <a:lumMod val="65000"/>
                </a:schemeClr>
              </a:solidFill>
              <a:latin typeface="Tahoma" pitchFamily="34" charset="0"/>
              <a:ea typeface="Tahoma" pitchFamily="34" charset="0"/>
              <a:cs typeface="Tahoma" pitchFamily="34" charset="0"/>
            </a:endParaRPr>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r>
              <a:rPr lang="en-US" dirty="0">
                <a:solidFill>
                  <a:schemeClr val="bg1">
                    <a:lumMod val="65000"/>
                  </a:schemeClr>
                </a:solidFill>
                <a:latin typeface="Tahoma" pitchFamily="34" charset="0"/>
                <a:ea typeface="Tahoma" pitchFamily="34" charset="0"/>
                <a:cs typeface="Tahoma" pitchFamily="34" charset="0"/>
              </a:rPr>
              <a:t>Distribution Statement</a:t>
            </a:r>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4899D1F1-6DC0-4977-808C-FD0BF7AD2565}" type="slidenum">
              <a:rPr lang="en-US" smtClean="0">
                <a:solidFill>
                  <a:schemeClr val="bg1">
                    <a:lumMod val="65000"/>
                  </a:schemeClr>
                </a:solidFill>
                <a:latin typeface="Tahoma" pitchFamily="34" charset="0"/>
                <a:ea typeface="Tahoma" pitchFamily="34" charset="0"/>
                <a:cs typeface="Tahoma" pitchFamily="34" charset="0"/>
              </a:rPr>
              <a:pPr/>
              <a:t>‹#›</a:t>
            </a:fld>
            <a:endParaRPr lang="en-US" dirty="0">
              <a:solidFill>
                <a:schemeClr val="bg1">
                  <a:lumMod val="65000"/>
                </a:schemeClr>
              </a:solidFill>
              <a:latin typeface="Tahoma" pitchFamily="34" charset="0"/>
              <a:ea typeface="Tahoma" pitchFamily="34" charset="0"/>
              <a:cs typeface="Tahoma" pitchFamily="34" charset="0"/>
            </a:endParaRPr>
          </a:p>
        </p:txBody>
      </p:sp>
      <p:pic>
        <p:nvPicPr>
          <p:cNvPr id="6"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45924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solidFill>
                  <a:schemeClr val="bg1">
                    <a:lumMod val="65000"/>
                  </a:schemeClr>
                </a:solidFill>
                <a:latin typeface="Tahoma" pitchFamily="34" charset="0"/>
                <a:ea typeface="Tahoma" pitchFamily="34" charset="0"/>
                <a:cs typeface="Tahoma" pitchFamily="34" charset="0"/>
              </a:defRPr>
            </a:lvl1pPr>
          </a:lstStyle>
          <a:p>
            <a:fld id="{92715C0D-0E45-40B4-BE1B-664AAA8E6B7F}" type="datetimeFigureOut">
              <a:rPr lang="en-US" smtClean="0"/>
              <a:pPr/>
              <a:t>9/27/2022</a:t>
            </a:fld>
            <a:endParaRPr lang="en-US" dirty="0"/>
          </a:p>
        </p:txBody>
      </p:sp>
      <p:sp>
        <p:nvSpPr>
          <p:cNvPr id="4" name="Slide Image Placeholder 3"/>
          <p:cNvSpPr>
            <a:spLocks noGrp="1" noRot="1" noChangeAspect="1"/>
          </p:cNvSpPr>
          <p:nvPr>
            <p:ph type="sldImg" idx="2"/>
          </p:nvPr>
        </p:nvSpPr>
        <p:spPr>
          <a:xfrm>
            <a:off x="1181100" y="895350"/>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648200"/>
            <a:ext cx="5608320" cy="3950970"/>
          </a:xfrm>
          <a:prstGeom prst="rect">
            <a:avLst/>
          </a:prstGeom>
        </p:spPr>
        <p:txBody>
          <a:bodyPr vert="horz" lIns="93177" tIns="46589" rIns="93177" bIns="4658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solidFill>
                  <a:schemeClr val="bg1">
                    <a:lumMod val="65000"/>
                  </a:schemeClr>
                </a:solidFill>
                <a:latin typeface="Tahoma" pitchFamily="34" charset="0"/>
                <a:ea typeface="Tahoma" pitchFamily="34" charset="0"/>
                <a:cs typeface="Tahoma" pitchFamily="34" charset="0"/>
              </a:defRPr>
            </a:lvl1pPr>
          </a:lstStyle>
          <a:p>
            <a:r>
              <a:rPr lang="en-US" dirty="0"/>
              <a:t>Distribution Statement</a:t>
            </a:r>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solidFill>
                  <a:schemeClr val="bg1">
                    <a:lumMod val="65000"/>
                  </a:schemeClr>
                </a:solidFill>
                <a:latin typeface="Tahoma" pitchFamily="34" charset="0"/>
                <a:ea typeface="Tahoma" pitchFamily="34" charset="0"/>
                <a:cs typeface="Tahoma" pitchFamily="34" charset="0"/>
              </a:defRPr>
            </a:lvl1pPr>
          </a:lstStyle>
          <a:p>
            <a:fld id="{639B577F-6036-4BCD-9021-A736CBC28733}" type="slidenum">
              <a:rPr lang="en-US" smtClean="0"/>
              <a:pPr/>
              <a:t>‹#›</a:t>
            </a:fld>
            <a:endParaRPr lang="en-US" dirty="0"/>
          </a:p>
        </p:txBody>
      </p:sp>
      <p:pic>
        <p:nvPicPr>
          <p:cNvPr id="8"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8633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ahoma" pitchFamily="34" charset="0"/>
        <a:ea typeface="Tahoma" pitchFamily="34" charset="0"/>
        <a:cs typeface="Tahoma" pitchFamily="34" charset="0"/>
      </a:defRPr>
    </a:lvl1pPr>
    <a:lvl2pPr marL="457200" algn="l" defTabSz="914400" rtl="0" eaLnBrk="1" latinLnBrk="0" hangingPunct="1">
      <a:defRPr sz="1200" kern="1200">
        <a:solidFill>
          <a:schemeClr val="tx1"/>
        </a:solidFill>
        <a:latin typeface="Tahoma" pitchFamily="34" charset="0"/>
        <a:ea typeface="Tahoma" pitchFamily="34" charset="0"/>
        <a:cs typeface="Tahoma" pitchFamily="34" charset="0"/>
      </a:defRPr>
    </a:lvl2pPr>
    <a:lvl3pPr marL="914400" algn="l" defTabSz="914400" rtl="0" eaLnBrk="1" latinLnBrk="0" hangingPunct="1">
      <a:defRPr sz="1200" kern="1200">
        <a:solidFill>
          <a:schemeClr val="tx1"/>
        </a:solidFill>
        <a:latin typeface="Tahoma" pitchFamily="34" charset="0"/>
        <a:ea typeface="Tahoma" pitchFamily="34" charset="0"/>
        <a:cs typeface="Tahoma" pitchFamily="34" charset="0"/>
      </a:defRPr>
    </a:lvl3pPr>
    <a:lvl4pPr marL="1371600" algn="l" defTabSz="914400" rtl="0" eaLnBrk="1" latinLnBrk="0" hangingPunct="1">
      <a:defRPr sz="1200" kern="1200">
        <a:solidFill>
          <a:schemeClr val="tx1"/>
        </a:solidFill>
        <a:latin typeface="Tahoma" pitchFamily="34" charset="0"/>
        <a:ea typeface="Tahoma" pitchFamily="34" charset="0"/>
        <a:cs typeface="Tahoma" pitchFamily="34" charset="0"/>
      </a:defRPr>
    </a:lvl4pPr>
    <a:lvl5pPr marL="1828800" algn="l" defTabSz="914400" rtl="0" eaLnBrk="1" latinLnBrk="0" hangingPunct="1">
      <a:defRPr sz="1200" kern="1200">
        <a:solidFill>
          <a:schemeClr val="tx1"/>
        </a:solidFill>
        <a:latin typeface="Tahoma" pitchFamily="34" charset="0"/>
        <a:ea typeface="Tahoma" pitchFamily="34" charset="0"/>
        <a:cs typeface="Tahoma"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9B577F-6036-4BCD-9021-A736CBC28733}" type="slidenum">
              <a:rPr lang="en-US" smtClean="0"/>
              <a:pPr/>
              <a:t>1</a:t>
            </a:fld>
            <a:endParaRPr lang="en-US" dirty="0"/>
          </a:p>
        </p:txBody>
      </p:sp>
    </p:spTree>
    <p:extLst>
      <p:ext uri="{BB962C8B-B14F-4D97-AF65-F5344CB8AC3E}">
        <p14:creationId xmlns:p14="http://schemas.microsoft.com/office/powerpoint/2010/main" val="6272218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2625" y="1456511"/>
            <a:ext cx="7772400" cy="457200"/>
          </a:xfrm>
        </p:spPr>
        <p:txBody>
          <a:bodyPr anchor="b" anchorCtr="0"/>
          <a:lstStyle>
            <a:lvl1pPr algn="ctr">
              <a:defRPr sz="2400" b="1">
                <a:latin typeface="Tahoma" pitchFamily="34" charset="0"/>
                <a:ea typeface="Tahoma" pitchFamily="34" charset="0"/>
                <a:cs typeface="Tahoma" pitchFamily="34" charset="0"/>
              </a:defRPr>
            </a:lvl1pPr>
          </a:lstStyle>
          <a:p>
            <a:r>
              <a:rPr lang="en-US"/>
              <a:t>Click to edit Master title style</a:t>
            </a:r>
            <a:endParaRPr lang="en-US" dirty="0"/>
          </a:p>
        </p:txBody>
      </p:sp>
      <p:sp>
        <p:nvSpPr>
          <p:cNvPr id="6" name="Subtitle 2"/>
          <p:cNvSpPr>
            <a:spLocks noGrp="1"/>
          </p:cNvSpPr>
          <p:nvPr>
            <p:ph type="subTitle" idx="1" hasCustomPrompt="1"/>
          </p:nvPr>
        </p:nvSpPr>
        <p:spPr>
          <a:xfrm>
            <a:off x="1371600" y="2057400"/>
            <a:ext cx="6400800" cy="1752600"/>
          </a:xfrm>
        </p:spPr>
        <p:txBody>
          <a:bodyPr/>
          <a:lstStyle>
            <a:lvl1pPr marL="0" indent="0" algn="ctr">
              <a:buNone/>
              <a:defRPr sz="1800">
                <a:latin typeface="Tahoma" pitchFamily="34" charset="0"/>
                <a:ea typeface="Tahoma" pitchFamily="34" charset="0"/>
                <a:cs typeface="Tahoma"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add briefer names</a:t>
            </a:r>
          </a:p>
        </p:txBody>
      </p:sp>
      <p:cxnSp>
        <p:nvCxnSpPr>
          <p:cNvPr id="7" name="Straight Connector 6"/>
          <p:cNvCxnSpPr>
            <a:cxnSpLocks noChangeShapeType="1"/>
          </p:cNvCxnSpPr>
          <p:nvPr userDrawn="1"/>
        </p:nvCxnSpPr>
        <p:spPr bwMode="auto">
          <a:xfrm>
            <a:off x="381000" y="19796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1280" y="5226161"/>
            <a:ext cx="1241441" cy="749220"/>
          </a:xfrm>
          <a:prstGeom prst="rect">
            <a:avLst/>
          </a:prstGeom>
        </p:spPr>
      </p:pic>
      <p:sp>
        <p:nvSpPr>
          <p:cNvPr id="9" name="Text Placeholder 8"/>
          <p:cNvSpPr>
            <a:spLocks noGrp="1"/>
          </p:cNvSpPr>
          <p:nvPr>
            <p:ph type="body" sz="quarter" idx="12" hasCustomPrompt="1"/>
          </p:nvPr>
        </p:nvSpPr>
        <p:spPr>
          <a:xfrm>
            <a:off x="1375646" y="4049486"/>
            <a:ext cx="6393425" cy="720221"/>
          </a:xfrm>
        </p:spPr>
        <p:txBody>
          <a:bodyPr/>
          <a:lstStyle>
            <a:lvl1pPr algn="ctr" eaLnBrk="1" hangingPunct="1">
              <a:defRPr sz="1600">
                <a:solidFill>
                  <a:schemeClr val="bg1">
                    <a:lumMod val="65000"/>
                  </a:schemeClr>
                </a:solidFill>
              </a:defRPr>
            </a:lvl1pPr>
          </a:lstStyle>
          <a:p>
            <a:pPr eaLnBrk="1" hangingPunct="1"/>
            <a:r>
              <a:rPr lang="en-US" dirty="0">
                <a:latin typeface="Tahoma" charset="0"/>
              </a:rPr>
              <a:t>Click to edit “Briefing prepared for”</a:t>
            </a:r>
          </a:p>
        </p:txBody>
      </p:sp>
      <p:sp>
        <p:nvSpPr>
          <p:cNvPr id="11" name="Text Placeholder 10"/>
          <p:cNvSpPr>
            <a:spLocks noGrp="1"/>
          </p:cNvSpPr>
          <p:nvPr>
            <p:ph type="body" sz="quarter" idx="13" hasCustomPrompt="1"/>
          </p:nvPr>
        </p:nvSpPr>
        <p:spPr>
          <a:xfrm>
            <a:off x="2740025" y="4790048"/>
            <a:ext cx="3657599" cy="322825"/>
          </a:xfrm>
        </p:spPr>
        <p:txBody>
          <a:bodyPr/>
          <a:lstStyle>
            <a:lvl1pPr algn="ctr" eaLnBrk="1" hangingPunct="1">
              <a:defRPr sz="1600">
                <a:solidFill>
                  <a:schemeClr val="bg1">
                    <a:lumMod val="65000"/>
                  </a:schemeClr>
                </a:solidFill>
              </a:defRPr>
            </a:lvl1pPr>
          </a:lstStyle>
          <a:p>
            <a:pPr eaLnBrk="1" hangingPunct="1"/>
            <a:r>
              <a:rPr lang="en-US" dirty="0">
                <a:latin typeface="Tahoma" charset="0"/>
              </a:rPr>
              <a:t>Click to edit Date</a:t>
            </a:r>
          </a:p>
        </p:txBody>
      </p:sp>
    </p:spTree>
    <p:extLst>
      <p:ext uri="{BB962C8B-B14F-4D97-AF65-F5344CB8AC3E}">
        <p14:creationId xmlns:p14="http://schemas.microsoft.com/office/powerpoint/2010/main" val="34986147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_Slide_No 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5800" y="2514600"/>
            <a:ext cx="7772400" cy="914400"/>
          </a:xfrm>
        </p:spPr>
        <p:txBody>
          <a:bodyPr/>
          <a:lstStyle>
            <a:lvl1pPr algn="ctr">
              <a:defRPr sz="22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6" name="Straight Connector 5"/>
          <p:cNvCxnSpPr>
            <a:cxnSpLocks noChangeShapeType="1"/>
          </p:cNvCxnSpPr>
          <p:nvPr userDrawn="1"/>
        </p:nvCxnSpPr>
        <p:spPr bwMode="auto">
          <a:xfrm>
            <a:off x="381000" y="3198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42536808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_Slide_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5800" y="2514600"/>
            <a:ext cx="7772400" cy="914400"/>
          </a:xfrm>
        </p:spPr>
        <p:txBody>
          <a:bodyPr/>
          <a:lstStyle>
            <a:lvl1pPr algn="ctr">
              <a:defRPr sz="22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6" name="Straight Connector 5"/>
          <p:cNvCxnSpPr>
            <a:cxnSpLocks noChangeShapeType="1"/>
          </p:cNvCxnSpPr>
          <p:nvPr userDrawn="1"/>
        </p:nvCxnSpPr>
        <p:spPr bwMode="auto">
          <a:xfrm>
            <a:off x="381000" y="3198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8" name="Text Placeholder 3"/>
          <p:cNvSpPr>
            <a:spLocks noGrp="1"/>
          </p:cNvSpPr>
          <p:nvPr>
            <p:ph type="body" sz="quarter" idx="12" hasCustomPrompt="1"/>
          </p:nvPr>
        </p:nvSpPr>
        <p:spPr>
          <a:xfrm>
            <a:off x="685800" y="3352798"/>
            <a:ext cx="7772400" cy="465138"/>
          </a:xfrm>
        </p:spPr>
        <p:txBody>
          <a:bodyPr/>
          <a:lstStyle>
            <a:lvl1pPr algn="ctr">
              <a:defRPr sz="1800">
                <a:solidFill>
                  <a:schemeClr val="bg1">
                    <a:lumMod val="65000"/>
                  </a:schemeClr>
                </a:solidFill>
              </a:defRPr>
            </a:lvl1pPr>
          </a:lstStyle>
          <a:p>
            <a:pPr lvl="0"/>
            <a:r>
              <a:rPr lang="en-US" dirty="0"/>
              <a:t>Click to add subtitle</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32341129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_Header">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hasCustomPrompt="1"/>
          </p:nvPr>
        </p:nvSpPr>
        <p:spPr>
          <a:xfrm>
            <a:off x="657225" y="4329372"/>
            <a:ext cx="7772400" cy="1461828"/>
          </a:xfrm>
        </p:spPr>
        <p:txBody>
          <a:bodyPr anchor="t"/>
          <a:lstStyle>
            <a:lvl1pPr algn="l">
              <a:defRPr sz="2400" b="1" baseline="0">
                <a:latin typeface="Tahoma" pitchFamily="34" charset="0"/>
                <a:ea typeface="Tahoma" pitchFamily="34" charset="0"/>
                <a:cs typeface="Tahoma" pitchFamily="34" charset="0"/>
              </a:defRPr>
            </a:lvl1pPr>
          </a:lstStyle>
          <a:p>
            <a:r>
              <a:rPr lang="en-US" dirty="0"/>
              <a:t>CLICK TO EDIT MASTER TITLE STYLE</a:t>
            </a:r>
          </a:p>
        </p:txBody>
      </p:sp>
      <p:cxnSp>
        <p:nvCxnSpPr>
          <p:cNvPr id="6" name="Straight Connector 5"/>
          <p:cNvCxnSpPr>
            <a:cxnSpLocks noChangeShapeType="1"/>
          </p:cNvCxnSpPr>
          <p:nvPr userDrawn="1"/>
        </p:nvCxnSpPr>
        <p:spPr bwMode="auto">
          <a:xfrm>
            <a:off x="381000" y="4341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7" name="Text Placeholder 3"/>
          <p:cNvSpPr>
            <a:spLocks noGrp="1"/>
          </p:cNvSpPr>
          <p:nvPr>
            <p:ph type="body" sz="quarter" idx="12"/>
          </p:nvPr>
        </p:nvSpPr>
        <p:spPr>
          <a:xfrm>
            <a:off x="669472" y="2954111"/>
            <a:ext cx="7772400" cy="1379538"/>
          </a:xfrm>
        </p:spPr>
        <p:txBody>
          <a:bodyPr anchor="b"/>
          <a:lstStyle>
            <a:lvl1pPr algn="l">
              <a:defRPr sz="1800">
                <a:solidFill>
                  <a:schemeClr val="bg1">
                    <a:lumMod val="65000"/>
                  </a:schemeClr>
                </a:solidFill>
              </a:defRPr>
            </a:lvl1pPr>
          </a:lstStyle>
          <a:p>
            <a:pPr lvl="0"/>
            <a:r>
              <a:rPr lang="en-US"/>
              <a:t>Click to edit Master text styles</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37943767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_and_Content">
    <p:spTree>
      <p:nvGrpSpPr>
        <p:cNvPr id="1" name=""/>
        <p:cNvGrpSpPr/>
        <p:nvPr/>
      </p:nvGrpSpPr>
      <p:grpSpPr>
        <a:xfrm>
          <a:off x="0" y="0"/>
          <a:ext cx="0" cy="0"/>
          <a:chOff x="0" y="0"/>
          <a:chExt cx="0" cy="0"/>
        </a:xfrm>
      </p:grpSpPr>
      <p:sp>
        <p:nvSpPr>
          <p:cNvPr id="6" name="Title 1"/>
          <p:cNvSpPr>
            <a:spLocks noGrp="1"/>
          </p:cNvSpPr>
          <p:nvPr>
            <p:ph type="ctrTitle" hasCustomPrompt="1"/>
          </p:nvPr>
        </p:nvSpPr>
        <p:spPr>
          <a:xfrm>
            <a:off x="1622425" y="151418"/>
            <a:ext cx="7140575" cy="373368"/>
          </a:xfrm>
        </p:spPr>
        <p:txBody>
          <a:bodyPr>
            <a:normAutofit/>
          </a:bodyPr>
          <a:lstStyle>
            <a:lvl1pPr algn="l">
              <a:defRPr sz="2400" b="0" baseline="0">
                <a:latin typeface="Tahoma" pitchFamily="34" charset="0"/>
                <a:ea typeface="Tahoma" pitchFamily="34" charset="0"/>
                <a:cs typeface="Tahoma" pitchFamily="34" charset="0"/>
              </a:defRPr>
            </a:lvl1pPr>
          </a:lstStyle>
          <a:p>
            <a:r>
              <a:rPr lang="en-US" dirty="0"/>
              <a:t>Project Title</a:t>
            </a:r>
          </a:p>
        </p:txBody>
      </p:sp>
      <p:cxnSp>
        <p:nvCxnSpPr>
          <p:cNvPr id="7" name="Straight Connector 6"/>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8" name="Title 1"/>
          <p:cNvSpPr txBox="1">
            <a:spLocks/>
          </p:cNvSpPr>
          <p:nvPr userDrawn="1"/>
        </p:nvSpPr>
        <p:spPr bwMode="auto">
          <a:xfrm>
            <a:off x="1622425" y="598594"/>
            <a:ext cx="7140575" cy="241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47500" lnSpcReduction="20000"/>
          </a:bodyPr>
          <a:lstStyle>
            <a:lvl1pPr algn="l" defTabSz="914400" rtl="0" eaLnBrk="1" latinLnBrk="0" hangingPunct="1">
              <a:spcBef>
                <a:spcPct val="0"/>
              </a:spcBef>
              <a:buNone/>
              <a:defRPr sz="2400" b="0" kern="1200" baseline="0">
                <a:solidFill>
                  <a:schemeClr val="tx1"/>
                </a:solidFill>
                <a:latin typeface="Tahoma" pitchFamily="34" charset="0"/>
                <a:ea typeface="Tahoma" pitchFamily="34" charset="0"/>
                <a:cs typeface="Tahoma" pitchFamily="34" charset="0"/>
              </a:defRPr>
            </a:lvl1pPr>
          </a:lstStyle>
          <a:p>
            <a:endParaRPr lang="en-US" dirty="0"/>
          </a:p>
        </p:txBody>
      </p:sp>
      <p:sp>
        <p:nvSpPr>
          <p:cNvPr id="10" name="Text Placeholder 9"/>
          <p:cNvSpPr>
            <a:spLocks noGrp="1"/>
          </p:cNvSpPr>
          <p:nvPr>
            <p:ph type="body" sz="quarter" idx="10" hasCustomPrompt="1"/>
          </p:nvPr>
        </p:nvSpPr>
        <p:spPr>
          <a:xfrm>
            <a:off x="1622424" y="582692"/>
            <a:ext cx="7140575" cy="241300"/>
          </a:xfrm>
        </p:spPr>
        <p:txBody>
          <a:bodyPr/>
          <a:lstStyle>
            <a:lvl1pPr marL="342900" marR="0" indent="-342900" algn="l" defTabSz="914400" rtl="0" eaLnBrk="1" fontAlgn="auto" latinLnBrk="0" hangingPunct="1">
              <a:lnSpc>
                <a:spcPct val="100000"/>
              </a:lnSpc>
              <a:spcBef>
                <a:spcPts val="0"/>
              </a:spcBef>
              <a:spcAft>
                <a:spcPts val="0"/>
              </a:spcAft>
              <a:buClrTx/>
              <a:buSzTx/>
              <a:buFont typeface="Arial" pitchFamily="34" charset="0"/>
              <a:buNone/>
              <a:tabLst/>
              <a:defRPr sz="12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Proposer Name and affiliation</a:t>
            </a:r>
          </a:p>
        </p:txBody>
      </p:sp>
      <p:grpSp>
        <p:nvGrpSpPr>
          <p:cNvPr id="11" name="Group 10"/>
          <p:cNvGrpSpPr/>
          <p:nvPr userDrawn="1"/>
        </p:nvGrpSpPr>
        <p:grpSpPr>
          <a:xfrm>
            <a:off x="190100" y="889813"/>
            <a:ext cx="4343400" cy="2866503"/>
            <a:chOff x="152400" y="2438400"/>
            <a:chExt cx="4343400" cy="2415273"/>
          </a:xfrm>
        </p:grpSpPr>
        <p:sp>
          <p:nvSpPr>
            <p:cNvPr id="12" name="Rectangle 11"/>
            <p:cNvSpPr/>
            <p:nvPr/>
          </p:nvSpPr>
          <p:spPr>
            <a:xfrm>
              <a:off x="152400" y="2438400"/>
              <a:ext cx="4343400" cy="2415273"/>
            </a:xfrm>
            <a:prstGeom prst="rect">
              <a:avLst/>
            </a:prstGeom>
          </p:spPr>
          <p:style>
            <a:lnRef idx="2">
              <a:schemeClr val="dk1"/>
            </a:lnRef>
            <a:fillRef idx="1">
              <a:schemeClr val="lt1"/>
            </a:fillRef>
            <a:effectRef idx="0">
              <a:schemeClr val="dk1"/>
            </a:effectRef>
            <a:fontRef idx="minor">
              <a:schemeClr val="dk1"/>
            </a:fontRef>
          </p:style>
          <p:txBody>
            <a:bodyPr rtlCol="0" anchor="t" anchorCtr="0"/>
            <a:lstStyle>
              <a:defPPr>
                <a:defRPr lang="en-US"/>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120650" indent="-120650"/>
              <a:endParaRPr lang="en-US" sz="1000" b="1" dirty="0"/>
            </a:p>
            <a:p>
              <a:pPr marL="120650" indent="-120650">
                <a:buFont typeface="Arial" pitchFamily="34" charset="0"/>
                <a:buChar char="•"/>
              </a:pPr>
              <a:endParaRPr lang="en-US" sz="1000" b="1" dirty="0"/>
            </a:p>
            <a:p>
              <a:pPr marL="120650" indent="-120650">
                <a:buFont typeface="Arial" pitchFamily="34" charset="0"/>
                <a:buChar char="•"/>
              </a:pPr>
              <a:endParaRPr lang="en-US" sz="1000" b="1" dirty="0"/>
            </a:p>
          </p:txBody>
        </p:sp>
        <p:sp>
          <p:nvSpPr>
            <p:cNvPr id="13" name="Rectangle 12"/>
            <p:cNvSpPr/>
            <p:nvPr/>
          </p:nvSpPr>
          <p:spPr>
            <a:xfrm>
              <a:off x="152400" y="2438400"/>
              <a:ext cx="4343400" cy="1777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r>
                <a:rPr lang="en-US" sz="1600" b="1" baseline="0" dirty="0"/>
                <a:t>High Level Vision </a:t>
              </a:r>
            </a:p>
          </p:txBody>
        </p:sp>
      </p:grpSp>
      <p:sp>
        <p:nvSpPr>
          <p:cNvPr id="14" name="Text Placeholder 30"/>
          <p:cNvSpPr>
            <a:spLocks noGrp="1"/>
          </p:cNvSpPr>
          <p:nvPr>
            <p:ph type="body" sz="quarter" idx="13"/>
          </p:nvPr>
        </p:nvSpPr>
        <p:spPr>
          <a:xfrm>
            <a:off x="190100" y="1118415"/>
            <a:ext cx="4343400" cy="2637902"/>
          </a:xfrm>
        </p:spPr>
        <p:txBody>
          <a:bodyPr/>
          <a:lstStyle>
            <a:lvl1pPr marL="0" indent="0">
              <a:buNone/>
              <a:defRPr sz="1200" baseline="0"/>
            </a:lvl1pPr>
          </a:lstStyle>
          <a:p>
            <a:pPr lvl="0"/>
            <a:endParaRPr lang="en-US" dirty="0"/>
          </a:p>
        </p:txBody>
      </p:sp>
      <p:grpSp>
        <p:nvGrpSpPr>
          <p:cNvPr id="15" name="Group 14"/>
          <p:cNvGrpSpPr/>
          <p:nvPr userDrawn="1"/>
        </p:nvGrpSpPr>
        <p:grpSpPr>
          <a:xfrm>
            <a:off x="4609300" y="885821"/>
            <a:ext cx="4343400" cy="5740991"/>
            <a:chOff x="152400" y="2427809"/>
            <a:chExt cx="4343400" cy="2879855"/>
          </a:xfrm>
        </p:grpSpPr>
        <p:sp>
          <p:nvSpPr>
            <p:cNvPr id="16" name="Rectangle 15"/>
            <p:cNvSpPr/>
            <p:nvPr/>
          </p:nvSpPr>
          <p:spPr>
            <a:xfrm>
              <a:off x="152400" y="2427809"/>
              <a:ext cx="4343400" cy="2879855"/>
            </a:xfrm>
            <a:prstGeom prst="rect">
              <a:avLst/>
            </a:prstGeom>
          </p:spPr>
          <p:style>
            <a:lnRef idx="2">
              <a:schemeClr val="dk1"/>
            </a:lnRef>
            <a:fillRef idx="1">
              <a:schemeClr val="lt1"/>
            </a:fillRef>
            <a:effectRef idx="0">
              <a:schemeClr val="dk1"/>
            </a:effectRef>
            <a:fontRef idx="minor">
              <a:schemeClr val="dk1"/>
            </a:fontRef>
          </p:style>
          <p:txBody>
            <a:bodyPr rtlCol="0" anchor="t" anchorCtr="0"/>
            <a:lstStyle>
              <a:defPPr>
                <a:defRPr lang="en-US"/>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120650" indent="-120650">
                <a:buFont typeface="Arial" pitchFamily="34" charset="0"/>
                <a:buChar char="•"/>
              </a:pPr>
              <a:endParaRPr lang="en-US" sz="1000" b="1" baseline="0" dirty="0"/>
            </a:p>
            <a:p>
              <a:pPr marL="120650" indent="-120650">
                <a:buFont typeface="Arial" pitchFamily="34" charset="0"/>
                <a:buChar char="•"/>
              </a:pPr>
              <a:endParaRPr lang="en-US" sz="1000" b="1" baseline="0" dirty="0"/>
            </a:p>
            <a:p>
              <a:pPr marL="120650" indent="-120650">
                <a:buFont typeface="Arial" pitchFamily="34" charset="0"/>
                <a:buChar char="•"/>
              </a:pPr>
              <a:endParaRPr lang="en-US" sz="1000" b="1" dirty="0"/>
            </a:p>
          </p:txBody>
        </p:sp>
        <p:sp>
          <p:nvSpPr>
            <p:cNvPr id="17" name="Rectangle 16"/>
            <p:cNvSpPr/>
            <p:nvPr/>
          </p:nvSpPr>
          <p:spPr>
            <a:xfrm>
              <a:off x="152400" y="2438398"/>
              <a:ext cx="4343400" cy="1006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r>
                <a:rPr lang="en-US" sz="1600" b="1" baseline="0" dirty="0"/>
                <a:t>Technical  Approach and Risks</a:t>
              </a:r>
            </a:p>
          </p:txBody>
        </p:sp>
      </p:grpSp>
      <p:sp>
        <p:nvSpPr>
          <p:cNvPr id="18" name="Text Placeholder 30"/>
          <p:cNvSpPr>
            <a:spLocks noGrp="1"/>
          </p:cNvSpPr>
          <p:nvPr>
            <p:ph type="body" sz="quarter" idx="14" hasCustomPrompt="1"/>
          </p:nvPr>
        </p:nvSpPr>
        <p:spPr>
          <a:xfrm>
            <a:off x="4609300" y="1303355"/>
            <a:ext cx="4343400" cy="5400456"/>
          </a:xfrm>
        </p:spPr>
        <p:txBody>
          <a:bodyPr/>
          <a:lstStyle>
            <a:lvl1pPr marL="0" indent="0">
              <a:buNone/>
              <a:defRPr sz="1200" baseline="0"/>
            </a:lvl1pPr>
          </a:lstStyle>
          <a:p>
            <a:pPr lvl="0"/>
            <a:r>
              <a:rPr lang="en-US" sz="1200" baseline="0" dirty="0"/>
              <a:t>Present a concise summary of the technical idea behind the proposed tool/capability. This may include an associated figure. Summarize the most important recent scientific advances that will enable the success of this project. Where appropriate, include references to key manuscripts that support this approach and provide scientific justification that this is possible.</a:t>
            </a:r>
          </a:p>
        </p:txBody>
      </p:sp>
      <p:grpSp>
        <p:nvGrpSpPr>
          <p:cNvPr id="19" name="Group 18"/>
          <p:cNvGrpSpPr/>
          <p:nvPr userDrawn="1"/>
        </p:nvGrpSpPr>
        <p:grpSpPr>
          <a:xfrm>
            <a:off x="190500" y="3830855"/>
            <a:ext cx="4352625" cy="2795958"/>
            <a:chOff x="152400" y="849772"/>
            <a:chExt cx="4352625" cy="2731628"/>
          </a:xfrm>
        </p:grpSpPr>
        <p:sp>
          <p:nvSpPr>
            <p:cNvPr id="20" name="Rectangle 19"/>
            <p:cNvSpPr/>
            <p:nvPr/>
          </p:nvSpPr>
          <p:spPr>
            <a:xfrm>
              <a:off x="152400" y="849772"/>
              <a:ext cx="4343400" cy="2731628"/>
            </a:xfrm>
            <a:prstGeom prst="rect">
              <a:avLst/>
            </a:prstGeom>
          </p:spPr>
          <p:style>
            <a:lnRef idx="2">
              <a:schemeClr val="dk1"/>
            </a:lnRef>
            <a:fillRef idx="1">
              <a:schemeClr val="lt1"/>
            </a:fillRef>
            <a:effectRef idx="0">
              <a:schemeClr val="dk1"/>
            </a:effectRef>
            <a:fontRef idx="minor">
              <a:schemeClr val="dk1"/>
            </a:fontRef>
          </p:style>
          <p:txBody>
            <a:bodyPr rtlCol="0" anchor="t" anchorCtr="0"/>
            <a:lstStyle>
              <a:defPPr>
                <a:defRPr lang="en-US"/>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120650" indent="-120650"/>
              <a:endParaRPr lang="en-US" sz="1000" b="1" dirty="0"/>
            </a:p>
          </p:txBody>
        </p:sp>
        <p:sp>
          <p:nvSpPr>
            <p:cNvPr id="21" name="Rectangle 20"/>
            <p:cNvSpPr/>
            <p:nvPr/>
          </p:nvSpPr>
          <p:spPr>
            <a:xfrm>
              <a:off x="161625" y="849772"/>
              <a:ext cx="4343400" cy="2552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45720" rIns="45720" rtlCol="0"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r>
                <a:rPr lang="en-US" sz="1600" b="1" baseline="0" dirty="0"/>
                <a:t>Project Impact and Potential Application</a:t>
              </a:r>
            </a:p>
          </p:txBody>
        </p:sp>
      </p:grpSp>
      <p:sp>
        <p:nvSpPr>
          <p:cNvPr id="22" name="Text Placeholder 30"/>
          <p:cNvSpPr>
            <a:spLocks noGrp="1"/>
          </p:cNvSpPr>
          <p:nvPr>
            <p:ph type="body" sz="quarter" idx="16" hasCustomPrompt="1"/>
          </p:nvPr>
        </p:nvSpPr>
        <p:spPr>
          <a:xfrm>
            <a:off x="192180" y="4092111"/>
            <a:ext cx="4343400" cy="2534699"/>
          </a:xfrm>
        </p:spPr>
        <p:txBody>
          <a:bodyPr/>
          <a:lstStyle>
            <a:lvl1pPr marL="0" indent="0">
              <a:buNone/>
              <a:defRPr sz="1200" baseline="0"/>
            </a:lvl1pPr>
          </a:lstStyle>
          <a:p>
            <a:pPr lvl="0"/>
            <a:r>
              <a:rPr lang="en-US" sz="1200" baseline="0" dirty="0"/>
              <a:t>State the impact of a successful project. </a:t>
            </a:r>
            <a:endParaRPr lang="en-US" dirty="0"/>
          </a:p>
        </p:txBody>
      </p:sp>
      <p:sp>
        <p:nvSpPr>
          <p:cNvPr id="24" name="Text Placeholder 23"/>
          <p:cNvSpPr>
            <a:spLocks noGrp="1"/>
          </p:cNvSpPr>
          <p:nvPr>
            <p:ph type="body" sz="quarter" idx="17" hasCustomPrompt="1"/>
          </p:nvPr>
        </p:nvSpPr>
        <p:spPr>
          <a:xfrm>
            <a:off x="190500" y="1111250"/>
            <a:ext cx="4381500" cy="2645066"/>
          </a:xfrm>
        </p:spPr>
        <p:txBody>
          <a:bodyPr/>
          <a:lstStyle>
            <a:lvl4pPr marL="0" indent="0">
              <a:defRPr/>
            </a:lvl4pPr>
          </a:lstStyle>
          <a:p>
            <a:pPr lvl="3"/>
            <a:r>
              <a:rPr lang="en-US" dirty="0"/>
              <a:t>Fourth level</a:t>
            </a:r>
          </a:p>
          <a:p>
            <a:pPr lvl="4"/>
            <a:r>
              <a:rPr lang="en-US" dirty="0"/>
              <a:t>Fifth level</a:t>
            </a:r>
          </a:p>
        </p:txBody>
      </p:sp>
    </p:spTree>
    <p:extLst>
      <p:ext uri="{BB962C8B-B14F-4D97-AF65-F5344CB8AC3E}">
        <p14:creationId xmlns:p14="http://schemas.microsoft.com/office/powerpoint/2010/main" val="38719072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ogo_and_Title_Onl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cxnSp>
        <p:nvCxnSpPr>
          <p:cNvPr id="6" name="Straight Connector 5"/>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7" name="Title 1"/>
          <p:cNvSpPr>
            <a:spLocks noGrp="1"/>
          </p:cNvSpPr>
          <p:nvPr>
            <p:ph type="ctrTitle"/>
          </p:nvPr>
        </p:nvSpPr>
        <p:spPr>
          <a:xfrm>
            <a:off x="1622425"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3114631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_Two_Row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83058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57200" y="3581400"/>
            <a:ext cx="83058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9"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932824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_Two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40386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648200" y="1066800"/>
            <a:ext cx="40386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9" name="Title 1"/>
          <p:cNvSpPr>
            <a:spLocks noGrp="1"/>
          </p:cNvSpPr>
          <p:nvPr>
            <p:ph type="ctrTitle"/>
          </p:nvPr>
        </p:nvSpPr>
        <p:spPr>
          <a:xfrm>
            <a:off x="1622424"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9149587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_Three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32766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5"/>
          </p:nvPr>
        </p:nvSpPr>
        <p:spPr>
          <a:xfrm>
            <a:off x="60960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9" name="Straight Connector 8"/>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0" name="Title 1"/>
          <p:cNvSpPr>
            <a:spLocks noGrp="1"/>
          </p:cNvSpPr>
          <p:nvPr>
            <p:ph type="ctrTitle"/>
          </p:nvPr>
        </p:nvSpPr>
        <p:spPr>
          <a:xfrm>
            <a:off x="1622854" y="151418"/>
            <a:ext cx="7140146"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6501873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_Four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2" y="1066800"/>
            <a:ext cx="4033159"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645481" y="1066800"/>
            <a:ext cx="4117523"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5"/>
          </p:nvPr>
        </p:nvSpPr>
        <p:spPr>
          <a:xfrm>
            <a:off x="4645477" y="3521528"/>
            <a:ext cx="4117523"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quarter" idx="16"/>
          </p:nvPr>
        </p:nvSpPr>
        <p:spPr>
          <a:xfrm>
            <a:off x="454481" y="3529693"/>
            <a:ext cx="4033159"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1"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959495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_Six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6" name="Content Placeholder 2"/>
          <p:cNvSpPr>
            <a:spLocks noGrp="1"/>
          </p:cNvSpPr>
          <p:nvPr>
            <p:ph sz="quarter" idx="13"/>
          </p:nvPr>
        </p:nvSpPr>
        <p:spPr>
          <a:xfrm>
            <a:off x="457200"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4"/>
          </p:nvPr>
        </p:nvSpPr>
        <p:spPr>
          <a:xfrm>
            <a:off x="3276600"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quarter" idx="15"/>
          </p:nvPr>
        </p:nvSpPr>
        <p:spPr>
          <a:xfrm>
            <a:off x="462643" y="3535136"/>
            <a:ext cx="2667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sz="quarter" idx="16"/>
          </p:nvPr>
        </p:nvSpPr>
        <p:spPr>
          <a:xfrm>
            <a:off x="6090557"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p:cNvSpPr>
            <a:spLocks noGrp="1"/>
          </p:cNvSpPr>
          <p:nvPr>
            <p:ph sz="quarter" idx="17"/>
          </p:nvPr>
        </p:nvSpPr>
        <p:spPr>
          <a:xfrm>
            <a:off x="6096000" y="3535136"/>
            <a:ext cx="2667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sz="quarter" idx="18"/>
          </p:nvPr>
        </p:nvSpPr>
        <p:spPr>
          <a:xfrm>
            <a:off x="3282044" y="3537858"/>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3" name="Straight Connector 12"/>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4"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6668870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_Caption">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4"/>
          </p:nvPr>
        </p:nvSpPr>
        <p:spPr>
          <a:xfrm>
            <a:off x="3535137" y="1066801"/>
            <a:ext cx="5227864" cy="4811486"/>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p:cNvSpPr>
            <a:spLocks noGrp="1"/>
          </p:cNvSpPr>
          <p:nvPr>
            <p:ph type="body" sz="quarter" idx="15"/>
          </p:nvPr>
        </p:nvSpPr>
        <p:spPr>
          <a:xfrm>
            <a:off x="563566" y="1763488"/>
            <a:ext cx="2873601" cy="4115027"/>
          </a:xfrm>
        </p:spPr>
        <p:txBody>
          <a:bodyPr/>
          <a:lstStyle>
            <a:lvl1pPr>
              <a:defRPr sz="1400"/>
            </a:lvl1pPr>
          </a:lstStyle>
          <a:p>
            <a:pPr lvl="0"/>
            <a:r>
              <a:rPr lang="en-US"/>
              <a:t>Click to edit Master text styles</a:t>
            </a:r>
          </a:p>
        </p:txBody>
      </p:sp>
      <p:sp>
        <p:nvSpPr>
          <p:cNvPr id="7" name="Text Placeholder 3"/>
          <p:cNvSpPr>
            <a:spLocks noGrp="1"/>
          </p:cNvSpPr>
          <p:nvPr>
            <p:ph type="body" sz="quarter" idx="16"/>
          </p:nvPr>
        </p:nvSpPr>
        <p:spPr>
          <a:xfrm>
            <a:off x="571501" y="1066799"/>
            <a:ext cx="2871107" cy="696687"/>
          </a:xfrm>
        </p:spPr>
        <p:txBody>
          <a:bodyPr anchor="b"/>
          <a:lstStyle>
            <a:lvl1pPr algn="l">
              <a:defRPr sz="2000" b="1" baseline="0"/>
            </a:lvl1pPr>
          </a:lstStyle>
          <a:p>
            <a:pPr lvl="0"/>
            <a:r>
              <a:rPr lang="en-US"/>
              <a:t>Click to edit Master text styles</a:t>
            </a:r>
          </a:p>
          <a:p>
            <a:pPr lvl="1"/>
            <a:r>
              <a:rPr lang="en-US"/>
              <a:t>Second level</a:t>
            </a:r>
          </a:p>
        </p:txBody>
      </p:sp>
      <p:cxnSp>
        <p:nvCxnSpPr>
          <p:cNvPr id="9" name="Straight Connector 8"/>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0" name="Title 1"/>
          <p:cNvSpPr>
            <a:spLocks noGrp="1"/>
          </p:cNvSpPr>
          <p:nvPr>
            <p:ph type="ctrTitle"/>
          </p:nvPr>
        </p:nvSpPr>
        <p:spPr>
          <a:xfrm>
            <a:off x="1622854" y="151418"/>
            <a:ext cx="7140146"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996536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cluding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extBox 4"/>
          <p:cNvSpPr txBox="1"/>
          <p:nvPr userDrawn="1"/>
        </p:nvSpPr>
        <p:spPr>
          <a:xfrm>
            <a:off x="3729431" y="3525877"/>
            <a:ext cx="1716111" cy="369332"/>
          </a:xfrm>
          <a:prstGeom prst="rect">
            <a:avLst/>
          </a:prstGeom>
          <a:noFill/>
        </p:spPr>
        <p:txBody>
          <a:bodyPr wrap="none" rtlCol="0">
            <a:spAutoFit/>
          </a:bodyPr>
          <a:lstStyle/>
          <a:p>
            <a:pPr lvl="0"/>
            <a:r>
              <a:rPr lang="en-US" dirty="0">
                <a:latin typeface="Tahoma" pitchFamily="34" charset="0"/>
                <a:ea typeface="Tahoma" pitchFamily="34" charset="0"/>
                <a:cs typeface="Tahoma" pitchFamily="34" charset="0"/>
              </a:rPr>
              <a:t>www.darpa.mil</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75182" y="2531269"/>
            <a:ext cx="1770360" cy="1068427"/>
          </a:xfrm>
          <a:prstGeom prst="rect">
            <a:avLst/>
          </a:prstGeom>
        </p:spPr>
      </p:pic>
    </p:spTree>
    <p:extLst>
      <p:ext uri="{BB962C8B-B14F-4D97-AF65-F5344CB8AC3E}">
        <p14:creationId xmlns:p14="http://schemas.microsoft.com/office/powerpoint/2010/main" val="4312816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ARPA_Quad_Chart_Guidelin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Rectangle 4"/>
          <p:cNvSpPr/>
          <p:nvPr userDrawn="1"/>
        </p:nvSpPr>
        <p:spPr>
          <a:xfrm>
            <a:off x="1447800" y="5181600"/>
            <a:ext cx="1524000" cy="762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userDrawn="1"/>
        </p:nvSpPr>
        <p:spPr>
          <a:xfrm>
            <a:off x="3810000" y="5181600"/>
            <a:ext cx="1524000" cy="7620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userDrawn="1"/>
        </p:nvSpPr>
        <p:spPr>
          <a:xfrm>
            <a:off x="6172200" y="5181600"/>
            <a:ext cx="1524000" cy="762000"/>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userDrawn="1"/>
        </p:nvSpPr>
        <p:spPr>
          <a:xfrm>
            <a:off x="1676400" y="5410200"/>
            <a:ext cx="1066800" cy="261610"/>
          </a:xfrm>
          <a:prstGeom prst="rect">
            <a:avLst/>
          </a:prstGeom>
          <a:noFill/>
        </p:spPr>
        <p:txBody>
          <a:bodyPr wrap="square" rtlCol="0">
            <a:spAutoFit/>
          </a:bodyPr>
          <a:lstStyle/>
          <a:p>
            <a:pPr algn="ctr"/>
            <a:r>
              <a:rPr lang="en-US" sz="1100" b="1" dirty="0">
                <a:latin typeface="Tahoma" pitchFamily="34" charset="0"/>
                <a:ea typeface="Tahoma" pitchFamily="34" charset="0"/>
                <a:cs typeface="Tahoma" pitchFamily="34" charset="0"/>
              </a:rPr>
              <a:t>Concept</a:t>
            </a:r>
          </a:p>
        </p:txBody>
      </p:sp>
      <p:sp>
        <p:nvSpPr>
          <p:cNvPr id="9" name="TextBox 8"/>
          <p:cNvSpPr txBox="1"/>
          <p:nvPr userDrawn="1"/>
        </p:nvSpPr>
        <p:spPr>
          <a:xfrm>
            <a:off x="4038600" y="5422272"/>
            <a:ext cx="1066800" cy="261610"/>
          </a:xfrm>
          <a:prstGeom prst="rect">
            <a:avLst/>
          </a:prstGeom>
          <a:noFill/>
        </p:spPr>
        <p:txBody>
          <a:bodyPr wrap="square" rtlCol="0">
            <a:spAutoFit/>
          </a:bodyPr>
          <a:lstStyle/>
          <a:p>
            <a:pPr algn="ctr"/>
            <a:r>
              <a:rPr lang="en-US" sz="1100" b="1" dirty="0">
                <a:latin typeface="Tahoma" pitchFamily="34" charset="0"/>
                <a:ea typeface="Tahoma" pitchFamily="34" charset="0"/>
                <a:cs typeface="Tahoma" pitchFamily="34" charset="0"/>
              </a:rPr>
              <a:t>Prototype</a:t>
            </a:r>
          </a:p>
        </p:txBody>
      </p:sp>
      <p:sp>
        <p:nvSpPr>
          <p:cNvPr id="10" name="TextBox 9"/>
          <p:cNvSpPr txBox="1"/>
          <p:nvPr userDrawn="1"/>
        </p:nvSpPr>
        <p:spPr>
          <a:xfrm>
            <a:off x="6286500" y="5347157"/>
            <a:ext cx="1295400" cy="430887"/>
          </a:xfrm>
          <a:prstGeom prst="rect">
            <a:avLst/>
          </a:prstGeom>
          <a:noFill/>
        </p:spPr>
        <p:txBody>
          <a:bodyPr wrap="square" rtlCol="0">
            <a:spAutoFit/>
          </a:bodyPr>
          <a:lstStyle/>
          <a:p>
            <a:pPr algn="ctr"/>
            <a:r>
              <a:rPr lang="en-US" sz="1100" b="1" dirty="0">
                <a:latin typeface="Tahoma" pitchFamily="34" charset="0"/>
                <a:ea typeface="Tahoma" pitchFamily="34" charset="0"/>
                <a:cs typeface="Tahoma" pitchFamily="34" charset="0"/>
              </a:rPr>
              <a:t>Field Demonstration</a:t>
            </a:r>
          </a:p>
        </p:txBody>
      </p:sp>
      <p:sp>
        <p:nvSpPr>
          <p:cNvPr id="11" name="TextBox 10"/>
          <p:cNvSpPr txBox="1"/>
          <p:nvPr userDrawn="1"/>
        </p:nvSpPr>
        <p:spPr>
          <a:xfrm>
            <a:off x="381000" y="1232807"/>
            <a:ext cx="8382000" cy="3785652"/>
          </a:xfrm>
          <a:prstGeom prst="rect">
            <a:avLst/>
          </a:prstGeom>
          <a:noFill/>
        </p:spPr>
        <p:txBody>
          <a:bodyPr wrap="square" rtlCol="0">
            <a:spAutoFit/>
          </a:bodyPr>
          <a:lstStyle/>
          <a:p>
            <a:pPr marL="342900" marR="0" lvl="0" indent="-342900" algn="l" defTabSz="914400" rtl="0" eaLnBrk="1" fontAlgn="base" latinLnBrk="0" hangingPunct="1">
              <a:lnSpc>
                <a:spcPct val="100000"/>
              </a:lnSpc>
              <a:spcBef>
                <a:spcPct val="20000"/>
              </a:spcBef>
              <a:spcAft>
                <a:spcPts val="0"/>
              </a:spcAft>
              <a:buClrTx/>
              <a:buSzTx/>
              <a:buFont typeface="Arial" pitchFamily="34" charset="0"/>
              <a:buNone/>
              <a:tabLst/>
              <a:defRPr/>
            </a:pPr>
            <a:r>
              <a:rPr kumimoji="0" lang="en-US" sz="1200" b="0" i="0" u="none" strike="noStrike" kern="1200" cap="none" spc="0" normalizeH="0" baseline="0" noProof="0" dirty="0">
                <a:ln>
                  <a:noFill/>
                </a:ln>
                <a:solidFill>
                  <a:srgbClr val="000000"/>
                </a:solidFill>
                <a:effectLst/>
                <a:uLnTx/>
                <a:uFillTx/>
                <a:latin typeface="+mn-lt"/>
                <a:ea typeface="MS PGothic"/>
                <a:cs typeface="MS PGothic"/>
              </a:rPr>
              <a:t>The following two slides outline the format for two different quad charts that will be used for Congressional Staffer day and internal DARPA use. The only difference between the two quad charts is the bottom right-hand quadrant as follows: </a:t>
            </a:r>
            <a:endParaRPr kumimoji="0" lang="en-US" sz="1200" b="0" i="0" u="none" strike="noStrike" kern="1200" cap="none" spc="0" normalizeH="0" baseline="0" noProof="0" dirty="0">
              <a:ln>
                <a:noFill/>
              </a:ln>
              <a:solidFill>
                <a:prstClr val="black"/>
              </a:solidFill>
              <a:effectLst/>
              <a:uLnTx/>
              <a:uFillTx/>
              <a:latin typeface="Times New Roman"/>
              <a:ea typeface="Times New Roman"/>
              <a:cs typeface="Tahoma" pitchFamily="34" charset="0"/>
            </a:endParaRPr>
          </a:p>
          <a:p>
            <a:pPr marL="742950" marR="0" lvl="1" indent="-285750" algn="l" defTabSz="914400" rtl="0" eaLnBrk="1" fontAlgn="base" latinLnBrk="0" hangingPunct="1">
              <a:lnSpc>
                <a:spcPct val="100000"/>
              </a:lnSpc>
              <a:spcBef>
                <a:spcPct val="20000"/>
              </a:spcBef>
              <a:spcAft>
                <a:spcPts val="0"/>
              </a:spcAft>
              <a:buClrTx/>
              <a:buSzTx/>
              <a:buFont typeface="Arial" pitchFamily="34" charset="0"/>
              <a:buChar char="•"/>
              <a:tabLst/>
              <a:defRPr/>
            </a:pPr>
            <a:r>
              <a:rPr kumimoji="0" lang="en-US" sz="1200" b="0" i="0" u="none" strike="noStrike" kern="1200" cap="none" spc="0" normalizeH="0" baseline="0" noProof="0" dirty="0">
                <a:ln>
                  <a:noFill/>
                </a:ln>
                <a:solidFill>
                  <a:srgbClr val="000000"/>
                </a:solidFill>
                <a:effectLst/>
                <a:uLnTx/>
                <a:uFillTx/>
                <a:latin typeface="+mn-lt"/>
                <a:ea typeface="MS PGothic"/>
                <a:cs typeface="MS PGothic"/>
              </a:rPr>
              <a:t>Staffer: Names and locations of performers. </a:t>
            </a:r>
          </a:p>
          <a:p>
            <a:pPr marL="742950" marR="0" lvl="1" indent="-285750" algn="l" defTabSz="914400" rtl="0" eaLnBrk="1" fontAlgn="base" latinLnBrk="0" hangingPunct="1">
              <a:lnSpc>
                <a:spcPct val="100000"/>
              </a:lnSpc>
              <a:spcBef>
                <a:spcPct val="20000"/>
              </a:spcBef>
              <a:spcAft>
                <a:spcPts val="0"/>
              </a:spcAft>
              <a:buClrTx/>
              <a:buSzTx/>
              <a:buFont typeface="Arial" pitchFamily="34" charset="0"/>
              <a:buChar char="•"/>
              <a:tabLst/>
              <a:defRPr/>
            </a:pPr>
            <a:r>
              <a:rPr kumimoji="0" lang="en-US" sz="1200" b="0" i="0" u="none" strike="noStrike" kern="1200" cap="none" spc="0" normalizeH="0" baseline="0" noProof="0" dirty="0">
                <a:ln>
                  <a:noFill/>
                </a:ln>
                <a:solidFill>
                  <a:srgbClr val="000000"/>
                </a:solidFill>
                <a:effectLst/>
                <a:uLnTx/>
                <a:uFillTx/>
                <a:latin typeface="+mn-lt"/>
                <a:ea typeface="MS PGothic"/>
                <a:cs typeface="MS PGothic"/>
              </a:rPr>
              <a:t>Internal DARPA: Issues/challenges and a spend plan status. </a:t>
            </a:r>
            <a:endParaRPr kumimoji="0" lang="en-US" sz="1200" b="0" i="0" u="none" strike="noStrike" kern="1200" cap="none" spc="0" normalizeH="0" baseline="0" noProof="0" dirty="0">
              <a:ln>
                <a:noFill/>
              </a:ln>
              <a:solidFill>
                <a:prstClr val="black"/>
              </a:solidFill>
              <a:effectLst/>
              <a:uLnTx/>
              <a:uFillTx/>
              <a:latin typeface="Times New Roman"/>
              <a:ea typeface="Times New Roman"/>
              <a:cs typeface="Times New Roman"/>
            </a:endParaRPr>
          </a:p>
          <a:p>
            <a:pPr marL="342900" marR="0" lvl="0" indent="-342900" algn="l" defTabSz="914400" rtl="0" eaLnBrk="1" fontAlgn="base" latinLnBrk="0" hangingPunct="1">
              <a:lnSpc>
                <a:spcPct val="100000"/>
              </a:lnSpc>
              <a:spcBef>
                <a:spcPct val="20000"/>
              </a:spcBef>
              <a:spcAft>
                <a:spcPts val="0"/>
              </a:spcAft>
              <a:buClrTx/>
              <a:buSzTx/>
              <a:buFont typeface="Arial" pitchFamily="34" charset="0"/>
              <a:buNone/>
              <a:tabLst/>
              <a:defRPr/>
            </a:pPr>
            <a:endParaRPr kumimoji="0" lang="en-US" sz="1200" b="0" i="0" u="none" strike="noStrike" kern="1200" cap="none" spc="0" normalizeH="0" baseline="0" noProof="0" dirty="0">
              <a:ln>
                <a:noFill/>
              </a:ln>
              <a:solidFill>
                <a:prstClr val="black"/>
              </a:solidFill>
              <a:effectLst/>
              <a:uLnTx/>
              <a:uFillTx/>
              <a:latin typeface="Times New Roman"/>
              <a:ea typeface="Times New Roman"/>
              <a:cs typeface="Times New Roman"/>
            </a:endParaRPr>
          </a:p>
          <a:p>
            <a:pPr marL="342900" marR="0" lvl="0" indent="-342900" algn="l" defTabSz="914400" rtl="0" eaLnBrk="1" fontAlgn="base" latinLnBrk="0" hangingPunct="1">
              <a:lnSpc>
                <a:spcPct val="100000"/>
              </a:lnSpc>
              <a:spcBef>
                <a:spcPct val="20000"/>
              </a:spcBef>
              <a:spcAft>
                <a:spcPts val="0"/>
              </a:spcAft>
              <a:buClrTx/>
              <a:buSzTx/>
              <a:buFont typeface="Arial" pitchFamily="34" charset="0"/>
              <a:buNone/>
              <a:tabLst/>
              <a:defRPr/>
            </a:pPr>
            <a:r>
              <a:rPr kumimoji="0" lang="en-US" sz="1200" b="0" i="0" u="none" strike="noStrike" kern="1200" cap="none" spc="0" normalizeH="0" baseline="0" noProof="0" dirty="0">
                <a:ln>
                  <a:noFill/>
                </a:ln>
                <a:solidFill>
                  <a:srgbClr val="000000"/>
                </a:solidFill>
                <a:effectLst/>
                <a:uLnTx/>
                <a:uFillTx/>
                <a:latin typeface="+mn-lt"/>
                <a:ea typeface="MS PGothic"/>
                <a:cs typeface="MS PGothic"/>
              </a:rPr>
              <a:t>Formatting for both the internal DARPA and staffer quads:  </a:t>
            </a:r>
            <a:endParaRPr kumimoji="0" lang="en-US" sz="1200" b="0" i="0" u="none" strike="noStrike" kern="1200" cap="none" spc="0" normalizeH="0" baseline="0" noProof="0" dirty="0">
              <a:ln>
                <a:noFill/>
              </a:ln>
              <a:solidFill>
                <a:prstClr val="black"/>
              </a:solidFill>
              <a:effectLst/>
              <a:uLnTx/>
              <a:uFillTx/>
              <a:latin typeface="Times New Roman"/>
              <a:ea typeface="Times New Roman"/>
              <a:cs typeface="Tahoma" pitchFamily="34" charset="0"/>
            </a:endParaRPr>
          </a:p>
          <a:p>
            <a:pPr marL="742950" marR="0" lvl="1" indent="-285750" algn="l" defTabSz="914400" rtl="0" eaLnBrk="1" fontAlgn="base" latinLnBrk="0" hangingPunct="1">
              <a:lnSpc>
                <a:spcPct val="100000"/>
              </a:lnSpc>
              <a:spcBef>
                <a:spcPct val="20000"/>
              </a:spcBef>
              <a:spcAft>
                <a:spcPts val="0"/>
              </a:spcAft>
              <a:buClrTx/>
              <a:buSzTx/>
              <a:buFont typeface="Arial" pitchFamily="34" charset="0"/>
              <a:buChar char="•"/>
              <a:tabLst/>
              <a:defRPr/>
            </a:pPr>
            <a:r>
              <a:rPr kumimoji="0" lang="en-US" sz="1200" b="1" i="0" u="none" strike="noStrike" kern="1200" cap="none" spc="0" normalizeH="0" baseline="0" noProof="0" dirty="0">
                <a:ln>
                  <a:noFill/>
                </a:ln>
                <a:solidFill>
                  <a:srgbClr val="000000"/>
                </a:solidFill>
                <a:effectLst/>
                <a:uLnTx/>
                <a:uFillTx/>
                <a:latin typeface="+mn-lt"/>
                <a:ea typeface="MS PGothic"/>
                <a:cs typeface="MS PGothic"/>
              </a:rPr>
              <a:t>Font: </a:t>
            </a:r>
            <a:r>
              <a:rPr kumimoji="0" lang="en-US" sz="1200" b="0" i="0" u="none" strike="noStrike" kern="1200" cap="none" spc="0" normalizeH="0" baseline="0" noProof="0" dirty="0">
                <a:ln>
                  <a:noFill/>
                </a:ln>
                <a:solidFill>
                  <a:srgbClr val="000000"/>
                </a:solidFill>
                <a:effectLst/>
                <a:uLnTx/>
                <a:uFillTx/>
                <a:latin typeface="+mn-lt"/>
                <a:ea typeface="MS PGothic"/>
                <a:cs typeface="MS PGothic"/>
              </a:rPr>
              <a:t>Tahoma</a:t>
            </a:r>
            <a:endParaRPr kumimoji="0" lang="en-US" sz="1200" b="0" i="0" u="none" strike="noStrike" kern="1200" cap="none" spc="0" normalizeH="0" baseline="0" noProof="0" dirty="0">
              <a:ln>
                <a:noFill/>
              </a:ln>
              <a:solidFill>
                <a:prstClr val="black"/>
              </a:solidFill>
              <a:effectLst/>
              <a:uLnTx/>
              <a:uFillTx/>
              <a:latin typeface="Times New Roman"/>
              <a:ea typeface="Times New Roman"/>
              <a:cs typeface="Times New Roman"/>
            </a:endParaRPr>
          </a:p>
          <a:p>
            <a:pPr marL="742950" marR="0" lvl="1" indent="-285750" algn="l" defTabSz="914400" rtl="0" eaLnBrk="1" fontAlgn="base" latinLnBrk="0" hangingPunct="1">
              <a:lnSpc>
                <a:spcPct val="100000"/>
              </a:lnSpc>
              <a:spcBef>
                <a:spcPct val="20000"/>
              </a:spcBef>
              <a:spcAft>
                <a:spcPts val="0"/>
              </a:spcAft>
              <a:buClrTx/>
              <a:buSzTx/>
              <a:buFont typeface="Arial" pitchFamily="34" charset="0"/>
              <a:buChar char="•"/>
              <a:tabLst/>
              <a:defRPr/>
            </a:pPr>
            <a:r>
              <a:rPr kumimoji="0" lang="en-US" sz="1200" b="1" i="0" u="none" strike="noStrike" kern="1200" cap="none" spc="0" normalizeH="0" baseline="0" noProof="0" dirty="0">
                <a:ln>
                  <a:noFill/>
                </a:ln>
                <a:solidFill>
                  <a:srgbClr val="000000"/>
                </a:solidFill>
                <a:effectLst/>
                <a:uLnTx/>
                <a:uFillTx/>
                <a:latin typeface="+mn-lt"/>
                <a:ea typeface="MS PGothic"/>
                <a:cs typeface="MS PGothic"/>
              </a:rPr>
              <a:t>Color: </a:t>
            </a:r>
            <a:r>
              <a:rPr kumimoji="0" lang="en-US" sz="1200" b="0" i="0" u="none" strike="noStrike" kern="1200" cap="none" spc="0" normalizeH="0" baseline="0" noProof="0" dirty="0">
                <a:ln>
                  <a:noFill/>
                </a:ln>
                <a:solidFill>
                  <a:srgbClr val="000000"/>
                </a:solidFill>
                <a:effectLst/>
                <a:uLnTx/>
                <a:uFillTx/>
                <a:latin typeface="+mn-lt"/>
                <a:ea typeface="MS PGothic"/>
                <a:cs typeface="MS PGothic"/>
              </a:rPr>
              <a:t>Font color = black</a:t>
            </a:r>
            <a:endParaRPr kumimoji="0" lang="en-US" sz="1200" b="0" i="0" u="none" strike="noStrike" kern="1200" cap="none" spc="0" normalizeH="0" baseline="0" noProof="0" dirty="0">
              <a:ln>
                <a:noFill/>
              </a:ln>
              <a:solidFill>
                <a:prstClr val="black"/>
              </a:solidFill>
              <a:effectLst/>
              <a:uLnTx/>
              <a:uFillTx/>
              <a:latin typeface="Times New Roman"/>
              <a:ea typeface="Times New Roman"/>
              <a:cs typeface="Times New Roman"/>
            </a:endParaRPr>
          </a:p>
          <a:p>
            <a:pPr marL="742950" marR="0" lvl="1" indent="-285750" algn="l" defTabSz="914400" rtl="0" eaLnBrk="1" fontAlgn="base" latinLnBrk="0" hangingPunct="1">
              <a:lnSpc>
                <a:spcPct val="100000"/>
              </a:lnSpc>
              <a:spcBef>
                <a:spcPct val="20000"/>
              </a:spcBef>
              <a:spcAft>
                <a:spcPts val="0"/>
              </a:spcAft>
              <a:buClrTx/>
              <a:buSzTx/>
              <a:buFont typeface="Arial" pitchFamily="34" charset="0"/>
              <a:buChar char="•"/>
              <a:tabLst/>
              <a:defRPr/>
            </a:pPr>
            <a:r>
              <a:rPr kumimoji="0" lang="en-US" sz="1200" b="1" i="0" u="none" strike="noStrike" kern="1200" cap="none" spc="0" normalizeH="0" baseline="0" noProof="0" dirty="0">
                <a:ln>
                  <a:noFill/>
                </a:ln>
                <a:solidFill>
                  <a:srgbClr val="000000"/>
                </a:solidFill>
                <a:effectLst/>
                <a:uLnTx/>
                <a:uFillTx/>
                <a:latin typeface="+mn-lt"/>
                <a:ea typeface="MS PGothic"/>
                <a:cs typeface="MS PGothic"/>
              </a:rPr>
              <a:t>Sizes: </a:t>
            </a:r>
            <a:r>
              <a:rPr kumimoji="0" lang="en-US" sz="1200" b="0" i="0" u="none" strike="noStrike" kern="1200" cap="none" spc="0" normalizeH="0" baseline="0" noProof="0" dirty="0">
                <a:ln>
                  <a:noFill/>
                </a:ln>
                <a:solidFill>
                  <a:srgbClr val="000000"/>
                </a:solidFill>
                <a:effectLst/>
                <a:uLnTx/>
                <a:uFillTx/>
                <a:latin typeface="+mn-lt"/>
                <a:ea typeface="MS PGothic"/>
                <a:cs typeface="MS PGothic"/>
              </a:rPr>
              <a:t>Font size is set at 12 pt., decreasing to 11 pt. and 9 pt. for sub-bullets.  (Recognizing that some programs will have more information needed on the quad charts than others, text size may be reduced but, for ease of </a:t>
            </a:r>
            <a:br>
              <a:rPr kumimoji="0" lang="en-US" sz="1200" b="0" i="0" u="none" strike="noStrike" kern="1200" cap="none" spc="0" normalizeH="0" baseline="0" noProof="0" dirty="0">
                <a:ln>
                  <a:noFill/>
                </a:ln>
                <a:solidFill>
                  <a:srgbClr val="000000"/>
                </a:solidFill>
                <a:effectLst/>
                <a:uLnTx/>
                <a:uFillTx/>
                <a:latin typeface="+mn-lt"/>
                <a:ea typeface="MS PGothic"/>
                <a:cs typeface="MS PGothic"/>
              </a:rPr>
            </a:br>
            <a:r>
              <a:rPr kumimoji="0" lang="en-US" sz="1200" b="0" i="0" u="none" strike="noStrike" kern="1200" cap="none" spc="0" normalizeH="0" baseline="0" noProof="0" dirty="0">
                <a:ln>
                  <a:noFill/>
                </a:ln>
                <a:solidFill>
                  <a:srgbClr val="000000"/>
                </a:solidFill>
                <a:effectLst/>
                <a:uLnTx/>
                <a:uFillTx/>
                <a:latin typeface="+mn-lt"/>
                <a:ea typeface="MS PGothic"/>
                <a:cs typeface="MS PGothic"/>
              </a:rPr>
              <a:t>reading, should never be smaller than 9 pt.) </a:t>
            </a:r>
            <a:endParaRPr kumimoji="0" lang="en-US" sz="1200" b="0" i="0" u="none" strike="noStrike" kern="1200" cap="none" spc="0" normalizeH="0" baseline="0" noProof="0" dirty="0">
              <a:ln>
                <a:noFill/>
              </a:ln>
              <a:solidFill>
                <a:prstClr val="black"/>
              </a:solidFill>
              <a:effectLst/>
              <a:uLnTx/>
              <a:uFillTx/>
              <a:latin typeface="Times New Roman"/>
              <a:ea typeface="Times New Roman"/>
              <a:cs typeface="Times New Roman"/>
            </a:endParaRPr>
          </a:p>
          <a:p>
            <a:pPr marL="742950" marR="0" lvl="1" indent="-285750" algn="l" defTabSz="914400" rtl="0" eaLnBrk="1" fontAlgn="base" latinLnBrk="0" hangingPunct="1">
              <a:lnSpc>
                <a:spcPct val="100000"/>
              </a:lnSpc>
              <a:spcBef>
                <a:spcPct val="20000"/>
              </a:spcBef>
              <a:spcAft>
                <a:spcPts val="0"/>
              </a:spcAft>
              <a:buClrTx/>
              <a:buSzTx/>
              <a:buFont typeface="Arial" pitchFamily="34" charset="0"/>
              <a:buChar char="•"/>
              <a:tabLst/>
              <a:defRPr/>
            </a:pPr>
            <a:r>
              <a:rPr kumimoji="0" lang="en-US" sz="1200" b="1" i="0" u="none" strike="noStrike" kern="1200" cap="none" spc="0" normalizeH="0" baseline="0" noProof="0" dirty="0">
                <a:ln>
                  <a:noFill/>
                </a:ln>
                <a:solidFill>
                  <a:srgbClr val="000000"/>
                </a:solidFill>
                <a:effectLst/>
                <a:uLnTx/>
                <a:uFillTx/>
                <a:latin typeface="+mn-lt"/>
                <a:ea typeface="MS PGothic"/>
                <a:cs typeface="MS PGothic"/>
              </a:rPr>
              <a:t>Font style: </a:t>
            </a:r>
            <a:r>
              <a:rPr kumimoji="0" lang="en-US" sz="1200" b="0" i="0" u="none" strike="noStrike" kern="1200" cap="none" spc="0" normalizeH="0" baseline="0" noProof="0" dirty="0">
                <a:ln>
                  <a:noFill/>
                </a:ln>
                <a:solidFill>
                  <a:srgbClr val="000000"/>
                </a:solidFill>
                <a:effectLst/>
                <a:uLnTx/>
                <a:uFillTx/>
                <a:latin typeface="+mn-lt"/>
                <a:ea typeface="MS PGothic"/>
                <a:cs typeface="MS PGothic"/>
              </a:rPr>
              <a:t>Avoid the use of bold unless needed</a:t>
            </a:r>
            <a:endParaRPr kumimoji="0" lang="en-US" sz="1200" b="0" i="0" u="none" strike="noStrike" kern="1200" cap="none" spc="0" normalizeH="0" baseline="0" noProof="0" dirty="0">
              <a:ln>
                <a:noFill/>
              </a:ln>
              <a:solidFill>
                <a:prstClr val="black"/>
              </a:solidFill>
              <a:effectLst/>
              <a:uLnTx/>
              <a:uFillTx/>
              <a:latin typeface="Times New Roman"/>
              <a:ea typeface="Times New Roman"/>
              <a:cs typeface="Times New Roman"/>
            </a:endParaRPr>
          </a:p>
          <a:p>
            <a:pPr marL="742950" marR="0" lvl="1" indent="-285750" algn="l" defTabSz="914400" rtl="0" eaLnBrk="1" fontAlgn="base" latinLnBrk="0" hangingPunct="1">
              <a:lnSpc>
                <a:spcPct val="100000"/>
              </a:lnSpc>
              <a:spcBef>
                <a:spcPct val="20000"/>
              </a:spcBef>
              <a:spcAft>
                <a:spcPts val="0"/>
              </a:spcAft>
              <a:buClrTx/>
              <a:buSzTx/>
              <a:buFont typeface="Arial" pitchFamily="34" charset="0"/>
              <a:buChar char="•"/>
              <a:tabLst/>
              <a:defRPr/>
            </a:pPr>
            <a:r>
              <a:rPr kumimoji="0" lang="en-US" sz="1200" b="1" i="0" u="none" strike="noStrike" kern="1200" cap="none" spc="0" normalizeH="0" baseline="0" noProof="0" dirty="0">
                <a:ln>
                  <a:noFill/>
                </a:ln>
                <a:solidFill>
                  <a:srgbClr val="000000"/>
                </a:solidFill>
                <a:effectLst/>
                <a:uLnTx/>
                <a:uFillTx/>
                <a:latin typeface="+mn-lt"/>
                <a:ea typeface="MS PGothic"/>
                <a:cs typeface="MS PGothic"/>
              </a:rPr>
              <a:t>Bullets and sub-bullets: </a:t>
            </a:r>
            <a:r>
              <a:rPr kumimoji="0" lang="en-US" sz="1200" b="0" i="0" u="none" strike="noStrike" kern="1200" cap="none" spc="0" normalizeH="0" baseline="0" noProof="0" dirty="0">
                <a:ln>
                  <a:noFill/>
                </a:ln>
                <a:solidFill>
                  <a:srgbClr val="000000"/>
                </a:solidFill>
                <a:effectLst/>
                <a:uLnTx/>
                <a:uFillTx/>
                <a:latin typeface="+mn-lt"/>
                <a:ea typeface="MS PGothic"/>
                <a:cs typeface="MS PGothic"/>
              </a:rPr>
              <a:t>Solid dots</a:t>
            </a:r>
            <a:endParaRPr kumimoji="0" lang="en-US" sz="1200" b="0" i="0" u="none" strike="noStrike" kern="1200" cap="none" spc="0" normalizeH="0" baseline="0" noProof="0" dirty="0">
              <a:ln>
                <a:noFill/>
              </a:ln>
              <a:solidFill>
                <a:prstClr val="black"/>
              </a:solidFill>
              <a:effectLst/>
              <a:uLnTx/>
              <a:uFillTx/>
              <a:latin typeface="Times New Roman"/>
              <a:ea typeface="Times New Roman"/>
              <a:cs typeface="Times New Roman"/>
            </a:endParaRPr>
          </a:p>
          <a:p>
            <a:pPr marL="742950" marR="0" lvl="1" indent="-285750" algn="l" defTabSz="914400" rtl="0" eaLnBrk="1" fontAlgn="base" latinLnBrk="0" hangingPunct="1">
              <a:lnSpc>
                <a:spcPct val="100000"/>
              </a:lnSpc>
              <a:spcBef>
                <a:spcPct val="20000"/>
              </a:spcBef>
              <a:spcAft>
                <a:spcPts val="0"/>
              </a:spcAft>
              <a:buClrTx/>
              <a:buSzTx/>
              <a:buFont typeface="Arial" pitchFamily="34" charset="0"/>
              <a:buChar char="•"/>
              <a:tabLst/>
              <a:defRPr/>
            </a:pPr>
            <a:r>
              <a:rPr kumimoji="0" lang="en-US" sz="1200" b="1" i="0" u="none" strike="noStrike" kern="1200" cap="none" spc="0" normalizeH="0" baseline="0" noProof="0" dirty="0">
                <a:ln>
                  <a:noFill/>
                </a:ln>
                <a:solidFill>
                  <a:srgbClr val="000000"/>
                </a:solidFill>
                <a:effectLst/>
                <a:uLnTx/>
                <a:uFillTx/>
                <a:latin typeface="+mn-lt"/>
                <a:ea typeface="MS PGothic"/>
                <a:cs typeface="MS PGothic"/>
              </a:rPr>
              <a:t>Status Boxes: </a:t>
            </a:r>
            <a:r>
              <a:rPr kumimoji="0" lang="en-US" sz="1200" b="0" i="0" u="none" strike="noStrike" kern="1200" cap="none" spc="0" normalizeH="0" baseline="0" noProof="0" dirty="0">
                <a:ln>
                  <a:noFill/>
                </a:ln>
                <a:solidFill>
                  <a:srgbClr val="000000"/>
                </a:solidFill>
                <a:effectLst/>
                <a:uLnTx/>
                <a:uFillTx/>
                <a:latin typeface="+mn-lt"/>
                <a:ea typeface="MS PGothic"/>
                <a:cs typeface="MS PGothic"/>
              </a:rPr>
              <a:t>In the upper right hand corner of each quad chart, there is a placeholder for one of these three boxes. Please replace the existing placeholder with the corresponding box that represents the status of the program:</a:t>
            </a:r>
            <a:endParaRPr kumimoji="0" lang="en-US" sz="1200" b="0" i="0" u="none" strike="noStrike" kern="1200" cap="none" spc="0" normalizeH="0" baseline="0" noProof="0" dirty="0">
              <a:ln>
                <a:noFill/>
              </a:ln>
              <a:solidFill>
                <a:prstClr val="black"/>
              </a:solidFill>
              <a:effectLst/>
              <a:uLnTx/>
              <a:uFillTx/>
              <a:latin typeface="Times New Roman"/>
              <a:ea typeface="Times New Roman"/>
              <a:cs typeface="Times New Roman"/>
            </a:endParaRPr>
          </a:p>
        </p:txBody>
      </p:sp>
      <p:cxnSp>
        <p:nvCxnSpPr>
          <p:cNvPr id="13" name="Straight Connector 12"/>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4"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0247537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28578" y="1100945"/>
            <a:ext cx="623887" cy="246221"/>
          </a:xfrm>
          <a:prstGeom prst="rect">
            <a:avLst/>
          </a:prstGeom>
          <a:noFill/>
        </p:spPr>
        <p:txBody>
          <a:bodyPr wrap="square" rtlCol="0">
            <a:spAutoFit/>
          </a:bodyPr>
          <a:lstStyle/>
          <a:p>
            <a:r>
              <a:rPr lang="en-US" sz="1000" dirty="0">
                <a:latin typeface="+mn-lt"/>
              </a:rPr>
              <a:t>PE:</a:t>
            </a:r>
          </a:p>
        </p:txBody>
      </p:sp>
      <p:sp>
        <p:nvSpPr>
          <p:cNvPr id="11" name="TextBox 10"/>
          <p:cNvSpPr txBox="1"/>
          <p:nvPr userDrawn="1"/>
        </p:nvSpPr>
        <p:spPr>
          <a:xfrm>
            <a:off x="1044045" y="1100945"/>
            <a:ext cx="1204913" cy="246221"/>
          </a:xfrm>
          <a:prstGeom prst="rect">
            <a:avLst/>
          </a:prstGeom>
          <a:noFill/>
        </p:spPr>
        <p:txBody>
          <a:bodyPr wrap="square" rtlCol="0">
            <a:spAutoFit/>
          </a:bodyPr>
          <a:lstStyle/>
          <a:p>
            <a:r>
              <a:rPr lang="en-US" sz="1000" dirty="0">
                <a:latin typeface="+mn-lt"/>
              </a:rPr>
              <a:t>PROJECT:</a:t>
            </a:r>
          </a:p>
        </p:txBody>
      </p:sp>
      <p:sp>
        <p:nvSpPr>
          <p:cNvPr id="12" name="TextBox 11"/>
          <p:cNvSpPr txBox="1"/>
          <p:nvPr userDrawn="1"/>
        </p:nvSpPr>
        <p:spPr>
          <a:xfrm>
            <a:off x="2257426" y="1100945"/>
            <a:ext cx="1204913" cy="246221"/>
          </a:xfrm>
          <a:prstGeom prst="rect">
            <a:avLst/>
          </a:prstGeom>
          <a:noFill/>
        </p:spPr>
        <p:txBody>
          <a:bodyPr wrap="square" rtlCol="0">
            <a:spAutoFit/>
          </a:bodyPr>
          <a:lstStyle/>
          <a:p>
            <a:r>
              <a:rPr lang="en-US" sz="1000" dirty="0">
                <a:latin typeface="+mn-lt"/>
              </a:rPr>
              <a:t>RDDS</a:t>
            </a:r>
            <a:r>
              <a:rPr lang="en-US" sz="1000" baseline="0" dirty="0">
                <a:latin typeface="+mn-lt"/>
              </a:rPr>
              <a:t> PG #</a:t>
            </a:r>
            <a:r>
              <a:rPr lang="en-US" sz="1000" dirty="0">
                <a:latin typeface="+mn-lt"/>
              </a:rPr>
              <a:t>:</a:t>
            </a:r>
          </a:p>
        </p:txBody>
      </p:sp>
      <p:sp>
        <p:nvSpPr>
          <p:cNvPr id="23"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19"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a:t>FY13</a:t>
            </a:r>
          </a:p>
        </p:txBody>
      </p:sp>
      <p:sp>
        <p:nvSpPr>
          <p:cNvPr id="14" name="TextBox 13"/>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a:t>FY12</a:t>
            </a:r>
          </a:p>
        </p:txBody>
      </p:sp>
      <p:sp>
        <p:nvSpPr>
          <p:cNvPr id="15" name="TextBox 14"/>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a:t>FY11</a:t>
            </a:r>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tabLst>
                <a:tab pos="2455863" algn="l"/>
              </a:tabLst>
            </a:pPr>
            <a:r>
              <a:rPr lang="en-US" sz="1000" baseline="0" dirty="0">
                <a:latin typeface="Tahoma" pitchFamily="34" charset="0"/>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tab pos="2455863" algn="l"/>
              </a:tabLst>
              <a:defRPr/>
            </a:pPr>
            <a:r>
              <a:rPr kumimoji="0" lang="en-US" sz="1000" b="0" i="0" u="none" strike="noStrike" kern="1200" cap="none" spc="0" normalizeH="0" baseline="0" noProof="0" dirty="0">
                <a:ln>
                  <a:noFill/>
                </a:ln>
                <a:solidFill>
                  <a:prstClr val="white"/>
                </a:solidFill>
                <a:effectLst/>
                <a:uLnTx/>
                <a:uFillTx/>
                <a:latin typeface="Tahoma" pitchFamily="34" charset="0"/>
                <a:ea typeface="Tahoma" pitchFamily="34" charset="0"/>
                <a:cs typeface="Tahoma" pitchFamily="34" charset="0"/>
              </a:rPr>
              <a:t>LOCATION:</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1510855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28578" y="1109505"/>
            <a:ext cx="623887" cy="246221"/>
          </a:xfrm>
          <a:prstGeom prst="rect">
            <a:avLst/>
          </a:prstGeom>
          <a:noFill/>
        </p:spPr>
        <p:txBody>
          <a:bodyPr wrap="square" rtlCol="0">
            <a:spAutoFit/>
          </a:bodyPr>
          <a:lstStyle/>
          <a:p>
            <a:r>
              <a:rPr lang="en-US" sz="1000" dirty="0">
                <a:latin typeface="+mn-lt"/>
              </a:rPr>
              <a:t>PE:</a:t>
            </a:r>
          </a:p>
        </p:txBody>
      </p:sp>
      <p:sp>
        <p:nvSpPr>
          <p:cNvPr id="11" name="TextBox 10"/>
          <p:cNvSpPr txBox="1"/>
          <p:nvPr userDrawn="1"/>
        </p:nvSpPr>
        <p:spPr>
          <a:xfrm>
            <a:off x="1782269" y="1109505"/>
            <a:ext cx="792555" cy="246221"/>
          </a:xfrm>
          <a:prstGeom prst="rect">
            <a:avLst/>
          </a:prstGeom>
          <a:noFill/>
        </p:spPr>
        <p:txBody>
          <a:bodyPr wrap="square" rtlCol="0">
            <a:spAutoFit/>
          </a:bodyPr>
          <a:lstStyle/>
          <a:p>
            <a:r>
              <a:rPr lang="en-US" sz="1000" dirty="0">
                <a:latin typeface="+mn-lt"/>
              </a:rPr>
              <a:t>PROJECT:</a:t>
            </a:r>
          </a:p>
        </p:txBody>
      </p:sp>
      <p:sp>
        <p:nvSpPr>
          <p:cNvPr id="12" name="TextBox 11"/>
          <p:cNvSpPr txBox="1"/>
          <p:nvPr userDrawn="1"/>
        </p:nvSpPr>
        <p:spPr>
          <a:xfrm>
            <a:off x="3614740" y="1109505"/>
            <a:ext cx="1204913" cy="246221"/>
          </a:xfrm>
          <a:prstGeom prst="rect">
            <a:avLst/>
          </a:prstGeom>
          <a:noFill/>
        </p:spPr>
        <p:txBody>
          <a:bodyPr wrap="square" rtlCol="0">
            <a:spAutoFit/>
          </a:bodyPr>
          <a:lstStyle/>
          <a:p>
            <a:r>
              <a:rPr lang="en-US" sz="1000" dirty="0">
                <a:latin typeface="+mn-lt"/>
              </a:rPr>
              <a:t>RDDS</a:t>
            </a:r>
            <a:r>
              <a:rPr lang="en-US" sz="1000" baseline="0" dirty="0">
                <a:latin typeface="+mn-lt"/>
              </a:rPr>
              <a:t> PG #</a:t>
            </a:r>
            <a:r>
              <a:rPr lang="en-US" sz="1000" dirty="0">
                <a:latin typeface="+mn-lt"/>
              </a:rPr>
              <a:t>:</a:t>
            </a:r>
          </a:p>
        </p:txBody>
      </p:sp>
      <p:sp>
        <p:nvSpPr>
          <p:cNvPr id="23"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1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3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34" name="Text Placeholder 39"/>
          <p:cNvSpPr>
            <a:spLocks noGrp="1"/>
          </p:cNvSpPr>
          <p:nvPr>
            <p:ph type="body" sz="quarter" idx="32"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3" name="Text Placeholder 39"/>
          <p:cNvSpPr>
            <a:spLocks noGrp="1"/>
          </p:cNvSpPr>
          <p:nvPr>
            <p:ph type="body" sz="quarter" idx="33"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13" name="TextBox 12"/>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a:t>FY13</a:t>
            </a:r>
          </a:p>
        </p:txBody>
      </p:sp>
      <p:sp>
        <p:nvSpPr>
          <p:cNvPr id="14" name="TextBox 13"/>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a:t>FY12</a:t>
            </a:r>
          </a:p>
        </p:txBody>
      </p:sp>
      <p:sp>
        <p:nvSpPr>
          <p:cNvPr id="15" name="TextBox 14"/>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a:t>FY11</a:t>
            </a:r>
          </a:p>
        </p:txBody>
      </p:sp>
      <p:sp>
        <p:nvSpPr>
          <p:cNvPr id="45" name="TextBox 44"/>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a:t>PROJECT</a:t>
            </a:r>
          </a:p>
        </p:txBody>
      </p:sp>
      <p:sp>
        <p:nvSpPr>
          <p:cNvPr id="46" name="Text Placeholder 39"/>
          <p:cNvSpPr>
            <a:spLocks noGrp="1"/>
          </p:cNvSpPr>
          <p:nvPr userDrawn="1">
            <p:ph type="body" sz="quarter" idx="34"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48" name="Text Placeholder 39"/>
          <p:cNvSpPr>
            <a:spLocks noGrp="1"/>
          </p:cNvSpPr>
          <p:nvPr userDrawn="1">
            <p:ph type="body" sz="quarter" idx="35"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3" name="Footer Placeholder 2"/>
          <p:cNvSpPr>
            <a:spLocks noGrp="1"/>
          </p:cNvSpPr>
          <p:nvPr userDrawn="1">
            <p:ph type="ftr" sz="quarter" idx="10"/>
          </p:nvPr>
        </p:nvSpPr>
        <p:spPr/>
        <p:txBody>
          <a:bodyPr/>
          <a:lstStyle/>
          <a:p>
            <a:pPr>
              <a:defRPr/>
            </a:pPr>
            <a:r>
              <a:rPr lang="en-US" dirty="0"/>
              <a:t>Distribution Statement</a:t>
            </a:r>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tabLst>
                <a:tab pos="2455863" algn="l"/>
              </a:tabLst>
            </a:pPr>
            <a:r>
              <a:rPr lang="en-US" sz="1000" baseline="0" dirty="0">
                <a:latin typeface="Tahoma" pitchFamily="34" charset="0"/>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tab pos="2455863" algn="l"/>
              </a:tabLst>
              <a:defRPr/>
            </a:pPr>
            <a:r>
              <a:rPr kumimoji="0" lang="en-US" sz="1000" b="0" i="0" u="none" strike="noStrike" kern="1200" cap="none" spc="0" normalizeH="0" baseline="0" noProof="0" dirty="0">
                <a:ln>
                  <a:noFill/>
                </a:ln>
                <a:solidFill>
                  <a:prstClr val="white"/>
                </a:solidFill>
                <a:effectLst/>
                <a:uLnTx/>
                <a:uFillTx/>
                <a:latin typeface="Tahoma" pitchFamily="34" charset="0"/>
                <a:ea typeface="Tahoma" pitchFamily="34" charset="0"/>
                <a:cs typeface="Tahoma" pitchFamily="34" charset="0"/>
              </a:rPr>
              <a:t>LOCATION:</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0504637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0" y="1124894"/>
            <a:ext cx="623887" cy="230832"/>
          </a:xfrm>
          <a:prstGeom prst="rect">
            <a:avLst/>
          </a:prstGeom>
          <a:noFill/>
        </p:spPr>
        <p:txBody>
          <a:bodyPr wrap="square" rtlCol="0">
            <a:spAutoFit/>
          </a:bodyPr>
          <a:lstStyle/>
          <a:p>
            <a:r>
              <a:rPr lang="en-US" sz="900" dirty="0">
                <a:latin typeface="+mn-lt"/>
              </a:rPr>
              <a:t>PE:</a:t>
            </a:r>
          </a:p>
        </p:txBody>
      </p:sp>
      <p:sp>
        <p:nvSpPr>
          <p:cNvPr id="11" name="TextBox 10"/>
          <p:cNvSpPr txBox="1"/>
          <p:nvPr userDrawn="1"/>
        </p:nvSpPr>
        <p:spPr>
          <a:xfrm>
            <a:off x="2215265" y="1124894"/>
            <a:ext cx="792555" cy="230832"/>
          </a:xfrm>
          <a:prstGeom prst="rect">
            <a:avLst/>
          </a:prstGeom>
          <a:noFill/>
        </p:spPr>
        <p:txBody>
          <a:bodyPr wrap="square" rtlCol="0">
            <a:spAutoFit/>
          </a:bodyPr>
          <a:lstStyle/>
          <a:p>
            <a:r>
              <a:rPr lang="en-US" sz="900" dirty="0">
                <a:latin typeface="+mn-lt"/>
              </a:rPr>
              <a:t>PROJECT:</a:t>
            </a:r>
          </a:p>
        </p:txBody>
      </p:sp>
      <p:sp>
        <p:nvSpPr>
          <p:cNvPr id="12" name="TextBox 11"/>
          <p:cNvSpPr txBox="1"/>
          <p:nvPr userDrawn="1"/>
        </p:nvSpPr>
        <p:spPr>
          <a:xfrm>
            <a:off x="4426414" y="1124894"/>
            <a:ext cx="1204913" cy="230832"/>
          </a:xfrm>
          <a:prstGeom prst="rect">
            <a:avLst/>
          </a:prstGeom>
          <a:noFill/>
        </p:spPr>
        <p:txBody>
          <a:bodyPr wrap="square" rtlCol="0">
            <a:spAutoFit/>
          </a:bodyPr>
          <a:lstStyle/>
          <a:p>
            <a:r>
              <a:rPr lang="en-US" sz="900" dirty="0">
                <a:latin typeface="+mn-lt"/>
              </a:rPr>
              <a:t>RDDS</a:t>
            </a:r>
            <a:r>
              <a:rPr lang="en-US" sz="900" baseline="0" dirty="0">
                <a:latin typeface="+mn-lt"/>
              </a:rPr>
              <a:t> PG #</a:t>
            </a:r>
            <a:r>
              <a:rPr lang="en-US" sz="900" dirty="0">
                <a:latin typeface="+mn-lt"/>
              </a:rPr>
              <a:t>:</a:t>
            </a:r>
          </a:p>
        </p:txBody>
      </p:sp>
      <p:sp>
        <p:nvSpPr>
          <p:cNvPr id="23"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19"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32"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34"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3"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13" name="TextBox 12"/>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a:t>FY13</a:t>
            </a:r>
          </a:p>
        </p:txBody>
      </p:sp>
      <p:sp>
        <p:nvSpPr>
          <p:cNvPr id="14" name="TextBox 13"/>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a:t>FY12</a:t>
            </a:r>
          </a:p>
        </p:txBody>
      </p:sp>
      <p:sp>
        <p:nvSpPr>
          <p:cNvPr id="15" name="TextBox 14"/>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a:t>FY11</a:t>
            </a:r>
          </a:p>
        </p:txBody>
      </p:sp>
      <p:sp>
        <p:nvSpPr>
          <p:cNvPr id="45" name="TextBox 44"/>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a:t>PROJECT</a:t>
            </a:r>
          </a:p>
        </p:txBody>
      </p:sp>
      <p:sp>
        <p:nvSpPr>
          <p:cNvPr id="46" name="Text Placeholder 39"/>
          <p:cNvSpPr>
            <a:spLocks noGrp="1"/>
          </p:cNvSpPr>
          <p:nvPr userDrawn="1">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48" name="Text Placeholder 39"/>
          <p:cNvSpPr>
            <a:spLocks noGrp="1"/>
          </p:cNvSpPr>
          <p:nvPr userDrawn="1">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3" name="Footer Placeholder 2"/>
          <p:cNvSpPr>
            <a:spLocks noGrp="1"/>
          </p:cNvSpPr>
          <p:nvPr userDrawn="1">
            <p:ph type="ftr" sz="quarter" idx="10"/>
          </p:nvPr>
        </p:nvSpPr>
        <p:spPr/>
        <p:txBody>
          <a:bodyPr/>
          <a:lstStyle/>
          <a:p>
            <a:pPr>
              <a:defRPr/>
            </a:pPr>
            <a:r>
              <a:rPr lang="en-US" dirty="0"/>
              <a:t>Distribution Statement</a:t>
            </a:r>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tabLst>
                <a:tab pos="2455863" algn="l"/>
              </a:tabLst>
            </a:pPr>
            <a:r>
              <a:rPr lang="en-US" sz="1000" baseline="0" dirty="0">
                <a:latin typeface="Tahoma" pitchFamily="34" charset="0"/>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tab pos="2455863" algn="l"/>
              </a:tabLst>
              <a:defRPr/>
            </a:pPr>
            <a:r>
              <a:rPr kumimoji="0" lang="en-US" sz="1000" b="0" i="0" u="none" strike="noStrike" kern="1200" cap="none" spc="0" normalizeH="0" baseline="0" noProof="0" dirty="0">
                <a:ln>
                  <a:noFill/>
                </a:ln>
                <a:solidFill>
                  <a:prstClr val="white"/>
                </a:solidFill>
                <a:effectLst/>
                <a:uLnTx/>
                <a:uFillTx/>
                <a:latin typeface="Tahoma" pitchFamily="34" charset="0"/>
                <a:ea typeface="Tahoma" pitchFamily="34" charset="0"/>
                <a:cs typeface="Tahoma" pitchFamily="34" charset="0"/>
              </a:rPr>
              <a:t>LOCATION:</a:t>
            </a:r>
          </a:p>
        </p:txBody>
      </p:sp>
      <p:sp>
        <p:nvSpPr>
          <p:cNvPr id="49" name="Text Placeholder 39"/>
          <p:cNvSpPr>
            <a:spLocks noGrp="1"/>
          </p:cNvSpPr>
          <p:nvPr userDrawn="1">
            <p:ph type="body" sz="quarter" idx="36"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0" name="Text Placeholder 39"/>
          <p:cNvSpPr>
            <a:spLocks noGrp="1"/>
          </p:cNvSpPr>
          <p:nvPr userDrawn="1">
            <p:ph type="body" sz="quarter" idx="37"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1" name="Text Placeholder 39"/>
          <p:cNvSpPr>
            <a:spLocks noGrp="1"/>
          </p:cNvSpPr>
          <p:nvPr userDrawn="1">
            <p:ph type="body" sz="quarter" idx="38"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2" name="Text Placeholder 39"/>
          <p:cNvSpPr>
            <a:spLocks noGrp="1"/>
          </p:cNvSpPr>
          <p:nvPr userDrawn="1">
            <p:ph type="body" sz="quarter" idx="39"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7061460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RO_Update_Concept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5591173" y="3843864"/>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DIRO UPDATE/ISSUES</a:t>
            </a:r>
          </a:p>
        </p:txBody>
      </p:sp>
      <p:sp>
        <p:nvSpPr>
          <p:cNvPr id="16"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29"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
        <p:nvSpPr>
          <p:cNvPr id="30" name="Rectangle 29"/>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p:cNvSpPr txBox="1"/>
          <p:nvPr userDrawn="1"/>
        </p:nvSpPr>
        <p:spPr>
          <a:xfrm>
            <a:off x="8041822" y="197126"/>
            <a:ext cx="949780" cy="261610"/>
          </a:xfrm>
          <a:prstGeom prst="rect">
            <a:avLst/>
          </a:prstGeom>
          <a:noFill/>
        </p:spPr>
        <p:txBody>
          <a:bodyPr wrap="square" rtlCol="0">
            <a:spAutoFit/>
          </a:bodyPr>
          <a:lstStyle/>
          <a:p>
            <a:pPr algn="ctr"/>
            <a:r>
              <a:rPr lang="en-US" sz="1100" b="0" dirty="0">
                <a:latin typeface="Tahoma" pitchFamily="34" charset="0"/>
                <a:ea typeface="Tahoma" pitchFamily="34" charset="0"/>
                <a:cs typeface="Tahoma" pitchFamily="34" charset="0"/>
              </a:rPr>
              <a:t>Concept</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28578" y="1100945"/>
            <a:ext cx="623887" cy="246221"/>
          </a:xfrm>
          <a:prstGeom prst="rect">
            <a:avLst/>
          </a:prstGeom>
          <a:noFill/>
        </p:spPr>
        <p:txBody>
          <a:bodyPr wrap="square" rtlCol="0">
            <a:spAutoFit/>
          </a:bodyPr>
          <a:lstStyle/>
          <a:p>
            <a:r>
              <a:rPr lang="en-US" sz="1000" dirty="0">
                <a:latin typeface="+mn-lt"/>
              </a:rPr>
              <a:t>PE:</a:t>
            </a:r>
          </a:p>
        </p:txBody>
      </p:sp>
      <p:sp>
        <p:nvSpPr>
          <p:cNvPr id="37" name="TextBox 36"/>
          <p:cNvSpPr txBox="1"/>
          <p:nvPr userDrawn="1"/>
        </p:nvSpPr>
        <p:spPr>
          <a:xfrm>
            <a:off x="1044045" y="1100945"/>
            <a:ext cx="1204913" cy="246221"/>
          </a:xfrm>
          <a:prstGeom prst="rect">
            <a:avLst/>
          </a:prstGeom>
          <a:noFill/>
        </p:spPr>
        <p:txBody>
          <a:bodyPr wrap="square" rtlCol="0">
            <a:spAutoFit/>
          </a:bodyPr>
          <a:lstStyle/>
          <a:p>
            <a:r>
              <a:rPr lang="en-US" sz="1000" dirty="0">
                <a:latin typeface="+mn-lt"/>
              </a:rPr>
              <a:t>PROJECT:</a:t>
            </a:r>
          </a:p>
        </p:txBody>
      </p:sp>
      <p:sp>
        <p:nvSpPr>
          <p:cNvPr id="38" name="TextBox 37"/>
          <p:cNvSpPr txBox="1"/>
          <p:nvPr userDrawn="1"/>
        </p:nvSpPr>
        <p:spPr>
          <a:xfrm>
            <a:off x="2257426" y="1100945"/>
            <a:ext cx="1204913" cy="246221"/>
          </a:xfrm>
          <a:prstGeom prst="rect">
            <a:avLst/>
          </a:prstGeom>
          <a:noFill/>
        </p:spPr>
        <p:txBody>
          <a:bodyPr wrap="square" rtlCol="0">
            <a:spAutoFit/>
          </a:bodyPr>
          <a:lstStyle/>
          <a:p>
            <a:r>
              <a:rPr lang="en-US" sz="1000" dirty="0">
                <a:latin typeface="+mn-lt"/>
              </a:rPr>
              <a:t>RDDS</a:t>
            </a:r>
            <a:r>
              <a:rPr lang="en-US" sz="1000" baseline="0" dirty="0">
                <a:latin typeface="+mn-lt"/>
              </a:rPr>
              <a:t> PG #</a:t>
            </a:r>
            <a:r>
              <a:rPr lang="en-US" sz="1000" dirty="0">
                <a:latin typeface="+mn-lt"/>
              </a:rPr>
              <a:t>:</a:t>
            </a:r>
          </a:p>
        </p:txBody>
      </p:sp>
      <p:sp>
        <p:nvSpPr>
          <p:cNvPr id="39"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40"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41"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42"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3"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5" name="TextBox 44"/>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a:t>FY13</a:t>
            </a:r>
          </a:p>
        </p:txBody>
      </p:sp>
      <p:sp>
        <p:nvSpPr>
          <p:cNvPr id="46" name="TextBox 45"/>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a:t>FY12</a:t>
            </a:r>
          </a:p>
        </p:txBody>
      </p:sp>
      <p:sp>
        <p:nvSpPr>
          <p:cNvPr id="47" name="TextBox 46"/>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a:t>FY11</a:t>
            </a:r>
          </a:p>
        </p:txBody>
      </p:sp>
      <p:sp>
        <p:nvSpPr>
          <p:cNvPr id="48" name="TextBox 47"/>
          <p:cNvSpPr txBox="1"/>
          <p:nvPr userDrawn="1"/>
        </p:nvSpPr>
        <p:spPr>
          <a:xfrm>
            <a:off x="900113" y="1363189"/>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OVERVIEW</a:t>
            </a:r>
          </a:p>
        </p:txBody>
      </p:sp>
      <p:sp>
        <p:nvSpPr>
          <p:cNvPr id="49" name="TextBox 48"/>
          <p:cNvSpPr txBox="1"/>
          <p:nvPr userDrawn="1"/>
        </p:nvSpPr>
        <p:spPr>
          <a:xfrm>
            <a:off x="5591173" y="1365362"/>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STATUS</a:t>
            </a:r>
          </a:p>
        </p:txBody>
      </p:sp>
      <p:sp>
        <p:nvSpPr>
          <p:cNvPr id="50" name="TextBox 49"/>
          <p:cNvSpPr txBox="1"/>
          <p:nvPr userDrawn="1"/>
        </p:nvSpPr>
        <p:spPr>
          <a:xfrm>
            <a:off x="255985" y="3843864"/>
            <a:ext cx="4002883"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CAPABILITY OBJECTIVE/GOAL</a:t>
            </a:r>
          </a:p>
        </p:txBody>
      </p:sp>
      <p:cxnSp>
        <p:nvCxnSpPr>
          <p:cNvPr id="52" name="Straight Connector 5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3" name="Straight Connector 52"/>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4"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2"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51" name="Straight Connector 5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4599409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RO_Update_Prototype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p:cNvSpPr txBox="1"/>
          <p:nvPr userDrawn="1"/>
        </p:nvSpPr>
        <p:spPr>
          <a:xfrm>
            <a:off x="8041822" y="197128"/>
            <a:ext cx="949780" cy="261610"/>
          </a:xfrm>
          <a:prstGeom prst="rect">
            <a:avLst/>
          </a:prstGeom>
          <a:noFill/>
        </p:spPr>
        <p:txBody>
          <a:bodyPr wrap="square" rtlCol="0">
            <a:spAutoFit/>
          </a:bodyPr>
          <a:lstStyle/>
          <a:p>
            <a:pPr algn="ctr"/>
            <a:r>
              <a:rPr lang="en-US" sz="1100" b="0" dirty="0">
                <a:latin typeface="Tahoma" pitchFamily="34" charset="0"/>
                <a:ea typeface="Tahoma" pitchFamily="34" charset="0"/>
                <a:cs typeface="Tahoma" pitchFamily="34" charset="0"/>
              </a:rPr>
              <a:t>Prototype</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5591173" y="3843864"/>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DIRO UPDATE/ISSUES</a:t>
            </a:r>
          </a:p>
        </p:txBody>
      </p:sp>
      <p:sp>
        <p:nvSpPr>
          <p:cNvPr id="37" name="TextBox 36"/>
          <p:cNvSpPr txBox="1"/>
          <p:nvPr userDrawn="1"/>
        </p:nvSpPr>
        <p:spPr>
          <a:xfrm>
            <a:off x="900113" y="1363189"/>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OVERVIEW</a:t>
            </a:r>
          </a:p>
        </p:txBody>
      </p:sp>
      <p:sp>
        <p:nvSpPr>
          <p:cNvPr id="38" name="TextBox 37"/>
          <p:cNvSpPr txBox="1"/>
          <p:nvPr userDrawn="1"/>
        </p:nvSpPr>
        <p:spPr>
          <a:xfrm>
            <a:off x="5591173" y="1365362"/>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STATUS</a:t>
            </a:r>
          </a:p>
        </p:txBody>
      </p:sp>
      <p:sp>
        <p:nvSpPr>
          <p:cNvPr id="39" name="TextBox 38"/>
          <p:cNvSpPr txBox="1"/>
          <p:nvPr userDrawn="1"/>
        </p:nvSpPr>
        <p:spPr>
          <a:xfrm>
            <a:off x="255985" y="3843864"/>
            <a:ext cx="4002883"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CAPABILITY OBJECTIVE/GOAL</a:t>
            </a:r>
          </a:p>
        </p:txBody>
      </p:sp>
      <p:cxnSp>
        <p:nvCxnSpPr>
          <p:cNvPr id="41" name="Straight Connector 4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5"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TextBox 46"/>
          <p:cNvSpPr txBox="1"/>
          <p:nvPr userDrawn="1"/>
        </p:nvSpPr>
        <p:spPr>
          <a:xfrm>
            <a:off x="28578" y="1100945"/>
            <a:ext cx="623887" cy="246221"/>
          </a:xfrm>
          <a:prstGeom prst="rect">
            <a:avLst/>
          </a:prstGeom>
          <a:noFill/>
        </p:spPr>
        <p:txBody>
          <a:bodyPr wrap="square" rtlCol="0">
            <a:spAutoFit/>
          </a:bodyPr>
          <a:lstStyle/>
          <a:p>
            <a:r>
              <a:rPr lang="en-US" sz="1000" dirty="0">
                <a:latin typeface="+mn-lt"/>
              </a:rPr>
              <a:t>PE:</a:t>
            </a:r>
          </a:p>
        </p:txBody>
      </p:sp>
      <p:sp>
        <p:nvSpPr>
          <p:cNvPr id="48" name="TextBox 47"/>
          <p:cNvSpPr txBox="1"/>
          <p:nvPr userDrawn="1"/>
        </p:nvSpPr>
        <p:spPr>
          <a:xfrm>
            <a:off x="1044045" y="1100945"/>
            <a:ext cx="1204913" cy="246221"/>
          </a:xfrm>
          <a:prstGeom prst="rect">
            <a:avLst/>
          </a:prstGeom>
          <a:noFill/>
        </p:spPr>
        <p:txBody>
          <a:bodyPr wrap="square" rtlCol="0">
            <a:spAutoFit/>
          </a:bodyPr>
          <a:lstStyle/>
          <a:p>
            <a:r>
              <a:rPr lang="en-US" sz="1000" dirty="0">
                <a:latin typeface="+mn-lt"/>
              </a:rPr>
              <a:t>PROJECT:</a:t>
            </a:r>
          </a:p>
        </p:txBody>
      </p:sp>
      <p:sp>
        <p:nvSpPr>
          <p:cNvPr id="49" name="TextBox 48"/>
          <p:cNvSpPr txBox="1"/>
          <p:nvPr userDrawn="1"/>
        </p:nvSpPr>
        <p:spPr>
          <a:xfrm>
            <a:off x="2257426" y="1100945"/>
            <a:ext cx="1204913" cy="246221"/>
          </a:xfrm>
          <a:prstGeom prst="rect">
            <a:avLst/>
          </a:prstGeom>
          <a:noFill/>
        </p:spPr>
        <p:txBody>
          <a:bodyPr wrap="square" rtlCol="0">
            <a:spAutoFit/>
          </a:bodyPr>
          <a:lstStyle/>
          <a:p>
            <a:r>
              <a:rPr lang="en-US" sz="1000" dirty="0">
                <a:latin typeface="+mn-lt"/>
              </a:rPr>
              <a:t>RDDS</a:t>
            </a:r>
            <a:r>
              <a:rPr lang="en-US" sz="1000" baseline="0" dirty="0">
                <a:latin typeface="+mn-lt"/>
              </a:rPr>
              <a:t> PG #</a:t>
            </a:r>
            <a:r>
              <a:rPr lang="en-US" sz="1000" dirty="0">
                <a:latin typeface="+mn-lt"/>
              </a:rPr>
              <a:t>:</a:t>
            </a:r>
          </a:p>
        </p:txBody>
      </p:sp>
      <p:sp>
        <p:nvSpPr>
          <p:cNvPr id="50"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51"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2"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3"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4"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5"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6" name="TextBox 55"/>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a:t>FY13</a:t>
            </a:r>
          </a:p>
        </p:txBody>
      </p:sp>
      <p:sp>
        <p:nvSpPr>
          <p:cNvPr id="57" name="TextBox 56"/>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a:t>FY12</a:t>
            </a:r>
          </a:p>
        </p:txBody>
      </p:sp>
      <p:sp>
        <p:nvSpPr>
          <p:cNvPr id="58" name="TextBox 57"/>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a:t>FY11</a:t>
            </a:r>
          </a:p>
        </p:txBody>
      </p:sp>
      <p:cxnSp>
        <p:nvCxnSpPr>
          <p:cNvPr id="59" name="Straight Connector 58"/>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6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8259474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RO_Update_Field Demonstration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p:cNvSpPr txBox="1"/>
          <p:nvPr userDrawn="1"/>
        </p:nvSpPr>
        <p:spPr>
          <a:xfrm>
            <a:off x="7968346" y="123651"/>
            <a:ext cx="1102180" cy="415498"/>
          </a:xfrm>
          <a:prstGeom prst="rect">
            <a:avLst/>
          </a:prstGeom>
          <a:noFill/>
        </p:spPr>
        <p:txBody>
          <a:bodyPr wrap="square" rtlCol="0">
            <a:spAutoFit/>
          </a:bodyPr>
          <a:lstStyle/>
          <a:p>
            <a:pPr algn="ctr"/>
            <a:r>
              <a:rPr lang="en-US" sz="1050" b="0" dirty="0">
                <a:latin typeface="Tahoma" pitchFamily="34" charset="0"/>
                <a:ea typeface="Tahoma" pitchFamily="34" charset="0"/>
                <a:cs typeface="Tahoma" pitchFamily="34" charset="0"/>
              </a:rPr>
              <a:t>Field</a:t>
            </a:r>
          </a:p>
          <a:p>
            <a:pPr algn="ctr"/>
            <a:r>
              <a:rPr lang="en-US" sz="1050" b="0" dirty="0">
                <a:latin typeface="Tahoma" pitchFamily="34" charset="0"/>
                <a:ea typeface="Tahoma" pitchFamily="34" charset="0"/>
                <a:cs typeface="Tahoma" pitchFamily="34" charset="0"/>
              </a:rPr>
              <a:t>Demonstration</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5591173" y="3843864"/>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DIRO UPDATE/ISSUES</a:t>
            </a:r>
          </a:p>
        </p:txBody>
      </p:sp>
      <p:sp>
        <p:nvSpPr>
          <p:cNvPr id="37" name="TextBox 36"/>
          <p:cNvSpPr txBox="1"/>
          <p:nvPr userDrawn="1"/>
        </p:nvSpPr>
        <p:spPr>
          <a:xfrm>
            <a:off x="900113" y="1363189"/>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OVERVIEW</a:t>
            </a:r>
          </a:p>
        </p:txBody>
      </p:sp>
      <p:sp>
        <p:nvSpPr>
          <p:cNvPr id="38" name="TextBox 37"/>
          <p:cNvSpPr txBox="1"/>
          <p:nvPr userDrawn="1"/>
        </p:nvSpPr>
        <p:spPr>
          <a:xfrm>
            <a:off x="5591173" y="1365362"/>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STATUS</a:t>
            </a:r>
          </a:p>
        </p:txBody>
      </p:sp>
      <p:sp>
        <p:nvSpPr>
          <p:cNvPr id="39" name="TextBox 38"/>
          <p:cNvSpPr txBox="1"/>
          <p:nvPr userDrawn="1"/>
        </p:nvSpPr>
        <p:spPr>
          <a:xfrm>
            <a:off x="255985" y="3843864"/>
            <a:ext cx="4002883"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CAPABILITY OBJECTIVE/GOAL</a:t>
            </a:r>
          </a:p>
        </p:txBody>
      </p:sp>
      <p:cxnSp>
        <p:nvCxnSpPr>
          <p:cNvPr id="41" name="Straight Connector 4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5"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TextBox 46"/>
          <p:cNvSpPr txBox="1"/>
          <p:nvPr userDrawn="1"/>
        </p:nvSpPr>
        <p:spPr>
          <a:xfrm>
            <a:off x="28578" y="1100945"/>
            <a:ext cx="623887" cy="246221"/>
          </a:xfrm>
          <a:prstGeom prst="rect">
            <a:avLst/>
          </a:prstGeom>
          <a:noFill/>
        </p:spPr>
        <p:txBody>
          <a:bodyPr wrap="square" rtlCol="0">
            <a:spAutoFit/>
          </a:bodyPr>
          <a:lstStyle/>
          <a:p>
            <a:r>
              <a:rPr lang="en-US" sz="1000" dirty="0">
                <a:latin typeface="+mn-lt"/>
              </a:rPr>
              <a:t>PE:</a:t>
            </a:r>
          </a:p>
        </p:txBody>
      </p:sp>
      <p:sp>
        <p:nvSpPr>
          <p:cNvPr id="48" name="TextBox 47"/>
          <p:cNvSpPr txBox="1"/>
          <p:nvPr userDrawn="1"/>
        </p:nvSpPr>
        <p:spPr>
          <a:xfrm>
            <a:off x="1044045" y="1100945"/>
            <a:ext cx="1204913" cy="246221"/>
          </a:xfrm>
          <a:prstGeom prst="rect">
            <a:avLst/>
          </a:prstGeom>
          <a:noFill/>
        </p:spPr>
        <p:txBody>
          <a:bodyPr wrap="square" rtlCol="0">
            <a:spAutoFit/>
          </a:bodyPr>
          <a:lstStyle/>
          <a:p>
            <a:r>
              <a:rPr lang="en-US" sz="1000" dirty="0">
                <a:latin typeface="+mn-lt"/>
              </a:rPr>
              <a:t>PROJECT:</a:t>
            </a:r>
          </a:p>
        </p:txBody>
      </p:sp>
      <p:sp>
        <p:nvSpPr>
          <p:cNvPr id="49" name="TextBox 48"/>
          <p:cNvSpPr txBox="1"/>
          <p:nvPr userDrawn="1"/>
        </p:nvSpPr>
        <p:spPr>
          <a:xfrm>
            <a:off x="2257426" y="1100945"/>
            <a:ext cx="1204913" cy="246221"/>
          </a:xfrm>
          <a:prstGeom prst="rect">
            <a:avLst/>
          </a:prstGeom>
          <a:noFill/>
        </p:spPr>
        <p:txBody>
          <a:bodyPr wrap="square" rtlCol="0">
            <a:spAutoFit/>
          </a:bodyPr>
          <a:lstStyle/>
          <a:p>
            <a:r>
              <a:rPr lang="en-US" sz="1000" dirty="0">
                <a:latin typeface="+mn-lt"/>
              </a:rPr>
              <a:t>RDDS</a:t>
            </a:r>
            <a:r>
              <a:rPr lang="en-US" sz="1000" baseline="0" dirty="0">
                <a:latin typeface="+mn-lt"/>
              </a:rPr>
              <a:t> PG #</a:t>
            </a:r>
            <a:r>
              <a:rPr lang="en-US" sz="1000" dirty="0">
                <a:latin typeface="+mn-lt"/>
              </a:rPr>
              <a:t>:</a:t>
            </a:r>
          </a:p>
        </p:txBody>
      </p:sp>
      <p:sp>
        <p:nvSpPr>
          <p:cNvPr id="50"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51"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2"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3"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4"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5"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6" name="TextBox 55"/>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a:t>FY13</a:t>
            </a:r>
          </a:p>
        </p:txBody>
      </p:sp>
      <p:sp>
        <p:nvSpPr>
          <p:cNvPr id="57" name="TextBox 56"/>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a:t>FY12</a:t>
            </a:r>
          </a:p>
        </p:txBody>
      </p:sp>
      <p:sp>
        <p:nvSpPr>
          <p:cNvPr id="58" name="TextBox 57"/>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a:t>FY11</a:t>
            </a:r>
          </a:p>
        </p:txBody>
      </p:sp>
      <p:cxnSp>
        <p:nvCxnSpPr>
          <p:cNvPr id="59" name="Straight Connector 58"/>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6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17614571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RO_Update_Concept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userDrawn="1"/>
        </p:nvSpPr>
        <p:spPr>
          <a:xfrm>
            <a:off x="8041822" y="197126"/>
            <a:ext cx="949780" cy="261610"/>
          </a:xfrm>
          <a:prstGeom prst="rect">
            <a:avLst/>
          </a:prstGeom>
          <a:noFill/>
        </p:spPr>
        <p:txBody>
          <a:bodyPr wrap="square" rtlCol="0">
            <a:spAutoFit/>
          </a:bodyPr>
          <a:lstStyle/>
          <a:p>
            <a:pPr algn="ctr"/>
            <a:r>
              <a:rPr lang="en-US" sz="1100" b="0" dirty="0">
                <a:latin typeface="Tahoma" pitchFamily="34" charset="0"/>
                <a:ea typeface="Tahoma" pitchFamily="34" charset="0"/>
                <a:cs typeface="Tahoma" pitchFamily="34" charset="0"/>
              </a:rPr>
              <a:t>Concept</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latin typeface="+mn-lt"/>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latin typeface="+mn-lt"/>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latin typeface="+mn-lt"/>
              </a:rPr>
              <a:t>RDDS</a:t>
            </a:r>
            <a:r>
              <a:rPr lang="en-US" sz="1000" baseline="0" dirty="0">
                <a:latin typeface="+mn-lt"/>
              </a:rPr>
              <a:t> PG #</a:t>
            </a:r>
            <a:r>
              <a:rPr lang="en-US" sz="1000" dirty="0">
                <a:latin typeface="+mn-lt"/>
              </a:rPr>
              <a:t>:</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41895440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RO_Update_Prototype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userDrawn="1"/>
        </p:nvSpPr>
        <p:spPr>
          <a:xfrm>
            <a:off x="8041822" y="197128"/>
            <a:ext cx="949780" cy="261610"/>
          </a:xfrm>
          <a:prstGeom prst="rect">
            <a:avLst/>
          </a:prstGeom>
          <a:noFill/>
        </p:spPr>
        <p:txBody>
          <a:bodyPr wrap="square" rtlCol="0">
            <a:spAutoFit/>
          </a:bodyPr>
          <a:lstStyle/>
          <a:p>
            <a:pPr algn="ctr"/>
            <a:r>
              <a:rPr lang="en-US" sz="1100" b="0" dirty="0">
                <a:latin typeface="Tahoma" pitchFamily="34" charset="0"/>
                <a:ea typeface="Tahoma" pitchFamily="34" charset="0"/>
                <a:cs typeface="Tahoma" pitchFamily="34" charset="0"/>
              </a:rPr>
              <a:t>Prototype</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latin typeface="+mn-lt"/>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latin typeface="+mn-lt"/>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latin typeface="+mn-lt"/>
              </a:rPr>
              <a:t>RDDS</a:t>
            </a:r>
            <a:r>
              <a:rPr lang="en-US" sz="1000" baseline="0" dirty="0">
                <a:latin typeface="+mn-lt"/>
              </a:rPr>
              <a:t> PG #</a:t>
            </a:r>
            <a:r>
              <a:rPr lang="en-US" sz="1000" dirty="0">
                <a:latin typeface="+mn-lt"/>
              </a:rPr>
              <a:t>:</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39135816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RO_Update_Field Demonstration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userDrawn="1"/>
        </p:nvSpPr>
        <p:spPr>
          <a:xfrm>
            <a:off x="7968346" y="123651"/>
            <a:ext cx="1102180" cy="415498"/>
          </a:xfrm>
          <a:prstGeom prst="rect">
            <a:avLst/>
          </a:prstGeom>
          <a:noFill/>
        </p:spPr>
        <p:txBody>
          <a:bodyPr wrap="square" rtlCol="0">
            <a:spAutoFit/>
          </a:bodyPr>
          <a:lstStyle/>
          <a:p>
            <a:pPr algn="ctr"/>
            <a:r>
              <a:rPr lang="en-US" sz="1050" b="0" dirty="0">
                <a:latin typeface="Tahoma" pitchFamily="34" charset="0"/>
                <a:ea typeface="Tahoma" pitchFamily="34" charset="0"/>
                <a:cs typeface="Tahoma" pitchFamily="34" charset="0"/>
              </a:rPr>
              <a:t>Field</a:t>
            </a:r>
          </a:p>
          <a:p>
            <a:pPr algn="ctr"/>
            <a:r>
              <a:rPr lang="en-US" sz="1050" b="0" dirty="0">
                <a:latin typeface="Tahoma" pitchFamily="34" charset="0"/>
                <a:ea typeface="Tahoma" pitchFamily="34" charset="0"/>
                <a:cs typeface="Tahoma" pitchFamily="34" charset="0"/>
              </a:rPr>
              <a:t>Demonstration</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latin typeface="+mn-lt"/>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latin typeface="+mn-lt"/>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latin typeface="+mn-lt"/>
              </a:rPr>
              <a:t>RDDS</a:t>
            </a:r>
            <a:r>
              <a:rPr lang="en-US" sz="1000" baseline="0" dirty="0">
                <a:latin typeface="+mn-lt"/>
              </a:rPr>
              <a:t> PG #</a:t>
            </a:r>
            <a:r>
              <a:rPr lang="en-US" sz="1000" dirty="0">
                <a:latin typeface="+mn-lt"/>
              </a:rPr>
              <a:t>:</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9447159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RO_Update_Concept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p:cNvSpPr txBox="1"/>
          <p:nvPr userDrawn="1"/>
        </p:nvSpPr>
        <p:spPr>
          <a:xfrm>
            <a:off x="8041822" y="197126"/>
            <a:ext cx="949780" cy="261610"/>
          </a:xfrm>
          <a:prstGeom prst="rect">
            <a:avLst/>
          </a:prstGeom>
          <a:noFill/>
        </p:spPr>
        <p:txBody>
          <a:bodyPr wrap="square" rtlCol="0">
            <a:spAutoFit/>
          </a:bodyPr>
          <a:lstStyle/>
          <a:p>
            <a:pPr algn="ctr"/>
            <a:r>
              <a:rPr lang="en-US" sz="1100" b="0" dirty="0">
                <a:latin typeface="Tahoma" pitchFamily="34" charset="0"/>
                <a:ea typeface="Tahoma" pitchFamily="34" charset="0"/>
                <a:cs typeface="Tahoma" pitchFamily="34" charset="0"/>
              </a:rPr>
              <a:t>Concept</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latin typeface="+mn-lt"/>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latin typeface="+mn-lt"/>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latin typeface="+mn-lt"/>
              </a:rPr>
              <a:t>RDDS</a:t>
            </a:r>
            <a:r>
              <a:rPr lang="en-US" sz="900" baseline="0" dirty="0">
                <a:latin typeface="+mn-lt"/>
              </a:rPr>
              <a:t> PG #</a:t>
            </a:r>
            <a:r>
              <a:rPr lang="en-US" sz="900" dirty="0">
                <a:latin typeface="+mn-lt"/>
              </a:rPr>
              <a:t>:</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93878422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RO_Update_Prototype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p:cNvSpPr txBox="1"/>
          <p:nvPr userDrawn="1"/>
        </p:nvSpPr>
        <p:spPr>
          <a:xfrm>
            <a:off x="8041822" y="197128"/>
            <a:ext cx="949780" cy="261610"/>
          </a:xfrm>
          <a:prstGeom prst="rect">
            <a:avLst/>
          </a:prstGeom>
          <a:noFill/>
        </p:spPr>
        <p:txBody>
          <a:bodyPr wrap="square" rtlCol="0">
            <a:spAutoFit/>
          </a:bodyPr>
          <a:lstStyle/>
          <a:p>
            <a:pPr algn="ctr"/>
            <a:r>
              <a:rPr lang="en-US" sz="1100" b="0" dirty="0">
                <a:latin typeface="Tahoma" pitchFamily="34" charset="0"/>
                <a:ea typeface="Tahoma" pitchFamily="34" charset="0"/>
                <a:cs typeface="Tahoma" pitchFamily="34" charset="0"/>
              </a:rPr>
              <a:t>Prototype</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latin typeface="+mn-lt"/>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latin typeface="+mn-lt"/>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latin typeface="+mn-lt"/>
              </a:rPr>
              <a:t>RDDS</a:t>
            </a:r>
            <a:r>
              <a:rPr lang="en-US" sz="900" baseline="0" dirty="0">
                <a:latin typeface="+mn-lt"/>
              </a:rPr>
              <a:t> PG #</a:t>
            </a:r>
            <a:r>
              <a:rPr lang="en-US" sz="900" dirty="0">
                <a:latin typeface="+mn-lt"/>
              </a:rPr>
              <a:t>:</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150308564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RO_Update_Field Demonstration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p:cNvSpPr txBox="1"/>
          <p:nvPr userDrawn="1"/>
        </p:nvSpPr>
        <p:spPr>
          <a:xfrm>
            <a:off x="7968346" y="123651"/>
            <a:ext cx="1102180" cy="415498"/>
          </a:xfrm>
          <a:prstGeom prst="rect">
            <a:avLst/>
          </a:prstGeom>
          <a:noFill/>
        </p:spPr>
        <p:txBody>
          <a:bodyPr wrap="square" rtlCol="0">
            <a:spAutoFit/>
          </a:bodyPr>
          <a:lstStyle/>
          <a:p>
            <a:pPr algn="ctr"/>
            <a:r>
              <a:rPr lang="en-US" sz="1050" b="0" dirty="0">
                <a:latin typeface="Tahoma" pitchFamily="34" charset="0"/>
                <a:ea typeface="Tahoma" pitchFamily="34" charset="0"/>
                <a:cs typeface="Tahoma" pitchFamily="34" charset="0"/>
              </a:rPr>
              <a:t>Field</a:t>
            </a:r>
          </a:p>
          <a:p>
            <a:pPr algn="ctr"/>
            <a:r>
              <a:rPr lang="en-US" sz="1050" b="0" dirty="0">
                <a:latin typeface="Tahoma" pitchFamily="34" charset="0"/>
                <a:ea typeface="Tahoma" pitchFamily="34" charset="0"/>
                <a:cs typeface="Tahoma" pitchFamily="34" charset="0"/>
              </a:rPr>
              <a:t>Demonstration</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latin typeface="Tahoma" pitchFamily="34" charset="0"/>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latin typeface="+mn-lt"/>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latin typeface="+mn-lt"/>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latin typeface="+mn-lt"/>
              </a:rPr>
              <a:t>RDDS</a:t>
            </a:r>
            <a:r>
              <a:rPr lang="en-US" sz="900" baseline="0" dirty="0">
                <a:latin typeface="+mn-lt"/>
              </a:rPr>
              <a:t> PG #</a:t>
            </a:r>
            <a:r>
              <a:rPr lang="en-US" sz="900" dirty="0">
                <a:latin typeface="+mn-lt"/>
              </a:rPr>
              <a:t>:</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1968587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_and_Content_Vert">
    <p:spTree>
      <p:nvGrpSpPr>
        <p:cNvPr id="1" name=""/>
        <p:cNvGrpSpPr/>
        <p:nvPr/>
      </p:nvGrpSpPr>
      <p:grpSpPr>
        <a:xfrm>
          <a:off x="0" y="0"/>
          <a:ext cx="0" cy="0"/>
          <a:chOff x="0" y="0"/>
          <a:chExt cx="0" cy="0"/>
        </a:xfrm>
      </p:grpSpPr>
      <p:sp>
        <p:nvSpPr>
          <p:cNvPr id="5" name="Content Placeholder 10"/>
          <p:cNvSpPr>
            <a:spLocks noGrp="1"/>
          </p:cNvSpPr>
          <p:nvPr>
            <p:ph sz="quarter" idx="13"/>
          </p:nvPr>
        </p:nvSpPr>
        <p:spPr>
          <a:xfrm rot="5400000">
            <a:off x="1152522" y="-142872"/>
            <a:ext cx="6400803" cy="7143751"/>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vl2pPr>
            <a:lvl3pPr marL="1143000" indent="-228600">
              <a:buFont typeface="Arial" pitchFamily="34" charset="0"/>
              <a:buChar char="•"/>
              <a:defRPr sz="1400"/>
            </a:lvl3pPr>
            <a:lvl4pPr marL="1600200" indent="-228600">
              <a:buFont typeface="Arial" pitchFamily="34" charset="0"/>
              <a:buChar char="•"/>
              <a:defRPr sz="1300"/>
            </a:lvl4pPr>
            <a:lvl5pPr marL="2057400" indent="-228600">
              <a:buFont typeface="Arial" pitchFamily="34" charset="0"/>
              <a:buChar cha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p:cNvSpPr>
            <a:spLocks noGrp="1"/>
          </p:cNvSpPr>
          <p:nvPr>
            <p:ph type="ftr" sz="quarter" idx="10"/>
          </p:nvPr>
        </p:nvSpPr>
        <p:spPr>
          <a:xfrm rot="5400000">
            <a:off x="-2528935" y="3278187"/>
            <a:ext cx="5546817" cy="298450"/>
          </a:xfrm>
        </p:spPr>
        <p:txBody>
          <a:bodyPr/>
          <a:lstStyle/>
          <a:p>
            <a:pPr>
              <a:defRPr/>
            </a:pPr>
            <a:r>
              <a:rPr lang="en-US" dirty="0"/>
              <a:t>Distribution Statement</a:t>
            </a:r>
          </a:p>
        </p:txBody>
      </p:sp>
      <p:sp>
        <p:nvSpPr>
          <p:cNvPr id="4" name="Slide Number Placeholder 3"/>
          <p:cNvSpPr>
            <a:spLocks noGrp="1"/>
          </p:cNvSpPr>
          <p:nvPr>
            <p:ph type="sldNum" sz="quarter" idx="11"/>
          </p:nvPr>
        </p:nvSpPr>
        <p:spPr>
          <a:xfrm rot="5400000">
            <a:off x="-23720" y="6357843"/>
            <a:ext cx="530038" cy="292102"/>
          </a:xfrm>
        </p:spPr>
        <p:txBody>
          <a:bodyPr/>
          <a:lstStyle/>
          <a:p>
            <a:pPr>
              <a:defRPr/>
            </a:pPr>
            <a:fld id="{231CC523-8BC6-4921-807A-66BD262F34AB}" type="slidenum">
              <a:rPr lang="en-US" smtClean="0"/>
              <a:pPr>
                <a:defRPr/>
              </a:pPr>
              <a:t>‹#›</a:t>
            </a:fld>
            <a:endParaRPr lang="en-US"/>
          </a:p>
        </p:txBody>
      </p:sp>
      <p:sp>
        <p:nvSpPr>
          <p:cNvPr id="6" name="Title 1"/>
          <p:cNvSpPr>
            <a:spLocks noGrp="1"/>
          </p:cNvSpPr>
          <p:nvPr>
            <p:ph type="ctrTitle"/>
          </p:nvPr>
        </p:nvSpPr>
        <p:spPr>
          <a:xfrm rot="5400000">
            <a:off x="6100764" y="3695703"/>
            <a:ext cx="5191125" cy="676275"/>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7" name="Straight Connector 6"/>
          <p:cNvCxnSpPr>
            <a:cxnSpLocks noChangeShapeType="1"/>
          </p:cNvCxnSpPr>
          <p:nvPr userDrawn="1"/>
        </p:nvCxnSpPr>
        <p:spPr bwMode="auto">
          <a:xfrm flipH="1">
            <a:off x="8266909" y="228600"/>
            <a:ext cx="1588" cy="6410325"/>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8156508" y="374048"/>
            <a:ext cx="1085438" cy="655071"/>
          </a:xfrm>
          <a:prstGeom prst="rect">
            <a:avLst/>
          </a:prstGeom>
        </p:spPr>
      </p:pic>
    </p:spTree>
    <p:extLst>
      <p:ext uri="{BB962C8B-B14F-4D97-AF65-F5344CB8AC3E}">
        <p14:creationId xmlns:p14="http://schemas.microsoft.com/office/powerpoint/2010/main" val="7737472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 Placeholder 2"/>
          <p:cNvSpPr>
            <a:spLocks noGrp="1"/>
          </p:cNvSpPr>
          <p:nvPr>
            <p:ph type="body" idx="1"/>
          </p:nvPr>
        </p:nvSpPr>
        <p:spPr bwMode="auto">
          <a:xfrm>
            <a:off x="381000" y="12192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oter Placeholder 4"/>
          <p:cNvSpPr>
            <a:spLocks noGrp="1"/>
          </p:cNvSpPr>
          <p:nvPr>
            <p:ph type="ftr" sz="quarter" idx="3"/>
          </p:nvPr>
        </p:nvSpPr>
        <p:spPr>
          <a:xfrm>
            <a:off x="1333500" y="6550026"/>
            <a:ext cx="6477000" cy="298450"/>
          </a:xfrm>
          <a:prstGeom prst="rect">
            <a:avLst/>
          </a:prstGeom>
        </p:spPr>
        <p:txBody>
          <a:bodyPr vert="horz" wrap="square" lIns="91440" tIns="45720" rIns="91440" bIns="45720" numCol="1" anchor="ctr" anchorCtr="0" compatLnSpc="1">
            <a:prstTxWarp prst="textNoShape">
              <a:avLst/>
            </a:prstTxWarp>
          </a:bodyPr>
          <a:lstStyle>
            <a:lvl1pPr algn="ctr">
              <a:defRPr sz="900" baseline="0">
                <a:solidFill>
                  <a:srgbClr val="898989"/>
                </a:solidFill>
                <a:latin typeface="Tahoma" charset="0"/>
              </a:defRPr>
            </a:lvl1pPr>
          </a:lstStyle>
          <a:p>
            <a:pPr>
              <a:defRPr/>
            </a:pPr>
            <a:r>
              <a:rPr lang="en-US" dirty="0"/>
              <a:t>Distribution Statement</a:t>
            </a:r>
          </a:p>
        </p:txBody>
      </p:sp>
      <p:sp>
        <p:nvSpPr>
          <p:cNvPr id="12" name="Slide Number Placeholder 5"/>
          <p:cNvSpPr>
            <a:spLocks noGrp="1"/>
          </p:cNvSpPr>
          <p:nvPr>
            <p:ph type="sldNum" sz="quarter" idx="4"/>
          </p:nvPr>
        </p:nvSpPr>
        <p:spPr>
          <a:xfrm>
            <a:off x="8102430" y="6553200"/>
            <a:ext cx="762000" cy="292102"/>
          </a:xfrm>
          <a:prstGeom prst="rect">
            <a:avLst/>
          </a:prstGeom>
        </p:spPr>
        <p:txBody>
          <a:bodyPr vert="horz" wrap="square" lIns="91440" tIns="45720" rIns="91440" bIns="45720" numCol="1" anchor="ctr" anchorCtr="0" compatLnSpc="1">
            <a:prstTxWarp prst="textNoShape">
              <a:avLst/>
            </a:prstTxWarp>
          </a:bodyPr>
          <a:lstStyle>
            <a:lvl1pPr algn="r">
              <a:defRPr sz="1200" baseline="0">
                <a:solidFill>
                  <a:srgbClr val="898989"/>
                </a:solidFill>
                <a:latin typeface="Tahoma" charset="0"/>
              </a:defRPr>
            </a:lvl1pPr>
          </a:lstStyle>
          <a:p>
            <a:pPr>
              <a:defRPr/>
            </a:pPr>
            <a:fld id="{231CC523-8BC6-4921-807A-66BD262F34AB}" type="slidenum">
              <a:rPr lang="en-US"/>
              <a:pPr>
                <a:defRPr/>
              </a:pPr>
              <a:t>‹#›</a:t>
            </a:fld>
            <a:endParaRPr lang="en-US"/>
          </a:p>
        </p:txBody>
      </p:sp>
      <p:sp>
        <p:nvSpPr>
          <p:cNvPr id="13" name="Title Placeholder 9"/>
          <p:cNvSpPr>
            <a:spLocks noGrp="1"/>
          </p:cNvSpPr>
          <p:nvPr>
            <p:ph type="title"/>
          </p:nvPr>
        </p:nvSpPr>
        <p:spPr bwMode="auto">
          <a:xfrm>
            <a:off x="1622424" y="152400"/>
            <a:ext cx="71405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Master title style</a:t>
            </a:r>
          </a:p>
        </p:txBody>
      </p:sp>
      <p:sp>
        <p:nvSpPr>
          <p:cNvPr id="2" name="Date Placeholder 1"/>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194E2C-28A1-4ACF-BE1C-DC6E3E3FF6B4}" type="datetimeFigureOut">
              <a:rPr lang="en-US" smtClean="0"/>
              <a:t>9/27/2022</a:t>
            </a:fld>
            <a:endParaRPr lang="en-US"/>
          </a:p>
        </p:txBody>
      </p:sp>
    </p:spTree>
  </p:cSld>
  <p:clrMap bg1="lt1" tx1="dk1" bg2="lt2" tx2="dk2" accent1="accent1" accent2="accent2" accent3="accent3" accent4="accent4" accent5="accent5" accent6="accent6" hlink="hlink" folHlink="folHlink"/>
  <p:sldLayoutIdLst>
    <p:sldLayoutId id="2147483718" r:id="rId1"/>
    <p:sldLayoutId id="2147483719" r:id="rId2"/>
    <p:sldLayoutId id="2147483722" r:id="rId3"/>
    <p:sldLayoutId id="2147483720" r:id="rId4"/>
    <p:sldLayoutId id="2147483721" r:id="rId5"/>
    <p:sldLayoutId id="2147483723" r:id="rId6"/>
    <p:sldLayoutId id="2147483725" r:id="rId7"/>
    <p:sldLayoutId id="2147483726" r:id="rId8"/>
    <p:sldLayoutId id="2147483729" r:id="rId9"/>
    <p:sldLayoutId id="2147483728" r:id="rId10"/>
    <p:sldLayoutId id="2147483727" r:id="rId11"/>
    <p:sldLayoutId id="2147483730" r:id="rId12"/>
    <p:sldLayoutId id="2147483731" r:id="rId13"/>
    <p:sldLayoutId id="2147483732" r:id="rId14"/>
    <p:sldLayoutId id="2147483756" r:id="rId15"/>
    <p:sldLayoutId id="2147483757" r:id="rId16"/>
    <p:sldLayoutId id="2147483758" r:id="rId17"/>
    <p:sldLayoutId id="2147483747" r:id="rId18"/>
    <p:sldLayoutId id="2147483746" r:id="rId19"/>
    <p:sldLayoutId id="2147483745" r:id="rId20"/>
    <p:sldLayoutId id="2147483748" r:id="rId21"/>
    <p:sldLayoutId id="2147483751" r:id="rId22"/>
    <p:sldLayoutId id="2147483749" r:id="rId23"/>
    <p:sldLayoutId id="2147483743" r:id="rId24"/>
    <p:sldLayoutId id="2147483752" r:id="rId25"/>
    <p:sldLayoutId id="2147483753" r:id="rId26"/>
    <p:sldLayoutId id="2147483754" r:id="rId27"/>
  </p:sldLayoutIdLst>
  <p:hf hdr="0"/>
  <p:txStyles>
    <p:titleStyle>
      <a:lvl1pPr algn="l" defTabSz="914400" rtl="0" eaLnBrk="1" latinLnBrk="0" hangingPunct="1">
        <a:spcBef>
          <a:spcPct val="0"/>
        </a:spcBef>
        <a:buNone/>
        <a:defRPr sz="2200" kern="1200">
          <a:solidFill>
            <a:schemeClr val="tx1"/>
          </a:solidFill>
          <a:latin typeface="Tahoma" pitchFamily="34" charset="0"/>
          <a:ea typeface="+mj-ea"/>
          <a:cs typeface="Tahoma" pitchFamily="34" charset="0"/>
        </a:defRPr>
      </a:lvl1pPr>
    </p:titleStyle>
    <p:bodyStyle>
      <a:lvl1pPr marL="342900" indent="-342900" algn="l" defTabSz="914400" rtl="0" eaLnBrk="1" latinLnBrk="0" hangingPunct="1">
        <a:spcBef>
          <a:spcPct val="20000"/>
        </a:spcBef>
        <a:buFont typeface="Arial" pitchFamily="34" charset="0"/>
        <a:buNone/>
        <a:defRPr sz="2000" kern="120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itle 33"/>
          <p:cNvSpPr>
            <a:spLocks noGrp="1"/>
          </p:cNvSpPr>
          <p:nvPr>
            <p:ph type="ctrTitle"/>
          </p:nvPr>
        </p:nvSpPr>
        <p:spPr>
          <a:xfrm>
            <a:off x="1622425" y="141793"/>
            <a:ext cx="7140575" cy="373368"/>
          </a:xfrm>
        </p:spPr>
        <p:txBody>
          <a:bodyPr>
            <a:normAutofit fontScale="90000"/>
          </a:bodyPr>
          <a:lstStyle/>
          <a:p>
            <a:r>
              <a:rPr lang="en-US" dirty="0"/>
              <a:t>[TA ##: Project Title]</a:t>
            </a:r>
          </a:p>
        </p:txBody>
      </p:sp>
      <p:sp>
        <p:nvSpPr>
          <p:cNvPr id="27" name="TextBox 26"/>
          <p:cNvSpPr txBox="1"/>
          <p:nvPr/>
        </p:nvSpPr>
        <p:spPr>
          <a:xfrm>
            <a:off x="182878" y="4170105"/>
            <a:ext cx="4254368" cy="430887"/>
          </a:xfrm>
          <a:prstGeom prst="rect">
            <a:avLst/>
          </a:prstGeom>
          <a:noFill/>
        </p:spPr>
        <p:txBody>
          <a:bodyPr wrap="square" rtlCol="0">
            <a:spAutoFit/>
          </a:bodyPr>
          <a:lstStyle/>
          <a:p>
            <a:r>
              <a:rPr lang="en-US" sz="1100" dirty="0"/>
              <a:t>[State the impact of a successful project (be quantitative) and potential applications of relevance to the DoD if successful.]</a:t>
            </a:r>
          </a:p>
        </p:txBody>
      </p:sp>
      <p:sp>
        <p:nvSpPr>
          <p:cNvPr id="28" name="Rectangle 27"/>
          <p:cNvSpPr/>
          <p:nvPr/>
        </p:nvSpPr>
        <p:spPr>
          <a:xfrm>
            <a:off x="4692316" y="1212479"/>
            <a:ext cx="4172552" cy="1107996"/>
          </a:xfrm>
          <a:prstGeom prst="rect">
            <a:avLst/>
          </a:prstGeom>
        </p:spPr>
        <p:txBody>
          <a:bodyPr wrap="square">
            <a:spAutoFit/>
          </a:bodyPr>
          <a:lstStyle/>
          <a:p>
            <a:pPr lvl="0"/>
            <a:r>
              <a:rPr lang="en-US" sz="1100" dirty="0"/>
              <a:t>[Present a concise, bulleted list of the technical approach. </a:t>
            </a:r>
          </a:p>
          <a:p>
            <a:pPr lvl="0"/>
            <a:r>
              <a:rPr lang="en-US" sz="1100" dirty="0"/>
              <a:t>This may include an associated figure. </a:t>
            </a:r>
          </a:p>
          <a:p>
            <a:pPr lvl="0"/>
            <a:endParaRPr lang="en-US" sz="1100" dirty="0"/>
          </a:p>
          <a:p>
            <a:pPr lvl="0"/>
            <a:r>
              <a:rPr lang="en-US" sz="1100" dirty="0"/>
              <a:t>Summarize the major technical risks and proposed risk mitigation strategies.]</a:t>
            </a:r>
          </a:p>
          <a:p>
            <a:pPr lvl="0"/>
            <a:endParaRPr lang="en-US" sz="1100" dirty="0"/>
          </a:p>
        </p:txBody>
      </p:sp>
      <p:sp>
        <p:nvSpPr>
          <p:cNvPr id="29" name="TextBox 28"/>
          <p:cNvSpPr txBox="1"/>
          <p:nvPr/>
        </p:nvSpPr>
        <p:spPr>
          <a:xfrm>
            <a:off x="1636297" y="529393"/>
            <a:ext cx="2646750" cy="307777"/>
          </a:xfrm>
          <a:prstGeom prst="rect">
            <a:avLst/>
          </a:prstGeom>
          <a:noFill/>
        </p:spPr>
        <p:txBody>
          <a:bodyPr wrap="none" rtlCol="0">
            <a:spAutoFit/>
          </a:bodyPr>
          <a:lstStyle/>
          <a:p>
            <a:r>
              <a:rPr lang="en-US" sz="1400" dirty="0"/>
              <a:t>[Proposer name and affiliation]</a:t>
            </a:r>
          </a:p>
        </p:txBody>
      </p:sp>
      <p:sp>
        <p:nvSpPr>
          <p:cNvPr id="30" name="Rectangle 29"/>
          <p:cNvSpPr/>
          <p:nvPr/>
        </p:nvSpPr>
        <p:spPr>
          <a:xfrm>
            <a:off x="211756" y="1145104"/>
            <a:ext cx="4186990" cy="461665"/>
          </a:xfrm>
          <a:prstGeom prst="rect">
            <a:avLst/>
          </a:prstGeom>
        </p:spPr>
        <p:txBody>
          <a:bodyPr wrap="square">
            <a:spAutoFit/>
          </a:bodyPr>
          <a:lstStyle/>
          <a:p>
            <a:r>
              <a:rPr lang="en-US" sz="1200" dirty="0"/>
              <a:t>[What’s the big idea, what problem are you solving, and why is it important?]</a:t>
            </a:r>
          </a:p>
        </p:txBody>
      </p:sp>
      <p:sp>
        <p:nvSpPr>
          <p:cNvPr id="8" name="TextBox 7"/>
          <p:cNvSpPr txBox="1"/>
          <p:nvPr/>
        </p:nvSpPr>
        <p:spPr>
          <a:xfrm>
            <a:off x="83817" y="6611779"/>
            <a:ext cx="2287423" cy="246221"/>
          </a:xfrm>
          <a:prstGeom prst="rect">
            <a:avLst/>
          </a:prstGeom>
          <a:noFill/>
        </p:spPr>
        <p:txBody>
          <a:bodyPr wrap="square" rtlCol="0">
            <a:spAutoFit/>
          </a:bodyPr>
          <a:lstStyle/>
          <a:p>
            <a:r>
              <a:rPr lang="en-US" sz="1000"/>
              <a:t>DARPA-RA-23-01 </a:t>
            </a:r>
            <a:r>
              <a:rPr lang="en-US" sz="1000" dirty="0"/>
              <a:t>– Attachment B</a:t>
            </a:r>
          </a:p>
        </p:txBody>
      </p:sp>
      <p:sp>
        <p:nvSpPr>
          <p:cNvPr id="2" name="Rectangle 1"/>
          <p:cNvSpPr/>
          <p:nvPr/>
        </p:nvSpPr>
        <p:spPr>
          <a:xfrm>
            <a:off x="2112746" y="6627168"/>
            <a:ext cx="4572000" cy="230832"/>
          </a:xfrm>
          <a:prstGeom prst="rect">
            <a:avLst/>
          </a:prstGeom>
        </p:spPr>
        <p:txBody>
          <a:bodyPr>
            <a:spAutoFit/>
          </a:bodyPr>
          <a:lstStyle/>
          <a:p>
            <a:pPr algn="ctr">
              <a:defRPr/>
            </a:pPr>
            <a:r>
              <a:rPr lang="en-US" sz="900" dirty="0">
                <a:solidFill>
                  <a:prstClr val="black"/>
                </a:solidFill>
              </a:rPr>
              <a:t>Source Selection Information – Competition Sensitive – Government </a:t>
            </a:r>
            <a:r>
              <a:rPr lang="en-US" sz="900">
                <a:solidFill>
                  <a:prstClr val="black"/>
                </a:solidFill>
              </a:rPr>
              <a:t>Use Only</a:t>
            </a:r>
            <a:endParaRPr lang="en-US" sz="900" dirty="0">
              <a:solidFill>
                <a:prstClr val="black"/>
              </a:solidFill>
            </a:endParaRPr>
          </a:p>
        </p:txBody>
      </p:sp>
    </p:spTree>
    <p:extLst>
      <p:ext uri="{BB962C8B-B14F-4D97-AF65-F5344CB8AC3E}">
        <p14:creationId xmlns:p14="http://schemas.microsoft.com/office/powerpoint/2010/main" val="3605454896"/>
      </p:ext>
    </p:extLst>
  </p:cSld>
  <p:clrMapOvr>
    <a:masterClrMapping/>
  </p:clrMapOvr>
</p:sld>
</file>

<file path=ppt/theme/theme1.xml><?xml version="1.0" encoding="utf-8"?>
<a:theme xmlns:a="http://schemas.openxmlformats.org/drawingml/2006/main" name="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bwMode="auto">
        <a:noFill/>
        <a:ln w="22225">
          <a:solidFill>
            <a:schemeClr val="tx1"/>
          </a:solidFill>
          <a:round/>
          <a:headEnd/>
          <a:tailEnd/>
        </a:ln>
        <a:extLst>
          <a:ext uri="{909E8E84-426E-40DD-AFC4-6F175D3DCCD1}">
            <a14:hiddenFill xmlns:a14="http://schemas.microsoft.com/office/drawing/2010/main">
              <a:noFill/>
            </a14:hiddenFill>
          </a:ext>
        </a:extLst>
      </a:spPr>
      <a:bodyPr/>
      <a:lst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38</TotalTime>
  <Words>98</Words>
  <Application>Microsoft Office PowerPoint</Application>
  <PresentationFormat>On-screen Show (4:3)</PresentationFormat>
  <Paragraphs>11</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MS PGothic</vt:lpstr>
      <vt:lpstr>Arial</vt:lpstr>
      <vt:lpstr>Tahoma</vt:lpstr>
      <vt:lpstr>Times New Roman</vt:lpstr>
      <vt:lpstr>blank</vt:lpstr>
      <vt:lpstr>[TA ##: Project Title]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RS Information Systems</dc:creator>
  <cp:lastModifiedBy>Rigdon, Grace C CTR (USA)</cp:lastModifiedBy>
  <cp:revision>27</cp:revision>
  <cp:lastPrinted>2011-09-22T20:00:03Z</cp:lastPrinted>
  <dcterms:created xsi:type="dcterms:W3CDTF">2012-08-31T18:33:20Z</dcterms:created>
  <dcterms:modified xsi:type="dcterms:W3CDTF">2022-09-27T17:25:50Z</dcterms:modified>
</cp:coreProperties>
</file>