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8"/>
  </p:notesMasterIdLst>
  <p:handoutMasterIdLst>
    <p:handoutMasterId r:id="rId49"/>
  </p:handoutMasterIdLst>
  <p:sldIdLst>
    <p:sldId id="256" r:id="rId5"/>
    <p:sldId id="422" r:id="rId6"/>
    <p:sldId id="365" r:id="rId7"/>
    <p:sldId id="384" r:id="rId8"/>
    <p:sldId id="385" r:id="rId9"/>
    <p:sldId id="366" r:id="rId10"/>
    <p:sldId id="372" r:id="rId11"/>
    <p:sldId id="401" r:id="rId12"/>
    <p:sldId id="424" r:id="rId13"/>
    <p:sldId id="387" r:id="rId14"/>
    <p:sldId id="426" r:id="rId15"/>
    <p:sldId id="370" r:id="rId16"/>
    <p:sldId id="414" r:id="rId17"/>
    <p:sldId id="415" r:id="rId18"/>
    <p:sldId id="405" r:id="rId19"/>
    <p:sldId id="374" r:id="rId20"/>
    <p:sldId id="375" r:id="rId21"/>
    <p:sldId id="376" r:id="rId22"/>
    <p:sldId id="368" r:id="rId23"/>
    <p:sldId id="406" r:id="rId24"/>
    <p:sldId id="377" r:id="rId25"/>
    <p:sldId id="378" r:id="rId26"/>
    <p:sldId id="379" r:id="rId27"/>
    <p:sldId id="417" r:id="rId28"/>
    <p:sldId id="416" r:id="rId29"/>
    <p:sldId id="418" r:id="rId30"/>
    <p:sldId id="407" r:id="rId31"/>
    <p:sldId id="410" r:id="rId32"/>
    <p:sldId id="394" r:id="rId33"/>
    <p:sldId id="396" r:id="rId34"/>
    <p:sldId id="397" r:id="rId35"/>
    <p:sldId id="419" r:id="rId36"/>
    <p:sldId id="420" r:id="rId37"/>
    <p:sldId id="380" r:id="rId38"/>
    <p:sldId id="421" r:id="rId39"/>
    <p:sldId id="411" r:id="rId40"/>
    <p:sldId id="386" r:id="rId41"/>
    <p:sldId id="413" r:id="rId42"/>
    <p:sldId id="412" r:id="rId43"/>
    <p:sldId id="382" r:id="rId44"/>
    <p:sldId id="423" r:id="rId45"/>
    <p:sldId id="402" r:id="rId46"/>
    <p:sldId id="395" r:id="rId47"/>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0BD3E"/>
    <a:srgbClr val="00CC00"/>
    <a:srgbClr val="E0A512"/>
    <a:srgbClr val="12391C"/>
    <a:srgbClr val="0F3118"/>
    <a:srgbClr val="66FF66"/>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74088" autoAdjust="0"/>
  </p:normalViewPr>
  <p:slideViewPr>
    <p:cSldViewPr snapToGrid="0" showGuides="1">
      <p:cViewPr varScale="1">
        <p:scale>
          <a:sx n="78" d="100"/>
          <a:sy n="78" d="100"/>
        </p:scale>
        <p:origin x="864" y="84"/>
      </p:cViewPr>
      <p:guideLst>
        <p:guide orient="horz" pos="2160"/>
        <p:guide pos="2880"/>
      </p:guideLst>
    </p:cSldViewPr>
  </p:slideViewPr>
  <p:notesTextViewPr>
    <p:cViewPr>
      <p:scale>
        <a:sx n="1" d="1"/>
        <a:sy n="1" d="1"/>
      </p:scale>
      <p:origin x="0" y="0"/>
    </p:cViewPr>
  </p:notesTextViewPr>
  <p:notesViewPr>
    <p:cSldViewPr snapToGrid="0" showGuides="1">
      <p:cViewPr varScale="1">
        <p:scale>
          <a:sx n="69" d="100"/>
          <a:sy n="69" d="100"/>
        </p:scale>
        <p:origin x="196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644EB4-13CF-4E3D-9DB4-DFBEA3F138D8}"/>
              </a:ext>
            </a:extLst>
          </p:cNvPr>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en-US">
              <a:latin typeface="Arial" panose="020B0604020202020204" pitchFamily="34" charset="0"/>
              <a:cs typeface="Arial" panose="020B0604020202020204" pitchFamily="34" charset="0"/>
            </a:endParaRPr>
          </a:p>
        </p:txBody>
      </p:sp>
      <p:sp>
        <p:nvSpPr>
          <p:cNvPr id="3" name="Date Placeholder 2">
            <a:extLst>
              <a:ext uri="{FF2B5EF4-FFF2-40B4-BE49-F238E27FC236}">
                <a16:creationId xmlns:a16="http://schemas.microsoft.com/office/drawing/2014/main" id="{9D814AF2-7E4B-48E6-A5AD-B311B9B85B65}"/>
              </a:ext>
            </a:extLst>
          </p:cNvPr>
          <p:cNvSpPr>
            <a:spLocks noGrp="1"/>
          </p:cNvSpPr>
          <p:nvPr>
            <p:ph type="dt" sz="quarter" idx="1"/>
          </p:nvPr>
        </p:nvSpPr>
        <p:spPr>
          <a:xfrm>
            <a:off x="5181600" y="0"/>
            <a:ext cx="3962400" cy="344091"/>
          </a:xfrm>
          <a:prstGeom prst="rect">
            <a:avLst/>
          </a:prstGeom>
        </p:spPr>
        <p:txBody>
          <a:bodyPr vert="horz" lIns="91440" tIns="45720" rIns="91440" bIns="45720" rtlCol="0"/>
          <a:lstStyle>
            <a:lvl1pPr algn="r">
              <a:defRPr sz="1200"/>
            </a:lvl1pPr>
          </a:lstStyle>
          <a:p>
            <a:fld id="{A879CE75-E596-4EA6-B8FF-C88CE95F6432}" type="datetimeFigureOut">
              <a:rPr lang="en-US" sz="1100" smtClean="0">
                <a:latin typeface="Arial" panose="020B0604020202020204" pitchFamily="34" charset="0"/>
                <a:cs typeface="Arial" panose="020B0604020202020204" pitchFamily="34" charset="0"/>
              </a:rPr>
              <a:t>8/18/2021</a:t>
            </a:fld>
            <a:endParaRPr lang="en-US" sz="110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A5977BE1-998C-4254-88AB-9CE71552CDD0}"/>
              </a:ext>
            </a:extLst>
          </p:cNvPr>
          <p:cNvSpPr>
            <a:spLocks noGrp="1"/>
          </p:cNvSpPr>
          <p:nvPr>
            <p:ph type="ftr" sz="quarter" idx="2"/>
          </p:nvPr>
        </p:nvSpPr>
        <p:spPr>
          <a:xfrm>
            <a:off x="540327" y="6545202"/>
            <a:ext cx="1066800" cy="207818"/>
          </a:xfrm>
          <a:prstGeom prst="rect">
            <a:avLst/>
          </a:prstGeom>
        </p:spPr>
        <p:txBody>
          <a:bodyPr vert="horz" lIns="91440" tIns="45720" rIns="91440" bIns="45720" rtlCol="0" anchor="b"/>
          <a:lstStyle>
            <a:lvl1pPr algn="l">
              <a:defRPr sz="1200"/>
            </a:lvl1pPr>
          </a:lstStyle>
          <a:p>
            <a:r>
              <a:rPr lang="en-US" sz="900" dirty="0">
                <a:latin typeface="Arial" panose="020B0604020202020204" pitchFamily="34" charset="0"/>
                <a:cs typeface="Arial" panose="020B0604020202020204" pitchFamily="34" charset="0"/>
              </a:rPr>
              <a:t>Forest Service</a:t>
            </a:r>
          </a:p>
        </p:txBody>
      </p:sp>
      <p:sp>
        <p:nvSpPr>
          <p:cNvPr id="5" name="Slide Number Placeholder 4">
            <a:extLst>
              <a:ext uri="{FF2B5EF4-FFF2-40B4-BE49-F238E27FC236}">
                <a16:creationId xmlns:a16="http://schemas.microsoft.com/office/drawing/2014/main" id="{7B0B7737-9705-45F2-9412-8ADECC0D8ABC}"/>
              </a:ext>
            </a:extLst>
          </p:cNvPr>
          <p:cNvSpPr>
            <a:spLocks noGrp="1"/>
          </p:cNvSpPr>
          <p:nvPr>
            <p:ph type="sldNum" sz="quarter" idx="3"/>
          </p:nvPr>
        </p:nvSpPr>
        <p:spPr>
          <a:xfrm>
            <a:off x="7802225" y="6477066"/>
            <a:ext cx="1341775" cy="344090"/>
          </a:xfrm>
          <a:prstGeom prst="rect">
            <a:avLst/>
          </a:prstGeom>
        </p:spPr>
        <p:txBody>
          <a:bodyPr vert="horz" lIns="91440" tIns="45720" rIns="91440" bIns="45720" rtlCol="0" anchor="b"/>
          <a:lstStyle>
            <a:lvl1pPr algn="r">
              <a:defRPr sz="1200"/>
            </a:lvl1pPr>
          </a:lstStyle>
          <a:p>
            <a:fld id="{13267E6E-B8BE-472A-9E55-025BD0B351C3}" type="slidenum">
              <a:rPr lang="en-US" sz="900" smtClean="0">
                <a:latin typeface="Arial" panose="020B0604020202020204" pitchFamily="34" charset="0"/>
                <a:cs typeface="Arial" panose="020B0604020202020204" pitchFamily="34" charset="0"/>
              </a:rPr>
              <a:t>‹#›</a:t>
            </a:fld>
            <a:endParaRPr lang="en-US" sz="90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AFD1D2C3-2518-4160-93F1-2D6475B020D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572" y="6447943"/>
            <a:ext cx="362492" cy="402336"/>
          </a:xfrm>
          <a:prstGeom prst="rect">
            <a:avLst/>
          </a:prstGeom>
        </p:spPr>
      </p:pic>
    </p:spTree>
    <p:extLst>
      <p:ext uri="{BB962C8B-B14F-4D97-AF65-F5344CB8AC3E}">
        <p14:creationId xmlns:p14="http://schemas.microsoft.com/office/powerpoint/2010/main" val="14327950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900"/>
            </a:lvl1pPr>
          </a:lstStyle>
          <a:p>
            <a:fld id="{E8FF4E62-F5F7-460C-A8D2-FE2CF802567F}" type="datetimeFigureOut">
              <a:rPr lang="en-US" smtClean="0"/>
              <a:pPr/>
              <a:t>8/18/2021</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478849" y="6575437"/>
            <a:ext cx="1114136" cy="190500"/>
          </a:xfrm>
          <a:prstGeom prst="rect">
            <a:avLst/>
          </a:prstGeom>
        </p:spPr>
        <p:txBody>
          <a:bodyPr vert="horz" lIns="91440" tIns="45720" rIns="91440" bIns="45720" rtlCol="0" anchor="b"/>
          <a:lstStyle>
            <a:lvl1pPr algn="l">
              <a:defRPr sz="900"/>
            </a:lvl1pPr>
          </a:lstStyle>
          <a:p>
            <a:r>
              <a:rPr lang="en-US" dirty="0"/>
              <a:t>Forest Service</a:t>
            </a:r>
          </a:p>
        </p:txBody>
      </p:sp>
      <p:sp>
        <p:nvSpPr>
          <p:cNvPr id="7" name="Slide Number Placeholder 6"/>
          <p:cNvSpPr>
            <a:spLocks noGrp="1"/>
          </p:cNvSpPr>
          <p:nvPr>
            <p:ph type="sldNum" sz="quarter" idx="5"/>
          </p:nvPr>
        </p:nvSpPr>
        <p:spPr>
          <a:xfrm>
            <a:off x="7786254" y="6513910"/>
            <a:ext cx="1355629" cy="252027"/>
          </a:xfrm>
          <a:prstGeom prst="rect">
            <a:avLst/>
          </a:prstGeom>
        </p:spPr>
        <p:txBody>
          <a:bodyPr vert="horz" lIns="91440" tIns="45720" rIns="91440" bIns="45720" rtlCol="0" anchor="b"/>
          <a:lstStyle>
            <a:lvl1pPr algn="r">
              <a:defRPr sz="900"/>
            </a:lvl1pPr>
          </a:lstStyle>
          <a:p>
            <a:fld id="{E24F8C35-E4C8-4D78-A860-19355B622AB8}" type="slidenum">
              <a:rPr lang="en-US" smtClean="0"/>
              <a:pPr/>
              <a:t>‹#›</a:t>
            </a:fld>
            <a:endParaRPr lang="en-US"/>
          </a:p>
        </p:txBody>
      </p:sp>
      <p:pic>
        <p:nvPicPr>
          <p:cNvPr id="9" name="Picture 8">
            <a:extLst>
              <a:ext uri="{FF2B5EF4-FFF2-40B4-BE49-F238E27FC236}">
                <a16:creationId xmlns:a16="http://schemas.microsoft.com/office/drawing/2014/main" id="{1098D5F6-E7D4-4BA5-9B6A-57E507FE21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10" y="6455664"/>
            <a:ext cx="362492" cy="402336"/>
          </a:xfrm>
          <a:prstGeom prst="rect">
            <a:avLst/>
          </a:prstGeom>
        </p:spPr>
      </p:pic>
    </p:spTree>
    <p:extLst>
      <p:ext uri="{BB962C8B-B14F-4D97-AF65-F5344CB8AC3E}">
        <p14:creationId xmlns:p14="http://schemas.microsoft.com/office/powerpoint/2010/main" val="3862092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usfs.maps.arcgis.com/home/item.html?id=4e75a4f7daaa4dfa8b9399ea74641895"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census.gov/data/datasets/time-series/demo/popest/2010s-total-cities-and-towns.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1</a:t>
            </a:fld>
            <a:endParaRPr lang="en-US"/>
          </a:p>
        </p:txBody>
      </p:sp>
    </p:spTree>
    <p:extLst>
      <p:ext uri="{BB962C8B-B14F-4D97-AF65-F5344CB8AC3E}">
        <p14:creationId xmlns:p14="http://schemas.microsoft.com/office/powerpoint/2010/main" val="4222466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Minimum and Maximum Funding Levels: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minimum Federal funding per project is $25,000. </a:t>
            </a:r>
          </a:p>
          <a:p>
            <a:r>
              <a:rPr lang="en-US" sz="1200" b="0" i="0" u="none" strike="noStrike" kern="1200" baseline="0" dirty="0">
                <a:solidFill>
                  <a:schemeClr val="tx1"/>
                </a:solidFill>
                <a:latin typeface="+mn-lt"/>
                <a:ea typeface="+mn-ea"/>
                <a:cs typeface="+mn-cs"/>
              </a:rPr>
              <a:t>The maximum amount of Federal funding awarded to any one State (State cap) or Tribe via this competitive process is 15% of the total available. As in past years, for FY 2022, funds available to the Eastern Region are based on the final fiscal year appropriation from Congress for the LSR Program and the funding allocation to the Region from the Agency’s Washington Office. While the funding level may fluctuate from year to year, for planning purposes, the Eastern Region Federal funding for LSR has been approximately $4 million annually. </a:t>
            </a:r>
          </a:p>
          <a:p>
            <a:r>
              <a:rPr lang="en-US" sz="1200" b="0" i="0" u="none" strike="noStrike" kern="1200" baseline="0" dirty="0">
                <a:solidFill>
                  <a:schemeClr val="tx1"/>
                </a:solidFill>
                <a:latin typeface="+mn-lt"/>
                <a:ea typeface="+mn-ea"/>
                <a:cs typeface="+mn-cs"/>
              </a:rPr>
              <a:t>The maximum Federal funding for a multistate or cross-regional project is $600,000. </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Required Matching Funds of 1:1: </a:t>
            </a:r>
            <a:r>
              <a:rPr lang="en-US" sz="1200" b="0" i="0" u="none" strike="noStrike" kern="1200" baseline="0" dirty="0">
                <a:solidFill>
                  <a:schemeClr val="tx1"/>
                </a:solidFill>
                <a:latin typeface="+mn-lt"/>
                <a:ea typeface="+mn-ea"/>
                <a:cs typeface="+mn-cs"/>
              </a:rPr>
              <a:t>One-to-one matching funds must be derived entirely from non-Federal sources. The match must be met by eligible and allowable costs and is subject to match provisions in grant regulations (Code of Federal Regulations Title 2 Part 200.306 and Subpart E for Cost Principles). Match must meet all the same requirements as the Federal share and be documented sufficiently to support financial tracking and accountability. See the Matching Funds document for more guidance. </a:t>
            </a:r>
          </a:p>
          <a:p>
            <a:endParaRPr lang="en-US" dirty="0"/>
          </a:p>
        </p:txBody>
      </p:sp>
      <p:sp>
        <p:nvSpPr>
          <p:cNvPr id="4" name="Slide Number Placeholder 3"/>
          <p:cNvSpPr>
            <a:spLocks noGrp="1"/>
          </p:cNvSpPr>
          <p:nvPr>
            <p:ph type="sldNum" sz="quarter" idx="10"/>
          </p:nvPr>
        </p:nvSpPr>
        <p:spPr/>
        <p:txBody>
          <a:bodyPr/>
          <a:lstStyle/>
          <a:p>
            <a:fld id="{A73BB16D-F841-40E3-8D5A-D63723AB0549}" type="slidenum">
              <a:rPr lang="en-US" smtClean="0"/>
              <a:t>10</a:t>
            </a:fld>
            <a:endParaRPr lang="en-US"/>
          </a:p>
        </p:txBody>
      </p:sp>
    </p:spTree>
    <p:extLst>
      <p:ext uri="{BB962C8B-B14F-4D97-AF65-F5344CB8AC3E}">
        <p14:creationId xmlns:p14="http://schemas.microsoft.com/office/powerpoint/2010/main" val="1518501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Required Matching Funds of 1:1: </a:t>
            </a:r>
            <a:r>
              <a:rPr lang="en-US" sz="1200" b="0" i="0" u="none" strike="noStrike" kern="1200" baseline="0" dirty="0">
                <a:solidFill>
                  <a:schemeClr val="tx1"/>
                </a:solidFill>
                <a:latin typeface="+mn-lt"/>
                <a:ea typeface="+mn-ea"/>
                <a:cs typeface="+mn-cs"/>
              </a:rPr>
              <a:t>The match must be met by eligible and allowable costs and is subject to match provisions in grant regulations (Code of Federal Regulations Title 2 Part 200.306 and Subpart E for Cost Principles). Match must meet all the same requirements as the Federal share and be documented sufficiently to support financial tracking and accountability. See the Matching Funds document for more guidance.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BIA 638 funds are allowed to be used as match per the </a:t>
            </a:r>
            <a:r>
              <a:rPr lang="en-US" sz="1200" kern="1200" dirty="0">
                <a:solidFill>
                  <a:schemeClr val="tx1"/>
                </a:solidFill>
                <a:effectLst/>
                <a:latin typeface="+mn-lt"/>
                <a:ea typeface="+mn-ea"/>
                <a:cs typeface="+mn-cs"/>
              </a:rPr>
              <a:t>Indian Self Determination and Education Act.</a:t>
            </a:r>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73BB16D-F841-40E3-8D5A-D63723AB0549}" type="slidenum">
              <a:rPr lang="en-US" smtClean="0"/>
              <a:t>11</a:t>
            </a:fld>
            <a:endParaRPr lang="en-US"/>
          </a:p>
        </p:txBody>
      </p:sp>
    </p:spTree>
    <p:extLst>
      <p:ext uri="{BB962C8B-B14F-4D97-AF65-F5344CB8AC3E}">
        <p14:creationId xmlns:p14="http://schemas.microsoft.com/office/powerpoint/2010/main" val="3234393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Eligible Authorities and Project Types for LSR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Projects must conform to laws and authorities in the Cooperative Forestry Assistance Act. </a:t>
            </a: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Allowable authorities for LSR: </a:t>
            </a:r>
            <a:r>
              <a:rPr lang="en-US" sz="1200" b="0" i="0" u="none" strike="noStrike" kern="1200" baseline="0" dirty="0">
                <a:solidFill>
                  <a:schemeClr val="tx1"/>
                </a:solidFill>
                <a:latin typeface="+mn-lt"/>
                <a:ea typeface="+mn-ea"/>
                <a:cs typeface="+mn-cs"/>
              </a:rPr>
              <a:t>Forest Stewardship, Rural Forestry Assistance, Urban and Community Forestry, Forest Health Protection, and Community and Private Land Fire Assistance (State Fire Assistance). The authorities for this RFA may be used singly or in combination. </a:t>
            </a: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Ineligible authorities for LSR: </a:t>
            </a:r>
            <a:r>
              <a:rPr lang="en-US" sz="1200" b="0" i="0" u="none" strike="noStrike" kern="1200" baseline="0" dirty="0">
                <a:solidFill>
                  <a:schemeClr val="tx1"/>
                </a:solidFill>
                <a:latin typeface="+mn-lt"/>
                <a:ea typeface="+mn-ea"/>
                <a:cs typeface="+mn-cs"/>
              </a:rPr>
              <a:t>Rural Volunteer Fire Department Assistance, Forest Legacy, Community Forest and Open Space, and Federal Lands Forest Health Management.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Photo Credit: Ken </a:t>
            </a:r>
            <a:r>
              <a:rPr lang="en-US" sz="1200" b="0" i="0" u="none" strike="noStrike" kern="1200" baseline="0" dirty="0" err="1">
                <a:solidFill>
                  <a:schemeClr val="tx1"/>
                </a:solidFill>
                <a:latin typeface="+mn-lt"/>
                <a:ea typeface="+mn-ea"/>
                <a:cs typeface="+mn-cs"/>
              </a:rPr>
              <a:t>Dudzik</a:t>
            </a:r>
            <a:r>
              <a:rPr lang="en-US" sz="1200" b="0" i="0" u="none" strike="noStrike" kern="1200" baseline="0" dirty="0">
                <a:solidFill>
                  <a:schemeClr val="tx1"/>
                </a:solidFill>
                <a:latin typeface="+mn-lt"/>
                <a:ea typeface="+mn-ea"/>
                <a:cs typeface="+mn-cs"/>
              </a:rPr>
              <a:t>, NRS</a:t>
            </a:r>
            <a:endParaRPr lang="en-US" dirty="0"/>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12</a:t>
            </a:fld>
            <a:endParaRPr lang="en-US" altLang="en-US"/>
          </a:p>
        </p:txBody>
      </p:sp>
    </p:spTree>
    <p:extLst>
      <p:ext uri="{BB962C8B-B14F-4D97-AF65-F5344CB8AC3E}">
        <p14:creationId xmlns:p14="http://schemas.microsoft.com/office/powerpoint/2010/main" val="261774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Projects Not Eligible under this RFA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Activities in cities or towns with greater than 50,000 inhabitants. Refer to the LSR Project Planning Tool. </a:t>
            </a:r>
          </a:p>
          <a:p>
            <a:r>
              <a:rPr lang="en-US" sz="1200" b="0" i="0" u="none" strike="noStrike" kern="1200" baseline="0" dirty="0">
                <a:solidFill>
                  <a:schemeClr val="tx1"/>
                </a:solidFill>
                <a:latin typeface="+mn-lt"/>
                <a:ea typeface="+mn-ea"/>
                <a:cs typeface="+mn-cs"/>
              </a:rPr>
              <a:t>• Research: Basic research as defined in 2CFR 422.1, “Systematic study directed toward fuller knowledge or understanding of the fundamental aspects of phenomena and of observable facts without specific applications towards processes or products in mind.” Note: Technical transfer, education, and outreach activities associated with applying research can be included in the application. A research entity can be included as a partner and can contribute research as non-match leverage (not funded with the LSR Federal dollars or associated match). </a:t>
            </a:r>
          </a:p>
          <a:p>
            <a:r>
              <a:rPr lang="en-US" sz="1200" b="0" i="0" u="none" strike="noStrike" kern="1200" baseline="0" dirty="0">
                <a:solidFill>
                  <a:schemeClr val="tx1"/>
                </a:solidFill>
                <a:latin typeface="+mn-lt"/>
                <a:ea typeface="+mn-ea"/>
                <a:cs typeface="+mn-cs"/>
              </a:rPr>
              <a:t>• Construction and capital improvements (facilities, infrastructure, roads). However, capital improvements may be listed as enhanced leverage (not part of the S&amp;PF Federal funding or match). </a:t>
            </a:r>
          </a:p>
          <a:p>
            <a:r>
              <a:rPr lang="en-US" sz="1200" b="0" i="0" u="none" strike="noStrike" kern="1200" baseline="0" dirty="0">
                <a:solidFill>
                  <a:schemeClr val="tx1"/>
                </a:solidFill>
                <a:latin typeface="+mn-lt"/>
                <a:ea typeface="+mn-ea"/>
                <a:cs typeface="+mn-cs"/>
              </a:rPr>
              <a:t>• Purchase of fire department equipment, including fire weather stations and dry fire hydrants. </a:t>
            </a:r>
          </a:p>
          <a:p>
            <a:r>
              <a:rPr lang="en-US" sz="1200" b="0" i="0" u="none" strike="noStrike" kern="1200" baseline="0" dirty="0">
                <a:solidFill>
                  <a:schemeClr val="tx1"/>
                </a:solidFill>
                <a:latin typeface="+mn-lt"/>
                <a:ea typeface="+mn-ea"/>
                <a:cs typeface="+mn-cs"/>
              </a:rPr>
              <a:t>• Small business start-up funding. </a:t>
            </a:r>
          </a:p>
          <a:p>
            <a:r>
              <a:rPr lang="en-US" sz="1200" b="0" i="0" u="none" strike="noStrike" kern="1200" baseline="0" dirty="0">
                <a:solidFill>
                  <a:schemeClr val="tx1"/>
                </a:solidFill>
                <a:latin typeface="+mn-lt"/>
                <a:ea typeface="+mn-ea"/>
                <a:cs typeface="+mn-cs"/>
              </a:rPr>
              <a:t>• Cost-share, reimbursement, and other types of payment directly to private landowners; however, LSR funding (and match) may be used to perform work on private lands. </a:t>
            </a:r>
          </a:p>
          <a:p>
            <a:r>
              <a:rPr lang="en-US" sz="1200" b="0" i="0" u="none" strike="noStrike" kern="1200" baseline="0" dirty="0">
                <a:solidFill>
                  <a:schemeClr val="tx1"/>
                </a:solidFill>
                <a:latin typeface="+mn-lt"/>
                <a:ea typeface="+mn-ea"/>
                <a:cs typeface="+mn-cs"/>
              </a:rPr>
              <a:t>• While projects may include a component of outreach, education, and/or training as a means to achieve the project objectives, outreach and education should not be the sole outcome. </a:t>
            </a:r>
          </a:p>
          <a:p>
            <a:r>
              <a:rPr lang="en-US" sz="1200" b="0" i="0" u="none" strike="noStrike" kern="1200" baseline="0" dirty="0">
                <a:solidFill>
                  <a:schemeClr val="tx1"/>
                </a:solidFill>
                <a:latin typeface="+mn-lt"/>
                <a:ea typeface="+mn-ea"/>
                <a:cs typeface="+mn-cs"/>
              </a:rPr>
              <a:t>• </a:t>
            </a:r>
            <a:r>
              <a:rPr lang="en-US" sz="1200" b="0" i="1" u="none" strike="noStrike" kern="1200" baseline="0" dirty="0">
                <a:solidFill>
                  <a:schemeClr val="tx1"/>
                </a:solidFill>
                <a:latin typeface="+mn-lt"/>
                <a:ea typeface="+mn-ea"/>
                <a:cs typeface="+mn-cs"/>
              </a:rPr>
              <a:t>Lymantria </a:t>
            </a:r>
            <a:r>
              <a:rPr lang="en-US" sz="1200" b="0" i="1" u="none" strike="noStrike" kern="1200" baseline="0" dirty="0" err="1">
                <a:solidFill>
                  <a:schemeClr val="tx1"/>
                </a:solidFill>
                <a:latin typeface="+mn-lt"/>
                <a:ea typeface="+mn-ea"/>
                <a:cs typeface="+mn-cs"/>
              </a:rPr>
              <a:t>dispar</a:t>
            </a:r>
            <a:r>
              <a:rPr lang="en-US" sz="1200" b="0" i="1"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(previously known by the common name gypsy moth) Slow-the-Spread (STS) projects. These are determined in cooperation with the STS Foundation. </a:t>
            </a:r>
          </a:p>
          <a:p>
            <a:r>
              <a:rPr lang="en-US" sz="1200" b="0" i="0" u="none" strike="noStrike" kern="1200" baseline="0" dirty="0">
                <a:solidFill>
                  <a:schemeClr val="tx1"/>
                </a:solidFill>
                <a:latin typeface="+mn-lt"/>
                <a:ea typeface="+mn-ea"/>
                <a:cs typeface="+mn-cs"/>
              </a:rPr>
              <a:t>• Forest Legacy Program and Community Forest and Open Space Program acquisition projects.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Note: Non-match leveraged contributions can be used to fund activities not eligible.</a:t>
            </a:r>
          </a:p>
          <a:p>
            <a:endParaRPr lang="en-US" dirty="0"/>
          </a:p>
          <a:p>
            <a:r>
              <a:rPr lang="en-US" dirty="0"/>
              <a:t>Photo Credit: USDA Forest Service Eastern Region</a:t>
            </a:r>
          </a:p>
        </p:txBody>
      </p:sp>
      <p:sp>
        <p:nvSpPr>
          <p:cNvPr id="4" name="Slide Number Placeholder 3"/>
          <p:cNvSpPr>
            <a:spLocks noGrp="1"/>
          </p:cNvSpPr>
          <p:nvPr>
            <p:ph type="sldNum" sz="quarter" idx="5"/>
          </p:nvPr>
        </p:nvSpPr>
        <p:spPr/>
        <p:txBody>
          <a:bodyPr/>
          <a:lstStyle/>
          <a:p>
            <a:fld id="{E24F8C35-E4C8-4D78-A860-19355B622AB8}" type="slidenum">
              <a:rPr lang="en-US" smtClean="0"/>
              <a:pPr/>
              <a:t>14</a:t>
            </a:fld>
            <a:endParaRPr lang="en-US"/>
          </a:p>
        </p:txBody>
      </p:sp>
    </p:spTree>
    <p:extLst>
      <p:ext uri="{BB962C8B-B14F-4D97-AF65-F5344CB8AC3E}">
        <p14:creationId xmlns:p14="http://schemas.microsoft.com/office/powerpoint/2010/main" val="2600790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15</a:t>
            </a:fld>
            <a:endParaRPr lang="en-US" altLang="en-US"/>
          </a:p>
        </p:txBody>
      </p:sp>
    </p:spTree>
    <p:extLst>
      <p:ext uri="{BB962C8B-B14F-4D97-AF65-F5344CB8AC3E}">
        <p14:creationId xmlns:p14="http://schemas.microsoft.com/office/powerpoint/2010/main" val="1369806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16</a:t>
            </a:fld>
            <a:endParaRPr lang="en-US" altLang="en-US"/>
          </a:p>
        </p:txBody>
      </p:sp>
    </p:spTree>
    <p:extLst>
      <p:ext uri="{BB962C8B-B14F-4D97-AF65-F5344CB8AC3E}">
        <p14:creationId xmlns:p14="http://schemas.microsoft.com/office/powerpoint/2010/main" val="15383998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Criteria 1. Priority Issues and/or Landscapes in the State Forest Action Plan(s) (25 points)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Projects will be based on an analysis within the State or region that identifies the issue or landscape being addressed as a priority in the State Forest Action Plan(s) or equivalent restoration strategy. </a:t>
            </a:r>
          </a:p>
          <a:p>
            <a:r>
              <a:rPr lang="en-US" sz="1200" b="0" i="0" u="none" strike="noStrike" kern="1200" baseline="0" dirty="0">
                <a:solidFill>
                  <a:schemeClr val="tx1"/>
                </a:solidFill>
                <a:latin typeface="+mn-lt"/>
                <a:ea typeface="+mn-ea"/>
                <a:cs typeface="+mn-cs"/>
              </a:rPr>
              <a:t>• Demonstrate focus on a significant issue and/or priority landscape in the respective State Forest Action Plan(s). </a:t>
            </a:r>
          </a:p>
          <a:p>
            <a:r>
              <a:rPr lang="en-US" sz="1200" b="0" i="0" u="none" strike="noStrike" kern="1200" baseline="0" dirty="0">
                <a:solidFill>
                  <a:schemeClr val="tx1"/>
                </a:solidFill>
                <a:latin typeface="+mn-lt"/>
                <a:ea typeface="+mn-ea"/>
                <a:cs typeface="+mn-cs"/>
              </a:rPr>
              <a:t>• Describe how the project will bring a State or region to a desired future condition, goal, or strategy as articulated in the respective State Forest Action Plan(s).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Note: Most States now have a 2020 State Forest Action Plan (except Vermont, which was revised in 2017). The plans are posted on the National Association of State Foresters website. If you don’t see the 2020 plan posted there yet, contact the relevant State Forester(s) or Sherri Wormstead.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Equivalent Restoration Strategy (from the Forest Service Directive for LSR):</a:t>
            </a:r>
          </a:p>
          <a:p>
            <a:pPr marL="228600" indent="-228600">
              <a:buAutoNum type="alphaLcPeriod"/>
            </a:pPr>
            <a:r>
              <a:rPr lang="en-US" sz="1200" b="0" i="0" u="none" strike="noStrike" kern="1200" baseline="0" dirty="0">
                <a:solidFill>
                  <a:schemeClr val="tx1"/>
                </a:solidFill>
                <a:latin typeface="+mn-lt"/>
                <a:ea typeface="+mn-ea"/>
                <a:cs typeface="+mn-cs"/>
              </a:rPr>
              <a:t>Is complete or substantially complete;</a:t>
            </a:r>
          </a:p>
          <a:p>
            <a:pPr marL="228600" indent="-228600">
              <a:buAutoNum type="alphaLcPeriod"/>
            </a:pPr>
            <a:r>
              <a:rPr lang="en-US" sz="1200" b="0" i="0" u="none" strike="noStrike" kern="1200" baseline="0" dirty="0">
                <a:solidFill>
                  <a:schemeClr val="tx1"/>
                </a:solidFill>
                <a:latin typeface="+mn-lt"/>
                <a:ea typeface="+mn-ea"/>
                <a:cs typeface="+mn-cs"/>
              </a:rPr>
              <a:t>Is for a multi-year period;</a:t>
            </a:r>
          </a:p>
          <a:p>
            <a:pPr marL="228600" indent="-228600">
              <a:buAutoNum type="alphaLcPeriod"/>
            </a:pPr>
            <a:r>
              <a:rPr lang="en-US" sz="1200" b="0" i="0" u="none" strike="noStrike" kern="1200" baseline="0" dirty="0">
                <a:solidFill>
                  <a:schemeClr val="tx1"/>
                </a:solidFill>
                <a:latin typeface="+mn-lt"/>
                <a:ea typeface="+mn-ea"/>
                <a:cs typeface="+mn-cs"/>
              </a:rPr>
              <a:t>Covers non-industrial private forest land or state forest land;</a:t>
            </a:r>
          </a:p>
          <a:p>
            <a:pPr marL="228600" indent="-228600">
              <a:buAutoNum type="alphaLcPeriod"/>
            </a:pPr>
            <a:r>
              <a:rPr lang="en-US" sz="1200" b="0" i="0" u="none" strike="noStrike" kern="1200" baseline="0" dirty="0">
                <a:solidFill>
                  <a:schemeClr val="tx1"/>
                </a:solidFill>
                <a:latin typeface="+mn-lt"/>
                <a:ea typeface="+mn-ea"/>
                <a:cs typeface="+mn-cs"/>
              </a:rPr>
              <a:t>Is accessible by wood processing infrastructure; and</a:t>
            </a:r>
          </a:p>
          <a:p>
            <a:pPr marL="228600" indent="-228600">
              <a:buAutoNum type="alphaLcPeriod"/>
            </a:pPr>
            <a:r>
              <a:rPr lang="en-US" sz="1200" b="0" i="0" u="none" strike="noStrike" kern="1200" baseline="0" dirty="0">
                <a:solidFill>
                  <a:schemeClr val="tx1"/>
                </a:solidFill>
                <a:latin typeface="+mn-lt"/>
                <a:ea typeface="+mn-ea"/>
                <a:cs typeface="+mn-cs"/>
              </a:rPr>
              <a:t>Is based on the best available science.</a:t>
            </a:r>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17</a:t>
            </a:fld>
            <a:endParaRPr lang="en-US" altLang="en-US"/>
          </a:p>
        </p:txBody>
      </p:sp>
    </p:spTree>
    <p:extLst>
      <p:ext uri="{BB962C8B-B14F-4D97-AF65-F5344CB8AC3E}">
        <p14:creationId xmlns:p14="http://schemas.microsoft.com/office/powerpoint/2010/main" val="3117941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Criteria 2. Measurable Outcomes (35 points)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Describe how the project outcomes will result in science-based restoration of priority landscapes.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Projects shall prioritize funding and other resources toward one or more of the national LSR objectives (next slide)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Each LSR project must accomplish at least one of the on-the-ground national quantitative measures (listed on slide 19) and may include additional specific measurable results that show how the Federal investment will lead to outcomes on the landscape. The measures/metrics should be specific, measurable, achievable, realistic, and timely.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Include description of less quantifiable return on investments in the narrative section.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Reviewers will assess if outcomes are commensurate with the budget. </a:t>
            </a:r>
          </a:p>
          <a:p>
            <a:endParaRPr lang="en-US" dirty="0"/>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18</a:t>
            </a:fld>
            <a:endParaRPr lang="en-US" altLang="en-US"/>
          </a:p>
        </p:txBody>
      </p:sp>
    </p:spTree>
    <p:extLst>
      <p:ext uri="{BB962C8B-B14F-4D97-AF65-F5344CB8AC3E}">
        <p14:creationId xmlns:p14="http://schemas.microsoft.com/office/powerpoint/2010/main" val="16886596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kern="1200" baseline="0" dirty="0">
                <a:solidFill>
                  <a:schemeClr val="tx1"/>
                </a:solidFill>
                <a:latin typeface="+mn-lt"/>
                <a:ea typeface="+mn-ea"/>
                <a:cs typeface="+mn-cs"/>
              </a:rPr>
              <a:t>Projects shall prioritize funding and other resources toward one or more of these national LSR objectives.</a:t>
            </a:r>
          </a:p>
          <a:p>
            <a:pPr marL="0" indent="0">
              <a:buFont typeface="Arial" panose="020B0604020202020204" pitchFamily="34" charset="0"/>
              <a:buNone/>
            </a:pPr>
            <a:endParaRPr 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9339" indent="-288207">
              <a:spcBef>
                <a:spcPct val="30000"/>
              </a:spcBef>
              <a:defRPr sz="1200">
                <a:solidFill>
                  <a:schemeClr val="tx1"/>
                </a:solidFill>
                <a:latin typeface="Calibri" panose="020F0502020204030204" pitchFamily="34" charset="0"/>
              </a:defRPr>
            </a:lvl2pPr>
            <a:lvl3pPr marL="1152830" indent="-230566">
              <a:spcBef>
                <a:spcPct val="30000"/>
              </a:spcBef>
              <a:defRPr sz="1200">
                <a:solidFill>
                  <a:schemeClr val="tx1"/>
                </a:solidFill>
                <a:latin typeface="Calibri" panose="020F0502020204030204" pitchFamily="34" charset="0"/>
              </a:defRPr>
            </a:lvl3pPr>
            <a:lvl4pPr marL="1613962" indent="-230566">
              <a:spcBef>
                <a:spcPct val="30000"/>
              </a:spcBef>
              <a:defRPr sz="1200">
                <a:solidFill>
                  <a:schemeClr val="tx1"/>
                </a:solidFill>
                <a:latin typeface="Calibri" panose="020F0502020204030204" pitchFamily="34" charset="0"/>
              </a:defRPr>
            </a:lvl4pPr>
            <a:lvl5pPr marL="2075094" indent="-230566">
              <a:spcBef>
                <a:spcPct val="30000"/>
              </a:spcBef>
              <a:defRPr sz="1200">
                <a:solidFill>
                  <a:schemeClr val="tx1"/>
                </a:solidFill>
                <a:latin typeface="Calibri" panose="020F0502020204030204" pitchFamily="34" charset="0"/>
              </a:defRPr>
            </a:lvl5pPr>
            <a:lvl6pPr marL="2536226" indent="-230566" eaLnBrk="0" fontAlgn="base" hangingPunct="0">
              <a:spcBef>
                <a:spcPct val="30000"/>
              </a:spcBef>
              <a:spcAft>
                <a:spcPct val="0"/>
              </a:spcAft>
              <a:defRPr sz="1200">
                <a:solidFill>
                  <a:schemeClr val="tx1"/>
                </a:solidFill>
                <a:latin typeface="Calibri" panose="020F0502020204030204" pitchFamily="34" charset="0"/>
              </a:defRPr>
            </a:lvl6pPr>
            <a:lvl7pPr marL="2997357" indent="-230566" eaLnBrk="0" fontAlgn="base" hangingPunct="0">
              <a:spcBef>
                <a:spcPct val="30000"/>
              </a:spcBef>
              <a:spcAft>
                <a:spcPct val="0"/>
              </a:spcAft>
              <a:defRPr sz="1200">
                <a:solidFill>
                  <a:schemeClr val="tx1"/>
                </a:solidFill>
                <a:latin typeface="Calibri" panose="020F0502020204030204" pitchFamily="34" charset="0"/>
              </a:defRPr>
            </a:lvl7pPr>
            <a:lvl8pPr marL="3458489" indent="-230566" eaLnBrk="0" fontAlgn="base" hangingPunct="0">
              <a:spcBef>
                <a:spcPct val="30000"/>
              </a:spcBef>
              <a:spcAft>
                <a:spcPct val="0"/>
              </a:spcAft>
              <a:defRPr sz="1200">
                <a:solidFill>
                  <a:schemeClr val="tx1"/>
                </a:solidFill>
                <a:latin typeface="Calibri" panose="020F0502020204030204" pitchFamily="34" charset="0"/>
              </a:defRPr>
            </a:lvl8pPr>
            <a:lvl9pPr marL="3919621" indent="-230566"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E6C4A33-7F8E-4179-BB96-75C8C4468D22}" type="slidenum">
              <a:rPr lang="en-US" altLang="en-US" smtClean="0">
                <a:latin typeface="Arial" panose="020B0604020202020204" pitchFamily="34" charset="0"/>
              </a:rPr>
              <a:pPr>
                <a:spcBef>
                  <a:spcPct val="0"/>
                </a:spcBef>
              </a:pPr>
              <a:t>19</a:t>
            </a:fld>
            <a:endParaRPr lang="en-US" altLang="en-US">
              <a:latin typeface="Arial" panose="020B0604020202020204" pitchFamily="34" charset="0"/>
            </a:endParaRPr>
          </a:p>
        </p:txBody>
      </p:sp>
    </p:spTree>
    <p:extLst>
      <p:ext uri="{BB962C8B-B14F-4D97-AF65-F5344CB8AC3E}">
        <p14:creationId xmlns:p14="http://schemas.microsoft.com/office/powerpoint/2010/main" val="22384812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These measures are in </a:t>
            </a:r>
            <a:r>
              <a:rPr lang="en-US" sz="1200" b="1" i="0" u="none" strike="noStrike" kern="1200" baseline="0" dirty="0" err="1">
                <a:solidFill>
                  <a:schemeClr val="tx1"/>
                </a:solidFill>
                <a:latin typeface="+mn-lt"/>
                <a:ea typeface="+mn-ea"/>
                <a:cs typeface="+mn-cs"/>
              </a:rPr>
              <a:t>LaSR</a:t>
            </a:r>
            <a:r>
              <a:rPr lang="en-US" sz="1200" b="1" i="0" u="none" strike="noStrike" kern="1200" baseline="0" dirty="0">
                <a:solidFill>
                  <a:schemeClr val="tx1"/>
                </a:solidFill>
                <a:latin typeface="+mn-lt"/>
                <a:ea typeface="+mn-ea"/>
                <a:cs typeface="+mn-cs"/>
              </a:rPr>
              <a:t>, the reporting system for LSR. </a:t>
            </a:r>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Each LSR project must accomplish at least one of these on-the-ground national quantitative measures.</a:t>
            </a:r>
          </a:p>
          <a:p>
            <a:r>
              <a:rPr lang="en-US" sz="1200" b="1" i="0" u="none" strike="noStrike" kern="1200" baseline="0" dirty="0">
                <a:solidFill>
                  <a:schemeClr val="tx1"/>
                </a:solidFill>
                <a:latin typeface="+mn-lt"/>
                <a:ea typeface="+mn-ea"/>
                <a:cs typeface="+mn-cs"/>
              </a:rPr>
              <a:t>This list also serves as the list of what can be consider “on-the-ground” for that program requirement.</a:t>
            </a:r>
          </a:p>
          <a:p>
            <a:endParaRPr lang="en-US" sz="1200" b="0" i="0" u="none" strike="noStrike" kern="1200" baseline="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u="none" strike="noStrike" kern="1200" baseline="0" dirty="0">
                <a:solidFill>
                  <a:schemeClr val="tx1"/>
                </a:solidFill>
                <a:latin typeface="+mn-lt"/>
                <a:ea typeface="+mn-ea"/>
                <a:cs typeface="+mn-cs"/>
              </a:rPr>
              <a:t>Plans: </a:t>
            </a:r>
            <a:r>
              <a:rPr lang="en-US" sz="1200" b="0" i="0" u="none" strike="noStrike" kern="1200" baseline="0" dirty="0">
                <a:solidFill>
                  <a:schemeClr val="tx1"/>
                </a:solidFill>
                <a:latin typeface="+mn-lt"/>
                <a:ea typeface="+mn-ea"/>
                <a:cs typeface="+mn-cs"/>
              </a:rPr>
              <a:t>A new forest management plan can include a Forest Stewardship Plan; CAP 106 plan, Tree Farm plan, tax abatement plan, equivalent State forest management plan or a landscape plan. If a landscape plan, the plan must focus on discrete/specific geography such as a watershed and not a state-wide landscape level plan. 	</a:t>
            </a:r>
          </a:p>
          <a:p>
            <a:pPr marL="171450" indent="-171450">
              <a:buFont typeface="Arial" panose="020B0604020202020204" pitchFamily="34" charset="0"/>
              <a:buChar char="•"/>
            </a:pPr>
            <a:endParaRPr lang="en-US" sz="1200" b="1"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Private forest landowners reached </a:t>
            </a:r>
            <a:r>
              <a:rPr lang="en-US" sz="1200" b="0" i="0" u="none" strike="noStrike" kern="1200" baseline="0" dirty="0">
                <a:solidFill>
                  <a:schemeClr val="tx1"/>
                </a:solidFill>
                <a:latin typeface="+mn-lt"/>
                <a:ea typeface="+mn-ea"/>
                <a:cs typeface="+mn-cs"/>
              </a:rPr>
              <a:t>through technical assistance that are known to have benefited in some significant and lasting way from the project through more than one interaction. This does not include landowner who only attended a technical or training session without any follow-up or were spoken to only once, such as over the phone, with no follow-up. 	</a:t>
            </a:r>
          </a:p>
          <a:p>
            <a:endParaRPr lang="en-US" dirty="0"/>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20</a:t>
            </a:fld>
            <a:endParaRPr lang="en-US" altLang="en-US"/>
          </a:p>
        </p:txBody>
      </p:sp>
    </p:spTree>
    <p:extLst>
      <p:ext uri="{BB962C8B-B14F-4D97-AF65-F5344CB8AC3E}">
        <p14:creationId xmlns:p14="http://schemas.microsoft.com/office/powerpoint/2010/main" val="2643888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I’m presenting from </a:t>
            </a:r>
            <a:r>
              <a:rPr lang="en-US" sz="1200" dirty="0" err="1"/>
              <a:t>N’dakinna</a:t>
            </a:r>
            <a:r>
              <a:rPr lang="en-US" sz="1200" dirty="0"/>
              <a:t>, homeland of the Abenaki, </a:t>
            </a:r>
            <a:r>
              <a:rPr lang="en-US" sz="1200" dirty="0" err="1"/>
              <a:t>Pennacook</a:t>
            </a:r>
            <a:r>
              <a:rPr lang="en-US" sz="1200" dirty="0"/>
              <a:t>, and Wabanaki people. I acknowledge and honor with gratitude the land, waters, and </a:t>
            </a:r>
            <a:r>
              <a:rPr lang="en-US" sz="1200" dirty="0" err="1"/>
              <a:t>alnobak</a:t>
            </a:r>
            <a:r>
              <a:rPr lang="en-US" sz="1200" dirty="0"/>
              <a:t> who have stewarded </a:t>
            </a:r>
            <a:r>
              <a:rPr lang="en-US" sz="1200" dirty="0" err="1"/>
              <a:t>N’dakinna</a:t>
            </a:r>
            <a:r>
              <a:rPr lang="en-US" sz="1200" dirty="0"/>
              <a:t> throughout the generations.</a:t>
            </a:r>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2</a:t>
            </a:fld>
            <a:endParaRPr lang="en-US"/>
          </a:p>
        </p:txBody>
      </p:sp>
    </p:spTree>
    <p:extLst>
      <p:ext uri="{BB962C8B-B14F-4D97-AF65-F5344CB8AC3E}">
        <p14:creationId xmlns:p14="http://schemas.microsoft.com/office/powerpoint/2010/main" val="1680673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Criteria 3. Collaboration and Integrated Delivery (20 points)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Identify partners that have demonstrated a commitment and add value towards planning and carrying out the project and describe what these partners contribute.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Seek to improve the delivery of public benefits from forest management by coordination with or proximity to complementary State and Federal programs and partnership efforts when possible, e.g., Collaborative Forest Landscape Restoration Program, landscape areas designated for insect and disease treatments under section 602 of the Healthy Forest Restoration Act of 2003, Good Neighbor Authority, National Forest stewardship contracting projects, Natural Resources Conservation Service programs, Shared Stewardship agreements, and relevant state-level programs.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Describe land ownerships for the project area and cross-boundary goals, which can include a combination of Tribal, State, local government, and private land ownerships, e.g., multiple private landowners, private and State landowners, State and Federal landowners, State and local government, State and Tribal landowners, etc..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Demonstrate residual positive benefits, as a result of collaboration, related to capacity, skills, knowledge, infrastructure, or a replicable approach, among others.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Note: Collaboration may be qualitative in nature, and the contribution of the partners may be more important than the number of partners involved. Multistate collaboration and integration of projects are encouraged. </a:t>
            </a:r>
            <a:endParaRPr lang="en-US" dirty="0"/>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21</a:t>
            </a:fld>
            <a:endParaRPr lang="en-US" altLang="en-US"/>
          </a:p>
        </p:txBody>
      </p:sp>
    </p:spTree>
    <p:extLst>
      <p:ext uri="{BB962C8B-B14F-4D97-AF65-F5344CB8AC3E}">
        <p14:creationId xmlns:p14="http://schemas.microsoft.com/office/powerpoint/2010/main" val="2165770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Criteria 4. Leverage (10 points)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Projects should maximize S&amp;PF funding by using it to leverage contributions from both Federal and non-Federal entities. Project applications need to clearly identify the LSR Federal funds requested and the associated non-Federal contributions in the SF-424A and Budget Spreadsheet. Provide details about leveraged contributions, including match from partners and additional non-match leveraged contributions. Note: Collaboration with a for-profit Conservation Finance partner can be a powerful leverage multiplier, but this requires careful budget segregation to ensure Federal grants are not earning income. </a:t>
            </a:r>
          </a:p>
          <a:p>
            <a:endParaRPr lang="en-US" sz="1200" b="0" i="0" u="none" strike="noStrike" kern="1200" baseline="0" dirty="0">
              <a:solidFill>
                <a:schemeClr val="tx1"/>
              </a:solidFill>
              <a:latin typeface="+mn-lt"/>
              <a:ea typeface="+mn-ea"/>
              <a:cs typeface="+mn-cs"/>
            </a:endParaRPr>
          </a:p>
          <a:p>
            <a:r>
              <a:rPr lang="en-US" sz="1200" b="0" i="1" u="none" strike="noStrike" kern="1200" baseline="0" dirty="0">
                <a:solidFill>
                  <a:schemeClr val="tx1"/>
                </a:solidFill>
                <a:latin typeface="+mn-lt"/>
                <a:ea typeface="+mn-ea"/>
                <a:cs typeface="+mn-cs"/>
              </a:rPr>
              <a:t>Photo Credit: Cotton Randall</a:t>
            </a:r>
            <a:endParaRPr lang="en-US" i="1" dirty="0"/>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22</a:t>
            </a:fld>
            <a:endParaRPr lang="en-US" altLang="en-US"/>
          </a:p>
        </p:txBody>
      </p:sp>
    </p:spTree>
    <p:extLst>
      <p:ext uri="{BB962C8B-B14F-4D97-AF65-F5344CB8AC3E}">
        <p14:creationId xmlns:p14="http://schemas.microsoft.com/office/powerpoint/2010/main" val="3981186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Criteria 5. Knowledge and Technical Transfer (10 points)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Technical transfer is defined as the sharing of knowledge, tools, and innovations for practical application. As specifically as possible, describe how others will learn from the work done on this project. Describe the project’s potential to inform practitioners and enhance the effectiveness of similar initiatives. Knowledge and technical transfer need not necessarily be between States, but should aim to share innovation across the landscapes of importance wherever it can be utilized. Projects should include a component of outreach, training, lessons learned, or related opportunities so that carrying out the project results in skills and capability that extend beyond the life of the grant. </a:t>
            </a:r>
          </a:p>
          <a:p>
            <a:r>
              <a:rPr lang="en-US" sz="1200" b="0" i="0" u="none" strike="noStrike" kern="1200" baseline="0" dirty="0">
                <a:solidFill>
                  <a:schemeClr val="tx1"/>
                </a:solidFill>
                <a:latin typeface="+mn-lt"/>
                <a:ea typeface="+mn-ea"/>
                <a:cs typeface="+mn-cs"/>
              </a:rPr>
              <a:t>While projects may include a component of outreach, education, and/or training as a means to achieve the project goals, outreach and education should not be the sole outcome. </a:t>
            </a:r>
            <a:endParaRPr lang="en-US" dirty="0"/>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23</a:t>
            </a:fld>
            <a:endParaRPr lang="en-US" altLang="en-US"/>
          </a:p>
        </p:txBody>
      </p:sp>
    </p:spTree>
    <p:extLst>
      <p:ext uri="{BB962C8B-B14F-4D97-AF65-F5344CB8AC3E}">
        <p14:creationId xmlns:p14="http://schemas.microsoft.com/office/powerpoint/2010/main" val="140093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This rubric is for the review team members to reference while scoring the applications. </a:t>
            </a:r>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24</a:t>
            </a:fld>
            <a:endParaRPr lang="en-US"/>
          </a:p>
        </p:txBody>
      </p:sp>
    </p:spTree>
    <p:extLst>
      <p:ext uri="{BB962C8B-B14F-4D97-AF65-F5344CB8AC3E}">
        <p14:creationId xmlns:p14="http://schemas.microsoft.com/office/powerpoint/2010/main" val="24735682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25</a:t>
            </a:fld>
            <a:endParaRPr lang="en-US"/>
          </a:p>
        </p:txBody>
      </p:sp>
    </p:spTree>
    <p:extLst>
      <p:ext uri="{BB962C8B-B14F-4D97-AF65-F5344CB8AC3E}">
        <p14:creationId xmlns:p14="http://schemas.microsoft.com/office/powerpoint/2010/main" val="33920491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CDC Social Vulnerability Index: </a:t>
            </a:r>
            <a:r>
              <a:rPr lang="en-US" sz="1200" b="0" i="0" kern="1200" dirty="0">
                <a:solidFill>
                  <a:schemeClr val="tx1"/>
                </a:solidFill>
                <a:effectLst/>
                <a:latin typeface="+mn-lt"/>
                <a:ea typeface="+mn-ea"/>
                <a:cs typeface="+mn-cs"/>
              </a:rPr>
              <a:t>The CDC/ATSDR SVI indicates the relative vulnerability of every U.S. Census tract. Census tracts are subdivisions of counties for which the Census collects statistical data. SVI ranks the tracts on 15 social factors, including unemployment, minority status, and disability, and further groups them into four related themes. Thus, each tract receives a ranking for each Census variable and for each of the four themes, as well as an overall ranking. The four themes and 15 factors are: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Socioeconomic Status: Below Poverty, Unemployed, Income, No High School Diploma</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Household Composition &amp; Disability: Aged 65 or Older, Aged 17 or Younger, Civilian with a Disability, Single-Parent Households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Minority Status &amp; Language: Minority, Aged 5 or Older who Speaks English “Less than Well”</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Housing Type &amp; Transportation: Multi-Unit Structures, Mobile Homes, Crowding, No Vehicle, Group Quarters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Opportunity Zones are economically distressed communities, defined by individual census tract, nominated by America’s governors, and certified by the U.S. Secretary of the Treasury via his delegation of that authority to the Internal Revenue Service. Under certain conditions, new investments in Opportunity Zones may be eligible for preferential tax treatment. There are 8,764 Opportunity Zones in the United States, many of which have experienced a lack of investment for decades. The Opportunity Zones initiative is not a top-down government program from Washington but an incentive to spur private and public investment in America’s underserved communities.</a:t>
            </a:r>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26</a:t>
            </a:fld>
            <a:endParaRPr lang="en-US"/>
          </a:p>
        </p:txBody>
      </p:sp>
    </p:spTree>
    <p:extLst>
      <p:ext uri="{BB962C8B-B14F-4D97-AF65-F5344CB8AC3E}">
        <p14:creationId xmlns:p14="http://schemas.microsoft.com/office/powerpoint/2010/main" val="31743289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27</a:t>
            </a:fld>
            <a:endParaRPr lang="en-US" altLang="en-US"/>
          </a:p>
        </p:txBody>
      </p:sp>
    </p:spTree>
    <p:extLst>
      <p:ext uri="{BB962C8B-B14F-4D97-AF65-F5344CB8AC3E}">
        <p14:creationId xmlns:p14="http://schemas.microsoft.com/office/powerpoint/2010/main" val="34470644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 Clearly articulate the methods employed, timelines, and resources needed in the “Project Description” section of the Project Narrative Form.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Clearly and concisely respond to each section. For the longer sections we encourage you to include sub-headings, line spacing, and/or other formatting for ease of reading (rather than fill every line with words). You may format text in MS Word and then copy and paste it into this Form. Some text formatting is available in the PDF form, e.g., bold, underline, and italic. To format text in the Form: Highlight the text, right click, and select “Text Style.”</a:t>
            </a:r>
            <a:endParaRPr lang="en-US" dirty="0"/>
          </a:p>
        </p:txBody>
      </p:sp>
      <p:sp>
        <p:nvSpPr>
          <p:cNvPr id="4" name="Slide Number Placeholder 3"/>
          <p:cNvSpPr>
            <a:spLocks noGrp="1"/>
          </p:cNvSpPr>
          <p:nvPr>
            <p:ph type="sldNum" sz="quarter" idx="10"/>
          </p:nvPr>
        </p:nvSpPr>
        <p:spPr/>
        <p:txBody>
          <a:bodyPr/>
          <a:lstStyle/>
          <a:p>
            <a:fld id="{A73BB16D-F841-40E3-8D5A-D63723AB0549}" type="slidenum">
              <a:rPr lang="en-US" smtClean="0"/>
              <a:t>28</a:t>
            </a:fld>
            <a:endParaRPr lang="en-US"/>
          </a:p>
        </p:txBody>
      </p:sp>
    </p:spTree>
    <p:extLst>
      <p:ext uri="{BB962C8B-B14F-4D97-AF65-F5344CB8AC3E}">
        <p14:creationId xmlns:p14="http://schemas.microsoft.com/office/powerpoint/2010/main" val="6987065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 to the instructions tab of the spreadsheet.</a:t>
            </a:r>
          </a:p>
        </p:txBody>
      </p:sp>
      <p:sp>
        <p:nvSpPr>
          <p:cNvPr id="4" name="Slide Number Placeholder 3"/>
          <p:cNvSpPr>
            <a:spLocks noGrp="1"/>
          </p:cNvSpPr>
          <p:nvPr>
            <p:ph type="sldNum" sz="quarter" idx="10"/>
          </p:nvPr>
        </p:nvSpPr>
        <p:spPr/>
        <p:txBody>
          <a:bodyPr/>
          <a:lstStyle/>
          <a:p>
            <a:fld id="{A73BB16D-F841-40E3-8D5A-D63723AB0549}" type="slidenum">
              <a:rPr lang="en-US" smtClean="0"/>
              <a:t>29</a:t>
            </a:fld>
            <a:endParaRPr lang="en-US"/>
          </a:p>
        </p:txBody>
      </p:sp>
    </p:spTree>
    <p:extLst>
      <p:ext uri="{BB962C8B-B14F-4D97-AF65-F5344CB8AC3E}">
        <p14:creationId xmlns:p14="http://schemas.microsoft.com/office/powerpoint/2010/main" val="6763795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9339" indent="-288207">
              <a:spcBef>
                <a:spcPct val="30000"/>
              </a:spcBef>
              <a:defRPr sz="1200">
                <a:solidFill>
                  <a:schemeClr val="tx1"/>
                </a:solidFill>
                <a:latin typeface="Calibri" panose="020F0502020204030204" pitchFamily="34" charset="0"/>
              </a:defRPr>
            </a:lvl2pPr>
            <a:lvl3pPr marL="1152830" indent="-230566">
              <a:spcBef>
                <a:spcPct val="30000"/>
              </a:spcBef>
              <a:defRPr sz="1200">
                <a:solidFill>
                  <a:schemeClr val="tx1"/>
                </a:solidFill>
                <a:latin typeface="Calibri" panose="020F0502020204030204" pitchFamily="34" charset="0"/>
              </a:defRPr>
            </a:lvl3pPr>
            <a:lvl4pPr marL="1613962" indent="-230566">
              <a:spcBef>
                <a:spcPct val="30000"/>
              </a:spcBef>
              <a:defRPr sz="1200">
                <a:solidFill>
                  <a:schemeClr val="tx1"/>
                </a:solidFill>
                <a:latin typeface="Calibri" panose="020F0502020204030204" pitchFamily="34" charset="0"/>
              </a:defRPr>
            </a:lvl4pPr>
            <a:lvl5pPr marL="2075094" indent="-230566">
              <a:spcBef>
                <a:spcPct val="30000"/>
              </a:spcBef>
              <a:defRPr sz="1200">
                <a:solidFill>
                  <a:schemeClr val="tx1"/>
                </a:solidFill>
                <a:latin typeface="Calibri" panose="020F0502020204030204" pitchFamily="34" charset="0"/>
              </a:defRPr>
            </a:lvl5pPr>
            <a:lvl6pPr marL="2536226" indent="-230566" eaLnBrk="0" fontAlgn="base" hangingPunct="0">
              <a:spcBef>
                <a:spcPct val="30000"/>
              </a:spcBef>
              <a:spcAft>
                <a:spcPct val="0"/>
              </a:spcAft>
              <a:defRPr sz="1200">
                <a:solidFill>
                  <a:schemeClr val="tx1"/>
                </a:solidFill>
                <a:latin typeface="Calibri" panose="020F0502020204030204" pitchFamily="34" charset="0"/>
              </a:defRPr>
            </a:lvl6pPr>
            <a:lvl7pPr marL="2997357" indent="-230566" eaLnBrk="0" fontAlgn="base" hangingPunct="0">
              <a:spcBef>
                <a:spcPct val="30000"/>
              </a:spcBef>
              <a:spcAft>
                <a:spcPct val="0"/>
              </a:spcAft>
              <a:defRPr sz="1200">
                <a:solidFill>
                  <a:schemeClr val="tx1"/>
                </a:solidFill>
                <a:latin typeface="Calibri" panose="020F0502020204030204" pitchFamily="34" charset="0"/>
              </a:defRPr>
            </a:lvl7pPr>
            <a:lvl8pPr marL="3458489" indent="-230566" eaLnBrk="0" fontAlgn="base" hangingPunct="0">
              <a:spcBef>
                <a:spcPct val="30000"/>
              </a:spcBef>
              <a:spcAft>
                <a:spcPct val="0"/>
              </a:spcAft>
              <a:defRPr sz="1200">
                <a:solidFill>
                  <a:schemeClr val="tx1"/>
                </a:solidFill>
                <a:latin typeface="Calibri" panose="020F0502020204030204" pitchFamily="34" charset="0"/>
              </a:defRPr>
            </a:lvl8pPr>
            <a:lvl9pPr marL="3919621" indent="-230566"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AB0D393-E572-47B7-8C96-7276A84FFC41}" type="slidenum">
              <a:rPr lang="en-US" altLang="en-US" smtClean="0">
                <a:latin typeface="Arial" panose="020B0604020202020204" pitchFamily="34" charset="0"/>
              </a:rPr>
              <a:pPr>
                <a:spcBef>
                  <a:spcPct val="0"/>
                </a:spcBef>
              </a:pPr>
              <a:t>30</a:t>
            </a:fld>
            <a:endParaRPr lang="en-US" altLang="en-US">
              <a:latin typeface="Arial" panose="020B0604020202020204" pitchFamily="34" charset="0"/>
            </a:endParaRPr>
          </a:p>
        </p:txBody>
      </p:sp>
    </p:spTree>
    <p:extLst>
      <p:ext uri="{BB962C8B-B14F-4D97-AF65-F5344CB8AC3E}">
        <p14:creationId xmlns:p14="http://schemas.microsoft.com/office/powerpoint/2010/main" val="1981200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Please type questions into the chat as you think of them! I’ll pause often throughout to answer the questions coming in. I’ll also pause to take questions verbally from those who are dialed in by phone.</a:t>
            </a:r>
          </a:p>
          <a:p>
            <a:endParaRPr lang="en-US" i="0" dirty="0"/>
          </a:p>
          <a:p>
            <a:r>
              <a:rPr lang="en-US" i="1" dirty="0"/>
              <a:t>Photo credit: Ken </a:t>
            </a:r>
            <a:r>
              <a:rPr lang="en-US" i="1" dirty="0" err="1"/>
              <a:t>Dudzik</a:t>
            </a:r>
            <a:r>
              <a:rPr lang="en-US" i="1" dirty="0"/>
              <a:t>, Northern Research Station (retired)</a:t>
            </a:r>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3</a:t>
            </a:fld>
            <a:endParaRPr lang="en-US" altLang="en-US"/>
          </a:p>
        </p:txBody>
      </p:sp>
    </p:spTree>
    <p:extLst>
      <p:ext uri="{BB962C8B-B14F-4D97-AF65-F5344CB8AC3E}">
        <p14:creationId xmlns:p14="http://schemas.microsoft.com/office/powerpoint/2010/main" val="40768116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9339" indent="-288207">
              <a:spcBef>
                <a:spcPct val="30000"/>
              </a:spcBef>
              <a:defRPr sz="1200">
                <a:solidFill>
                  <a:schemeClr val="tx1"/>
                </a:solidFill>
                <a:latin typeface="Calibri" panose="020F0502020204030204" pitchFamily="34" charset="0"/>
              </a:defRPr>
            </a:lvl2pPr>
            <a:lvl3pPr marL="1152830" indent="-230566">
              <a:spcBef>
                <a:spcPct val="30000"/>
              </a:spcBef>
              <a:defRPr sz="1200">
                <a:solidFill>
                  <a:schemeClr val="tx1"/>
                </a:solidFill>
                <a:latin typeface="Calibri" panose="020F0502020204030204" pitchFamily="34" charset="0"/>
              </a:defRPr>
            </a:lvl3pPr>
            <a:lvl4pPr marL="1613962" indent="-230566">
              <a:spcBef>
                <a:spcPct val="30000"/>
              </a:spcBef>
              <a:defRPr sz="1200">
                <a:solidFill>
                  <a:schemeClr val="tx1"/>
                </a:solidFill>
                <a:latin typeface="Calibri" panose="020F0502020204030204" pitchFamily="34" charset="0"/>
              </a:defRPr>
            </a:lvl4pPr>
            <a:lvl5pPr marL="2075094" indent="-230566">
              <a:spcBef>
                <a:spcPct val="30000"/>
              </a:spcBef>
              <a:defRPr sz="1200">
                <a:solidFill>
                  <a:schemeClr val="tx1"/>
                </a:solidFill>
                <a:latin typeface="Calibri" panose="020F0502020204030204" pitchFamily="34" charset="0"/>
              </a:defRPr>
            </a:lvl5pPr>
            <a:lvl6pPr marL="2536226" indent="-230566" eaLnBrk="0" fontAlgn="base" hangingPunct="0">
              <a:spcBef>
                <a:spcPct val="30000"/>
              </a:spcBef>
              <a:spcAft>
                <a:spcPct val="0"/>
              </a:spcAft>
              <a:defRPr sz="1200">
                <a:solidFill>
                  <a:schemeClr val="tx1"/>
                </a:solidFill>
                <a:latin typeface="Calibri" panose="020F0502020204030204" pitchFamily="34" charset="0"/>
              </a:defRPr>
            </a:lvl6pPr>
            <a:lvl7pPr marL="2997357" indent="-230566" eaLnBrk="0" fontAlgn="base" hangingPunct="0">
              <a:spcBef>
                <a:spcPct val="30000"/>
              </a:spcBef>
              <a:spcAft>
                <a:spcPct val="0"/>
              </a:spcAft>
              <a:defRPr sz="1200">
                <a:solidFill>
                  <a:schemeClr val="tx1"/>
                </a:solidFill>
                <a:latin typeface="Calibri" panose="020F0502020204030204" pitchFamily="34" charset="0"/>
              </a:defRPr>
            </a:lvl7pPr>
            <a:lvl8pPr marL="3458489" indent="-230566" eaLnBrk="0" fontAlgn="base" hangingPunct="0">
              <a:spcBef>
                <a:spcPct val="30000"/>
              </a:spcBef>
              <a:spcAft>
                <a:spcPct val="0"/>
              </a:spcAft>
              <a:defRPr sz="1200">
                <a:solidFill>
                  <a:schemeClr val="tx1"/>
                </a:solidFill>
                <a:latin typeface="Calibri" panose="020F0502020204030204" pitchFamily="34" charset="0"/>
              </a:defRPr>
            </a:lvl8pPr>
            <a:lvl9pPr marL="3919621" indent="-230566"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AB0D393-E572-47B7-8C96-7276A84FFC41}" type="slidenum">
              <a:rPr lang="en-US" altLang="en-US" smtClean="0">
                <a:latin typeface="Arial" panose="020B0604020202020204" pitchFamily="34" charset="0"/>
              </a:rPr>
              <a:pPr>
                <a:spcBef>
                  <a:spcPct val="0"/>
                </a:spcBef>
              </a:pPr>
              <a:t>31</a:t>
            </a:fld>
            <a:endParaRPr lang="en-US" altLang="en-US">
              <a:latin typeface="Arial" panose="020B0604020202020204" pitchFamily="34" charset="0"/>
            </a:endParaRPr>
          </a:p>
        </p:txBody>
      </p:sp>
    </p:spTree>
    <p:extLst>
      <p:ext uri="{BB962C8B-B14F-4D97-AF65-F5344CB8AC3E}">
        <p14:creationId xmlns:p14="http://schemas.microsoft.com/office/powerpoint/2010/main" val="26518143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endParaRPr lang="en-US" dirty="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9339" indent="-288207">
              <a:spcBef>
                <a:spcPct val="30000"/>
              </a:spcBef>
              <a:defRPr sz="1200">
                <a:solidFill>
                  <a:schemeClr val="tx1"/>
                </a:solidFill>
                <a:latin typeface="Calibri" panose="020F0502020204030204" pitchFamily="34" charset="0"/>
              </a:defRPr>
            </a:lvl2pPr>
            <a:lvl3pPr marL="1152830" indent="-230566">
              <a:spcBef>
                <a:spcPct val="30000"/>
              </a:spcBef>
              <a:defRPr sz="1200">
                <a:solidFill>
                  <a:schemeClr val="tx1"/>
                </a:solidFill>
                <a:latin typeface="Calibri" panose="020F0502020204030204" pitchFamily="34" charset="0"/>
              </a:defRPr>
            </a:lvl3pPr>
            <a:lvl4pPr marL="1613962" indent="-230566">
              <a:spcBef>
                <a:spcPct val="30000"/>
              </a:spcBef>
              <a:defRPr sz="1200">
                <a:solidFill>
                  <a:schemeClr val="tx1"/>
                </a:solidFill>
                <a:latin typeface="Calibri" panose="020F0502020204030204" pitchFamily="34" charset="0"/>
              </a:defRPr>
            </a:lvl4pPr>
            <a:lvl5pPr marL="2075094" indent="-230566">
              <a:spcBef>
                <a:spcPct val="30000"/>
              </a:spcBef>
              <a:defRPr sz="1200">
                <a:solidFill>
                  <a:schemeClr val="tx1"/>
                </a:solidFill>
                <a:latin typeface="Calibri" panose="020F0502020204030204" pitchFamily="34" charset="0"/>
              </a:defRPr>
            </a:lvl5pPr>
            <a:lvl6pPr marL="2536226" indent="-230566" eaLnBrk="0" fontAlgn="base" hangingPunct="0">
              <a:spcBef>
                <a:spcPct val="30000"/>
              </a:spcBef>
              <a:spcAft>
                <a:spcPct val="0"/>
              </a:spcAft>
              <a:defRPr sz="1200">
                <a:solidFill>
                  <a:schemeClr val="tx1"/>
                </a:solidFill>
                <a:latin typeface="Calibri" panose="020F0502020204030204" pitchFamily="34" charset="0"/>
              </a:defRPr>
            </a:lvl6pPr>
            <a:lvl7pPr marL="2997357" indent="-230566" eaLnBrk="0" fontAlgn="base" hangingPunct="0">
              <a:spcBef>
                <a:spcPct val="30000"/>
              </a:spcBef>
              <a:spcAft>
                <a:spcPct val="0"/>
              </a:spcAft>
              <a:defRPr sz="1200">
                <a:solidFill>
                  <a:schemeClr val="tx1"/>
                </a:solidFill>
                <a:latin typeface="Calibri" panose="020F0502020204030204" pitchFamily="34" charset="0"/>
              </a:defRPr>
            </a:lvl7pPr>
            <a:lvl8pPr marL="3458489" indent="-230566" eaLnBrk="0" fontAlgn="base" hangingPunct="0">
              <a:spcBef>
                <a:spcPct val="30000"/>
              </a:spcBef>
              <a:spcAft>
                <a:spcPct val="0"/>
              </a:spcAft>
              <a:defRPr sz="1200">
                <a:solidFill>
                  <a:schemeClr val="tx1"/>
                </a:solidFill>
                <a:latin typeface="Calibri" panose="020F0502020204030204" pitchFamily="34" charset="0"/>
              </a:defRPr>
            </a:lvl8pPr>
            <a:lvl9pPr marL="3919621" indent="-230566"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5198FE-8E44-455A-9FB9-0E1A0D857A65}" type="slidenum">
              <a:rPr lang="en-US" altLang="en-US" smtClean="0">
                <a:latin typeface="Arial" panose="020B0604020202020204" pitchFamily="34" charset="0"/>
              </a:rPr>
              <a:pPr>
                <a:spcBef>
                  <a:spcPct val="0"/>
                </a:spcBef>
              </a:pPr>
              <a:t>34</a:t>
            </a:fld>
            <a:endParaRPr lang="en-US" altLang="en-US">
              <a:latin typeface="Arial" panose="020B0604020202020204" pitchFamily="34" charset="0"/>
            </a:endParaRPr>
          </a:p>
        </p:txBody>
      </p:sp>
    </p:spTree>
    <p:extLst>
      <p:ext uri="{BB962C8B-B14F-4D97-AF65-F5344CB8AC3E}">
        <p14:creationId xmlns:p14="http://schemas.microsoft.com/office/powerpoint/2010/main" val="2880372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endParaRPr lang="en-US" dirty="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9339" indent="-288207">
              <a:spcBef>
                <a:spcPct val="30000"/>
              </a:spcBef>
              <a:defRPr sz="1200">
                <a:solidFill>
                  <a:schemeClr val="tx1"/>
                </a:solidFill>
                <a:latin typeface="Calibri" panose="020F0502020204030204" pitchFamily="34" charset="0"/>
              </a:defRPr>
            </a:lvl2pPr>
            <a:lvl3pPr marL="1152830" indent="-230566">
              <a:spcBef>
                <a:spcPct val="30000"/>
              </a:spcBef>
              <a:defRPr sz="1200">
                <a:solidFill>
                  <a:schemeClr val="tx1"/>
                </a:solidFill>
                <a:latin typeface="Calibri" panose="020F0502020204030204" pitchFamily="34" charset="0"/>
              </a:defRPr>
            </a:lvl3pPr>
            <a:lvl4pPr marL="1613962" indent="-230566">
              <a:spcBef>
                <a:spcPct val="30000"/>
              </a:spcBef>
              <a:defRPr sz="1200">
                <a:solidFill>
                  <a:schemeClr val="tx1"/>
                </a:solidFill>
                <a:latin typeface="Calibri" panose="020F0502020204030204" pitchFamily="34" charset="0"/>
              </a:defRPr>
            </a:lvl4pPr>
            <a:lvl5pPr marL="2075094" indent="-230566">
              <a:spcBef>
                <a:spcPct val="30000"/>
              </a:spcBef>
              <a:defRPr sz="1200">
                <a:solidFill>
                  <a:schemeClr val="tx1"/>
                </a:solidFill>
                <a:latin typeface="Calibri" panose="020F0502020204030204" pitchFamily="34" charset="0"/>
              </a:defRPr>
            </a:lvl5pPr>
            <a:lvl6pPr marL="2536226" indent="-230566" eaLnBrk="0" fontAlgn="base" hangingPunct="0">
              <a:spcBef>
                <a:spcPct val="30000"/>
              </a:spcBef>
              <a:spcAft>
                <a:spcPct val="0"/>
              </a:spcAft>
              <a:defRPr sz="1200">
                <a:solidFill>
                  <a:schemeClr val="tx1"/>
                </a:solidFill>
                <a:latin typeface="Calibri" panose="020F0502020204030204" pitchFamily="34" charset="0"/>
              </a:defRPr>
            </a:lvl6pPr>
            <a:lvl7pPr marL="2997357" indent="-230566" eaLnBrk="0" fontAlgn="base" hangingPunct="0">
              <a:spcBef>
                <a:spcPct val="30000"/>
              </a:spcBef>
              <a:spcAft>
                <a:spcPct val="0"/>
              </a:spcAft>
              <a:defRPr sz="1200">
                <a:solidFill>
                  <a:schemeClr val="tx1"/>
                </a:solidFill>
                <a:latin typeface="Calibri" panose="020F0502020204030204" pitchFamily="34" charset="0"/>
              </a:defRPr>
            </a:lvl7pPr>
            <a:lvl8pPr marL="3458489" indent="-230566" eaLnBrk="0" fontAlgn="base" hangingPunct="0">
              <a:spcBef>
                <a:spcPct val="30000"/>
              </a:spcBef>
              <a:spcAft>
                <a:spcPct val="0"/>
              </a:spcAft>
              <a:defRPr sz="1200">
                <a:solidFill>
                  <a:schemeClr val="tx1"/>
                </a:solidFill>
                <a:latin typeface="Calibri" panose="020F0502020204030204" pitchFamily="34" charset="0"/>
              </a:defRPr>
            </a:lvl8pPr>
            <a:lvl9pPr marL="3919621" indent="-230566"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5198FE-8E44-455A-9FB9-0E1A0D857A65}" type="slidenum">
              <a:rPr lang="en-US" altLang="en-US" smtClean="0">
                <a:latin typeface="Arial" panose="020B0604020202020204" pitchFamily="34" charset="0"/>
              </a:rPr>
              <a:pPr>
                <a:spcBef>
                  <a:spcPct val="0"/>
                </a:spcBef>
              </a:pPr>
              <a:t>36</a:t>
            </a:fld>
            <a:endParaRPr lang="en-US" altLang="en-US">
              <a:latin typeface="Arial" panose="020B0604020202020204" pitchFamily="34" charset="0"/>
            </a:endParaRPr>
          </a:p>
        </p:txBody>
      </p:sp>
    </p:spTree>
    <p:extLst>
      <p:ext uri="{BB962C8B-B14F-4D97-AF65-F5344CB8AC3E}">
        <p14:creationId xmlns:p14="http://schemas.microsoft.com/office/powerpoint/2010/main" val="19720214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Project Selection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An LSR Competitive Allocation Review Team consisting of an equal number of State representatives and Eastern Region S&amp;PF leaders will collaboratively review, evaluate, and prioritize project applications. </a:t>
            </a:r>
          </a:p>
          <a:p>
            <a:pPr marL="228600" indent="-228600">
              <a:buFont typeface="+mj-lt"/>
              <a:buAutoNum type="arabicPeriod"/>
            </a:pPr>
            <a:r>
              <a:rPr lang="en-US" sz="1200" b="0" i="0" u="none" strike="noStrike" kern="1200" baseline="0" dirty="0">
                <a:solidFill>
                  <a:schemeClr val="tx1"/>
                </a:solidFill>
                <a:latin typeface="+mn-lt"/>
                <a:ea typeface="+mn-ea"/>
                <a:cs typeface="+mn-cs"/>
              </a:rPr>
              <a:t>Applications undergo a preliminary review to ensure eligibility and verify requirements.</a:t>
            </a:r>
          </a:p>
          <a:p>
            <a:pPr marL="228600" indent="-228600">
              <a:buFont typeface="+mj-lt"/>
              <a:buAutoNum type="arabicPeriod"/>
            </a:pPr>
            <a:r>
              <a:rPr lang="en-US" sz="1200" b="0" i="0" u="none" strike="noStrike" kern="1200" baseline="0" dirty="0">
                <a:solidFill>
                  <a:schemeClr val="tx1"/>
                </a:solidFill>
                <a:latin typeface="+mn-lt"/>
                <a:ea typeface="+mn-ea"/>
                <a:cs typeface="+mn-cs"/>
              </a:rPr>
              <a:t>The interagency review team completes the review of applications and develops a recommended ranked list of projects.</a:t>
            </a:r>
          </a:p>
          <a:p>
            <a:pPr marL="228600" indent="-228600">
              <a:buFont typeface="+mj-lt"/>
              <a:buAutoNum type="arabicPeriod"/>
            </a:pPr>
            <a:r>
              <a:rPr lang="en-US" sz="1200" b="0" i="0" u="none" strike="noStrike" kern="1200" baseline="0" dirty="0">
                <a:solidFill>
                  <a:schemeClr val="tx1"/>
                </a:solidFill>
                <a:latin typeface="+mn-lt"/>
                <a:ea typeface="+mn-ea"/>
                <a:cs typeface="+mn-cs"/>
              </a:rPr>
              <a:t>The recommended list of projects is submitted to the NMSFA (Northeast–Midwest State Forester Alliance) Executive Committee for concurrence and to the Eastern Regional Forester for approval.</a:t>
            </a:r>
          </a:p>
          <a:p>
            <a:pPr marL="228600" indent="-228600">
              <a:buFont typeface="+mj-lt"/>
              <a:buAutoNum type="arabicPeriod"/>
            </a:pPr>
            <a:r>
              <a:rPr lang="en-US" sz="1200" b="0" i="0" u="none" strike="noStrike" kern="1200" baseline="0" dirty="0">
                <a:solidFill>
                  <a:schemeClr val="tx1"/>
                </a:solidFill>
                <a:latin typeface="+mn-lt"/>
                <a:ea typeface="+mn-ea"/>
                <a:cs typeface="+mn-cs"/>
              </a:rPr>
              <a:t>The regionally recommended projects list is submitted to the USDA Forest Service Washington Office by February 1, 2022.</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Projects ranked but not funded will receive further consideration by the NMSFA Executive Committee and the Eastern Regional Forester should additional funds become available. </a:t>
            </a:r>
            <a:endParaRPr lang="en-US" dirty="0"/>
          </a:p>
          <a:p>
            <a:endParaRPr lang="en-US" dirty="0"/>
          </a:p>
        </p:txBody>
      </p:sp>
      <p:sp>
        <p:nvSpPr>
          <p:cNvPr id="4" name="Slide Number Placeholder 3"/>
          <p:cNvSpPr>
            <a:spLocks noGrp="1"/>
          </p:cNvSpPr>
          <p:nvPr>
            <p:ph type="sldNum" sz="quarter" idx="10"/>
          </p:nvPr>
        </p:nvSpPr>
        <p:spPr/>
        <p:txBody>
          <a:bodyPr/>
          <a:lstStyle/>
          <a:p>
            <a:fld id="{A73BB16D-F841-40E3-8D5A-D63723AB0549}" type="slidenum">
              <a:rPr lang="en-US" smtClean="0"/>
              <a:t>37</a:t>
            </a:fld>
            <a:endParaRPr lang="en-US"/>
          </a:p>
        </p:txBody>
      </p:sp>
    </p:spTree>
    <p:extLst>
      <p:ext uri="{BB962C8B-B14F-4D97-AF65-F5344CB8AC3E}">
        <p14:creationId xmlns:p14="http://schemas.microsoft.com/office/powerpoint/2010/main" val="39096295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Reporting: </a:t>
            </a:r>
            <a:r>
              <a:rPr lang="en-US" sz="1200" b="0" i="0" u="none" strike="noStrike" kern="1200" baseline="0" dirty="0">
                <a:solidFill>
                  <a:schemeClr val="tx1"/>
                </a:solidFill>
                <a:latin typeface="+mn-lt"/>
                <a:ea typeface="+mn-ea"/>
                <a:cs typeface="+mn-cs"/>
              </a:rPr>
              <a:t>In addition to the standard annual reporting requirements associated with all U.S. Forest Service grants to States and partners, funded LSR projects are required to provide annual project performance and spatial data through the Landscape Scale Restoration database (</a:t>
            </a:r>
            <a:r>
              <a:rPr lang="en-US" sz="1200" b="0" i="0" u="none" strike="noStrike" kern="1200" baseline="0" dirty="0" err="1">
                <a:solidFill>
                  <a:schemeClr val="tx1"/>
                </a:solidFill>
                <a:latin typeface="+mn-lt"/>
                <a:ea typeface="+mn-ea"/>
                <a:cs typeface="+mn-cs"/>
              </a:rPr>
              <a:t>LaSR</a:t>
            </a:r>
            <a:r>
              <a:rPr lang="en-US" sz="1200" b="0" i="0" u="none" strike="noStrike" kern="1200" baseline="0" dirty="0">
                <a:solidFill>
                  <a:schemeClr val="tx1"/>
                </a:solidFill>
                <a:latin typeface="+mn-lt"/>
                <a:ea typeface="+mn-ea"/>
                <a:cs typeface="+mn-cs"/>
              </a:rPr>
              <a:t>) no later than October 28 each year. This requires both Forest Service grant monitors and LSR grant recipients to coordinate in entering project information. If an LSR grant recipient is new to this reporting process, they will need to sign up for an account to access the </a:t>
            </a:r>
            <a:r>
              <a:rPr lang="en-US" sz="1200" b="0" i="0" u="none" strike="noStrike" kern="1200" baseline="0" dirty="0" err="1">
                <a:solidFill>
                  <a:schemeClr val="tx1"/>
                </a:solidFill>
                <a:latin typeface="+mn-lt"/>
                <a:ea typeface="+mn-ea"/>
                <a:cs typeface="+mn-cs"/>
              </a:rPr>
              <a:t>LaSR</a:t>
            </a:r>
            <a:r>
              <a:rPr lang="en-US" sz="1200" b="0" i="0" u="none" strike="noStrike" kern="1200" baseline="0" dirty="0">
                <a:solidFill>
                  <a:schemeClr val="tx1"/>
                </a:solidFill>
                <a:latin typeface="+mn-lt"/>
                <a:ea typeface="+mn-ea"/>
                <a:cs typeface="+mn-cs"/>
              </a:rPr>
              <a:t> module. The assigned Forest Service grant monitor can assist with this. </a:t>
            </a:r>
          </a:p>
          <a:p>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38</a:t>
            </a:fld>
            <a:endParaRPr lang="en-US"/>
          </a:p>
        </p:txBody>
      </p:sp>
    </p:spTree>
    <p:extLst>
      <p:ext uri="{BB962C8B-B14F-4D97-AF65-F5344CB8AC3E}">
        <p14:creationId xmlns:p14="http://schemas.microsoft.com/office/powerpoint/2010/main" val="19173569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39</a:t>
            </a:fld>
            <a:endParaRPr lang="en-US" altLang="en-US"/>
          </a:p>
        </p:txBody>
      </p:sp>
    </p:spTree>
    <p:extLst>
      <p:ext uri="{BB962C8B-B14F-4D97-AF65-F5344CB8AC3E}">
        <p14:creationId xmlns:p14="http://schemas.microsoft.com/office/powerpoint/2010/main" val="2161183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endParaRPr lang="en-US" altLang="en-US" dirty="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9339" indent="-288207">
              <a:defRPr>
                <a:solidFill>
                  <a:schemeClr val="tx1"/>
                </a:solidFill>
                <a:latin typeface="Arial" panose="020B0604020202020204" pitchFamily="34" charset="0"/>
              </a:defRPr>
            </a:lvl2pPr>
            <a:lvl3pPr marL="1152830" indent="-230566">
              <a:defRPr>
                <a:solidFill>
                  <a:schemeClr val="tx1"/>
                </a:solidFill>
                <a:latin typeface="Arial" panose="020B0604020202020204" pitchFamily="34" charset="0"/>
              </a:defRPr>
            </a:lvl3pPr>
            <a:lvl4pPr marL="1613962" indent="-230566">
              <a:defRPr>
                <a:solidFill>
                  <a:schemeClr val="tx1"/>
                </a:solidFill>
                <a:latin typeface="Arial" panose="020B0604020202020204" pitchFamily="34" charset="0"/>
              </a:defRPr>
            </a:lvl4pPr>
            <a:lvl5pPr marL="2075094" indent="-230566">
              <a:defRPr>
                <a:solidFill>
                  <a:schemeClr val="tx1"/>
                </a:solidFill>
                <a:latin typeface="Arial" panose="020B0604020202020204" pitchFamily="34" charset="0"/>
              </a:defRPr>
            </a:lvl5pPr>
            <a:lvl6pPr marL="2536226" indent="-230566" eaLnBrk="0" fontAlgn="base" hangingPunct="0">
              <a:spcBef>
                <a:spcPct val="0"/>
              </a:spcBef>
              <a:spcAft>
                <a:spcPct val="0"/>
              </a:spcAft>
              <a:defRPr>
                <a:solidFill>
                  <a:schemeClr val="tx1"/>
                </a:solidFill>
                <a:latin typeface="Arial" panose="020B0604020202020204" pitchFamily="34" charset="0"/>
              </a:defRPr>
            </a:lvl6pPr>
            <a:lvl7pPr marL="2997357" indent="-230566" eaLnBrk="0" fontAlgn="base" hangingPunct="0">
              <a:spcBef>
                <a:spcPct val="0"/>
              </a:spcBef>
              <a:spcAft>
                <a:spcPct val="0"/>
              </a:spcAft>
              <a:defRPr>
                <a:solidFill>
                  <a:schemeClr val="tx1"/>
                </a:solidFill>
                <a:latin typeface="Arial" panose="020B0604020202020204" pitchFamily="34" charset="0"/>
              </a:defRPr>
            </a:lvl7pPr>
            <a:lvl8pPr marL="3458489" indent="-230566" eaLnBrk="0" fontAlgn="base" hangingPunct="0">
              <a:spcBef>
                <a:spcPct val="0"/>
              </a:spcBef>
              <a:spcAft>
                <a:spcPct val="0"/>
              </a:spcAft>
              <a:defRPr>
                <a:solidFill>
                  <a:schemeClr val="tx1"/>
                </a:solidFill>
                <a:latin typeface="Arial" panose="020B0604020202020204" pitchFamily="34" charset="0"/>
              </a:defRPr>
            </a:lvl8pPr>
            <a:lvl9pPr marL="3919621" indent="-230566" eaLnBrk="0" fontAlgn="base" hangingPunct="0">
              <a:spcBef>
                <a:spcPct val="0"/>
              </a:spcBef>
              <a:spcAft>
                <a:spcPct val="0"/>
              </a:spcAft>
              <a:defRPr>
                <a:solidFill>
                  <a:schemeClr val="tx1"/>
                </a:solidFill>
                <a:latin typeface="Arial" panose="020B0604020202020204" pitchFamily="34" charset="0"/>
              </a:defRPr>
            </a:lvl9pPr>
          </a:lstStyle>
          <a:p>
            <a:fld id="{7FFF7F58-065C-444E-ABC5-23289DBD1016}" type="slidenum">
              <a:rPr lang="en-US" altLang="en-US" smtClean="0"/>
              <a:pPr/>
              <a:t>40</a:t>
            </a:fld>
            <a:endParaRPr lang="en-US" altLang="en-US"/>
          </a:p>
        </p:txBody>
      </p:sp>
    </p:spTree>
    <p:extLst>
      <p:ext uri="{BB962C8B-B14F-4D97-AF65-F5344CB8AC3E}">
        <p14:creationId xmlns:p14="http://schemas.microsoft.com/office/powerpoint/2010/main" val="23641540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endParaRPr lang="en-US" altLang="en-US" dirty="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9339" indent="-288207">
              <a:defRPr>
                <a:solidFill>
                  <a:schemeClr val="tx1"/>
                </a:solidFill>
                <a:latin typeface="Arial" panose="020B0604020202020204" pitchFamily="34" charset="0"/>
              </a:defRPr>
            </a:lvl2pPr>
            <a:lvl3pPr marL="1152830" indent="-230566">
              <a:defRPr>
                <a:solidFill>
                  <a:schemeClr val="tx1"/>
                </a:solidFill>
                <a:latin typeface="Arial" panose="020B0604020202020204" pitchFamily="34" charset="0"/>
              </a:defRPr>
            </a:lvl3pPr>
            <a:lvl4pPr marL="1613962" indent="-230566">
              <a:defRPr>
                <a:solidFill>
                  <a:schemeClr val="tx1"/>
                </a:solidFill>
                <a:latin typeface="Arial" panose="020B0604020202020204" pitchFamily="34" charset="0"/>
              </a:defRPr>
            </a:lvl4pPr>
            <a:lvl5pPr marL="2075094" indent="-230566">
              <a:defRPr>
                <a:solidFill>
                  <a:schemeClr val="tx1"/>
                </a:solidFill>
                <a:latin typeface="Arial" panose="020B0604020202020204" pitchFamily="34" charset="0"/>
              </a:defRPr>
            </a:lvl5pPr>
            <a:lvl6pPr marL="2536226" indent="-230566" eaLnBrk="0" fontAlgn="base" hangingPunct="0">
              <a:spcBef>
                <a:spcPct val="0"/>
              </a:spcBef>
              <a:spcAft>
                <a:spcPct val="0"/>
              </a:spcAft>
              <a:defRPr>
                <a:solidFill>
                  <a:schemeClr val="tx1"/>
                </a:solidFill>
                <a:latin typeface="Arial" panose="020B0604020202020204" pitchFamily="34" charset="0"/>
              </a:defRPr>
            </a:lvl6pPr>
            <a:lvl7pPr marL="2997357" indent="-230566" eaLnBrk="0" fontAlgn="base" hangingPunct="0">
              <a:spcBef>
                <a:spcPct val="0"/>
              </a:spcBef>
              <a:spcAft>
                <a:spcPct val="0"/>
              </a:spcAft>
              <a:defRPr>
                <a:solidFill>
                  <a:schemeClr val="tx1"/>
                </a:solidFill>
                <a:latin typeface="Arial" panose="020B0604020202020204" pitchFamily="34" charset="0"/>
              </a:defRPr>
            </a:lvl7pPr>
            <a:lvl8pPr marL="3458489" indent="-230566" eaLnBrk="0" fontAlgn="base" hangingPunct="0">
              <a:spcBef>
                <a:spcPct val="0"/>
              </a:spcBef>
              <a:spcAft>
                <a:spcPct val="0"/>
              </a:spcAft>
              <a:defRPr>
                <a:solidFill>
                  <a:schemeClr val="tx1"/>
                </a:solidFill>
                <a:latin typeface="Arial" panose="020B0604020202020204" pitchFamily="34" charset="0"/>
              </a:defRPr>
            </a:lvl8pPr>
            <a:lvl9pPr marL="3919621" indent="-230566" eaLnBrk="0" fontAlgn="base" hangingPunct="0">
              <a:spcBef>
                <a:spcPct val="0"/>
              </a:spcBef>
              <a:spcAft>
                <a:spcPct val="0"/>
              </a:spcAft>
              <a:defRPr>
                <a:solidFill>
                  <a:schemeClr val="tx1"/>
                </a:solidFill>
                <a:latin typeface="Arial" panose="020B0604020202020204" pitchFamily="34" charset="0"/>
              </a:defRPr>
            </a:lvl9pPr>
          </a:lstStyle>
          <a:p>
            <a:fld id="{7FFF7F58-065C-444E-ABC5-23289DBD1016}" type="slidenum">
              <a:rPr lang="en-US" altLang="en-US" smtClean="0"/>
              <a:pPr/>
              <a:t>41</a:t>
            </a:fld>
            <a:endParaRPr lang="en-US" altLang="en-US"/>
          </a:p>
        </p:txBody>
      </p:sp>
    </p:spTree>
    <p:extLst>
      <p:ext uri="{BB962C8B-B14F-4D97-AF65-F5344CB8AC3E}">
        <p14:creationId xmlns:p14="http://schemas.microsoft.com/office/powerpoint/2010/main" val="15850194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BB16D-F841-40E3-8D5A-D63723AB0549}" type="slidenum">
              <a:rPr lang="en-US" smtClean="0"/>
              <a:t>42</a:t>
            </a:fld>
            <a:endParaRPr lang="en-US"/>
          </a:p>
        </p:txBody>
      </p:sp>
    </p:spTree>
    <p:extLst>
      <p:ext uri="{BB962C8B-B14F-4D97-AF65-F5344CB8AC3E}">
        <p14:creationId xmlns:p14="http://schemas.microsoft.com/office/powerpoint/2010/main" val="4590074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defRPr/>
            </a:pPr>
            <a:r>
              <a:rPr lang="en-US" dirty="0"/>
              <a:t>Note: These contacts are listed on page</a:t>
            </a:r>
            <a:r>
              <a:rPr lang="en-US" baseline="0" dirty="0"/>
              <a:t> 11 of the guidance and instructions document.</a:t>
            </a:r>
            <a:endParaRPr lang="en-US" dirty="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9339" indent="-288207">
              <a:spcBef>
                <a:spcPct val="30000"/>
              </a:spcBef>
              <a:defRPr sz="1200">
                <a:solidFill>
                  <a:schemeClr val="tx1"/>
                </a:solidFill>
                <a:latin typeface="Calibri" panose="020F0502020204030204" pitchFamily="34" charset="0"/>
              </a:defRPr>
            </a:lvl2pPr>
            <a:lvl3pPr marL="1152830" indent="-230566">
              <a:spcBef>
                <a:spcPct val="30000"/>
              </a:spcBef>
              <a:defRPr sz="1200">
                <a:solidFill>
                  <a:schemeClr val="tx1"/>
                </a:solidFill>
                <a:latin typeface="Calibri" panose="020F0502020204030204" pitchFamily="34" charset="0"/>
              </a:defRPr>
            </a:lvl3pPr>
            <a:lvl4pPr marL="1613962" indent="-230566">
              <a:spcBef>
                <a:spcPct val="30000"/>
              </a:spcBef>
              <a:defRPr sz="1200">
                <a:solidFill>
                  <a:schemeClr val="tx1"/>
                </a:solidFill>
                <a:latin typeface="Calibri" panose="020F0502020204030204" pitchFamily="34" charset="0"/>
              </a:defRPr>
            </a:lvl4pPr>
            <a:lvl5pPr marL="2075094" indent="-230566">
              <a:spcBef>
                <a:spcPct val="30000"/>
              </a:spcBef>
              <a:defRPr sz="1200">
                <a:solidFill>
                  <a:schemeClr val="tx1"/>
                </a:solidFill>
                <a:latin typeface="Calibri" panose="020F0502020204030204" pitchFamily="34" charset="0"/>
              </a:defRPr>
            </a:lvl5pPr>
            <a:lvl6pPr marL="2536226" indent="-230566" eaLnBrk="0" fontAlgn="base" hangingPunct="0">
              <a:spcBef>
                <a:spcPct val="30000"/>
              </a:spcBef>
              <a:spcAft>
                <a:spcPct val="0"/>
              </a:spcAft>
              <a:defRPr sz="1200">
                <a:solidFill>
                  <a:schemeClr val="tx1"/>
                </a:solidFill>
                <a:latin typeface="Calibri" panose="020F0502020204030204" pitchFamily="34" charset="0"/>
              </a:defRPr>
            </a:lvl6pPr>
            <a:lvl7pPr marL="2997357" indent="-230566" eaLnBrk="0" fontAlgn="base" hangingPunct="0">
              <a:spcBef>
                <a:spcPct val="30000"/>
              </a:spcBef>
              <a:spcAft>
                <a:spcPct val="0"/>
              </a:spcAft>
              <a:defRPr sz="1200">
                <a:solidFill>
                  <a:schemeClr val="tx1"/>
                </a:solidFill>
                <a:latin typeface="Calibri" panose="020F0502020204030204" pitchFamily="34" charset="0"/>
              </a:defRPr>
            </a:lvl7pPr>
            <a:lvl8pPr marL="3458489" indent="-230566" eaLnBrk="0" fontAlgn="base" hangingPunct="0">
              <a:spcBef>
                <a:spcPct val="30000"/>
              </a:spcBef>
              <a:spcAft>
                <a:spcPct val="0"/>
              </a:spcAft>
              <a:defRPr sz="1200">
                <a:solidFill>
                  <a:schemeClr val="tx1"/>
                </a:solidFill>
                <a:latin typeface="Calibri" panose="020F0502020204030204" pitchFamily="34" charset="0"/>
              </a:defRPr>
            </a:lvl8pPr>
            <a:lvl9pPr marL="3919621" indent="-230566"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5198FE-8E44-455A-9FB9-0E1A0D857A65}" type="slidenum">
              <a:rPr lang="en-US" altLang="en-US" smtClean="0">
                <a:latin typeface="Arial" panose="020B0604020202020204" pitchFamily="34" charset="0"/>
              </a:rPr>
              <a:pPr>
                <a:spcBef>
                  <a:spcPct val="0"/>
                </a:spcBef>
              </a:pPr>
              <a:t>43</a:t>
            </a:fld>
            <a:endParaRPr lang="en-US" altLang="en-US">
              <a:latin typeface="Arial" panose="020B0604020202020204" pitchFamily="34" charset="0"/>
            </a:endParaRPr>
          </a:p>
        </p:txBody>
      </p:sp>
    </p:spTree>
    <p:extLst>
      <p:ext uri="{BB962C8B-B14F-4D97-AF65-F5344CB8AC3E}">
        <p14:creationId xmlns:p14="http://schemas.microsoft.com/office/powerpoint/2010/main" val="4075770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2018 Farm Bill amended the Cooperative Forestry Assistance Act, codifying</a:t>
            </a:r>
            <a:r>
              <a:rPr lang="en-US" baseline="0" dirty="0"/>
              <a:t> the State and Private Forestry Landscape Restoration Program and the program purpose to encourage collaborative, science-based restoration of priority forest landscapes. </a:t>
            </a:r>
          </a:p>
          <a:p>
            <a:endParaRPr lang="en-US" baseline="0" dirty="0"/>
          </a:p>
          <a:p>
            <a:r>
              <a:rPr lang="en-US" baseline="0" dirty="0"/>
              <a:t>Note: This presentation roughly follows the flow of our LSR instructions document. If you have that printed or open, you can follow-along with the relevant section using the page numbers shown in the blue page box at the top right.</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A73BB16D-F841-40E3-8D5A-D63723AB0549}" type="slidenum">
              <a:rPr lang="en-US" smtClean="0"/>
              <a:t>4</a:t>
            </a:fld>
            <a:endParaRPr lang="en-US"/>
          </a:p>
        </p:txBody>
      </p:sp>
    </p:spTree>
    <p:extLst>
      <p:ext uri="{BB962C8B-B14F-4D97-AF65-F5344CB8AC3E}">
        <p14:creationId xmlns:p14="http://schemas.microsoft.com/office/powerpoint/2010/main" val="3869303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national program is administered through 3 regional processes. This webinar is for the project locations in and sponsored by states across the Northeast and Midwest, shown in this map. Because there are some differences in how the program is implemented in each regional process, if you are looking to do a project in western or southern states, click the relevant link for more info from this slide. </a:t>
            </a:r>
          </a:p>
        </p:txBody>
      </p:sp>
      <p:sp>
        <p:nvSpPr>
          <p:cNvPr id="4" name="Slide Number Placeholder 3"/>
          <p:cNvSpPr>
            <a:spLocks noGrp="1"/>
          </p:cNvSpPr>
          <p:nvPr>
            <p:ph type="sldNum" sz="quarter" idx="10"/>
          </p:nvPr>
        </p:nvSpPr>
        <p:spPr/>
        <p:txBody>
          <a:bodyPr/>
          <a:lstStyle/>
          <a:p>
            <a:fld id="{A73BB16D-F841-40E3-8D5A-D63723AB0549}" type="slidenum">
              <a:rPr lang="en-US" smtClean="0"/>
              <a:t>5</a:t>
            </a:fld>
            <a:endParaRPr lang="en-US"/>
          </a:p>
        </p:txBody>
      </p:sp>
    </p:spTree>
    <p:extLst>
      <p:ext uri="{BB962C8B-B14F-4D97-AF65-F5344CB8AC3E}">
        <p14:creationId xmlns:p14="http://schemas.microsoft.com/office/powerpoint/2010/main" val="545539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6</a:t>
            </a:fld>
            <a:endParaRPr lang="en-US" altLang="en-US"/>
          </a:p>
        </p:txBody>
      </p:sp>
    </p:spTree>
    <p:extLst>
      <p:ext uri="{BB962C8B-B14F-4D97-AF65-F5344CB8AC3E}">
        <p14:creationId xmlns:p14="http://schemas.microsoft.com/office/powerpoint/2010/main" val="668931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profit</a:t>
            </a:r>
            <a:r>
              <a:rPr lang="en-US" baseline="0" dirty="0"/>
              <a:t> organizations are not eligible to submit applications under this competition.</a:t>
            </a:r>
          </a:p>
          <a:p>
            <a:endParaRPr lang="en-US" baseline="0" dirty="0"/>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State Forester Sponsorship: </a:t>
            </a:r>
            <a:r>
              <a:rPr lang="en-US" sz="1200" b="0" i="0" u="none" strike="noStrike" kern="1200" baseline="0" dirty="0">
                <a:solidFill>
                  <a:schemeClr val="tx1"/>
                </a:solidFill>
                <a:latin typeface="+mn-lt"/>
                <a:ea typeface="+mn-ea"/>
                <a:cs typeface="+mn-cs"/>
              </a:rPr>
              <a:t>All applications submitted, except those submitted by Tribes, must have a State Forester sponsor. Each State Forester may sponsor no more than 5 applications (single, multistate, or cross-regional); however, applications with 11 or more State Forester sponsors and applications submitted by Tribes do not count against this limit of 5 applications per State. </a:t>
            </a:r>
          </a:p>
          <a:p>
            <a:endParaRPr lang="en-US" baseline="0" dirty="0"/>
          </a:p>
          <a:p>
            <a:endParaRPr lang="en-US" dirty="0"/>
          </a:p>
          <a:p>
            <a:r>
              <a:rPr lang="en-US" i="1" dirty="0"/>
              <a:t>Photo Credit: Sherri Wormstead</a:t>
            </a:r>
          </a:p>
        </p:txBody>
      </p:sp>
      <p:sp>
        <p:nvSpPr>
          <p:cNvPr id="4" name="Slide Number Placeholder 3"/>
          <p:cNvSpPr>
            <a:spLocks noGrp="1"/>
          </p:cNvSpPr>
          <p:nvPr>
            <p:ph type="sldNum" sz="quarter" idx="10"/>
          </p:nvPr>
        </p:nvSpPr>
        <p:spPr/>
        <p:txBody>
          <a:bodyPr/>
          <a:lstStyle/>
          <a:p>
            <a:pPr>
              <a:defRPr/>
            </a:pPr>
            <a:fld id="{8BA59471-0E68-49A7-8623-3E20ED98D482}" type="slidenum">
              <a:rPr lang="en-US" altLang="en-US" smtClean="0"/>
              <a:pPr>
                <a:defRPr/>
              </a:pPr>
              <a:t>7</a:t>
            </a:fld>
            <a:endParaRPr lang="en-US" altLang="en-US"/>
          </a:p>
        </p:txBody>
      </p:sp>
    </p:spTree>
    <p:extLst>
      <p:ext uri="{BB962C8B-B14F-4D97-AF65-F5344CB8AC3E}">
        <p14:creationId xmlns:p14="http://schemas.microsoft.com/office/powerpoint/2010/main" val="4174105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As noted in the </a:t>
            </a:r>
            <a:r>
              <a:rPr lang="en-US" sz="1200" b="0" i="1" u="none" strike="noStrike" kern="1200" baseline="0" dirty="0">
                <a:solidFill>
                  <a:schemeClr val="tx1"/>
                </a:solidFill>
                <a:latin typeface="+mn-lt"/>
                <a:ea typeface="+mn-ea"/>
                <a:cs typeface="+mn-cs"/>
              </a:rPr>
              <a:t>Landscape Scale Restoration Manual (FSM 3800)</a:t>
            </a:r>
            <a:r>
              <a:rPr lang="en-US" sz="1200" b="0" i="0" u="none" strike="noStrike" kern="1200" baseline="0" dirty="0">
                <a:solidFill>
                  <a:schemeClr val="tx1"/>
                </a:solidFill>
                <a:latin typeface="+mn-lt"/>
                <a:ea typeface="+mn-ea"/>
                <a:cs typeface="+mn-cs"/>
              </a:rPr>
              <a:t>, this competitive grant program supports, “high impact projects that lead to measurable outcomes on the landscape, leverage public and private resources, and further priorities identified in each State Forest Action Plan or equivalent restoration strategy.”</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On-the-Ground Outcomes on Rural Lands: </a:t>
            </a:r>
            <a:r>
              <a:rPr lang="en-US" sz="1200" b="0" i="0" u="none" strike="noStrike" kern="1200" baseline="0" dirty="0">
                <a:solidFill>
                  <a:schemeClr val="tx1"/>
                </a:solidFill>
                <a:latin typeface="+mn-lt"/>
                <a:ea typeface="+mn-ea"/>
                <a:cs typeface="+mn-cs"/>
              </a:rPr>
              <a:t>Projects must achieve on-the-ground outcomes on rural, nonindustrial private forest land and/or rural Tribal, State, or local government forest land. LSR Project Planning Tool (Project Eligibility Tab) to confirm if a city or town is rural according to this definition. Note: While projects may include outreach, education, and/or training as a means to achieve project goals, those should not be the sole outcome. For what is considered “on-the-ground” outcomes for LSR, see the national quantitative accomplishment measures. All LSR projects must accomplish at least one of those measures. 4 For the purposes of this program, “rural” means any area other than an urbanized area such as a city or town that has a population of greater than 50,000 inhabitants according to the latest census. </a:t>
            </a:r>
          </a:p>
          <a:p>
            <a:r>
              <a:rPr lang="en-US" sz="1200" b="0" i="0" u="none" strike="noStrike" kern="1200" baseline="0" dirty="0">
                <a:solidFill>
                  <a:schemeClr val="tx1"/>
                </a:solidFill>
                <a:latin typeface="+mn-lt"/>
                <a:ea typeface="+mn-ea"/>
                <a:cs typeface="+mn-cs"/>
              </a:rPr>
              <a:t>For what is considered “on-the-ground” outcomes for LSR, see the national quantitative accomplishment measures. All LSR projects must accomplish at least one of those measures.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Note: Tribal land held in trust by the United States is not considered “Indian-owned land.” </a:t>
            </a:r>
          </a:p>
          <a:p>
            <a:endParaRPr lang="en-US" dirty="0"/>
          </a:p>
        </p:txBody>
      </p:sp>
      <p:sp>
        <p:nvSpPr>
          <p:cNvPr id="4" name="Slide Number Placeholder 3"/>
          <p:cNvSpPr>
            <a:spLocks noGrp="1"/>
          </p:cNvSpPr>
          <p:nvPr>
            <p:ph type="sldNum" sz="quarter" idx="10"/>
          </p:nvPr>
        </p:nvSpPr>
        <p:spPr/>
        <p:txBody>
          <a:bodyPr/>
          <a:lstStyle/>
          <a:p>
            <a:fld id="{A73BB16D-F841-40E3-8D5A-D63723AB0549}" type="slidenum">
              <a:rPr lang="en-US" smtClean="0"/>
              <a:t>8</a:t>
            </a:fld>
            <a:endParaRPr lang="en-US"/>
          </a:p>
        </p:txBody>
      </p:sp>
    </p:spTree>
    <p:extLst>
      <p:ext uri="{BB962C8B-B14F-4D97-AF65-F5344CB8AC3E}">
        <p14:creationId xmlns:p14="http://schemas.microsoft.com/office/powerpoint/2010/main" val="4221049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On-the-Ground Outcomes on Rural Lands: </a:t>
            </a:r>
            <a:r>
              <a:rPr lang="en-US" sz="1200" b="0" i="0" u="none" strike="noStrike" kern="1200" baseline="0" dirty="0">
                <a:solidFill>
                  <a:schemeClr val="tx1"/>
                </a:solidFill>
                <a:latin typeface="+mn-lt"/>
                <a:ea typeface="+mn-ea"/>
                <a:cs typeface="+mn-cs"/>
              </a:rPr>
              <a:t>For the purposes of this program, “rural” means any area other than an urbanized area such as a city or town that has a population of greater than 50,000 inhabitants according to the latest census.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Use the LSR Project Planning Tool (Project Eligibility Tab) to confirm if a city or town is rural according to this definition. </a:t>
            </a:r>
          </a:p>
          <a:p>
            <a:r>
              <a:rPr lang="en-US" sz="1200" b="0" i="0" kern="1200" dirty="0">
                <a:solidFill>
                  <a:schemeClr val="tx1"/>
                </a:solidFill>
                <a:effectLst/>
                <a:latin typeface="+mn-lt"/>
                <a:ea typeface="+mn-ea"/>
                <a:cs typeface="+mn-cs"/>
              </a:rPr>
              <a:t>Applicants can use this map to confirm that their proposed project is rural or outside the areas in </a:t>
            </a:r>
            <a:r>
              <a:rPr lang="en-US" sz="1200" b="1" i="0" kern="1200" dirty="0">
                <a:solidFill>
                  <a:schemeClr val="tx1"/>
                </a:solidFill>
                <a:effectLst/>
                <a:latin typeface="+mn-lt"/>
                <a:ea typeface="+mn-ea"/>
                <a:cs typeface="+mn-cs"/>
              </a:rPr>
              <a:t>red</a:t>
            </a:r>
            <a:r>
              <a:rPr lang="en-US" sz="1200" b="0" i="0" kern="1200" dirty="0">
                <a:solidFill>
                  <a:schemeClr val="tx1"/>
                </a:solidFill>
                <a:effectLst/>
                <a:latin typeface="+mn-lt"/>
                <a:ea typeface="+mn-ea"/>
                <a:cs typeface="+mn-cs"/>
              </a:rPr>
              <a:t>, which are the</a:t>
            </a:r>
            <a:r>
              <a:rPr lang="en-US" sz="1200" b="1"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hlinkClick r:id="rId3"/>
              </a:rPr>
              <a:t>US Census Populated Places (2017).</a:t>
            </a:r>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These designated places (cities, towns and municipalities) have a population of more than 50,000 people as of 2017. </a:t>
            </a:r>
          </a:p>
          <a:p>
            <a:r>
              <a:rPr lang="en-US" sz="1200" b="0" i="0" kern="1200" dirty="0">
                <a:solidFill>
                  <a:schemeClr val="tx1"/>
                </a:solidFill>
                <a:effectLst/>
                <a:latin typeface="+mn-lt"/>
                <a:ea typeface="+mn-ea"/>
                <a:cs typeface="+mn-cs"/>
              </a:rPr>
              <a:t>See the </a:t>
            </a:r>
            <a:r>
              <a:rPr lang="en-US" sz="1200" b="0" i="0" kern="1200" dirty="0">
                <a:solidFill>
                  <a:schemeClr val="tx1"/>
                </a:solidFill>
                <a:effectLst/>
                <a:latin typeface="+mn-lt"/>
                <a:ea typeface="+mn-ea"/>
                <a:cs typeface="+mn-cs"/>
                <a:hlinkClick r:id="rId4"/>
              </a:rPr>
              <a:t>US Census</a:t>
            </a:r>
            <a:r>
              <a:rPr lang="en-US" sz="1200" b="0" i="0" kern="1200" dirty="0">
                <a:solidFill>
                  <a:schemeClr val="tx1"/>
                </a:solidFill>
                <a:effectLst/>
                <a:latin typeface="+mn-lt"/>
                <a:ea typeface="+mn-ea"/>
                <a:cs typeface="+mn-cs"/>
              </a:rPr>
              <a:t> for updated estimates.</a:t>
            </a:r>
          </a:p>
          <a:p>
            <a:endParaRPr lang="en-US" dirty="0"/>
          </a:p>
        </p:txBody>
      </p:sp>
      <p:sp>
        <p:nvSpPr>
          <p:cNvPr id="4" name="Slide Number Placeholder 3"/>
          <p:cNvSpPr>
            <a:spLocks noGrp="1"/>
          </p:cNvSpPr>
          <p:nvPr>
            <p:ph type="sldNum" sz="quarter" idx="10"/>
          </p:nvPr>
        </p:nvSpPr>
        <p:spPr/>
        <p:txBody>
          <a:bodyPr/>
          <a:lstStyle/>
          <a:p>
            <a:fld id="{A73BB16D-F841-40E3-8D5A-D63723AB0549}" type="slidenum">
              <a:rPr lang="en-US" smtClean="0"/>
              <a:t>9</a:t>
            </a:fld>
            <a:endParaRPr lang="en-US"/>
          </a:p>
        </p:txBody>
      </p:sp>
    </p:spTree>
    <p:extLst>
      <p:ext uri="{BB962C8B-B14F-4D97-AF65-F5344CB8AC3E}">
        <p14:creationId xmlns:p14="http://schemas.microsoft.com/office/powerpoint/2010/main" val="13456489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ctr"/>
          <a:lstStyle>
            <a:lvl1pPr algn="ctr">
              <a:lnSpc>
                <a:spcPct val="125000"/>
              </a:lnSpc>
              <a:defRPr sz="4500"/>
            </a:lvl1pPr>
          </a:lstStyle>
          <a:p>
            <a:r>
              <a:rPr lang="en-US" dirty="0"/>
              <a:t>Click to edit Master title style</a:t>
            </a:r>
          </a:p>
        </p:txBody>
      </p:sp>
      <p:sp>
        <p:nvSpPr>
          <p:cNvPr id="3" name="Subtitle 2"/>
          <p:cNvSpPr>
            <a:spLocks noGrp="1"/>
          </p:cNvSpPr>
          <p:nvPr>
            <p:ph type="subTitle" idx="1"/>
          </p:nvPr>
        </p:nvSpPr>
        <p:spPr>
          <a:xfrm>
            <a:off x="1143000" y="4248734"/>
            <a:ext cx="6858000" cy="1299765"/>
          </a:xfrm>
        </p:spPr>
        <p:txBody>
          <a:bodyPr anchor="ct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cxnSp>
        <p:nvCxnSpPr>
          <p:cNvPr id="8" name="Straight Connector 7">
            <a:extLst>
              <a:ext uri="{FF2B5EF4-FFF2-40B4-BE49-F238E27FC236}">
                <a16:creationId xmlns:a16="http://schemas.microsoft.com/office/drawing/2014/main" id="{7461009E-07D3-46A7-9EB6-C3A7B832AF78}"/>
              </a:ext>
              <a:ext uri="{C183D7F6-B498-43B3-948B-1728B52AA6E4}">
                <adec:decorative xmlns:adec="http://schemas.microsoft.com/office/drawing/2017/decorative" val="1"/>
              </a:ext>
            </a:extLst>
          </p:cNvPr>
          <p:cNvCxnSpPr>
            <a:cxnSpLocks/>
          </p:cNvCxnSpPr>
          <p:nvPr/>
        </p:nvCxnSpPr>
        <p:spPr>
          <a:xfrm>
            <a:off x="209607" y="816894"/>
            <a:ext cx="865816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A4F96B3C-3980-4884-B284-D9DE6C04F375}"/>
              </a:ext>
            </a:extLst>
          </p:cNvPr>
          <p:cNvSpPr>
            <a:spLocks noGrp="1"/>
          </p:cNvSpPr>
          <p:nvPr>
            <p:ph type="dt" sz="half" idx="2"/>
          </p:nvPr>
        </p:nvSpPr>
        <p:spPr>
          <a:xfrm>
            <a:off x="6613813" y="6351429"/>
            <a:ext cx="2057400" cy="201168"/>
          </a:xfrm>
          <a:prstGeom prst="rect">
            <a:avLst/>
          </a:prstGeom>
        </p:spPr>
        <p:txBody>
          <a:bodyPr vert="horz" lIns="91440" tIns="45720" rIns="91440" bIns="45720" rtlCol="0" anchor="ctr"/>
          <a:lstStyle>
            <a:lvl1pPr algn="r">
              <a:defRPr sz="750">
                <a:solidFill>
                  <a:schemeClr val="tx1">
                    <a:tint val="75000"/>
                  </a:schemeClr>
                </a:solidFill>
              </a:defRPr>
            </a:lvl1pPr>
          </a:lstStyle>
          <a:p>
            <a:endParaRPr lang="en-US"/>
          </a:p>
        </p:txBody>
      </p:sp>
      <p:pic>
        <p:nvPicPr>
          <p:cNvPr id="11" name="Picture 10">
            <a:extLst>
              <a:ext uri="{FF2B5EF4-FFF2-40B4-BE49-F238E27FC236}">
                <a16:creationId xmlns:a16="http://schemas.microsoft.com/office/drawing/2014/main" id="{1EB7F544-5D3A-4EDC-9259-7E2024DBCE89}"/>
              </a:ext>
            </a:extLst>
          </p:cNvPr>
          <p:cNvPicPr>
            <a:picLocks noChangeAspect="1"/>
          </p:cNvPicPr>
          <p:nvPr userDrawn="1"/>
        </p:nvPicPr>
        <p:blipFill>
          <a:blip r:embed="rId2" cstate="screen">
            <a:alphaModFix amt="5000"/>
            <a:extLst>
              <a:ext uri="{28A0092B-C50C-407E-A947-70E740481C1C}">
                <a14:useLocalDpi xmlns:a14="http://schemas.microsoft.com/office/drawing/2010/main"/>
              </a:ext>
            </a:extLst>
          </a:blip>
          <a:stretch>
            <a:fillRect/>
          </a:stretch>
        </p:blipFill>
        <p:spPr>
          <a:xfrm>
            <a:off x="3997617" y="1000232"/>
            <a:ext cx="6401081" cy="7104669"/>
          </a:xfrm>
          <a:prstGeom prst="rect">
            <a:avLst/>
          </a:prstGeom>
        </p:spPr>
      </p:pic>
      <p:pic>
        <p:nvPicPr>
          <p:cNvPr id="5" name="Picture 4" descr="Text&#10;&#10;Description automatically generated">
            <a:extLst>
              <a:ext uri="{FF2B5EF4-FFF2-40B4-BE49-F238E27FC236}">
                <a16:creationId xmlns:a16="http://schemas.microsoft.com/office/drawing/2014/main" id="{E90D4740-ED33-4A85-9E21-917C9FEA2C9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8600" y="228600"/>
            <a:ext cx="3358281" cy="457200"/>
          </a:xfrm>
          <a:prstGeom prst="rect">
            <a:avLst/>
          </a:prstGeom>
        </p:spPr>
      </p:pic>
    </p:spTree>
    <p:extLst>
      <p:ext uri="{BB962C8B-B14F-4D97-AF65-F5344CB8AC3E}">
        <p14:creationId xmlns:p14="http://schemas.microsoft.com/office/powerpoint/2010/main" val="3387199087"/>
      </p:ext>
    </p:extLst>
  </p:cSld>
  <p:clrMapOvr>
    <a:masterClrMapping/>
  </p:clrMapOvr>
  <p:extLst>
    <p:ext uri="{DCECCB84-F9BA-43D5-87BE-67443E8EF086}">
      <p15:sldGuideLst xmlns:p15="http://schemas.microsoft.com/office/powerpoint/2012/main">
        <p15:guide id="1" orient="horz" pos="52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582999"/>
            <a:ext cx="7886700" cy="973219"/>
          </a:xfrm>
        </p:spPr>
        <p:txBody>
          <a:bodyPr anchor="t"/>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lvl2pPr marL="411480">
              <a:defRPr/>
            </a:lvl2pPr>
            <a:lvl3pPr marL="617220">
              <a:defRPr/>
            </a:lvl3pPr>
            <a:lvl4pPr marL="857250">
              <a:defRPr/>
            </a:lvl4pPr>
            <a:lvl5pPr marL="109728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a:extLst>
              <a:ext uri="{FF2B5EF4-FFF2-40B4-BE49-F238E27FC236}">
                <a16:creationId xmlns:a16="http://schemas.microsoft.com/office/drawing/2014/main" id="{FC837E26-6851-46EE-8742-49F3F46D6338}"/>
              </a:ext>
              <a:ext uri="{C183D7F6-B498-43B3-948B-1728B52AA6E4}">
                <adec:decorative xmlns:adec="http://schemas.microsoft.com/office/drawing/2017/decorative" val="1"/>
              </a:ext>
            </a:extLst>
          </p:cNvPr>
          <p:cNvCxnSpPr>
            <a:cxnSpLocks/>
          </p:cNvCxnSpPr>
          <p:nvPr/>
        </p:nvCxnSpPr>
        <p:spPr>
          <a:xfrm flipH="1">
            <a:off x="628651" y="1677955"/>
            <a:ext cx="7886699" cy="0"/>
          </a:xfrm>
          <a:prstGeom prst="line">
            <a:avLst/>
          </a:prstGeom>
          <a:ln w="76200" cmpd="sng">
            <a:gradFill>
              <a:gsLst>
                <a:gs pos="0">
                  <a:schemeClr val="accent2">
                    <a:lumMod val="50000"/>
                  </a:schemeClr>
                </a:gs>
                <a:gs pos="50000">
                  <a:schemeClr val="accent2">
                    <a:lumMod val="85000"/>
                  </a:schemeClr>
                </a:gs>
                <a:gs pos="100000">
                  <a:schemeClr val="accent2">
                    <a:lumMod val="50000"/>
                  </a:schemeClr>
                </a:gs>
              </a:gsLst>
              <a:lin ang="84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1792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040" y="718458"/>
            <a:ext cx="1971675" cy="533944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67285" y="718458"/>
            <a:ext cx="5800725" cy="533944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a:extLst>
              <a:ext uri="{FF2B5EF4-FFF2-40B4-BE49-F238E27FC236}">
                <a16:creationId xmlns:a16="http://schemas.microsoft.com/office/drawing/2014/main" id="{297863E3-5588-41F0-BAD4-052B51F8933C}"/>
              </a:ext>
              <a:ext uri="{C183D7F6-B498-43B3-948B-1728B52AA6E4}">
                <adec:decorative xmlns:adec="http://schemas.microsoft.com/office/drawing/2017/decorative" val="1"/>
              </a:ext>
            </a:extLst>
          </p:cNvPr>
          <p:cNvCxnSpPr>
            <a:cxnSpLocks/>
          </p:cNvCxnSpPr>
          <p:nvPr/>
        </p:nvCxnSpPr>
        <p:spPr>
          <a:xfrm>
            <a:off x="6490367" y="672802"/>
            <a:ext cx="0" cy="5430753"/>
          </a:xfrm>
          <a:prstGeom prst="line">
            <a:avLst/>
          </a:prstGeom>
          <a:ln w="76200" cmpd="sng">
            <a:gradFill>
              <a:gsLst>
                <a:gs pos="0">
                  <a:schemeClr val="accent2">
                    <a:lumMod val="50000"/>
                  </a:schemeClr>
                </a:gs>
                <a:gs pos="50000">
                  <a:schemeClr val="accent2">
                    <a:lumMod val="85000"/>
                  </a:schemeClr>
                </a:gs>
                <a:gs pos="100000">
                  <a:schemeClr val="accent2">
                    <a:lumMod val="50000"/>
                  </a:schemeClr>
                </a:gs>
              </a:gsLst>
              <a:lin ang="84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8910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llout Text Box with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1C79A-644C-482D-AF8E-90D922CACE4B}"/>
              </a:ext>
            </a:extLst>
          </p:cNvPr>
          <p:cNvSpPr>
            <a:spLocks noGrp="1"/>
          </p:cNvSpPr>
          <p:nvPr>
            <p:ph type="title"/>
          </p:nvPr>
        </p:nvSpPr>
        <p:spPr>
          <a:xfrm>
            <a:off x="628650" y="609520"/>
            <a:ext cx="7886700" cy="973219"/>
          </a:xfrm>
        </p:spPr>
        <p:txBody>
          <a:bodyPr/>
          <a:lstStyle>
            <a:lvl1pPr algn="ctr">
              <a:defRPr/>
            </a:lvl1pPr>
          </a:lstStyle>
          <a:p>
            <a:r>
              <a:rPr lang="en-US"/>
              <a:t>Click to edit Master title style</a:t>
            </a:r>
            <a:endParaRPr lang="en-US" dirty="0"/>
          </a:p>
        </p:txBody>
      </p:sp>
      <p:sp>
        <p:nvSpPr>
          <p:cNvPr id="3" name="Freeform: Shape 2">
            <a:extLst>
              <a:ext uri="{FF2B5EF4-FFF2-40B4-BE49-F238E27FC236}">
                <a16:creationId xmlns:a16="http://schemas.microsoft.com/office/drawing/2014/main" id="{FAFA3B51-23ED-47CE-8BB1-00EAC593BC6B}"/>
              </a:ext>
              <a:ext uri="{C183D7F6-B498-43B3-948B-1728B52AA6E4}">
                <adec:decorative xmlns:adec="http://schemas.microsoft.com/office/drawing/2017/decorative" val="1"/>
              </a:ext>
            </a:extLst>
          </p:cNvPr>
          <p:cNvSpPr/>
          <p:nvPr/>
        </p:nvSpPr>
        <p:spPr>
          <a:xfrm>
            <a:off x="800100" y="1828801"/>
            <a:ext cx="7543800" cy="4356847"/>
          </a:xfrm>
          <a:custGeom>
            <a:avLst/>
            <a:gdLst>
              <a:gd name="connsiteX0" fmla="*/ 0 w 9144000"/>
              <a:gd name="connsiteY0" fmla="*/ 416859 h 4101353"/>
              <a:gd name="connsiteX1" fmla="*/ 0 w 9144000"/>
              <a:gd name="connsiteY1" fmla="*/ 4101353 h 4101353"/>
              <a:gd name="connsiteX2" fmla="*/ 9144000 w 9144000"/>
              <a:gd name="connsiteY2" fmla="*/ 4101353 h 4101353"/>
              <a:gd name="connsiteX3" fmla="*/ 9144000 w 9144000"/>
              <a:gd name="connsiteY3" fmla="*/ 443753 h 4101353"/>
              <a:gd name="connsiteX4" fmla="*/ 5029200 w 9144000"/>
              <a:gd name="connsiteY4" fmla="*/ 443753 h 4101353"/>
              <a:gd name="connsiteX5" fmla="*/ 4585447 w 9144000"/>
              <a:gd name="connsiteY5" fmla="*/ 0 h 4101353"/>
              <a:gd name="connsiteX6" fmla="*/ 4141694 w 9144000"/>
              <a:gd name="connsiteY6" fmla="*/ 443753 h 4101353"/>
              <a:gd name="connsiteX7" fmla="*/ 0 w 9144000"/>
              <a:gd name="connsiteY7" fmla="*/ 416859 h 4101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4101353">
                <a:moveTo>
                  <a:pt x="0" y="416859"/>
                </a:moveTo>
                <a:lnTo>
                  <a:pt x="0" y="4101353"/>
                </a:lnTo>
                <a:lnTo>
                  <a:pt x="9144000" y="4101353"/>
                </a:lnTo>
                <a:lnTo>
                  <a:pt x="9144000" y="443753"/>
                </a:lnTo>
                <a:lnTo>
                  <a:pt x="5029200" y="443753"/>
                </a:lnTo>
                <a:lnTo>
                  <a:pt x="4585447" y="0"/>
                </a:lnTo>
                <a:lnTo>
                  <a:pt x="4141694" y="443753"/>
                </a:lnTo>
                <a:lnTo>
                  <a:pt x="0" y="416859"/>
                </a:lnTo>
                <a:close/>
              </a:path>
            </a:pathLst>
          </a:custGeom>
          <a:ln w="50800" cmpd="sng">
            <a:gradFill>
              <a:gsLst>
                <a:gs pos="0">
                  <a:schemeClr val="accent2">
                    <a:lumMod val="50000"/>
                  </a:schemeClr>
                </a:gs>
                <a:gs pos="50000">
                  <a:schemeClr val="accent2">
                    <a:lumMod val="85000"/>
                  </a:schemeClr>
                </a:gs>
                <a:gs pos="100000">
                  <a:schemeClr val="accent2">
                    <a:lumMod val="50000"/>
                  </a:schemeClr>
                </a:gs>
              </a:gsLst>
              <a:lin ang="840000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0C899CFE-29A0-489C-B953-F98FF657FEF4}"/>
              </a:ext>
            </a:extLst>
          </p:cNvPr>
          <p:cNvSpPr>
            <a:spLocks noGrp="1"/>
          </p:cNvSpPr>
          <p:nvPr>
            <p:ph type="body" sz="quarter" idx="10"/>
          </p:nvPr>
        </p:nvSpPr>
        <p:spPr>
          <a:xfrm>
            <a:off x="1028700" y="2514600"/>
            <a:ext cx="7143750" cy="33528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3840677"/>
      </p:ext>
    </p:extLst>
  </p:cSld>
  <p:clrMapOvr>
    <a:masterClrMapping/>
  </p:clrMapOvr>
  <p:extLst>
    <p:ext uri="{DCECCB84-F9BA-43D5-87BE-67443E8EF086}">
      <p15:sldGuideLst xmlns:p15="http://schemas.microsoft.com/office/powerpoint/2012/main">
        <p15:guide id="3" orient="horz" pos="129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lue Title and Conten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1F87BBE-D466-42A1-BC95-620D539A606F}"/>
              </a:ext>
              <a:ext uri="{C183D7F6-B498-43B3-948B-1728B52AA6E4}">
                <adec:decorative xmlns:adec="http://schemas.microsoft.com/office/drawing/2017/decorative" val="1"/>
              </a:ext>
            </a:extLst>
          </p:cNvPr>
          <p:cNvGrpSpPr/>
          <p:nvPr/>
        </p:nvGrpSpPr>
        <p:grpSpPr>
          <a:xfrm>
            <a:off x="0" y="0"/>
            <a:ext cx="9144000" cy="1958635"/>
            <a:chOff x="-217714" y="-246743"/>
            <a:chExt cx="12525828" cy="2205378"/>
          </a:xfrm>
          <a:gradFill>
            <a:gsLst>
              <a:gs pos="0">
                <a:schemeClr val="accent4"/>
              </a:gs>
              <a:gs pos="100000">
                <a:schemeClr val="accent4">
                  <a:lumMod val="50000"/>
                </a:schemeClr>
              </a:gs>
            </a:gsLst>
            <a:lin ang="16200000" scaled="1"/>
          </a:gradFill>
        </p:grpSpPr>
        <p:sp>
          <p:nvSpPr>
            <p:cNvPr id="4" name="Rectangle 3">
              <a:extLst>
                <a:ext uri="{FF2B5EF4-FFF2-40B4-BE49-F238E27FC236}">
                  <a16:creationId xmlns:a16="http://schemas.microsoft.com/office/drawing/2014/main" id="{1B8BD81A-6614-4F67-81F4-0F4366024F1F}"/>
                </a:ext>
                <a:ext uri="{C183D7F6-B498-43B3-948B-1728B52AA6E4}">
                  <adec:decorative xmlns:adec="http://schemas.microsoft.com/office/drawing/2017/decorative" val="1"/>
                </a:ext>
              </a:extLst>
            </p:cNvPr>
            <p:cNvSpPr/>
            <p:nvPr/>
          </p:nvSpPr>
          <p:spPr>
            <a:xfrm>
              <a:off x="-217714" y="-246743"/>
              <a:ext cx="12525828" cy="193743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Isosceles Triangle 4">
              <a:extLst>
                <a:ext uri="{FF2B5EF4-FFF2-40B4-BE49-F238E27FC236}">
                  <a16:creationId xmlns:a16="http://schemas.microsoft.com/office/drawing/2014/main" id="{F195FF96-E79D-49FF-9AF6-0BEA9F74B416}"/>
                </a:ext>
                <a:ext uri="{C183D7F6-B498-43B3-948B-1728B52AA6E4}">
                  <adec:decorative xmlns:adec="http://schemas.microsoft.com/office/drawing/2017/decorative" val="1"/>
                </a:ext>
              </a:extLst>
            </p:cNvPr>
            <p:cNvSpPr/>
            <p:nvPr/>
          </p:nvSpPr>
          <p:spPr>
            <a:xfrm rot="10800000">
              <a:off x="1957273" y="1690687"/>
              <a:ext cx="478746" cy="267948"/>
            </a:xfrm>
            <a:prstGeom prst="triangle">
              <a:avLst>
                <a:gd name="adj" fmla="val 4944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350" dirty="0"/>
            </a:p>
          </p:txBody>
        </p:sp>
      </p:grpSp>
      <p:sp>
        <p:nvSpPr>
          <p:cNvPr id="2" name="Title 1"/>
          <p:cNvSpPr>
            <a:spLocks noGrp="1"/>
          </p:cNvSpPr>
          <p:nvPr>
            <p:ph type="title"/>
          </p:nvPr>
        </p:nvSpPr>
        <p:spPr>
          <a:xfrm>
            <a:off x="628650" y="341082"/>
            <a:ext cx="7886700" cy="972231"/>
          </a:xfrm>
        </p:spPr>
        <p:txBody>
          <a:bodyPr/>
          <a:lstStyle/>
          <a:p>
            <a:r>
              <a:rPr lang="en-US"/>
              <a:t>Click to edit Master title style</a:t>
            </a:r>
            <a:endParaRPr lang="en-US" dirty="0"/>
          </a:p>
        </p:txBody>
      </p:sp>
      <p:sp>
        <p:nvSpPr>
          <p:cNvPr id="3" name="Content Placeholder 2"/>
          <p:cNvSpPr>
            <a:spLocks noGrp="1"/>
          </p:cNvSpPr>
          <p:nvPr>
            <p:ph idx="1"/>
          </p:nvPr>
        </p:nvSpPr>
        <p:spPr>
          <a:xfrm>
            <a:off x="628650" y="2061031"/>
            <a:ext cx="7886700" cy="4232275"/>
          </a:xfrm>
        </p:spPr>
        <p:txBody>
          <a:bodyPr/>
          <a:lstStyle>
            <a:lvl1pPr>
              <a:lnSpc>
                <a:spcPct val="114000"/>
              </a:lnSpc>
              <a:spcAft>
                <a:spcPts val="450"/>
              </a:spcAft>
              <a:defRPr/>
            </a:lvl1pPr>
            <a:lvl2pPr marL="411480">
              <a:lnSpc>
                <a:spcPct val="114000"/>
              </a:lnSpc>
              <a:spcAft>
                <a:spcPts val="450"/>
              </a:spcAft>
              <a:defRPr/>
            </a:lvl2pPr>
            <a:lvl3pPr marL="617220">
              <a:lnSpc>
                <a:spcPct val="114000"/>
              </a:lnSpc>
              <a:spcAft>
                <a:spcPts val="450"/>
              </a:spcAft>
              <a:defRPr/>
            </a:lvl3pPr>
            <a:lvl4pPr marL="857250">
              <a:lnSpc>
                <a:spcPct val="114000"/>
              </a:lnSpc>
              <a:spcAft>
                <a:spcPts val="450"/>
              </a:spcAft>
              <a:defRPr/>
            </a:lvl4pPr>
            <a:lvl5pPr marL="1097280">
              <a:lnSpc>
                <a:spcPct val="114000"/>
              </a:lnSpc>
              <a:spcAft>
                <a:spcPts val="45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06389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ue Chevron with Content">
    <p:spTree>
      <p:nvGrpSpPr>
        <p:cNvPr id="1" name=""/>
        <p:cNvGrpSpPr/>
        <p:nvPr/>
      </p:nvGrpSpPr>
      <p:grpSpPr>
        <a:xfrm>
          <a:off x="0" y="0"/>
          <a:ext cx="0" cy="0"/>
          <a:chOff x="0" y="0"/>
          <a:chExt cx="0" cy="0"/>
        </a:xfrm>
      </p:grpSpPr>
      <p:sp>
        <p:nvSpPr>
          <p:cNvPr id="3" name="Arrow: Pentagon 2">
            <a:extLst>
              <a:ext uri="{FF2B5EF4-FFF2-40B4-BE49-F238E27FC236}">
                <a16:creationId xmlns:a16="http://schemas.microsoft.com/office/drawing/2014/main" id="{C450CEEE-335C-41AC-B5E2-1B3956EC20B4}"/>
              </a:ext>
              <a:ext uri="{C183D7F6-B498-43B3-948B-1728B52AA6E4}">
                <adec:decorative xmlns:adec="http://schemas.microsoft.com/office/drawing/2017/decorative" val="1"/>
              </a:ext>
            </a:extLst>
          </p:cNvPr>
          <p:cNvSpPr/>
          <p:nvPr/>
        </p:nvSpPr>
        <p:spPr>
          <a:xfrm>
            <a:off x="0" y="-166603"/>
            <a:ext cx="3356699" cy="7184572"/>
          </a:xfrm>
          <a:prstGeom prst="homePlate">
            <a:avLst>
              <a:gd name="adj" fmla="val 25256"/>
            </a:avLst>
          </a:prstGeom>
          <a:gradFill flip="none" rotWithShape="1">
            <a:gsLst>
              <a:gs pos="0">
                <a:schemeClr val="accent4"/>
              </a:gs>
              <a:gs pos="100000">
                <a:schemeClr val="accent4">
                  <a:lumMod val="50000"/>
                </a:schemeClr>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2">
                  <a:lumMod val="50000"/>
                </a:schemeClr>
              </a:solidFill>
            </a:endParaRPr>
          </a:p>
        </p:txBody>
      </p:sp>
      <p:sp>
        <p:nvSpPr>
          <p:cNvPr id="2" name="Title 1">
            <a:extLst>
              <a:ext uri="{FF2B5EF4-FFF2-40B4-BE49-F238E27FC236}">
                <a16:creationId xmlns:a16="http://schemas.microsoft.com/office/drawing/2014/main" id="{E8570E10-68E2-43DA-A36F-B4E2503BBBA6}"/>
              </a:ext>
            </a:extLst>
          </p:cNvPr>
          <p:cNvSpPr>
            <a:spLocks noGrp="1"/>
          </p:cNvSpPr>
          <p:nvPr>
            <p:ph type="title"/>
          </p:nvPr>
        </p:nvSpPr>
        <p:spPr>
          <a:xfrm>
            <a:off x="175076" y="955534"/>
            <a:ext cx="2506709" cy="4400443"/>
          </a:xfrm>
          <a:prstGeom prst="rect">
            <a:avLst/>
          </a:prstGeom>
        </p:spPr>
        <p:txBody>
          <a:bodyPr anchor="ctr">
            <a:normAutofit/>
          </a:bodyPr>
          <a:lstStyle>
            <a:lvl1pPr>
              <a:defRPr sz="3000">
                <a:solidFill>
                  <a:schemeClr val="tx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B77A1B9E-F9C8-4682-B21C-ED6E0F0D3EEC}"/>
              </a:ext>
            </a:extLst>
          </p:cNvPr>
          <p:cNvSpPr>
            <a:spLocks noGrp="1"/>
          </p:cNvSpPr>
          <p:nvPr>
            <p:ph sz="quarter" idx="10"/>
          </p:nvPr>
        </p:nvSpPr>
        <p:spPr>
          <a:xfrm>
            <a:off x="3684720" y="955533"/>
            <a:ext cx="5117306" cy="4940300"/>
          </a:xfrm>
        </p:spPr>
        <p:txBody>
          <a:bodyPr/>
          <a:lstStyle>
            <a:lvl2pPr marL="411480">
              <a:defRPr/>
            </a:lvl2pPr>
            <a:lvl3pPr marL="617220">
              <a:defRPr/>
            </a:lvl3pPr>
            <a:lvl4pPr marL="857250">
              <a:defRPr/>
            </a:lvl4pPr>
            <a:lvl5pPr marL="109728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31912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anner Title with Content">
    <p:spTree>
      <p:nvGrpSpPr>
        <p:cNvPr id="1" name=""/>
        <p:cNvGrpSpPr/>
        <p:nvPr/>
      </p:nvGrpSpPr>
      <p:grpSpPr>
        <a:xfrm>
          <a:off x="0" y="0"/>
          <a:ext cx="0" cy="0"/>
          <a:chOff x="0" y="0"/>
          <a:chExt cx="0" cy="0"/>
        </a:xfrm>
      </p:grpSpPr>
      <p:sp>
        <p:nvSpPr>
          <p:cNvPr id="3" name="Scroll: Horizontal 2">
            <a:extLst>
              <a:ext uri="{FF2B5EF4-FFF2-40B4-BE49-F238E27FC236}">
                <a16:creationId xmlns:a16="http://schemas.microsoft.com/office/drawing/2014/main" id="{58D2C171-347A-4F78-BEA4-01EE28D1E3B4}"/>
              </a:ext>
              <a:ext uri="{C183D7F6-B498-43B3-948B-1728B52AA6E4}">
                <adec:decorative xmlns:adec="http://schemas.microsoft.com/office/drawing/2017/decorative" val="1"/>
              </a:ext>
            </a:extLst>
          </p:cNvPr>
          <p:cNvSpPr/>
          <p:nvPr/>
        </p:nvSpPr>
        <p:spPr>
          <a:xfrm>
            <a:off x="337783" y="259308"/>
            <a:ext cx="8239836" cy="1787857"/>
          </a:xfrm>
          <a:prstGeom prst="horizontalScroll">
            <a:avLst/>
          </a:prstGeom>
          <a:gradFill flip="none" rotWithShape="1">
            <a:gsLst>
              <a:gs pos="0">
                <a:schemeClr val="accent2"/>
              </a:gs>
              <a:gs pos="100000">
                <a:schemeClr val="accent2">
                  <a:lumMod val="20000"/>
                  <a:lumOff val="80000"/>
                </a:schemeClr>
              </a:gs>
            </a:gsLst>
            <a:lin ang="0" scaled="1"/>
            <a:tileRect/>
          </a:gra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04DFF0F0-2B88-44E1-8758-AFA988029349}"/>
              </a:ext>
            </a:extLst>
          </p:cNvPr>
          <p:cNvSpPr>
            <a:spLocks noGrp="1"/>
          </p:cNvSpPr>
          <p:nvPr>
            <p:ph type="title"/>
          </p:nvPr>
        </p:nvSpPr>
        <p:spPr>
          <a:xfrm>
            <a:off x="690919" y="666626"/>
            <a:ext cx="7886700" cy="973219"/>
          </a:xfrm>
        </p:spPr>
        <p:txBody>
          <a:bodyPr/>
          <a:lstStyle>
            <a:lvl1pPr>
              <a:defRPr>
                <a:solidFill>
                  <a:schemeClr val="accent3"/>
                </a:solidFill>
              </a:defRPr>
            </a:lvl1pPr>
          </a:lstStyle>
          <a:p>
            <a:r>
              <a:rPr lang="en-US"/>
              <a:t>Click to edit Master title style</a:t>
            </a:r>
            <a:endParaRPr lang="en-US" dirty="0"/>
          </a:p>
        </p:txBody>
      </p:sp>
      <p:sp>
        <p:nvSpPr>
          <p:cNvPr id="5" name="Content Placeholder 4">
            <a:extLst>
              <a:ext uri="{FF2B5EF4-FFF2-40B4-BE49-F238E27FC236}">
                <a16:creationId xmlns:a16="http://schemas.microsoft.com/office/drawing/2014/main" id="{B491E26A-770F-46D6-848E-8AA1E0DF96EA}"/>
              </a:ext>
            </a:extLst>
          </p:cNvPr>
          <p:cNvSpPr>
            <a:spLocks noGrp="1"/>
          </p:cNvSpPr>
          <p:nvPr>
            <p:ph sz="quarter" idx="10"/>
          </p:nvPr>
        </p:nvSpPr>
        <p:spPr>
          <a:xfrm>
            <a:off x="690562" y="2278064"/>
            <a:ext cx="7886700" cy="3913187"/>
          </a:xfrm>
        </p:spPr>
        <p:txBody>
          <a:bodyPr/>
          <a:lstStyle>
            <a:lvl2pPr marL="411480">
              <a:defRPr/>
            </a:lvl2pPr>
            <a:lvl3pPr marL="617220">
              <a:defRPr/>
            </a:lvl3pPr>
            <a:lvl4pPr marL="857250">
              <a:defRPr/>
            </a:lvl4pPr>
            <a:lvl5pPr marL="109728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71633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430877"/>
            <a:ext cx="7886700" cy="674444"/>
          </a:xfrm>
        </p:spPr>
        <p:txBody>
          <a:bodyPr anchor="t"/>
          <a:lstStyle>
            <a:lvl1pPr algn="ctr">
              <a:defRPr/>
            </a:lvl1pPr>
          </a:lstStyle>
          <a:p>
            <a:r>
              <a:rPr lang="en-US" dirty="0"/>
              <a:t>Click to edit Master title style</a:t>
            </a:r>
          </a:p>
        </p:txBody>
      </p:sp>
      <p:sp>
        <p:nvSpPr>
          <p:cNvPr id="3" name="Content Placeholder 2"/>
          <p:cNvSpPr>
            <a:spLocks noGrp="1"/>
          </p:cNvSpPr>
          <p:nvPr>
            <p:ph idx="1"/>
          </p:nvPr>
        </p:nvSpPr>
        <p:spPr>
          <a:xfrm>
            <a:off x="628650" y="1416818"/>
            <a:ext cx="7886700" cy="5164851"/>
          </a:xfrm>
        </p:spPr>
        <p:txBody>
          <a:bodyPr/>
          <a:lstStyle>
            <a:lvl1pPr>
              <a:lnSpc>
                <a:spcPct val="100000"/>
              </a:lnSpc>
              <a:spcAft>
                <a:spcPts val="450"/>
              </a:spcAft>
              <a:defRPr sz="2400"/>
            </a:lvl1pPr>
            <a:lvl2pPr marL="411480" indent="-171450">
              <a:lnSpc>
                <a:spcPct val="100000"/>
              </a:lnSpc>
              <a:spcAft>
                <a:spcPts val="450"/>
              </a:spcAft>
              <a:buFont typeface="Wingdings" panose="05000000000000000000" pitchFamily="2" charset="2"/>
              <a:buChar char="Ø"/>
              <a:defRPr sz="2400"/>
            </a:lvl2pPr>
            <a:lvl3pPr marL="617220">
              <a:lnSpc>
                <a:spcPct val="100000"/>
              </a:lnSpc>
              <a:spcAft>
                <a:spcPts val="450"/>
              </a:spcAft>
              <a:defRPr/>
            </a:lvl3pPr>
            <a:lvl4pPr marL="857250">
              <a:lnSpc>
                <a:spcPct val="100000"/>
              </a:lnSpc>
              <a:spcAft>
                <a:spcPts val="450"/>
              </a:spcAft>
              <a:defRPr/>
            </a:lvl4pPr>
            <a:lvl5pPr marL="1097280">
              <a:lnSpc>
                <a:spcPct val="100000"/>
              </a:lnSpc>
              <a:spcAft>
                <a:spcPts val="45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257311D0-54F7-41BF-8261-B59D16A76F24}"/>
              </a:ext>
              <a:ext uri="{C183D7F6-B498-43B3-948B-1728B52AA6E4}">
                <adec:decorative xmlns:adec="http://schemas.microsoft.com/office/drawing/2017/decorative" val="1"/>
              </a:ext>
            </a:extLst>
          </p:cNvPr>
          <p:cNvCxnSpPr>
            <a:cxnSpLocks/>
          </p:cNvCxnSpPr>
          <p:nvPr/>
        </p:nvCxnSpPr>
        <p:spPr>
          <a:xfrm flipH="1">
            <a:off x="276966" y="1212629"/>
            <a:ext cx="8595360" cy="0"/>
          </a:xfrm>
          <a:prstGeom prst="line">
            <a:avLst/>
          </a:prstGeom>
          <a:ln w="76200" cmpd="sng">
            <a:gradFill>
              <a:gsLst>
                <a:gs pos="0">
                  <a:schemeClr val="accent2">
                    <a:lumMod val="50000"/>
                  </a:schemeClr>
                </a:gs>
                <a:gs pos="50000">
                  <a:schemeClr val="accent2">
                    <a:lumMod val="85000"/>
                  </a:schemeClr>
                </a:gs>
                <a:gs pos="100000">
                  <a:schemeClr val="accent2">
                    <a:lumMod val="50000"/>
                  </a:schemeClr>
                </a:gs>
              </a:gsLst>
              <a:lin ang="84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268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623340"/>
            <a:ext cx="7886700" cy="973219"/>
          </a:xfrm>
        </p:spPr>
        <p:txBody>
          <a:bodyPr anchor="t"/>
          <a:lstStyle/>
          <a:p>
            <a:r>
              <a:rPr lang="en-US"/>
              <a:t>Click to edit Master title style</a:t>
            </a:r>
            <a:endParaRPr lang="en-US" dirty="0"/>
          </a:p>
        </p:txBody>
      </p:sp>
      <p:sp>
        <p:nvSpPr>
          <p:cNvPr id="3" name="Content Placeholder 2"/>
          <p:cNvSpPr>
            <a:spLocks noGrp="1"/>
          </p:cNvSpPr>
          <p:nvPr>
            <p:ph sz="half" idx="1"/>
          </p:nvPr>
        </p:nvSpPr>
        <p:spPr>
          <a:xfrm>
            <a:off x="628651" y="1920241"/>
            <a:ext cx="3886200" cy="4232275"/>
          </a:xfrm>
        </p:spPr>
        <p:txBody>
          <a:bodyPr/>
          <a:lstStyle>
            <a:lvl1pPr>
              <a:lnSpc>
                <a:spcPct val="114000"/>
              </a:lnSpc>
              <a:spcAft>
                <a:spcPts val="450"/>
              </a:spcAft>
              <a:defRPr/>
            </a:lvl1pPr>
            <a:lvl2pPr marL="411480">
              <a:lnSpc>
                <a:spcPct val="114000"/>
              </a:lnSpc>
              <a:spcAft>
                <a:spcPts val="450"/>
              </a:spcAft>
              <a:defRPr/>
            </a:lvl2pPr>
            <a:lvl3pPr marL="617220">
              <a:lnSpc>
                <a:spcPct val="114000"/>
              </a:lnSpc>
              <a:spcAft>
                <a:spcPts val="450"/>
              </a:spcAft>
              <a:defRPr/>
            </a:lvl3pPr>
            <a:lvl4pPr marL="857250">
              <a:lnSpc>
                <a:spcPct val="114000"/>
              </a:lnSpc>
              <a:spcAft>
                <a:spcPts val="450"/>
              </a:spcAft>
              <a:defRPr/>
            </a:lvl4pPr>
            <a:lvl5pPr marL="1097280">
              <a:lnSpc>
                <a:spcPct val="114000"/>
              </a:lnSpc>
              <a:spcAft>
                <a:spcPts val="45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1" y="1920241"/>
            <a:ext cx="3886200" cy="4232275"/>
          </a:xfrm>
        </p:spPr>
        <p:txBody>
          <a:bodyPr/>
          <a:lstStyle>
            <a:lvl1pPr>
              <a:lnSpc>
                <a:spcPct val="114000"/>
              </a:lnSpc>
              <a:spcAft>
                <a:spcPts val="450"/>
              </a:spcAft>
              <a:defRPr/>
            </a:lvl1pPr>
            <a:lvl2pPr marL="411480">
              <a:lnSpc>
                <a:spcPct val="114000"/>
              </a:lnSpc>
              <a:spcAft>
                <a:spcPts val="450"/>
              </a:spcAft>
              <a:defRPr/>
            </a:lvl2pPr>
            <a:lvl3pPr marL="617220">
              <a:lnSpc>
                <a:spcPct val="114000"/>
              </a:lnSpc>
              <a:spcAft>
                <a:spcPts val="450"/>
              </a:spcAft>
              <a:defRPr/>
            </a:lvl3pPr>
            <a:lvl4pPr marL="857250">
              <a:lnSpc>
                <a:spcPct val="114000"/>
              </a:lnSpc>
              <a:spcAft>
                <a:spcPts val="450"/>
              </a:spcAft>
              <a:defRPr/>
            </a:lvl4pPr>
            <a:lvl5pPr marL="1097280">
              <a:lnSpc>
                <a:spcPct val="114000"/>
              </a:lnSpc>
              <a:spcAft>
                <a:spcPts val="45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5" name="Straight Connector 4">
            <a:extLst>
              <a:ext uri="{FF2B5EF4-FFF2-40B4-BE49-F238E27FC236}">
                <a16:creationId xmlns:a16="http://schemas.microsoft.com/office/drawing/2014/main" id="{327E55DF-C63B-4064-999A-165D78B5FCD8}"/>
              </a:ext>
              <a:ext uri="{C183D7F6-B498-43B3-948B-1728B52AA6E4}">
                <adec:decorative xmlns:adec="http://schemas.microsoft.com/office/drawing/2017/decorative" val="1"/>
              </a:ext>
            </a:extLst>
          </p:cNvPr>
          <p:cNvCxnSpPr>
            <a:cxnSpLocks/>
          </p:cNvCxnSpPr>
          <p:nvPr/>
        </p:nvCxnSpPr>
        <p:spPr>
          <a:xfrm flipH="1">
            <a:off x="628651" y="1745190"/>
            <a:ext cx="7886699" cy="0"/>
          </a:xfrm>
          <a:prstGeom prst="line">
            <a:avLst/>
          </a:prstGeom>
          <a:ln w="76200" cmpd="sng">
            <a:gradFill>
              <a:gsLst>
                <a:gs pos="0">
                  <a:schemeClr val="accent2">
                    <a:lumMod val="50000"/>
                  </a:schemeClr>
                </a:gs>
                <a:gs pos="50000">
                  <a:schemeClr val="accent2">
                    <a:lumMod val="85000"/>
                  </a:schemeClr>
                </a:gs>
                <a:gs pos="100000">
                  <a:schemeClr val="accent2">
                    <a:lumMod val="50000"/>
                  </a:schemeClr>
                </a:gs>
              </a:gsLst>
              <a:lin ang="84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7313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618445"/>
            <a:ext cx="7886700" cy="983117"/>
          </a:xfrm>
        </p:spPr>
        <p:txBody>
          <a:bodyPr anchor="t"/>
          <a:lstStyle/>
          <a:p>
            <a:r>
              <a:rPr lang="en-US"/>
              <a:t>Click to edit Master title style</a:t>
            </a:r>
            <a:endParaRPr lang="en-US" dirty="0"/>
          </a:p>
        </p:txBody>
      </p:sp>
      <p:sp>
        <p:nvSpPr>
          <p:cNvPr id="3" name="Text Placeholder 2"/>
          <p:cNvSpPr>
            <a:spLocks noGrp="1"/>
          </p:cNvSpPr>
          <p:nvPr>
            <p:ph type="body" idx="1"/>
          </p:nvPr>
        </p:nvSpPr>
        <p:spPr>
          <a:xfrm>
            <a:off x="629842" y="1920240"/>
            <a:ext cx="3868340" cy="823912"/>
          </a:xfrm>
        </p:spPr>
        <p:txBody>
          <a:bodyPr anchor="ctr">
            <a:noAutofit/>
          </a:bodyPr>
          <a:lstStyle>
            <a:lvl1pPr marL="0" indent="0">
              <a:buNone/>
              <a:defRPr sz="19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834641"/>
            <a:ext cx="3868340" cy="3552825"/>
          </a:xfrm>
        </p:spPr>
        <p:txBody>
          <a:bodyPr/>
          <a:lstStyle>
            <a:lvl1pPr>
              <a:defRPr sz="1800"/>
            </a:lvl1pPr>
            <a:lvl2pPr marL="411480" indent="-171450">
              <a:defRPr sz="1650"/>
            </a:lvl2pPr>
            <a:lvl3pPr marL="617220" indent="-171450">
              <a:defRPr/>
            </a:lvl3pPr>
            <a:lvl4pPr marL="857250" indent="-171450">
              <a:defRPr/>
            </a:lvl4pPr>
            <a:lvl5pPr marL="1097280" indent="-17145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20240"/>
            <a:ext cx="3887391" cy="823912"/>
          </a:xfrm>
        </p:spPr>
        <p:txBody>
          <a:bodyPr anchor="ctr">
            <a:noAutofit/>
          </a:bodyPr>
          <a:lstStyle>
            <a:lvl1pPr marL="0" indent="0">
              <a:buNone/>
              <a:defRPr sz="19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cxnSp>
        <p:nvCxnSpPr>
          <p:cNvPr id="7" name="Straight Connector 6">
            <a:extLst>
              <a:ext uri="{FF2B5EF4-FFF2-40B4-BE49-F238E27FC236}">
                <a16:creationId xmlns:a16="http://schemas.microsoft.com/office/drawing/2014/main" id="{E406EBF4-22D9-4AF1-9730-0054B5827A10}"/>
              </a:ext>
              <a:ext uri="{C183D7F6-B498-43B3-948B-1728B52AA6E4}">
                <adec:decorative xmlns:adec="http://schemas.microsoft.com/office/drawing/2017/decorative" val="1"/>
              </a:ext>
            </a:extLst>
          </p:cNvPr>
          <p:cNvCxnSpPr>
            <a:cxnSpLocks/>
          </p:cNvCxnSpPr>
          <p:nvPr/>
        </p:nvCxnSpPr>
        <p:spPr>
          <a:xfrm flipH="1">
            <a:off x="628651" y="1745190"/>
            <a:ext cx="7886699" cy="0"/>
          </a:xfrm>
          <a:prstGeom prst="line">
            <a:avLst/>
          </a:prstGeom>
          <a:ln w="76200" cmpd="sng">
            <a:gradFill>
              <a:gsLst>
                <a:gs pos="0">
                  <a:schemeClr val="accent2">
                    <a:lumMod val="50000"/>
                  </a:schemeClr>
                </a:gs>
                <a:gs pos="50000">
                  <a:schemeClr val="accent2">
                    <a:lumMod val="85000"/>
                  </a:schemeClr>
                </a:gs>
                <a:gs pos="100000">
                  <a:schemeClr val="accent2">
                    <a:lumMod val="50000"/>
                  </a:schemeClr>
                </a:gs>
              </a:gsLst>
              <a:lin ang="8400000" scaled="0"/>
            </a:gra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0EE09392-F981-4197-8D3E-087BCEED5426}"/>
              </a:ext>
            </a:extLst>
          </p:cNvPr>
          <p:cNvSpPr>
            <a:spLocks noGrp="1"/>
          </p:cNvSpPr>
          <p:nvPr>
            <p:ph sz="half" idx="10"/>
          </p:nvPr>
        </p:nvSpPr>
        <p:spPr>
          <a:xfrm>
            <a:off x="4629151" y="2834640"/>
            <a:ext cx="3868340" cy="3552825"/>
          </a:xfrm>
        </p:spPr>
        <p:txBody>
          <a:bodyPr/>
          <a:lstStyle>
            <a:lvl1pPr>
              <a:defRPr sz="1800"/>
            </a:lvl1pPr>
            <a:lvl2pPr marL="411480" indent="-171450">
              <a:defRPr sz="1650"/>
            </a:lvl2pPr>
            <a:lvl3pPr marL="617220" indent="-171450">
              <a:defRPr/>
            </a:lvl3pPr>
            <a:lvl4pPr marL="857250" indent="-171450">
              <a:defRPr/>
            </a:lvl4pPr>
            <a:lvl5pPr marL="1097280" indent="-17145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77543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623340"/>
            <a:ext cx="7886700" cy="973219"/>
          </a:xfrm>
        </p:spPr>
        <p:txBody>
          <a:bodyPr anchor="t"/>
          <a:lstStyle/>
          <a:p>
            <a:r>
              <a:rPr lang="en-US"/>
              <a:t>Click to edit Master title style</a:t>
            </a:r>
            <a:endParaRPr lang="en-US" dirty="0"/>
          </a:p>
        </p:txBody>
      </p:sp>
      <p:cxnSp>
        <p:nvCxnSpPr>
          <p:cNvPr id="3" name="Straight Connector 2">
            <a:extLst>
              <a:ext uri="{FF2B5EF4-FFF2-40B4-BE49-F238E27FC236}">
                <a16:creationId xmlns:a16="http://schemas.microsoft.com/office/drawing/2014/main" id="{3FA23FEF-2CD3-42E9-B6C0-9E902DD87A12}"/>
              </a:ext>
              <a:ext uri="{C183D7F6-B498-43B3-948B-1728B52AA6E4}">
                <adec:decorative xmlns:adec="http://schemas.microsoft.com/office/drawing/2017/decorative" val="1"/>
              </a:ext>
            </a:extLst>
          </p:cNvPr>
          <p:cNvCxnSpPr>
            <a:cxnSpLocks/>
          </p:cNvCxnSpPr>
          <p:nvPr/>
        </p:nvCxnSpPr>
        <p:spPr>
          <a:xfrm flipH="1">
            <a:off x="628651" y="1745190"/>
            <a:ext cx="7886699" cy="0"/>
          </a:xfrm>
          <a:prstGeom prst="line">
            <a:avLst/>
          </a:prstGeom>
          <a:ln w="76200" cmpd="sng">
            <a:gradFill>
              <a:gsLst>
                <a:gs pos="0">
                  <a:schemeClr val="accent2">
                    <a:lumMod val="50000"/>
                  </a:schemeClr>
                </a:gs>
                <a:gs pos="50000">
                  <a:schemeClr val="accent2">
                    <a:lumMod val="85000"/>
                  </a:schemeClr>
                </a:gs>
                <a:gs pos="100000">
                  <a:schemeClr val="accent2">
                    <a:lumMod val="50000"/>
                  </a:schemeClr>
                </a:gs>
              </a:gsLst>
              <a:lin ang="84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4079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8952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127847"/>
            <a:ext cx="7886700" cy="2852737"/>
          </a:xfrm>
        </p:spPr>
        <p:txBody>
          <a:bodyPr anchor="t"/>
          <a:lstStyle>
            <a:lvl1pPr>
              <a:lnSpc>
                <a:spcPct val="125000"/>
              </a:lnSpc>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007572"/>
            <a:ext cx="7886700" cy="1500187"/>
          </a:xfrm>
        </p:spPr>
        <p:txBody>
          <a:bodyPr anchor="b"/>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cxnSp>
        <p:nvCxnSpPr>
          <p:cNvPr id="4" name="Straight Connector 3">
            <a:extLst>
              <a:ext uri="{FF2B5EF4-FFF2-40B4-BE49-F238E27FC236}">
                <a16:creationId xmlns:a16="http://schemas.microsoft.com/office/drawing/2014/main" id="{DB5E0C1D-ABDF-42BC-8FED-467AC3CDC17E}"/>
              </a:ext>
              <a:ext uri="{C183D7F6-B498-43B3-948B-1728B52AA6E4}">
                <adec:decorative xmlns:adec="http://schemas.microsoft.com/office/drawing/2017/decorative" val="1"/>
              </a:ext>
            </a:extLst>
          </p:cNvPr>
          <p:cNvCxnSpPr>
            <a:cxnSpLocks/>
          </p:cNvCxnSpPr>
          <p:nvPr/>
        </p:nvCxnSpPr>
        <p:spPr>
          <a:xfrm flipH="1">
            <a:off x="623888" y="4007571"/>
            <a:ext cx="7886699" cy="0"/>
          </a:xfrm>
          <a:prstGeom prst="line">
            <a:avLst/>
          </a:prstGeom>
          <a:ln w="76200" cmpd="sng">
            <a:gradFill>
              <a:gsLst>
                <a:gs pos="0">
                  <a:schemeClr val="accent2">
                    <a:lumMod val="50000"/>
                  </a:schemeClr>
                </a:gs>
                <a:gs pos="50000">
                  <a:schemeClr val="accent2">
                    <a:lumMod val="85000"/>
                  </a:schemeClr>
                </a:gs>
                <a:gs pos="100000">
                  <a:schemeClr val="accent2">
                    <a:lumMod val="50000"/>
                  </a:schemeClr>
                </a:gs>
              </a:gsLst>
              <a:lin ang="84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3952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674801"/>
            <a:ext cx="2949178" cy="1371600"/>
          </a:xfrm>
        </p:spPr>
        <p:txBody>
          <a:bodyPr anchor="t"/>
          <a:lstStyle>
            <a:lvl1pPr>
              <a:lnSpc>
                <a:spcPct val="125000"/>
              </a:lnSpc>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2347165"/>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3" name="Content Placeholder 2"/>
          <p:cNvSpPr>
            <a:spLocks noGrp="1"/>
          </p:cNvSpPr>
          <p:nvPr>
            <p:ph idx="1"/>
          </p:nvPr>
        </p:nvSpPr>
        <p:spPr>
          <a:xfrm>
            <a:off x="3885009" y="680591"/>
            <a:ext cx="4629150" cy="547816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5" name="Straight Connector 4">
            <a:extLst>
              <a:ext uri="{FF2B5EF4-FFF2-40B4-BE49-F238E27FC236}">
                <a16:creationId xmlns:a16="http://schemas.microsoft.com/office/drawing/2014/main" id="{7E59B2F9-6431-430E-8464-D3A2883AE2E3}"/>
              </a:ext>
              <a:ext uri="{C183D7F6-B498-43B3-948B-1728B52AA6E4}">
                <adec:decorative xmlns:adec="http://schemas.microsoft.com/office/drawing/2017/decorative" val="1"/>
              </a:ext>
            </a:extLst>
          </p:cNvPr>
          <p:cNvCxnSpPr>
            <a:cxnSpLocks/>
          </p:cNvCxnSpPr>
          <p:nvPr/>
        </p:nvCxnSpPr>
        <p:spPr>
          <a:xfrm>
            <a:off x="3732041" y="674801"/>
            <a:ext cx="0" cy="5483952"/>
          </a:xfrm>
          <a:prstGeom prst="line">
            <a:avLst/>
          </a:prstGeom>
          <a:ln w="76200" cmpd="sng">
            <a:gradFill>
              <a:gsLst>
                <a:gs pos="0">
                  <a:schemeClr val="accent2">
                    <a:lumMod val="50000"/>
                  </a:schemeClr>
                </a:gs>
                <a:gs pos="50000">
                  <a:schemeClr val="accent2">
                    <a:lumMod val="85000"/>
                  </a:schemeClr>
                </a:gs>
                <a:gs pos="100000">
                  <a:schemeClr val="accent2">
                    <a:lumMod val="50000"/>
                  </a:schemeClr>
                </a:gs>
              </a:gsLst>
              <a:lin ang="84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8122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ide Title with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70E10-68E2-43DA-A36F-B4E2503BBBA6}"/>
              </a:ext>
            </a:extLst>
          </p:cNvPr>
          <p:cNvSpPr>
            <a:spLocks noGrp="1"/>
          </p:cNvSpPr>
          <p:nvPr>
            <p:ph type="title"/>
          </p:nvPr>
        </p:nvSpPr>
        <p:spPr>
          <a:xfrm>
            <a:off x="363014" y="723304"/>
            <a:ext cx="2655193" cy="5430753"/>
          </a:xfrm>
          <a:prstGeom prst="rect">
            <a:avLst/>
          </a:prstGeom>
        </p:spPr>
        <p:txBody>
          <a:bodyPr anchor="ctr">
            <a:normAutofit/>
          </a:bodyPr>
          <a:lstStyle>
            <a:lvl1pPr algn="r">
              <a:lnSpc>
                <a:spcPct val="125000"/>
              </a:lnSpc>
              <a:defRPr sz="3000">
                <a:solidFill>
                  <a:schemeClr val="tx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B77A1B9E-F9C8-4682-B21C-ED6E0F0D3EEC}"/>
              </a:ext>
            </a:extLst>
          </p:cNvPr>
          <p:cNvSpPr>
            <a:spLocks noGrp="1"/>
          </p:cNvSpPr>
          <p:nvPr>
            <p:ph sz="quarter" idx="10"/>
          </p:nvPr>
        </p:nvSpPr>
        <p:spPr>
          <a:xfrm>
            <a:off x="3684720" y="723304"/>
            <a:ext cx="5117306" cy="5430753"/>
          </a:xfrm>
        </p:spPr>
        <p:txBody>
          <a:bodyPr anchor="ctr"/>
          <a:lstStyle>
            <a:lvl2pPr marL="411480">
              <a:defRPr/>
            </a:lvl2pPr>
            <a:lvl3pPr marL="617220">
              <a:defRPr/>
            </a:lvl3pPr>
            <a:lvl4pPr marL="857250">
              <a:defRPr/>
            </a:lvl4pPr>
            <a:lvl5pPr marL="109728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5" name="Straight Connector 4">
            <a:extLst>
              <a:ext uri="{FF2B5EF4-FFF2-40B4-BE49-F238E27FC236}">
                <a16:creationId xmlns:a16="http://schemas.microsoft.com/office/drawing/2014/main" id="{4AE09545-4618-4FFA-A92E-70F0DC4CD810}"/>
              </a:ext>
              <a:ext uri="{C183D7F6-B498-43B3-948B-1728B52AA6E4}">
                <adec:decorative xmlns:adec="http://schemas.microsoft.com/office/drawing/2017/decorative" val="1"/>
              </a:ext>
            </a:extLst>
          </p:cNvPr>
          <p:cNvCxnSpPr>
            <a:cxnSpLocks/>
          </p:cNvCxnSpPr>
          <p:nvPr/>
        </p:nvCxnSpPr>
        <p:spPr>
          <a:xfrm>
            <a:off x="3368969" y="723304"/>
            <a:ext cx="0" cy="5430753"/>
          </a:xfrm>
          <a:prstGeom prst="line">
            <a:avLst/>
          </a:prstGeom>
          <a:ln w="76200" cmpd="sng">
            <a:gradFill>
              <a:gsLst>
                <a:gs pos="0">
                  <a:schemeClr val="accent2">
                    <a:lumMod val="50000"/>
                  </a:schemeClr>
                </a:gs>
                <a:gs pos="50000">
                  <a:schemeClr val="accent2">
                    <a:lumMod val="85000"/>
                  </a:schemeClr>
                </a:gs>
                <a:gs pos="100000">
                  <a:schemeClr val="accent2">
                    <a:lumMod val="50000"/>
                  </a:schemeClr>
                </a:gs>
              </a:gsLst>
              <a:lin ang="84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4747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E2C16"/>
            </a:gs>
            <a:gs pos="49600">
              <a:srgbClr val="144120"/>
            </a:gs>
            <a:gs pos="0">
              <a:srgbClr val="1B572B"/>
            </a:gs>
          </a:gsLst>
          <a:lin ang="162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609892"/>
            <a:ext cx="7886700" cy="97321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946470"/>
            <a:ext cx="7886700" cy="42322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8096493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hf hdr="0" ftr="0" dt="0"/>
  <p:txStyles>
    <p:titleStyle>
      <a:lvl1pPr algn="l" defTabSz="685800" rtl="0" eaLnBrk="1" latinLnBrk="0" hangingPunct="1">
        <a:lnSpc>
          <a:spcPct val="90000"/>
        </a:lnSpc>
        <a:spcBef>
          <a:spcPct val="0"/>
        </a:spcBef>
        <a:buNone/>
        <a:defRPr sz="3000" b="1" kern="1200">
          <a:solidFill>
            <a:schemeClr val="tx1"/>
          </a:solidFill>
          <a:latin typeface="+mj-lt"/>
          <a:ea typeface="+mj-ea"/>
          <a:cs typeface="+mj-cs"/>
        </a:defRPr>
      </a:lvl1pPr>
    </p:titleStyle>
    <p:bodyStyle>
      <a:lvl1pPr marL="171450" indent="-171450" algn="l" defTabSz="685800" rtl="0" eaLnBrk="1" latinLnBrk="0" hangingPunct="1">
        <a:lnSpc>
          <a:spcPct val="114000"/>
        </a:lnSpc>
        <a:spcBef>
          <a:spcPts val="750"/>
        </a:spcBef>
        <a:spcAft>
          <a:spcPts val="450"/>
        </a:spcAft>
        <a:buFont typeface="Arial" panose="020B0604020202020204" pitchFamily="34" charset="0"/>
        <a:buChar char="•"/>
        <a:defRPr sz="1800" kern="1200">
          <a:solidFill>
            <a:schemeClr val="tx1"/>
          </a:solidFill>
          <a:latin typeface="+mn-lt"/>
          <a:ea typeface="+mn-ea"/>
          <a:cs typeface="+mn-cs"/>
        </a:defRPr>
      </a:lvl1pPr>
      <a:lvl2pPr marL="411480" indent="-171450" algn="l" defTabSz="685800" rtl="0" eaLnBrk="1" latinLnBrk="0" hangingPunct="1">
        <a:lnSpc>
          <a:spcPct val="114000"/>
        </a:lnSpc>
        <a:spcBef>
          <a:spcPts val="375"/>
        </a:spcBef>
        <a:spcAft>
          <a:spcPts val="450"/>
        </a:spcAft>
        <a:buFont typeface="Arial" panose="020B0604020202020204" pitchFamily="34" charset="0"/>
        <a:buChar char="•"/>
        <a:defRPr sz="1500" kern="1200">
          <a:solidFill>
            <a:schemeClr val="tx1"/>
          </a:solidFill>
          <a:latin typeface="+mn-lt"/>
          <a:ea typeface="+mn-ea"/>
          <a:cs typeface="+mn-cs"/>
        </a:defRPr>
      </a:lvl2pPr>
      <a:lvl3pPr marL="617220" indent="-171450" algn="l" defTabSz="685800" rtl="0" eaLnBrk="1" latinLnBrk="0" hangingPunct="1">
        <a:lnSpc>
          <a:spcPct val="114000"/>
        </a:lnSpc>
        <a:spcBef>
          <a:spcPts val="375"/>
        </a:spcBef>
        <a:spcAft>
          <a:spcPts val="450"/>
        </a:spcAft>
        <a:buFont typeface="Arial" panose="020B0604020202020204" pitchFamily="34" charset="0"/>
        <a:buChar char="•"/>
        <a:defRPr sz="1350" kern="1200">
          <a:solidFill>
            <a:schemeClr val="tx1"/>
          </a:solidFill>
          <a:latin typeface="+mn-lt"/>
          <a:ea typeface="+mn-ea"/>
          <a:cs typeface="+mn-cs"/>
        </a:defRPr>
      </a:lvl3pPr>
      <a:lvl4pPr marL="857250" indent="-171450" algn="l" defTabSz="685800" rtl="0" eaLnBrk="1" latinLnBrk="0" hangingPunct="1">
        <a:lnSpc>
          <a:spcPct val="114000"/>
        </a:lnSpc>
        <a:spcBef>
          <a:spcPts val="375"/>
        </a:spcBef>
        <a:spcAft>
          <a:spcPts val="450"/>
        </a:spcAft>
        <a:buFont typeface="Arial" panose="020B0604020202020204" pitchFamily="34" charset="0"/>
        <a:buChar char="•"/>
        <a:defRPr sz="1200" kern="1200">
          <a:solidFill>
            <a:schemeClr val="tx1"/>
          </a:solidFill>
          <a:latin typeface="+mn-lt"/>
          <a:ea typeface="+mn-ea"/>
          <a:cs typeface="+mn-cs"/>
        </a:defRPr>
      </a:lvl4pPr>
      <a:lvl5pPr marL="1097280" indent="-171450" algn="l" defTabSz="685800" rtl="0" eaLnBrk="1" latinLnBrk="0" hangingPunct="1">
        <a:lnSpc>
          <a:spcPct val="114000"/>
        </a:lnSpc>
        <a:spcBef>
          <a:spcPts val="375"/>
        </a:spcBef>
        <a:spcAft>
          <a:spcPts val="450"/>
        </a:spcAft>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usfs-public.app.box.com/s/g51mtqo1tpsn0kqngxf43riv0bh2spq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agriculture.senate.gov/imo/media/doc/Cooperative%20Forestry%20Assistance%20Act%20Of%201978.pd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stateforesters.org/forest-action-plan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fs.usda.gov/sites/default/files/2021-05/FSM-3800-LSR-Final-20201112.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www.federalregister.gov/documents/2021/01/25/2021-01753/advancing-racial-equity-and-support-for-underserved-communities-through-the-federal-government"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federalregister.gov/documents/2021/01/25/2021-01753/advancing-racial-equity-and-support-for-underserved-communities-through-the-federal-government"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opportunityzones.hud.gov/" TargetMode="External"/><Relationship Id="rId4" Type="http://schemas.openxmlformats.org/officeDocument/2006/relationships/hyperlink" Target="https://www.atsdr.cdc.gov/placeandhealth/svi/index.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usfs-public.app.box.com/v/FY22ProjectNarrativeForm"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usfs-public.app.box.com/v/LSRBudgetSpreadsheet"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grants.gov/web/grants/view-opportunity.html?oppId=334139"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mailto:support@grants.gov"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grants.gov/web/grants/view-opportunity.html?oppId=334139"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grants.gov/"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apps.fs.usda.gov/formap/public"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usfs.maps.arcgis.com/apps/webappviewer/index.html?id=9d13b1a1e79e452cab6331c95e369a76"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fs.usda.gov/detail/r9/workingtogether/grants/?cid=FSEPRD898818"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3.xml.rels><?xml version="1.0" encoding="UTF-8" standalone="yes"?>
<Relationships xmlns="http://schemas.openxmlformats.org/package/2006/relationships"><Relationship Id="rId8" Type="http://schemas.openxmlformats.org/officeDocument/2006/relationships/hyperlink" Target="mailto:stephen.handler@usda.gov" TargetMode="External"/><Relationship Id="rId3" Type="http://schemas.openxmlformats.org/officeDocument/2006/relationships/hyperlink" Target="mailto:sherri.j.wormstead@usda.gov" TargetMode="External"/><Relationship Id="rId7" Type="http://schemas.openxmlformats.org/officeDocument/2006/relationships/hyperlink" Target="mailto:sunny.l.lucas@usda.gov"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mailto:carleen.yocum@usda.gov" TargetMode="External"/><Relationship Id="rId5" Type="http://schemas.openxmlformats.org/officeDocument/2006/relationships/hyperlink" Target="mailto:joseph.koloski@usda.gov" TargetMode="External"/><Relationship Id="rId4" Type="http://schemas.openxmlformats.org/officeDocument/2006/relationships/hyperlink" Target="mailto:constance.carpenter@usda.gov"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agriculture.senate.gov/imo/media/doc/Cooperative%20Forestry%20Assistance%20Act%20Of%201978.pdf" TargetMode="External"/><Relationship Id="rId7" Type="http://schemas.openxmlformats.org/officeDocument/2006/relationships/hyperlink" Target="https://www.fs.fed.us/managing-land/private-land/landscape-scale-restoratio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www.fs.usda.gov/detail/r8/workingtogether/grants/?cid=fseprd770030" TargetMode="External"/><Relationship Id="rId5" Type="http://schemas.openxmlformats.org/officeDocument/2006/relationships/hyperlink" Target="https://www.thewflc.org/landscape-scale-restoration-competitive-grant-program/fy-2022-landscape-scale-restoration" TargetMode="External"/><Relationship Id="rId4" Type="http://schemas.openxmlformats.org/officeDocument/2006/relationships/hyperlink" Target="https://www.fs.usda.gov/detail/r9/workingtogether/grants/?cid=FSEPRD898818"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fs.usda.gov/detail/r9/workingtogether/grants/?cid=FSEPRD898818"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fs.usda.gov/sites/default/files/2021-05/FSM-3800-LSR-Final-20201112.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usfs.maps.arcgis.com/apps/MapSeries/index.html?appid=9836f6c2eddc45b4aaffd2ef96be426d"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EA66C-333B-4CF0-AF9D-2BBDCFBE22B1}"/>
              </a:ext>
            </a:extLst>
          </p:cNvPr>
          <p:cNvSpPr>
            <a:spLocks noGrp="1"/>
          </p:cNvSpPr>
          <p:nvPr>
            <p:ph type="ctrTitle"/>
          </p:nvPr>
        </p:nvSpPr>
        <p:spPr>
          <a:xfrm>
            <a:off x="214603" y="773961"/>
            <a:ext cx="8714792" cy="1720883"/>
          </a:xfrm>
        </p:spPr>
        <p:txBody>
          <a:bodyPr>
            <a:noAutofit/>
          </a:bodyPr>
          <a:lstStyle/>
          <a:p>
            <a:pPr>
              <a:lnSpc>
                <a:spcPct val="100000"/>
              </a:lnSpc>
            </a:pPr>
            <a:r>
              <a:rPr lang="en-US" altLang="en-US" sz="3000" dirty="0"/>
              <a:t>FY 2022 Landscape Scale Restoration</a:t>
            </a:r>
            <a:br>
              <a:rPr lang="en-US" altLang="en-US" sz="3000" dirty="0"/>
            </a:br>
            <a:r>
              <a:rPr lang="en-US" altLang="en-US" sz="3000" dirty="0"/>
              <a:t>Competitive Grant Program for the Northeast and Midwest</a:t>
            </a:r>
            <a:endParaRPr lang="en-US" sz="3000" dirty="0"/>
          </a:p>
        </p:txBody>
      </p:sp>
      <p:sp>
        <p:nvSpPr>
          <p:cNvPr id="4" name="Subtitle 2">
            <a:extLst>
              <a:ext uri="{FF2B5EF4-FFF2-40B4-BE49-F238E27FC236}">
                <a16:creationId xmlns:a16="http://schemas.microsoft.com/office/drawing/2014/main" id="{CD0C8009-4AA2-410F-890E-31F709C5DC45}"/>
              </a:ext>
            </a:extLst>
          </p:cNvPr>
          <p:cNvSpPr txBox="1">
            <a:spLocks/>
          </p:cNvSpPr>
          <p:nvPr/>
        </p:nvSpPr>
        <p:spPr>
          <a:xfrm>
            <a:off x="1" y="6546579"/>
            <a:ext cx="9144000" cy="311421"/>
          </a:xfrm>
          <a:prstGeom prst="rect">
            <a:avLst/>
          </a:prstGeom>
        </p:spPr>
        <p:txBody>
          <a:bodyPr vert="horz" lIns="91440" tIns="45720" rIns="91440" bIns="45720" rtlCol="0">
            <a:normAutofit/>
          </a:bodyPr>
          <a:lstStyle>
            <a:lvl1pPr marL="171450" indent="-171450" algn="l" defTabSz="685800" rtl="0" eaLnBrk="1" latinLnBrk="0" hangingPunct="1">
              <a:lnSpc>
                <a:spcPct val="100000"/>
              </a:lnSpc>
              <a:spcBef>
                <a:spcPts val="750"/>
              </a:spcBef>
              <a:spcAft>
                <a:spcPts val="450"/>
              </a:spcAft>
              <a:buFont typeface="Arial" panose="020B0604020202020204" pitchFamily="34" charset="0"/>
              <a:buChar char="•"/>
              <a:defRPr sz="2400" kern="1200">
                <a:solidFill>
                  <a:schemeClr val="tx1"/>
                </a:solidFill>
                <a:latin typeface="+mn-lt"/>
                <a:ea typeface="+mn-ea"/>
                <a:cs typeface="+mn-cs"/>
              </a:defRPr>
            </a:lvl1pPr>
            <a:lvl2pPr marL="411480" indent="-171450" algn="l" defTabSz="685800" rtl="0" eaLnBrk="1" latinLnBrk="0" hangingPunct="1">
              <a:lnSpc>
                <a:spcPct val="100000"/>
              </a:lnSpc>
              <a:spcBef>
                <a:spcPts val="375"/>
              </a:spcBef>
              <a:spcAft>
                <a:spcPts val="450"/>
              </a:spcAft>
              <a:buFont typeface="Wingdings" panose="05000000000000000000" pitchFamily="2" charset="2"/>
              <a:buChar char="Ø"/>
              <a:defRPr sz="2400" kern="1200">
                <a:solidFill>
                  <a:schemeClr val="tx1"/>
                </a:solidFill>
                <a:latin typeface="+mn-lt"/>
                <a:ea typeface="+mn-ea"/>
                <a:cs typeface="+mn-cs"/>
              </a:defRPr>
            </a:lvl2pPr>
            <a:lvl3pPr marL="617220" indent="-171450" algn="l" defTabSz="685800" rtl="0" eaLnBrk="1" latinLnBrk="0" hangingPunct="1">
              <a:lnSpc>
                <a:spcPct val="100000"/>
              </a:lnSpc>
              <a:spcBef>
                <a:spcPts val="375"/>
              </a:spcBef>
              <a:spcAft>
                <a:spcPts val="450"/>
              </a:spcAft>
              <a:buFont typeface="Arial" panose="020B0604020202020204" pitchFamily="34" charset="0"/>
              <a:buChar char="•"/>
              <a:defRPr sz="1350" kern="1200">
                <a:solidFill>
                  <a:schemeClr val="tx1"/>
                </a:solidFill>
                <a:latin typeface="+mn-lt"/>
                <a:ea typeface="+mn-ea"/>
                <a:cs typeface="+mn-cs"/>
              </a:defRPr>
            </a:lvl3pPr>
            <a:lvl4pPr marL="857250" indent="-171450" algn="l" defTabSz="685800" rtl="0" eaLnBrk="1" latinLnBrk="0" hangingPunct="1">
              <a:lnSpc>
                <a:spcPct val="100000"/>
              </a:lnSpc>
              <a:spcBef>
                <a:spcPts val="375"/>
              </a:spcBef>
              <a:spcAft>
                <a:spcPts val="450"/>
              </a:spcAft>
              <a:buFont typeface="Arial" panose="020B0604020202020204" pitchFamily="34" charset="0"/>
              <a:buChar char="•"/>
              <a:defRPr sz="1200" kern="1200">
                <a:solidFill>
                  <a:schemeClr val="tx1"/>
                </a:solidFill>
                <a:latin typeface="+mn-lt"/>
                <a:ea typeface="+mn-ea"/>
                <a:cs typeface="+mn-cs"/>
              </a:defRPr>
            </a:lvl4pPr>
            <a:lvl5pPr marL="1097280" indent="-171450" algn="l" defTabSz="685800" rtl="0" eaLnBrk="1" latinLnBrk="0" hangingPunct="1">
              <a:lnSpc>
                <a:spcPct val="100000"/>
              </a:lnSpc>
              <a:spcBef>
                <a:spcPts val="375"/>
              </a:spcBef>
              <a:spcAft>
                <a:spcPts val="450"/>
              </a:spcAft>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1200" i="1" dirty="0"/>
              <a:t>Photo by Bob </a:t>
            </a:r>
            <a:r>
              <a:rPr lang="en-US" sz="1200" i="1" dirty="0" err="1"/>
              <a:t>Zaino</a:t>
            </a:r>
            <a:r>
              <a:rPr lang="en-US" sz="1200" i="1" dirty="0"/>
              <a:t>, from the Women in the Woods project in Vermont.</a:t>
            </a:r>
          </a:p>
        </p:txBody>
      </p:sp>
      <p:pic>
        <p:nvPicPr>
          <p:cNvPr id="5" name="Picture 4" descr="Photo of women out in the woods with binoculars looking at trees.">
            <a:extLst>
              <a:ext uri="{FF2B5EF4-FFF2-40B4-BE49-F238E27FC236}">
                <a16:creationId xmlns:a16="http://schemas.microsoft.com/office/drawing/2014/main" id="{3D37E246-9212-43FB-B15C-08220D8F64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22388" y="2494844"/>
            <a:ext cx="3899224" cy="4006579"/>
          </a:xfrm>
          <a:prstGeom prst="rect">
            <a:avLst/>
          </a:prstGeom>
        </p:spPr>
      </p:pic>
    </p:spTree>
    <p:extLst>
      <p:ext uri="{BB962C8B-B14F-4D97-AF65-F5344CB8AC3E}">
        <p14:creationId xmlns:p14="http://schemas.microsoft.com/office/powerpoint/2010/main" val="2242624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359403"/>
            <a:ext cx="8928499" cy="801687"/>
          </a:xfrm>
        </p:spPr>
        <p:txBody>
          <a:bodyPr>
            <a:normAutofit/>
          </a:bodyPr>
          <a:lstStyle/>
          <a:p>
            <a:r>
              <a:rPr lang="en-US" dirty="0"/>
              <a:t>Minimums and Maximums</a:t>
            </a:r>
          </a:p>
        </p:txBody>
      </p:sp>
      <p:sp>
        <p:nvSpPr>
          <p:cNvPr id="3" name="Content Placeholder 2"/>
          <p:cNvSpPr>
            <a:spLocks noGrp="1"/>
          </p:cNvSpPr>
          <p:nvPr>
            <p:ph idx="1"/>
          </p:nvPr>
        </p:nvSpPr>
        <p:spPr>
          <a:xfrm>
            <a:off x="277906" y="1524000"/>
            <a:ext cx="8590430" cy="4974597"/>
          </a:xfrm>
        </p:spPr>
        <p:txBody>
          <a:bodyPr>
            <a:normAutofit fontScale="55000" lnSpcReduction="20000"/>
          </a:bodyPr>
          <a:lstStyle/>
          <a:p>
            <a:pPr>
              <a:lnSpc>
                <a:spcPct val="120000"/>
              </a:lnSpc>
            </a:pPr>
            <a:r>
              <a:rPr lang="en-US" sz="4400" dirty="0"/>
              <a:t>Minimum application Fed. amount = $25,000</a:t>
            </a:r>
          </a:p>
          <a:p>
            <a:pPr>
              <a:lnSpc>
                <a:spcPct val="120000"/>
              </a:lnSpc>
              <a:spcBef>
                <a:spcPts val="3000"/>
              </a:spcBef>
            </a:pPr>
            <a:r>
              <a:rPr lang="en-US" sz="4400" dirty="0"/>
              <a:t>Each State can submit/sponsor 5 applications</a:t>
            </a:r>
          </a:p>
          <a:p>
            <a:pPr marL="349250" lvl="1" indent="0">
              <a:lnSpc>
                <a:spcPct val="120000"/>
              </a:lnSpc>
              <a:buNone/>
            </a:pPr>
            <a:r>
              <a:rPr lang="en-US" sz="3400" dirty="0"/>
              <a:t>Note: Applications with 11 or more State Forester </a:t>
            </a:r>
            <a:r>
              <a:rPr lang="en-US" sz="3400" u="sng" dirty="0"/>
              <a:t>sponsors</a:t>
            </a:r>
            <a:r>
              <a:rPr lang="en-US" sz="3400" dirty="0"/>
              <a:t> and applications submitted by Tribes do not count against the 5 </a:t>
            </a:r>
          </a:p>
          <a:p>
            <a:pPr marL="173038" indent="-173038">
              <a:lnSpc>
                <a:spcPct val="120000"/>
              </a:lnSpc>
              <a:spcBef>
                <a:spcPts val="3000"/>
              </a:spcBef>
            </a:pPr>
            <a:r>
              <a:rPr lang="en-US" sz="4400" dirty="0"/>
              <a:t>Max. total funding awarded to any one State or Tribe = 15% of total available (~$4 million annually for Northeast and Midwest)</a:t>
            </a:r>
          </a:p>
          <a:p>
            <a:pPr>
              <a:lnSpc>
                <a:spcPct val="120000"/>
              </a:lnSpc>
              <a:spcBef>
                <a:spcPts val="3000"/>
              </a:spcBef>
            </a:pPr>
            <a:r>
              <a:rPr lang="en-US" altLang="en-US" sz="4400" dirty="0"/>
              <a:t>Max. Fed. funding for multistate projects = $600,000</a:t>
            </a:r>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10</a:t>
            </a:fld>
            <a:endParaRPr lang="en-US" dirty="0"/>
          </a:p>
        </p:txBody>
      </p:sp>
      <p:sp>
        <p:nvSpPr>
          <p:cNvPr id="5" name="Folded Corner 4"/>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2</a:t>
            </a:r>
          </a:p>
        </p:txBody>
      </p:sp>
    </p:spTree>
    <p:extLst>
      <p:ext uri="{BB962C8B-B14F-4D97-AF65-F5344CB8AC3E}">
        <p14:creationId xmlns:p14="http://schemas.microsoft.com/office/powerpoint/2010/main" val="1372545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359403"/>
            <a:ext cx="8928499" cy="801687"/>
          </a:xfrm>
        </p:spPr>
        <p:txBody>
          <a:bodyPr>
            <a:normAutofit/>
          </a:bodyPr>
          <a:lstStyle/>
          <a:p>
            <a:r>
              <a:rPr lang="en-US" dirty="0"/>
              <a:t>1:1 Matching Funds Required</a:t>
            </a:r>
          </a:p>
        </p:txBody>
      </p:sp>
      <p:sp>
        <p:nvSpPr>
          <p:cNvPr id="3" name="Content Placeholder 2"/>
          <p:cNvSpPr>
            <a:spLocks noGrp="1"/>
          </p:cNvSpPr>
          <p:nvPr>
            <p:ph idx="1"/>
          </p:nvPr>
        </p:nvSpPr>
        <p:spPr>
          <a:xfrm>
            <a:off x="407773" y="1410521"/>
            <a:ext cx="8616979" cy="5310954"/>
          </a:xfrm>
        </p:spPr>
        <p:txBody>
          <a:bodyPr>
            <a:noAutofit/>
          </a:bodyPr>
          <a:lstStyle/>
          <a:p>
            <a:pPr marL="0" indent="0">
              <a:buNone/>
            </a:pPr>
            <a:r>
              <a:rPr lang="en-US" sz="2300" dirty="0">
                <a:solidFill>
                  <a:schemeClr val="accent2">
                    <a:lumMod val="75000"/>
                  </a:schemeClr>
                </a:solidFill>
              </a:rPr>
              <a:t>Match is funding or in-kind contributions from non-Federal sources.</a:t>
            </a:r>
          </a:p>
          <a:p>
            <a:pPr marL="0" indent="0">
              <a:buNone/>
            </a:pPr>
            <a:r>
              <a:rPr lang="en-US" sz="2300" i="1" dirty="0"/>
              <a:t>Some eligible sources of match:</a:t>
            </a:r>
          </a:p>
          <a:p>
            <a:pPr>
              <a:spcAft>
                <a:spcPts val="0"/>
              </a:spcAft>
            </a:pPr>
            <a:r>
              <a:rPr lang="en-US" sz="2300" dirty="0"/>
              <a:t>Funding from your (applicant) agency or org.</a:t>
            </a:r>
          </a:p>
          <a:p>
            <a:pPr>
              <a:spcAft>
                <a:spcPts val="0"/>
              </a:spcAft>
            </a:pPr>
            <a:r>
              <a:rPr lang="en-US" sz="2300" dirty="0"/>
              <a:t>Funding from non-Federal partners</a:t>
            </a:r>
          </a:p>
          <a:p>
            <a:pPr>
              <a:spcAft>
                <a:spcPts val="0"/>
              </a:spcAft>
            </a:pPr>
            <a:r>
              <a:rPr lang="en-US" sz="2300" dirty="0"/>
              <a:t>Volunteer time implementing the project</a:t>
            </a:r>
          </a:p>
          <a:p>
            <a:pPr>
              <a:spcAft>
                <a:spcPts val="0"/>
              </a:spcAft>
            </a:pPr>
            <a:r>
              <a:rPr lang="en-US" sz="2300" dirty="0"/>
              <a:t>Donation of equipment, supplies, meeting space</a:t>
            </a:r>
          </a:p>
          <a:p>
            <a:pPr>
              <a:spcAft>
                <a:spcPts val="0"/>
              </a:spcAft>
            </a:pPr>
            <a:r>
              <a:rPr lang="en-US" sz="2300" dirty="0"/>
              <a:t>Services provided at a reduced cost</a:t>
            </a:r>
          </a:p>
          <a:p>
            <a:pPr>
              <a:spcAft>
                <a:spcPts val="0"/>
              </a:spcAft>
            </a:pPr>
            <a:r>
              <a:rPr lang="en-US" sz="2300" dirty="0"/>
              <a:t>Tribal 638 BIA Contracting Funds</a:t>
            </a:r>
          </a:p>
          <a:p>
            <a:pPr marL="0" indent="0">
              <a:spcBef>
                <a:spcPts val="2400"/>
              </a:spcBef>
              <a:buNone/>
            </a:pPr>
            <a:r>
              <a:rPr lang="en-US" sz="2300" i="1" dirty="0"/>
              <a:t>Refer to </a:t>
            </a:r>
            <a:r>
              <a:rPr lang="en-US" sz="2300" i="1" dirty="0">
                <a:hlinkClick r:id="rId3"/>
              </a:rPr>
              <a:t>the “Matching Funds” document </a:t>
            </a:r>
            <a:r>
              <a:rPr lang="en-US" sz="2300" i="1" dirty="0"/>
              <a:t>for more info.</a:t>
            </a:r>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11</a:t>
            </a:fld>
            <a:endParaRPr lang="en-US" dirty="0"/>
          </a:p>
        </p:txBody>
      </p:sp>
      <p:sp>
        <p:nvSpPr>
          <p:cNvPr id="5" name="Folded Corner 4"/>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2</a:t>
            </a:r>
          </a:p>
        </p:txBody>
      </p:sp>
    </p:spTree>
    <p:extLst>
      <p:ext uri="{BB962C8B-B14F-4D97-AF65-F5344CB8AC3E}">
        <p14:creationId xmlns:p14="http://schemas.microsoft.com/office/powerpoint/2010/main" val="1151571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altLang="en-US"/>
              <a:t>S&amp;PF Authorities for LSR Projects </a:t>
            </a:r>
            <a:endParaRPr lang="en-US" altLang="en-US" dirty="0"/>
          </a:p>
        </p:txBody>
      </p:sp>
      <p:sp>
        <p:nvSpPr>
          <p:cNvPr id="3" name="Content Placeholder 2"/>
          <p:cNvSpPr>
            <a:spLocks noGrp="1"/>
          </p:cNvSpPr>
          <p:nvPr>
            <p:ph idx="1"/>
          </p:nvPr>
        </p:nvSpPr>
        <p:spPr>
          <a:xfrm>
            <a:off x="574600" y="1979839"/>
            <a:ext cx="6000370" cy="3973286"/>
          </a:xfrm>
        </p:spPr>
        <p:txBody>
          <a:bodyPr>
            <a:normAutofit/>
          </a:bodyPr>
          <a:lstStyle/>
          <a:p>
            <a:r>
              <a:rPr lang="en-US" dirty="0"/>
              <a:t>Forest Stewardship</a:t>
            </a:r>
          </a:p>
          <a:p>
            <a:pPr>
              <a:spcBef>
                <a:spcPts val="1800"/>
              </a:spcBef>
            </a:pPr>
            <a:r>
              <a:rPr lang="en-US" dirty="0"/>
              <a:t>Rural Forestry Assistance</a:t>
            </a:r>
          </a:p>
          <a:p>
            <a:pPr>
              <a:spcBef>
                <a:spcPts val="1800"/>
              </a:spcBef>
            </a:pPr>
            <a:r>
              <a:rPr lang="en-US" dirty="0"/>
              <a:t>Urban and Community Forestry</a:t>
            </a:r>
          </a:p>
          <a:p>
            <a:pPr>
              <a:spcBef>
                <a:spcPts val="1800"/>
              </a:spcBef>
            </a:pPr>
            <a:r>
              <a:rPr lang="en-US" dirty="0"/>
              <a:t>Forest Health Protection</a:t>
            </a:r>
          </a:p>
          <a:p>
            <a:pPr>
              <a:spcBef>
                <a:spcPts val="1800"/>
              </a:spcBef>
            </a:pPr>
            <a:r>
              <a:rPr lang="en-US" dirty="0"/>
              <a:t>State Fire Assistance</a:t>
            </a:r>
          </a:p>
        </p:txBody>
      </p:sp>
      <p:pic>
        <p:nvPicPr>
          <p:cNvPr id="4" name="Picture 3" descr="Photo of a trilium flower (white petals with magenta cente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03507" y="1869284"/>
            <a:ext cx="2944519" cy="3672342"/>
          </a:xfrm>
          <a:prstGeom prst="rect">
            <a:avLst/>
          </a:prstGeom>
        </p:spPr>
      </p:pic>
      <p:sp>
        <p:nvSpPr>
          <p:cNvPr id="6" name="Content Placeholder 2"/>
          <p:cNvSpPr txBox="1">
            <a:spLocks/>
          </p:cNvSpPr>
          <p:nvPr/>
        </p:nvSpPr>
        <p:spPr>
          <a:xfrm>
            <a:off x="0" y="6305589"/>
            <a:ext cx="9144000" cy="485772"/>
          </a:xfrm>
          <a:prstGeom prst="rect">
            <a:avLst/>
          </a:prstGeom>
        </p:spPr>
        <p:txBody>
          <a:bodyPr vert="horz" lIns="91440" tIns="45720" rIns="91440" bIns="45720" rtlCol="0">
            <a:normAutofit/>
          </a:bodyPr>
          <a:lstStyle>
            <a:lvl1pPr marL="342900" indent="-342900" algn="l" defTabSz="457200" rtl="0" eaLnBrk="1" latinLnBrk="0" hangingPunct="1">
              <a:spcBef>
                <a:spcPts val="1200"/>
              </a:spcBef>
              <a:buFont typeface="Arial"/>
              <a:buChar char="•"/>
              <a:defRPr sz="3000" kern="1200">
                <a:solidFill>
                  <a:schemeClr val="tx1"/>
                </a:solidFill>
                <a:latin typeface="+mn-lt"/>
                <a:ea typeface="+mn-ea"/>
                <a:cs typeface="+mn-cs"/>
              </a:defRPr>
            </a:lvl1pPr>
            <a:lvl2pPr marL="800100" indent="-342900" algn="l" defTabSz="457200" rtl="0" eaLnBrk="1" latinLnBrk="0" hangingPunct="1">
              <a:spcBef>
                <a:spcPts val="600"/>
              </a:spcBef>
              <a:buFont typeface="Wingdings" panose="05000000000000000000" pitchFamily="2" charset="2"/>
              <a:buChar char="Ø"/>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2400"/>
              </a:spcBef>
              <a:buFont typeface="Arial"/>
              <a:buNone/>
            </a:pPr>
            <a:r>
              <a:rPr lang="en-US" sz="2000" dirty="0">
                <a:hlinkClick r:id="rId4"/>
              </a:rPr>
              <a:t>Cooperative Forestry Assistance Act</a:t>
            </a:r>
            <a:endParaRPr lang="en-US" sz="2000" dirty="0"/>
          </a:p>
        </p:txBody>
      </p:sp>
      <p:sp>
        <p:nvSpPr>
          <p:cNvPr id="7"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12</a:t>
            </a:fld>
            <a:endParaRPr lang="en-US" dirty="0"/>
          </a:p>
        </p:txBody>
      </p:sp>
      <p:sp>
        <p:nvSpPr>
          <p:cNvPr id="8" name="Folded Corner 7"/>
          <p:cNvSpPr/>
          <p:nvPr/>
        </p:nvSpPr>
        <p:spPr>
          <a:xfrm>
            <a:off x="8471300" y="85908"/>
            <a:ext cx="553452" cy="757989"/>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4</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Eligible Projects</a:t>
            </a:r>
          </a:p>
        </p:txBody>
      </p:sp>
      <p:sp>
        <p:nvSpPr>
          <p:cNvPr id="3" name="Content Placeholder 2"/>
          <p:cNvSpPr>
            <a:spLocks noGrp="1"/>
          </p:cNvSpPr>
          <p:nvPr>
            <p:ph idx="1"/>
          </p:nvPr>
        </p:nvSpPr>
        <p:spPr>
          <a:xfrm>
            <a:off x="277906" y="1569156"/>
            <a:ext cx="8866094" cy="4787193"/>
          </a:xfrm>
        </p:spPr>
        <p:txBody>
          <a:bodyPr>
            <a:normAutofit lnSpcReduction="10000"/>
          </a:bodyPr>
          <a:lstStyle/>
          <a:p>
            <a:pPr>
              <a:lnSpc>
                <a:spcPct val="110000"/>
              </a:lnSpc>
              <a:spcBef>
                <a:spcPts val="1400"/>
              </a:spcBef>
            </a:pPr>
            <a:r>
              <a:rPr lang="en-US" dirty="0"/>
              <a:t>Forest management treatments to improve water quality and watershed health and/or wildlife habitat.</a:t>
            </a:r>
          </a:p>
          <a:p>
            <a:pPr>
              <a:lnSpc>
                <a:spcPct val="110000"/>
              </a:lnSpc>
              <a:spcBef>
                <a:spcPts val="1400"/>
              </a:spcBef>
            </a:pPr>
            <a:r>
              <a:rPr lang="en-US" dirty="0"/>
              <a:t>Survey, prioritization, and treatment to control invasive plants in a high-priority landscape. </a:t>
            </a:r>
          </a:p>
          <a:p>
            <a:pPr>
              <a:lnSpc>
                <a:spcPct val="110000"/>
              </a:lnSpc>
              <a:spcBef>
                <a:spcPts val="1400"/>
              </a:spcBef>
            </a:pPr>
            <a:r>
              <a:rPr lang="en-US" dirty="0"/>
              <a:t>Tree planting projects in communities with a population of 50,000 or less. </a:t>
            </a:r>
          </a:p>
          <a:p>
            <a:pPr>
              <a:lnSpc>
                <a:spcPct val="110000"/>
              </a:lnSpc>
              <a:spcBef>
                <a:spcPts val="1400"/>
              </a:spcBef>
            </a:pPr>
            <a:r>
              <a:rPr lang="en-US" dirty="0"/>
              <a:t>Demonstration projects that achieve on-the-ground accomplishments and provide education/training.</a:t>
            </a:r>
          </a:p>
          <a:p>
            <a:pPr>
              <a:lnSpc>
                <a:spcPct val="110000"/>
              </a:lnSpc>
              <a:spcBef>
                <a:spcPts val="1400"/>
              </a:spcBef>
            </a:pPr>
            <a:r>
              <a:rPr lang="en-US" dirty="0"/>
              <a:t>Treatments to reduce or mitigate hazardous wildland fire fuels in priority rural forest lands.</a:t>
            </a:r>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13</a:t>
            </a:fld>
            <a:endParaRPr lang="en-US" dirty="0"/>
          </a:p>
        </p:txBody>
      </p:sp>
      <p:sp>
        <p:nvSpPr>
          <p:cNvPr id="5" name="Folded Corner 4"/>
          <p:cNvSpPr/>
          <p:nvPr/>
        </p:nvSpPr>
        <p:spPr>
          <a:xfrm>
            <a:off x="8471300" y="85908"/>
            <a:ext cx="553452" cy="757989"/>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4</a:t>
            </a:r>
          </a:p>
        </p:txBody>
      </p:sp>
    </p:spTree>
    <p:extLst>
      <p:ext uri="{BB962C8B-B14F-4D97-AF65-F5344CB8AC3E}">
        <p14:creationId xmlns:p14="http://schemas.microsoft.com/office/powerpoint/2010/main" val="4206056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3678"/>
            <a:ext cx="9144000" cy="1111709"/>
          </a:xfrm>
        </p:spPr>
        <p:txBody>
          <a:bodyPr>
            <a:normAutofit/>
          </a:bodyPr>
          <a:lstStyle/>
          <a:p>
            <a:r>
              <a:rPr lang="en-US" sz="3600" dirty="0"/>
              <a:t>Some Activities </a:t>
            </a:r>
            <a:r>
              <a:rPr lang="en-US" sz="3600" u="sng" dirty="0"/>
              <a:t>Not Eligible </a:t>
            </a:r>
            <a:br>
              <a:rPr lang="en-US" dirty="0"/>
            </a:br>
            <a:r>
              <a:rPr lang="en-US" sz="3600" dirty="0"/>
              <a:t>For LSR Funding and 1:1 Match</a:t>
            </a:r>
          </a:p>
        </p:txBody>
      </p:sp>
      <p:sp>
        <p:nvSpPr>
          <p:cNvPr id="3" name="Content Placeholder 2"/>
          <p:cNvSpPr>
            <a:spLocks noGrp="1"/>
          </p:cNvSpPr>
          <p:nvPr>
            <p:ph idx="1"/>
          </p:nvPr>
        </p:nvSpPr>
        <p:spPr>
          <a:xfrm>
            <a:off x="336885" y="1444370"/>
            <a:ext cx="8362271" cy="5401273"/>
          </a:xfrm>
        </p:spPr>
        <p:txBody>
          <a:bodyPr>
            <a:noAutofit/>
          </a:bodyPr>
          <a:lstStyle/>
          <a:p>
            <a:pPr>
              <a:spcBef>
                <a:spcPts val="800"/>
              </a:spcBef>
            </a:pPr>
            <a:r>
              <a:rPr lang="en-US" sz="2100" dirty="0"/>
              <a:t>Cost-share, reimbursement, and other payments directly to private landowners</a:t>
            </a:r>
          </a:p>
          <a:p>
            <a:pPr>
              <a:spcBef>
                <a:spcPts val="1200"/>
              </a:spcBef>
            </a:pPr>
            <a:r>
              <a:rPr lang="en-US" sz="2100" dirty="0"/>
              <a:t>Construction and capital improvements</a:t>
            </a:r>
          </a:p>
          <a:p>
            <a:pPr>
              <a:spcBef>
                <a:spcPts val="1200"/>
              </a:spcBef>
            </a:pPr>
            <a:r>
              <a:rPr lang="en-US" sz="2100" dirty="0"/>
              <a:t>Research</a:t>
            </a:r>
          </a:p>
          <a:p>
            <a:pPr>
              <a:spcBef>
                <a:spcPts val="1200"/>
              </a:spcBef>
            </a:pPr>
            <a:r>
              <a:rPr lang="en-US" sz="2100" dirty="0"/>
              <a:t>Small business start-up funding</a:t>
            </a:r>
          </a:p>
          <a:p>
            <a:pPr>
              <a:spcBef>
                <a:spcPts val="1200"/>
              </a:spcBef>
            </a:pPr>
            <a:r>
              <a:rPr lang="en-US" sz="2100" dirty="0"/>
              <a:t>Projects on Federal land</a:t>
            </a:r>
          </a:p>
          <a:p>
            <a:pPr>
              <a:spcBef>
                <a:spcPts val="1200"/>
              </a:spcBef>
            </a:pPr>
            <a:r>
              <a:rPr lang="en-US" sz="2100" dirty="0"/>
              <a:t>Projects in cities/towns with population over 50,000</a:t>
            </a:r>
          </a:p>
          <a:p>
            <a:pPr>
              <a:spcBef>
                <a:spcPts val="1200"/>
              </a:spcBef>
            </a:pPr>
            <a:r>
              <a:rPr lang="en-US" sz="2100" dirty="0"/>
              <a:t>Forest Legacy Program projects (land purchase and conservation easements)</a:t>
            </a:r>
          </a:p>
          <a:p>
            <a:pPr>
              <a:spcBef>
                <a:spcPts val="1200"/>
              </a:spcBef>
            </a:pPr>
            <a:r>
              <a:rPr lang="en-US" sz="2100" dirty="0"/>
              <a:t>Lymantria </a:t>
            </a:r>
            <a:r>
              <a:rPr lang="en-US" sz="2100" dirty="0" err="1"/>
              <a:t>dispar</a:t>
            </a:r>
            <a:r>
              <a:rPr lang="en-US" sz="2100" dirty="0"/>
              <a:t> (previously known by the common name gypsy moth) Slow-the-Spread (STS) projects</a:t>
            </a:r>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14</a:t>
            </a:fld>
            <a:endParaRPr lang="en-US" dirty="0"/>
          </a:p>
        </p:txBody>
      </p:sp>
      <p:sp>
        <p:nvSpPr>
          <p:cNvPr id="5" name="Folded Corner 4"/>
          <p:cNvSpPr/>
          <p:nvPr/>
        </p:nvSpPr>
        <p:spPr>
          <a:xfrm>
            <a:off x="8489962" y="85908"/>
            <a:ext cx="553452" cy="697863"/>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5</a:t>
            </a:r>
          </a:p>
        </p:txBody>
      </p:sp>
      <p:pic>
        <p:nvPicPr>
          <p:cNvPr id="7" name="Picture 6" descr="Photo of a yellow flower">
            <a:extLst>
              <a:ext uri="{FF2B5EF4-FFF2-40B4-BE49-F238E27FC236}">
                <a16:creationId xmlns:a16="http://schemas.microsoft.com/office/drawing/2014/main" id="{EA762D1A-06FF-4CA8-995F-28333F63E1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0901" r="6509"/>
          <a:stretch/>
        </p:blipFill>
        <p:spPr>
          <a:xfrm>
            <a:off x="6646293" y="1994929"/>
            <a:ext cx="2337069" cy="2122311"/>
          </a:xfrm>
          <a:prstGeom prst="rect">
            <a:avLst/>
          </a:prstGeom>
        </p:spPr>
      </p:pic>
    </p:spTree>
    <p:extLst>
      <p:ext uri="{BB962C8B-B14F-4D97-AF65-F5344CB8AC3E}">
        <p14:creationId xmlns:p14="http://schemas.microsoft.com/office/powerpoint/2010/main" val="38121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type="ctrTitle"/>
          </p:nvPr>
        </p:nvSpPr>
        <p:spPr>
          <a:xfrm>
            <a:off x="1" y="2485584"/>
            <a:ext cx="3717757" cy="1640539"/>
          </a:xfrm>
          <a:effectLst/>
        </p:spPr>
        <p:txBody>
          <a:bodyPr>
            <a:noAutofit/>
          </a:bodyPr>
          <a:lstStyle/>
          <a:p>
            <a:pPr eaLnBrk="1" hangingPunct="1"/>
            <a:r>
              <a:rPr lang="en-US" altLang="en-US" sz="4500" dirty="0"/>
              <a:t>Scoring Criteria</a:t>
            </a:r>
          </a:p>
        </p:txBody>
      </p:sp>
      <p:pic>
        <p:nvPicPr>
          <p:cNvPr id="5" name="Picture 5" descr="Beautiful landscape with forested hills in fall colors reflecting on a clear lake.">
            <a:extLst>
              <a:ext uri="{FF2B5EF4-FFF2-40B4-BE49-F238E27FC236}">
                <a16:creationId xmlns:a16="http://schemas.microsoft.com/office/drawing/2014/main" id="{7BA98532-5E5A-475C-BA42-178C439AD73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076592" y="1501817"/>
            <a:ext cx="4272732" cy="4622186"/>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0308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altLang="en-US" dirty="0"/>
              <a:t>Criteria for LSR Project Selection</a:t>
            </a:r>
          </a:p>
        </p:txBody>
      </p:sp>
      <p:sp>
        <p:nvSpPr>
          <p:cNvPr id="3" name="Content Placeholder 2"/>
          <p:cNvSpPr>
            <a:spLocks noGrp="1"/>
          </p:cNvSpPr>
          <p:nvPr>
            <p:ph idx="1"/>
          </p:nvPr>
        </p:nvSpPr>
        <p:spPr>
          <a:xfrm>
            <a:off x="345141" y="1789019"/>
            <a:ext cx="8718176" cy="4191000"/>
          </a:xfrm>
        </p:spPr>
        <p:txBody>
          <a:bodyPr>
            <a:normAutofit fontScale="92500" lnSpcReduction="10000"/>
          </a:bodyPr>
          <a:lstStyle/>
          <a:p>
            <a:pPr marL="514350" lvl="0" indent="-514350">
              <a:spcBef>
                <a:spcPts val="1800"/>
              </a:spcBef>
              <a:buFont typeface="+mj-lt"/>
              <a:buAutoNum type="arabicPeriod"/>
            </a:pPr>
            <a:r>
              <a:rPr lang="en-US" sz="2900" dirty="0"/>
              <a:t>Priority Issues and/or Landscapes in the State Forest Action Plan(s) (25 points)</a:t>
            </a:r>
          </a:p>
          <a:p>
            <a:pPr marL="514350" lvl="0" indent="-514350">
              <a:spcBef>
                <a:spcPts val="1800"/>
              </a:spcBef>
              <a:buFont typeface="+mj-lt"/>
              <a:buAutoNum type="arabicPeriod"/>
            </a:pPr>
            <a:r>
              <a:rPr lang="en-US" sz="2900" dirty="0"/>
              <a:t>Measurable Outcomes (35 points)</a:t>
            </a:r>
          </a:p>
          <a:p>
            <a:pPr marL="514350" lvl="0" indent="-514350">
              <a:spcBef>
                <a:spcPts val="1800"/>
              </a:spcBef>
              <a:buFont typeface="+mj-lt"/>
              <a:buAutoNum type="arabicPeriod"/>
            </a:pPr>
            <a:r>
              <a:rPr lang="en-US" sz="2900" dirty="0"/>
              <a:t>Collaboration and Integrated Delivery (20 points)</a:t>
            </a:r>
          </a:p>
          <a:p>
            <a:pPr marL="514350" lvl="0" indent="-514350">
              <a:spcBef>
                <a:spcPts val="1800"/>
              </a:spcBef>
              <a:buFont typeface="+mj-lt"/>
              <a:buAutoNum type="arabicPeriod"/>
            </a:pPr>
            <a:r>
              <a:rPr lang="en-US" sz="2900" dirty="0"/>
              <a:t>Leverage (10 points)</a:t>
            </a:r>
          </a:p>
          <a:p>
            <a:pPr marL="514350" lvl="0" indent="-514350">
              <a:spcBef>
                <a:spcPts val="1800"/>
              </a:spcBef>
              <a:buFont typeface="+mj-lt"/>
              <a:buAutoNum type="arabicPeriod"/>
            </a:pPr>
            <a:r>
              <a:rPr lang="en-US" sz="2900" dirty="0"/>
              <a:t>Knowledge and Technical Transfer (10 points)</a:t>
            </a:r>
          </a:p>
          <a:p>
            <a:pPr lvl="0">
              <a:spcBef>
                <a:spcPts val="1800"/>
              </a:spcBef>
            </a:pPr>
            <a:endParaRPr lang="en-US" sz="2900" dirty="0"/>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16</a:t>
            </a:fld>
            <a:endParaRPr lang="en-US" dirty="0"/>
          </a:p>
        </p:txBody>
      </p:sp>
      <p:sp>
        <p:nvSpPr>
          <p:cNvPr id="6" name="Folded Corner 5"/>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5-7</a:t>
            </a:r>
          </a:p>
        </p:txBody>
      </p:sp>
    </p:spTree>
    <p:extLst>
      <p:ext uri="{BB962C8B-B14F-4D97-AF65-F5344CB8AC3E}">
        <p14:creationId xmlns:p14="http://schemas.microsoft.com/office/powerpoint/2010/main" val="836126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itle 1"/>
          <p:cNvSpPr>
            <a:spLocks noGrp="1"/>
          </p:cNvSpPr>
          <p:nvPr>
            <p:ph type="title"/>
          </p:nvPr>
        </p:nvSpPr>
        <p:spPr>
          <a:xfrm>
            <a:off x="1362269" y="135402"/>
            <a:ext cx="6876662" cy="2001402"/>
          </a:xfrm>
        </p:spPr>
        <p:txBody>
          <a:bodyPr>
            <a:noAutofit/>
          </a:bodyPr>
          <a:lstStyle/>
          <a:p>
            <a:r>
              <a:rPr lang="en-US" altLang="en-US" dirty="0"/>
              <a:t>Criteria 1. Priority Issues/ Landscapes in</a:t>
            </a:r>
            <a:br>
              <a:rPr lang="en-US" altLang="en-US" dirty="0"/>
            </a:br>
            <a:r>
              <a:rPr lang="en-US" altLang="en-US" dirty="0"/>
              <a:t> </a:t>
            </a:r>
            <a:r>
              <a:rPr lang="en-US" altLang="en-US" dirty="0">
                <a:hlinkClick r:id="rId3"/>
              </a:rPr>
              <a:t>State Forest Action Plan(s)</a:t>
            </a:r>
            <a:r>
              <a:rPr lang="en-US" altLang="en-US" dirty="0"/>
              <a:t> (SFAP)*</a:t>
            </a:r>
          </a:p>
        </p:txBody>
      </p:sp>
      <p:sp>
        <p:nvSpPr>
          <p:cNvPr id="3" name="Content Placeholder 2"/>
          <p:cNvSpPr>
            <a:spLocks noGrp="1"/>
          </p:cNvSpPr>
          <p:nvPr>
            <p:ph idx="1"/>
          </p:nvPr>
        </p:nvSpPr>
        <p:spPr>
          <a:xfrm>
            <a:off x="277905" y="2399627"/>
            <a:ext cx="8771965" cy="3553497"/>
          </a:xfrm>
        </p:spPr>
        <p:txBody>
          <a:bodyPr>
            <a:normAutofit fontScale="77500" lnSpcReduction="20000"/>
          </a:bodyPr>
          <a:lstStyle/>
          <a:p>
            <a:pPr>
              <a:lnSpc>
                <a:spcPct val="120000"/>
              </a:lnSpc>
              <a:spcBef>
                <a:spcPts val="2400"/>
              </a:spcBef>
            </a:pPr>
            <a:r>
              <a:rPr lang="en-US" sz="2800" dirty="0"/>
              <a:t>Demonstrate focus on a significant issue and/or priority landscape in the respective SFAP(s).</a:t>
            </a:r>
          </a:p>
          <a:p>
            <a:pPr>
              <a:lnSpc>
                <a:spcPct val="120000"/>
              </a:lnSpc>
              <a:spcBef>
                <a:spcPts val="2400"/>
              </a:spcBef>
            </a:pPr>
            <a:r>
              <a:rPr lang="en-US" sz="2800" dirty="0"/>
              <a:t>Describe how the project will bring a State or region to a desired future condition, goal, or strategy as articulated in the respective SFAP(s).</a:t>
            </a:r>
          </a:p>
          <a:p>
            <a:pPr marL="0" indent="0">
              <a:lnSpc>
                <a:spcPct val="120000"/>
              </a:lnSpc>
              <a:spcBef>
                <a:spcPts val="2400"/>
              </a:spcBef>
              <a:buNone/>
            </a:pPr>
            <a:r>
              <a:rPr lang="en-US" sz="2800" i="1" dirty="0">
                <a:solidFill>
                  <a:schemeClr val="accent5">
                    <a:lumMod val="60000"/>
                    <a:lumOff val="40000"/>
                  </a:schemeClr>
                </a:solidFill>
              </a:rPr>
              <a:t>Note: All states have a 2020 SFAP, except Vermont for which 2017 is their current plan. Ask Sherri Wormstead or the State Forester if you cannot find the 2020 SFAP.</a:t>
            </a:r>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17</a:t>
            </a:fld>
            <a:endParaRPr lang="en-US" dirty="0"/>
          </a:p>
        </p:txBody>
      </p:sp>
      <p:sp>
        <p:nvSpPr>
          <p:cNvPr id="5" name="Folded Corner 4"/>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5</a:t>
            </a:r>
          </a:p>
        </p:txBody>
      </p:sp>
      <p:sp>
        <p:nvSpPr>
          <p:cNvPr id="2" name="TextBox 1"/>
          <p:cNvSpPr txBox="1"/>
          <p:nvPr/>
        </p:nvSpPr>
        <p:spPr>
          <a:xfrm>
            <a:off x="132161" y="6124164"/>
            <a:ext cx="8876989" cy="369332"/>
          </a:xfrm>
          <a:prstGeom prst="rect">
            <a:avLst/>
          </a:prstGeom>
          <a:noFill/>
        </p:spPr>
        <p:txBody>
          <a:bodyPr wrap="square" rtlCol="0">
            <a:spAutoFit/>
          </a:bodyPr>
          <a:lstStyle/>
          <a:p>
            <a:pPr marL="168275" indent="-168275"/>
            <a:r>
              <a:rPr lang="en-US" dirty="0"/>
              <a:t>* Or equivalent restoration strategy (see page 5 of the </a:t>
            </a:r>
            <a:r>
              <a:rPr lang="en-US" dirty="0">
                <a:hlinkClick r:id="rId4"/>
              </a:rPr>
              <a:t>National Directive</a:t>
            </a:r>
            <a:r>
              <a:rPr lang="en-US" dirty="0"/>
              <a:t>) </a:t>
            </a:r>
          </a:p>
        </p:txBody>
      </p:sp>
      <p:sp>
        <p:nvSpPr>
          <p:cNvPr id="7" name="Rectangle 6"/>
          <p:cNvSpPr/>
          <p:nvPr/>
        </p:nvSpPr>
        <p:spPr>
          <a:xfrm>
            <a:off x="0" y="109972"/>
            <a:ext cx="1737360" cy="1015663"/>
          </a:xfrm>
          <a:prstGeom prst="rect">
            <a:avLst/>
          </a:prstGeom>
        </p:spPr>
        <p:txBody>
          <a:bodyPr wrap="square">
            <a:spAutoFit/>
          </a:bodyPr>
          <a:lstStyle/>
          <a:p>
            <a:pPr algn="ctr"/>
            <a:r>
              <a:rPr lang="en-US" sz="3000" i="1" dirty="0">
                <a:solidFill>
                  <a:srgbClr val="66FF66"/>
                </a:solidFill>
              </a:rPr>
              <a:t>25</a:t>
            </a:r>
          </a:p>
          <a:p>
            <a:pPr algn="ctr"/>
            <a:r>
              <a:rPr lang="en-US" sz="3000" i="1" dirty="0">
                <a:solidFill>
                  <a:srgbClr val="66FF66"/>
                </a:solidFill>
              </a:rPr>
              <a:t>points</a:t>
            </a:r>
          </a:p>
        </p:txBody>
      </p:sp>
      <p:cxnSp>
        <p:nvCxnSpPr>
          <p:cNvPr id="8" name="Straight Connector 7">
            <a:extLst>
              <a:ext uri="{FF2B5EF4-FFF2-40B4-BE49-F238E27FC236}">
                <a16:creationId xmlns:a16="http://schemas.microsoft.com/office/drawing/2014/main" id="{8426BF26-2E9B-46E5-A823-2A3E0993BC65}"/>
              </a:ext>
              <a:ext uri="{C183D7F6-B498-43B3-948B-1728B52AA6E4}">
                <adec:decorative xmlns:adec="http://schemas.microsoft.com/office/drawing/2017/decorative" val="1"/>
              </a:ext>
            </a:extLst>
          </p:cNvPr>
          <p:cNvCxnSpPr>
            <a:cxnSpLocks/>
          </p:cNvCxnSpPr>
          <p:nvPr/>
        </p:nvCxnSpPr>
        <p:spPr>
          <a:xfrm flipH="1">
            <a:off x="272976" y="1996400"/>
            <a:ext cx="8595360" cy="0"/>
          </a:xfrm>
          <a:prstGeom prst="line">
            <a:avLst/>
          </a:prstGeom>
          <a:ln w="76200" cmpd="sng">
            <a:gradFill>
              <a:gsLst>
                <a:gs pos="0">
                  <a:schemeClr val="accent2">
                    <a:lumMod val="50000"/>
                  </a:schemeClr>
                </a:gs>
                <a:gs pos="50000">
                  <a:schemeClr val="accent2">
                    <a:lumMod val="85000"/>
                  </a:schemeClr>
                </a:gs>
                <a:gs pos="100000">
                  <a:schemeClr val="accent2">
                    <a:lumMod val="50000"/>
                  </a:schemeClr>
                </a:gs>
              </a:gsLst>
              <a:lin ang="84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3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518680" y="171832"/>
            <a:ext cx="6943289" cy="1273088"/>
          </a:xfrm>
        </p:spPr>
        <p:txBody>
          <a:bodyPr>
            <a:normAutofit/>
          </a:bodyPr>
          <a:lstStyle/>
          <a:p>
            <a:r>
              <a:rPr lang="en-US" altLang="en-US" dirty="0"/>
              <a:t>Criteria 2. </a:t>
            </a:r>
            <a:br>
              <a:rPr lang="en-US" altLang="en-US" dirty="0"/>
            </a:br>
            <a:r>
              <a:rPr lang="en-US" altLang="en-US" dirty="0"/>
              <a:t>Measurable Outcomes</a:t>
            </a:r>
          </a:p>
        </p:txBody>
      </p:sp>
      <p:sp>
        <p:nvSpPr>
          <p:cNvPr id="3" name="Content Placeholder 2"/>
          <p:cNvSpPr>
            <a:spLocks noGrp="1"/>
          </p:cNvSpPr>
          <p:nvPr>
            <p:ph idx="1"/>
          </p:nvPr>
        </p:nvSpPr>
        <p:spPr>
          <a:xfrm>
            <a:off x="277906" y="1922106"/>
            <a:ext cx="8691282" cy="4222251"/>
          </a:xfrm>
        </p:spPr>
        <p:txBody>
          <a:bodyPr>
            <a:normAutofit fontScale="92500" lnSpcReduction="20000"/>
          </a:bodyPr>
          <a:lstStyle/>
          <a:p>
            <a:pPr>
              <a:lnSpc>
                <a:spcPct val="120000"/>
              </a:lnSpc>
              <a:spcBef>
                <a:spcPts val="1800"/>
              </a:spcBef>
            </a:pPr>
            <a:r>
              <a:rPr lang="en-US" dirty="0"/>
              <a:t>Describe how project outcomes will result in science-based restoration of priority landscapes.</a:t>
            </a:r>
          </a:p>
          <a:p>
            <a:pPr lvl="0">
              <a:lnSpc>
                <a:spcPct val="120000"/>
              </a:lnSpc>
              <a:spcBef>
                <a:spcPts val="1800"/>
              </a:spcBef>
            </a:pPr>
            <a:r>
              <a:rPr lang="en-US" dirty="0"/>
              <a:t>Prioritize funding and other resources toward one or more of the national LSR objectives.</a:t>
            </a:r>
          </a:p>
          <a:p>
            <a:pPr>
              <a:lnSpc>
                <a:spcPct val="120000"/>
              </a:lnSpc>
              <a:spcBef>
                <a:spcPts val="1800"/>
              </a:spcBef>
            </a:pPr>
            <a:r>
              <a:rPr lang="en-US" dirty="0"/>
              <a:t>Accomplish at least one on-the-ground national quantitative measures; show how the Federal investment will lead to outcomes on the landscape. </a:t>
            </a:r>
          </a:p>
          <a:p>
            <a:pPr>
              <a:lnSpc>
                <a:spcPct val="120000"/>
              </a:lnSpc>
              <a:spcBef>
                <a:spcPts val="1800"/>
              </a:spcBef>
            </a:pPr>
            <a:r>
              <a:rPr lang="en-US" dirty="0"/>
              <a:t>Note: Reviewers will assess if outcomes are commensurate with the budget.</a:t>
            </a:r>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18</a:t>
            </a:fld>
            <a:endParaRPr lang="en-US" dirty="0"/>
          </a:p>
        </p:txBody>
      </p:sp>
      <p:sp>
        <p:nvSpPr>
          <p:cNvPr id="5" name="Folded Corner 4"/>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5-6</a:t>
            </a:r>
          </a:p>
        </p:txBody>
      </p:sp>
      <p:sp>
        <p:nvSpPr>
          <p:cNvPr id="6" name="Rectangle 5"/>
          <p:cNvSpPr/>
          <p:nvPr/>
        </p:nvSpPr>
        <p:spPr>
          <a:xfrm>
            <a:off x="435785" y="109972"/>
            <a:ext cx="1746504" cy="1015663"/>
          </a:xfrm>
          <a:prstGeom prst="rect">
            <a:avLst/>
          </a:prstGeom>
        </p:spPr>
        <p:txBody>
          <a:bodyPr wrap="square">
            <a:spAutoFit/>
          </a:bodyPr>
          <a:lstStyle/>
          <a:p>
            <a:pPr algn="ctr"/>
            <a:r>
              <a:rPr lang="en-US" sz="3000" i="1" dirty="0">
                <a:solidFill>
                  <a:srgbClr val="66FF66"/>
                </a:solidFill>
              </a:rPr>
              <a:t>35 </a:t>
            </a:r>
          </a:p>
          <a:p>
            <a:pPr algn="ctr"/>
            <a:r>
              <a:rPr lang="en-US" sz="3000" i="1" dirty="0">
                <a:solidFill>
                  <a:srgbClr val="66FF66"/>
                </a:solidFill>
              </a:rPr>
              <a:t>points</a:t>
            </a:r>
          </a:p>
        </p:txBody>
      </p:sp>
    </p:spTree>
    <p:extLst>
      <p:ext uri="{BB962C8B-B14F-4D97-AF65-F5344CB8AC3E}">
        <p14:creationId xmlns:p14="http://schemas.microsoft.com/office/powerpoint/2010/main" val="113804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Grp="1" noChangeArrowheads="1"/>
          </p:cNvSpPr>
          <p:nvPr>
            <p:ph type="title"/>
          </p:nvPr>
        </p:nvSpPr>
        <p:spPr>
          <a:xfrm>
            <a:off x="276785" y="407773"/>
            <a:ext cx="8590430" cy="737653"/>
          </a:xfrm>
        </p:spPr>
        <p:txBody>
          <a:bodyPr>
            <a:normAutofit/>
          </a:bodyPr>
          <a:lstStyle/>
          <a:p>
            <a:pPr eaLnBrk="1" hangingPunct="1"/>
            <a:r>
              <a:rPr lang="en-US" altLang="en-US" dirty="0"/>
              <a:t>National LSR Objectives</a:t>
            </a:r>
            <a:endParaRPr lang="en-US" altLang="en-US" sz="2600" b="0" i="1" dirty="0"/>
          </a:p>
        </p:txBody>
      </p:sp>
      <p:sp>
        <p:nvSpPr>
          <p:cNvPr id="16387" name="Rectangle 5"/>
          <p:cNvSpPr>
            <a:spLocks noGrp="1" noChangeArrowheads="1"/>
          </p:cNvSpPr>
          <p:nvPr>
            <p:ph idx="1"/>
          </p:nvPr>
        </p:nvSpPr>
        <p:spPr>
          <a:xfrm>
            <a:off x="275664" y="1379193"/>
            <a:ext cx="8868336" cy="5368835"/>
          </a:xfrm>
        </p:spPr>
        <p:txBody>
          <a:bodyPr>
            <a:noAutofit/>
          </a:bodyPr>
          <a:lstStyle/>
          <a:p>
            <a:r>
              <a:rPr lang="en-US" sz="2300" dirty="0"/>
              <a:t>Reduce the risk of uncharacteristic wildfires.</a:t>
            </a:r>
          </a:p>
          <a:p>
            <a:pPr>
              <a:spcBef>
                <a:spcPts val="2400"/>
              </a:spcBef>
            </a:pPr>
            <a:r>
              <a:rPr lang="en-US" sz="2300" dirty="0"/>
              <a:t>Improve fish and wildlife habitats, including for threatened and endangered species.</a:t>
            </a:r>
          </a:p>
          <a:p>
            <a:pPr>
              <a:spcBef>
                <a:spcPts val="2400"/>
              </a:spcBef>
            </a:pPr>
            <a:r>
              <a:rPr lang="en-US" sz="2300" dirty="0"/>
              <a:t>Maintain or improve water quality and watershed function.</a:t>
            </a:r>
          </a:p>
          <a:p>
            <a:pPr>
              <a:spcBef>
                <a:spcPts val="2400"/>
              </a:spcBef>
            </a:pPr>
            <a:r>
              <a:rPr lang="en-US" sz="2300" dirty="0"/>
              <a:t>Mitigate invasive species, insect infestation, and disease.</a:t>
            </a:r>
          </a:p>
          <a:p>
            <a:pPr>
              <a:spcBef>
                <a:spcPts val="2400"/>
              </a:spcBef>
            </a:pPr>
            <a:r>
              <a:rPr lang="en-US" sz="2300" dirty="0"/>
              <a:t>Improve important forest ecosystems.</a:t>
            </a:r>
          </a:p>
          <a:p>
            <a:pPr>
              <a:spcBef>
                <a:spcPts val="2400"/>
              </a:spcBef>
            </a:pPr>
            <a:r>
              <a:rPr lang="en-US" sz="2300" dirty="0"/>
              <a:t>Measure ecological and economic benefits including air quality and soil quality and productivity. </a:t>
            </a:r>
          </a:p>
        </p:txBody>
      </p:sp>
      <p:sp>
        <p:nvSpPr>
          <p:cNvPr id="4" name="Slide Number Placeholder 3"/>
          <p:cNvSpPr>
            <a:spLocks noGrp="1"/>
          </p:cNvSpPr>
          <p:nvPr>
            <p:ph type="sldNum" sz="quarter" idx="12"/>
          </p:nvPr>
        </p:nvSpPr>
        <p:spPr>
          <a:xfrm>
            <a:off x="8408599" y="6459586"/>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19</a:t>
            </a:fld>
            <a:endParaRPr lang="en-US" dirty="0"/>
          </a:p>
        </p:txBody>
      </p:sp>
      <p:sp>
        <p:nvSpPr>
          <p:cNvPr id="5" name="Folded Corner 4"/>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5</a:t>
            </a:r>
          </a:p>
        </p:txBody>
      </p:sp>
    </p:spTree>
    <p:extLst>
      <p:ext uri="{BB962C8B-B14F-4D97-AF65-F5344CB8AC3E}">
        <p14:creationId xmlns:p14="http://schemas.microsoft.com/office/powerpoint/2010/main" val="133652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85423-5D13-46E2-B3FC-09749990102E}"/>
              </a:ext>
            </a:extLst>
          </p:cNvPr>
          <p:cNvSpPr>
            <a:spLocks noGrp="1"/>
          </p:cNvSpPr>
          <p:nvPr>
            <p:ph type="title"/>
          </p:nvPr>
        </p:nvSpPr>
        <p:spPr>
          <a:xfrm>
            <a:off x="0" y="6153205"/>
            <a:ext cx="9144000" cy="567618"/>
          </a:xfrm>
        </p:spPr>
        <p:txBody>
          <a:bodyPr>
            <a:normAutofit/>
          </a:bodyPr>
          <a:lstStyle/>
          <a:p>
            <a:r>
              <a:rPr lang="en-US" sz="1500" dirty="0"/>
              <a:t>Presenting from </a:t>
            </a:r>
            <a:r>
              <a:rPr lang="en-US" sz="1500" dirty="0" err="1"/>
              <a:t>N’dakinna</a:t>
            </a:r>
            <a:r>
              <a:rPr lang="en-US" sz="1500" dirty="0"/>
              <a:t>, homeland of the Abenaki, </a:t>
            </a:r>
            <a:r>
              <a:rPr lang="en-US" sz="1500" dirty="0" err="1"/>
              <a:t>Pennacook</a:t>
            </a:r>
            <a:r>
              <a:rPr lang="en-US" sz="1500" dirty="0"/>
              <a:t>, and Wabanaki people, who I acknowledge and honor with gratitude.</a:t>
            </a:r>
          </a:p>
        </p:txBody>
      </p:sp>
      <p:pic>
        <p:nvPicPr>
          <p:cNvPr id="5" name="Content Placeholder 4" descr="Photo of a beautiful landscape with trees in autumn and rolling mountains in the background.">
            <a:extLst>
              <a:ext uri="{FF2B5EF4-FFF2-40B4-BE49-F238E27FC236}">
                <a16:creationId xmlns:a16="http://schemas.microsoft.com/office/drawing/2014/main" id="{1FA6B11A-812F-40F0-8C82-46A2D8394415}"/>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209876" y="535460"/>
            <a:ext cx="8724248" cy="5448410"/>
          </a:xfrm>
        </p:spPr>
      </p:pic>
    </p:spTree>
    <p:extLst>
      <p:ext uri="{BB962C8B-B14F-4D97-AF65-F5344CB8AC3E}">
        <p14:creationId xmlns:p14="http://schemas.microsoft.com/office/powerpoint/2010/main" val="2688727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43220" y="276331"/>
            <a:ext cx="8315588" cy="1000681"/>
          </a:xfrm>
        </p:spPr>
        <p:txBody>
          <a:bodyPr>
            <a:normAutofit/>
          </a:bodyPr>
          <a:lstStyle/>
          <a:p>
            <a:r>
              <a:rPr lang="en-US" altLang="en-US" dirty="0"/>
              <a:t>National Quantitative Measures for LSR “Outcomes on the Ground”</a:t>
            </a:r>
          </a:p>
        </p:txBody>
      </p:sp>
      <p:sp>
        <p:nvSpPr>
          <p:cNvPr id="4" name="Slide Number Placeholder 3"/>
          <p:cNvSpPr>
            <a:spLocks noGrp="1"/>
          </p:cNvSpPr>
          <p:nvPr>
            <p:ph type="sldNum" sz="quarter" idx="12"/>
          </p:nvPr>
        </p:nvSpPr>
        <p:spPr>
          <a:xfrm>
            <a:off x="8393852" y="6459586"/>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20</a:t>
            </a:fld>
            <a:endParaRPr lang="en-US" dirty="0"/>
          </a:p>
        </p:txBody>
      </p:sp>
      <p:sp>
        <p:nvSpPr>
          <p:cNvPr id="5" name="Folded Corner 4"/>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6</a:t>
            </a:r>
          </a:p>
        </p:txBody>
      </p:sp>
      <p:sp>
        <p:nvSpPr>
          <p:cNvPr id="10" name="Content Placeholder 9">
            <a:extLst>
              <a:ext uri="{FF2B5EF4-FFF2-40B4-BE49-F238E27FC236}">
                <a16:creationId xmlns:a16="http://schemas.microsoft.com/office/drawing/2014/main" id="{6B15F08F-965F-4656-BF18-7499F36ABC58}"/>
              </a:ext>
            </a:extLst>
          </p:cNvPr>
          <p:cNvSpPr>
            <a:spLocks noGrp="1"/>
          </p:cNvSpPr>
          <p:nvPr>
            <p:ph idx="1"/>
          </p:nvPr>
        </p:nvSpPr>
        <p:spPr>
          <a:xfrm>
            <a:off x="343220" y="1277012"/>
            <a:ext cx="8800780" cy="5580988"/>
          </a:xfrm>
        </p:spPr>
        <p:txBody>
          <a:bodyPr>
            <a:noAutofit/>
          </a:bodyPr>
          <a:lstStyle/>
          <a:p>
            <a:pPr>
              <a:lnSpc>
                <a:spcPct val="120000"/>
              </a:lnSpc>
              <a:spcBef>
                <a:spcPts val="300"/>
              </a:spcBef>
              <a:spcAft>
                <a:spcPts val="0"/>
              </a:spcAft>
            </a:pPr>
            <a:r>
              <a:rPr lang="en-US" sz="2200" dirty="0"/>
              <a:t>Acres treated to reduce hazardous fuels</a:t>
            </a:r>
          </a:p>
          <a:p>
            <a:pPr>
              <a:lnSpc>
                <a:spcPct val="120000"/>
              </a:lnSpc>
              <a:spcBef>
                <a:spcPts val="300"/>
              </a:spcBef>
              <a:spcAft>
                <a:spcPts val="0"/>
              </a:spcAft>
            </a:pPr>
            <a:r>
              <a:rPr lang="en-US" sz="2200" dirty="0"/>
              <a:t>Miles of riparian forest treated to enhance wildlife</a:t>
            </a:r>
          </a:p>
          <a:p>
            <a:pPr>
              <a:lnSpc>
                <a:spcPct val="120000"/>
              </a:lnSpc>
              <a:spcBef>
                <a:spcPts val="300"/>
              </a:spcBef>
              <a:spcAft>
                <a:spcPts val="0"/>
              </a:spcAft>
            </a:pPr>
            <a:r>
              <a:rPr lang="en-US" sz="2200" dirty="0"/>
              <a:t>Acres of habitat treated to enhance wildlife</a:t>
            </a:r>
          </a:p>
          <a:p>
            <a:pPr>
              <a:lnSpc>
                <a:spcPct val="120000"/>
              </a:lnSpc>
              <a:spcBef>
                <a:spcPts val="300"/>
              </a:spcBef>
              <a:spcAft>
                <a:spcPts val="0"/>
              </a:spcAft>
            </a:pPr>
            <a:r>
              <a:rPr lang="en-US" sz="2200" dirty="0"/>
              <a:t>Acres of trees/seedlings planted to enhance water quality</a:t>
            </a:r>
          </a:p>
          <a:p>
            <a:pPr>
              <a:lnSpc>
                <a:spcPct val="120000"/>
              </a:lnSpc>
              <a:spcBef>
                <a:spcPts val="300"/>
              </a:spcBef>
              <a:spcAft>
                <a:spcPts val="0"/>
              </a:spcAft>
            </a:pPr>
            <a:r>
              <a:rPr lang="en-US" sz="2200" dirty="0"/>
              <a:t>Miles of riparian forest treated to enhance water quality</a:t>
            </a:r>
          </a:p>
          <a:p>
            <a:pPr>
              <a:lnSpc>
                <a:spcPct val="120000"/>
              </a:lnSpc>
              <a:spcBef>
                <a:spcPts val="300"/>
              </a:spcBef>
              <a:spcAft>
                <a:spcPts val="0"/>
              </a:spcAft>
            </a:pPr>
            <a:r>
              <a:rPr lang="en-US" sz="2200" dirty="0"/>
              <a:t>Acres treated for insects and disease</a:t>
            </a:r>
          </a:p>
          <a:p>
            <a:pPr>
              <a:lnSpc>
                <a:spcPct val="120000"/>
              </a:lnSpc>
              <a:spcBef>
                <a:spcPts val="300"/>
              </a:spcBef>
              <a:spcAft>
                <a:spcPts val="0"/>
              </a:spcAft>
            </a:pPr>
            <a:r>
              <a:rPr lang="en-US" sz="2200" dirty="0"/>
              <a:t>Infested acres treated for invasive plants</a:t>
            </a:r>
          </a:p>
          <a:p>
            <a:pPr>
              <a:lnSpc>
                <a:spcPct val="120000"/>
              </a:lnSpc>
              <a:spcBef>
                <a:spcPts val="300"/>
              </a:spcBef>
              <a:spcAft>
                <a:spcPts val="0"/>
              </a:spcAft>
            </a:pPr>
            <a:r>
              <a:rPr lang="en-US" sz="2200" dirty="0"/>
              <a:t>Acres of other silvicultural treatments</a:t>
            </a:r>
          </a:p>
          <a:p>
            <a:pPr>
              <a:lnSpc>
                <a:spcPct val="120000"/>
              </a:lnSpc>
              <a:spcBef>
                <a:spcPts val="300"/>
              </a:spcBef>
              <a:spcAft>
                <a:spcPts val="0"/>
              </a:spcAft>
            </a:pPr>
            <a:r>
              <a:rPr lang="en-US" sz="2200" dirty="0"/>
              <a:t>Acres under new forest management plans</a:t>
            </a:r>
          </a:p>
          <a:p>
            <a:pPr>
              <a:lnSpc>
                <a:spcPct val="120000"/>
              </a:lnSpc>
              <a:spcBef>
                <a:spcPts val="300"/>
              </a:spcBef>
              <a:spcAft>
                <a:spcPts val="0"/>
              </a:spcAft>
            </a:pPr>
            <a:r>
              <a:rPr lang="en-US" sz="2200" dirty="0"/>
              <a:t>Private landowners reached through technical assistance</a:t>
            </a:r>
          </a:p>
          <a:p>
            <a:pPr>
              <a:lnSpc>
                <a:spcPct val="120000"/>
              </a:lnSpc>
              <a:spcBef>
                <a:spcPts val="300"/>
              </a:spcBef>
              <a:spcAft>
                <a:spcPts val="0"/>
              </a:spcAft>
            </a:pPr>
            <a:r>
              <a:rPr lang="en-US" sz="2200" dirty="0"/>
              <a:t>Tons of forest products produced (biomass)</a:t>
            </a:r>
          </a:p>
          <a:p>
            <a:pPr>
              <a:lnSpc>
                <a:spcPct val="120000"/>
              </a:lnSpc>
              <a:spcBef>
                <a:spcPts val="300"/>
              </a:spcBef>
              <a:spcAft>
                <a:spcPts val="0"/>
              </a:spcAft>
            </a:pPr>
            <a:r>
              <a:rPr lang="en-US" sz="2200" dirty="0"/>
              <a:t>Board feet of forest products produced (timber)</a:t>
            </a:r>
          </a:p>
          <a:p>
            <a:pPr>
              <a:lnSpc>
                <a:spcPct val="120000"/>
              </a:lnSpc>
              <a:spcBef>
                <a:spcPts val="300"/>
              </a:spcBef>
              <a:spcAft>
                <a:spcPts val="0"/>
              </a:spcAft>
            </a:pPr>
            <a:endParaRPr lang="en-US" sz="2200" dirty="0"/>
          </a:p>
        </p:txBody>
      </p:sp>
    </p:spTree>
    <p:extLst>
      <p:ext uri="{BB962C8B-B14F-4D97-AF65-F5344CB8AC3E}">
        <p14:creationId xmlns:p14="http://schemas.microsoft.com/office/powerpoint/2010/main" val="3464034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746504" y="136525"/>
            <a:ext cx="6724796" cy="1265378"/>
          </a:xfrm>
        </p:spPr>
        <p:txBody>
          <a:bodyPr>
            <a:normAutofit/>
          </a:bodyPr>
          <a:lstStyle/>
          <a:p>
            <a:r>
              <a:rPr lang="en-US" altLang="en-US" dirty="0"/>
              <a:t>Criteria 3. Collaboration </a:t>
            </a:r>
            <a:br>
              <a:rPr lang="en-US" altLang="en-US" dirty="0"/>
            </a:br>
            <a:r>
              <a:rPr lang="en-US" altLang="en-US" dirty="0"/>
              <a:t>and Integrated Delivery</a:t>
            </a:r>
          </a:p>
        </p:txBody>
      </p:sp>
      <p:sp>
        <p:nvSpPr>
          <p:cNvPr id="3" name="Content Placeholder 2"/>
          <p:cNvSpPr>
            <a:spLocks noGrp="1"/>
          </p:cNvSpPr>
          <p:nvPr>
            <p:ph idx="1"/>
          </p:nvPr>
        </p:nvSpPr>
        <p:spPr>
          <a:xfrm>
            <a:off x="276224" y="1483792"/>
            <a:ext cx="8748528" cy="5094290"/>
          </a:xfrm>
        </p:spPr>
        <p:txBody>
          <a:bodyPr>
            <a:normAutofit fontScale="25000" lnSpcReduction="20000"/>
          </a:bodyPr>
          <a:lstStyle/>
          <a:p>
            <a:pPr>
              <a:lnSpc>
                <a:spcPct val="120000"/>
              </a:lnSpc>
              <a:spcBef>
                <a:spcPts val="1200"/>
              </a:spcBef>
              <a:spcAft>
                <a:spcPts val="0"/>
              </a:spcAft>
            </a:pPr>
            <a:r>
              <a:rPr lang="en-US" sz="10400" dirty="0"/>
              <a:t>ID partners that demonstrate a commitment and add value to the project. </a:t>
            </a:r>
          </a:p>
          <a:p>
            <a:pPr>
              <a:lnSpc>
                <a:spcPct val="120000"/>
              </a:lnSpc>
              <a:spcBef>
                <a:spcPts val="1800"/>
              </a:spcBef>
              <a:spcAft>
                <a:spcPts val="0"/>
              </a:spcAft>
            </a:pPr>
            <a:r>
              <a:rPr lang="en-US" sz="10400" dirty="0"/>
              <a:t>Seek to improve delivery of public benefits from forest management by coordinating with complementary State and Federal programs and partnership efforts. </a:t>
            </a:r>
          </a:p>
          <a:p>
            <a:pPr>
              <a:lnSpc>
                <a:spcPct val="120000"/>
              </a:lnSpc>
              <a:spcBef>
                <a:spcPts val="1800"/>
              </a:spcBef>
              <a:spcAft>
                <a:spcPts val="0"/>
              </a:spcAft>
            </a:pPr>
            <a:r>
              <a:rPr lang="en-US" sz="10400" dirty="0"/>
              <a:t>Describe land ownerships for the project area and cross-boundary goals: Can include combination of Tribal, State, local government, and private lands.</a:t>
            </a:r>
          </a:p>
          <a:p>
            <a:pPr>
              <a:lnSpc>
                <a:spcPct val="120000"/>
              </a:lnSpc>
              <a:spcBef>
                <a:spcPts val="1800"/>
              </a:spcBef>
              <a:spcAft>
                <a:spcPts val="0"/>
              </a:spcAft>
            </a:pPr>
            <a:r>
              <a:rPr lang="en-US" sz="10400" dirty="0"/>
              <a:t>Demonstrate benefits as a result of collaboration.</a:t>
            </a:r>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21</a:t>
            </a:fld>
            <a:endParaRPr lang="en-US" dirty="0"/>
          </a:p>
        </p:txBody>
      </p:sp>
      <p:sp>
        <p:nvSpPr>
          <p:cNvPr id="5" name="Folded Corner 4"/>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7</a:t>
            </a:r>
          </a:p>
        </p:txBody>
      </p:sp>
      <p:sp>
        <p:nvSpPr>
          <p:cNvPr id="2" name="Rectangle 1"/>
          <p:cNvSpPr/>
          <p:nvPr/>
        </p:nvSpPr>
        <p:spPr>
          <a:xfrm>
            <a:off x="401217" y="54636"/>
            <a:ext cx="1746504" cy="1015663"/>
          </a:xfrm>
          <a:prstGeom prst="rect">
            <a:avLst/>
          </a:prstGeom>
        </p:spPr>
        <p:txBody>
          <a:bodyPr wrap="square">
            <a:spAutoFit/>
          </a:bodyPr>
          <a:lstStyle/>
          <a:p>
            <a:pPr algn="ctr"/>
            <a:r>
              <a:rPr lang="en-US" sz="3000" i="1" dirty="0">
                <a:solidFill>
                  <a:srgbClr val="66FF66"/>
                </a:solidFill>
              </a:rPr>
              <a:t>20 </a:t>
            </a:r>
          </a:p>
          <a:p>
            <a:pPr algn="ctr"/>
            <a:r>
              <a:rPr lang="en-US" sz="3000" i="1" dirty="0">
                <a:solidFill>
                  <a:srgbClr val="66FF66"/>
                </a:solidFill>
              </a:rPr>
              <a:t>points</a:t>
            </a:r>
          </a:p>
        </p:txBody>
      </p:sp>
    </p:spTree>
    <p:extLst>
      <p:ext uri="{BB962C8B-B14F-4D97-AF65-F5344CB8AC3E}">
        <p14:creationId xmlns:p14="http://schemas.microsoft.com/office/powerpoint/2010/main" val="156980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431758" y="359403"/>
            <a:ext cx="6833937" cy="801687"/>
          </a:xfrm>
        </p:spPr>
        <p:txBody>
          <a:bodyPr/>
          <a:lstStyle/>
          <a:p>
            <a:r>
              <a:rPr lang="en-US" altLang="en-US" dirty="0"/>
              <a:t>Criteria 4. Leverage</a:t>
            </a:r>
          </a:p>
        </p:txBody>
      </p:sp>
      <p:sp>
        <p:nvSpPr>
          <p:cNvPr id="3" name="Content Placeholder 2"/>
          <p:cNvSpPr>
            <a:spLocks noGrp="1"/>
          </p:cNvSpPr>
          <p:nvPr>
            <p:ph idx="1"/>
          </p:nvPr>
        </p:nvSpPr>
        <p:spPr>
          <a:xfrm>
            <a:off x="288332" y="1445647"/>
            <a:ext cx="8054157" cy="4105664"/>
          </a:xfrm>
        </p:spPr>
        <p:txBody>
          <a:bodyPr>
            <a:normAutofit fontScale="92500" lnSpcReduction="10000"/>
          </a:bodyPr>
          <a:lstStyle/>
          <a:p>
            <a:pPr>
              <a:lnSpc>
                <a:spcPct val="110000"/>
              </a:lnSpc>
              <a:spcBef>
                <a:spcPts val="1800"/>
              </a:spcBef>
            </a:pPr>
            <a:r>
              <a:rPr lang="en-US" sz="2800" dirty="0"/>
              <a:t>Projects should maximize S&amp;PF funding by using it to leverage contributions from both Federal and non-Federal entities.</a:t>
            </a:r>
          </a:p>
          <a:p>
            <a:pPr>
              <a:lnSpc>
                <a:spcPct val="110000"/>
              </a:lnSpc>
              <a:spcBef>
                <a:spcPts val="1800"/>
              </a:spcBef>
            </a:pPr>
            <a:r>
              <a:rPr lang="en-US" sz="2800" dirty="0"/>
              <a:t>Describe contributions from partners in this section and clearly list in the Budget Spreadsheet.</a:t>
            </a:r>
          </a:p>
          <a:p>
            <a:pPr>
              <a:lnSpc>
                <a:spcPct val="110000"/>
              </a:lnSpc>
              <a:spcBef>
                <a:spcPts val="1800"/>
              </a:spcBef>
              <a:spcAft>
                <a:spcPts val="0"/>
              </a:spcAft>
            </a:pPr>
            <a:r>
              <a:rPr lang="en-US" sz="2800" dirty="0"/>
              <a:t>Include match and additional </a:t>
            </a:r>
          </a:p>
          <a:p>
            <a:pPr marL="169863" lvl="1" indent="0">
              <a:lnSpc>
                <a:spcPct val="110000"/>
              </a:lnSpc>
              <a:spcBef>
                <a:spcPts val="0"/>
              </a:spcBef>
              <a:buNone/>
            </a:pPr>
            <a:r>
              <a:rPr lang="en-US" sz="2800" dirty="0"/>
              <a:t>non-match leveraged.</a:t>
            </a:r>
          </a:p>
          <a:p>
            <a:pPr>
              <a:lnSpc>
                <a:spcPct val="110000"/>
              </a:lnSpc>
            </a:pPr>
            <a:endParaRPr lang="en-US" dirty="0"/>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22</a:t>
            </a:fld>
            <a:endParaRPr lang="en-US" dirty="0"/>
          </a:p>
        </p:txBody>
      </p:sp>
      <p:sp>
        <p:nvSpPr>
          <p:cNvPr id="5" name="Folded Corner 4"/>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7</a:t>
            </a:r>
          </a:p>
        </p:txBody>
      </p:sp>
      <p:sp>
        <p:nvSpPr>
          <p:cNvPr id="6" name="Rectangle 5"/>
          <p:cNvSpPr/>
          <p:nvPr/>
        </p:nvSpPr>
        <p:spPr>
          <a:xfrm>
            <a:off x="455704" y="102562"/>
            <a:ext cx="1746504" cy="1015663"/>
          </a:xfrm>
          <a:prstGeom prst="rect">
            <a:avLst/>
          </a:prstGeom>
        </p:spPr>
        <p:txBody>
          <a:bodyPr wrap="square">
            <a:spAutoFit/>
          </a:bodyPr>
          <a:lstStyle/>
          <a:p>
            <a:pPr algn="ctr"/>
            <a:r>
              <a:rPr lang="en-US" sz="3000" i="1" dirty="0">
                <a:solidFill>
                  <a:srgbClr val="66FF66"/>
                </a:solidFill>
              </a:rPr>
              <a:t>10 </a:t>
            </a:r>
          </a:p>
          <a:p>
            <a:pPr algn="ctr"/>
            <a:r>
              <a:rPr lang="en-US" sz="3000" i="1" dirty="0">
                <a:solidFill>
                  <a:srgbClr val="66FF66"/>
                </a:solidFill>
              </a:rPr>
              <a:t>points</a:t>
            </a:r>
          </a:p>
        </p:txBody>
      </p:sp>
      <p:pic>
        <p:nvPicPr>
          <p:cNvPr id="7" name="Picture 6" descr="Photo of a person standing in a young oak forest">
            <a:extLst>
              <a:ext uri="{FF2B5EF4-FFF2-40B4-BE49-F238E27FC236}">
                <a16:creationId xmlns:a16="http://schemas.microsoft.com/office/drawing/2014/main" id="{D4F2E4D9-0F60-4BBF-8F10-7329D4CC5053}"/>
              </a:ext>
            </a:extLst>
          </p:cNvPr>
          <p:cNvPicPr>
            <a:picLocks noChangeAspect="1"/>
          </p:cNvPicPr>
          <p:nvPr/>
        </p:nvPicPr>
        <p:blipFill rotWithShape="1">
          <a:blip r:embed="rId3">
            <a:extLst>
              <a:ext uri="{28A0092B-C50C-407E-A947-70E740481C1C}">
                <a14:useLocalDpi xmlns:a14="http://schemas.microsoft.com/office/drawing/2010/main" val="0"/>
              </a:ext>
            </a:extLst>
          </a:blip>
          <a:srcRect l="17127" r="11353"/>
          <a:stretch/>
        </p:blipFill>
        <p:spPr>
          <a:xfrm>
            <a:off x="5699574" y="3860798"/>
            <a:ext cx="2642915" cy="2771480"/>
          </a:xfrm>
          <a:prstGeom prst="rect">
            <a:avLst/>
          </a:prstGeom>
        </p:spPr>
      </p:pic>
      <p:sp>
        <p:nvSpPr>
          <p:cNvPr id="9" name="Subtitle 2">
            <a:extLst>
              <a:ext uri="{FF2B5EF4-FFF2-40B4-BE49-F238E27FC236}">
                <a16:creationId xmlns:a16="http://schemas.microsoft.com/office/drawing/2014/main" id="{E385C433-51A1-498D-82F0-B223FCE0004D}"/>
              </a:ext>
            </a:extLst>
          </p:cNvPr>
          <p:cNvSpPr txBox="1">
            <a:spLocks/>
          </p:cNvSpPr>
          <p:nvPr/>
        </p:nvSpPr>
        <p:spPr>
          <a:xfrm>
            <a:off x="4797778" y="6615289"/>
            <a:ext cx="4346222" cy="242711"/>
          </a:xfrm>
          <a:prstGeom prst="rect">
            <a:avLst/>
          </a:prstGeom>
        </p:spPr>
        <p:txBody>
          <a:bodyPr vert="horz" lIns="91440" tIns="45720" rIns="91440" bIns="45720" rtlCol="0">
            <a:normAutofit fontScale="92500" lnSpcReduction="10000"/>
          </a:bodyPr>
          <a:lstStyle>
            <a:lvl1pPr marL="171450" indent="-171450" algn="l" defTabSz="685800" rtl="0" eaLnBrk="1" latinLnBrk="0" hangingPunct="1">
              <a:lnSpc>
                <a:spcPct val="100000"/>
              </a:lnSpc>
              <a:spcBef>
                <a:spcPts val="750"/>
              </a:spcBef>
              <a:spcAft>
                <a:spcPts val="450"/>
              </a:spcAft>
              <a:buFont typeface="Arial" panose="020B0604020202020204" pitchFamily="34" charset="0"/>
              <a:buChar char="•"/>
              <a:defRPr sz="2400" kern="1200">
                <a:solidFill>
                  <a:schemeClr val="tx1"/>
                </a:solidFill>
                <a:latin typeface="+mn-lt"/>
                <a:ea typeface="+mn-ea"/>
                <a:cs typeface="+mn-cs"/>
              </a:defRPr>
            </a:lvl1pPr>
            <a:lvl2pPr marL="411480" indent="-171450" algn="l" defTabSz="685800" rtl="0" eaLnBrk="1" latinLnBrk="0" hangingPunct="1">
              <a:lnSpc>
                <a:spcPct val="100000"/>
              </a:lnSpc>
              <a:spcBef>
                <a:spcPts val="375"/>
              </a:spcBef>
              <a:spcAft>
                <a:spcPts val="450"/>
              </a:spcAft>
              <a:buFont typeface="Wingdings" panose="05000000000000000000" pitchFamily="2" charset="2"/>
              <a:buChar char="Ø"/>
              <a:defRPr sz="2400" kern="1200">
                <a:solidFill>
                  <a:schemeClr val="tx1"/>
                </a:solidFill>
                <a:latin typeface="+mn-lt"/>
                <a:ea typeface="+mn-ea"/>
                <a:cs typeface="+mn-cs"/>
              </a:defRPr>
            </a:lvl2pPr>
            <a:lvl3pPr marL="617220" indent="-171450" algn="l" defTabSz="685800" rtl="0" eaLnBrk="1" latinLnBrk="0" hangingPunct="1">
              <a:lnSpc>
                <a:spcPct val="100000"/>
              </a:lnSpc>
              <a:spcBef>
                <a:spcPts val="375"/>
              </a:spcBef>
              <a:spcAft>
                <a:spcPts val="450"/>
              </a:spcAft>
              <a:buFont typeface="Arial" panose="020B0604020202020204" pitchFamily="34" charset="0"/>
              <a:buChar char="•"/>
              <a:defRPr sz="1350" kern="1200">
                <a:solidFill>
                  <a:schemeClr val="tx1"/>
                </a:solidFill>
                <a:latin typeface="+mn-lt"/>
                <a:ea typeface="+mn-ea"/>
                <a:cs typeface="+mn-cs"/>
              </a:defRPr>
            </a:lvl3pPr>
            <a:lvl4pPr marL="857250" indent="-171450" algn="l" defTabSz="685800" rtl="0" eaLnBrk="1" latinLnBrk="0" hangingPunct="1">
              <a:lnSpc>
                <a:spcPct val="100000"/>
              </a:lnSpc>
              <a:spcBef>
                <a:spcPts val="375"/>
              </a:spcBef>
              <a:spcAft>
                <a:spcPts val="450"/>
              </a:spcAft>
              <a:buFont typeface="Arial" panose="020B0604020202020204" pitchFamily="34" charset="0"/>
              <a:buChar char="•"/>
              <a:defRPr sz="1200" kern="1200">
                <a:solidFill>
                  <a:schemeClr val="tx1"/>
                </a:solidFill>
                <a:latin typeface="+mn-lt"/>
                <a:ea typeface="+mn-ea"/>
                <a:cs typeface="+mn-cs"/>
              </a:defRPr>
            </a:lvl4pPr>
            <a:lvl5pPr marL="1097280" indent="-171450" algn="l" defTabSz="685800" rtl="0" eaLnBrk="1" latinLnBrk="0" hangingPunct="1">
              <a:lnSpc>
                <a:spcPct val="100000"/>
              </a:lnSpc>
              <a:spcBef>
                <a:spcPts val="375"/>
              </a:spcBef>
              <a:spcAft>
                <a:spcPts val="450"/>
              </a:spcAft>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1200" i="1" dirty="0"/>
              <a:t>Photo by Cotton Randall, from White Oak Project in Ohio.</a:t>
            </a:r>
          </a:p>
        </p:txBody>
      </p:sp>
    </p:spTree>
    <p:extLst>
      <p:ext uri="{BB962C8B-B14F-4D97-AF65-F5344CB8AC3E}">
        <p14:creationId xmlns:p14="http://schemas.microsoft.com/office/powerpoint/2010/main" val="103979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678104" y="120472"/>
            <a:ext cx="6835005" cy="1264023"/>
          </a:xfrm>
        </p:spPr>
        <p:txBody>
          <a:bodyPr>
            <a:normAutofit/>
          </a:bodyPr>
          <a:lstStyle/>
          <a:p>
            <a:r>
              <a:rPr lang="en-US" altLang="en-US" dirty="0"/>
              <a:t>Criteria 5. Knowledge and </a:t>
            </a:r>
            <a:br>
              <a:rPr lang="en-US" altLang="en-US" dirty="0"/>
            </a:br>
            <a:r>
              <a:rPr lang="en-US" altLang="en-US" dirty="0"/>
              <a:t>Technical Transfer</a:t>
            </a:r>
          </a:p>
        </p:txBody>
      </p:sp>
      <p:sp>
        <p:nvSpPr>
          <p:cNvPr id="3" name="Content Placeholder 2"/>
          <p:cNvSpPr>
            <a:spLocks noGrp="1"/>
          </p:cNvSpPr>
          <p:nvPr>
            <p:ph idx="1"/>
          </p:nvPr>
        </p:nvSpPr>
        <p:spPr>
          <a:xfrm>
            <a:off x="277906" y="1361128"/>
            <a:ext cx="8746846" cy="3368916"/>
          </a:xfrm>
        </p:spPr>
        <p:txBody>
          <a:bodyPr>
            <a:normAutofit/>
          </a:bodyPr>
          <a:lstStyle/>
          <a:p>
            <a:pPr>
              <a:spcBef>
                <a:spcPts val="1800"/>
              </a:spcBef>
              <a:spcAft>
                <a:spcPts val="0"/>
              </a:spcAft>
            </a:pPr>
            <a:r>
              <a:rPr lang="en-US" dirty="0"/>
              <a:t>Technical transfer: The sharing of knowledge, tools, and innovations for practical application. </a:t>
            </a:r>
          </a:p>
          <a:p>
            <a:pPr>
              <a:spcBef>
                <a:spcPts val="1800"/>
              </a:spcBef>
              <a:spcAft>
                <a:spcPts val="0"/>
              </a:spcAft>
            </a:pPr>
            <a:r>
              <a:rPr lang="en-US" dirty="0"/>
              <a:t>Describe how others will learn from the work done on this project… potential to inform practitioners and enhance the effectiveness of similar initiatives.</a:t>
            </a:r>
          </a:p>
          <a:p>
            <a:pPr>
              <a:spcBef>
                <a:spcPts val="1800"/>
              </a:spcBef>
              <a:spcAft>
                <a:spcPts val="0"/>
              </a:spcAft>
            </a:pPr>
            <a:r>
              <a:rPr lang="en-US" dirty="0"/>
              <a:t>Projects should include a component of outreach, training, lessons learned, or related opportunities.</a:t>
            </a:r>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23</a:t>
            </a:fld>
            <a:endParaRPr lang="en-US" dirty="0"/>
          </a:p>
        </p:txBody>
      </p:sp>
      <p:sp>
        <p:nvSpPr>
          <p:cNvPr id="5" name="Folded Corner 4"/>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7</a:t>
            </a:r>
          </a:p>
        </p:txBody>
      </p:sp>
      <p:sp>
        <p:nvSpPr>
          <p:cNvPr id="6" name="Rectangle 5"/>
          <p:cNvSpPr/>
          <p:nvPr/>
        </p:nvSpPr>
        <p:spPr>
          <a:xfrm>
            <a:off x="294762" y="47809"/>
            <a:ext cx="1743398" cy="1015663"/>
          </a:xfrm>
          <a:prstGeom prst="rect">
            <a:avLst/>
          </a:prstGeom>
        </p:spPr>
        <p:txBody>
          <a:bodyPr wrap="square">
            <a:spAutoFit/>
          </a:bodyPr>
          <a:lstStyle/>
          <a:p>
            <a:pPr algn="ctr"/>
            <a:r>
              <a:rPr lang="en-US" sz="3000" i="1" dirty="0">
                <a:solidFill>
                  <a:srgbClr val="66FF66"/>
                </a:solidFill>
              </a:rPr>
              <a:t>10 </a:t>
            </a:r>
          </a:p>
          <a:p>
            <a:pPr algn="ctr"/>
            <a:r>
              <a:rPr lang="en-US" sz="3000" i="1" dirty="0">
                <a:solidFill>
                  <a:srgbClr val="66FF66"/>
                </a:solidFill>
              </a:rPr>
              <a:t>points</a:t>
            </a:r>
          </a:p>
        </p:txBody>
      </p:sp>
      <p:pic>
        <p:nvPicPr>
          <p:cNvPr id="8" name="Picture 7" descr="Photo of people learning how to identify plants.">
            <a:extLst>
              <a:ext uri="{FF2B5EF4-FFF2-40B4-BE49-F238E27FC236}">
                <a16:creationId xmlns:a16="http://schemas.microsoft.com/office/drawing/2014/main" id="{8EF72746-A998-4CDC-9BBE-E44922270F5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2122"/>
          <a:stretch/>
        </p:blipFill>
        <p:spPr>
          <a:xfrm>
            <a:off x="3574091" y="4618831"/>
            <a:ext cx="2154476" cy="2098764"/>
          </a:xfrm>
          <a:prstGeom prst="rect">
            <a:avLst/>
          </a:prstGeom>
        </p:spPr>
      </p:pic>
    </p:spTree>
    <p:extLst>
      <p:ext uri="{BB962C8B-B14F-4D97-AF65-F5344CB8AC3E}">
        <p14:creationId xmlns:p14="http://schemas.microsoft.com/office/powerpoint/2010/main" val="844538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7116C-5841-4A0B-A73A-8A2D821B896D}"/>
              </a:ext>
            </a:extLst>
          </p:cNvPr>
          <p:cNvSpPr>
            <a:spLocks noGrp="1"/>
          </p:cNvSpPr>
          <p:nvPr>
            <p:ph type="title"/>
          </p:nvPr>
        </p:nvSpPr>
        <p:spPr>
          <a:xfrm>
            <a:off x="1548579" y="210386"/>
            <a:ext cx="6681021" cy="549862"/>
          </a:xfrm>
        </p:spPr>
        <p:txBody>
          <a:bodyPr/>
          <a:lstStyle/>
          <a:p>
            <a:pPr algn="ctr"/>
            <a:r>
              <a:rPr lang="en-US" dirty="0">
                <a:solidFill>
                  <a:schemeClr val="accent2">
                    <a:lumMod val="75000"/>
                  </a:schemeClr>
                </a:solidFill>
              </a:rPr>
              <a:t>New! </a:t>
            </a:r>
            <a:r>
              <a:rPr lang="en-US" dirty="0"/>
              <a:t>Scoring Rubric</a:t>
            </a:r>
          </a:p>
        </p:txBody>
      </p:sp>
      <p:sp>
        <p:nvSpPr>
          <p:cNvPr id="4" name="Folded Corner 4">
            <a:extLst>
              <a:ext uri="{FF2B5EF4-FFF2-40B4-BE49-F238E27FC236}">
                <a16:creationId xmlns:a16="http://schemas.microsoft.com/office/drawing/2014/main" id="{0DDCE009-5A75-4A6C-B8DB-9F55AF53048A}"/>
              </a:ext>
            </a:extLst>
          </p:cNvPr>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8</a:t>
            </a:r>
          </a:p>
        </p:txBody>
      </p:sp>
      <p:pic>
        <p:nvPicPr>
          <p:cNvPr id="5" name="Picture 4" descr="Image of the Scoring Rubric">
            <a:extLst>
              <a:ext uri="{FF2B5EF4-FFF2-40B4-BE49-F238E27FC236}">
                <a16:creationId xmlns:a16="http://schemas.microsoft.com/office/drawing/2014/main" id="{E4F85F1D-8D28-4C4B-9777-B9AAC1F39E0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1994" y="848836"/>
            <a:ext cx="8280012" cy="6082904"/>
          </a:xfrm>
          <a:prstGeom prst="rect">
            <a:avLst/>
          </a:prstGeom>
        </p:spPr>
      </p:pic>
    </p:spTree>
    <p:extLst>
      <p:ext uri="{BB962C8B-B14F-4D97-AF65-F5344CB8AC3E}">
        <p14:creationId xmlns:p14="http://schemas.microsoft.com/office/powerpoint/2010/main" val="2255068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E1995-CBC1-42B6-A965-7D2E0D6E9DDA}"/>
              </a:ext>
            </a:extLst>
          </p:cNvPr>
          <p:cNvSpPr>
            <a:spLocks noGrp="1"/>
          </p:cNvSpPr>
          <p:nvPr>
            <p:ph type="title"/>
          </p:nvPr>
        </p:nvSpPr>
        <p:spPr>
          <a:xfrm>
            <a:off x="235974" y="37722"/>
            <a:ext cx="8632362" cy="1261112"/>
          </a:xfrm>
        </p:spPr>
        <p:txBody>
          <a:bodyPr>
            <a:noAutofit/>
          </a:bodyPr>
          <a:lstStyle/>
          <a:p>
            <a:r>
              <a:rPr lang="en-US" sz="2600" dirty="0">
                <a:hlinkClick r:id="rId3"/>
              </a:rPr>
              <a:t>Exec. Order 13985: Advancing Racial Equity and Support for Underserved Communities through the Federal Government</a:t>
            </a:r>
            <a:endParaRPr lang="en-US" sz="2600" dirty="0"/>
          </a:p>
        </p:txBody>
      </p:sp>
      <p:sp>
        <p:nvSpPr>
          <p:cNvPr id="3" name="Content Placeholder 2">
            <a:extLst>
              <a:ext uri="{FF2B5EF4-FFF2-40B4-BE49-F238E27FC236}">
                <a16:creationId xmlns:a16="http://schemas.microsoft.com/office/drawing/2014/main" id="{F7A2DAE0-5669-40E6-A9D1-00300EDFF006}"/>
              </a:ext>
            </a:extLst>
          </p:cNvPr>
          <p:cNvSpPr>
            <a:spLocks noGrp="1"/>
          </p:cNvSpPr>
          <p:nvPr>
            <p:ph idx="1"/>
          </p:nvPr>
        </p:nvSpPr>
        <p:spPr>
          <a:xfrm>
            <a:off x="77439" y="1416818"/>
            <a:ext cx="8989122" cy="5304657"/>
          </a:xfrm>
        </p:spPr>
        <p:txBody>
          <a:bodyPr>
            <a:normAutofit fontScale="77500" lnSpcReduction="20000"/>
          </a:bodyPr>
          <a:lstStyle/>
          <a:p>
            <a:pPr>
              <a:lnSpc>
                <a:spcPct val="120000"/>
              </a:lnSpc>
            </a:pPr>
            <a:r>
              <a:rPr lang="en-US" dirty="0"/>
              <a:t>The policy of the Federal Government to, “</a:t>
            </a:r>
            <a:r>
              <a:rPr lang="en-US" b="1" dirty="0"/>
              <a:t>pursue a comprehensive approach to advancing equity for all, including people of color and others who have been historically underserved, marginalized, and adversely affected by persistent poverty and inequality.”</a:t>
            </a:r>
          </a:p>
          <a:p>
            <a:pPr>
              <a:lnSpc>
                <a:spcPct val="120000"/>
              </a:lnSpc>
            </a:pPr>
            <a:r>
              <a:rPr lang="en-US" dirty="0"/>
              <a:t>Equity = “consistent and systematic fair, just, and impartial treatment of all individuals, including individuals who belong to underserved communities that have been denied such treatment, such as:</a:t>
            </a:r>
          </a:p>
          <a:p>
            <a:pPr marL="515938" lvl="1" indent="-276225">
              <a:lnSpc>
                <a:spcPct val="120000"/>
              </a:lnSpc>
              <a:spcBef>
                <a:spcPts val="400"/>
              </a:spcBef>
              <a:spcAft>
                <a:spcPts val="0"/>
              </a:spcAft>
            </a:pPr>
            <a:r>
              <a:rPr lang="en-US" dirty="0"/>
              <a:t>Black, Latino, and Indigenous and Native American persons, Asian Americans and Pacific Islanders and other persons of color; </a:t>
            </a:r>
          </a:p>
          <a:p>
            <a:pPr marL="515938" lvl="1" indent="-276225">
              <a:lnSpc>
                <a:spcPct val="120000"/>
              </a:lnSpc>
              <a:spcBef>
                <a:spcPts val="400"/>
              </a:spcBef>
              <a:spcAft>
                <a:spcPts val="0"/>
              </a:spcAft>
            </a:pPr>
            <a:r>
              <a:rPr lang="en-US" dirty="0"/>
              <a:t>Members of religious minorities;</a:t>
            </a:r>
          </a:p>
          <a:p>
            <a:pPr marL="515938" lvl="1" indent="-276225">
              <a:lnSpc>
                <a:spcPct val="120000"/>
              </a:lnSpc>
              <a:spcBef>
                <a:spcPts val="400"/>
              </a:spcBef>
              <a:spcAft>
                <a:spcPts val="0"/>
              </a:spcAft>
            </a:pPr>
            <a:r>
              <a:rPr lang="en-US" dirty="0"/>
              <a:t>Lesbian, gay, bisexual, transgender, and queer (LGBTQ+) persons</a:t>
            </a:r>
          </a:p>
          <a:p>
            <a:pPr marL="515938" lvl="1" indent="-276225">
              <a:lnSpc>
                <a:spcPct val="120000"/>
              </a:lnSpc>
              <a:spcBef>
                <a:spcPts val="400"/>
              </a:spcBef>
              <a:spcAft>
                <a:spcPts val="0"/>
              </a:spcAft>
            </a:pPr>
            <a:r>
              <a:rPr lang="en-US" dirty="0"/>
              <a:t>Persons with disabilities;</a:t>
            </a:r>
          </a:p>
          <a:p>
            <a:pPr marL="515938" lvl="1" indent="-276225">
              <a:lnSpc>
                <a:spcPct val="120000"/>
              </a:lnSpc>
              <a:spcBef>
                <a:spcPts val="400"/>
              </a:spcBef>
              <a:spcAft>
                <a:spcPts val="0"/>
              </a:spcAft>
            </a:pPr>
            <a:r>
              <a:rPr lang="en-US" dirty="0"/>
              <a:t>Persons who live in rural areas; and</a:t>
            </a:r>
          </a:p>
          <a:p>
            <a:pPr marL="515938" lvl="1" indent="-276225">
              <a:lnSpc>
                <a:spcPct val="120000"/>
              </a:lnSpc>
              <a:spcBef>
                <a:spcPts val="400"/>
              </a:spcBef>
              <a:spcAft>
                <a:spcPts val="0"/>
              </a:spcAft>
            </a:pPr>
            <a:r>
              <a:rPr lang="en-US" dirty="0"/>
              <a:t>Persons otherwise adversely affected by persistent poverty or inequality.” </a:t>
            </a:r>
          </a:p>
        </p:txBody>
      </p:sp>
      <p:sp>
        <p:nvSpPr>
          <p:cNvPr id="4" name="Slide Number Placeholder 3">
            <a:extLst>
              <a:ext uri="{FF2B5EF4-FFF2-40B4-BE49-F238E27FC236}">
                <a16:creationId xmlns:a16="http://schemas.microsoft.com/office/drawing/2014/main" id="{CCB28F56-D51F-4070-AAA8-6CC1D2FACD15}"/>
              </a:ext>
            </a:extLst>
          </p:cNvPr>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25</a:t>
            </a:fld>
            <a:endParaRPr lang="en-US" dirty="0"/>
          </a:p>
        </p:txBody>
      </p:sp>
      <p:sp>
        <p:nvSpPr>
          <p:cNvPr id="5" name="Folded Corner 4">
            <a:extLst>
              <a:ext uri="{FF2B5EF4-FFF2-40B4-BE49-F238E27FC236}">
                <a16:creationId xmlns:a16="http://schemas.microsoft.com/office/drawing/2014/main" id="{A789010C-13AF-42ED-A42A-633ABC451644}"/>
              </a:ext>
            </a:extLst>
          </p:cNvPr>
          <p:cNvSpPr/>
          <p:nvPr/>
        </p:nvSpPr>
        <p:spPr>
          <a:xfrm>
            <a:off x="8513109" y="850134"/>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a:t>
            </a:r>
            <a:r>
              <a:rPr lang="en-US" sz="1600">
                <a:solidFill>
                  <a:schemeClr val="tx1"/>
                </a:solidFill>
              </a:rPr>
              <a:t>2</a:t>
            </a:r>
            <a:endParaRPr lang="en-US" sz="1600" dirty="0">
              <a:solidFill>
                <a:schemeClr val="tx1"/>
              </a:solidFill>
            </a:endParaRPr>
          </a:p>
        </p:txBody>
      </p:sp>
    </p:spTree>
    <p:extLst>
      <p:ext uri="{BB962C8B-B14F-4D97-AF65-F5344CB8AC3E}">
        <p14:creationId xmlns:p14="http://schemas.microsoft.com/office/powerpoint/2010/main" val="3524756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E1995-CBC1-42B6-A965-7D2E0D6E9DDA}"/>
              </a:ext>
            </a:extLst>
          </p:cNvPr>
          <p:cNvSpPr>
            <a:spLocks noGrp="1"/>
          </p:cNvSpPr>
          <p:nvPr>
            <p:ph type="title"/>
          </p:nvPr>
        </p:nvSpPr>
        <p:spPr>
          <a:xfrm>
            <a:off x="235974" y="37722"/>
            <a:ext cx="8632362" cy="1261112"/>
          </a:xfrm>
        </p:spPr>
        <p:txBody>
          <a:bodyPr>
            <a:noAutofit/>
          </a:bodyPr>
          <a:lstStyle/>
          <a:p>
            <a:r>
              <a:rPr lang="en-US" sz="2600" dirty="0">
                <a:hlinkClick r:id="rId3"/>
              </a:rPr>
              <a:t>Exec. Order 13985: Advancing Racial Equity and Support for Underserved Communities through the Fed. Government</a:t>
            </a:r>
            <a:endParaRPr lang="en-US" sz="2600" dirty="0"/>
          </a:p>
        </p:txBody>
      </p:sp>
      <p:sp>
        <p:nvSpPr>
          <p:cNvPr id="3" name="Content Placeholder 2">
            <a:extLst>
              <a:ext uri="{FF2B5EF4-FFF2-40B4-BE49-F238E27FC236}">
                <a16:creationId xmlns:a16="http://schemas.microsoft.com/office/drawing/2014/main" id="{F7A2DAE0-5669-40E6-A9D1-00300EDFF006}"/>
              </a:ext>
            </a:extLst>
          </p:cNvPr>
          <p:cNvSpPr>
            <a:spLocks noGrp="1"/>
          </p:cNvSpPr>
          <p:nvPr>
            <p:ph idx="1"/>
          </p:nvPr>
        </p:nvSpPr>
        <p:spPr>
          <a:xfrm>
            <a:off x="275663" y="1640909"/>
            <a:ext cx="8790897" cy="4940759"/>
          </a:xfrm>
        </p:spPr>
        <p:txBody>
          <a:bodyPr>
            <a:normAutofit/>
          </a:bodyPr>
          <a:lstStyle/>
          <a:p>
            <a:pPr marL="0" indent="0">
              <a:buNone/>
            </a:pPr>
            <a:r>
              <a:rPr lang="en-US" dirty="0"/>
              <a:t>We encourage applications that show a clear benefit to underserved/historically marginalized people and the communities where they reside or the forest areas that they value.</a:t>
            </a:r>
          </a:p>
          <a:p>
            <a:pPr marL="0" indent="0">
              <a:spcBef>
                <a:spcPts val="2400"/>
              </a:spcBef>
              <a:spcAft>
                <a:spcPts val="0"/>
              </a:spcAft>
              <a:buNone/>
            </a:pPr>
            <a:r>
              <a:rPr lang="en-US" dirty="0"/>
              <a:t>Where this is the case: Describe in the </a:t>
            </a:r>
            <a:r>
              <a:rPr lang="en-US" i="1" dirty="0"/>
              <a:t>Narrative Form</a:t>
            </a:r>
            <a:r>
              <a:rPr lang="en-US" dirty="0"/>
              <a:t>.</a:t>
            </a:r>
          </a:p>
          <a:p>
            <a:pPr marL="0" indent="0">
              <a:spcBef>
                <a:spcPts val="2400"/>
              </a:spcBef>
              <a:spcAft>
                <a:spcPts val="0"/>
              </a:spcAft>
              <a:buNone/>
            </a:pPr>
            <a:r>
              <a:rPr lang="en-US" dirty="0"/>
              <a:t>Two resources:</a:t>
            </a:r>
          </a:p>
          <a:p>
            <a:pPr>
              <a:spcBef>
                <a:spcPts val="0"/>
              </a:spcBef>
            </a:pPr>
            <a:r>
              <a:rPr lang="en-US" dirty="0">
                <a:hlinkClick r:id="rId4"/>
              </a:rPr>
              <a:t>CDC Social Vulnerability Index</a:t>
            </a:r>
            <a:endParaRPr lang="en-US" dirty="0"/>
          </a:p>
          <a:p>
            <a:pPr>
              <a:spcBef>
                <a:spcPts val="0"/>
              </a:spcBef>
            </a:pPr>
            <a:r>
              <a:rPr lang="en-US" dirty="0">
                <a:hlinkClick r:id="rId5"/>
              </a:rPr>
              <a:t>Opportunity Zones</a:t>
            </a:r>
            <a:r>
              <a:rPr lang="en-US" dirty="0"/>
              <a:t>, economically distressed communities identified by governors.</a:t>
            </a:r>
          </a:p>
        </p:txBody>
      </p:sp>
      <p:sp>
        <p:nvSpPr>
          <p:cNvPr id="4" name="Slide Number Placeholder 3">
            <a:extLst>
              <a:ext uri="{FF2B5EF4-FFF2-40B4-BE49-F238E27FC236}">
                <a16:creationId xmlns:a16="http://schemas.microsoft.com/office/drawing/2014/main" id="{CCB28F56-D51F-4070-AAA8-6CC1D2FACD15}"/>
              </a:ext>
            </a:extLst>
          </p:cNvPr>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26</a:t>
            </a:fld>
            <a:endParaRPr lang="en-US" dirty="0"/>
          </a:p>
        </p:txBody>
      </p:sp>
      <p:sp>
        <p:nvSpPr>
          <p:cNvPr id="5" name="Folded Corner 4">
            <a:extLst>
              <a:ext uri="{FF2B5EF4-FFF2-40B4-BE49-F238E27FC236}">
                <a16:creationId xmlns:a16="http://schemas.microsoft.com/office/drawing/2014/main" id="{A789010C-13AF-42ED-A42A-633ABC451644}"/>
              </a:ext>
            </a:extLst>
          </p:cNvPr>
          <p:cNvSpPr/>
          <p:nvPr/>
        </p:nvSpPr>
        <p:spPr>
          <a:xfrm>
            <a:off x="8513109" y="863386"/>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a:t>
            </a:r>
            <a:r>
              <a:rPr lang="en-US" sz="1600">
                <a:solidFill>
                  <a:schemeClr val="tx1"/>
                </a:solidFill>
              </a:rPr>
              <a:t>2</a:t>
            </a:r>
            <a:endParaRPr lang="en-US" sz="1600" dirty="0">
              <a:solidFill>
                <a:schemeClr val="tx1"/>
              </a:solidFill>
            </a:endParaRPr>
          </a:p>
        </p:txBody>
      </p:sp>
    </p:spTree>
    <p:extLst>
      <p:ext uri="{BB962C8B-B14F-4D97-AF65-F5344CB8AC3E}">
        <p14:creationId xmlns:p14="http://schemas.microsoft.com/office/powerpoint/2010/main" val="16593996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type="ctrTitle"/>
          </p:nvPr>
        </p:nvSpPr>
        <p:spPr>
          <a:xfrm>
            <a:off x="0" y="2202024"/>
            <a:ext cx="4147844" cy="3053103"/>
          </a:xfrm>
          <a:effectLst/>
        </p:spPr>
        <p:txBody>
          <a:bodyPr>
            <a:noAutofit/>
          </a:bodyPr>
          <a:lstStyle/>
          <a:p>
            <a:pPr eaLnBrk="1" hangingPunct="1"/>
            <a:r>
              <a:rPr lang="en-US" altLang="en-US" sz="3500" dirty="0"/>
              <a:t>Application Forms and Process</a:t>
            </a:r>
          </a:p>
        </p:txBody>
      </p:sp>
      <p:pic>
        <p:nvPicPr>
          <p:cNvPr id="5" name="Picture 5" descr="Beautiful landscape with forested hills in fall colors reflecting on a clear lake.">
            <a:extLst>
              <a:ext uri="{FF2B5EF4-FFF2-40B4-BE49-F238E27FC236}">
                <a16:creationId xmlns:a16="http://schemas.microsoft.com/office/drawing/2014/main" id="{D2C9E0BD-A70E-4981-822D-11074F2F997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147844" y="1620570"/>
            <a:ext cx="4272732" cy="4622186"/>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0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 of the Project Narrative Form">
            <a:extLst>
              <a:ext uri="{FF2B5EF4-FFF2-40B4-BE49-F238E27FC236}">
                <a16:creationId xmlns:a16="http://schemas.microsoft.com/office/drawing/2014/main" id="{5164D7A8-3B35-4271-9D7C-393D19DA77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344784" y="78111"/>
            <a:ext cx="6127992" cy="7664792"/>
          </a:xfrm>
          <a:prstGeom prst="rect">
            <a:avLst/>
          </a:prstGeom>
        </p:spPr>
      </p:pic>
      <p:sp>
        <p:nvSpPr>
          <p:cNvPr id="2" name="Title 1"/>
          <p:cNvSpPr>
            <a:spLocks noGrp="1"/>
          </p:cNvSpPr>
          <p:nvPr>
            <p:ph type="title"/>
          </p:nvPr>
        </p:nvSpPr>
        <p:spPr>
          <a:xfrm>
            <a:off x="14870" y="2614832"/>
            <a:ext cx="2359410" cy="1396728"/>
          </a:xfrm>
        </p:spPr>
        <p:txBody>
          <a:bodyPr>
            <a:normAutofit/>
          </a:bodyPr>
          <a:lstStyle/>
          <a:p>
            <a:r>
              <a:rPr lang="en-US" dirty="0">
                <a:hlinkClick r:id="rId4"/>
              </a:rPr>
              <a:t>Project Narrative Form</a:t>
            </a:r>
            <a:endParaRPr lang="en-US" dirty="0"/>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28</a:t>
            </a:fld>
            <a:endParaRPr lang="en-US" dirty="0"/>
          </a:p>
        </p:txBody>
      </p:sp>
      <p:sp>
        <p:nvSpPr>
          <p:cNvPr id="6" name="Folded Corner 5"/>
          <p:cNvSpPr/>
          <p:nvPr/>
        </p:nvSpPr>
        <p:spPr>
          <a:xfrm>
            <a:off x="8530292"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10</a:t>
            </a:r>
          </a:p>
        </p:txBody>
      </p:sp>
      <p:sp>
        <p:nvSpPr>
          <p:cNvPr id="3" name="Up Ribbon 2"/>
          <p:cNvSpPr/>
          <p:nvPr/>
        </p:nvSpPr>
        <p:spPr>
          <a:xfrm>
            <a:off x="5529989" y="3035790"/>
            <a:ext cx="3394333" cy="1583141"/>
          </a:xfrm>
          <a:prstGeom prst="ribbon2">
            <a:avLst/>
          </a:prstGeom>
          <a:solidFill>
            <a:srgbClr val="E0A51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b="1" dirty="0">
                <a:solidFill>
                  <a:schemeClr val="bg1"/>
                </a:solidFill>
              </a:rPr>
              <a:t>Fillable Form (PDF)</a:t>
            </a:r>
          </a:p>
        </p:txBody>
      </p:sp>
    </p:spTree>
    <p:extLst>
      <p:ext uri="{BB962C8B-B14F-4D97-AF65-F5344CB8AC3E}">
        <p14:creationId xmlns:p14="http://schemas.microsoft.com/office/powerpoint/2010/main" val="231008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906" y="139897"/>
            <a:ext cx="8590430" cy="764106"/>
          </a:xfrm>
        </p:spPr>
        <p:txBody>
          <a:bodyPr>
            <a:normAutofit/>
          </a:bodyPr>
          <a:lstStyle/>
          <a:p>
            <a:r>
              <a:rPr lang="en-US" dirty="0">
                <a:hlinkClick r:id="rId3"/>
              </a:rPr>
              <a:t>Budget Spreadsheet</a:t>
            </a:r>
            <a:endParaRPr lang="en-US" dirty="0"/>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29</a:t>
            </a:fld>
            <a:endParaRPr lang="en-US" dirty="0"/>
          </a:p>
        </p:txBody>
      </p:sp>
      <p:sp>
        <p:nvSpPr>
          <p:cNvPr id="6" name="Folded Corner 5"/>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10</a:t>
            </a:r>
          </a:p>
        </p:txBody>
      </p:sp>
      <p:pic>
        <p:nvPicPr>
          <p:cNvPr id="9" name="Picture 8" descr="Image of the budget spreadsheet"/>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5153" y="842217"/>
            <a:ext cx="8914821" cy="5971340"/>
          </a:xfrm>
          <a:prstGeom prst="rect">
            <a:avLst/>
          </a:prstGeom>
          <a:ln>
            <a:solidFill>
              <a:schemeClr val="tx1"/>
            </a:solidFill>
          </a:ln>
        </p:spPr>
      </p:pic>
      <p:sp>
        <p:nvSpPr>
          <p:cNvPr id="12" name="32-Point Star 11"/>
          <p:cNvSpPr/>
          <p:nvPr/>
        </p:nvSpPr>
        <p:spPr>
          <a:xfrm>
            <a:off x="2467594" y="3495609"/>
            <a:ext cx="4211053" cy="2211966"/>
          </a:xfrm>
          <a:prstGeom prst="star32">
            <a:avLst>
              <a:gd name="adj" fmla="val 42395"/>
            </a:avLst>
          </a:prstGeom>
          <a:solidFill>
            <a:srgbClr val="E0A51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rPr>
              <a:t>Required for all applications</a:t>
            </a:r>
          </a:p>
        </p:txBody>
      </p:sp>
    </p:spTree>
    <p:extLst>
      <p:ext uri="{BB962C8B-B14F-4D97-AF65-F5344CB8AC3E}">
        <p14:creationId xmlns:p14="http://schemas.microsoft.com/office/powerpoint/2010/main" val="404498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title"/>
          </p:nvPr>
        </p:nvSpPr>
        <p:spPr>
          <a:xfrm>
            <a:off x="277906" y="456947"/>
            <a:ext cx="8590430" cy="728405"/>
          </a:xfrm>
        </p:spPr>
        <p:txBody>
          <a:bodyPr>
            <a:normAutofit/>
          </a:bodyPr>
          <a:lstStyle/>
          <a:p>
            <a:pPr eaLnBrk="1" hangingPunct="1"/>
            <a:r>
              <a:rPr lang="en-US" altLang="en-US" dirty="0"/>
              <a:t>Webinar Agenda</a:t>
            </a:r>
          </a:p>
        </p:txBody>
      </p:sp>
      <p:sp>
        <p:nvSpPr>
          <p:cNvPr id="16387" name="Rectangle 5"/>
          <p:cNvSpPr>
            <a:spLocks noGrp="1" noChangeArrowheads="1"/>
          </p:cNvSpPr>
          <p:nvPr>
            <p:ph idx="1"/>
          </p:nvPr>
        </p:nvSpPr>
        <p:spPr>
          <a:xfrm>
            <a:off x="411933" y="1819470"/>
            <a:ext cx="5671626" cy="4394717"/>
          </a:xfrm>
        </p:spPr>
        <p:txBody>
          <a:bodyPr>
            <a:noAutofit/>
          </a:bodyPr>
          <a:lstStyle/>
          <a:p>
            <a:pPr marL="514350" indent="-514350">
              <a:spcBef>
                <a:spcPts val="1000"/>
              </a:spcBef>
              <a:buFont typeface="+mj-lt"/>
              <a:buAutoNum type="arabicPeriod"/>
            </a:pPr>
            <a:r>
              <a:rPr lang="en-US" altLang="en-US" sz="2400" dirty="0"/>
              <a:t>Program overview</a:t>
            </a:r>
          </a:p>
          <a:p>
            <a:pPr marL="514350" indent="-514350">
              <a:spcBef>
                <a:spcPts val="1000"/>
              </a:spcBef>
              <a:buFont typeface="+mj-lt"/>
              <a:buAutoNum type="arabicPeriod"/>
            </a:pPr>
            <a:r>
              <a:rPr lang="en-US" altLang="en-US" sz="2400" dirty="0"/>
              <a:t>Eligibility and key points</a:t>
            </a:r>
          </a:p>
          <a:p>
            <a:pPr marL="514350" indent="-514350">
              <a:spcBef>
                <a:spcPts val="1000"/>
              </a:spcBef>
              <a:buFont typeface="+mj-lt"/>
              <a:buAutoNum type="arabicPeriod"/>
            </a:pPr>
            <a:r>
              <a:rPr lang="en-US" altLang="en-US" sz="2400" dirty="0"/>
              <a:t>Scoring criteria</a:t>
            </a:r>
          </a:p>
          <a:p>
            <a:pPr marL="514350" indent="-514350">
              <a:spcBef>
                <a:spcPts val="1000"/>
              </a:spcBef>
              <a:buFont typeface="+mj-lt"/>
              <a:buAutoNum type="arabicPeriod"/>
            </a:pPr>
            <a:r>
              <a:rPr lang="en-US" altLang="en-US" sz="2400" dirty="0"/>
              <a:t>Application forms and process</a:t>
            </a:r>
          </a:p>
          <a:p>
            <a:pPr marL="514350" indent="-514350">
              <a:spcBef>
                <a:spcPts val="1000"/>
              </a:spcBef>
              <a:buFont typeface="+mj-lt"/>
              <a:buAutoNum type="arabicPeriod"/>
            </a:pPr>
            <a:r>
              <a:rPr lang="en-US" altLang="en-US" sz="2400" dirty="0"/>
              <a:t>Tips for a competitive application</a:t>
            </a:r>
          </a:p>
          <a:p>
            <a:pPr marL="514350" indent="-514350">
              <a:spcBef>
                <a:spcPts val="1000"/>
              </a:spcBef>
              <a:buFont typeface="+mj-lt"/>
              <a:buAutoNum type="arabicPeriod"/>
            </a:pPr>
            <a:r>
              <a:rPr lang="en-US" altLang="en-US" sz="2400" dirty="0"/>
              <a:t>Remaining Questions!</a:t>
            </a:r>
          </a:p>
        </p:txBody>
      </p:sp>
      <p:pic>
        <p:nvPicPr>
          <p:cNvPr id="4" name="Picture 3" descr="Photo of a leaf that has shades of red, yellow, and green, lying on a bed of moss."/>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96536" y="2118592"/>
            <a:ext cx="2971800" cy="3322651"/>
          </a:xfrm>
          <a:prstGeom prst="rect">
            <a:avLst/>
          </a:prstGeom>
        </p:spPr>
      </p:pic>
      <p:sp>
        <p:nvSpPr>
          <p:cNvPr id="6"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3</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Grp="1" noChangeArrowheads="1"/>
          </p:cNvSpPr>
          <p:nvPr>
            <p:ph type="title"/>
          </p:nvPr>
        </p:nvSpPr>
        <p:spPr/>
        <p:txBody>
          <a:bodyPr/>
          <a:lstStyle/>
          <a:p>
            <a:pPr eaLnBrk="1" hangingPunct="1"/>
            <a:r>
              <a:rPr lang="en-US" altLang="en-US" dirty="0"/>
              <a:t>How to Apply</a:t>
            </a:r>
          </a:p>
        </p:txBody>
      </p:sp>
      <p:sp>
        <p:nvSpPr>
          <p:cNvPr id="16387" name="Rectangle 5"/>
          <p:cNvSpPr>
            <a:spLocks noGrp="1" noChangeArrowheads="1"/>
          </p:cNvSpPr>
          <p:nvPr>
            <p:ph idx="1"/>
          </p:nvPr>
        </p:nvSpPr>
        <p:spPr>
          <a:xfrm>
            <a:off x="277906" y="1762124"/>
            <a:ext cx="8866094" cy="4667705"/>
          </a:xfrm>
        </p:spPr>
        <p:txBody>
          <a:bodyPr>
            <a:normAutofit fontScale="47500" lnSpcReduction="20000"/>
          </a:bodyPr>
          <a:lstStyle/>
          <a:p>
            <a:pPr marL="0" indent="0" algn="ctr">
              <a:buNone/>
            </a:pPr>
            <a:r>
              <a:rPr lang="en-US" altLang="en-US" sz="6300" b="1" dirty="0">
                <a:solidFill>
                  <a:schemeClr val="tx1"/>
                </a:solidFill>
              </a:rPr>
              <a:t>Submit all applications through Grants.gov</a:t>
            </a:r>
          </a:p>
          <a:p>
            <a:pPr>
              <a:lnSpc>
                <a:spcPct val="120000"/>
              </a:lnSpc>
              <a:spcBef>
                <a:spcPts val="1800"/>
              </a:spcBef>
            </a:pPr>
            <a:r>
              <a:rPr lang="en-US" altLang="en-US" sz="4500" b="1" dirty="0"/>
              <a:t>Search for LSR or Opportunity: </a:t>
            </a:r>
            <a:r>
              <a:rPr lang="en-US" altLang="en-US" sz="4500" b="1" dirty="0">
                <a:hlinkClick r:id="rId3"/>
              </a:rPr>
              <a:t>USDA-FS-2022-LSR</a:t>
            </a:r>
            <a:endParaRPr lang="en-US" altLang="en-US" sz="4500" b="1" dirty="0"/>
          </a:p>
          <a:p>
            <a:pPr>
              <a:lnSpc>
                <a:spcPct val="120000"/>
              </a:lnSpc>
              <a:spcBef>
                <a:spcPts val="1800"/>
              </a:spcBef>
            </a:pPr>
            <a:r>
              <a:rPr lang="en-US" altLang="en-US" sz="4500" b="1" dirty="0"/>
              <a:t>Sept. 24: </a:t>
            </a:r>
            <a:r>
              <a:rPr lang="en-US" altLang="en-US" sz="4500" dirty="0"/>
              <a:t>Submit draft of application form and budget table to involved State Forester(s) (not required for Tribes)</a:t>
            </a:r>
          </a:p>
          <a:p>
            <a:pPr>
              <a:lnSpc>
                <a:spcPct val="120000"/>
              </a:lnSpc>
              <a:spcBef>
                <a:spcPts val="1800"/>
              </a:spcBef>
            </a:pPr>
            <a:r>
              <a:rPr lang="en-US" altLang="en-US" sz="4500" b="1" dirty="0"/>
              <a:t>Nov. 5 </a:t>
            </a:r>
            <a:r>
              <a:rPr lang="en-US" altLang="en-US" sz="4500" dirty="0"/>
              <a:t>(by 6 p.m. Eastern): Applications due in Grants.gov</a:t>
            </a:r>
          </a:p>
          <a:p>
            <a:pPr marL="0" indent="0">
              <a:lnSpc>
                <a:spcPct val="120000"/>
              </a:lnSpc>
              <a:spcBef>
                <a:spcPts val="1800"/>
              </a:spcBef>
              <a:buNone/>
            </a:pPr>
            <a:r>
              <a:rPr lang="en-US" altLang="en-US" sz="5100" b="1" dirty="0"/>
              <a:t>Grants.gov provides 24/7 support:</a:t>
            </a:r>
          </a:p>
          <a:p>
            <a:pPr lvl="1"/>
            <a:r>
              <a:rPr lang="en-US" altLang="en-US" sz="4500" dirty="0"/>
              <a:t>Toll-free number = 1-800-518-4726</a:t>
            </a:r>
          </a:p>
          <a:p>
            <a:pPr lvl="1"/>
            <a:r>
              <a:rPr lang="en-US" altLang="en-US" sz="4500" dirty="0"/>
              <a:t>Email = </a:t>
            </a:r>
            <a:r>
              <a:rPr lang="en-US" altLang="en-US" sz="4500" dirty="0">
                <a:hlinkClick r:id="rId4"/>
              </a:rPr>
              <a:t>support@grants.gov</a:t>
            </a:r>
            <a:endParaRPr lang="en-US" altLang="en-US" sz="4500" dirty="0"/>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30</a:t>
            </a:fld>
            <a:endParaRPr lang="en-US" dirty="0"/>
          </a:p>
        </p:txBody>
      </p:sp>
      <p:sp>
        <p:nvSpPr>
          <p:cNvPr id="6" name="Folded Corner 5"/>
          <p:cNvSpPr/>
          <p:nvPr/>
        </p:nvSpPr>
        <p:spPr>
          <a:xfrm>
            <a:off x="8471300" y="109972"/>
            <a:ext cx="553452" cy="780677"/>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9, 12</a:t>
            </a:r>
          </a:p>
        </p:txBody>
      </p:sp>
    </p:spTree>
    <p:extLst>
      <p:ext uri="{BB962C8B-B14F-4D97-AF65-F5344CB8AC3E}">
        <p14:creationId xmlns:p14="http://schemas.microsoft.com/office/powerpoint/2010/main" val="389037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Grp="1" noChangeArrowheads="1"/>
          </p:cNvSpPr>
          <p:nvPr>
            <p:ph type="title"/>
          </p:nvPr>
        </p:nvSpPr>
        <p:spPr/>
        <p:txBody>
          <a:bodyPr/>
          <a:lstStyle/>
          <a:p>
            <a:pPr eaLnBrk="1" hangingPunct="1"/>
            <a:r>
              <a:rPr lang="en-US" altLang="en-US" dirty="0"/>
              <a:t>Getting Ready to Apply</a:t>
            </a:r>
          </a:p>
        </p:txBody>
      </p:sp>
      <p:sp>
        <p:nvSpPr>
          <p:cNvPr id="16387" name="Rectangle 5"/>
          <p:cNvSpPr>
            <a:spLocks noGrp="1" noChangeArrowheads="1"/>
          </p:cNvSpPr>
          <p:nvPr>
            <p:ph idx="1"/>
          </p:nvPr>
        </p:nvSpPr>
        <p:spPr bwMode="auto">
          <a:xfrm>
            <a:off x="609599" y="1762125"/>
            <a:ext cx="8374743" cy="439193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marL="0" indent="0" eaLnBrk="1" hangingPunct="1">
              <a:buNone/>
              <a:defRPr/>
            </a:pPr>
            <a:r>
              <a:rPr lang="en-US" altLang="en-US" sz="2500" b="1" dirty="0"/>
              <a:t>Before working in Grants.gov you will need:</a:t>
            </a:r>
          </a:p>
          <a:p>
            <a:pPr>
              <a:spcBef>
                <a:spcPts val="1800"/>
              </a:spcBef>
              <a:defRPr/>
            </a:pPr>
            <a:r>
              <a:rPr lang="en-US" altLang="en-US" sz="2800" dirty="0"/>
              <a:t>Employer Identification Number (~5 weeks)</a:t>
            </a:r>
          </a:p>
          <a:p>
            <a:pPr>
              <a:spcBef>
                <a:spcPts val="1800"/>
              </a:spcBef>
              <a:defRPr/>
            </a:pPr>
            <a:r>
              <a:rPr lang="en-US" altLang="en-US" sz="2800" dirty="0"/>
              <a:t>DUNS Number (1-2 days)</a:t>
            </a:r>
          </a:p>
          <a:p>
            <a:pPr>
              <a:spcBef>
                <a:spcPts val="1800"/>
              </a:spcBef>
              <a:defRPr/>
            </a:pPr>
            <a:r>
              <a:rPr lang="en-US" altLang="en-US" sz="2800" dirty="0"/>
              <a:t>System Award Management (SAM) registration (~2 weeks)</a:t>
            </a:r>
          </a:p>
          <a:p>
            <a:pPr>
              <a:spcBef>
                <a:spcPts val="1800"/>
              </a:spcBef>
              <a:defRPr/>
            </a:pPr>
            <a:r>
              <a:rPr lang="en-US" altLang="en-US" sz="2800" dirty="0"/>
              <a:t>Grants.gov account with Authorized Organization Representative (AOR) role (same day)</a:t>
            </a:r>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31</a:t>
            </a:fld>
            <a:endParaRPr lang="en-US" dirty="0"/>
          </a:p>
        </p:txBody>
      </p:sp>
      <p:sp>
        <p:nvSpPr>
          <p:cNvPr id="5" name="Folded Corner 4"/>
          <p:cNvSpPr/>
          <p:nvPr/>
        </p:nvSpPr>
        <p:spPr>
          <a:xfrm>
            <a:off x="8471300" y="109972"/>
            <a:ext cx="553452" cy="768802"/>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9, 12</a:t>
            </a:r>
          </a:p>
        </p:txBody>
      </p:sp>
    </p:spTree>
    <p:extLst>
      <p:ext uri="{BB962C8B-B14F-4D97-AF65-F5344CB8AC3E}">
        <p14:creationId xmlns:p14="http://schemas.microsoft.com/office/powerpoint/2010/main" val="2225039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F915D-EC1A-4B8A-A9F8-81C2087FB6D8}"/>
              </a:ext>
            </a:extLst>
          </p:cNvPr>
          <p:cNvSpPr>
            <a:spLocks noGrp="1"/>
          </p:cNvSpPr>
          <p:nvPr>
            <p:ph type="title"/>
          </p:nvPr>
        </p:nvSpPr>
        <p:spPr>
          <a:xfrm>
            <a:off x="1" y="298145"/>
            <a:ext cx="9144000" cy="674444"/>
          </a:xfrm>
        </p:spPr>
        <p:txBody>
          <a:bodyPr>
            <a:noAutofit/>
          </a:bodyPr>
          <a:lstStyle/>
          <a:p>
            <a:r>
              <a:rPr lang="en-US" altLang="en-US" sz="2700" dirty="0"/>
              <a:t>Grants.gov Opportunity: </a:t>
            </a:r>
            <a:r>
              <a:rPr lang="en-US" altLang="en-US" sz="2700" dirty="0">
                <a:hlinkClick r:id="rId2"/>
              </a:rPr>
              <a:t>USDA-FS-2022-LSR</a:t>
            </a:r>
            <a:br>
              <a:rPr lang="en-US" altLang="en-US" sz="2700" dirty="0"/>
            </a:br>
            <a:endParaRPr lang="en-US" sz="2700" dirty="0"/>
          </a:p>
        </p:txBody>
      </p:sp>
      <p:sp>
        <p:nvSpPr>
          <p:cNvPr id="3" name="Content Placeholder 2">
            <a:extLst>
              <a:ext uri="{FF2B5EF4-FFF2-40B4-BE49-F238E27FC236}">
                <a16:creationId xmlns:a16="http://schemas.microsoft.com/office/drawing/2014/main" id="{7A241488-7963-4EE0-AC8A-5E8BD3DA6593}"/>
              </a:ext>
            </a:extLst>
          </p:cNvPr>
          <p:cNvSpPr>
            <a:spLocks noGrp="1"/>
          </p:cNvSpPr>
          <p:nvPr>
            <p:ph idx="1"/>
          </p:nvPr>
        </p:nvSpPr>
        <p:spPr/>
        <p:txBody>
          <a:bodyPr/>
          <a:lstStyle/>
          <a:p>
            <a:endParaRPr lang="en-US"/>
          </a:p>
        </p:txBody>
      </p:sp>
      <p:pic>
        <p:nvPicPr>
          <p:cNvPr id="4" name="Picture 3" descr="Image of the grants.gov opportunity page">
            <a:extLst>
              <a:ext uri="{FF2B5EF4-FFF2-40B4-BE49-F238E27FC236}">
                <a16:creationId xmlns:a16="http://schemas.microsoft.com/office/drawing/2014/main" id="{D4515E84-7F2F-4769-812C-DAB3C1609A5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2422" y="920525"/>
            <a:ext cx="7999156" cy="5674955"/>
          </a:xfrm>
          <a:prstGeom prst="rect">
            <a:avLst/>
          </a:prstGeom>
        </p:spPr>
      </p:pic>
    </p:spTree>
    <p:extLst>
      <p:ext uri="{BB962C8B-B14F-4D97-AF65-F5344CB8AC3E}">
        <p14:creationId xmlns:p14="http://schemas.microsoft.com/office/powerpoint/2010/main" val="9625903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F50BC-F13B-4400-AC45-5FE591237000}"/>
              </a:ext>
            </a:extLst>
          </p:cNvPr>
          <p:cNvSpPr>
            <a:spLocks noGrp="1"/>
          </p:cNvSpPr>
          <p:nvPr>
            <p:ph type="title"/>
          </p:nvPr>
        </p:nvSpPr>
        <p:spPr>
          <a:xfrm>
            <a:off x="628650" y="246835"/>
            <a:ext cx="7886700" cy="828990"/>
          </a:xfrm>
        </p:spPr>
        <p:txBody>
          <a:bodyPr>
            <a:normAutofit fontScale="90000"/>
          </a:bodyPr>
          <a:lstStyle/>
          <a:p>
            <a:r>
              <a:rPr lang="en-US" dirty="0"/>
              <a:t>Grants.gov Opportunity:</a:t>
            </a:r>
            <a:br>
              <a:rPr lang="en-US" dirty="0"/>
            </a:br>
            <a:r>
              <a:rPr lang="en-US" dirty="0"/>
              <a:t>Related Documents Tab</a:t>
            </a:r>
          </a:p>
        </p:txBody>
      </p:sp>
      <p:sp>
        <p:nvSpPr>
          <p:cNvPr id="3" name="Content Placeholder 2">
            <a:extLst>
              <a:ext uri="{FF2B5EF4-FFF2-40B4-BE49-F238E27FC236}">
                <a16:creationId xmlns:a16="http://schemas.microsoft.com/office/drawing/2014/main" id="{0C2AEBC6-5960-4067-AECB-2839FA87619B}"/>
              </a:ext>
            </a:extLst>
          </p:cNvPr>
          <p:cNvSpPr>
            <a:spLocks noGrp="1"/>
          </p:cNvSpPr>
          <p:nvPr>
            <p:ph idx="1"/>
          </p:nvPr>
        </p:nvSpPr>
        <p:spPr/>
        <p:txBody>
          <a:bodyPr/>
          <a:lstStyle/>
          <a:p>
            <a:endParaRPr lang="en-US"/>
          </a:p>
        </p:txBody>
      </p:sp>
      <p:pic>
        <p:nvPicPr>
          <p:cNvPr id="4" name="Picture 3" descr="Image of grants.gov related documents page">
            <a:extLst>
              <a:ext uri="{FF2B5EF4-FFF2-40B4-BE49-F238E27FC236}">
                <a16:creationId xmlns:a16="http://schemas.microsoft.com/office/drawing/2014/main" id="{300BCF1B-D8A5-44F3-8A08-57ACA74490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64573" y="1319861"/>
            <a:ext cx="8214853" cy="5471653"/>
          </a:xfrm>
          <a:prstGeom prst="rect">
            <a:avLst/>
          </a:prstGeom>
        </p:spPr>
      </p:pic>
    </p:spTree>
    <p:extLst>
      <p:ext uri="{BB962C8B-B14F-4D97-AF65-F5344CB8AC3E}">
        <p14:creationId xmlns:p14="http://schemas.microsoft.com/office/powerpoint/2010/main" val="18992899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19248" y="412366"/>
            <a:ext cx="8934823" cy="801687"/>
          </a:xfrm>
        </p:spPr>
        <p:txBody>
          <a:bodyPr>
            <a:normAutofit/>
          </a:bodyPr>
          <a:lstStyle/>
          <a:p>
            <a:r>
              <a:rPr lang="en-US" altLang="en-US" dirty="0"/>
              <a:t>Grants.gov Package</a:t>
            </a:r>
            <a:endParaRPr lang="en-US" altLang="en-US" sz="3200" b="0" dirty="0"/>
          </a:p>
        </p:txBody>
      </p:sp>
      <p:sp>
        <p:nvSpPr>
          <p:cNvPr id="19459" name="Content Placeholder 2"/>
          <p:cNvSpPr>
            <a:spLocks noGrp="1"/>
          </p:cNvSpPr>
          <p:nvPr>
            <p:ph idx="1"/>
          </p:nvPr>
        </p:nvSpPr>
        <p:spPr>
          <a:xfrm>
            <a:off x="320635" y="1431206"/>
            <a:ext cx="8644742" cy="4737371"/>
          </a:xfrm>
        </p:spPr>
        <p:txBody>
          <a:bodyPr>
            <a:normAutofit fontScale="85000" lnSpcReduction="20000"/>
          </a:bodyPr>
          <a:lstStyle/>
          <a:p>
            <a:pPr>
              <a:lnSpc>
                <a:spcPct val="120000"/>
              </a:lnSpc>
              <a:spcBef>
                <a:spcPts val="600"/>
              </a:spcBef>
            </a:pPr>
            <a:r>
              <a:rPr lang="en-US" altLang="en-US" dirty="0"/>
              <a:t>Project Narrative Form*</a:t>
            </a:r>
          </a:p>
          <a:p>
            <a:pPr>
              <a:lnSpc>
                <a:spcPct val="120000"/>
              </a:lnSpc>
              <a:spcBef>
                <a:spcPts val="600"/>
              </a:spcBef>
            </a:pPr>
            <a:r>
              <a:rPr lang="en-US" altLang="en-US" dirty="0"/>
              <a:t>Maps or photos (optional)*</a:t>
            </a:r>
          </a:p>
          <a:p>
            <a:pPr>
              <a:lnSpc>
                <a:spcPct val="120000"/>
              </a:lnSpc>
              <a:spcBef>
                <a:spcPts val="600"/>
              </a:spcBef>
            </a:pPr>
            <a:r>
              <a:rPr lang="en-US" altLang="en-US" dirty="0"/>
              <a:t>Budget Spreadsheet*</a:t>
            </a:r>
          </a:p>
          <a:p>
            <a:pPr>
              <a:lnSpc>
                <a:spcPct val="120000"/>
              </a:lnSpc>
              <a:spcBef>
                <a:spcPts val="600"/>
              </a:spcBef>
            </a:pPr>
            <a:r>
              <a:rPr lang="en-US" altLang="en-US" dirty="0"/>
              <a:t>SF-424 Application for Federal Assistance</a:t>
            </a:r>
          </a:p>
          <a:p>
            <a:pPr>
              <a:lnSpc>
                <a:spcPct val="120000"/>
              </a:lnSpc>
              <a:spcBef>
                <a:spcPts val="600"/>
              </a:spcBef>
            </a:pPr>
            <a:r>
              <a:rPr lang="en-US" altLang="en-US" dirty="0"/>
              <a:t>SF-424A Budget Information for Non-Construction Programs</a:t>
            </a:r>
          </a:p>
          <a:p>
            <a:pPr>
              <a:lnSpc>
                <a:spcPct val="120000"/>
              </a:lnSpc>
              <a:spcBef>
                <a:spcPts val="600"/>
              </a:spcBef>
            </a:pPr>
            <a:r>
              <a:rPr lang="en-US" altLang="en-US" dirty="0"/>
              <a:t>Letter(s) of Sponsorship and Support*</a:t>
            </a:r>
          </a:p>
          <a:p>
            <a:pPr>
              <a:lnSpc>
                <a:spcPct val="120000"/>
              </a:lnSpc>
              <a:spcBef>
                <a:spcPts val="600"/>
              </a:spcBef>
            </a:pPr>
            <a:r>
              <a:rPr lang="en-US" altLang="en-US" dirty="0"/>
              <a:t>USDA AD-1047 Certification Regarding Debarment and Suspension, Drug-Free Workplace Certification, and others </a:t>
            </a:r>
          </a:p>
          <a:p>
            <a:pPr>
              <a:lnSpc>
                <a:spcPct val="120000"/>
              </a:lnSpc>
              <a:spcBef>
                <a:spcPts val="600"/>
              </a:spcBef>
            </a:pPr>
            <a:r>
              <a:rPr lang="en-US" altLang="en-US" dirty="0"/>
              <a:t>As applicable:</a:t>
            </a:r>
          </a:p>
          <a:p>
            <a:pPr lvl="1">
              <a:lnSpc>
                <a:spcPct val="120000"/>
              </a:lnSpc>
              <a:spcBef>
                <a:spcPts val="0"/>
              </a:spcBef>
            </a:pPr>
            <a:r>
              <a:rPr lang="en-US" altLang="en-US" dirty="0"/>
              <a:t>Cooperative Lands Forest Health Treatment Funding Request*</a:t>
            </a:r>
          </a:p>
          <a:p>
            <a:pPr lvl="1">
              <a:lnSpc>
                <a:spcPct val="120000"/>
              </a:lnSpc>
              <a:spcBef>
                <a:spcPts val="0"/>
              </a:spcBef>
            </a:pPr>
            <a:r>
              <a:rPr lang="en-US" altLang="en-US" dirty="0"/>
              <a:t>NFPORS Form for fire mitigation and fire activities*</a:t>
            </a:r>
          </a:p>
        </p:txBody>
      </p:sp>
      <p:sp>
        <p:nvSpPr>
          <p:cNvPr id="4" name="TextBox 3"/>
          <p:cNvSpPr txBox="1"/>
          <p:nvPr/>
        </p:nvSpPr>
        <p:spPr>
          <a:xfrm>
            <a:off x="320634" y="6237863"/>
            <a:ext cx="8715789" cy="430887"/>
          </a:xfrm>
          <a:prstGeom prst="rect">
            <a:avLst/>
          </a:prstGeom>
          <a:noFill/>
        </p:spPr>
        <p:txBody>
          <a:bodyPr wrap="square" rtlCol="0">
            <a:spAutoFit/>
          </a:bodyPr>
          <a:lstStyle/>
          <a:p>
            <a:r>
              <a:rPr lang="en-US" sz="2200" dirty="0"/>
              <a:t>*Submit through Grants.gov “Attachments Form”</a:t>
            </a:r>
          </a:p>
        </p:txBody>
      </p:sp>
      <p:sp>
        <p:nvSpPr>
          <p:cNvPr id="5"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34</a:t>
            </a:fld>
            <a:endParaRPr lang="en-US" dirty="0"/>
          </a:p>
        </p:txBody>
      </p:sp>
      <p:sp>
        <p:nvSpPr>
          <p:cNvPr id="6" name="Folded Corner 5"/>
          <p:cNvSpPr/>
          <p:nvPr/>
        </p:nvSpPr>
        <p:spPr>
          <a:xfrm>
            <a:off x="8471300" y="109972"/>
            <a:ext cx="553452" cy="756302"/>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9 &amp; 15</a:t>
            </a:r>
          </a:p>
        </p:txBody>
      </p:sp>
    </p:spTree>
    <p:extLst>
      <p:ext uri="{BB962C8B-B14F-4D97-AF65-F5344CB8AC3E}">
        <p14:creationId xmlns:p14="http://schemas.microsoft.com/office/powerpoint/2010/main" val="2809284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66EC1-E794-4E57-B14B-231118618D6A}"/>
              </a:ext>
            </a:extLst>
          </p:cNvPr>
          <p:cNvSpPr>
            <a:spLocks noGrp="1"/>
          </p:cNvSpPr>
          <p:nvPr>
            <p:ph type="title"/>
          </p:nvPr>
        </p:nvSpPr>
        <p:spPr>
          <a:xfrm>
            <a:off x="628650" y="276331"/>
            <a:ext cx="7886700" cy="828990"/>
          </a:xfrm>
        </p:spPr>
        <p:txBody>
          <a:bodyPr>
            <a:normAutofit fontScale="90000"/>
          </a:bodyPr>
          <a:lstStyle/>
          <a:p>
            <a:r>
              <a:rPr lang="en-US" dirty="0"/>
              <a:t>Grants.gov Opportunity: </a:t>
            </a:r>
            <a:br>
              <a:rPr lang="en-US" dirty="0"/>
            </a:br>
            <a:r>
              <a:rPr lang="en-US" dirty="0"/>
              <a:t>Package Tab</a:t>
            </a:r>
          </a:p>
        </p:txBody>
      </p:sp>
      <p:sp>
        <p:nvSpPr>
          <p:cNvPr id="3" name="Content Placeholder 2">
            <a:extLst>
              <a:ext uri="{FF2B5EF4-FFF2-40B4-BE49-F238E27FC236}">
                <a16:creationId xmlns:a16="http://schemas.microsoft.com/office/drawing/2014/main" id="{3E0DE6A2-0393-4E78-8101-254258C90232}"/>
              </a:ext>
            </a:extLst>
          </p:cNvPr>
          <p:cNvSpPr>
            <a:spLocks noGrp="1"/>
          </p:cNvSpPr>
          <p:nvPr>
            <p:ph idx="1"/>
          </p:nvPr>
        </p:nvSpPr>
        <p:spPr/>
        <p:txBody>
          <a:bodyPr/>
          <a:lstStyle/>
          <a:p>
            <a:endParaRPr lang="en-US"/>
          </a:p>
        </p:txBody>
      </p:sp>
      <p:pic>
        <p:nvPicPr>
          <p:cNvPr id="4" name="Picture 3" descr="Image of grants.gov package tab preview window">
            <a:extLst>
              <a:ext uri="{FF2B5EF4-FFF2-40B4-BE49-F238E27FC236}">
                <a16:creationId xmlns:a16="http://schemas.microsoft.com/office/drawing/2014/main" id="{EDADBDBF-FBC2-42B6-BB1D-0AACEFC0A56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3142" y="1297459"/>
            <a:ext cx="9251019" cy="5560541"/>
          </a:xfrm>
          <a:prstGeom prst="rect">
            <a:avLst/>
          </a:prstGeom>
        </p:spPr>
      </p:pic>
    </p:spTree>
    <p:extLst>
      <p:ext uri="{BB962C8B-B14F-4D97-AF65-F5344CB8AC3E}">
        <p14:creationId xmlns:p14="http://schemas.microsoft.com/office/powerpoint/2010/main" val="1030105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of the Application Checklist from page 15 of the LSR Instructions.">
            <a:extLst>
              <a:ext uri="{FF2B5EF4-FFF2-40B4-BE49-F238E27FC236}">
                <a16:creationId xmlns:a16="http://schemas.microsoft.com/office/drawing/2014/main" id="{7940C430-4BB6-4BB5-9CD3-08FD8679A1A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26690" y="136525"/>
            <a:ext cx="5663029" cy="6721475"/>
          </a:xfrm>
          <a:prstGeom prst="rect">
            <a:avLst/>
          </a:prstGeom>
        </p:spPr>
      </p:pic>
      <p:sp>
        <p:nvSpPr>
          <p:cNvPr id="5"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36</a:t>
            </a:fld>
            <a:endParaRPr lang="en-US" dirty="0"/>
          </a:p>
        </p:txBody>
      </p:sp>
      <p:sp>
        <p:nvSpPr>
          <p:cNvPr id="20482" name="Title 1"/>
          <p:cNvSpPr>
            <a:spLocks noGrp="1"/>
          </p:cNvSpPr>
          <p:nvPr>
            <p:ph type="title"/>
          </p:nvPr>
        </p:nvSpPr>
        <p:spPr>
          <a:xfrm>
            <a:off x="-18662" y="1570474"/>
            <a:ext cx="3218053" cy="2704950"/>
          </a:xfrm>
        </p:spPr>
        <p:txBody>
          <a:bodyPr>
            <a:normAutofit/>
          </a:bodyPr>
          <a:lstStyle/>
          <a:p>
            <a:r>
              <a:rPr lang="en-US" altLang="en-US" dirty="0"/>
              <a:t>Checklist: Requirements and Forms:</a:t>
            </a:r>
            <a:br>
              <a:rPr lang="en-US" altLang="en-US" dirty="0"/>
            </a:br>
            <a:r>
              <a:rPr lang="en-US" altLang="en-US" b="0" dirty="0">
                <a:solidFill>
                  <a:schemeClr val="accent2">
                    <a:lumMod val="75000"/>
                  </a:schemeClr>
                </a:solidFill>
              </a:rPr>
              <a:t>See</a:t>
            </a:r>
            <a:br>
              <a:rPr lang="en-US" altLang="en-US" b="0" dirty="0">
                <a:solidFill>
                  <a:schemeClr val="accent2">
                    <a:lumMod val="75000"/>
                  </a:schemeClr>
                </a:solidFill>
              </a:rPr>
            </a:br>
            <a:r>
              <a:rPr lang="en-US" altLang="en-US" b="0" dirty="0">
                <a:solidFill>
                  <a:schemeClr val="accent2">
                    <a:lumMod val="75000"/>
                  </a:schemeClr>
                </a:solidFill>
              </a:rPr>
              <a:t>Instructions Appendix III</a:t>
            </a:r>
          </a:p>
        </p:txBody>
      </p:sp>
      <p:sp>
        <p:nvSpPr>
          <p:cNvPr id="6" name="Folded Corner 5"/>
          <p:cNvSpPr/>
          <p:nvPr/>
        </p:nvSpPr>
        <p:spPr>
          <a:xfrm>
            <a:off x="8524398" y="1120300"/>
            <a:ext cx="553452" cy="654877"/>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15</a:t>
            </a:r>
          </a:p>
        </p:txBody>
      </p:sp>
    </p:spTree>
    <p:extLst>
      <p:ext uri="{BB962C8B-B14F-4D97-AF65-F5344CB8AC3E}">
        <p14:creationId xmlns:p14="http://schemas.microsoft.com/office/powerpoint/2010/main" val="474746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785" y="439721"/>
            <a:ext cx="8590430" cy="650275"/>
          </a:xfrm>
        </p:spPr>
        <p:txBody>
          <a:bodyPr/>
          <a:lstStyle/>
          <a:p>
            <a:r>
              <a:rPr lang="en-US" dirty="0"/>
              <a:t>LSR FY22 Timeline</a:t>
            </a:r>
          </a:p>
        </p:txBody>
      </p:sp>
      <p:sp>
        <p:nvSpPr>
          <p:cNvPr id="3" name="Content Placeholder 2"/>
          <p:cNvSpPr>
            <a:spLocks noGrp="1"/>
          </p:cNvSpPr>
          <p:nvPr>
            <p:ph idx="1"/>
          </p:nvPr>
        </p:nvSpPr>
        <p:spPr>
          <a:xfrm>
            <a:off x="553570" y="1390262"/>
            <a:ext cx="8590430" cy="5312610"/>
          </a:xfrm>
        </p:spPr>
        <p:txBody>
          <a:bodyPr>
            <a:noAutofit/>
          </a:bodyPr>
          <a:lstStyle/>
          <a:p>
            <a:pPr>
              <a:spcBef>
                <a:spcPts val="1000"/>
              </a:spcBef>
              <a:spcAft>
                <a:spcPts val="0"/>
              </a:spcAft>
            </a:pPr>
            <a:r>
              <a:rPr lang="en-US" sz="2300" b="1" dirty="0"/>
              <a:t>Aug. 3: </a:t>
            </a:r>
            <a:r>
              <a:rPr lang="en-US" sz="2300" dirty="0"/>
              <a:t>Request for Applications Open</a:t>
            </a:r>
          </a:p>
          <a:p>
            <a:pPr>
              <a:spcBef>
                <a:spcPts val="1800"/>
              </a:spcBef>
              <a:spcAft>
                <a:spcPts val="0"/>
              </a:spcAft>
            </a:pPr>
            <a:r>
              <a:rPr lang="en-US" sz="2300" b="1" dirty="0"/>
              <a:t>Sept. 24: </a:t>
            </a:r>
            <a:r>
              <a:rPr lang="en-US" sz="2300" dirty="0"/>
              <a:t>Submit draft of application to relevant State Forester(s) (not required for Fed.-recognized Tribes)</a:t>
            </a:r>
          </a:p>
          <a:p>
            <a:pPr>
              <a:spcBef>
                <a:spcPts val="1800"/>
              </a:spcBef>
              <a:spcAft>
                <a:spcPts val="0"/>
              </a:spcAft>
            </a:pPr>
            <a:r>
              <a:rPr lang="en-US" sz="2300" b="1" dirty="0"/>
              <a:t>Nov. 5 </a:t>
            </a:r>
            <a:r>
              <a:rPr lang="en-US" sz="2300" dirty="0"/>
              <a:t>(6 p.m. EDT): Submit application in </a:t>
            </a:r>
            <a:r>
              <a:rPr lang="en-US" sz="2300" dirty="0">
                <a:hlinkClick r:id="rId3"/>
              </a:rPr>
              <a:t>Grants.gov</a:t>
            </a:r>
            <a:r>
              <a:rPr lang="en-US" sz="2300" dirty="0"/>
              <a:t> </a:t>
            </a:r>
          </a:p>
          <a:p>
            <a:pPr>
              <a:spcBef>
                <a:spcPts val="1800"/>
              </a:spcBef>
              <a:spcAft>
                <a:spcPts val="0"/>
              </a:spcAft>
            </a:pPr>
            <a:r>
              <a:rPr lang="en-US" sz="2300" dirty="0"/>
              <a:t>Preliminary review: Ensure eligibility and requirements</a:t>
            </a:r>
          </a:p>
          <a:p>
            <a:pPr>
              <a:spcBef>
                <a:spcPts val="1800"/>
              </a:spcBef>
              <a:spcAft>
                <a:spcPts val="0"/>
              </a:spcAft>
            </a:pPr>
            <a:r>
              <a:rPr lang="en-US" sz="2300" dirty="0"/>
              <a:t>Interagency Review Team: Review and ranking</a:t>
            </a:r>
          </a:p>
          <a:p>
            <a:pPr>
              <a:spcBef>
                <a:spcPts val="1800"/>
              </a:spcBef>
              <a:spcAft>
                <a:spcPts val="0"/>
              </a:spcAft>
            </a:pPr>
            <a:r>
              <a:rPr lang="en-US" sz="2300" b="1" dirty="0"/>
              <a:t>By Feb. 1: </a:t>
            </a:r>
            <a:r>
              <a:rPr lang="en-US" sz="2300" dirty="0"/>
              <a:t>Regional ranked project list submitted to Forest Service Washington Office and posted online</a:t>
            </a:r>
          </a:p>
          <a:p>
            <a:pPr>
              <a:spcBef>
                <a:spcPts val="1800"/>
              </a:spcBef>
              <a:spcAft>
                <a:spcPts val="0"/>
              </a:spcAft>
            </a:pPr>
            <a:r>
              <a:rPr lang="en-US" sz="2300" b="1" dirty="0"/>
              <a:t>Spring 2022 </a:t>
            </a:r>
            <a:r>
              <a:rPr lang="en-US" sz="2300" dirty="0"/>
              <a:t>(when funds available): Announce projects funded</a:t>
            </a:r>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37</a:t>
            </a:fld>
            <a:endParaRPr lang="en-US" dirty="0"/>
          </a:p>
        </p:txBody>
      </p:sp>
      <p:sp>
        <p:nvSpPr>
          <p:cNvPr id="5" name="Down Arrow 4" descr="Arrow pointing down the timeline bullets"/>
          <p:cNvSpPr/>
          <p:nvPr/>
        </p:nvSpPr>
        <p:spPr>
          <a:xfrm>
            <a:off x="172819" y="1390262"/>
            <a:ext cx="484909" cy="4966088"/>
          </a:xfrm>
          <a:prstGeom prst="downArrow">
            <a:avLst/>
          </a:prstGeom>
          <a:gradFill flip="none" rotWithShape="1">
            <a:gsLst>
              <a:gs pos="0">
                <a:srgbClr val="00CC00"/>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lded Corner 5"/>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11</a:t>
            </a:r>
          </a:p>
        </p:txBody>
      </p:sp>
    </p:spTree>
    <p:extLst>
      <p:ext uri="{BB962C8B-B14F-4D97-AF65-F5344CB8AC3E}">
        <p14:creationId xmlns:p14="http://schemas.microsoft.com/office/powerpoint/2010/main" val="55848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36525"/>
            <a:ext cx="7886700" cy="968796"/>
          </a:xfrm>
        </p:spPr>
        <p:txBody>
          <a:bodyPr>
            <a:noAutofit/>
          </a:bodyPr>
          <a:lstStyle/>
          <a:p>
            <a:r>
              <a:rPr lang="en-US" dirty="0"/>
              <a:t>Grant Implementation </a:t>
            </a:r>
            <a:br>
              <a:rPr lang="en-US" dirty="0"/>
            </a:br>
            <a:r>
              <a:rPr lang="en-US" dirty="0"/>
              <a:t>and Reporting</a:t>
            </a:r>
          </a:p>
        </p:txBody>
      </p:sp>
      <p:sp>
        <p:nvSpPr>
          <p:cNvPr id="3" name="Content Placeholder 2"/>
          <p:cNvSpPr>
            <a:spLocks noGrp="1"/>
          </p:cNvSpPr>
          <p:nvPr>
            <p:ph idx="1"/>
          </p:nvPr>
        </p:nvSpPr>
        <p:spPr/>
        <p:txBody>
          <a:bodyPr>
            <a:normAutofit/>
          </a:bodyPr>
          <a:lstStyle/>
          <a:p>
            <a:r>
              <a:rPr lang="en-US" dirty="0"/>
              <a:t>A Forest Service grant monitor is assigned.</a:t>
            </a:r>
          </a:p>
          <a:p>
            <a:pPr>
              <a:spcBef>
                <a:spcPts val="2400"/>
              </a:spcBef>
              <a:spcAft>
                <a:spcPts val="0"/>
              </a:spcAft>
            </a:pPr>
            <a:r>
              <a:rPr lang="en-US" dirty="0"/>
              <a:t>Projects completed in 1-3 years.</a:t>
            </a:r>
          </a:p>
          <a:p>
            <a:pPr>
              <a:spcBef>
                <a:spcPts val="2400"/>
              </a:spcBef>
              <a:spcAft>
                <a:spcPts val="0"/>
              </a:spcAft>
            </a:pPr>
            <a:r>
              <a:rPr lang="en-US" dirty="0"/>
              <a:t>Annual reporting:</a:t>
            </a:r>
          </a:p>
          <a:p>
            <a:pPr marL="576263" lvl="1" indent="-336550">
              <a:spcBef>
                <a:spcPts val="1800"/>
              </a:spcBef>
              <a:spcAft>
                <a:spcPts val="0"/>
              </a:spcAft>
            </a:pPr>
            <a:r>
              <a:rPr lang="en-US" sz="2400" dirty="0"/>
              <a:t>March 31: Grant performance reporting</a:t>
            </a:r>
          </a:p>
          <a:p>
            <a:pPr marL="576263" lvl="1" indent="-336550">
              <a:spcBef>
                <a:spcPts val="1800"/>
              </a:spcBef>
              <a:spcAft>
                <a:spcPts val="0"/>
              </a:spcAft>
            </a:pPr>
            <a:r>
              <a:rPr lang="en-US" sz="2400" dirty="0"/>
              <a:t>Oct. 28: Project performance and spatial data reporting in the Landscape Scale Restoration (</a:t>
            </a:r>
            <a:r>
              <a:rPr lang="en-US" sz="2400" dirty="0" err="1"/>
              <a:t>LaSR</a:t>
            </a:r>
            <a:r>
              <a:rPr lang="en-US" sz="2400" dirty="0"/>
              <a:t>) database</a:t>
            </a:r>
          </a:p>
          <a:p>
            <a:pPr marL="914400" lvl="2" indent="-227013"/>
            <a:r>
              <a:rPr lang="en-US" sz="2200" dirty="0"/>
              <a:t>Public view of </a:t>
            </a:r>
            <a:r>
              <a:rPr lang="en-US" sz="2200" dirty="0">
                <a:hlinkClick r:id="rId3"/>
              </a:rPr>
              <a:t>LSR Projects Database</a:t>
            </a:r>
            <a:endParaRPr lang="en-US" sz="2200" dirty="0"/>
          </a:p>
          <a:p>
            <a:pPr marL="914400" lvl="2" indent="-227013"/>
            <a:r>
              <a:rPr lang="en-US" sz="2200" dirty="0">
                <a:hlinkClick r:id="rId4"/>
              </a:rPr>
              <a:t>LSR Interactive Map</a:t>
            </a:r>
            <a:endParaRPr lang="en-US" sz="2200" dirty="0"/>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38</a:t>
            </a:fld>
            <a:endParaRPr lang="en-US" dirty="0"/>
          </a:p>
        </p:txBody>
      </p:sp>
      <p:sp>
        <p:nvSpPr>
          <p:cNvPr id="5" name="Folded Corner 4"/>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3 </a:t>
            </a:r>
          </a:p>
        </p:txBody>
      </p:sp>
    </p:spTree>
    <p:extLst>
      <p:ext uri="{BB962C8B-B14F-4D97-AF65-F5344CB8AC3E}">
        <p14:creationId xmlns:p14="http://schemas.microsoft.com/office/powerpoint/2010/main" val="280627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type="ctrTitle"/>
          </p:nvPr>
        </p:nvSpPr>
        <p:spPr>
          <a:xfrm>
            <a:off x="1" y="2485584"/>
            <a:ext cx="3717757" cy="1640539"/>
          </a:xfrm>
          <a:effectLst/>
        </p:spPr>
        <p:txBody>
          <a:bodyPr>
            <a:noAutofit/>
          </a:bodyPr>
          <a:lstStyle/>
          <a:p>
            <a:pPr eaLnBrk="1" hangingPunct="1"/>
            <a:r>
              <a:rPr lang="en-US" altLang="en-US" sz="4500" dirty="0"/>
              <a:t>Tips!</a:t>
            </a:r>
          </a:p>
        </p:txBody>
      </p:sp>
      <p:pic>
        <p:nvPicPr>
          <p:cNvPr id="5" name="Picture 5" descr="Beautiful landscape with forested hills in fall colors reflecting on a clear lake.">
            <a:extLst>
              <a:ext uri="{FF2B5EF4-FFF2-40B4-BE49-F238E27FC236}">
                <a16:creationId xmlns:a16="http://schemas.microsoft.com/office/drawing/2014/main" id="{A3CAF086-72DB-419F-8871-126ADF08254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717758" y="1596819"/>
            <a:ext cx="4272732" cy="4622186"/>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35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48" y="200560"/>
            <a:ext cx="8875059" cy="1119374"/>
          </a:xfrm>
        </p:spPr>
        <p:txBody>
          <a:bodyPr>
            <a:normAutofit/>
          </a:bodyPr>
          <a:lstStyle/>
          <a:p>
            <a:r>
              <a:rPr lang="en-US" dirty="0"/>
              <a:t>Landscape Scale Restoration (LSR)</a:t>
            </a:r>
            <a:br>
              <a:rPr lang="en-US" dirty="0"/>
            </a:br>
            <a:r>
              <a:rPr lang="en-US" i="1" dirty="0"/>
              <a:t>Program Purpose:</a:t>
            </a:r>
          </a:p>
        </p:txBody>
      </p:sp>
      <p:sp>
        <p:nvSpPr>
          <p:cNvPr id="3" name="Content Placeholder 2"/>
          <p:cNvSpPr>
            <a:spLocks noGrp="1"/>
          </p:cNvSpPr>
          <p:nvPr>
            <p:ph idx="1"/>
          </p:nvPr>
        </p:nvSpPr>
        <p:spPr>
          <a:xfrm>
            <a:off x="242047" y="2087217"/>
            <a:ext cx="4190805" cy="4353340"/>
          </a:xfrm>
        </p:spPr>
        <p:txBody>
          <a:bodyPr>
            <a:noAutofit/>
          </a:bodyPr>
          <a:lstStyle/>
          <a:p>
            <a:pPr marL="0" indent="0" algn="ctr">
              <a:spcBef>
                <a:spcPts val="0"/>
              </a:spcBef>
              <a:buNone/>
            </a:pPr>
            <a:r>
              <a:rPr lang="en-US" sz="3000" b="1" dirty="0"/>
              <a:t>To encourage collaborative, </a:t>
            </a:r>
          </a:p>
          <a:p>
            <a:pPr marL="0" indent="0" algn="ctr">
              <a:spcBef>
                <a:spcPts val="0"/>
              </a:spcBef>
              <a:buNone/>
            </a:pPr>
            <a:r>
              <a:rPr lang="en-US" sz="3000" b="1" dirty="0"/>
              <a:t>science-based restoration </a:t>
            </a:r>
          </a:p>
          <a:p>
            <a:pPr marL="0" indent="0" algn="ctr">
              <a:spcBef>
                <a:spcPts val="0"/>
              </a:spcBef>
              <a:buNone/>
            </a:pPr>
            <a:r>
              <a:rPr lang="en-US" sz="3000" b="1" dirty="0"/>
              <a:t>of priority rural forest landscapes.</a:t>
            </a:r>
            <a:endParaRPr lang="en-US" sz="3000" dirty="0"/>
          </a:p>
          <a:p>
            <a:pPr marL="0" indent="0">
              <a:spcBef>
                <a:spcPts val="0"/>
              </a:spcBef>
              <a:buNone/>
            </a:pPr>
            <a:endParaRPr lang="en-US" sz="3000" dirty="0"/>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4</a:t>
            </a:fld>
            <a:endParaRPr lang="en-US" dirty="0"/>
          </a:p>
        </p:txBody>
      </p:sp>
      <p:sp>
        <p:nvSpPr>
          <p:cNvPr id="7" name="Folded Corner 6"/>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1</a:t>
            </a:r>
          </a:p>
        </p:txBody>
      </p:sp>
      <p:pic>
        <p:nvPicPr>
          <p:cNvPr id="8" name="Picture 5" descr="Beautiful landscape with forested hills in fall colors reflecting on a clear lake.">
            <a:extLst>
              <a:ext uri="{FF2B5EF4-FFF2-40B4-BE49-F238E27FC236}">
                <a16:creationId xmlns:a16="http://schemas.microsoft.com/office/drawing/2014/main" id="{3306BF09-9DB5-4C39-8BC9-1A58B7AAD64E}"/>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432852" y="1620570"/>
            <a:ext cx="4272732" cy="4622186"/>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353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5"/>
          <p:cNvSpPr>
            <a:spLocks noGrp="1"/>
          </p:cNvSpPr>
          <p:nvPr>
            <p:ph type="title"/>
          </p:nvPr>
        </p:nvSpPr>
        <p:spPr>
          <a:xfrm>
            <a:off x="628650" y="136526"/>
            <a:ext cx="7886700" cy="1149348"/>
          </a:xfrm>
        </p:spPr>
        <p:txBody>
          <a:bodyPr>
            <a:normAutofit/>
          </a:bodyPr>
          <a:lstStyle/>
          <a:p>
            <a:r>
              <a:rPr lang="en-US" altLang="en-US" dirty="0"/>
              <a:t>Tips from Past Reviewers </a:t>
            </a:r>
            <a:br>
              <a:rPr lang="en-US" altLang="en-US" dirty="0"/>
            </a:br>
            <a:r>
              <a:rPr lang="en-US" altLang="en-US" dirty="0"/>
              <a:t>for Competitive Applications</a:t>
            </a:r>
          </a:p>
        </p:txBody>
      </p:sp>
      <p:sp>
        <p:nvSpPr>
          <p:cNvPr id="32771" name="Content Placeholder 7"/>
          <p:cNvSpPr>
            <a:spLocks noGrp="1"/>
          </p:cNvSpPr>
          <p:nvPr>
            <p:ph idx="1"/>
          </p:nvPr>
        </p:nvSpPr>
        <p:spPr>
          <a:xfrm>
            <a:off x="275664" y="1377243"/>
            <a:ext cx="8687714" cy="5480757"/>
          </a:xfrm>
          <a:noFill/>
        </p:spPr>
        <p:txBody>
          <a:bodyPr>
            <a:noAutofit/>
          </a:bodyPr>
          <a:lstStyle/>
          <a:p>
            <a:pPr>
              <a:spcBef>
                <a:spcPts val="1800"/>
              </a:spcBef>
              <a:spcAft>
                <a:spcPts val="0"/>
              </a:spcAft>
            </a:pPr>
            <a:r>
              <a:rPr lang="en-US" sz="2300" b="1" dirty="0"/>
              <a:t>Clear Writing: </a:t>
            </a:r>
            <a:r>
              <a:rPr lang="en-US" sz="2300" dirty="0"/>
              <a:t>Succinct who, what, when, where, and why. Good organization and formatting. Have others review/edit.</a:t>
            </a:r>
          </a:p>
          <a:p>
            <a:pPr>
              <a:spcBef>
                <a:spcPts val="1800"/>
              </a:spcBef>
              <a:spcAft>
                <a:spcPts val="0"/>
              </a:spcAft>
            </a:pPr>
            <a:r>
              <a:rPr lang="en-US" sz="2300" b="1" dirty="0"/>
              <a:t>Why Important? </a:t>
            </a:r>
            <a:r>
              <a:rPr lang="en-US" sz="2300" dirty="0"/>
              <a:t>Clear problem statement with info. to provide context for the issue and/or project area.</a:t>
            </a:r>
          </a:p>
          <a:p>
            <a:pPr>
              <a:spcBef>
                <a:spcPts val="1800"/>
              </a:spcBef>
              <a:spcAft>
                <a:spcPts val="0"/>
              </a:spcAft>
            </a:pPr>
            <a:r>
              <a:rPr lang="en-US" sz="2300" b="1" dirty="0"/>
              <a:t>State Forest Action Plan (SFAP): </a:t>
            </a:r>
            <a:r>
              <a:rPr lang="en-US" sz="2300" dirty="0"/>
              <a:t>Strong, direct, detailed connection to specific SFAP priorities/strategies.</a:t>
            </a:r>
          </a:p>
          <a:p>
            <a:pPr>
              <a:spcBef>
                <a:spcPts val="1800"/>
              </a:spcBef>
              <a:spcAft>
                <a:spcPts val="0"/>
              </a:spcAft>
            </a:pPr>
            <a:r>
              <a:rPr lang="en-US" sz="2300" b="1" dirty="0"/>
              <a:t>Budget:</a:t>
            </a:r>
            <a:r>
              <a:rPr lang="en-US" sz="2300" dirty="0"/>
              <a:t> Clear explanation of how Fed. funds and match will be used. Costs relative to deliverables. Make sure the math adds up across the narrative form, budget spreadsheet, SF-424, and SF-424A.</a:t>
            </a:r>
          </a:p>
        </p:txBody>
      </p:sp>
      <p:sp>
        <p:nvSpPr>
          <p:cNvPr id="9"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40</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5"/>
          <p:cNvSpPr>
            <a:spLocks noGrp="1"/>
          </p:cNvSpPr>
          <p:nvPr>
            <p:ph type="title"/>
          </p:nvPr>
        </p:nvSpPr>
        <p:spPr>
          <a:xfrm>
            <a:off x="628650" y="159104"/>
            <a:ext cx="7886700" cy="1092904"/>
          </a:xfrm>
        </p:spPr>
        <p:txBody>
          <a:bodyPr>
            <a:normAutofit/>
          </a:bodyPr>
          <a:lstStyle/>
          <a:p>
            <a:r>
              <a:rPr lang="en-US" altLang="en-US" dirty="0"/>
              <a:t>Tips from Past Reviewers </a:t>
            </a:r>
            <a:br>
              <a:rPr lang="en-US" altLang="en-US" dirty="0"/>
            </a:br>
            <a:r>
              <a:rPr lang="en-US" altLang="en-US" dirty="0"/>
              <a:t>for Competitive Applications</a:t>
            </a:r>
          </a:p>
        </p:txBody>
      </p:sp>
      <p:sp>
        <p:nvSpPr>
          <p:cNvPr id="32771" name="Content Placeholder 7"/>
          <p:cNvSpPr>
            <a:spLocks noGrp="1"/>
          </p:cNvSpPr>
          <p:nvPr>
            <p:ph idx="1"/>
          </p:nvPr>
        </p:nvSpPr>
        <p:spPr>
          <a:xfrm>
            <a:off x="275664" y="1433688"/>
            <a:ext cx="8789314" cy="5424311"/>
          </a:xfrm>
          <a:noFill/>
        </p:spPr>
        <p:txBody>
          <a:bodyPr>
            <a:noAutofit/>
          </a:bodyPr>
          <a:lstStyle/>
          <a:p>
            <a:pPr>
              <a:spcBef>
                <a:spcPts val="1800"/>
              </a:spcBef>
              <a:spcAft>
                <a:spcPts val="0"/>
              </a:spcAft>
            </a:pPr>
            <a:r>
              <a:rPr lang="en-US" sz="2300" b="1" dirty="0"/>
              <a:t>Partners and Cross-Boundary: </a:t>
            </a:r>
            <a:r>
              <a:rPr lang="en-US" sz="2300" dirty="0"/>
              <a:t>Strong partner collaboration (and key support letters). Describe if builds on existing efforts in project area/adjacent lands.</a:t>
            </a:r>
          </a:p>
          <a:p>
            <a:pPr>
              <a:spcBef>
                <a:spcPts val="1800"/>
              </a:spcBef>
              <a:spcAft>
                <a:spcPts val="0"/>
              </a:spcAft>
            </a:pPr>
            <a:r>
              <a:rPr lang="en-US" sz="2300" b="1" dirty="0"/>
              <a:t>Outcomes: </a:t>
            </a:r>
            <a:r>
              <a:rPr lang="en-US" sz="2300" dirty="0"/>
              <a:t>Strong focus and description on realistic outcomes.</a:t>
            </a:r>
          </a:p>
          <a:p>
            <a:pPr>
              <a:spcBef>
                <a:spcPts val="1800"/>
              </a:spcBef>
              <a:spcAft>
                <a:spcPts val="0"/>
              </a:spcAft>
            </a:pPr>
            <a:r>
              <a:rPr lang="en-US" sz="2300" b="1" dirty="0"/>
              <a:t>Identify the land ownership(s) </a:t>
            </a:r>
            <a:r>
              <a:rPr lang="en-US" sz="2300" dirty="0"/>
              <a:t>where activities will take place.</a:t>
            </a:r>
          </a:p>
          <a:p>
            <a:pPr>
              <a:spcBef>
                <a:spcPts val="1800"/>
              </a:spcBef>
              <a:spcAft>
                <a:spcPts val="0"/>
              </a:spcAft>
            </a:pPr>
            <a:r>
              <a:rPr lang="en-US" sz="2300" dirty="0"/>
              <a:t>Don’t be discouraged if a past application was not funded—try again!</a:t>
            </a:r>
          </a:p>
          <a:p>
            <a:pPr>
              <a:spcBef>
                <a:spcPts val="1800"/>
              </a:spcBef>
              <a:spcAft>
                <a:spcPts val="0"/>
              </a:spcAft>
            </a:pPr>
            <a:r>
              <a:rPr lang="en-US" sz="2300" dirty="0"/>
              <a:t>Reach out to the USDA Forest Service Field Office with questions regarding activities allowed, etc.</a:t>
            </a:r>
          </a:p>
        </p:txBody>
      </p:sp>
      <p:sp>
        <p:nvSpPr>
          <p:cNvPr id="9"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41</a:t>
            </a:fld>
            <a:endParaRPr lang="en-US" dirty="0"/>
          </a:p>
        </p:txBody>
      </p:sp>
    </p:spTree>
    <p:extLst>
      <p:ext uri="{BB962C8B-B14F-4D97-AF65-F5344CB8AC3E}">
        <p14:creationId xmlns:p14="http://schemas.microsoft.com/office/powerpoint/2010/main" val="131647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7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7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906" y="175621"/>
            <a:ext cx="8590430" cy="731520"/>
          </a:xfrm>
        </p:spPr>
        <p:txBody>
          <a:bodyPr/>
          <a:lstStyle/>
          <a:p>
            <a:r>
              <a:rPr lang="en-US" dirty="0">
                <a:hlinkClick r:id="rId3"/>
              </a:rPr>
              <a:t>Regional LSR Website</a:t>
            </a:r>
            <a:endParaRPr lang="en-US" dirty="0"/>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42</a:t>
            </a:fld>
            <a:endParaRPr lang="en-US" dirty="0"/>
          </a:p>
        </p:txBody>
      </p:sp>
      <p:pic>
        <p:nvPicPr>
          <p:cNvPr id="5" name="Picture 4" descr="Image of the LSR webpage">
            <a:extLst>
              <a:ext uri="{FF2B5EF4-FFF2-40B4-BE49-F238E27FC236}">
                <a16:creationId xmlns:a16="http://schemas.microsoft.com/office/drawing/2014/main" id="{83E587EE-881F-47F6-89CF-121BA9A47B2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94192" y="761731"/>
            <a:ext cx="7157986" cy="5959744"/>
          </a:xfrm>
          <a:prstGeom prst="rect">
            <a:avLst/>
          </a:prstGeom>
        </p:spPr>
      </p:pic>
    </p:spTree>
    <p:extLst>
      <p:ext uri="{BB962C8B-B14F-4D97-AF65-F5344CB8AC3E}">
        <p14:creationId xmlns:p14="http://schemas.microsoft.com/office/powerpoint/2010/main" val="983498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76785" y="132928"/>
            <a:ext cx="8590430" cy="498514"/>
          </a:xfrm>
        </p:spPr>
        <p:txBody>
          <a:bodyPr>
            <a:normAutofit fontScale="90000"/>
          </a:bodyPr>
          <a:lstStyle/>
          <a:p>
            <a:r>
              <a:rPr lang="en-US" altLang="en-US" dirty="0"/>
              <a:t>Forest Service Eastern Region LSR Contacts</a:t>
            </a:r>
          </a:p>
        </p:txBody>
      </p:sp>
      <p:sp>
        <p:nvSpPr>
          <p:cNvPr id="19459" name="Content Placeholder 2"/>
          <p:cNvSpPr>
            <a:spLocks noGrp="1"/>
          </p:cNvSpPr>
          <p:nvPr>
            <p:ph idx="1"/>
          </p:nvPr>
        </p:nvSpPr>
        <p:spPr>
          <a:xfrm>
            <a:off x="198883" y="903786"/>
            <a:ext cx="8866094" cy="5864191"/>
          </a:xfrm>
          <a:solidFill>
            <a:srgbClr val="12391C"/>
          </a:solidFill>
        </p:spPr>
        <p:txBody>
          <a:bodyPr>
            <a:noAutofit/>
          </a:bodyPr>
          <a:lstStyle/>
          <a:p>
            <a:pPr marL="231775" indent="-231775">
              <a:spcBef>
                <a:spcPts val="1200"/>
              </a:spcBef>
              <a:spcAft>
                <a:spcPts val="0"/>
              </a:spcAft>
            </a:pPr>
            <a:r>
              <a:rPr lang="en-US" sz="2200" b="1" dirty="0">
                <a:solidFill>
                  <a:srgbClr val="F0BD3E"/>
                </a:solidFill>
              </a:rPr>
              <a:t>Eastern Region S&amp;PF Contact for LSR: </a:t>
            </a:r>
            <a:r>
              <a:rPr lang="en-US" sz="2000" b="1" dirty="0"/>
              <a:t>Sherri Wormstead</a:t>
            </a:r>
            <a:r>
              <a:rPr lang="en-US" sz="2000" dirty="0"/>
              <a:t>, 603-244-0799, </a:t>
            </a:r>
            <a:r>
              <a:rPr lang="en-US" sz="2000" dirty="0">
                <a:hlinkClick r:id="rId3"/>
              </a:rPr>
              <a:t>sherri.j.wormstead@usda.gov</a:t>
            </a:r>
            <a:r>
              <a:rPr lang="en-US" sz="2000" dirty="0"/>
              <a:t> </a:t>
            </a:r>
          </a:p>
          <a:p>
            <a:pPr marL="231775" indent="-231775">
              <a:spcBef>
                <a:spcPts val="1400"/>
              </a:spcBef>
              <a:spcAft>
                <a:spcPts val="0"/>
              </a:spcAft>
            </a:pPr>
            <a:r>
              <a:rPr lang="en-US" sz="2200" b="1" dirty="0">
                <a:solidFill>
                  <a:srgbClr val="F0BD3E"/>
                </a:solidFill>
              </a:rPr>
              <a:t>New England and New York:</a:t>
            </a:r>
            <a:r>
              <a:rPr lang="en-US" sz="2200" dirty="0">
                <a:solidFill>
                  <a:srgbClr val="F0BD3E"/>
                </a:solidFill>
              </a:rPr>
              <a:t> </a:t>
            </a:r>
            <a:r>
              <a:rPr lang="en-US" sz="2000" b="1" dirty="0"/>
              <a:t>Constance Carpenter</a:t>
            </a:r>
            <a:r>
              <a:rPr lang="en-US" sz="2000" dirty="0"/>
              <a:t>, Durham, NH Field Office Rep., 603-868-7694, </a:t>
            </a:r>
            <a:r>
              <a:rPr lang="en-US" sz="2000" dirty="0">
                <a:hlinkClick r:id="rId4"/>
              </a:rPr>
              <a:t>constance.carpenter@usda.gov</a:t>
            </a:r>
            <a:r>
              <a:rPr lang="en-US" sz="2000" dirty="0"/>
              <a:t> </a:t>
            </a:r>
          </a:p>
          <a:p>
            <a:pPr marL="231775" indent="-231775">
              <a:spcBef>
                <a:spcPts val="1400"/>
              </a:spcBef>
              <a:spcAft>
                <a:spcPts val="0"/>
              </a:spcAft>
            </a:pPr>
            <a:r>
              <a:rPr lang="en-US" sz="2200" b="1" dirty="0">
                <a:solidFill>
                  <a:srgbClr val="F0BD3E"/>
                </a:solidFill>
              </a:rPr>
              <a:t>Mid-Atlantic States (DC, DE, MD</a:t>
            </a:r>
            <a:r>
              <a:rPr lang="en-US" sz="2200" b="1">
                <a:solidFill>
                  <a:srgbClr val="F0BD3E"/>
                </a:solidFill>
              </a:rPr>
              <a:t>, NJ, </a:t>
            </a:r>
            <a:r>
              <a:rPr lang="en-US" sz="2200" b="1" dirty="0">
                <a:solidFill>
                  <a:srgbClr val="F0BD3E"/>
                </a:solidFill>
              </a:rPr>
              <a:t>OH, PA, WV):</a:t>
            </a:r>
            <a:r>
              <a:rPr lang="en-US" sz="2200" dirty="0">
                <a:solidFill>
                  <a:srgbClr val="F0BD3E"/>
                </a:solidFill>
              </a:rPr>
              <a:t> </a:t>
            </a:r>
            <a:r>
              <a:rPr lang="en-US" sz="2000" b="1" dirty="0"/>
              <a:t>Joe Koloski</a:t>
            </a:r>
            <a:r>
              <a:rPr lang="en-US" sz="2000" dirty="0"/>
              <a:t>, Morgantown, WV Field Office Rep., 304-285-1540, </a:t>
            </a:r>
            <a:r>
              <a:rPr lang="en-US" sz="2000" dirty="0">
                <a:hlinkClick r:id="rId5"/>
              </a:rPr>
              <a:t>joseph.koloski@usda.gov</a:t>
            </a:r>
            <a:r>
              <a:rPr lang="en-US" sz="2000" dirty="0"/>
              <a:t> </a:t>
            </a:r>
          </a:p>
          <a:p>
            <a:pPr marL="231775" indent="-231775">
              <a:spcBef>
                <a:spcPts val="1400"/>
              </a:spcBef>
              <a:spcAft>
                <a:spcPts val="0"/>
              </a:spcAft>
            </a:pPr>
            <a:r>
              <a:rPr lang="en-US" sz="2200" b="1" dirty="0">
                <a:solidFill>
                  <a:srgbClr val="F0BD3E"/>
                </a:solidFill>
              </a:rPr>
              <a:t>Midwest States (IA, IL, IN, MI, MN, MO, WI): </a:t>
            </a:r>
            <a:r>
              <a:rPr lang="en-US" sz="2000" dirty="0"/>
              <a:t>Until Aug. 28: </a:t>
            </a:r>
            <a:r>
              <a:rPr lang="en-US" sz="2000" b="1" dirty="0"/>
              <a:t>Carleen Yocum</a:t>
            </a:r>
            <a:r>
              <a:rPr lang="en-US" sz="2000" dirty="0"/>
              <a:t>,</a:t>
            </a:r>
            <a:r>
              <a:rPr lang="en-US" sz="2000" b="1" dirty="0"/>
              <a:t> </a:t>
            </a:r>
            <a:r>
              <a:rPr lang="en-US" sz="2000" dirty="0"/>
              <a:t>St. Paul, MN Field Office Rep., 651-649-5276, </a:t>
            </a:r>
            <a:r>
              <a:rPr lang="en-US" sz="2000" dirty="0">
                <a:hlinkClick r:id="rId6"/>
              </a:rPr>
              <a:t>carleen.yocum@usda.gov</a:t>
            </a:r>
            <a:r>
              <a:rPr lang="en-US" sz="2000" dirty="0"/>
              <a:t>. After Aug. 28: </a:t>
            </a:r>
            <a:r>
              <a:rPr lang="en-US" sz="2000" b="1" dirty="0"/>
              <a:t>Sunny Lucas</a:t>
            </a:r>
            <a:r>
              <a:rPr lang="en-US" sz="2000" dirty="0"/>
              <a:t>, Acting Field. Rep., 651-649-5180, </a:t>
            </a:r>
            <a:r>
              <a:rPr lang="en-US" sz="2000" dirty="0">
                <a:hlinkClick r:id="rId7"/>
              </a:rPr>
              <a:t>sunny.l.lucas@usda.gov</a:t>
            </a:r>
            <a:r>
              <a:rPr lang="en-US" sz="2000" dirty="0"/>
              <a:t> </a:t>
            </a:r>
          </a:p>
          <a:p>
            <a:pPr marL="231775" indent="-231775">
              <a:spcBef>
                <a:spcPts val="1400"/>
              </a:spcBef>
              <a:spcAft>
                <a:spcPts val="0"/>
              </a:spcAft>
            </a:pPr>
            <a:r>
              <a:rPr lang="en-US" sz="2200" b="1" dirty="0">
                <a:solidFill>
                  <a:srgbClr val="F0BD3E"/>
                </a:solidFill>
              </a:rPr>
              <a:t>For Tribes: </a:t>
            </a:r>
            <a:r>
              <a:rPr lang="en-US" sz="2000" b="1" dirty="0"/>
              <a:t>Field Reps. or Stephen Handler</a:t>
            </a:r>
            <a:r>
              <a:rPr lang="en-US" sz="2000" dirty="0"/>
              <a:t>, Acting Tribal Relations Program Lead, 319-270-9664, </a:t>
            </a:r>
            <a:r>
              <a:rPr lang="en-US" sz="2000" dirty="0">
                <a:hlinkClick r:id="rId8">
                  <a:extLst>
                    <a:ext uri="{A12FA001-AC4F-418D-AE19-62706E023703}">
                      <ahyp:hlinkClr xmlns:ahyp="http://schemas.microsoft.com/office/drawing/2018/hyperlinkcolor" val="tx"/>
                    </a:ext>
                  </a:extLst>
                </a:hlinkClick>
              </a:rPr>
              <a:t>stephen.handler@usda.gov</a:t>
            </a:r>
            <a:endParaRPr lang="en-US" sz="2000" dirty="0"/>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43</a:t>
            </a:fld>
            <a:endParaRPr lang="en-US" dirty="0"/>
          </a:p>
        </p:txBody>
      </p:sp>
      <p:cxnSp>
        <p:nvCxnSpPr>
          <p:cNvPr id="6" name="Straight Connector 5">
            <a:extLst>
              <a:ext uri="{FF2B5EF4-FFF2-40B4-BE49-F238E27FC236}">
                <a16:creationId xmlns:a16="http://schemas.microsoft.com/office/drawing/2014/main" id="{57EB47C6-AC6B-4BDF-9456-D6D7A9D2989B}"/>
              </a:ext>
              <a:ext uri="{C183D7F6-B498-43B3-948B-1728B52AA6E4}">
                <adec:decorative xmlns:adec="http://schemas.microsoft.com/office/drawing/2017/decorative" val="1"/>
              </a:ext>
            </a:extLst>
          </p:cNvPr>
          <p:cNvCxnSpPr>
            <a:cxnSpLocks/>
          </p:cNvCxnSpPr>
          <p:nvPr/>
        </p:nvCxnSpPr>
        <p:spPr>
          <a:xfrm flipH="1">
            <a:off x="276966" y="749782"/>
            <a:ext cx="8595360" cy="0"/>
          </a:xfrm>
          <a:prstGeom prst="line">
            <a:avLst/>
          </a:prstGeom>
          <a:ln w="76200" cmpd="sng">
            <a:gradFill>
              <a:gsLst>
                <a:gs pos="0">
                  <a:schemeClr val="accent2">
                    <a:lumMod val="50000"/>
                  </a:schemeClr>
                </a:gs>
                <a:gs pos="50000">
                  <a:schemeClr val="accent2">
                    <a:lumMod val="85000"/>
                  </a:schemeClr>
                </a:gs>
                <a:gs pos="100000">
                  <a:schemeClr val="accent2">
                    <a:lumMod val="50000"/>
                  </a:schemeClr>
                </a:gs>
              </a:gsLst>
              <a:lin ang="8400000" scaled="0"/>
            </a:gradFill>
          </a:ln>
        </p:spPr>
        <p:style>
          <a:lnRef idx="1">
            <a:schemeClr val="accent1"/>
          </a:lnRef>
          <a:fillRef idx="0">
            <a:schemeClr val="accent1"/>
          </a:fillRef>
          <a:effectRef idx="0">
            <a:schemeClr val="accent1"/>
          </a:effectRef>
          <a:fontRef idx="minor">
            <a:schemeClr val="tx1"/>
          </a:fontRef>
        </p:style>
      </p:cxnSp>
      <p:sp>
        <p:nvSpPr>
          <p:cNvPr id="5" name="Folded Corner 4"/>
          <p:cNvSpPr/>
          <p:nvPr/>
        </p:nvSpPr>
        <p:spPr>
          <a:xfrm>
            <a:off x="8471300" y="948586"/>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11</a:t>
            </a:r>
          </a:p>
        </p:txBody>
      </p:sp>
    </p:spTree>
    <p:extLst>
      <p:ext uri="{BB962C8B-B14F-4D97-AF65-F5344CB8AC3E}">
        <p14:creationId xmlns:p14="http://schemas.microsoft.com/office/powerpoint/2010/main" val="108112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664" y="359246"/>
            <a:ext cx="8590430" cy="801687"/>
          </a:xfrm>
        </p:spPr>
        <p:txBody>
          <a:bodyPr/>
          <a:lstStyle/>
          <a:p>
            <a:r>
              <a:rPr lang="en-US" dirty="0"/>
              <a:t>LSR Overview</a:t>
            </a:r>
          </a:p>
        </p:txBody>
      </p:sp>
      <p:sp>
        <p:nvSpPr>
          <p:cNvPr id="3" name="Content Placeholder 2"/>
          <p:cNvSpPr>
            <a:spLocks noGrp="1"/>
          </p:cNvSpPr>
          <p:nvPr>
            <p:ph idx="1"/>
          </p:nvPr>
        </p:nvSpPr>
        <p:spPr>
          <a:xfrm>
            <a:off x="200508" y="1406210"/>
            <a:ext cx="8469053" cy="1044848"/>
          </a:xfrm>
        </p:spPr>
        <p:txBody>
          <a:bodyPr>
            <a:noAutofit/>
          </a:bodyPr>
          <a:lstStyle/>
          <a:p>
            <a:r>
              <a:rPr lang="en-US" sz="2600" dirty="0"/>
              <a:t>Competitive grant program authorized by </a:t>
            </a:r>
            <a:r>
              <a:rPr lang="en-US" sz="2600" dirty="0">
                <a:hlinkClick r:id="rId3"/>
              </a:rPr>
              <a:t>Cooperative Forestry Assistance Act</a:t>
            </a:r>
            <a:endParaRPr lang="en-US" sz="2600" dirty="0"/>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5</a:t>
            </a:fld>
            <a:endParaRPr lang="en-US" dirty="0"/>
          </a:p>
        </p:txBody>
      </p:sp>
      <p:sp>
        <p:nvSpPr>
          <p:cNvPr id="7" name="Content Placeholder 2"/>
          <p:cNvSpPr txBox="1">
            <a:spLocks/>
          </p:cNvSpPr>
          <p:nvPr/>
        </p:nvSpPr>
        <p:spPr>
          <a:xfrm>
            <a:off x="200079" y="2485563"/>
            <a:ext cx="4755897" cy="4305881"/>
          </a:xfrm>
          <a:prstGeom prst="rect">
            <a:avLst/>
          </a:prstGeom>
        </p:spPr>
        <p:txBody>
          <a:bodyPr vert="horz" lIns="91440" tIns="45720" rIns="91440" bIns="45720" rtlCol="0">
            <a:noAutofit/>
          </a:bodyPr>
          <a:lstStyle>
            <a:lvl1pPr marL="342900" indent="-342900" algn="l" defTabSz="457200" rtl="0" eaLnBrk="1" latinLnBrk="0" hangingPunct="1">
              <a:spcBef>
                <a:spcPts val="1200"/>
              </a:spcBef>
              <a:buFont typeface="Arial"/>
              <a:buChar char="•"/>
              <a:defRPr sz="3000" kern="1200">
                <a:solidFill>
                  <a:schemeClr val="tx1"/>
                </a:solidFill>
                <a:latin typeface="+mn-lt"/>
                <a:ea typeface="+mn-ea"/>
                <a:cs typeface="+mn-cs"/>
              </a:defRPr>
            </a:lvl1pPr>
            <a:lvl2pPr marL="800100" indent="-342900" algn="l" defTabSz="457200" rtl="0" eaLnBrk="1" latinLnBrk="0" hangingPunct="1">
              <a:spcBef>
                <a:spcPts val="600"/>
              </a:spcBef>
              <a:buFont typeface="Wingdings" panose="05000000000000000000" pitchFamily="2" charset="2"/>
              <a:buChar char="Ø"/>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1800"/>
              </a:spcBef>
            </a:pPr>
            <a:r>
              <a:rPr lang="en-US" sz="2600" dirty="0"/>
              <a:t>Administered through 3 regional processes: </a:t>
            </a:r>
          </a:p>
          <a:p>
            <a:pPr lvl="1">
              <a:spcBef>
                <a:spcPts val="1800"/>
              </a:spcBef>
            </a:pPr>
            <a:r>
              <a:rPr lang="en-US" sz="2400" dirty="0">
                <a:hlinkClick r:id="rId4"/>
              </a:rPr>
              <a:t>Northeast &amp; Midwest  </a:t>
            </a:r>
            <a:endParaRPr lang="en-US" sz="2400" dirty="0"/>
          </a:p>
          <a:p>
            <a:pPr lvl="1">
              <a:spcBef>
                <a:spcPts val="1800"/>
              </a:spcBef>
            </a:pPr>
            <a:r>
              <a:rPr lang="en-US" sz="2400" dirty="0">
                <a:hlinkClick r:id="rId5"/>
              </a:rPr>
              <a:t>West</a:t>
            </a:r>
            <a:endParaRPr lang="en-US" sz="2400" dirty="0"/>
          </a:p>
          <a:p>
            <a:pPr lvl="1">
              <a:spcBef>
                <a:spcPts val="1800"/>
              </a:spcBef>
            </a:pPr>
            <a:r>
              <a:rPr lang="en-US" sz="2400" dirty="0">
                <a:hlinkClick r:id="rId6"/>
              </a:rPr>
              <a:t>South</a:t>
            </a:r>
            <a:endParaRPr lang="en-US" sz="2400" dirty="0"/>
          </a:p>
          <a:p>
            <a:pPr>
              <a:spcBef>
                <a:spcPts val="2400"/>
              </a:spcBef>
            </a:pPr>
            <a:r>
              <a:rPr lang="en-US" sz="2600" dirty="0"/>
              <a:t>Refer to the </a:t>
            </a:r>
            <a:r>
              <a:rPr lang="en-US" sz="2600" dirty="0">
                <a:hlinkClick r:id="rId7"/>
              </a:rPr>
              <a:t>national LSR website</a:t>
            </a:r>
            <a:r>
              <a:rPr lang="en-US" sz="2600" dirty="0"/>
              <a:t> for national directive on LSR.</a:t>
            </a:r>
          </a:p>
        </p:txBody>
      </p:sp>
      <p:sp>
        <p:nvSpPr>
          <p:cNvPr id="9" name="Folded Corner 8"/>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1</a:t>
            </a:r>
          </a:p>
        </p:txBody>
      </p:sp>
      <p:pic>
        <p:nvPicPr>
          <p:cNvPr id="11" name="Picture 10" descr="Map of the Northeast and Midwest showing forest land ownership. Most forest land, across the whole region, is privately owned.">
            <a:extLst>
              <a:ext uri="{FF2B5EF4-FFF2-40B4-BE49-F238E27FC236}">
                <a16:creationId xmlns:a16="http://schemas.microsoft.com/office/drawing/2014/main" id="{BA2561CF-302F-4C4A-BC64-DC70FED36357}"/>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727118" y="2570114"/>
            <a:ext cx="4297634" cy="2769587"/>
          </a:xfrm>
          <a:prstGeom prst="rect">
            <a:avLst/>
          </a:prstGeom>
          <a:ln>
            <a:solidFill>
              <a:schemeClr val="tx1"/>
            </a:solidFill>
          </a:ln>
        </p:spPr>
      </p:pic>
    </p:spTree>
    <p:extLst>
      <p:ext uri="{BB962C8B-B14F-4D97-AF65-F5344CB8AC3E}">
        <p14:creationId xmlns:p14="http://schemas.microsoft.com/office/powerpoint/2010/main" val="160334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2"/>
          <p:cNvSpPr>
            <a:spLocks noGrp="1"/>
          </p:cNvSpPr>
          <p:nvPr>
            <p:ph type="title"/>
          </p:nvPr>
        </p:nvSpPr>
        <p:spPr/>
        <p:txBody>
          <a:bodyPr/>
          <a:lstStyle/>
          <a:p>
            <a:r>
              <a:rPr lang="en-US" altLang="en-US" dirty="0"/>
              <a:t>LSR Overview</a:t>
            </a:r>
          </a:p>
        </p:txBody>
      </p:sp>
      <p:sp>
        <p:nvSpPr>
          <p:cNvPr id="17411" name="Content Placeholder 3"/>
          <p:cNvSpPr>
            <a:spLocks noGrp="1"/>
          </p:cNvSpPr>
          <p:nvPr>
            <p:ph idx="1"/>
          </p:nvPr>
        </p:nvSpPr>
        <p:spPr>
          <a:xfrm>
            <a:off x="402601" y="1682044"/>
            <a:ext cx="8465735" cy="4571403"/>
          </a:xfrm>
        </p:spPr>
        <p:txBody>
          <a:bodyPr>
            <a:normAutofit/>
          </a:bodyPr>
          <a:lstStyle/>
          <a:p>
            <a:pPr>
              <a:spcBef>
                <a:spcPts val="1800"/>
              </a:spcBef>
            </a:pPr>
            <a:r>
              <a:rPr lang="en-US" altLang="en-US" dirty="0"/>
              <a:t>~$4 million annual Federal funding for Northeast &amp; Midwest LSR program (last few years)</a:t>
            </a:r>
          </a:p>
          <a:p>
            <a:pPr>
              <a:spcBef>
                <a:spcPts val="3000"/>
              </a:spcBef>
            </a:pPr>
            <a:r>
              <a:rPr lang="en-US" altLang="en-US" dirty="0"/>
              <a:t>In FY21: 49 applications submitted, 15 funded</a:t>
            </a:r>
          </a:p>
          <a:p>
            <a:pPr>
              <a:spcBef>
                <a:spcPts val="3000"/>
              </a:spcBef>
            </a:pPr>
            <a:r>
              <a:rPr lang="en-US" dirty="0"/>
              <a:t>Most awards processed quickly since grant forms are included in grants.gov package.</a:t>
            </a:r>
          </a:p>
          <a:p>
            <a:pPr>
              <a:spcBef>
                <a:spcPts val="3000"/>
              </a:spcBef>
            </a:pPr>
            <a:r>
              <a:rPr lang="en-US" dirty="0">
                <a:hlinkClick r:id="rId3"/>
              </a:rPr>
              <a:t>R9 LSR website:</a:t>
            </a:r>
            <a:r>
              <a:rPr lang="en-US" dirty="0"/>
              <a:t> Past applications, ranked and funded lists, and reviewer comments for FY21.</a:t>
            </a:r>
          </a:p>
        </p:txBody>
      </p:sp>
      <p:sp>
        <p:nvSpPr>
          <p:cNvPr id="5"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6</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77906" y="406888"/>
            <a:ext cx="8590430" cy="801687"/>
          </a:xfrm>
        </p:spPr>
        <p:txBody>
          <a:bodyPr/>
          <a:lstStyle/>
          <a:p>
            <a:r>
              <a:rPr lang="en-US" altLang="en-US" dirty="0"/>
              <a:t>Eligible Applicants</a:t>
            </a:r>
          </a:p>
        </p:txBody>
      </p:sp>
      <p:sp>
        <p:nvSpPr>
          <p:cNvPr id="3" name="Content Placeholder 2"/>
          <p:cNvSpPr>
            <a:spLocks noGrp="1"/>
          </p:cNvSpPr>
          <p:nvPr>
            <p:ph idx="1"/>
          </p:nvPr>
        </p:nvSpPr>
        <p:spPr>
          <a:xfrm>
            <a:off x="277906" y="1593289"/>
            <a:ext cx="8590430" cy="2719812"/>
          </a:xfrm>
        </p:spPr>
        <p:txBody>
          <a:bodyPr>
            <a:normAutofit/>
          </a:bodyPr>
          <a:lstStyle/>
          <a:p>
            <a:r>
              <a:rPr lang="en-US" dirty="0"/>
              <a:t>State forestry or appropriate agencies</a:t>
            </a:r>
          </a:p>
          <a:p>
            <a:r>
              <a:rPr lang="en-US" dirty="0"/>
              <a:t>Nonprofit organizations (</a:t>
            </a:r>
            <a:r>
              <a:rPr lang="en-US" dirty="0" err="1"/>
              <a:t>501c3</a:t>
            </a:r>
            <a:r>
              <a:rPr lang="en-US" dirty="0"/>
              <a:t>)</a:t>
            </a:r>
          </a:p>
          <a:p>
            <a:r>
              <a:rPr lang="en-US" dirty="0"/>
              <a:t>Universities</a:t>
            </a:r>
          </a:p>
          <a:p>
            <a:r>
              <a:rPr lang="en-US" dirty="0"/>
              <a:t>Local units of government</a:t>
            </a:r>
          </a:p>
          <a:p>
            <a:r>
              <a:rPr lang="en-US" dirty="0"/>
              <a:t>Federally recognized Tribes </a:t>
            </a:r>
            <a:r>
              <a:rPr lang="en-US" sz="1800" dirty="0"/>
              <a:t>(and Alaska Native Corporations)</a:t>
            </a:r>
          </a:p>
        </p:txBody>
      </p:sp>
      <p:pic>
        <p:nvPicPr>
          <p:cNvPr id="4" name="Picture 3" descr="Looking across a wood suspension bridge with forests on the other side"/>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36476" y="4414702"/>
            <a:ext cx="3825688" cy="2443298"/>
          </a:xfrm>
          <a:prstGeom prst="rect">
            <a:avLst/>
          </a:prstGeom>
        </p:spPr>
      </p:pic>
      <p:sp>
        <p:nvSpPr>
          <p:cNvPr id="5"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7</a:t>
            </a:fld>
            <a:endParaRPr lang="en-US" dirty="0"/>
          </a:p>
        </p:txBody>
      </p:sp>
      <p:sp>
        <p:nvSpPr>
          <p:cNvPr id="2" name="Folded Corner 1"/>
          <p:cNvSpPr/>
          <p:nvPr/>
        </p:nvSpPr>
        <p:spPr>
          <a:xfrm>
            <a:off x="8459268" y="122004"/>
            <a:ext cx="553452" cy="708683"/>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1600" dirty="0">
                <a:solidFill>
                  <a:schemeClr val="tx1"/>
                </a:solidFill>
              </a:rPr>
              <a:t>Pg. 2, 3</a:t>
            </a:r>
          </a:p>
        </p:txBody>
      </p:sp>
      <p:sp>
        <p:nvSpPr>
          <p:cNvPr id="6" name="Right Brace 5">
            <a:extLst>
              <a:ext uri="{C183D7F6-B498-43B3-948B-1728B52AA6E4}">
                <adec:decorative xmlns:adec="http://schemas.microsoft.com/office/drawing/2017/decorative" val="1"/>
              </a:ext>
            </a:extLst>
          </p:cNvPr>
          <p:cNvSpPr/>
          <p:nvPr/>
        </p:nvSpPr>
        <p:spPr>
          <a:xfrm>
            <a:off x="5758249" y="1590726"/>
            <a:ext cx="1431331" cy="2039774"/>
          </a:xfrm>
          <a:prstGeom prst="rightBrace">
            <a:avLst>
              <a:gd name="adj1" fmla="val 14799"/>
              <a:gd name="adj2" fmla="val 46365"/>
            </a:avLst>
          </a:prstGeom>
          <a:ln>
            <a:solidFill>
              <a:schemeClr val="accent4">
                <a:lumMod val="25000"/>
                <a:lumOff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accent4">
                  <a:lumMod val="25000"/>
                  <a:lumOff val="75000"/>
                </a:schemeClr>
              </a:solidFill>
            </a:endParaRPr>
          </a:p>
        </p:txBody>
      </p:sp>
      <p:sp>
        <p:nvSpPr>
          <p:cNvPr id="7" name="TextBox 6"/>
          <p:cNvSpPr txBox="1"/>
          <p:nvPr/>
        </p:nvSpPr>
        <p:spPr>
          <a:xfrm>
            <a:off x="7239007" y="1564173"/>
            <a:ext cx="1823142" cy="2092881"/>
          </a:xfrm>
          <a:prstGeom prst="rect">
            <a:avLst/>
          </a:prstGeom>
          <a:noFill/>
        </p:spPr>
        <p:txBody>
          <a:bodyPr wrap="square" rtlCol="0">
            <a:spAutoFit/>
          </a:bodyPr>
          <a:lstStyle/>
          <a:p>
            <a:r>
              <a:rPr lang="en-US" sz="2600" dirty="0">
                <a:solidFill>
                  <a:schemeClr val="accent4">
                    <a:lumMod val="25000"/>
                    <a:lumOff val="75000"/>
                  </a:schemeClr>
                </a:solidFill>
              </a:rPr>
              <a:t>State Forester sponsor letter required</a:t>
            </a:r>
          </a:p>
        </p:txBody>
      </p:sp>
    </p:spTree>
    <p:extLst>
      <p:ext uri="{BB962C8B-B14F-4D97-AF65-F5344CB8AC3E}">
        <p14:creationId xmlns:p14="http://schemas.microsoft.com/office/powerpoint/2010/main" val="3002583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778" y="359403"/>
            <a:ext cx="8464053" cy="801687"/>
          </a:xfrm>
        </p:spPr>
        <p:txBody>
          <a:bodyPr>
            <a:normAutofit fontScale="90000"/>
          </a:bodyPr>
          <a:lstStyle/>
          <a:p>
            <a:r>
              <a:rPr lang="en-US" dirty="0"/>
              <a:t>Outcomes on Rural Forest Land that Support State Forest Action Plans</a:t>
            </a:r>
          </a:p>
        </p:txBody>
      </p:sp>
      <p:sp>
        <p:nvSpPr>
          <p:cNvPr id="3" name="Content Placeholder 2"/>
          <p:cNvSpPr>
            <a:spLocks noGrp="1"/>
          </p:cNvSpPr>
          <p:nvPr>
            <p:ph idx="1"/>
          </p:nvPr>
        </p:nvSpPr>
        <p:spPr>
          <a:xfrm>
            <a:off x="325921" y="1544595"/>
            <a:ext cx="8698831" cy="5080140"/>
          </a:xfrm>
        </p:spPr>
        <p:txBody>
          <a:bodyPr>
            <a:noAutofit/>
          </a:bodyPr>
          <a:lstStyle/>
          <a:p>
            <a:r>
              <a:rPr lang="en-US" sz="2300" dirty="0">
                <a:hlinkClick r:id="rId3"/>
              </a:rPr>
              <a:t>LSR Directive</a:t>
            </a:r>
            <a:r>
              <a:rPr lang="en-US" sz="2300" dirty="0"/>
              <a:t>: “High impact projects that lead to measurable outcomes on the landscape, leverage public and private resources, and further priorities identified in each State Forest Action Plan or equivalent restoration strategy.”</a:t>
            </a:r>
          </a:p>
          <a:p>
            <a:pPr>
              <a:spcBef>
                <a:spcPts val="2400"/>
              </a:spcBef>
            </a:pPr>
            <a:r>
              <a:rPr lang="en-US" sz="2300" b="1" dirty="0"/>
              <a:t>Outcomes on rural nonindustrial private, Tribal, State, and/or local government forest land.</a:t>
            </a:r>
          </a:p>
          <a:p>
            <a:pPr>
              <a:spcBef>
                <a:spcPts val="2400"/>
              </a:spcBef>
            </a:pPr>
            <a:r>
              <a:rPr lang="en-US" sz="2300" dirty="0"/>
              <a:t>While projects may include a component of outreach, education, and/or training to achieve the project goals, it should not be the sole outcome. </a:t>
            </a:r>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8</a:t>
            </a:fld>
            <a:endParaRPr lang="en-US" dirty="0"/>
          </a:p>
        </p:txBody>
      </p:sp>
      <p:sp>
        <p:nvSpPr>
          <p:cNvPr id="5" name="Folded Corner 4"/>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2</a:t>
            </a:r>
          </a:p>
        </p:txBody>
      </p:sp>
    </p:spTree>
    <p:extLst>
      <p:ext uri="{BB962C8B-B14F-4D97-AF65-F5344CB8AC3E}">
        <p14:creationId xmlns:p14="http://schemas.microsoft.com/office/powerpoint/2010/main" val="228692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973" y="233265"/>
            <a:ext cx="8464053" cy="947009"/>
          </a:xfrm>
        </p:spPr>
        <p:txBody>
          <a:bodyPr>
            <a:noAutofit/>
          </a:bodyPr>
          <a:lstStyle/>
          <a:p>
            <a:r>
              <a:rPr lang="en-US" sz="2800" dirty="0"/>
              <a:t>Rural = </a:t>
            </a:r>
            <a:br>
              <a:rPr lang="en-US" sz="2800" dirty="0"/>
            </a:br>
            <a:r>
              <a:rPr lang="en-US" sz="2800" dirty="0"/>
              <a:t>Town with population of 50,000 or less.</a:t>
            </a:r>
          </a:p>
        </p:txBody>
      </p:sp>
      <p:sp>
        <p:nvSpPr>
          <p:cNvPr id="3" name="Content Placeholder 2"/>
          <p:cNvSpPr>
            <a:spLocks noGrp="1"/>
          </p:cNvSpPr>
          <p:nvPr>
            <p:ph idx="1"/>
          </p:nvPr>
        </p:nvSpPr>
        <p:spPr>
          <a:xfrm>
            <a:off x="255818" y="1242457"/>
            <a:ext cx="8698831" cy="5216065"/>
          </a:xfrm>
        </p:spPr>
        <p:txBody>
          <a:bodyPr>
            <a:noAutofit/>
          </a:bodyPr>
          <a:lstStyle/>
          <a:p>
            <a:pPr marL="0" indent="0">
              <a:buNone/>
            </a:pPr>
            <a:r>
              <a:rPr lang="en-US" sz="2300" dirty="0">
                <a:hlinkClick r:id="rId3"/>
              </a:rPr>
              <a:t>Use this LSR Project Planning Tool (Project Eligibility Tab)</a:t>
            </a:r>
            <a:r>
              <a:rPr lang="en-US" sz="2300" dirty="0"/>
              <a:t> to confirm if a city or town is rural. </a:t>
            </a:r>
          </a:p>
          <a:p>
            <a:endParaRPr lang="en-US" sz="2300" dirty="0"/>
          </a:p>
        </p:txBody>
      </p:sp>
      <p:sp>
        <p:nvSpPr>
          <p:cNvPr id="4" name="Slide Number Placeholder 3"/>
          <p:cNvSpPr>
            <a:spLocks noGrp="1"/>
          </p:cNvSpPr>
          <p:nvPr>
            <p:ph type="sldNum" sz="quarter" idx="12"/>
          </p:nvPr>
        </p:nvSpPr>
        <p:spPr>
          <a:xfrm>
            <a:off x="8157882" y="6356350"/>
            <a:ext cx="71045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37C728-5218-8E41-BD52-95328715D22E}" type="slidenum">
              <a:rPr lang="en-US" smtClean="0"/>
              <a:pPr/>
              <a:t>9</a:t>
            </a:fld>
            <a:endParaRPr lang="en-US" dirty="0"/>
          </a:p>
        </p:txBody>
      </p:sp>
      <p:sp>
        <p:nvSpPr>
          <p:cNvPr id="5" name="Folded Corner 4"/>
          <p:cNvSpPr/>
          <p:nvPr/>
        </p:nvSpPr>
        <p:spPr>
          <a:xfrm>
            <a:off x="8471300" y="109972"/>
            <a:ext cx="553452" cy="650275"/>
          </a:xfrm>
          <a:prstGeom prst="foldedCorner">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Pg. 2</a:t>
            </a:r>
          </a:p>
        </p:txBody>
      </p:sp>
      <p:pic>
        <p:nvPicPr>
          <p:cNvPr id="6" name="Picture 5" descr="Image of the LSR project eligibility online tool.">
            <a:extLst>
              <a:ext uri="{FF2B5EF4-FFF2-40B4-BE49-F238E27FC236}">
                <a16:creationId xmlns:a16="http://schemas.microsoft.com/office/drawing/2014/main" id="{FA53948C-47E5-448D-85AB-67AE3FC9E2A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1869" y="2055114"/>
            <a:ext cx="8877300" cy="5541201"/>
          </a:xfrm>
          <a:prstGeom prst="rect">
            <a:avLst/>
          </a:prstGeom>
        </p:spPr>
      </p:pic>
    </p:spTree>
    <p:extLst>
      <p:ext uri="{BB962C8B-B14F-4D97-AF65-F5344CB8AC3E}">
        <p14:creationId xmlns:p14="http://schemas.microsoft.com/office/powerpoint/2010/main" val="1653758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Forest Service Green Wide">
  <a:themeElements>
    <a:clrScheme name="FS Green and Yellow">
      <a:dk1>
        <a:sysClr val="windowText" lastClr="000000"/>
      </a:dk1>
      <a:lt1>
        <a:sysClr val="window" lastClr="FFFFFF"/>
      </a:lt1>
      <a:dk2>
        <a:srgbClr val="034A30"/>
      </a:dk2>
      <a:lt2>
        <a:srgbClr val="F8F8F8"/>
      </a:lt2>
      <a:accent1>
        <a:srgbClr val="966F0C"/>
      </a:accent1>
      <a:accent2>
        <a:srgbClr val="F9E24C"/>
      </a:accent2>
      <a:accent3>
        <a:srgbClr val="4A380A"/>
      </a:accent3>
      <a:accent4>
        <a:srgbClr val="014556"/>
      </a:accent4>
      <a:accent5>
        <a:srgbClr val="F9EC96"/>
      </a:accent5>
      <a:accent6>
        <a:srgbClr val="3E0A4A"/>
      </a:accent6>
      <a:hlink>
        <a:srgbClr val="F9EC96"/>
      </a:hlink>
      <a:folHlink>
        <a:srgbClr val="FBF3BF"/>
      </a:folHlink>
    </a:clrScheme>
    <a:fontScheme name="Verdana-Verdana">
      <a:majorFont>
        <a:latin typeface="Verdana"/>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orest Service Green Wide" id="{B56174A7-E585-400B-8A53-6028D46C1CF0}" vid="{C5E9DBC3-EE0E-4988-B083-7710F0E9E554}"/>
    </a:ext>
  </a:extLst>
</a:theme>
</file>

<file path=ppt/theme/theme2.xml><?xml version="1.0" encoding="utf-8"?>
<a:theme xmlns:a="http://schemas.openxmlformats.org/drawingml/2006/main" name="Office Theme">
  <a:themeElements>
    <a:clrScheme name="Forest Service Color Theme">
      <a:dk1>
        <a:sysClr val="windowText" lastClr="000000"/>
      </a:dk1>
      <a:lt1>
        <a:sysClr val="window" lastClr="FFFFFF"/>
      </a:lt1>
      <a:dk2>
        <a:srgbClr val="034A30"/>
      </a:dk2>
      <a:lt2>
        <a:srgbClr val="F8F8F8"/>
      </a:lt2>
      <a:accent1>
        <a:srgbClr val="056132"/>
      </a:accent1>
      <a:accent2>
        <a:srgbClr val="1B572B"/>
      </a:accent2>
      <a:accent3>
        <a:srgbClr val="01615A"/>
      </a:accent3>
      <a:accent4>
        <a:srgbClr val="014556"/>
      </a:accent4>
      <a:accent5>
        <a:srgbClr val="F9E24C"/>
      </a:accent5>
      <a:accent6>
        <a:srgbClr val="F9EC96"/>
      </a:accent6>
      <a:hlink>
        <a:srgbClr val="0563C1"/>
      </a:hlink>
      <a:folHlink>
        <a:srgbClr val="954F72"/>
      </a:folHlink>
    </a:clrScheme>
    <a:fontScheme name="Arial-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Forest Service Color Theme">
      <a:dk1>
        <a:sysClr val="windowText" lastClr="000000"/>
      </a:dk1>
      <a:lt1>
        <a:sysClr val="window" lastClr="FFFFFF"/>
      </a:lt1>
      <a:dk2>
        <a:srgbClr val="034A30"/>
      </a:dk2>
      <a:lt2>
        <a:srgbClr val="F8F8F8"/>
      </a:lt2>
      <a:accent1>
        <a:srgbClr val="056132"/>
      </a:accent1>
      <a:accent2>
        <a:srgbClr val="1B572B"/>
      </a:accent2>
      <a:accent3>
        <a:srgbClr val="01615A"/>
      </a:accent3>
      <a:accent4>
        <a:srgbClr val="014556"/>
      </a:accent4>
      <a:accent5>
        <a:srgbClr val="F9E24C"/>
      </a:accent5>
      <a:accent6>
        <a:srgbClr val="F9EC96"/>
      </a:accent6>
      <a:hlink>
        <a:srgbClr val="0563C1"/>
      </a:hlink>
      <a:folHlink>
        <a:srgbClr val="954F72"/>
      </a:folHlink>
    </a:clrScheme>
    <a:fontScheme name="Arial-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S Green and Yellow">
    <a:dk1>
      <a:sysClr val="windowText" lastClr="000000"/>
    </a:dk1>
    <a:lt1>
      <a:sysClr val="window" lastClr="FFFFFF"/>
    </a:lt1>
    <a:dk2>
      <a:srgbClr val="034A30"/>
    </a:dk2>
    <a:lt2>
      <a:srgbClr val="F8F8F8"/>
    </a:lt2>
    <a:accent1>
      <a:srgbClr val="966F0C"/>
    </a:accent1>
    <a:accent2>
      <a:srgbClr val="F9E24C"/>
    </a:accent2>
    <a:accent3>
      <a:srgbClr val="4A380A"/>
    </a:accent3>
    <a:accent4>
      <a:srgbClr val="014556"/>
    </a:accent4>
    <a:accent5>
      <a:srgbClr val="F9EC96"/>
    </a:accent5>
    <a:accent6>
      <a:srgbClr val="3E0A4A"/>
    </a:accent6>
    <a:hlink>
      <a:srgbClr val="F9EC96"/>
    </a:hlink>
    <a:folHlink>
      <a:srgbClr val="FBF3B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E4AE954D86414899C03B0D9F94B945" ma:contentTypeVersion="11" ma:contentTypeDescription="Create a new document." ma:contentTypeScope="" ma:versionID="aa7367461a94186bc18d20955ef38135">
  <xsd:schema xmlns:xsd="http://www.w3.org/2001/XMLSchema" xmlns:xs="http://www.w3.org/2001/XMLSchema" xmlns:p="http://schemas.microsoft.com/office/2006/metadata/properties" xmlns:ns2="b24a63ef-dbb9-46e9-b1bb-451032127b0b" xmlns:ns3="ae5a7088-5d98-4b51-9157-c53d9330f458" targetNamespace="http://schemas.microsoft.com/office/2006/metadata/properties" ma:root="true" ma:fieldsID="41d2cdd3ecbd14d7ed34978246357603" ns2:_="" ns3:_="">
    <xsd:import namespace="b24a63ef-dbb9-46e9-b1bb-451032127b0b"/>
    <xsd:import namespace="ae5a7088-5d98-4b51-9157-c53d9330f458"/>
    <xsd:element name="properties">
      <xsd:complexType>
        <xsd:sequence>
          <xsd:element name="documentManagement">
            <xsd:complexType>
              <xsd:all>
                <xsd:element ref="ns2:TemplateType" minOccurs="0"/>
                <xsd:element ref="ns2:MediaServiceMetadata" minOccurs="0"/>
                <xsd:element ref="ns2:MediaServiceFastMetadata" minOccurs="0"/>
                <xsd:element ref="ns2:Description"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4a63ef-dbb9-46e9-b1bb-451032127b0b" elementFormDefault="qualified">
    <xsd:import namespace="http://schemas.microsoft.com/office/2006/documentManagement/types"/>
    <xsd:import namespace="http://schemas.microsoft.com/office/infopath/2007/PartnerControls"/>
    <xsd:element name="TemplateType" ma:index="8" nillable="true" ma:displayName="Template Type" ma:description="Type of product the template is for. Value used for filtering." ma:format="Dropdown" ma:internalName="TemplateType">
      <xsd:simpleType>
        <xsd:restriction base="dms:Text">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Description" ma:index="11" nillable="true" ma:displayName="Description" ma:description="Brief explanation of what the file is." ma:format="Dropdown" ma:internalName="Description">
      <xsd:simpleType>
        <xsd:restriction base="dms:Text">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e5a7088-5d98-4b51-9157-c53d9330f45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escription xmlns="b24a63ef-dbb9-46e9-b1bb-451032127b0b" xsi:nil="true"/>
    <SharedWithUsers xmlns="ae5a7088-5d98-4b51-9157-c53d9330f458">
      <UserInfo>
        <DisplayName>Kohrt, Sabrina - FS</DisplayName>
        <AccountId>7266</AccountId>
        <AccountType/>
      </UserInfo>
    </SharedWithUsers>
    <TemplateType xmlns="b24a63ef-dbb9-46e9-b1bb-451032127b0b">Presentation</TemplateTyp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6B4610-006A-4DD4-82AD-20E8EB79CE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4a63ef-dbb9-46e9-b1bb-451032127b0b"/>
    <ds:schemaRef ds:uri="ae5a7088-5d98-4b51-9157-c53d9330f4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83C69EE-9024-41C7-BFC9-5F54CDB30862}">
  <ds:schemaRefs>
    <ds:schemaRef ds:uri="http://purl.org/dc/dcmitype/"/>
    <ds:schemaRef ds:uri="http://schemas.microsoft.com/office/2006/documentManagement/types"/>
    <ds:schemaRef ds:uri="http://www.w3.org/XML/1998/namespace"/>
    <ds:schemaRef ds:uri="http://schemas.microsoft.com/office/2006/metadata/properties"/>
    <ds:schemaRef ds:uri="ae5a7088-5d98-4b51-9157-c53d9330f458"/>
    <ds:schemaRef ds:uri="b24a63ef-dbb9-46e9-b1bb-451032127b0b"/>
    <ds:schemaRef ds:uri="http://purl.org/dc/elements/1.1/"/>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040D1AD3-250F-436D-B711-4A25F5AA00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Forest Service Green Wide</Template>
  <TotalTime>1218</TotalTime>
  <Words>5641</Words>
  <Application>Microsoft Office PowerPoint</Application>
  <PresentationFormat>On-screen Show (4:3)</PresentationFormat>
  <Paragraphs>447</Paragraphs>
  <Slides>43</Slides>
  <Notes>39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Verdana</vt:lpstr>
      <vt:lpstr>Wingdings</vt:lpstr>
      <vt:lpstr>Forest Service Green Wide</vt:lpstr>
      <vt:lpstr>FY 2022 Landscape Scale Restoration Competitive Grant Program for the Northeast and Midwest</vt:lpstr>
      <vt:lpstr>Presenting from N’dakinna, homeland of the Abenaki, Pennacook, and Wabanaki people, who I acknowledge and honor with gratitude.</vt:lpstr>
      <vt:lpstr>Webinar Agenda</vt:lpstr>
      <vt:lpstr>Landscape Scale Restoration (LSR) Program Purpose:</vt:lpstr>
      <vt:lpstr>LSR Overview</vt:lpstr>
      <vt:lpstr>LSR Overview</vt:lpstr>
      <vt:lpstr>Eligible Applicants</vt:lpstr>
      <vt:lpstr>Outcomes on Rural Forest Land that Support State Forest Action Plans</vt:lpstr>
      <vt:lpstr>Rural =  Town with population of 50,000 or less.</vt:lpstr>
      <vt:lpstr>Minimums and Maximums</vt:lpstr>
      <vt:lpstr>1:1 Matching Funds Required</vt:lpstr>
      <vt:lpstr>S&amp;PF Authorities for LSR Projects </vt:lpstr>
      <vt:lpstr>Example Eligible Projects</vt:lpstr>
      <vt:lpstr>Some Activities Not Eligible  For LSR Funding and 1:1 Match</vt:lpstr>
      <vt:lpstr>Scoring Criteria</vt:lpstr>
      <vt:lpstr>Criteria for LSR Project Selection</vt:lpstr>
      <vt:lpstr>Criteria 1. Priority Issues/ Landscapes in  State Forest Action Plan(s) (SFAP)*</vt:lpstr>
      <vt:lpstr>Criteria 2.  Measurable Outcomes</vt:lpstr>
      <vt:lpstr>National LSR Objectives</vt:lpstr>
      <vt:lpstr>National Quantitative Measures for LSR “Outcomes on the Ground”</vt:lpstr>
      <vt:lpstr>Criteria 3. Collaboration  and Integrated Delivery</vt:lpstr>
      <vt:lpstr>Criteria 4. Leverage</vt:lpstr>
      <vt:lpstr>Criteria 5. Knowledge and  Technical Transfer</vt:lpstr>
      <vt:lpstr>New! Scoring Rubric</vt:lpstr>
      <vt:lpstr>Exec. Order 13985: Advancing Racial Equity and Support for Underserved Communities through the Federal Government</vt:lpstr>
      <vt:lpstr>Exec. Order 13985: Advancing Racial Equity and Support for Underserved Communities through the Fed. Government</vt:lpstr>
      <vt:lpstr>Application Forms and Process</vt:lpstr>
      <vt:lpstr>Project Narrative Form</vt:lpstr>
      <vt:lpstr>Budget Spreadsheet</vt:lpstr>
      <vt:lpstr>How to Apply</vt:lpstr>
      <vt:lpstr>Getting Ready to Apply</vt:lpstr>
      <vt:lpstr>Grants.gov Opportunity: USDA-FS-2022-LSR </vt:lpstr>
      <vt:lpstr>Grants.gov Opportunity: Related Documents Tab</vt:lpstr>
      <vt:lpstr>Grants.gov Package</vt:lpstr>
      <vt:lpstr>Grants.gov Opportunity:  Package Tab</vt:lpstr>
      <vt:lpstr>Checklist: Requirements and Forms: See Instructions Appendix III</vt:lpstr>
      <vt:lpstr>LSR FY22 Timeline</vt:lpstr>
      <vt:lpstr>Grant Implementation  and Reporting</vt:lpstr>
      <vt:lpstr>Tips!</vt:lpstr>
      <vt:lpstr>Tips from Past Reviewers  for Competitive Applications</vt:lpstr>
      <vt:lpstr>Tips from Past Reviewers  for Competitive Applications</vt:lpstr>
      <vt:lpstr>Regional LSR Website</vt:lpstr>
      <vt:lpstr>Forest Service Eastern Region LSR Contacts</vt:lpstr>
    </vt:vector>
  </TitlesOfParts>
  <Company>USDA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Landscape Scale Restoration Request for Applications</dc:title>
  <dc:creator>USDA Forest Service</dc:creator>
  <cp:lastModifiedBy>Wormstead, Sherri -FS</cp:lastModifiedBy>
  <cp:revision>109</cp:revision>
  <dcterms:created xsi:type="dcterms:W3CDTF">2020-08-20T19:34:53Z</dcterms:created>
  <dcterms:modified xsi:type="dcterms:W3CDTF">2021-08-18T16:42:47Z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0x010100D4E4AE954D86414899C03B0D9F94B945</vt:lpwstr>
  </property>
</Properties>
</file>