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media/image44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3" r:id="rId1"/>
  </p:sldMasterIdLst>
  <p:notesMasterIdLst>
    <p:notesMasterId r:id="rId63"/>
  </p:notesMasterIdLst>
  <p:handoutMasterIdLst>
    <p:handoutMasterId r:id="rId64"/>
  </p:handoutMasterIdLst>
  <p:sldIdLst>
    <p:sldId id="376" r:id="rId2"/>
    <p:sldId id="714" r:id="rId3"/>
    <p:sldId id="662" r:id="rId4"/>
    <p:sldId id="716" r:id="rId5"/>
    <p:sldId id="702" r:id="rId6"/>
    <p:sldId id="663" r:id="rId7"/>
    <p:sldId id="660" r:id="rId8"/>
    <p:sldId id="696" r:id="rId9"/>
    <p:sldId id="698" r:id="rId10"/>
    <p:sldId id="697" r:id="rId11"/>
    <p:sldId id="672" r:id="rId12"/>
    <p:sldId id="606" r:id="rId13"/>
    <p:sldId id="589" r:id="rId14"/>
    <p:sldId id="704" r:id="rId15"/>
    <p:sldId id="705" r:id="rId16"/>
    <p:sldId id="715" r:id="rId17"/>
    <p:sldId id="713" r:id="rId18"/>
    <p:sldId id="711" r:id="rId19"/>
    <p:sldId id="680" r:id="rId20"/>
    <p:sldId id="677" r:id="rId21"/>
    <p:sldId id="584" r:id="rId22"/>
    <p:sldId id="585" r:id="rId23"/>
    <p:sldId id="586" r:id="rId24"/>
    <p:sldId id="587" r:id="rId25"/>
    <p:sldId id="693" r:id="rId26"/>
    <p:sldId id="683" r:id="rId27"/>
    <p:sldId id="599" r:id="rId28"/>
    <p:sldId id="600" r:id="rId29"/>
    <p:sldId id="601" r:id="rId30"/>
    <p:sldId id="602" r:id="rId31"/>
    <p:sldId id="603" r:id="rId32"/>
    <p:sldId id="684" r:id="rId33"/>
    <p:sldId id="605" r:id="rId34"/>
    <p:sldId id="679" r:id="rId35"/>
    <p:sldId id="686" r:id="rId36"/>
    <p:sldId id="687" r:id="rId37"/>
    <p:sldId id="689" r:id="rId38"/>
    <p:sldId id="690" r:id="rId39"/>
    <p:sldId id="694" r:id="rId40"/>
    <p:sldId id="699" r:id="rId41"/>
    <p:sldId id="685" r:id="rId42"/>
    <p:sldId id="692" r:id="rId43"/>
    <p:sldId id="651" r:id="rId44"/>
    <p:sldId id="695" r:id="rId45"/>
    <p:sldId id="717" r:id="rId46"/>
    <p:sldId id="718" r:id="rId47"/>
    <p:sldId id="719" r:id="rId48"/>
    <p:sldId id="720" r:id="rId49"/>
    <p:sldId id="721" r:id="rId50"/>
    <p:sldId id="722" r:id="rId51"/>
    <p:sldId id="723" r:id="rId52"/>
    <p:sldId id="724" r:id="rId53"/>
    <p:sldId id="725" r:id="rId54"/>
    <p:sldId id="726" r:id="rId55"/>
    <p:sldId id="727" r:id="rId56"/>
    <p:sldId id="728" r:id="rId57"/>
    <p:sldId id="729" r:id="rId58"/>
    <p:sldId id="730" r:id="rId59"/>
    <p:sldId id="731" r:id="rId60"/>
    <p:sldId id="732" r:id="rId61"/>
    <p:sldId id="733" r:id="rId6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22" userDrawn="1">
          <p15:clr>
            <a:srgbClr val="A4A3A4"/>
          </p15:clr>
        </p15:guide>
        <p15:guide id="3" pos="5645" userDrawn="1">
          <p15:clr>
            <a:srgbClr val="A4A3A4"/>
          </p15:clr>
        </p15:guide>
        <p15:guide id="4" pos="979" userDrawn="1">
          <p15:clr>
            <a:srgbClr val="A4A3A4"/>
          </p15:clr>
        </p15:guide>
        <p15:guide id="5" pos="230" userDrawn="1">
          <p15:clr>
            <a:srgbClr val="A4A3A4"/>
          </p15:clr>
        </p15:guide>
        <p15:guide id="6" orient="horz" pos="244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FFFF"/>
    <a:srgbClr val="FFFFCC"/>
    <a:srgbClr val="E3ECF3"/>
    <a:srgbClr val="D8D8E4"/>
    <a:srgbClr val="F0B0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70" autoAdjust="0"/>
    <p:restoredTop sz="94421" autoAdjust="0"/>
  </p:normalViewPr>
  <p:slideViewPr>
    <p:cSldViewPr>
      <p:cViewPr varScale="1">
        <p:scale>
          <a:sx n="109" d="100"/>
          <a:sy n="109" d="100"/>
        </p:scale>
        <p:origin x="1476" y="78"/>
      </p:cViewPr>
      <p:guideLst>
        <p:guide orient="horz" pos="2160"/>
        <p:guide pos="2822"/>
        <p:guide pos="5645"/>
        <p:guide pos="979"/>
        <p:guide pos="230"/>
        <p:guide orient="horz" pos="2448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20" d="100"/>
        <a:sy n="120" d="100"/>
      </p:scale>
      <p:origin x="0" y="-15996"/>
    </p:cViewPr>
  </p:sorterViewPr>
  <p:notesViewPr>
    <p:cSldViewPr>
      <p:cViewPr varScale="1">
        <p:scale>
          <a:sx n="71" d="100"/>
          <a:sy n="71" d="100"/>
        </p:scale>
        <p:origin x="-2706" y="-102"/>
      </p:cViewPr>
      <p:guideLst>
        <p:guide orient="horz" pos="2928"/>
        <p:guide pos="2208"/>
      </p:guideLst>
    </p:cSldViewPr>
  </p:notesViewPr>
  <p:gridSpacing cx="45720" cy="4572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4820"/>
          </a:xfrm>
          <a:prstGeom prst="rect">
            <a:avLst/>
          </a:prstGeom>
        </p:spPr>
        <p:txBody>
          <a:bodyPr vert="horz" lIns="93135" tIns="46567" rIns="93135" bIns="4656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41" y="1"/>
            <a:ext cx="3037840" cy="464820"/>
          </a:xfrm>
          <a:prstGeom prst="rect">
            <a:avLst/>
          </a:prstGeom>
        </p:spPr>
        <p:txBody>
          <a:bodyPr vert="horz" lIns="93135" tIns="46567" rIns="93135" bIns="46567" rtlCol="0"/>
          <a:lstStyle>
            <a:lvl1pPr algn="r">
              <a:defRPr sz="1200"/>
            </a:lvl1pPr>
          </a:lstStyle>
          <a:p>
            <a:fld id="{F341C5F9-EDA4-4C89-AF30-4CB31B0EB37C}" type="datetimeFigureOut">
              <a:rPr lang="en-US" smtClean="0"/>
              <a:t>11/14/2018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9"/>
            <a:ext cx="3037840" cy="464820"/>
          </a:xfrm>
          <a:prstGeom prst="rect">
            <a:avLst/>
          </a:prstGeom>
        </p:spPr>
        <p:txBody>
          <a:bodyPr vert="horz" lIns="93135" tIns="46567" rIns="93135" bIns="4656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41" y="8829969"/>
            <a:ext cx="3037840" cy="464820"/>
          </a:xfrm>
          <a:prstGeom prst="rect">
            <a:avLst/>
          </a:prstGeom>
        </p:spPr>
        <p:txBody>
          <a:bodyPr vert="horz" lIns="93135" tIns="46567" rIns="93135" bIns="46567" rtlCol="0" anchor="b"/>
          <a:lstStyle>
            <a:lvl1pPr algn="r">
              <a:defRPr sz="1200"/>
            </a:lvl1pPr>
          </a:lstStyle>
          <a:p>
            <a:fld id="{A110DC13-D8FB-4A2D-ABCB-EDC7F7C5CD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9399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4820"/>
          </a:xfrm>
          <a:prstGeom prst="rect">
            <a:avLst/>
          </a:prstGeom>
        </p:spPr>
        <p:txBody>
          <a:bodyPr vert="horz" lIns="93135" tIns="46567" rIns="93135" bIns="4656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41" y="1"/>
            <a:ext cx="3037840" cy="464820"/>
          </a:xfrm>
          <a:prstGeom prst="rect">
            <a:avLst/>
          </a:prstGeom>
        </p:spPr>
        <p:txBody>
          <a:bodyPr vert="horz" lIns="93135" tIns="46567" rIns="93135" bIns="46567" rtlCol="0"/>
          <a:lstStyle>
            <a:lvl1pPr algn="r">
              <a:defRPr sz="1200"/>
            </a:lvl1pPr>
          </a:lstStyle>
          <a:p>
            <a:fld id="{827992FB-8586-4006-9965-76A7D8AE05A3}" type="datetimeFigureOut">
              <a:rPr lang="en-US" smtClean="0"/>
              <a:t>11/14/2018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35" tIns="46567" rIns="93135" bIns="4656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3"/>
            <a:ext cx="5608320" cy="4183380"/>
          </a:xfrm>
          <a:prstGeom prst="rect">
            <a:avLst/>
          </a:prstGeom>
        </p:spPr>
        <p:txBody>
          <a:bodyPr vert="horz" lIns="93135" tIns="46567" rIns="93135" bIns="46567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9"/>
            <a:ext cx="3037840" cy="464820"/>
          </a:xfrm>
          <a:prstGeom prst="rect">
            <a:avLst/>
          </a:prstGeom>
        </p:spPr>
        <p:txBody>
          <a:bodyPr vert="horz" lIns="93135" tIns="46567" rIns="93135" bIns="4656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41" y="8829969"/>
            <a:ext cx="3037840" cy="464820"/>
          </a:xfrm>
          <a:prstGeom prst="rect">
            <a:avLst/>
          </a:prstGeom>
        </p:spPr>
        <p:txBody>
          <a:bodyPr vert="horz" lIns="93135" tIns="46567" rIns="93135" bIns="46567" rtlCol="0" anchor="b"/>
          <a:lstStyle>
            <a:lvl1pPr algn="r">
              <a:defRPr sz="1200"/>
            </a:lvl1pPr>
          </a:lstStyle>
          <a:p>
            <a:fld id="{29109CFF-ACF6-4958-A896-D3D59AF6F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9508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7BB8DD-5068-4C2C-BC9D-7B79C55A681E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54230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09CFF-ACF6-4958-A896-D3D59AF6FE9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451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1. 6 SEP 2017 VIIRS Satellite capture of 3 Atlantic hurricanes (Undersea Battlespace and Maritime Domain Access/Code 32)</a:t>
            </a:r>
          </a:p>
          <a:p>
            <a:endParaRPr lang="en-US" dirty="0" smtClean="0"/>
          </a:p>
          <a:p>
            <a:r>
              <a:rPr lang="en-US" dirty="0" smtClean="0"/>
              <a:t>2. Unmanned Combat Amphibious Swarming System (Amphibious Expeditionary Maneuver/Code 30)</a:t>
            </a:r>
          </a:p>
          <a:p>
            <a:endParaRPr lang="en-US" dirty="0" smtClean="0"/>
          </a:p>
          <a:p>
            <a:r>
              <a:rPr lang="en-US" dirty="0" smtClean="0"/>
              <a:t>3. Hyper Velocity Projectile (Aviation, Force Projection and Integrated Defense/Code 35)</a:t>
            </a:r>
          </a:p>
          <a:p>
            <a:endParaRPr lang="en-US" dirty="0" smtClean="0"/>
          </a:p>
          <a:p>
            <a:r>
              <a:rPr lang="en-US" dirty="0" smtClean="0"/>
              <a:t>4. Augmented Reality Visor (Amphibious Expeditionary Maneuver/Code 30)</a:t>
            </a:r>
          </a:p>
          <a:p>
            <a:endParaRPr lang="en-US" dirty="0" smtClean="0"/>
          </a:p>
          <a:p>
            <a:r>
              <a:rPr lang="en-US" dirty="0" smtClean="0"/>
              <a:t>5. CIC Display (Information, Cyber and Spectrum Superiority/Code 31)</a:t>
            </a:r>
          </a:p>
          <a:p>
            <a:endParaRPr lang="en-US" dirty="0" smtClean="0"/>
          </a:p>
          <a:p>
            <a:r>
              <a:rPr lang="en-US" dirty="0" smtClean="0"/>
              <a:t>6. </a:t>
            </a:r>
            <a:r>
              <a:rPr lang="en-US" dirty="0" err="1" smtClean="0"/>
              <a:t>ZRay</a:t>
            </a:r>
            <a:r>
              <a:rPr lang="en-US" dirty="0" smtClean="0"/>
              <a:t> Glider (Undersea Battlespace and Maritime Domain Access/Code 32)</a:t>
            </a:r>
          </a:p>
          <a:p>
            <a:endParaRPr lang="en-US" dirty="0" smtClean="0"/>
          </a:p>
          <a:p>
            <a:r>
              <a:rPr lang="en-US" dirty="0" smtClean="0"/>
              <a:t>7. Advanced Naval Power Systems (Mission Capable, Persistent and Survivable Sea Platforms/Code 33)</a:t>
            </a:r>
          </a:p>
          <a:p>
            <a:endParaRPr lang="en-US" dirty="0" smtClean="0"/>
          </a:p>
          <a:p>
            <a:r>
              <a:rPr lang="en-US" dirty="0" smtClean="0"/>
              <a:t>8. Research Protections Division (Warfighter Supremacy/Code 34)</a:t>
            </a:r>
          </a:p>
          <a:p>
            <a:endParaRPr lang="en-US" dirty="0" smtClean="0"/>
          </a:p>
          <a:p>
            <a:r>
              <a:rPr lang="en-US" dirty="0" smtClean="0"/>
              <a:t>9. Solid State Laser (Aviation, Force Projection and Integrated Defense/Code 35)</a:t>
            </a:r>
          </a:p>
          <a:p>
            <a:endParaRPr lang="en-US" dirty="0" smtClean="0"/>
          </a:p>
          <a:p>
            <a:r>
              <a:rPr lang="en-US" dirty="0" smtClean="0"/>
              <a:t>10. Virtual and Constructive Representations on Live Avionics Displays (Warfighter Supremacy/Code 34)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09CFF-ACF6-4958-A896-D3D59AF6FE91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9420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23C69C-0FC9-4786-A437-09C11125BB4D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 dirty="0" smtClean="0">
              <a:solidFill>
                <a:prstClr val="black"/>
              </a:solidFill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9787" cy="3487737"/>
          </a:xfrm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1681" y="4416111"/>
            <a:ext cx="5607038" cy="4184020"/>
          </a:xfrm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019378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Cleared from last year’s BAA Industry Day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09CFF-ACF6-4958-A896-D3D59AF6FE9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0644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Picture 1 (Carrier</a:t>
            </a:r>
            <a:r>
              <a:rPr lang="en-US" baseline="0" dirty="0" smtClean="0"/>
              <a:t> Strike Group) - https://www.deccanchronicle.com/world/america/230617/us-ballistic-missile-intercept-test-fails.html</a:t>
            </a:r>
          </a:p>
          <a:p>
            <a:r>
              <a:rPr lang="en-US" baseline="0" dirty="0" smtClean="0"/>
              <a:t>Picture 2 (Drone Swarm) - https://www.aertecsolutions.com/2016/02/08/drone-swarm/?lang=en</a:t>
            </a:r>
          </a:p>
          <a:p>
            <a:r>
              <a:rPr lang="en-US" dirty="0" smtClean="0"/>
              <a:t>https://en.wikipedia.org/wiki/Sea_Hunter#/media/File:Sea_Hunter_gets_underway_on_the_Willamette_River_following_a_christening_ceremony_in_Portland,_Ore._(25702146834).jpg</a:t>
            </a:r>
          </a:p>
          <a:p>
            <a:r>
              <a:rPr lang="en-US" dirty="0" smtClean="0"/>
              <a:t>https://www.militaryaerospace.com/articles/2013/05/Metron-LDUUV-autonomy.html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09CFF-ACF6-4958-A896-D3D59AF6FE9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3443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Picture 1 (SPY-1</a:t>
            </a:r>
            <a:r>
              <a:rPr lang="en-US" baseline="0" dirty="0" smtClean="0"/>
              <a:t> array) – http://radar-review.blogspot.com/2012/07/spy-radar-arrays-arrive-in-adelaide.html</a:t>
            </a:r>
          </a:p>
          <a:p>
            <a:r>
              <a:rPr lang="en-US" baseline="0" dirty="0" smtClean="0"/>
              <a:t>Picture 2 (DDG 51 Flight III) – https://www.militaryaerospace.com/articles/2016/08/destroyer-shipboard-radar.html</a:t>
            </a:r>
          </a:p>
          <a:p>
            <a:r>
              <a:rPr lang="en-US" baseline="0" dirty="0" smtClean="0"/>
              <a:t>Picture 3 (AMDR Overview ) – https://www.youtube.com/watch?v=s7fccxSjF0Q</a:t>
            </a:r>
          </a:p>
          <a:p>
            <a:r>
              <a:rPr lang="en-US" baseline="0" dirty="0" smtClean="0"/>
              <a:t>Picture 4 (Predator UAV CAD model) – https://www.3dcadbrowser.com/download.aspx?3dmodel=52082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09CFF-ACF6-4958-A896-D3D59AF6FE9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1503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Picture</a:t>
            </a:r>
            <a:r>
              <a:rPr lang="en-US" baseline="0" dirty="0" smtClean="0"/>
              <a:t> 1 (Siri) – https://thenextweb.com/apple/2017/10/04/hey-siri-have-a-happy-birthday-and-remind-me-to-take-out-the-trash-tonight/</a:t>
            </a:r>
          </a:p>
          <a:p>
            <a:r>
              <a:rPr lang="en-US" baseline="0" dirty="0" smtClean="0"/>
              <a:t>Picture 2 (Amazon Echo) – https://finance.yahoo.com/news/no-idea-amazon-echo-back-under-100-one-122027753.html</a:t>
            </a:r>
          </a:p>
          <a:p>
            <a:r>
              <a:rPr lang="en-US" baseline="0" dirty="0" smtClean="0"/>
              <a:t>Picture 3 (Apple iPhone w/ Facial Recognition) – https://www.cultofmac.com/487120/apple-supplier-will-ship-3d-facial-recognition-sensors-time-iphone-8/</a:t>
            </a:r>
          </a:p>
          <a:p>
            <a:r>
              <a:rPr lang="en-US" baseline="0" dirty="0" smtClean="0"/>
              <a:t>Picture 4 (Server Farm) – https://www.cloudyn.com/blog/10-facts-didnt-know-server-farms/</a:t>
            </a:r>
          </a:p>
          <a:p>
            <a:r>
              <a:rPr lang="en-US" baseline="0" dirty="0" smtClean="0"/>
              <a:t>Picture 5 (EO/IR Ball) – https://www.raytheon.com/capabilities/products/mts</a:t>
            </a:r>
          </a:p>
          <a:p>
            <a:r>
              <a:rPr lang="en-US" baseline="0" dirty="0" smtClean="0"/>
              <a:t>Picture 6 (Deep Learning Workflow) – https://www.mathworks.com</a:t>
            </a:r>
          </a:p>
          <a:p>
            <a:r>
              <a:rPr lang="en-US" baseline="0" dirty="0" smtClean="0"/>
              <a:t>Picture 7 (Single Board Computer) - https://community.arm.com/iot/embedded/b/embedded-blog/posts/share-your-single-board-computer-stories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09CFF-ACF6-4958-A896-D3D59AF6FE9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5117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09CFF-ACF6-4958-A896-D3D59AF6FE9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8414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“Deep” means the neural network has</a:t>
            </a:r>
            <a:r>
              <a:rPr lang="en-US" baseline="0" dirty="0" smtClean="0"/>
              <a:t> anywhere from 5 to &gt;1000 layers</a:t>
            </a:r>
          </a:p>
          <a:p>
            <a:r>
              <a:rPr lang="en-US" baseline="0" dirty="0" smtClean="0"/>
              <a:t>“Convolutional” means that, within a layer of the neural network, the layer’s input feature map is convolved with filters to derive the layer’s output feature map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09CFF-ACF6-4958-A896-D3D59AF6FE9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4277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C59C3-D88E-4F5A-B1C4-867D1D6DF70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11/14/2018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036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8C7B7-0487-4477-91A4-00670E7CB09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11/14/2018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04060" y="6675119"/>
            <a:ext cx="5135880" cy="182881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Distribution Statement A. Approved for public release 43-4610-18, distribution is unlimited.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00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7BAD7-9C8A-42FA-ACE7-D8B42343BA9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11/14/2018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04060" y="6675119"/>
            <a:ext cx="5135880" cy="182881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Distribution Statement A. Approved for public release 43-4610-18, distribution is unlimited.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9143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00E0C-83E0-41FC-B85F-9A58BE26BD1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11/14/2018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34540" y="6675120"/>
            <a:ext cx="5074920" cy="18288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algn="ctr"/>
            <a:r>
              <a:rPr lang="en-US" smtClean="0"/>
              <a:t>Distribution Statement A. Approved for public release 43-4610-18, distribution is unlimited.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9827" y="6481549"/>
            <a:ext cx="2133600" cy="365125"/>
          </a:xfrm>
        </p:spPr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050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DD0A3-6646-4F54-87AB-05088E5C7C8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11/14/2018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04060" y="6675119"/>
            <a:ext cx="5135880" cy="182881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Distribution Statement A. Approved for public release 43-4610-18, distribution is unlimited.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38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65899-51ED-40EA-A38D-DC028734E34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11/14/2018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 txBox="1">
            <a:spLocks/>
          </p:cNvSpPr>
          <p:nvPr userDrawn="1"/>
        </p:nvSpPr>
        <p:spPr>
          <a:xfrm>
            <a:off x="2004060" y="6675119"/>
            <a:ext cx="5135880" cy="18288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914400" rtl="0" eaLnBrk="1" latinLnBrk="0" hangingPunct="1"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>
                <a:solidFill>
                  <a:schemeClr val="tx1"/>
                </a:solidFill>
              </a:rPr>
              <a:t>Distribution Statement A. Approved for public release 43-4610-18, distribution is unlimited.</a:t>
            </a:r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223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75FB3-F51C-406E-ABA0-D138B865F4B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11/14/2018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04060" y="6675119"/>
            <a:ext cx="5135880" cy="182881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Distribution Statement A. Approved for public release 43-4610-18, distribution is unlimited.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430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DFD92-67D9-4C57-A412-406971E8680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11/14/2018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04060" y="6675119"/>
            <a:ext cx="5135880" cy="182881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Distribution Statement A. Approved for public release 43-4610-18, distribution is unlimited.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390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041A0-017D-4D95-841B-9A6381E2172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11/14/2018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04060" y="6675119"/>
            <a:ext cx="5135880" cy="182881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Distribution Statement A. Approved for public release 43-4610-18, distribution is unlimited.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310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8480-CE08-470D-AF15-A68E97E9D90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11/14/2018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04060" y="6675119"/>
            <a:ext cx="5135880" cy="182881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Distribution Statement A. Approved for public release 43-4610-18, distribution is unlimited.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392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D3AF0-CFC5-480E-AD58-87BD8F20623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11/14/2018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04060" y="6675119"/>
            <a:ext cx="5135880" cy="182881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Distribution Statement A. Approved for public release 43-4610-18, distribution is unlimited.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344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Picture 9" descr="ONR oval Logo Red Blue Gold150ppi3x7.pn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01168"/>
            <a:ext cx="1512888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39951" y="134262"/>
            <a:ext cx="6858000" cy="8046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B620A6-A466-4E28-9D3C-E4AE6A3784C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11/14/2018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7109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57400" y="6664273"/>
            <a:ext cx="5029200" cy="182880"/>
          </a:xfrm>
          <a:prstGeom prst="rect">
            <a:avLst/>
          </a:prstGeom>
        </p:spPr>
        <p:txBody>
          <a:bodyPr/>
          <a:lstStyle>
            <a:lvl1pPr>
              <a:defRPr sz="1000" b="1"/>
            </a:lvl1pPr>
          </a:lstStyle>
          <a:p>
            <a:r>
              <a:rPr lang="en-US" dirty="0" smtClean="0"/>
              <a:t>Distribution Statement A. Approved for public release 43-4610-18, distribution is unlimited.</a:t>
            </a:r>
            <a:endParaRPr lang="en-US" dirty="0" smtClea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5292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346" userDrawn="1">
          <p15:clr>
            <a:srgbClr val="F26B43"/>
          </p15:clr>
        </p15:guide>
        <p15:guide id="4" pos="345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g"/><Relationship Id="rId5" Type="http://schemas.openxmlformats.org/officeDocument/2006/relationships/image" Target="../media/image31.jpg"/><Relationship Id="rId4" Type="http://schemas.openxmlformats.org/officeDocument/2006/relationships/image" Target="../media/image30.jpeg"/><Relationship Id="rId9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emf"/><Relationship Id="rId4" Type="http://schemas.openxmlformats.org/officeDocument/2006/relationships/image" Target="../media/image4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microsoft.com/office/2007/relationships/hdphoto" Target="../media/hdphoto3.wdp"/><Relationship Id="rId3" Type="http://schemas.openxmlformats.org/officeDocument/2006/relationships/image" Target="../media/image52.png"/><Relationship Id="rId7" Type="http://schemas.openxmlformats.org/officeDocument/2006/relationships/image" Target="../media/image56.jpeg"/><Relationship Id="rId12" Type="http://schemas.openxmlformats.org/officeDocument/2006/relationships/image" Target="../media/image59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11" Type="http://schemas.microsoft.com/office/2007/relationships/hdphoto" Target="../media/hdphoto2.wdp"/><Relationship Id="rId5" Type="http://schemas.openxmlformats.org/officeDocument/2006/relationships/image" Target="../media/image54.png"/><Relationship Id="rId10" Type="http://schemas.openxmlformats.org/officeDocument/2006/relationships/image" Target="../media/image58.png"/><Relationship Id="rId4" Type="http://schemas.openxmlformats.org/officeDocument/2006/relationships/image" Target="../media/image53.png"/><Relationship Id="rId9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53.png"/><Relationship Id="rId7" Type="http://schemas.openxmlformats.org/officeDocument/2006/relationships/image" Target="../media/image59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54.png"/><Relationship Id="rId4" Type="http://schemas.openxmlformats.org/officeDocument/2006/relationships/image" Target="../media/image6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jpeg"/><Relationship Id="rId4" Type="http://schemas.openxmlformats.org/officeDocument/2006/relationships/image" Target="../media/image6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image" Target="../media/image73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5.jpe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12" Type="http://schemas.openxmlformats.org/officeDocument/2006/relationships/image" Target="../media/image14.png"/><Relationship Id="rId17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jpeg"/><Relationship Id="rId5" Type="http://schemas.openxmlformats.org/officeDocument/2006/relationships/image" Target="../media/image7.png"/><Relationship Id="rId15" Type="http://schemas.openxmlformats.org/officeDocument/2006/relationships/image" Target="../media/image17.jpeg"/><Relationship Id="rId10" Type="http://schemas.openxmlformats.org/officeDocument/2006/relationships/image" Target="../media/image12.jpeg"/><Relationship Id="rId4" Type="http://schemas.openxmlformats.org/officeDocument/2006/relationships/image" Target="../media/image6.png"/><Relationship Id="rId9" Type="http://schemas.openxmlformats.org/officeDocument/2006/relationships/image" Target="../media/image11.jpeg"/><Relationship Id="rId14" Type="http://schemas.openxmlformats.org/officeDocument/2006/relationships/image" Target="../media/image16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rants.gov/" TargetMode="External"/><Relationship Id="rId2" Type="http://schemas.openxmlformats.org/officeDocument/2006/relationships/hyperlink" Target="https://www.fbo.gov/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www.onr.navy.mil/Contracts-Grants/Funding-Opportunities/Special-Notices.aspx" TargetMode="Externa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mailto:Brenda.Pickett@navy.mil" TargetMode="External"/><Relationship Id="rId2" Type="http://schemas.openxmlformats.org/officeDocument/2006/relationships/hyperlink" Target="mailto:Stephen.T.Hughes@navy.mil" TargetMode="Externa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https://wawf.eb.mil/" TargetMode="External"/><Relationship Id="rId2" Type="http://schemas.openxmlformats.org/officeDocument/2006/relationships/hyperlink" Target="http://www.sam.gov/" TargetMode="Externa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2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ackgroun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02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Accelerating tagline"/>
          <p:cNvSpPr txBox="1"/>
          <p:nvPr/>
        </p:nvSpPr>
        <p:spPr>
          <a:xfrm>
            <a:off x="4281544" y="6321623"/>
            <a:ext cx="47252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i="1" dirty="0" smtClean="0">
                <a:solidFill>
                  <a:srgbClr val="0070C0"/>
                </a:solidFill>
                <a:effectLst/>
              </a:rPr>
              <a:t>ACCELERATING TO THE NAVY &amp; MARINE CORPS AFTER NEXT</a:t>
            </a:r>
          </a:p>
        </p:txBody>
      </p:sp>
      <p:sp>
        <p:nvSpPr>
          <p:cNvPr id="6" name="&quot;First to Field&quot;"/>
          <p:cNvSpPr txBox="1">
            <a:spLocks/>
          </p:cNvSpPr>
          <p:nvPr/>
        </p:nvSpPr>
        <p:spPr bwMode="auto">
          <a:xfrm>
            <a:off x="3657600" y="1280160"/>
            <a:ext cx="5257800" cy="2788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rgbClr val="003399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rPr>
              <a:t>Electronic Warfare Technology </a:t>
            </a:r>
          </a:p>
          <a:p>
            <a:pPr algn="r"/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rPr>
              <a:t>Industry Day</a:t>
            </a:r>
          </a:p>
          <a:p>
            <a:pPr algn="r"/>
            <a:endParaRPr lang="en-US" sz="2000" dirty="0" smtClean="0">
              <a:solidFill>
                <a:schemeClr val="tx2">
                  <a:lumMod val="75000"/>
                </a:schemeClr>
              </a:solidFill>
              <a:latin typeface="Arial" charset="0"/>
              <a:cs typeface="Arial" charset="0"/>
            </a:endParaRPr>
          </a:p>
          <a:p>
            <a:pPr algn="r"/>
            <a:r>
              <a:rPr lang="en-US" sz="2400" i="1" dirty="0" smtClean="0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rPr>
              <a:t>Dr. Daniel S. Green</a:t>
            </a:r>
          </a:p>
        </p:txBody>
      </p:sp>
      <p:pic>
        <p:nvPicPr>
          <p:cNvPr id="7" name="ONR logo" descr="ONR oval Logo Red Blue Gold150ppi3x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841" y="198120"/>
            <a:ext cx="2301228" cy="104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19"/>
          <p:cNvSpPr txBox="1">
            <a:spLocks noChangeArrowheads="1"/>
          </p:cNvSpPr>
          <p:nvPr/>
        </p:nvSpPr>
        <p:spPr bwMode="auto">
          <a:xfrm>
            <a:off x="4480561" y="5892968"/>
            <a:ext cx="452628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en-US" sz="1000" b="1" dirty="0"/>
              <a:t>Distribution A. Approved for public release 43-4610-18, distribution is unlimited.</a:t>
            </a:r>
            <a:endParaRPr lang="en-US" sz="1000" b="1" dirty="0" smtClean="0"/>
          </a:p>
          <a:p>
            <a:pPr algn="just"/>
            <a:endParaRPr lang="en-US" sz="1000" b="1" dirty="0" smtClean="0"/>
          </a:p>
        </p:txBody>
      </p:sp>
    </p:spTree>
    <p:extLst>
      <p:ext uri="{BB962C8B-B14F-4D97-AF65-F5344CB8AC3E}">
        <p14:creationId xmlns:p14="http://schemas.microsoft.com/office/powerpoint/2010/main" val="1978517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7304" y="3870142"/>
            <a:ext cx="2632155" cy="146084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043102" y="0"/>
            <a:ext cx="10775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/>
              <a:t>UNCLASSIFIED</a:t>
            </a:r>
            <a:endParaRPr lang="en-US" sz="1200" dirty="0"/>
          </a:p>
        </p:txBody>
      </p:sp>
      <p:sp>
        <p:nvSpPr>
          <p:cNvPr id="28" name="TextBox 27"/>
          <p:cNvSpPr txBox="1"/>
          <p:nvPr/>
        </p:nvSpPr>
        <p:spPr>
          <a:xfrm>
            <a:off x="5317853" y="5458821"/>
            <a:ext cx="3871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 smtClean="0"/>
              <a:t>Distributed sensors may only have the processing of a Single Board Computer</a:t>
            </a:r>
            <a:endParaRPr lang="en-US" sz="1600" i="1" dirty="0"/>
          </a:p>
        </p:txBody>
      </p:sp>
      <p:sp>
        <p:nvSpPr>
          <p:cNvPr id="29" name="TextBox 28"/>
          <p:cNvSpPr txBox="1"/>
          <p:nvPr/>
        </p:nvSpPr>
        <p:spPr>
          <a:xfrm>
            <a:off x="5486400" y="3160885"/>
            <a:ext cx="3337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 smtClean="0"/>
              <a:t>Modern “AI” applications require access to server farms</a:t>
            </a:r>
            <a:endParaRPr lang="en-US" sz="1600" i="1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8139" y="1278790"/>
            <a:ext cx="2651320" cy="176710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704" y="1434381"/>
            <a:ext cx="2703021" cy="1857460"/>
          </a:xfrm>
          <a:prstGeom prst="rect">
            <a:avLst/>
          </a:prstGeom>
        </p:spPr>
      </p:pic>
      <p:sp>
        <p:nvSpPr>
          <p:cNvPr id="19" name="Right Arrow 18"/>
          <p:cNvSpPr/>
          <p:nvPr/>
        </p:nvSpPr>
        <p:spPr>
          <a:xfrm>
            <a:off x="4883829" y="2125723"/>
            <a:ext cx="764190" cy="534408"/>
          </a:xfrm>
          <a:prstGeom prst="rightArrow">
            <a:avLst/>
          </a:prstGeom>
          <a:solidFill>
            <a:srgbClr val="00B0F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101" y="3657600"/>
            <a:ext cx="2749699" cy="1873233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647" y="4478697"/>
            <a:ext cx="2533379" cy="147243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2" name="Right Arrow 41"/>
          <p:cNvSpPr/>
          <p:nvPr/>
        </p:nvSpPr>
        <p:spPr>
          <a:xfrm>
            <a:off x="4925542" y="4971784"/>
            <a:ext cx="764190" cy="534408"/>
          </a:xfrm>
          <a:prstGeom prst="rightArrow">
            <a:avLst/>
          </a:prstGeom>
          <a:solidFill>
            <a:srgbClr val="00B0F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7" y="1275331"/>
            <a:ext cx="2129723" cy="1155375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21" y="2454067"/>
            <a:ext cx="1938267" cy="101759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Distributed EMW Capabilities</a:t>
            </a:r>
            <a:endParaRPr lang="en-US" sz="3200" dirty="0"/>
          </a:p>
        </p:txBody>
      </p:sp>
      <p:sp>
        <p:nvSpPr>
          <p:cNvPr id="18" name="Rectangle 17"/>
          <p:cNvSpPr/>
          <p:nvPr/>
        </p:nvSpPr>
        <p:spPr>
          <a:xfrm>
            <a:off x="331335" y="6122908"/>
            <a:ext cx="8481331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Challenge: Access and interpret the spectrum aboard small, distributed platforms</a:t>
            </a:r>
            <a:endParaRPr lang="en-US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Distribution Statement A. Approved for public release 43-4610-18, distribution is unlimited.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986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Electronic Warfare Technology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Special Notice Technology Focus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Distribution Statement A. Approved for public release 43-4610-18, distribution is unlimited.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8788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2018 EWT Focus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400" b="1" dirty="0" smtClean="0"/>
          </a:p>
          <a:p>
            <a:r>
              <a:rPr lang="en-US" sz="2400" b="1" dirty="0" smtClean="0"/>
              <a:t>TA 1: </a:t>
            </a:r>
            <a:r>
              <a:rPr lang="en-US" sz="2400" b="1" dirty="0"/>
              <a:t>Alternative Computational Approaches Applied to </a:t>
            </a:r>
            <a:r>
              <a:rPr lang="en-US" sz="2400" b="1" dirty="0" smtClean="0"/>
              <a:t>EW</a:t>
            </a:r>
          </a:p>
          <a:p>
            <a:endParaRPr lang="en-US" sz="2400" b="1" dirty="0" smtClean="0"/>
          </a:p>
          <a:p>
            <a:r>
              <a:rPr lang="en-US" sz="2400" b="1" dirty="0" smtClean="0"/>
              <a:t>TA 2: </a:t>
            </a:r>
            <a:r>
              <a:rPr lang="en-US" sz="2400" b="1" dirty="0"/>
              <a:t>Compact, Efficient, Beam-Agile </a:t>
            </a:r>
            <a:r>
              <a:rPr lang="en-US" sz="2400" b="1" dirty="0" smtClean="0"/>
              <a:t>Transmitters</a:t>
            </a:r>
          </a:p>
          <a:p>
            <a:endParaRPr lang="en-US" sz="2400" b="1" dirty="0" smtClean="0"/>
          </a:p>
          <a:p>
            <a:r>
              <a:rPr lang="en-US" sz="2400" b="1" dirty="0" smtClean="0"/>
              <a:t>TA 3: Compact</a:t>
            </a:r>
            <a:r>
              <a:rPr lang="en-US" sz="2400" b="1" dirty="0"/>
              <a:t>, Efficient, </a:t>
            </a:r>
            <a:r>
              <a:rPr lang="en-US" sz="2400" b="1" dirty="0" smtClean="0"/>
              <a:t>Electro-Optical/Infrared Transmitters</a:t>
            </a:r>
          </a:p>
          <a:p>
            <a:endParaRPr lang="en-US" sz="2000" b="1" dirty="0" smtClean="0"/>
          </a:p>
          <a:p>
            <a:r>
              <a:rPr lang="en-US" sz="2400" b="1" dirty="0" smtClean="0"/>
              <a:t>TA 4</a:t>
            </a:r>
            <a:r>
              <a:rPr lang="en-US" sz="2400" b="1" dirty="0"/>
              <a:t>: Component Technologies for Innovative Distributed EW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Distribution Statement A. Approved for public release 43-4610-18, distribution is unlimited.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960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TA 1: Alternative Computational Approaches Applied to EW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5920"/>
            <a:ext cx="8229600" cy="4663440"/>
          </a:xfrm>
        </p:spPr>
        <p:txBody>
          <a:bodyPr/>
          <a:lstStyle/>
          <a:p>
            <a:r>
              <a:rPr lang="en-US" sz="2800" dirty="0" smtClean="0"/>
              <a:t>Exploit emerging novel chipsets and architectures for EW big data / signal processing challenges</a:t>
            </a:r>
          </a:p>
          <a:p>
            <a:pPr lvl="1"/>
            <a:r>
              <a:rPr lang="en-US" sz="2400" dirty="0" smtClean="0"/>
              <a:t>Dramatically reduce SWAP for today’s performance</a:t>
            </a:r>
          </a:p>
          <a:p>
            <a:pPr lvl="1"/>
            <a:r>
              <a:rPr lang="en-US" sz="2400" dirty="0" smtClean="0"/>
              <a:t>Solve previously computationally prohibitive problem at reasonable SWAP</a:t>
            </a:r>
          </a:p>
          <a:p>
            <a:endParaRPr lang="en-US" sz="2800" dirty="0" smtClean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9951" y="4064888"/>
            <a:ext cx="2339168" cy="226133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4327" y="3940020"/>
            <a:ext cx="3002180" cy="238620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922526" y="3991621"/>
            <a:ext cx="11564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STAP in SAR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0041" y="1138535"/>
            <a:ext cx="845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TA1 Objective:</a:t>
            </a:r>
            <a:r>
              <a:rPr lang="en-US" sz="2400" dirty="0" smtClean="0"/>
              <a:t> Major advancements in RF devices for: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5990917" y="6309278"/>
            <a:ext cx="1661032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000" dirty="0" smtClean="0"/>
              <a:t>Ref: K.Y. Li, IEEE Radar, 2012</a:t>
            </a:r>
            <a:endParaRPr lang="en-US" sz="1000" b="1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1755891" y="6326227"/>
            <a:ext cx="242322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Ref: Open Geospatial Consortium, </a:t>
            </a:r>
          </a:p>
          <a:p>
            <a:r>
              <a:rPr lang="en-US" sz="1000" dirty="0" smtClean="0"/>
              <a:t>OGC </a:t>
            </a:r>
            <a:r>
              <a:rPr lang="en-US" sz="1000" dirty="0"/>
              <a:t>12-077r1 </a:t>
            </a:r>
            <a:r>
              <a:rPr lang="en-US" sz="1000" dirty="0" smtClean="0"/>
              <a:t>, 2012</a:t>
            </a:r>
            <a:endParaRPr lang="en-US" sz="1000" b="1" dirty="0" smtClean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Distribution Statement A. Approved for public release 43-4610-18, distribution is unlimited.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3455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476657" y="1011748"/>
            <a:ext cx="18550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Ref: A. Biswas, ISSCC, 2018</a:t>
            </a:r>
            <a:endParaRPr lang="en-US" sz="1200" b="1" dirty="0" smtClean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987" y="1417320"/>
            <a:ext cx="3357463" cy="190914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ML &amp; Big Data - at the edge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240" y="3932237"/>
            <a:ext cx="3017520" cy="2285683"/>
          </a:xfrm>
        </p:spPr>
        <p:txBody>
          <a:bodyPr>
            <a:noAutofit/>
          </a:bodyPr>
          <a:lstStyle/>
          <a:p>
            <a:r>
              <a:rPr lang="en-US" sz="2400" dirty="0" smtClean="0"/>
              <a:t>Face Recognition</a:t>
            </a:r>
          </a:p>
          <a:p>
            <a:r>
              <a:rPr lang="en-US" sz="2400" dirty="0" smtClean="0"/>
              <a:t>Speech Recognition</a:t>
            </a:r>
          </a:p>
          <a:p>
            <a:r>
              <a:rPr lang="en-US" sz="2400" dirty="0" smtClean="0"/>
              <a:t>Image Classification</a:t>
            </a:r>
          </a:p>
          <a:p>
            <a:r>
              <a:rPr lang="en-US" sz="2400" dirty="0" smtClean="0"/>
              <a:t>Object Detection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532231" y="1280160"/>
            <a:ext cx="3598973" cy="256862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065379" y="3378815"/>
            <a:ext cx="25326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AI revolution &amp; ML</a:t>
            </a:r>
            <a:endParaRPr lang="en-US" sz="24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5029200" y="3931920"/>
            <a:ext cx="3429000" cy="228568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/>
              <a:t>Faster local decisions</a:t>
            </a:r>
          </a:p>
          <a:p>
            <a:r>
              <a:rPr lang="en-US" sz="2800" dirty="0" smtClean="0"/>
              <a:t>Less communication</a:t>
            </a:r>
          </a:p>
          <a:p>
            <a:r>
              <a:rPr lang="en-US" sz="2800" dirty="0" smtClean="0"/>
              <a:t>More secure</a:t>
            </a:r>
          </a:p>
          <a:p>
            <a:pPr marL="0" indent="0">
              <a:buNone/>
            </a:pPr>
            <a:r>
              <a:rPr lang="en-US" sz="2800" dirty="0" smtClean="0"/>
              <a:t>Requirements:</a:t>
            </a:r>
          </a:p>
          <a:p>
            <a:pPr marL="628650" lvl="1"/>
            <a:r>
              <a:rPr lang="en-US" sz="2400" dirty="0" smtClean="0"/>
              <a:t>Low power consumption</a:t>
            </a:r>
          </a:p>
          <a:p>
            <a:pPr marL="628650" lvl="1"/>
            <a:r>
              <a:rPr lang="en-US" sz="2400" dirty="0" smtClean="0"/>
              <a:t>Real time processing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5074920" y="3383280"/>
            <a:ext cx="29155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ML – Edge Computing</a:t>
            </a:r>
            <a:endParaRPr lang="en-US" sz="2400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541468" y="3428792"/>
            <a:ext cx="3596423" cy="7135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4669660" y="1280160"/>
            <a:ext cx="3598973" cy="256862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4678897" y="3428792"/>
            <a:ext cx="3596423" cy="7135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8063" y="1429785"/>
            <a:ext cx="3358090" cy="184938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792206" y="991531"/>
            <a:ext cx="25288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Ref: Handbook of UAV, Springer, 2014</a:t>
            </a:r>
            <a:endParaRPr lang="en-US" sz="1200" b="1" dirty="0" smtClean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Distribution Statement A. Approved for public release 43-4610-18, distribution is unlimited.</a:t>
            </a:r>
            <a:endParaRPr lang="en-US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398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ML Implications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076093"/>
            <a:ext cx="8229600" cy="246887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800" dirty="0" smtClean="0"/>
              <a:t>Deep Learning for machine vision</a:t>
            </a:r>
          </a:p>
          <a:p>
            <a:pPr lvl="1"/>
            <a:r>
              <a:rPr lang="en-US" sz="2400" dirty="0" smtClean="0"/>
              <a:t>Milestone: </a:t>
            </a:r>
            <a:r>
              <a:rPr lang="en-US" sz="2800" dirty="0" err="1" smtClean="0"/>
              <a:t>AlexNet</a:t>
            </a:r>
            <a:r>
              <a:rPr lang="en-US" sz="2800" dirty="0" smtClean="0"/>
              <a:t> won ILSVRC-2012 challenge</a:t>
            </a:r>
            <a:r>
              <a:rPr lang="en-US" sz="1500" dirty="0" smtClean="0"/>
              <a:t> </a:t>
            </a:r>
            <a:r>
              <a:rPr lang="en-US" sz="1300" dirty="0" smtClean="0"/>
              <a:t>(Ref. A. </a:t>
            </a:r>
            <a:r>
              <a:rPr lang="en-US" sz="1300" dirty="0" err="1" smtClean="0"/>
              <a:t>Krizhevksy</a:t>
            </a:r>
            <a:r>
              <a:rPr lang="en-US" sz="1300" dirty="0" smtClean="0"/>
              <a:t>, NIPS 2012)</a:t>
            </a:r>
            <a:endParaRPr lang="en-US" sz="2600" dirty="0" smtClean="0"/>
          </a:p>
          <a:p>
            <a:pPr lvl="2"/>
            <a:r>
              <a:rPr lang="en-US" sz="2000" dirty="0" smtClean="0"/>
              <a:t>Best classifier of 1.3 </a:t>
            </a:r>
            <a:r>
              <a:rPr lang="en-US" sz="2000" dirty="0"/>
              <a:t>million images into 1000 </a:t>
            </a:r>
            <a:r>
              <a:rPr lang="en-US" sz="2000" dirty="0" smtClean="0"/>
              <a:t>classes (error rate 15.3%, next best rate 26.2%)</a:t>
            </a:r>
          </a:p>
          <a:p>
            <a:pPr lvl="2"/>
            <a:endParaRPr lang="en-US" sz="2000" dirty="0" smtClean="0"/>
          </a:p>
          <a:p>
            <a:pPr marL="0" indent="0">
              <a:buNone/>
            </a:pPr>
            <a:r>
              <a:rPr lang="en-US" sz="2800" dirty="0" smtClean="0"/>
              <a:t>Deep CNN drives the use of multiply-and-accumulate (MAC) as basic computation unit in neural networks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355080" y="3577907"/>
            <a:ext cx="2494940" cy="10972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smtClean="0"/>
              <a:t>Each MAC requires:</a:t>
            </a:r>
          </a:p>
          <a:p>
            <a:pPr marL="457200" indent="-228600"/>
            <a:r>
              <a:rPr lang="en-US" sz="2400" dirty="0" smtClean="0"/>
              <a:t>3 memory reads</a:t>
            </a:r>
          </a:p>
          <a:p>
            <a:pPr marL="457200" indent="-228600"/>
            <a:r>
              <a:rPr lang="en-US" sz="2400" dirty="0" smtClean="0"/>
              <a:t>1 memory write</a:t>
            </a:r>
          </a:p>
          <a:p>
            <a:pPr marL="0" indent="0">
              <a:buNone/>
            </a:pPr>
            <a:endParaRPr lang="en-US" sz="2800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199" y="4949281"/>
            <a:ext cx="8503921" cy="15429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200" dirty="0" smtClean="0"/>
              <a:t>In worst case, every memory access goes through DRAM, so for </a:t>
            </a:r>
            <a:r>
              <a:rPr lang="en-US" sz="2200" dirty="0" err="1" smtClean="0"/>
              <a:t>AlexNet</a:t>
            </a:r>
            <a:r>
              <a:rPr lang="en-US" sz="2200" dirty="0" smtClean="0"/>
              <a:t> :</a:t>
            </a:r>
            <a:br>
              <a:rPr lang="en-US" sz="2200" dirty="0" smtClean="0"/>
            </a:br>
            <a:r>
              <a:rPr lang="en-US" sz="2200" dirty="0" smtClean="0"/>
              <a:t>724M MACS             3000M DRAM accesses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3794760" y="5496339"/>
            <a:ext cx="594360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/>
          <p:cNvGrpSpPr/>
          <p:nvPr/>
        </p:nvGrpSpPr>
        <p:grpSpPr>
          <a:xfrm>
            <a:off x="457199" y="3383280"/>
            <a:ext cx="5163751" cy="1566000"/>
            <a:chOff x="1839951" y="3611880"/>
            <a:chExt cx="5163751" cy="15660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39951" y="3611880"/>
              <a:ext cx="5163751" cy="156600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991242" y="4846320"/>
              <a:ext cx="1574918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Ref: V. Sze, </a:t>
              </a:r>
              <a:r>
                <a:rPr lang="en-US" sz="1200" dirty="0" err="1" smtClean="0"/>
                <a:t>arXiv</a:t>
              </a:r>
              <a:r>
                <a:rPr lang="en-US" sz="1200" dirty="0" smtClean="0"/>
                <a:t>, 2017</a:t>
              </a:r>
              <a:endParaRPr lang="en-US" sz="1200" b="1" dirty="0" smtClean="0"/>
            </a:p>
          </p:txBody>
        </p:sp>
      </p:grpSp>
      <p:sp>
        <p:nvSpPr>
          <p:cNvPr id="10" name="Right Arrow 9"/>
          <p:cNvSpPr/>
          <p:nvPr/>
        </p:nvSpPr>
        <p:spPr>
          <a:xfrm>
            <a:off x="5705410" y="3927086"/>
            <a:ext cx="413141" cy="32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31333" y="5788668"/>
            <a:ext cx="8481331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Machine Learning Algorithms push computational resources in ways that exacerbate memory bottleneck in conventional compute architectures</a:t>
            </a:r>
            <a:endParaRPr lang="en-US" b="1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Distribution Statement A. Approved for public release 43-4610-18, distribution is unlimited.</a:t>
            </a:r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459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Alternative Computing Example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351" y="1051560"/>
            <a:ext cx="2993034" cy="33623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400" dirty="0" smtClean="0"/>
              <a:t>Custom ASIC Solution</a:t>
            </a:r>
          </a:p>
          <a:p>
            <a:r>
              <a:rPr lang="en-US" sz="1400" dirty="0" smtClean="0"/>
              <a:t>Proactive memory approach: SRAM embedded compute, e.g. near-memory processing</a:t>
            </a:r>
          </a:p>
          <a:p>
            <a:r>
              <a:rPr lang="en-US" sz="1400" dirty="0" err="1" smtClean="0"/>
              <a:t>Conv</a:t>
            </a:r>
            <a:r>
              <a:rPr lang="en-US" sz="1400" dirty="0" smtClean="0"/>
              <a:t>-SRAM Architecture for classification algorithm</a:t>
            </a:r>
          </a:p>
          <a:p>
            <a:r>
              <a:rPr lang="en-US" sz="1400" dirty="0" smtClean="0"/>
              <a:t>Embedding memory in or near computing enables:</a:t>
            </a:r>
          </a:p>
          <a:p>
            <a:pPr lvl="1"/>
            <a:r>
              <a:rPr lang="en-US" sz="1400" dirty="0" smtClean="0"/>
              <a:t>Less data transfer            more energy efficient</a:t>
            </a:r>
          </a:p>
          <a:p>
            <a:pPr lvl="1"/>
            <a:r>
              <a:rPr lang="en-US" sz="1400" dirty="0" smtClean="0"/>
              <a:t>More parallel operation             higher throughput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3850005" y="3308985"/>
            <a:ext cx="59436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1385" y="1030936"/>
            <a:ext cx="5518215" cy="320634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-15109" y="6569801"/>
            <a:ext cx="1855060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dirty="0" smtClean="0"/>
              <a:t>Ref: A. Biswas, ISSCC, 2018</a:t>
            </a:r>
            <a:endParaRPr lang="en-US" sz="1200" b="1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b="-5516"/>
          <a:stretch/>
        </p:blipFill>
        <p:spPr>
          <a:xfrm>
            <a:off x="663854" y="4591545"/>
            <a:ext cx="8046023" cy="126061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1516" y="5962861"/>
            <a:ext cx="3475350" cy="654734"/>
          </a:xfrm>
          <a:prstGeom prst="rect">
            <a:avLst/>
          </a:prstGeom>
        </p:spPr>
      </p:pic>
      <p:sp>
        <p:nvSpPr>
          <p:cNvPr id="4" name="Right Arrow 3"/>
          <p:cNvSpPr/>
          <p:nvPr/>
        </p:nvSpPr>
        <p:spPr>
          <a:xfrm>
            <a:off x="5074920" y="6126480"/>
            <a:ext cx="59436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057334" y="6056114"/>
            <a:ext cx="20219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60X improvement!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Distribution Statement A. Approved for public release 43-4610-18, distribution is unlimited.</a:t>
            </a:r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4559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12"/>
          <p:cNvSpPr/>
          <p:nvPr/>
        </p:nvSpPr>
        <p:spPr>
          <a:xfrm>
            <a:off x="7294169" y="3154680"/>
            <a:ext cx="1708520" cy="9172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01" t="8796" r="12500" b="13946"/>
          <a:stretch/>
        </p:blipFill>
        <p:spPr>
          <a:xfrm>
            <a:off x="2489185" y="3166106"/>
            <a:ext cx="2926078" cy="18288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259613" y="5038883"/>
            <a:ext cx="3385222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dirty="0" smtClean="0"/>
              <a:t>Ref: Intel </a:t>
            </a:r>
            <a:r>
              <a:rPr lang="en-US" sz="1200" dirty="0" err="1" smtClean="0"/>
              <a:t>Movidius</a:t>
            </a:r>
            <a:r>
              <a:rPr lang="en-US" sz="1200" dirty="0" smtClean="0"/>
              <a:t> &amp; Google AIY, ai.intel.com, 2018</a:t>
            </a:r>
            <a:endParaRPr lang="en-US" sz="1200" b="1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9951" y="201168"/>
            <a:ext cx="6858000" cy="804672"/>
          </a:xfrm>
        </p:spPr>
        <p:txBody>
          <a:bodyPr>
            <a:normAutofit/>
          </a:bodyPr>
          <a:lstStyle/>
          <a:p>
            <a:r>
              <a:rPr lang="en-US" dirty="0" smtClean="0"/>
              <a:t>Technology Leverage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894" y="4846320"/>
            <a:ext cx="2658862" cy="148167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7583" y="6327998"/>
            <a:ext cx="2693173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dirty="0" smtClean="0"/>
              <a:t>Ref: FRANC Proposers Day, DARPA, 2017</a:t>
            </a:r>
            <a:endParaRPr lang="en-US" sz="1200" b="1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5947583" y="4569321"/>
            <a:ext cx="27603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DARPA: Electronics Resurgence Initiative</a:t>
            </a:r>
            <a:endParaRPr lang="en-US" sz="1200" b="1" dirty="0"/>
          </a:p>
        </p:txBody>
      </p:sp>
      <p:pic>
        <p:nvPicPr>
          <p:cNvPr id="8" name="Picture 2" descr="https://cdn.vox-cdn.com/thumbor/FEYkClDvJTe0mTQYIDEjYdbOh0I=/0x0:1000x640/1200x800/filters:focal(420x240:580x400)/cdn.vox-cdn.com/uploads/chorus_image/image/60503095/Edge_TPU_chip.max_1000x1000.0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39" t="14399" r="25761" b="13600"/>
          <a:stretch/>
        </p:blipFill>
        <p:spPr bwMode="auto">
          <a:xfrm>
            <a:off x="2375826" y="2139969"/>
            <a:ext cx="1097280" cy="1070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s://cdn.vox-cdn.com/thumbor/zScKvCasixCprjlRJBXBOEv3xm0=/0x0:640x492/1200x0/filters:focal(0x0:640x492):no_upscale()/cdn.vox-cdn.com/uploads/chorus_asset/file/6511859/tpu-2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97" t="6993" r="14052" b="10081"/>
          <a:stretch/>
        </p:blipFill>
        <p:spPr bwMode="auto">
          <a:xfrm>
            <a:off x="320040" y="1291586"/>
            <a:ext cx="1962732" cy="1874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ontent Placeholder 4"/>
          <p:cNvSpPr txBox="1">
            <a:spLocks/>
          </p:cNvSpPr>
          <p:nvPr/>
        </p:nvSpPr>
        <p:spPr>
          <a:xfrm>
            <a:off x="226986" y="1029602"/>
            <a:ext cx="2148840" cy="3657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200" b="1" dirty="0" smtClean="0"/>
              <a:t>Google Edge TPU</a:t>
            </a:r>
            <a:endParaRPr lang="en-US" sz="1200" b="1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1776333" y="2535280"/>
            <a:ext cx="805233" cy="18288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329837" y="3210486"/>
            <a:ext cx="2144883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dirty="0" smtClean="0"/>
              <a:t>Ref: J. Vincent, The Verge, 2018</a:t>
            </a:r>
            <a:endParaRPr lang="en-US" sz="1200" b="1" dirty="0" smtClean="0"/>
          </a:p>
        </p:txBody>
      </p:sp>
      <p:sp>
        <p:nvSpPr>
          <p:cNvPr id="15" name="Content Placeholder 4"/>
          <p:cNvSpPr txBox="1">
            <a:spLocks/>
          </p:cNvSpPr>
          <p:nvPr/>
        </p:nvSpPr>
        <p:spPr>
          <a:xfrm>
            <a:off x="4233475" y="2876129"/>
            <a:ext cx="2148840" cy="3657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200" b="1" dirty="0" smtClean="0"/>
              <a:t>Intel AIY</a:t>
            </a:r>
            <a:endParaRPr lang="en-US" sz="1200" b="1" dirty="0"/>
          </a:p>
        </p:txBody>
      </p:sp>
      <p:sp>
        <p:nvSpPr>
          <p:cNvPr id="16" name="Left-Right Arrow 15"/>
          <p:cNvSpPr/>
          <p:nvPr/>
        </p:nvSpPr>
        <p:spPr>
          <a:xfrm rot="1604569">
            <a:off x="2984934" y="2737005"/>
            <a:ext cx="4633940" cy="32004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7462441" y="4101693"/>
            <a:ext cx="16529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/>
              <a:t>DARPA: CHIPS Program</a:t>
            </a:r>
          </a:p>
          <a:p>
            <a:pPr algn="ctr"/>
            <a:r>
              <a:rPr lang="en-US" sz="1200" b="1" dirty="0" smtClean="0"/>
              <a:t>www.darpa.mil</a:t>
            </a:r>
            <a:endParaRPr lang="en-US" sz="12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4070919" y="1237812"/>
            <a:ext cx="4567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Broad investment in processing chips across industry and government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454779" y="5525698"/>
            <a:ext cx="4939374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b="1" dirty="0"/>
              <a:t>EWT Investment seeks to leverage these emerging technical solutions for EW applications</a:t>
            </a: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Distribution Statement A. Approved for public release 43-4610-18, distribution is unlimited.</a:t>
            </a:r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92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Benchmarks: PNNL’s </a:t>
            </a:r>
            <a:r>
              <a:rPr lang="en-US" sz="3600" dirty="0" smtClean="0"/>
              <a:t>PERFECT/SEAK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0030" y="5349449"/>
            <a:ext cx="3586349" cy="1142683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sz="1200" dirty="0" smtClean="0"/>
              <a:t>Pacific Northwest National Laboratory (PNNL) defined benchmark suite represent computing constrained embedded applications</a:t>
            </a:r>
          </a:p>
          <a:p>
            <a:r>
              <a:rPr lang="en-US" sz="1200" dirty="0" smtClean="0"/>
              <a:t>http://hpc.pnnl.gov/PERFECT/</a:t>
            </a:r>
            <a:endParaRPr lang="en-US" sz="1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030" y="942910"/>
            <a:ext cx="3586350" cy="431767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6581001"/>
            <a:ext cx="2693173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dirty="0" smtClean="0"/>
              <a:t>Ref: FRANC Proposers Day, DARPA, 2017</a:t>
            </a:r>
            <a:endParaRPr lang="en-US" sz="1200" b="1" dirty="0" smtClean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5066411" y="5349449"/>
            <a:ext cx="3337560" cy="13713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en-US" sz="1200" dirty="0" smtClean="0"/>
              <a:t>SEAK: suite of embedded applications and kernels intended to define computing problems of interest to the DoD</a:t>
            </a:r>
          </a:p>
          <a:p>
            <a:r>
              <a:rPr lang="en-US" sz="1200" dirty="0" smtClean="0"/>
              <a:t>http://hpc.pnnl.gov/SEAK/files/SEAK-Specification.pdf</a:t>
            </a:r>
            <a:endParaRPr lang="en-US" sz="1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6410" y="942910"/>
            <a:ext cx="3337560" cy="4215327"/>
          </a:xfrm>
          <a:prstGeom prst="rect">
            <a:avLst/>
          </a:prstGeom>
        </p:spPr>
      </p:pic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Distribution Statement A. Approved for public release 43-4610-18, distribution is unlimited.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226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TA1: Key Solution 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Focus on signal processing engine in context of EW application</a:t>
            </a:r>
          </a:p>
          <a:p>
            <a:r>
              <a:rPr lang="en-US" dirty="0" smtClean="0"/>
              <a:t>Solution set beyond </a:t>
            </a:r>
            <a:r>
              <a:rPr lang="en-US" b="1" dirty="0" smtClean="0"/>
              <a:t>solely</a:t>
            </a:r>
            <a:r>
              <a:rPr lang="en-US" dirty="0" smtClean="0"/>
              <a:t> FPGA, GPU or CPU</a:t>
            </a:r>
          </a:p>
          <a:p>
            <a:r>
              <a:rPr lang="en-US" dirty="0" smtClean="0"/>
              <a:t>Include discussion of how to test for success</a:t>
            </a:r>
          </a:p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Distribution Statement A. Approved for public release 43-4610-18, distribution is unlimited.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3608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 Box 2"/>
          <p:cNvSpPr txBox="1">
            <a:spLocks noChangeArrowheads="1"/>
          </p:cNvSpPr>
          <p:nvPr/>
        </p:nvSpPr>
        <p:spPr bwMode="auto">
          <a:xfrm>
            <a:off x="304800" y="1143000"/>
            <a:ext cx="8458200" cy="5001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68275" indent="-168275" algn="ctr">
              <a:spcBef>
                <a:spcPct val="25000"/>
              </a:spcBef>
            </a:pPr>
            <a:r>
              <a:rPr lang="en-US" sz="2400" b="1" dirty="0" smtClean="0"/>
              <a:t>ONR Special Notice# </a:t>
            </a:r>
            <a:r>
              <a:rPr lang="en-US" sz="2400" b="1" u="sng" dirty="0"/>
              <a:t>N00014-19-R-S002</a:t>
            </a:r>
            <a:endParaRPr lang="en-US" sz="2400" b="1" dirty="0" smtClean="0"/>
          </a:p>
          <a:p>
            <a:pPr marL="168275" indent="-168275">
              <a:spcBef>
                <a:spcPct val="25000"/>
              </a:spcBef>
              <a:buFontTx/>
              <a:buChar char="•"/>
            </a:pPr>
            <a:endParaRPr lang="en-US" sz="2400" b="1" dirty="0"/>
          </a:p>
          <a:p>
            <a:pPr marL="168275" indent="-168275">
              <a:spcBef>
                <a:spcPct val="25000"/>
              </a:spcBef>
              <a:buFontTx/>
              <a:buChar char="•"/>
            </a:pPr>
            <a:endParaRPr lang="en-US" sz="2400" b="1" dirty="0" smtClean="0"/>
          </a:p>
          <a:p>
            <a:pPr marL="168275" indent="-168275">
              <a:spcBef>
                <a:spcPct val="25000"/>
              </a:spcBef>
              <a:buFontTx/>
              <a:buChar char="•"/>
            </a:pPr>
            <a:endParaRPr lang="en-US" sz="2400" b="1" dirty="0"/>
          </a:p>
          <a:p>
            <a:pPr marL="168275" indent="-168275">
              <a:spcBef>
                <a:spcPct val="25000"/>
              </a:spcBef>
              <a:buFontTx/>
              <a:buChar char="•"/>
            </a:pPr>
            <a:endParaRPr lang="en-US" sz="2400" b="1" dirty="0"/>
          </a:p>
          <a:p>
            <a:pPr marL="168275" indent="-168275">
              <a:spcBef>
                <a:spcPct val="25000"/>
              </a:spcBef>
              <a:buFontTx/>
              <a:buChar char="•"/>
            </a:pPr>
            <a:r>
              <a:rPr lang="en-US" sz="2000" b="1" dirty="0"/>
              <a:t>Posted: </a:t>
            </a:r>
            <a:r>
              <a:rPr lang="en-US" sz="2000" b="1" i="1" dirty="0" smtClean="0"/>
              <a:t>19 October 2018</a:t>
            </a:r>
            <a:endParaRPr lang="en-US" sz="2000" b="1" i="1" dirty="0"/>
          </a:p>
          <a:p>
            <a:pPr marL="168275" indent="-168275">
              <a:spcBef>
                <a:spcPct val="25000"/>
              </a:spcBef>
              <a:buFontTx/>
              <a:buChar char="•"/>
            </a:pPr>
            <a:r>
              <a:rPr lang="en-US" sz="2000" b="1" dirty="0"/>
              <a:t>Agency Name: </a:t>
            </a:r>
            <a:r>
              <a:rPr lang="en-US" sz="2000" b="1" i="1" dirty="0"/>
              <a:t>Office of Naval Research</a:t>
            </a:r>
          </a:p>
          <a:p>
            <a:pPr marL="168275" indent="-168275">
              <a:spcBef>
                <a:spcPct val="25000"/>
              </a:spcBef>
              <a:buFontTx/>
              <a:buChar char="•"/>
            </a:pPr>
            <a:r>
              <a:rPr lang="en-US" sz="2000" b="1" dirty="0"/>
              <a:t>Research Opportunity Title: </a:t>
            </a:r>
            <a:r>
              <a:rPr lang="en-US" sz="2000" b="1" i="1" dirty="0"/>
              <a:t>Electronic Warfare Technology</a:t>
            </a:r>
          </a:p>
          <a:p>
            <a:pPr marL="168275" indent="-168275">
              <a:spcBef>
                <a:spcPct val="25000"/>
              </a:spcBef>
              <a:buFontTx/>
              <a:buChar char="•"/>
            </a:pPr>
            <a:r>
              <a:rPr lang="en-US" sz="2000" b="1" dirty="0"/>
              <a:t>Program Name: </a:t>
            </a:r>
            <a:r>
              <a:rPr lang="en-US" sz="2000" b="1" i="1" dirty="0"/>
              <a:t>Electronic Warfare Discovery &amp; Invention (D&amp;I)</a:t>
            </a:r>
          </a:p>
          <a:p>
            <a:pPr marL="168275" indent="-168275">
              <a:spcBef>
                <a:spcPct val="25000"/>
              </a:spcBef>
              <a:buFontTx/>
              <a:buChar char="•"/>
            </a:pPr>
            <a:r>
              <a:rPr lang="en-US" sz="2000" b="1" dirty="0"/>
              <a:t>Response Dates:</a:t>
            </a:r>
          </a:p>
          <a:p>
            <a:pPr lvl="1">
              <a:spcBef>
                <a:spcPct val="25000"/>
              </a:spcBef>
              <a:buFontTx/>
              <a:buChar char="•"/>
            </a:pPr>
            <a:r>
              <a:rPr lang="en-US" sz="2000" b="1" dirty="0"/>
              <a:t>  White Papers:   </a:t>
            </a:r>
            <a:r>
              <a:rPr lang="en-US" sz="2000" b="1" i="1" dirty="0" smtClean="0"/>
              <a:t>12 December 2018</a:t>
            </a:r>
            <a:endParaRPr lang="en-US" sz="2000" b="1" i="1" dirty="0"/>
          </a:p>
          <a:p>
            <a:pPr lvl="1">
              <a:spcBef>
                <a:spcPct val="25000"/>
              </a:spcBef>
              <a:buFontTx/>
              <a:buChar char="•"/>
            </a:pPr>
            <a:r>
              <a:rPr lang="en-US" sz="2000" b="1" dirty="0"/>
              <a:t>  Full Proposals: </a:t>
            </a:r>
            <a:r>
              <a:rPr lang="en-US" sz="2000" b="1" dirty="0" smtClean="0"/>
              <a:t> </a:t>
            </a:r>
            <a:r>
              <a:rPr lang="en-US" sz="2000" b="1" i="1" dirty="0" smtClean="0"/>
              <a:t>28 February 2019</a:t>
            </a:r>
            <a:endParaRPr lang="en-US" sz="2000" b="1" i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1488" y="1669287"/>
            <a:ext cx="3611880" cy="164693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ONR Discovery &amp; Invention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Distribution Statement A. Approved for public release 43-4610-18, distribution is unlimited.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802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TA2: Compact, Efficient, Beam Agile Transmitters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320041" y="1134963"/>
            <a:ext cx="845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TA2 Objective:</a:t>
            </a:r>
            <a:r>
              <a:rPr lang="en-US" sz="2400" dirty="0" smtClean="0"/>
              <a:t> Major advance in RF devices for distributed sources</a:t>
            </a:r>
            <a:endParaRPr lang="en-US" sz="2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164" y="2606040"/>
            <a:ext cx="3339515" cy="219119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097" y="2729810"/>
            <a:ext cx="1427427" cy="1131474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5584258" y="3001334"/>
            <a:ext cx="2871138" cy="1959947"/>
            <a:chOff x="6185895" y="4340721"/>
            <a:chExt cx="2871138" cy="1959947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85895" y="4340721"/>
              <a:ext cx="2871138" cy="1136173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6400800" y="5346561"/>
              <a:ext cx="265273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i="1" dirty="0" smtClean="0"/>
                <a:t>Organic Off-board RF Sensing Capability in </a:t>
              </a:r>
              <a:r>
                <a:rPr lang="en-US" sz="1400" i="1" dirty="0"/>
                <a:t>a much smaller form factor w/ lower </a:t>
              </a:r>
              <a:r>
                <a:rPr lang="en-US" sz="1400" i="1" dirty="0" err="1"/>
                <a:t>SWaP</a:t>
              </a:r>
              <a:r>
                <a:rPr lang="en-US" sz="1400" i="1" dirty="0"/>
                <a:t>-Cooling </a:t>
              </a:r>
            </a:p>
            <a:p>
              <a:pPr algn="ctr"/>
              <a:endParaRPr lang="en-US" sz="1400" i="1" dirty="0"/>
            </a:p>
          </p:txBody>
        </p:sp>
      </p:grpSp>
      <p:sp>
        <p:nvSpPr>
          <p:cNvPr id="12" name="Right Arrow 11"/>
          <p:cNvSpPr/>
          <p:nvPr/>
        </p:nvSpPr>
        <p:spPr>
          <a:xfrm>
            <a:off x="4704418" y="3415511"/>
            <a:ext cx="731520" cy="594360"/>
          </a:xfrm>
          <a:prstGeom prst="rightArrow">
            <a:avLst/>
          </a:prstGeom>
          <a:solidFill>
            <a:srgbClr val="00B0F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31335" y="6122908"/>
            <a:ext cx="8481331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What are needed component technologies to drive this vision?</a:t>
            </a:r>
            <a:endParaRPr lang="en-US" b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Distribution Statement A. Approved for public release 43-4610-18, distribution is unlimited.</a:t>
            </a:r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119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628"/>
            <a:ext cx="9143999" cy="6892628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278" y="2402341"/>
            <a:ext cx="1264721" cy="663021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048" y="1818774"/>
            <a:ext cx="1052878" cy="555154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540" y="1116070"/>
            <a:ext cx="708917" cy="248859"/>
          </a:xfrm>
          <a:prstGeom prst="rect">
            <a:avLst/>
          </a:prstGeom>
        </p:spPr>
      </p:pic>
      <p:sp>
        <p:nvSpPr>
          <p:cNvPr id="92" name="Content Placeholder 2"/>
          <p:cNvSpPr>
            <a:spLocks noGrp="1"/>
          </p:cNvSpPr>
          <p:nvPr>
            <p:ph idx="1"/>
          </p:nvPr>
        </p:nvSpPr>
        <p:spPr>
          <a:xfrm>
            <a:off x="5116646" y="1068236"/>
            <a:ext cx="3844473" cy="1305792"/>
          </a:xfrm>
          <a:solidFill>
            <a:schemeClr val="bg1">
              <a:lumMod val="85000"/>
              <a:alpha val="80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1800" b="1" u="sng" dirty="0" smtClean="0"/>
              <a:t>Monolithic RF Power Sources</a:t>
            </a:r>
          </a:p>
          <a:p>
            <a:r>
              <a:rPr lang="en-US" sz="1800" dirty="0" smtClean="0"/>
              <a:t>Few, large platforms</a:t>
            </a:r>
          </a:p>
          <a:p>
            <a:r>
              <a:rPr lang="en-US" sz="1800" dirty="0" smtClean="0"/>
              <a:t>Easier </a:t>
            </a:r>
            <a:r>
              <a:rPr lang="en-US" sz="1800" dirty="0" err="1" smtClean="0"/>
              <a:t>SWaP</a:t>
            </a:r>
            <a:r>
              <a:rPr lang="en-US" sz="1800" dirty="0" smtClean="0"/>
              <a:t> constraints</a:t>
            </a:r>
          </a:p>
          <a:p>
            <a:r>
              <a:rPr lang="en-US" sz="1800" dirty="0" smtClean="0"/>
              <a:t>Limited delivery of RF power (horizon limits, etc.)</a:t>
            </a:r>
            <a:endParaRPr lang="en-US" sz="1800" dirty="0"/>
          </a:p>
        </p:txBody>
      </p:sp>
      <p:sp>
        <p:nvSpPr>
          <p:cNvPr id="110" name="Freeform 109"/>
          <p:cNvSpPr/>
          <p:nvPr/>
        </p:nvSpPr>
        <p:spPr bwMode="auto">
          <a:xfrm rot="20874815">
            <a:off x="1304330" y="1728432"/>
            <a:ext cx="2069097" cy="477283"/>
          </a:xfrm>
          <a:custGeom>
            <a:avLst/>
            <a:gdLst>
              <a:gd name="connsiteX0" fmla="*/ 397 w 1911350"/>
              <a:gd name="connsiteY0" fmla="*/ 115888 h 226616"/>
              <a:gd name="connsiteX1" fmla="*/ 1638697 w 1911350"/>
              <a:gd name="connsiteY1" fmla="*/ 15875 h 226616"/>
              <a:gd name="connsiteX2" fmla="*/ 1636316 w 1911350"/>
              <a:gd name="connsiteY2" fmla="*/ 211138 h 226616"/>
              <a:gd name="connsiteX3" fmla="*/ 397 w 1911350"/>
              <a:gd name="connsiteY3" fmla="*/ 115888 h 226616"/>
              <a:gd name="connsiteX0" fmla="*/ 397 w 1943662"/>
              <a:gd name="connsiteY0" fmla="*/ 115888 h 217221"/>
              <a:gd name="connsiteX1" fmla="*/ 1638697 w 1943662"/>
              <a:gd name="connsiteY1" fmla="*/ 15875 h 217221"/>
              <a:gd name="connsiteX2" fmla="*/ 1764084 w 1943662"/>
              <a:gd name="connsiteY2" fmla="*/ 79390 h 217221"/>
              <a:gd name="connsiteX3" fmla="*/ 1636316 w 1943662"/>
              <a:gd name="connsiteY3" fmla="*/ 211138 h 217221"/>
              <a:gd name="connsiteX4" fmla="*/ 397 w 1943662"/>
              <a:gd name="connsiteY4" fmla="*/ 115888 h 217221"/>
              <a:gd name="connsiteX0" fmla="*/ 397 w 1949288"/>
              <a:gd name="connsiteY0" fmla="*/ 115888 h 215615"/>
              <a:gd name="connsiteX1" fmla="*/ 1638697 w 1949288"/>
              <a:gd name="connsiteY1" fmla="*/ 15875 h 215615"/>
              <a:gd name="connsiteX2" fmla="*/ 1878230 w 1949288"/>
              <a:gd name="connsiteY2" fmla="*/ 89026 h 215615"/>
              <a:gd name="connsiteX3" fmla="*/ 1636316 w 1949288"/>
              <a:gd name="connsiteY3" fmla="*/ 211138 h 215615"/>
              <a:gd name="connsiteX4" fmla="*/ 397 w 1949288"/>
              <a:gd name="connsiteY4" fmla="*/ 115888 h 215615"/>
              <a:gd name="connsiteX0" fmla="*/ 397 w 1949288"/>
              <a:gd name="connsiteY0" fmla="*/ 115888 h 215615"/>
              <a:gd name="connsiteX1" fmla="*/ 1638697 w 1949288"/>
              <a:gd name="connsiteY1" fmla="*/ 15875 h 215615"/>
              <a:gd name="connsiteX2" fmla="*/ 1878230 w 1949288"/>
              <a:gd name="connsiteY2" fmla="*/ 89026 h 215615"/>
              <a:gd name="connsiteX3" fmla="*/ 1636316 w 1949288"/>
              <a:gd name="connsiteY3" fmla="*/ 211138 h 215615"/>
              <a:gd name="connsiteX4" fmla="*/ 397 w 1949288"/>
              <a:gd name="connsiteY4" fmla="*/ 115888 h 215615"/>
              <a:gd name="connsiteX0" fmla="*/ 397 w 1947646"/>
              <a:gd name="connsiteY0" fmla="*/ 115888 h 211313"/>
              <a:gd name="connsiteX1" fmla="*/ 1638697 w 1947646"/>
              <a:gd name="connsiteY1" fmla="*/ 15875 h 211313"/>
              <a:gd name="connsiteX2" fmla="*/ 1868380 w 1947646"/>
              <a:gd name="connsiteY2" fmla="*/ 116941 h 211313"/>
              <a:gd name="connsiteX3" fmla="*/ 1636316 w 1947646"/>
              <a:gd name="connsiteY3" fmla="*/ 211138 h 211313"/>
              <a:gd name="connsiteX4" fmla="*/ 397 w 1947646"/>
              <a:gd name="connsiteY4" fmla="*/ 115888 h 211313"/>
              <a:gd name="connsiteX0" fmla="*/ 397 w 1947646"/>
              <a:gd name="connsiteY0" fmla="*/ 115888 h 211313"/>
              <a:gd name="connsiteX1" fmla="*/ 1638697 w 1947646"/>
              <a:gd name="connsiteY1" fmla="*/ 15875 h 211313"/>
              <a:gd name="connsiteX2" fmla="*/ 1868380 w 1947646"/>
              <a:gd name="connsiteY2" fmla="*/ 116941 h 211313"/>
              <a:gd name="connsiteX3" fmla="*/ 1636316 w 1947646"/>
              <a:gd name="connsiteY3" fmla="*/ 211138 h 211313"/>
              <a:gd name="connsiteX4" fmla="*/ 397 w 1947646"/>
              <a:gd name="connsiteY4" fmla="*/ 115888 h 211313"/>
              <a:gd name="connsiteX0" fmla="*/ 397 w 1943662"/>
              <a:gd name="connsiteY0" fmla="*/ 115888 h 218456"/>
              <a:gd name="connsiteX1" fmla="*/ 1638697 w 1943662"/>
              <a:gd name="connsiteY1" fmla="*/ 15875 h 218456"/>
              <a:gd name="connsiteX2" fmla="*/ 1868380 w 1943662"/>
              <a:gd name="connsiteY2" fmla="*/ 116941 h 218456"/>
              <a:gd name="connsiteX3" fmla="*/ 1636316 w 1943662"/>
              <a:gd name="connsiteY3" fmla="*/ 211138 h 218456"/>
              <a:gd name="connsiteX4" fmla="*/ 397 w 1943662"/>
              <a:gd name="connsiteY4" fmla="*/ 115888 h 218456"/>
              <a:gd name="connsiteX0" fmla="*/ 397 w 1894098"/>
              <a:gd name="connsiteY0" fmla="*/ 115888 h 218456"/>
              <a:gd name="connsiteX1" fmla="*/ 1638697 w 1894098"/>
              <a:gd name="connsiteY1" fmla="*/ 15875 h 218456"/>
              <a:gd name="connsiteX2" fmla="*/ 1868380 w 1894098"/>
              <a:gd name="connsiteY2" fmla="*/ 116941 h 218456"/>
              <a:gd name="connsiteX3" fmla="*/ 1636316 w 1894098"/>
              <a:gd name="connsiteY3" fmla="*/ 211138 h 218456"/>
              <a:gd name="connsiteX4" fmla="*/ 397 w 1894098"/>
              <a:gd name="connsiteY4" fmla="*/ 115888 h 218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4098" h="218456">
                <a:moveTo>
                  <a:pt x="397" y="115888"/>
                </a:moveTo>
                <a:cubicBezTo>
                  <a:pt x="794" y="83344"/>
                  <a:pt x="1366044" y="0"/>
                  <a:pt x="1638697" y="15875"/>
                </a:cubicBezTo>
                <a:cubicBezTo>
                  <a:pt x="1894098" y="15925"/>
                  <a:pt x="1868777" y="84397"/>
                  <a:pt x="1868380" y="116941"/>
                </a:cubicBezTo>
                <a:cubicBezTo>
                  <a:pt x="1872440" y="150448"/>
                  <a:pt x="1851567" y="218456"/>
                  <a:pt x="1636316" y="211138"/>
                </a:cubicBezTo>
                <a:cubicBezTo>
                  <a:pt x="1324986" y="210963"/>
                  <a:pt x="0" y="148432"/>
                  <a:pt x="397" y="115888"/>
                </a:cubicBezTo>
                <a:close/>
              </a:path>
            </a:pathLst>
          </a:custGeom>
          <a:gradFill>
            <a:gsLst>
              <a:gs pos="0">
                <a:srgbClr val="558ED6"/>
              </a:gs>
              <a:gs pos="51000">
                <a:srgbClr val="83AEE1">
                  <a:alpha val="15000"/>
                </a:srgbClr>
              </a:gs>
              <a:gs pos="100000">
                <a:srgbClr val="558ED6"/>
              </a:gs>
              <a:gs pos="100000">
                <a:srgbClr val="FFEBFA"/>
              </a:gs>
            </a:gsLst>
            <a:lin ang="16200000" scaled="1"/>
          </a:gra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en-US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Freeform 113"/>
          <p:cNvSpPr/>
          <p:nvPr/>
        </p:nvSpPr>
        <p:spPr bwMode="auto">
          <a:xfrm rot="21193818">
            <a:off x="2202103" y="2323981"/>
            <a:ext cx="2862869" cy="477283"/>
          </a:xfrm>
          <a:custGeom>
            <a:avLst/>
            <a:gdLst>
              <a:gd name="connsiteX0" fmla="*/ 397 w 1911350"/>
              <a:gd name="connsiteY0" fmla="*/ 115888 h 226616"/>
              <a:gd name="connsiteX1" fmla="*/ 1638697 w 1911350"/>
              <a:gd name="connsiteY1" fmla="*/ 15875 h 226616"/>
              <a:gd name="connsiteX2" fmla="*/ 1636316 w 1911350"/>
              <a:gd name="connsiteY2" fmla="*/ 211138 h 226616"/>
              <a:gd name="connsiteX3" fmla="*/ 397 w 1911350"/>
              <a:gd name="connsiteY3" fmla="*/ 115888 h 226616"/>
              <a:gd name="connsiteX0" fmla="*/ 397 w 1943662"/>
              <a:gd name="connsiteY0" fmla="*/ 115888 h 217221"/>
              <a:gd name="connsiteX1" fmla="*/ 1638697 w 1943662"/>
              <a:gd name="connsiteY1" fmla="*/ 15875 h 217221"/>
              <a:gd name="connsiteX2" fmla="*/ 1764084 w 1943662"/>
              <a:gd name="connsiteY2" fmla="*/ 79390 h 217221"/>
              <a:gd name="connsiteX3" fmla="*/ 1636316 w 1943662"/>
              <a:gd name="connsiteY3" fmla="*/ 211138 h 217221"/>
              <a:gd name="connsiteX4" fmla="*/ 397 w 1943662"/>
              <a:gd name="connsiteY4" fmla="*/ 115888 h 217221"/>
              <a:gd name="connsiteX0" fmla="*/ 397 w 1949288"/>
              <a:gd name="connsiteY0" fmla="*/ 115888 h 215615"/>
              <a:gd name="connsiteX1" fmla="*/ 1638697 w 1949288"/>
              <a:gd name="connsiteY1" fmla="*/ 15875 h 215615"/>
              <a:gd name="connsiteX2" fmla="*/ 1878230 w 1949288"/>
              <a:gd name="connsiteY2" fmla="*/ 89026 h 215615"/>
              <a:gd name="connsiteX3" fmla="*/ 1636316 w 1949288"/>
              <a:gd name="connsiteY3" fmla="*/ 211138 h 215615"/>
              <a:gd name="connsiteX4" fmla="*/ 397 w 1949288"/>
              <a:gd name="connsiteY4" fmla="*/ 115888 h 215615"/>
              <a:gd name="connsiteX0" fmla="*/ 397 w 1949288"/>
              <a:gd name="connsiteY0" fmla="*/ 115888 h 215615"/>
              <a:gd name="connsiteX1" fmla="*/ 1638697 w 1949288"/>
              <a:gd name="connsiteY1" fmla="*/ 15875 h 215615"/>
              <a:gd name="connsiteX2" fmla="*/ 1878230 w 1949288"/>
              <a:gd name="connsiteY2" fmla="*/ 89026 h 215615"/>
              <a:gd name="connsiteX3" fmla="*/ 1636316 w 1949288"/>
              <a:gd name="connsiteY3" fmla="*/ 211138 h 215615"/>
              <a:gd name="connsiteX4" fmla="*/ 397 w 1949288"/>
              <a:gd name="connsiteY4" fmla="*/ 115888 h 215615"/>
              <a:gd name="connsiteX0" fmla="*/ 397 w 1947646"/>
              <a:gd name="connsiteY0" fmla="*/ 115888 h 211313"/>
              <a:gd name="connsiteX1" fmla="*/ 1638697 w 1947646"/>
              <a:gd name="connsiteY1" fmla="*/ 15875 h 211313"/>
              <a:gd name="connsiteX2" fmla="*/ 1868380 w 1947646"/>
              <a:gd name="connsiteY2" fmla="*/ 116941 h 211313"/>
              <a:gd name="connsiteX3" fmla="*/ 1636316 w 1947646"/>
              <a:gd name="connsiteY3" fmla="*/ 211138 h 211313"/>
              <a:gd name="connsiteX4" fmla="*/ 397 w 1947646"/>
              <a:gd name="connsiteY4" fmla="*/ 115888 h 211313"/>
              <a:gd name="connsiteX0" fmla="*/ 397 w 1947646"/>
              <a:gd name="connsiteY0" fmla="*/ 115888 h 211313"/>
              <a:gd name="connsiteX1" fmla="*/ 1638697 w 1947646"/>
              <a:gd name="connsiteY1" fmla="*/ 15875 h 211313"/>
              <a:gd name="connsiteX2" fmla="*/ 1868380 w 1947646"/>
              <a:gd name="connsiteY2" fmla="*/ 116941 h 211313"/>
              <a:gd name="connsiteX3" fmla="*/ 1636316 w 1947646"/>
              <a:gd name="connsiteY3" fmla="*/ 211138 h 211313"/>
              <a:gd name="connsiteX4" fmla="*/ 397 w 1947646"/>
              <a:gd name="connsiteY4" fmla="*/ 115888 h 211313"/>
              <a:gd name="connsiteX0" fmla="*/ 397 w 1943662"/>
              <a:gd name="connsiteY0" fmla="*/ 115888 h 218456"/>
              <a:gd name="connsiteX1" fmla="*/ 1638697 w 1943662"/>
              <a:gd name="connsiteY1" fmla="*/ 15875 h 218456"/>
              <a:gd name="connsiteX2" fmla="*/ 1868380 w 1943662"/>
              <a:gd name="connsiteY2" fmla="*/ 116941 h 218456"/>
              <a:gd name="connsiteX3" fmla="*/ 1636316 w 1943662"/>
              <a:gd name="connsiteY3" fmla="*/ 211138 h 218456"/>
              <a:gd name="connsiteX4" fmla="*/ 397 w 1943662"/>
              <a:gd name="connsiteY4" fmla="*/ 115888 h 218456"/>
              <a:gd name="connsiteX0" fmla="*/ 397 w 1894098"/>
              <a:gd name="connsiteY0" fmla="*/ 115888 h 218456"/>
              <a:gd name="connsiteX1" fmla="*/ 1638697 w 1894098"/>
              <a:gd name="connsiteY1" fmla="*/ 15875 h 218456"/>
              <a:gd name="connsiteX2" fmla="*/ 1868380 w 1894098"/>
              <a:gd name="connsiteY2" fmla="*/ 116941 h 218456"/>
              <a:gd name="connsiteX3" fmla="*/ 1636316 w 1894098"/>
              <a:gd name="connsiteY3" fmla="*/ 211138 h 218456"/>
              <a:gd name="connsiteX4" fmla="*/ 397 w 1894098"/>
              <a:gd name="connsiteY4" fmla="*/ 115888 h 218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4098" h="218456">
                <a:moveTo>
                  <a:pt x="397" y="115888"/>
                </a:moveTo>
                <a:cubicBezTo>
                  <a:pt x="794" y="83344"/>
                  <a:pt x="1366044" y="0"/>
                  <a:pt x="1638697" y="15875"/>
                </a:cubicBezTo>
                <a:cubicBezTo>
                  <a:pt x="1894098" y="15925"/>
                  <a:pt x="1868777" y="84397"/>
                  <a:pt x="1868380" y="116941"/>
                </a:cubicBezTo>
                <a:cubicBezTo>
                  <a:pt x="1872440" y="150448"/>
                  <a:pt x="1851567" y="218456"/>
                  <a:pt x="1636316" y="211138"/>
                </a:cubicBezTo>
                <a:cubicBezTo>
                  <a:pt x="1324986" y="210963"/>
                  <a:pt x="0" y="148432"/>
                  <a:pt x="397" y="115888"/>
                </a:cubicBezTo>
                <a:close/>
              </a:path>
            </a:pathLst>
          </a:custGeom>
          <a:gradFill>
            <a:gsLst>
              <a:gs pos="0">
                <a:srgbClr val="558ED6"/>
              </a:gs>
              <a:gs pos="51000">
                <a:srgbClr val="83AEE1">
                  <a:alpha val="15000"/>
                </a:srgbClr>
              </a:gs>
              <a:gs pos="100000">
                <a:srgbClr val="558ED6"/>
              </a:gs>
              <a:gs pos="100000">
                <a:srgbClr val="FFEBFA"/>
              </a:gs>
            </a:gsLst>
            <a:lin ang="16200000" scaled="1"/>
          </a:gra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en-US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Freeform 114"/>
          <p:cNvSpPr/>
          <p:nvPr/>
        </p:nvSpPr>
        <p:spPr bwMode="auto">
          <a:xfrm>
            <a:off x="3032873" y="1067926"/>
            <a:ext cx="1337733" cy="477283"/>
          </a:xfrm>
          <a:custGeom>
            <a:avLst/>
            <a:gdLst>
              <a:gd name="connsiteX0" fmla="*/ 397 w 1911350"/>
              <a:gd name="connsiteY0" fmla="*/ 115888 h 226616"/>
              <a:gd name="connsiteX1" fmla="*/ 1638697 w 1911350"/>
              <a:gd name="connsiteY1" fmla="*/ 15875 h 226616"/>
              <a:gd name="connsiteX2" fmla="*/ 1636316 w 1911350"/>
              <a:gd name="connsiteY2" fmla="*/ 211138 h 226616"/>
              <a:gd name="connsiteX3" fmla="*/ 397 w 1911350"/>
              <a:gd name="connsiteY3" fmla="*/ 115888 h 226616"/>
              <a:gd name="connsiteX0" fmla="*/ 397 w 1943662"/>
              <a:gd name="connsiteY0" fmla="*/ 115888 h 217221"/>
              <a:gd name="connsiteX1" fmla="*/ 1638697 w 1943662"/>
              <a:gd name="connsiteY1" fmla="*/ 15875 h 217221"/>
              <a:gd name="connsiteX2" fmla="*/ 1764084 w 1943662"/>
              <a:gd name="connsiteY2" fmla="*/ 79390 h 217221"/>
              <a:gd name="connsiteX3" fmla="*/ 1636316 w 1943662"/>
              <a:gd name="connsiteY3" fmla="*/ 211138 h 217221"/>
              <a:gd name="connsiteX4" fmla="*/ 397 w 1943662"/>
              <a:gd name="connsiteY4" fmla="*/ 115888 h 217221"/>
              <a:gd name="connsiteX0" fmla="*/ 397 w 1949288"/>
              <a:gd name="connsiteY0" fmla="*/ 115888 h 215615"/>
              <a:gd name="connsiteX1" fmla="*/ 1638697 w 1949288"/>
              <a:gd name="connsiteY1" fmla="*/ 15875 h 215615"/>
              <a:gd name="connsiteX2" fmla="*/ 1878230 w 1949288"/>
              <a:gd name="connsiteY2" fmla="*/ 89026 h 215615"/>
              <a:gd name="connsiteX3" fmla="*/ 1636316 w 1949288"/>
              <a:gd name="connsiteY3" fmla="*/ 211138 h 215615"/>
              <a:gd name="connsiteX4" fmla="*/ 397 w 1949288"/>
              <a:gd name="connsiteY4" fmla="*/ 115888 h 215615"/>
              <a:gd name="connsiteX0" fmla="*/ 397 w 1949288"/>
              <a:gd name="connsiteY0" fmla="*/ 115888 h 215615"/>
              <a:gd name="connsiteX1" fmla="*/ 1638697 w 1949288"/>
              <a:gd name="connsiteY1" fmla="*/ 15875 h 215615"/>
              <a:gd name="connsiteX2" fmla="*/ 1878230 w 1949288"/>
              <a:gd name="connsiteY2" fmla="*/ 89026 h 215615"/>
              <a:gd name="connsiteX3" fmla="*/ 1636316 w 1949288"/>
              <a:gd name="connsiteY3" fmla="*/ 211138 h 215615"/>
              <a:gd name="connsiteX4" fmla="*/ 397 w 1949288"/>
              <a:gd name="connsiteY4" fmla="*/ 115888 h 215615"/>
              <a:gd name="connsiteX0" fmla="*/ 397 w 1947646"/>
              <a:gd name="connsiteY0" fmla="*/ 115888 h 211313"/>
              <a:gd name="connsiteX1" fmla="*/ 1638697 w 1947646"/>
              <a:gd name="connsiteY1" fmla="*/ 15875 h 211313"/>
              <a:gd name="connsiteX2" fmla="*/ 1868380 w 1947646"/>
              <a:gd name="connsiteY2" fmla="*/ 116941 h 211313"/>
              <a:gd name="connsiteX3" fmla="*/ 1636316 w 1947646"/>
              <a:gd name="connsiteY3" fmla="*/ 211138 h 211313"/>
              <a:gd name="connsiteX4" fmla="*/ 397 w 1947646"/>
              <a:gd name="connsiteY4" fmla="*/ 115888 h 211313"/>
              <a:gd name="connsiteX0" fmla="*/ 397 w 1947646"/>
              <a:gd name="connsiteY0" fmla="*/ 115888 h 211313"/>
              <a:gd name="connsiteX1" fmla="*/ 1638697 w 1947646"/>
              <a:gd name="connsiteY1" fmla="*/ 15875 h 211313"/>
              <a:gd name="connsiteX2" fmla="*/ 1868380 w 1947646"/>
              <a:gd name="connsiteY2" fmla="*/ 116941 h 211313"/>
              <a:gd name="connsiteX3" fmla="*/ 1636316 w 1947646"/>
              <a:gd name="connsiteY3" fmla="*/ 211138 h 211313"/>
              <a:gd name="connsiteX4" fmla="*/ 397 w 1947646"/>
              <a:gd name="connsiteY4" fmla="*/ 115888 h 211313"/>
              <a:gd name="connsiteX0" fmla="*/ 397 w 1943662"/>
              <a:gd name="connsiteY0" fmla="*/ 115888 h 218456"/>
              <a:gd name="connsiteX1" fmla="*/ 1638697 w 1943662"/>
              <a:gd name="connsiteY1" fmla="*/ 15875 h 218456"/>
              <a:gd name="connsiteX2" fmla="*/ 1868380 w 1943662"/>
              <a:gd name="connsiteY2" fmla="*/ 116941 h 218456"/>
              <a:gd name="connsiteX3" fmla="*/ 1636316 w 1943662"/>
              <a:gd name="connsiteY3" fmla="*/ 211138 h 218456"/>
              <a:gd name="connsiteX4" fmla="*/ 397 w 1943662"/>
              <a:gd name="connsiteY4" fmla="*/ 115888 h 218456"/>
              <a:gd name="connsiteX0" fmla="*/ 397 w 1894098"/>
              <a:gd name="connsiteY0" fmla="*/ 115888 h 218456"/>
              <a:gd name="connsiteX1" fmla="*/ 1638697 w 1894098"/>
              <a:gd name="connsiteY1" fmla="*/ 15875 h 218456"/>
              <a:gd name="connsiteX2" fmla="*/ 1868380 w 1894098"/>
              <a:gd name="connsiteY2" fmla="*/ 116941 h 218456"/>
              <a:gd name="connsiteX3" fmla="*/ 1636316 w 1894098"/>
              <a:gd name="connsiteY3" fmla="*/ 211138 h 218456"/>
              <a:gd name="connsiteX4" fmla="*/ 397 w 1894098"/>
              <a:gd name="connsiteY4" fmla="*/ 115888 h 218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4098" h="218456">
                <a:moveTo>
                  <a:pt x="397" y="115888"/>
                </a:moveTo>
                <a:cubicBezTo>
                  <a:pt x="794" y="83344"/>
                  <a:pt x="1366044" y="0"/>
                  <a:pt x="1638697" y="15875"/>
                </a:cubicBezTo>
                <a:cubicBezTo>
                  <a:pt x="1894098" y="15925"/>
                  <a:pt x="1868777" y="84397"/>
                  <a:pt x="1868380" y="116941"/>
                </a:cubicBezTo>
                <a:cubicBezTo>
                  <a:pt x="1872440" y="150448"/>
                  <a:pt x="1851567" y="218456"/>
                  <a:pt x="1636316" y="211138"/>
                </a:cubicBezTo>
                <a:cubicBezTo>
                  <a:pt x="1324986" y="210963"/>
                  <a:pt x="0" y="148432"/>
                  <a:pt x="397" y="115888"/>
                </a:cubicBezTo>
                <a:close/>
              </a:path>
            </a:pathLst>
          </a:custGeom>
          <a:gradFill>
            <a:gsLst>
              <a:gs pos="0">
                <a:srgbClr val="558ED6"/>
              </a:gs>
              <a:gs pos="51000">
                <a:srgbClr val="83AEE1">
                  <a:alpha val="15000"/>
                </a:srgbClr>
              </a:gs>
              <a:gs pos="100000">
                <a:srgbClr val="558ED6"/>
              </a:gs>
              <a:gs pos="100000">
                <a:srgbClr val="FFEBFA"/>
              </a:gs>
            </a:gsLst>
            <a:lin ang="16200000" scaled="1"/>
          </a:gra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en-US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2138" y="5209705"/>
            <a:ext cx="269388" cy="127819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223" y="4901287"/>
            <a:ext cx="269388" cy="127819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9818" y="6011282"/>
            <a:ext cx="269388" cy="127819"/>
          </a:xfrm>
          <a:prstGeom prst="rect">
            <a:avLst/>
          </a:prstGeom>
        </p:spPr>
      </p:pic>
      <p:pic>
        <p:nvPicPr>
          <p:cNvPr id="97" name="Picture 96">
            <a:extLst>
              <a:ext uri="{FF2B5EF4-FFF2-40B4-BE49-F238E27FC236}">
                <a16:creationId xmlns:a16="http://schemas.microsoft.com/office/drawing/2014/main" id="{EC9F413C-5421-4665-85AB-EEB09834335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83" t="22700" r="20532" b="29445"/>
          <a:stretch/>
        </p:blipFill>
        <p:spPr>
          <a:xfrm>
            <a:off x="4468290" y="6000253"/>
            <a:ext cx="428083" cy="255709"/>
          </a:xfrm>
          <a:prstGeom prst="rect">
            <a:avLst/>
          </a:prstGeom>
        </p:spPr>
      </p:pic>
      <p:pic>
        <p:nvPicPr>
          <p:cNvPr id="116" name="Picture 115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667" b="90000" l="501" r="98874">
                        <a14:foregroundMark x1="89987" y1="72833" x2="86859" y2="79833"/>
                        <a14:foregroundMark x1="93116" y1="81167" x2="90113" y2="84833"/>
                        <a14:foregroundMark x1="71089" y1="63167" x2="62078" y2="48667"/>
                        <a14:foregroundMark x1="62954" y1="52833" x2="54068" y2="41167"/>
                        <a14:foregroundMark x1="53442" y1="44167" x2="47935" y2="35333"/>
                        <a14:foregroundMark x1="47059" y1="33667" x2="45307" y2="9667"/>
                        <a14:foregroundMark x1="47685" y1="31500" x2="52816" y2="29500"/>
                        <a14:foregroundMark x1="47810" y1="40833" x2="46308" y2="32000"/>
                        <a14:foregroundMark x1="45557" y1="31500" x2="38548" y2="31833"/>
                        <a14:foregroundMark x1="41051" y1="31167" x2="40426" y2="26833"/>
                        <a14:foregroundMark x1="23279" y1="40333" x2="19274" y2="40500"/>
                        <a14:backgroundMark x1="40551" y1="24833" x2="43304" y2="29167"/>
                        <a14:backgroundMark x1="48060" y1="76333" x2="57572" y2="79000"/>
                        <a14:backgroundMark x1="57071" y1="77833" x2="85857" y2="86833"/>
                        <a14:backgroundMark x1="27034" y1="66500" x2="13642" y2="58333"/>
                        <a14:backgroundMark x1="47434" y1="23333" x2="47309" y2="25667"/>
                        <a14:backgroundMark x1="43680" y1="33167" x2="42929" y2="33000"/>
                        <a14:backgroundMark x1="41802" y1="34333" x2="41927" y2="33000"/>
                        <a14:backgroundMark x1="39800" y1="29167" x2="40175" y2="30167"/>
                        <a14:backgroundMark x1="4005" y1="56500" x2="2003" y2="51167"/>
                        <a14:backgroundMark x1="13517" y1="59667" x2="5882" y2="55000"/>
                        <a14:backgroundMark x1="14143" y1="59667" x2="9136" y2="56000"/>
                        <a14:backgroundMark x1="1252" y1="44667" x2="1502" y2="49667"/>
                      </a14:backgroundRemoval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063" y="5495557"/>
            <a:ext cx="931050" cy="699162"/>
          </a:xfrm>
          <a:prstGeom prst="rect">
            <a:avLst/>
          </a:prstGeom>
        </p:spPr>
      </p:pic>
      <p:pic>
        <p:nvPicPr>
          <p:cNvPr id="117" name="Picture 116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667" b="90000" l="501" r="98874">
                        <a14:foregroundMark x1="89987" y1="72833" x2="86859" y2="79833"/>
                        <a14:foregroundMark x1="93116" y1="81167" x2="90113" y2="84833"/>
                        <a14:foregroundMark x1="71089" y1="63167" x2="62078" y2="48667"/>
                        <a14:foregroundMark x1="62954" y1="52833" x2="54068" y2="41167"/>
                        <a14:foregroundMark x1="53442" y1="44167" x2="47935" y2="35333"/>
                        <a14:foregroundMark x1="47059" y1="33667" x2="45307" y2="9667"/>
                        <a14:foregroundMark x1="47685" y1="31500" x2="52816" y2="29500"/>
                        <a14:foregroundMark x1="47810" y1="40833" x2="46308" y2="32000"/>
                        <a14:foregroundMark x1="45557" y1="31500" x2="38548" y2="31833"/>
                        <a14:foregroundMark x1="41051" y1="31167" x2="40426" y2="26833"/>
                        <a14:foregroundMark x1="23279" y1="40333" x2="19274" y2="40500"/>
                        <a14:backgroundMark x1="40551" y1="24833" x2="43304" y2="29167"/>
                        <a14:backgroundMark x1="48060" y1="76333" x2="57572" y2="79000"/>
                        <a14:backgroundMark x1="57071" y1="77833" x2="85857" y2="86833"/>
                        <a14:backgroundMark x1="27034" y1="66500" x2="13642" y2="58333"/>
                        <a14:backgroundMark x1="47434" y1="23333" x2="47309" y2="25667"/>
                        <a14:backgroundMark x1="43680" y1="33167" x2="42929" y2="33000"/>
                        <a14:backgroundMark x1="41802" y1="34333" x2="41927" y2="33000"/>
                        <a14:backgroundMark x1="39800" y1="29167" x2="40175" y2="30167"/>
                        <a14:backgroundMark x1="4005" y1="56500" x2="2003" y2="51167"/>
                        <a14:backgroundMark x1="13517" y1="59667" x2="5882" y2="55000"/>
                        <a14:backgroundMark x1="14143" y1="59667" x2="9136" y2="56000"/>
                        <a14:backgroundMark x1="1252" y1="44667" x2="1502" y2="49667"/>
                      </a14:backgroundRemoval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227" y="5306846"/>
            <a:ext cx="931050" cy="699162"/>
          </a:xfrm>
          <a:prstGeom prst="rect">
            <a:avLst/>
          </a:prstGeom>
        </p:spPr>
      </p:pic>
      <p:pic>
        <p:nvPicPr>
          <p:cNvPr id="118" name="Picture 117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667" b="90000" l="501" r="98874">
                        <a14:foregroundMark x1="89987" y1="72833" x2="86859" y2="79833"/>
                        <a14:foregroundMark x1="93116" y1="81167" x2="90113" y2="84833"/>
                        <a14:foregroundMark x1="71089" y1="63167" x2="62078" y2="48667"/>
                        <a14:foregroundMark x1="62954" y1="52833" x2="54068" y2="41167"/>
                        <a14:foregroundMark x1="53442" y1="44167" x2="47935" y2="35333"/>
                        <a14:foregroundMark x1="47059" y1="33667" x2="45307" y2="9667"/>
                        <a14:foregroundMark x1="47685" y1="31500" x2="52816" y2="29500"/>
                        <a14:foregroundMark x1="47810" y1="40833" x2="46308" y2="32000"/>
                        <a14:foregroundMark x1="45557" y1="31500" x2="38548" y2="31833"/>
                        <a14:foregroundMark x1="41051" y1="31167" x2="40426" y2="26833"/>
                        <a14:foregroundMark x1="23279" y1="40333" x2="19274" y2="40500"/>
                        <a14:backgroundMark x1="40551" y1="24833" x2="43304" y2="29167"/>
                        <a14:backgroundMark x1="48060" y1="76333" x2="57572" y2="79000"/>
                        <a14:backgroundMark x1="57071" y1="77833" x2="85857" y2="86833"/>
                        <a14:backgroundMark x1="27034" y1="66500" x2="13642" y2="58333"/>
                        <a14:backgroundMark x1="47434" y1="23333" x2="47309" y2="25667"/>
                        <a14:backgroundMark x1="43680" y1="33167" x2="42929" y2="33000"/>
                        <a14:backgroundMark x1="41802" y1="34333" x2="41927" y2="33000"/>
                        <a14:backgroundMark x1="39800" y1="29167" x2="40175" y2="30167"/>
                        <a14:backgroundMark x1="4005" y1="56500" x2="2003" y2="51167"/>
                        <a14:backgroundMark x1="13517" y1="59667" x2="5882" y2="55000"/>
                        <a14:backgroundMark x1="14143" y1="59667" x2="9136" y2="56000"/>
                        <a14:backgroundMark x1="1252" y1="44667" x2="1502" y2="49667"/>
                      </a14:backgroundRemoval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1870" y="4913263"/>
            <a:ext cx="931050" cy="699162"/>
          </a:xfrm>
          <a:prstGeom prst="rect">
            <a:avLst/>
          </a:prstGeom>
        </p:spPr>
      </p:pic>
      <p:pic>
        <p:nvPicPr>
          <p:cNvPr id="119" name="Picture 118">
            <a:extLst>
              <a:ext uri="{FF2B5EF4-FFF2-40B4-BE49-F238E27FC236}">
                <a16:creationId xmlns:a16="http://schemas.microsoft.com/office/drawing/2014/main" id="{EC9F413C-5421-4665-85AB-EEB09834335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83" t="22700" r="20532" b="29445"/>
          <a:stretch/>
        </p:blipFill>
        <p:spPr>
          <a:xfrm>
            <a:off x="5146629" y="4476798"/>
            <a:ext cx="428083" cy="255709"/>
          </a:xfrm>
          <a:prstGeom prst="rect">
            <a:avLst/>
          </a:prstGeom>
        </p:spPr>
      </p:pic>
      <p:pic>
        <p:nvPicPr>
          <p:cNvPr id="120" name="Picture 119">
            <a:extLst>
              <a:ext uri="{FF2B5EF4-FFF2-40B4-BE49-F238E27FC236}">
                <a16:creationId xmlns:a16="http://schemas.microsoft.com/office/drawing/2014/main" id="{EC9F413C-5421-4665-85AB-EEB09834335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83" t="22700" r="20532" b="29445"/>
          <a:stretch/>
        </p:blipFill>
        <p:spPr>
          <a:xfrm>
            <a:off x="5732875" y="5484570"/>
            <a:ext cx="428083" cy="255709"/>
          </a:xfrm>
          <a:prstGeom prst="rect">
            <a:avLst/>
          </a:prstGeom>
        </p:spPr>
      </p:pic>
      <p:pic>
        <p:nvPicPr>
          <p:cNvPr id="122" name="Picture 121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11031" y1="75401" x2="78843" y2="75401"/>
                        <a14:foregroundMark x1="52803" y1="34759" x2="34720" y2="14439"/>
                        <a14:foregroundMark x1="96564" y1="19251" x2="58590" y2="36898"/>
                        <a14:foregroundMark x1="16275" y1="29412" x2="10127" y2="42246"/>
                        <a14:foregroundMark x1="10669" y1="45455" x2="7957" y2="28877"/>
                        <a14:foregroundMark x1="10307" y1="44385" x2="5244" y2="51337"/>
                        <a14:foregroundMark x1="39602" y1="81283" x2="39421" y2="98930"/>
                        <a14:foregroundMark x1="75407" y1="42246" x2="59313" y2="37433"/>
                        <a14:backgroundMark x1="18264" y1="35294" x2="22966" y2="55615"/>
                        <a14:backgroundMark x1="14828" y1="90374" x2="14828" y2="99465"/>
                        <a14:backgroundMark x1="13020" y1="91444" x2="30741" y2="95722"/>
                        <a14:backgroundMark x1="72514" y1="48663" x2="65280" y2="45455"/>
                        <a14:backgroundMark x1="77939" y1="41176" x2="67993" y2="36898"/>
                        <a14:backgroundMark x1="65642" y1="46524" x2="60398" y2="42781"/>
                        <a14:backgroundMark x1="22604" y1="49733" x2="34901" y2="47059"/>
                        <a14:backgroundMark x1="45389" y1="42246" x2="51537" y2="41711"/>
                        <a14:backgroundMark x1="7414" y1="62032" x2="8680" y2="52406"/>
                        <a14:backgroundMark x1="11754" y1="25134" x2="11031" y2="347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08602" y="3915524"/>
            <a:ext cx="1003943" cy="340320"/>
          </a:xfrm>
          <a:prstGeom prst="rect">
            <a:avLst/>
          </a:prstGeom>
        </p:spPr>
      </p:pic>
      <p:pic>
        <p:nvPicPr>
          <p:cNvPr id="124" name="Picture 123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11031" y1="75401" x2="78843" y2="75401"/>
                        <a14:foregroundMark x1="52803" y1="34759" x2="34720" y2="14439"/>
                        <a14:foregroundMark x1="96564" y1="19251" x2="58590" y2="36898"/>
                        <a14:foregroundMark x1="16275" y1="29412" x2="10127" y2="42246"/>
                        <a14:foregroundMark x1="10669" y1="45455" x2="7957" y2="28877"/>
                        <a14:foregroundMark x1="10307" y1="44385" x2="5244" y2="51337"/>
                        <a14:foregroundMark x1="39602" y1="81283" x2="39421" y2="98930"/>
                        <a14:foregroundMark x1="75407" y1="42246" x2="59313" y2="37433"/>
                        <a14:backgroundMark x1="18264" y1="35294" x2="22966" y2="55615"/>
                        <a14:backgroundMark x1="14828" y1="90374" x2="14828" y2="99465"/>
                        <a14:backgroundMark x1="13020" y1="91444" x2="30741" y2="95722"/>
                        <a14:backgroundMark x1="72514" y1="48663" x2="65280" y2="45455"/>
                        <a14:backgroundMark x1="77939" y1="41176" x2="67993" y2="36898"/>
                        <a14:backgroundMark x1="65642" y1="46524" x2="60398" y2="42781"/>
                        <a14:backgroundMark x1="22604" y1="49733" x2="34901" y2="47059"/>
                        <a14:backgroundMark x1="45389" y1="42246" x2="51537" y2="41711"/>
                        <a14:backgroundMark x1="7414" y1="62032" x2="8680" y2="52406"/>
                        <a14:backgroundMark x1="11754" y1="25134" x2="11031" y2="347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88604" y="5411320"/>
            <a:ext cx="1003943" cy="340320"/>
          </a:xfrm>
          <a:prstGeom prst="rect">
            <a:avLst/>
          </a:prstGeom>
        </p:spPr>
      </p:pic>
      <p:sp>
        <p:nvSpPr>
          <p:cNvPr id="125" name="Freeform 124"/>
          <p:cNvSpPr/>
          <p:nvPr/>
        </p:nvSpPr>
        <p:spPr bwMode="auto">
          <a:xfrm rot="20006180">
            <a:off x="2906811" y="5295913"/>
            <a:ext cx="1150207" cy="377312"/>
          </a:xfrm>
          <a:custGeom>
            <a:avLst/>
            <a:gdLst>
              <a:gd name="connsiteX0" fmla="*/ 397 w 1911350"/>
              <a:gd name="connsiteY0" fmla="*/ 115888 h 226616"/>
              <a:gd name="connsiteX1" fmla="*/ 1638697 w 1911350"/>
              <a:gd name="connsiteY1" fmla="*/ 15875 h 226616"/>
              <a:gd name="connsiteX2" fmla="*/ 1636316 w 1911350"/>
              <a:gd name="connsiteY2" fmla="*/ 211138 h 226616"/>
              <a:gd name="connsiteX3" fmla="*/ 397 w 1911350"/>
              <a:gd name="connsiteY3" fmla="*/ 115888 h 226616"/>
              <a:gd name="connsiteX0" fmla="*/ 397 w 1943662"/>
              <a:gd name="connsiteY0" fmla="*/ 115888 h 217221"/>
              <a:gd name="connsiteX1" fmla="*/ 1638697 w 1943662"/>
              <a:gd name="connsiteY1" fmla="*/ 15875 h 217221"/>
              <a:gd name="connsiteX2" fmla="*/ 1764084 w 1943662"/>
              <a:gd name="connsiteY2" fmla="*/ 79390 h 217221"/>
              <a:gd name="connsiteX3" fmla="*/ 1636316 w 1943662"/>
              <a:gd name="connsiteY3" fmla="*/ 211138 h 217221"/>
              <a:gd name="connsiteX4" fmla="*/ 397 w 1943662"/>
              <a:gd name="connsiteY4" fmla="*/ 115888 h 217221"/>
              <a:gd name="connsiteX0" fmla="*/ 397 w 1949288"/>
              <a:gd name="connsiteY0" fmla="*/ 115888 h 215615"/>
              <a:gd name="connsiteX1" fmla="*/ 1638697 w 1949288"/>
              <a:gd name="connsiteY1" fmla="*/ 15875 h 215615"/>
              <a:gd name="connsiteX2" fmla="*/ 1878230 w 1949288"/>
              <a:gd name="connsiteY2" fmla="*/ 89026 h 215615"/>
              <a:gd name="connsiteX3" fmla="*/ 1636316 w 1949288"/>
              <a:gd name="connsiteY3" fmla="*/ 211138 h 215615"/>
              <a:gd name="connsiteX4" fmla="*/ 397 w 1949288"/>
              <a:gd name="connsiteY4" fmla="*/ 115888 h 215615"/>
              <a:gd name="connsiteX0" fmla="*/ 397 w 1949288"/>
              <a:gd name="connsiteY0" fmla="*/ 115888 h 215615"/>
              <a:gd name="connsiteX1" fmla="*/ 1638697 w 1949288"/>
              <a:gd name="connsiteY1" fmla="*/ 15875 h 215615"/>
              <a:gd name="connsiteX2" fmla="*/ 1878230 w 1949288"/>
              <a:gd name="connsiteY2" fmla="*/ 89026 h 215615"/>
              <a:gd name="connsiteX3" fmla="*/ 1636316 w 1949288"/>
              <a:gd name="connsiteY3" fmla="*/ 211138 h 215615"/>
              <a:gd name="connsiteX4" fmla="*/ 397 w 1949288"/>
              <a:gd name="connsiteY4" fmla="*/ 115888 h 215615"/>
              <a:gd name="connsiteX0" fmla="*/ 397 w 1947646"/>
              <a:gd name="connsiteY0" fmla="*/ 115888 h 211313"/>
              <a:gd name="connsiteX1" fmla="*/ 1638697 w 1947646"/>
              <a:gd name="connsiteY1" fmla="*/ 15875 h 211313"/>
              <a:gd name="connsiteX2" fmla="*/ 1868380 w 1947646"/>
              <a:gd name="connsiteY2" fmla="*/ 116941 h 211313"/>
              <a:gd name="connsiteX3" fmla="*/ 1636316 w 1947646"/>
              <a:gd name="connsiteY3" fmla="*/ 211138 h 211313"/>
              <a:gd name="connsiteX4" fmla="*/ 397 w 1947646"/>
              <a:gd name="connsiteY4" fmla="*/ 115888 h 211313"/>
              <a:gd name="connsiteX0" fmla="*/ 397 w 1947646"/>
              <a:gd name="connsiteY0" fmla="*/ 115888 h 211313"/>
              <a:gd name="connsiteX1" fmla="*/ 1638697 w 1947646"/>
              <a:gd name="connsiteY1" fmla="*/ 15875 h 211313"/>
              <a:gd name="connsiteX2" fmla="*/ 1868380 w 1947646"/>
              <a:gd name="connsiteY2" fmla="*/ 116941 h 211313"/>
              <a:gd name="connsiteX3" fmla="*/ 1636316 w 1947646"/>
              <a:gd name="connsiteY3" fmla="*/ 211138 h 211313"/>
              <a:gd name="connsiteX4" fmla="*/ 397 w 1947646"/>
              <a:gd name="connsiteY4" fmla="*/ 115888 h 211313"/>
              <a:gd name="connsiteX0" fmla="*/ 397 w 1943662"/>
              <a:gd name="connsiteY0" fmla="*/ 115888 h 218456"/>
              <a:gd name="connsiteX1" fmla="*/ 1638697 w 1943662"/>
              <a:gd name="connsiteY1" fmla="*/ 15875 h 218456"/>
              <a:gd name="connsiteX2" fmla="*/ 1868380 w 1943662"/>
              <a:gd name="connsiteY2" fmla="*/ 116941 h 218456"/>
              <a:gd name="connsiteX3" fmla="*/ 1636316 w 1943662"/>
              <a:gd name="connsiteY3" fmla="*/ 211138 h 218456"/>
              <a:gd name="connsiteX4" fmla="*/ 397 w 1943662"/>
              <a:gd name="connsiteY4" fmla="*/ 115888 h 218456"/>
              <a:gd name="connsiteX0" fmla="*/ 397 w 1894098"/>
              <a:gd name="connsiteY0" fmla="*/ 115888 h 218456"/>
              <a:gd name="connsiteX1" fmla="*/ 1638697 w 1894098"/>
              <a:gd name="connsiteY1" fmla="*/ 15875 h 218456"/>
              <a:gd name="connsiteX2" fmla="*/ 1868380 w 1894098"/>
              <a:gd name="connsiteY2" fmla="*/ 116941 h 218456"/>
              <a:gd name="connsiteX3" fmla="*/ 1636316 w 1894098"/>
              <a:gd name="connsiteY3" fmla="*/ 211138 h 218456"/>
              <a:gd name="connsiteX4" fmla="*/ 397 w 1894098"/>
              <a:gd name="connsiteY4" fmla="*/ 115888 h 218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4098" h="218456">
                <a:moveTo>
                  <a:pt x="397" y="115888"/>
                </a:moveTo>
                <a:cubicBezTo>
                  <a:pt x="794" y="83344"/>
                  <a:pt x="1366044" y="0"/>
                  <a:pt x="1638697" y="15875"/>
                </a:cubicBezTo>
                <a:cubicBezTo>
                  <a:pt x="1894098" y="15925"/>
                  <a:pt x="1868777" y="84397"/>
                  <a:pt x="1868380" y="116941"/>
                </a:cubicBezTo>
                <a:cubicBezTo>
                  <a:pt x="1872440" y="150448"/>
                  <a:pt x="1851567" y="218456"/>
                  <a:pt x="1636316" y="211138"/>
                </a:cubicBezTo>
                <a:cubicBezTo>
                  <a:pt x="1324986" y="210963"/>
                  <a:pt x="0" y="148432"/>
                  <a:pt x="397" y="115888"/>
                </a:cubicBezTo>
                <a:close/>
              </a:path>
            </a:pathLst>
          </a:custGeom>
          <a:gradFill>
            <a:gsLst>
              <a:gs pos="0">
                <a:srgbClr val="558ED6"/>
              </a:gs>
              <a:gs pos="51000">
                <a:srgbClr val="83AEE1">
                  <a:alpha val="15000"/>
                </a:srgbClr>
              </a:gs>
              <a:gs pos="100000">
                <a:srgbClr val="558ED6"/>
              </a:gs>
              <a:gs pos="100000">
                <a:srgbClr val="FFEBFA"/>
              </a:gs>
            </a:gsLst>
            <a:lin ang="16200000" scaled="1"/>
          </a:gra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en-US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Freeform 125"/>
          <p:cNvSpPr/>
          <p:nvPr/>
        </p:nvSpPr>
        <p:spPr bwMode="auto">
          <a:xfrm rot="21208849">
            <a:off x="1247498" y="5633804"/>
            <a:ext cx="1150207" cy="377312"/>
          </a:xfrm>
          <a:custGeom>
            <a:avLst/>
            <a:gdLst>
              <a:gd name="connsiteX0" fmla="*/ 397 w 1911350"/>
              <a:gd name="connsiteY0" fmla="*/ 115888 h 226616"/>
              <a:gd name="connsiteX1" fmla="*/ 1638697 w 1911350"/>
              <a:gd name="connsiteY1" fmla="*/ 15875 h 226616"/>
              <a:gd name="connsiteX2" fmla="*/ 1636316 w 1911350"/>
              <a:gd name="connsiteY2" fmla="*/ 211138 h 226616"/>
              <a:gd name="connsiteX3" fmla="*/ 397 w 1911350"/>
              <a:gd name="connsiteY3" fmla="*/ 115888 h 226616"/>
              <a:gd name="connsiteX0" fmla="*/ 397 w 1943662"/>
              <a:gd name="connsiteY0" fmla="*/ 115888 h 217221"/>
              <a:gd name="connsiteX1" fmla="*/ 1638697 w 1943662"/>
              <a:gd name="connsiteY1" fmla="*/ 15875 h 217221"/>
              <a:gd name="connsiteX2" fmla="*/ 1764084 w 1943662"/>
              <a:gd name="connsiteY2" fmla="*/ 79390 h 217221"/>
              <a:gd name="connsiteX3" fmla="*/ 1636316 w 1943662"/>
              <a:gd name="connsiteY3" fmla="*/ 211138 h 217221"/>
              <a:gd name="connsiteX4" fmla="*/ 397 w 1943662"/>
              <a:gd name="connsiteY4" fmla="*/ 115888 h 217221"/>
              <a:gd name="connsiteX0" fmla="*/ 397 w 1949288"/>
              <a:gd name="connsiteY0" fmla="*/ 115888 h 215615"/>
              <a:gd name="connsiteX1" fmla="*/ 1638697 w 1949288"/>
              <a:gd name="connsiteY1" fmla="*/ 15875 h 215615"/>
              <a:gd name="connsiteX2" fmla="*/ 1878230 w 1949288"/>
              <a:gd name="connsiteY2" fmla="*/ 89026 h 215615"/>
              <a:gd name="connsiteX3" fmla="*/ 1636316 w 1949288"/>
              <a:gd name="connsiteY3" fmla="*/ 211138 h 215615"/>
              <a:gd name="connsiteX4" fmla="*/ 397 w 1949288"/>
              <a:gd name="connsiteY4" fmla="*/ 115888 h 215615"/>
              <a:gd name="connsiteX0" fmla="*/ 397 w 1949288"/>
              <a:gd name="connsiteY0" fmla="*/ 115888 h 215615"/>
              <a:gd name="connsiteX1" fmla="*/ 1638697 w 1949288"/>
              <a:gd name="connsiteY1" fmla="*/ 15875 h 215615"/>
              <a:gd name="connsiteX2" fmla="*/ 1878230 w 1949288"/>
              <a:gd name="connsiteY2" fmla="*/ 89026 h 215615"/>
              <a:gd name="connsiteX3" fmla="*/ 1636316 w 1949288"/>
              <a:gd name="connsiteY3" fmla="*/ 211138 h 215615"/>
              <a:gd name="connsiteX4" fmla="*/ 397 w 1949288"/>
              <a:gd name="connsiteY4" fmla="*/ 115888 h 215615"/>
              <a:gd name="connsiteX0" fmla="*/ 397 w 1947646"/>
              <a:gd name="connsiteY0" fmla="*/ 115888 h 211313"/>
              <a:gd name="connsiteX1" fmla="*/ 1638697 w 1947646"/>
              <a:gd name="connsiteY1" fmla="*/ 15875 h 211313"/>
              <a:gd name="connsiteX2" fmla="*/ 1868380 w 1947646"/>
              <a:gd name="connsiteY2" fmla="*/ 116941 h 211313"/>
              <a:gd name="connsiteX3" fmla="*/ 1636316 w 1947646"/>
              <a:gd name="connsiteY3" fmla="*/ 211138 h 211313"/>
              <a:gd name="connsiteX4" fmla="*/ 397 w 1947646"/>
              <a:gd name="connsiteY4" fmla="*/ 115888 h 211313"/>
              <a:gd name="connsiteX0" fmla="*/ 397 w 1947646"/>
              <a:gd name="connsiteY0" fmla="*/ 115888 h 211313"/>
              <a:gd name="connsiteX1" fmla="*/ 1638697 w 1947646"/>
              <a:gd name="connsiteY1" fmla="*/ 15875 h 211313"/>
              <a:gd name="connsiteX2" fmla="*/ 1868380 w 1947646"/>
              <a:gd name="connsiteY2" fmla="*/ 116941 h 211313"/>
              <a:gd name="connsiteX3" fmla="*/ 1636316 w 1947646"/>
              <a:gd name="connsiteY3" fmla="*/ 211138 h 211313"/>
              <a:gd name="connsiteX4" fmla="*/ 397 w 1947646"/>
              <a:gd name="connsiteY4" fmla="*/ 115888 h 211313"/>
              <a:gd name="connsiteX0" fmla="*/ 397 w 1943662"/>
              <a:gd name="connsiteY0" fmla="*/ 115888 h 218456"/>
              <a:gd name="connsiteX1" fmla="*/ 1638697 w 1943662"/>
              <a:gd name="connsiteY1" fmla="*/ 15875 h 218456"/>
              <a:gd name="connsiteX2" fmla="*/ 1868380 w 1943662"/>
              <a:gd name="connsiteY2" fmla="*/ 116941 h 218456"/>
              <a:gd name="connsiteX3" fmla="*/ 1636316 w 1943662"/>
              <a:gd name="connsiteY3" fmla="*/ 211138 h 218456"/>
              <a:gd name="connsiteX4" fmla="*/ 397 w 1943662"/>
              <a:gd name="connsiteY4" fmla="*/ 115888 h 218456"/>
              <a:gd name="connsiteX0" fmla="*/ 397 w 1894098"/>
              <a:gd name="connsiteY0" fmla="*/ 115888 h 218456"/>
              <a:gd name="connsiteX1" fmla="*/ 1638697 w 1894098"/>
              <a:gd name="connsiteY1" fmla="*/ 15875 h 218456"/>
              <a:gd name="connsiteX2" fmla="*/ 1868380 w 1894098"/>
              <a:gd name="connsiteY2" fmla="*/ 116941 h 218456"/>
              <a:gd name="connsiteX3" fmla="*/ 1636316 w 1894098"/>
              <a:gd name="connsiteY3" fmla="*/ 211138 h 218456"/>
              <a:gd name="connsiteX4" fmla="*/ 397 w 1894098"/>
              <a:gd name="connsiteY4" fmla="*/ 115888 h 218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4098" h="218456">
                <a:moveTo>
                  <a:pt x="397" y="115888"/>
                </a:moveTo>
                <a:cubicBezTo>
                  <a:pt x="794" y="83344"/>
                  <a:pt x="1366044" y="0"/>
                  <a:pt x="1638697" y="15875"/>
                </a:cubicBezTo>
                <a:cubicBezTo>
                  <a:pt x="1894098" y="15925"/>
                  <a:pt x="1868777" y="84397"/>
                  <a:pt x="1868380" y="116941"/>
                </a:cubicBezTo>
                <a:cubicBezTo>
                  <a:pt x="1872440" y="150448"/>
                  <a:pt x="1851567" y="218456"/>
                  <a:pt x="1636316" y="211138"/>
                </a:cubicBezTo>
                <a:cubicBezTo>
                  <a:pt x="1324986" y="210963"/>
                  <a:pt x="0" y="148432"/>
                  <a:pt x="397" y="115888"/>
                </a:cubicBezTo>
                <a:close/>
              </a:path>
            </a:pathLst>
          </a:custGeom>
          <a:gradFill>
            <a:gsLst>
              <a:gs pos="0">
                <a:srgbClr val="558ED6"/>
              </a:gs>
              <a:gs pos="51000">
                <a:srgbClr val="83AEE1">
                  <a:alpha val="15000"/>
                </a:srgbClr>
              </a:gs>
              <a:gs pos="100000">
                <a:srgbClr val="558ED6"/>
              </a:gs>
              <a:gs pos="100000">
                <a:srgbClr val="FFEBFA"/>
              </a:gs>
            </a:gsLst>
            <a:lin ang="16200000" scaled="1"/>
          </a:gra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en-US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Freeform 126"/>
          <p:cNvSpPr/>
          <p:nvPr/>
        </p:nvSpPr>
        <p:spPr bwMode="auto">
          <a:xfrm rot="19862124">
            <a:off x="5898638" y="5158041"/>
            <a:ext cx="1150207" cy="377312"/>
          </a:xfrm>
          <a:custGeom>
            <a:avLst/>
            <a:gdLst>
              <a:gd name="connsiteX0" fmla="*/ 397 w 1911350"/>
              <a:gd name="connsiteY0" fmla="*/ 115888 h 226616"/>
              <a:gd name="connsiteX1" fmla="*/ 1638697 w 1911350"/>
              <a:gd name="connsiteY1" fmla="*/ 15875 h 226616"/>
              <a:gd name="connsiteX2" fmla="*/ 1636316 w 1911350"/>
              <a:gd name="connsiteY2" fmla="*/ 211138 h 226616"/>
              <a:gd name="connsiteX3" fmla="*/ 397 w 1911350"/>
              <a:gd name="connsiteY3" fmla="*/ 115888 h 226616"/>
              <a:gd name="connsiteX0" fmla="*/ 397 w 1943662"/>
              <a:gd name="connsiteY0" fmla="*/ 115888 h 217221"/>
              <a:gd name="connsiteX1" fmla="*/ 1638697 w 1943662"/>
              <a:gd name="connsiteY1" fmla="*/ 15875 h 217221"/>
              <a:gd name="connsiteX2" fmla="*/ 1764084 w 1943662"/>
              <a:gd name="connsiteY2" fmla="*/ 79390 h 217221"/>
              <a:gd name="connsiteX3" fmla="*/ 1636316 w 1943662"/>
              <a:gd name="connsiteY3" fmla="*/ 211138 h 217221"/>
              <a:gd name="connsiteX4" fmla="*/ 397 w 1943662"/>
              <a:gd name="connsiteY4" fmla="*/ 115888 h 217221"/>
              <a:gd name="connsiteX0" fmla="*/ 397 w 1949288"/>
              <a:gd name="connsiteY0" fmla="*/ 115888 h 215615"/>
              <a:gd name="connsiteX1" fmla="*/ 1638697 w 1949288"/>
              <a:gd name="connsiteY1" fmla="*/ 15875 h 215615"/>
              <a:gd name="connsiteX2" fmla="*/ 1878230 w 1949288"/>
              <a:gd name="connsiteY2" fmla="*/ 89026 h 215615"/>
              <a:gd name="connsiteX3" fmla="*/ 1636316 w 1949288"/>
              <a:gd name="connsiteY3" fmla="*/ 211138 h 215615"/>
              <a:gd name="connsiteX4" fmla="*/ 397 w 1949288"/>
              <a:gd name="connsiteY4" fmla="*/ 115888 h 215615"/>
              <a:gd name="connsiteX0" fmla="*/ 397 w 1949288"/>
              <a:gd name="connsiteY0" fmla="*/ 115888 h 215615"/>
              <a:gd name="connsiteX1" fmla="*/ 1638697 w 1949288"/>
              <a:gd name="connsiteY1" fmla="*/ 15875 h 215615"/>
              <a:gd name="connsiteX2" fmla="*/ 1878230 w 1949288"/>
              <a:gd name="connsiteY2" fmla="*/ 89026 h 215615"/>
              <a:gd name="connsiteX3" fmla="*/ 1636316 w 1949288"/>
              <a:gd name="connsiteY3" fmla="*/ 211138 h 215615"/>
              <a:gd name="connsiteX4" fmla="*/ 397 w 1949288"/>
              <a:gd name="connsiteY4" fmla="*/ 115888 h 215615"/>
              <a:gd name="connsiteX0" fmla="*/ 397 w 1947646"/>
              <a:gd name="connsiteY0" fmla="*/ 115888 h 211313"/>
              <a:gd name="connsiteX1" fmla="*/ 1638697 w 1947646"/>
              <a:gd name="connsiteY1" fmla="*/ 15875 h 211313"/>
              <a:gd name="connsiteX2" fmla="*/ 1868380 w 1947646"/>
              <a:gd name="connsiteY2" fmla="*/ 116941 h 211313"/>
              <a:gd name="connsiteX3" fmla="*/ 1636316 w 1947646"/>
              <a:gd name="connsiteY3" fmla="*/ 211138 h 211313"/>
              <a:gd name="connsiteX4" fmla="*/ 397 w 1947646"/>
              <a:gd name="connsiteY4" fmla="*/ 115888 h 211313"/>
              <a:gd name="connsiteX0" fmla="*/ 397 w 1947646"/>
              <a:gd name="connsiteY0" fmla="*/ 115888 h 211313"/>
              <a:gd name="connsiteX1" fmla="*/ 1638697 w 1947646"/>
              <a:gd name="connsiteY1" fmla="*/ 15875 h 211313"/>
              <a:gd name="connsiteX2" fmla="*/ 1868380 w 1947646"/>
              <a:gd name="connsiteY2" fmla="*/ 116941 h 211313"/>
              <a:gd name="connsiteX3" fmla="*/ 1636316 w 1947646"/>
              <a:gd name="connsiteY3" fmla="*/ 211138 h 211313"/>
              <a:gd name="connsiteX4" fmla="*/ 397 w 1947646"/>
              <a:gd name="connsiteY4" fmla="*/ 115888 h 211313"/>
              <a:gd name="connsiteX0" fmla="*/ 397 w 1943662"/>
              <a:gd name="connsiteY0" fmla="*/ 115888 h 218456"/>
              <a:gd name="connsiteX1" fmla="*/ 1638697 w 1943662"/>
              <a:gd name="connsiteY1" fmla="*/ 15875 h 218456"/>
              <a:gd name="connsiteX2" fmla="*/ 1868380 w 1943662"/>
              <a:gd name="connsiteY2" fmla="*/ 116941 h 218456"/>
              <a:gd name="connsiteX3" fmla="*/ 1636316 w 1943662"/>
              <a:gd name="connsiteY3" fmla="*/ 211138 h 218456"/>
              <a:gd name="connsiteX4" fmla="*/ 397 w 1943662"/>
              <a:gd name="connsiteY4" fmla="*/ 115888 h 218456"/>
              <a:gd name="connsiteX0" fmla="*/ 397 w 1894098"/>
              <a:gd name="connsiteY0" fmla="*/ 115888 h 218456"/>
              <a:gd name="connsiteX1" fmla="*/ 1638697 w 1894098"/>
              <a:gd name="connsiteY1" fmla="*/ 15875 h 218456"/>
              <a:gd name="connsiteX2" fmla="*/ 1868380 w 1894098"/>
              <a:gd name="connsiteY2" fmla="*/ 116941 h 218456"/>
              <a:gd name="connsiteX3" fmla="*/ 1636316 w 1894098"/>
              <a:gd name="connsiteY3" fmla="*/ 211138 h 218456"/>
              <a:gd name="connsiteX4" fmla="*/ 397 w 1894098"/>
              <a:gd name="connsiteY4" fmla="*/ 115888 h 218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4098" h="218456">
                <a:moveTo>
                  <a:pt x="397" y="115888"/>
                </a:moveTo>
                <a:cubicBezTo>
                  <a:pt x="794" y="83344"/>
                  <a:pt x="1366044" y="0"/>
                  <a:pt x="1638697" y="15875"/>
                </a:cubicBezTo>
                <a:cubicBezTo>
                  <a:pt x="1894098" y="15925"/>
                  <a:pt x="1868777" y="84397"/>
                  <a:pt x="1868380" y="116941"/>
                </a:cubicBezTo>
                <a:cubicBezTo>
                  <a:pt x="1872440" y="150448"/>
                  <a:pt x="1851567" y="218456"/>
                  <a:pt x="1636316" y="211138"/>
                </a:cubicBezTo>
                <a:cubicBezTo>
                  <a:pt x="1324986" y="210963"/>
                  <a:pt x="0" y="148432"/>
                  <a:pt x="397" y="115888"/>
                </a:cubicBezTo>
                <a:close/>
              </a:path>
            </a:pathLst>
          </a:custGeom>
          <a:gradFill>
            <a:gsLst>
              <a:gs pos="0">
                <a:srgbClr val="558ED6"/>
              </a:gs>
              <a:gs pos="51000">
                <a:srgbClr val="83AEE1">
                  <a:alpha val="15000"/>
                </a:srgbClr>
              </a:gs>
              <a:gs pos="100000">
                <a:srgbClr val="558ED6"/>
              </a:gs>
              <a:gs pos="100000">
                <a:srgbClr val="FFEBFA"/>
              </a:gs>
            </a:gsLst>
            <a:lin ang="16200000" scaled="1"/>
          </a:gra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en-US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Freeform 127"/>
          <p:cNvSpPr/>
          <p:nvPr/>
        </p:nvSpPr>
        <p:spPr bwMode="auto">
          <a:xfrm rot="1622199">
            <a:off x="6065301" y="4974804"/>
            <a:ext cx="587294" cy="171320"/>
          </a:xfrm>
          <a:custGeom>
            <a:avLst/>
            <a:gdLst>
              <a:gd name="connsiteX0" fmla="*/ 397 w 1911350"/>
              <a:gd name="connsiteY0" fmla="*/ 115888 h 226616"/>
              <a:gd name="connsiteX1" fmla="*/ 1638697 w 1911350"/>
              <a:gd name="connsiteY1" fmla="*/ 15875 h 226616"/>
              <a:gd name="connsiteX2" fmla="*/ 1636316 w 1911350"/>
              <a:gd name="connsiteY2" fmla="*/ 211138 h 226616"/>
              <a:gd name="connsiteX3" fmla="*/ 397 w 1911350"/>
              <a:gd name="connsiteY3" fmla="*/ 115888 h 226616"/>
              <a:gd name="connsiteX0" fmla="*/ 397 w 1943662"/>
              <a:gd name="connsiteY0" fmla="*/ 115888 h 217221"/>
              <a:gd name="connsiteX1" fmla="*/ 1638697 w 1943662"/>
              <a:gd name="connsiteY1" fmla="*/ 15875 h 217221"/>
              <a:gd name="connsiteX2" fmla="*/ 1764084 w 1943662"/>
              <a:gd name="connsiteY2" fmla="*/ 79390 h 217221"/>
              <a:gd name="connsiteX3" fmla="*/ 1636316 w 1943662"/>
              <a:gd name="connsiteY3" fmla="*/ 211138 h 217221"/>
              <a:gd name="connsiteX4" fmla="*/ 397 w 1943662"/>
              <a:gd name="connsiteY4" fmla="*/ 115888 h 217221"/>
              <a:gd name="connsiteX0" fmla="*/ 397 w 1949288"/>
              <a:gd name="connsiteY0" fmla="*/ 115888 h 215615"/>
              <a:gd name="connsiteX1" fmla="*/ 1638697 w 1949288"/>
              <a:gd name="connsiteY1" fmla="*/ 15875 h 215615"/>
              <a:gd name="connsiteX2" fmla="*/ 1878230 w 1949288"/>
              <a:gd name="connsiteY2" fmla="*/ 89026 h 215615"/>
              <a:gd name="connsiteX3" fmla="*/ 1636316 w 1949288"/>
              <a:gd name="connsiteY3" fmla="*/ 211138 h 215615"/>
              <a:gd name="connsiteX4" fmla="*/ 397 w 1949288"/>
              <a:gd name="connsiteY4" fmla="*/ 115888 h 215615"/>
              <a:gd name="connsiteX0" fmla="*/ 397 w 1949288"/>
              <a:gd name="connsiteY0" fmla="*/ 115888 h 215615"/>
              <a:gd name="connsiteX1" fmla="*/ 1638697 w 1949288"/>
              <a:gd name="connsiteY1" fmla="*/ 15875 h 215615"/>
              <a:gd name="connsiteX2" fmla="*/ 1878230 w 1949288"/>
              <a:gd name="connsiteY2" fmla="*/ 89026 h 215615"/>
              <a:gd name="connsiteX3" fmla="*/ 1636316 w 1949288"/>
              <a:gd name="connsiteY3" fmla="*/ 211138 h 215615"/>
              <a:gd name="connsiteX4" fmla="*/ 397 w 1949288"/>
              <a:gd name="connsiteY4" fmla="*/ 115888 h 215615"/>
              <a:gd name="connsiteX0" fmla="*/ 397 w 1947646"/>
              <a:gd name="connsiteY0" fmla="*/ 115888 h 211313"/>
              <a:gd name="connsiteX1" fmla="*/ 1638697 w 1947646"/>
              <a:gd name="connsiteY1" fmla="*/ 15875 h 211313"/>
              <a:gd name="connsiteX2" fmla="*/ 1868380 w 1947646"/>
              <a:gd name="connsiteY2" fmla="*/ 116941 h 211313"/>
              <a:gd name="connsiteX3" fmla="*/ 1636316 w 1947646"/>
              <a:gd name="connsiteY3" fmla="*/ 211138 h 211313"/>
              <a:gd name="connsiteX4" fmla="*/ 397 w 1947646"/>
              <a:gd name="connsiteY4" fmla="*/ 115888 h 211313"/>
              <a:gd name="connsiteX0" fmla="*/ 397 w 1947646"/>
              <a:gd name="connsiteY0" fmla="*/ 115888 h 211313"/>
              <a:gd name="connsiteX1" fmla="*/ 1638697 w 1947646"/>
              <a:gd name="connsiteY1" fmla="*/ 15875 h 211313"/>
              <a:gd name="connsiteX2" fmla="*/ 1868380 w 1947646"/>
              <a:gd name="connsiteY2" fmla="*/ 116941 h 211313"/>
              <a:gd name="connsiteX3" fmla="*/ 1636316 w 1947646"/>
              <a:gd name="connsiteY3" fmla="*/ 211138 h 211313"/>
              <a:gd name="connsiteX4" fmla="*/ 397 w 1947646"/>
              <a:gd name="connsiteY4" fmla="*/ 115888 h 211313"/>
              <a:gd name="connsiteX0" fmla="*/ 397 w 1943662"/>
              <a:gd name="connsiteY0" fmla="*/ 115888 h 218456"/>
              <a:gd name="connsiteX1" fmla="*/ 1638697 w 1943662"/>
              <a:gd name="connsiteY1" fmla="*/ 15875 h 218456"/>
              <a:gd name="connsiteX2" fmla="*/ 1868380 w 1943662"/>
              <a:gd name="connsiteY2" fmla="*/ 116941 h 218456"/>
              <a:gd name="connsiteX3" fmla="*/ 1636316 w 1943662"/>
              <a:gd name="connsiteY3" fmla="*/ 211138 h 218456"/>
              <a:gd name="connsiteX4" fmla="*/ 397 w 1943662"/>
              <a:gd name="connsiteY4" fmla="*/ 115888 h 218456"/>
              <a:gd name="connsiteX0" fmla="*/ 397 w 1894098"/>
              <a:gd name="connsiteY0" fmla="*/ 115888 h 218456"/>
              <a:gd name="connsiteX1" fmla="*/ 1638697 w 1894098"/>
              <a:gd name="connsiteY1" fmla="*/ 15875 h 218456"/>
              <a:gd name="connsiteX2" fmla="*/ 1868380 w 1894098"/>
              <a:gd name="connsiteY2" fmla="*/ 116941 h 218456"/>
              <a:gd name="connsiteX3" fmla="*/ 1636316 w 1894098"/>
              <a:gd name="connsiteY3" fmla="*/ 211138 h 218456"/>
              <a:gd name="connsiteX4" fmla="*/ 397 w 1894098"/>
              <a:gd name="connsiteY4" fmla="*/ 115888 h 218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4098" h="218456">
                <a:moveTo>
                  <a:pt x="397" y="115888"/>
                </a:moveTo>
                <a:cubicBezTo>
                  <a:pt x="794" y="83344"/>
                  <a:pt x="1366044" y="0"/>
                  <a:pt x="1638697" y="15875"/>
                </a:cubicBezTo>
                <a:cubicBezTo>
                  <a:pt x="1894098" y="15925"/>
                  <a:pt x="1868777" y="84397"/>
                  <a:pt x="1868380" y="116941"/>
                </a:cubicBezTo>
                <a:cubicBezTo>
                  <a:pt x="1872440" y="150448"/>
                  <a:pt x="1851567" y="218456"/>
                  <a:pt x="1636316" y="211138"/>
                </a:cubicBezTo>
                <a:cubicBezTo>
                  <a:pt x="1324986" y="210963"/>
                  <a:pt x="0" y="148432"/>
                  <a:pt x="397" y="115888"/>
                </a:cubicBezTo>
                <a:close/>
              </a:path>
            </a:pathLst>
          </a:custGeom>
          <a:gradFill>
            <a:gsLst>
              <a:gs pos="0">
                <a:srgbClr val="558ED6"/>
              </a:gs>
              <a:gs pos="51000">
                <a:srgbClr val="83AEE1">
                  <a:alpha val="15000"/>
                </a:srgbClr>
              </a:gs>
              <a:gs pos="100000">
                <a:srgbClr val="558ED6"/>
              </a:gs>
              <a:gs pos="100000">
                <a:srgbClr val="FFEBFA"/>
              </a:gs>
            </a:gsLst>
            <a:lin ang="16200000" scaled="1"/>
          </a:gra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en-US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9" name="Freeform 128"/>
          <p:cNvSpPr/>
          <p:nvPr/>
        </p:nvSpPr>
        <p:spPr bwMode="auto">
          <a:xfrm rot="20802072">
            <a:off x="6003602" y="5891537"/>
            <a:ext cx="587294" cy="171320"/>
          </a:xfrm>
          <a:custGeom>
            <a:avLst/>
            <a:gdLst>
              <a:gd name="connsiteX0" fmla="*/ 397 w 1911350"/>
              <a:gd name="connsiteY0" fmla="*/ 115888 h 226616"/>
              <a:gd name="connsiteX1" fmla="*/ 1638697 w 1911350"/>
              <a:gd name="connsiteY1" fmla="*/ 15875 h 226616"/>
              <a:gd name="connsiteX2" fmla="*/ 1636316 w 1911350"/>
              <a:gd name="connsiteY2" fmla="*/ 211138 h 226616"/>
              <a:gd name="connsiteX3" fmla="*/ 397 w 1911350"/>
              <a:gd name="connsiteY3" fmla="*/ 115888 h 226616"/>
              <a:gd name="connsiteX0" fmla="*/ 397 w 1943662"/>
              <a:gd name="connsiteY0" fmla="*/ 115888 h 217221"/>
              <a:gd name="connsiteX1" fmla="*/ 1638697 w 1943662"/>
              <a:gd name="connsiteY1" fmla="*/ 15875 h 217221"/>
              <a:gd name="connsiteX2" fmla="*/ 1764084 w 1943662"/>
              <a:gd name="connsiteY2" fmla="*/ 79390 h 217221"/>
              <a:gd name="connsiteX3" fmla="*/ 1636316 w 1943662"/>
              <a:gd name="connsiteY3" fmla="*/ 211138 h 217221"/>
              <a:gd name="connsiteX4" fmla="*/ 397 w 1943662"/>
              <a:gd name="connsiteY4" fmla="*/ 115888 h 217221"/>
              <a:gd name="connsiteX0" fmla="*/ 397 w 1949288"/>
              <a:gd name="connsiteY0" fmla="*/ 115888 h 215615"/>
              <a:gd name="connsiteX1" fmla="*/ 1638697 w 1949288"/>
              <a:gd name="connsiteY1" fmla="*/ 15875 h 215615"/>
              <a:gd name="connsiteX2" fmla="*/ 1878230 w 1949288"/>
              <a:gd name="connsiteY2" fmla="*/ 89026 h 215615"/>
              <a:gd name="connsiteX3" fmla="*/ 1636316 w 1949288"/>
              <a:gd name="connsiteY3" fmla="*/ 211138 h 215615"/>
              <a:gd name="connsiteX4" fmla="*/ 397 w 1949288"/>
              <a:gd name="connsiteY4" fmla="*/ 115888 h 215615"/>
              <a:gd name="connsiteX0" fmla="*/ 397 w 1949288"/>
              <a:gd name="connsiteY0" fmla="*/ 115888 h 215615"/>
              <a:gd name="connsiteX1" fmla="*/ 1638697 w 1949288"/>
              <a:gd name="connsiteY1" fmla="*/ 15875 h 215615"/>
              <a:gd name="connsiteX2" fmla="*/ 1878230 w 1949288"/>
              <a:gd name="connsiteY2" fmla="*/ 89026 h 215615"/>
              <a:gd name="connsiteX3" fmla="*/ 1636316 w 1949288"/>
              <a:gd name="connsiteY3" fmla="*/ 211138 h 215615"/>
              <a:gd name="connsiteX4" fmla="*/ 397 w 1949288"/>
              <a:gd name="connsiteY4" fmla="*/ 115888 h 215615"/>
              <a:gd name="connsiteX0" fmla="*/ 397 w 1947646"/>
              <a:gd name="connsiteY0" fmla="*/ 115888 h 211313"/>
              <a:gd name="connsiteX1" fmla="*/ 1638697 w 1947646"/>
              <a:gd name="connsiteY1" fmla="*/ 15875 h 211313"/>
              <a:gd name="connsiteX2" fmla="*/ 1868380 w 1947646"/>
              <a:gd name="connsiteY2" fmla="*/ 116941 h 211313"/>
              <a:gd name="connsiteX3" fmla="*/ 1636316 w 1947646"/>
              <a:gd name="connsiteY3" fmla="*/ 211138 h 211313"/>
              <a:gd name="connsiteX4" fmla="*/ 397 w 1947646"/>
              <a:gd name="connsiteY4" fmla="*/ 115888 h 211313"/>
              <a:gd name="connsiteX0" fmla="*/ 397 w 1947646"/>
              <a:gd name="connsiteY0" fmla="*/ 115888 h 211313"/>
              <a:gd name="connsiteX1" fmla="*/ 1638697 w 1947646"/>
              <a:gd name="connsiteY1" fmla="*/ 15875 h 211313"/>
              <a:gd name="connsiteX2" fmla="*/ 1868380 w 1947646"/>
              <a:gd name="connsiteY2" fmla="*/ 116941 h 211313"/>
              <a:gd name="connsiteX3" fmla="*/ 1636316 w 1947646"/>
              <a:gd name="connsiteY3" fmla="*/ 211138 h 211313"/>
              <a:gd name="connsiteX4" fmla="*/ 397 w 1947646"/>
              <a:gd name="connsiteY4" fmla="*/ 115888 h 211313"/>
              <a:gd name="connsiteX0" fmla="*/ 397 w 1943662"/>
              <a:gd name="connsiteY0" fmla="*/ 115888 h 218456"/>
              <a:gd name="connsiteX1" fmla="*/ 1638697 w 1943662"/>
              <a:gd name="connsiteY1" fmla="*/ 15875 h 218456"/>
              <a:gd name="connsiteX2" fmla="*/ 1868380 w 1943662"/>
              <a:gd name="connsiteY2" fmla="*/ 116941 h 218456"/>
              <a:gd name="connsiteX3" fmla="*/ 1636316 w 1943662"/>
              <a:gd name="connsiteY3" fmla="*/ 211138 h 218456"/>
              <a:gd name="connsiteX4" fmla="*/ 397 w 1943662"/>
              <a:gd name="connsiteY4" fmla="*/ 115888 h 218456"/>
              <a:gd name="connsiteX0" fmla="*/ 397 w 1894098"/>
              <a:gd name="connsiteY0" fmla="*/ 115888 h 218456"/>
              <a:gd name="connsiteX1" fmla="*/ 1638697 w 1894098"/>
              <a:gd name="connsiteY1" fmla="*/ 15875 h 218456"/>
              <a:gd name="connsiteX2" fmla="*/ 1868380 w 1894098"/>
              <a:gd name="connsiteY2" fmla="*/ 116941 h 218456"/>
              <a:gd name="connsiteX3" fmla="*/ 1636316 w 1894098"/>
              <a:gd name="connsiteY3" fmla="*/ 211138 h 218456"/>
              <a:gd name="connsiteX4" fmla="*/ 397 w 1894098"/>
              <a:gd name="connsiteY4" fmla="*/ 115888 h 218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4098" h="218456">
                <a:moveTo>
                  <a:pt x="397" y="115888"/>
                </a:moveTo>
                <a:cubicBezTo>
                  <a:pt x="794" y="83344"/>
                  <a:pt x="1366044" y="0"/>
                  <a:pt x="1638697" y="15875"/>
                </a:cubicBezTo>
                <a:cubicBezTo>
                  <a:pt x="1894098" y="15925"/>
                  <a:pt x="1868777" y="84397"/>
                  <a:pt x="1868380" y="116941"/>
                </a:cubicBezTo>
                <a:cubicBezTo>
                  <a:pt x="1872440" y="150448"/>
                  <a:pt x="1851567" y="218456"/>
                  <a:pt x="1636316" y="211138"/>
                </a:cubicBezTo>
                <a:cubicBezTo>
                  <a:pt x="1324986" y="210963"/>
                  <a:pt x="0" y="148432"/>
                  <a:pt x="397" y="115888"/>
                </a:cubicBezTo>
                <a:close/>
              </a:path>
            </a:pathLst>
          </a:custGeom>
          <a:gradFill>
            <a:gsLst>
              <a:gs pos="0">
                <a:srgbClr val="558ED6"/>
              </a:gs>
              <a:gs pos="51000">
                <a:srgbClr val="83AEE1">
                  <a:alpha val="15000"/>
                </a:srgbClr>
              </a:gs>
              <a:gs pos="100000">
                <a:srgbClr val="558ED6"/>
              </a:gs>
              <a:gs pos="100000">
                <a:srgbClr val="FFEBFA"/>
              </a:gs>
            </a:gsLst>
            <a:lin ang="16200000" scaled="1"/>
          </a:gra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en-US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0" name="Freeform 129"/>
          <p:cNvSpPr/>
          <p:nvPr/>
        </p:nvSpPr>
        <p:spPr bwMode="auto">
          <a:xfrm>
            <a:off x="5478829" y="5157681"/>
            <a:ext cx="587294" cy="171320"/>
          </a:xfrm>
          <a:custGeom>
            <a:avLst/>
            <a:gdLst>
              <a:gd name="connsiteX0" fmla="*/ 397 w 1911350"/>
              <a:gd name="connsiteY0" fmla="*/ 115888 h 226616"/>
              <a:gd name="connsiteX1" fmla="*/ 1638697 w 1911350"/>
              <a:gd name="connsiteY1" fmla="*/ 15875 h 226616"/>
              <a:gd name="connsiteX2" fmla="*/ 1636316 w 1911350"/>
              <a:gd name="connsiteY2" fmla="*/ 211138 h 226616"/>
              <a:gd name="connsiteX3" fmla="*/ 397 w 1911350"/>
              <a:gd name="connsiteY3" fmla="*/ 115888 h 226616"/>
              <a:gd name="connsiteX0" fmla="*/ 397 w 1943662"/>
              <a:gd name="connsiteY0" fmla="*/ 115888 h 217221"/>
              <a:gd name="connsiteX1" fmla="*/ 1638697 w 1943662"/>
              <a:gd name="connsiteY1" fmla="*/ 15875 h 217221"/>
              <a:gd name="connsiteX2" fmla="*/ 1764084 w 1943662"/>
              <a:gd name="connsiteY2" fmla="*/ 79390 h 217221"/>
              <a:gd name="connsiteX3" fmla="*/ 1636316 w 1943662"/>
              <a:gd name="connsiteY3" fmla="*/ 211138 h 217221"/>
              <a:gd name="connsiteX4" fmla="*/ 397 w 1943662"/>
              <a:gd name="connsiteY4" fmla="*/ 115888 h 217221"/>
              <a:gd name="connsiteX0" fmla="*/ 397 w 1949288"/>
              <a:gd name="connsiteY0" fmla="*/ 115888 h 215615"/>
              <a:gd name="connsiteX1" fmla="*/ 1638697 w 1949288"/>
              <a:gd name="connsiteY1" fmla="*/ 15875 h 215615"/>
              <a:gd name="connsiteX2" fmla="*/ 1878230 w 1949288"/>
              <a:gd name="connsiteY2" fmla="*/ 89026 h 215615"/>
              <a:gd name="connsiteX3" fmla="*/ 1636316 w 1949288"/>
              <a:gd name="connsiteY3" fmla="*/ 211138 h 215615"/>
              <a:gd name="connsiteX4" fmla="*/ 397 w 1949288"/>
              <a:gd name="connsiteY4" fmla="*/ 115888 h 215615"/>
              <a:gd name="connsiteX0" fmla="*/ 397 w 1949288"/>
              <a:gd name="connsiteY0" fmla="*/ 115888 h 215615"/>
              <a:gd name="connsiteX1" fmla="*/ 1638697 w 1949288"/>
              <a:gd name="connsiteY1" fmla="*/ 15875 h 215615"/>
              <a:gd name="connsiteX2" fmla="*/ 1878230 w 1949288"/>
              <a:gd name="connsiteY2" fmla="*/ 89026 h 215615"/>
              <a:gd name="connsiteX3" fmla="*/ 1636316 w 1949288"/>
              <a:gd name="connsiteY3" fmla="*/ 211138 h 215615"/>
              <a:gd name="connsiteX4" fmla="*/ 397 w 1949288"/>
              <a:gd name="connsiteY4" fmla="*/ 115888 h 215615"/>
              <a:gd name="connsiteX0" fmla="*/ 397 w 1947646"/>
              <a:gd name="connsiteY0" fmla="*/ 115888 h 211313"/>
              <a:gd name="connsiteX1" fmla="*/ 1638697 w 1947646"/>
              <a:gd name="connsiteY1" fmla="*/ 15875 h 211313"/>
              <a:gd name="connsiteX2" fmla="*/ 1868380 w 1947646"/>
              <a:gd name="connsiteY2" fmla="*/ 116941 h 211313"/>
              <a:gd name="connsiteX3" fmla="*/ 1636316 w 1947646"/>
              <a:gd name="connsiteY3" fmla="*/ 211138 h 211313"/>
              <a:gd name="connsiteX4" fmla="*/ 397 w 1947646"/>
              <a:gd name="connsiteY4" fmla="*/ 115888 h 211313"/>
              <a:gd name="connsiteX0" fmla="*/ 397 w 1947646"/>
              <a:gd name="connsiteY0" fmla="*/ 115888 h 211313"/>
              <a:gd name="connsiteX1" fmla="*/ 1638697 w 1947646"/>
              <a:gd name="connsiteY1" fmla="*/ 15875 h 211313"/>
              <a:gd name="connsiteX2" fmla="*/ 1868380 w 1947646"/>
              <a:gd name="connsiteY2" fmla="*/ 116941 h 211313"/>
              <a:gd name="connsiteX3" fmla="*/ 1636316 w 1947646"/>
              <a:gd name="connsiteY3" fmla="*/ 211138 h 211313"/>
              <a:gd name="connsiteX4" fmla="*/ 397 w 1947646"/>
              <a:gd name="connsiteY4" fmla="*/ 115888 h 211313"/>
              <a:gd name="connsiteX0" fmla="*/ 397 w 1943662"/>
              <a:gd name="connsiteY0" fmla="*/ 115888 h 218456"/>
              <a:gd name="connsiteX1" fmla="*/ 1638697 w 1943662"/>
              <a:gd name="connsiteY1" fmla="*/ 15875 h 218456"/>
              <a:gd name="connsiteX2" fmla="*/ 1868380 w 1943662"/>
              <a:gd name="connsiteY2" fmla="*/ 116941 h 218456"/>
              <a:gd name="connsiteX3" fmla="*/ 1636316 w 1943662"/>
              <a:gd name="connsiteY3" fmla="*/ 211138 h 218456"/>
              <a:gd name="connsiteX4" fmla="*/ 397 w 1943662"/>
              <a:gd name="connsiteY4" fmla="*/ 115888 h 218456"/>
              <a:gd name="connsiteX0" fmla="*/ 397 w 1894098"/>
              <a:gd name="connsiteY0" fmla="*/ 115888 h 218456"/>
              <a:gd name="connsiteX1" fmla="*/ 1638697 w 1894098"/>
              <a:gd name="connsiteY1" fmla="*/ 15875 h 218456"/>
              <a:gd name="connsiteX2" fmla="*/ 1868380 w 1894098"/>
              <a:gd name="connsiteY2" fmla="*/ 116941 h 218456"/>
              <a:gd name="connsiteX3" fmla="*/ 1636316 w 1894098"/>
              <a:gd name="connsiteY3" fmla="*/ 211138 h 218456"/>
              <a:gd name="connsiteX4" fmla="*/ 397 w 1894098"/>
              <a:gd name="connsiteY4" fmla="*/ 115888 h 218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4098" h="218456">
                <a:moveTo>
                  <a:pt x="397" y="115888"/>
                </a:moveTo>
                <a:cubicBezTo>
                  <a:pt x="794" y="83344"/>
                  <a:pt x="1366044" y="0"/>
                  <a:pt x="1638697" y="15875"/>
                </a:cubicBezTo>
                <a:cubicBezTo>
                  <a:pt x="1894098" y="15925"/>
                  <a:pt x="1868777" y="84397"/>
                  <a:pt x="1868380" y="116941"/>
                </a:cubicBezTo>
                <a:cubicBezTo>
                  <a:pt x="1872440" y="150448"/>
                  <a:pt x="1851567" y="218456"/>
                  <a:pt x="1636316" y="211138"/>
                </a:cubicBezTo>
                <a:cubicBezTo>
                  <a:pt x="1324986" y="210963"/>
                  <a:pt x="0" y="148432"/>
                  <a:pt x="397" y="115888"/>
                </a:cubicBezTo>
                <a:close/>
              </a:path>
            </a:pathLst>
          </a:custGeom>
          <a:gradFill>
            <a:gsLst>
              <a:gs pos="0">
                <a:srgbClr val="558ED6"/>
              </a:gs>
              <a:gs pos="51000">
                <a:srgbClr val="83AEE1">
                  <a:alpha val="15000"/>
                </a:srgbClr>
              </a:gs>
              <a:gs pos="100000">
                <a:srgbClr val="558ED6"/>
              </a:gs>
              <a:gs pos="100000">
                <a:srgbClr val="FFEBFA"/>
              </a:gs>
            </a:gsLst>
            <a:lin ang="16200000" scaled="1"/>
          </a:gra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en-US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Freeform 131"/>
          <p:cNvSpPr/>
          <p:nvPr/>
        </p:nvSpPr>
        <p:spPr bwMode="auto">
          <a:xfrm rot="20881213">
            <a:off x="5425885" y="4291081"/>
            <a:ext cx="1150207" cy="377312"/>
          </a:xfrm>
          <a:custGeom>
            <a:avLst/>
            <a:gdLst>
              <a:gd name="connsiteX0" fmla="*/ 397 w 1911350"/>
              <a:gd name="connsiteY0" fmla="*/ 115888 h 226616"/>
              <a:gd name="connsiteX1" fmla="*/ 1638697 w 1911350"/>
              <a:gd name="connsiteY1" fmla="*/ 15875 h 226616"/>
              <a:gd name="connsiteX2" fmla="*/ 1636316 w 1911350"/>
              <a:gd name="connsiteY2" fmla="*/ 211138 h 226616"/>
              <a:gd name="connsiteX3" fmla="*/ 397 w 1911350"/>
              <a:gd name="connsiteY3" fmla="*/ 115888 h 226616"/>
              <a:gd name="connsiteX0" fmla="*/ 397 w 1943662"/>
              <a:gd name="connsiteY0" fmla="*/ 115888 h 217221"/>
              <a:gd name="connsiteX1" fmla="*/ 1638697 w 1943662"/>
              <a:gd name="connsiteY1" fmla="*/ 15875 h 217221"/>
              <a:gd name="connsiteX2" fmla="*/ 1764084 w 1943662"/>
              <a:gd name="connsiteY2" fmla="*/ 79390 h 217221"/>
              <a:gd name="connsiteX3" fmla="*/ 1636316 w 1943662"/>
              <a:gd name="connsiteY3" fmla="*/ 211138 h 217221"/>
              <a:gd name="connsiteX4" fmla="*/ 397 w 1943662"/>
              <a:gd name="connsiteY4" fmla="*/ 115888 h 217221"/>
              <a:gd name="connsiteX0" fmla="*/ 397 w 1949288"/>
              <a:gd name="connsiteY0" fmla="*/ 115888 h 215615"/>
              <a:gd name="connsiteX1" fmla="*/ 1638697 w 1949288"/>
              <a:gd name="connsiteY1" fmla="*/ 15875 h 215615"/>
              <a:gd name="connsiteX2" fmla="*/ 1878230 w 1949288"/>
              <a:gd name="connsiteY2" fmla="*/ 89026 h 215615"/>
              <a:gd name="connsiteX3" fmla="*/ 1636316 w 1949288"/>
              <a:gd name="connsiteY3" fmla="*/ 211138 h 215615"/>
              <a:gd name="connsiteX4" fmla="*/ 397 w 1949288"/>
              <a:gd name="connsiteY4" fmla="*/ 115888 h 215615"/>
              <a:gd name="connsiteX0" fmla="*/ 397 w 1949288"/>
              <a:gd name="connsiteY0" fmla="*/ 115888 h 215615"/>
              <a:gd name="connsiteX1" fmla="*/ 1638697 w 1949288"/>
              <a:gd name="connsiteY1" fmla="*/ 15875 h 215615"/>
              <a:gd name="connsiteX2" fmla="*/ 1878230 w 1949288"/>
              <a:gd name="connsiteY2" fmla="*/ 89026 h 215615"/>
              <a:gd name="connsiteX3" fmla="*/ 1636316 w 1949288"/>
              <a:gd name="connsiteY3" fmla="*/ 211138 h 215615"/>
              <a:gd name="connsiteX4" fmla="*/ 397 w 1949288"/>
              <a:gd name="connsiteY4" fmla="*/ 115888 h 215615"/>
              <a:gd name="connsiteX0" fmla="*/ 397 w 1947646"/>
              <a:gd name="connsiteY0" fmla="*/ 115888 h 211313"/>
              <a:gd name="connsiteX1" fmla="*/ 1638697 w 1947646"/>
              <a:gd name="connsiteY1" fmla="*/ 15875 h 211313"/>
              <a:gd name="connsiteX2" fmla="*/ 1868380 w 1947646"/>
              <a:gd name="connsiteY2" fmla="*/ 116941 h 211313"/>
              <a:gd name="connsiteX3" fmla="*/ 1636316 w 1947646"/>
              <a:gd name="connsiteY3" fmla="*/ 211138 h 211313"/>
              <a:gd name="connsiteX4" fmla="*/ 397 w 1947646"/>
              <a:gd name="connsiteY4" fmla="*/ 115888 h 211313"/>
              <a:gd name="connsiteX0" fmla="*/ 397 w 1947646"/>
              <a:gd name="connsiteY0" fmla="*/ 115888 h 211313"/>
              <a:gd name="connsiteX1" fmla="*/ 1638697 w 1947646"/>
              <a:gd name="connsiteY1" fmla="*/ 15875 h 211313"/>
              <a:gd name="connsiteX2" fmla="*/ 1868380 w 1947646"/>
              <a:gd name="connsiteY2" fmla="*/ 116941 h 211313"/>
              <a:gd name="connsiteX3" fmla="*/ 1636316 w 1947646"/>
              <a:gd name="connsiteY3" fmla="*/ 211138 h 211313"/>
              <a:gd name="connsiteX4" fmla="*/ 397 w 1947646"/>
              <a:gd name="connsiteY4" fmla="*/ 115888 h 211313"/>
              <a:gd name="connsiteX0" fmla="*/ 397 w 1943662"/>
              <a:gd name="connsiteY0" fmla="*/ 115888 h 218456"/>
              <a:gd name="connsiteX1" fmla="*/ 1638697 w 1943662"/>
              <a:gd name="connsiteY1" fmla="*/ 15875 h 218456"/>
              <a:gd name="connsiteX2" fmla="*/ 1868380 w 1943662"/>
              <a:gd name="connsiteY2" fmla="*/ 116941 h 218456"/>
              <a:gd name="connsiteX3" fmla="*/ 1636316 w 1943662"/>
              <a:gd name="connsiteY3" fmla="*/ 211138 h 218456"/>
              <a:gd name="connsiteX4" fmla="*/ 397 w 1943662"/>
              <a:gd name="connsiteY4" fmla="*/ 115888 h 218456"/>
              <a:gd name="connsiteX0" fmla="*/ 397 w 1894098"/>
              <a:gd name="connsiteY0" fmla="*/ 115888 h 218456"/>
              <a:gd name="connsiteX1" fmla="*/ 1638697 w 1894098"/>
              <a:gd name="connsiteY1" fmla="*/ 15875 h 218456"/>
              <a:gd name="connsiteX2" fmla="*/ 1868380 w 1894098"/>
              <a:gd name="connsiteY2" fmla="*/ 116941 h 218456"/>
              <a:gd name="connsiteX3" fmla="*/ 1636316 w 1894098"/>
              <a:gd name="connsiteY3" fmla="*/ 211138 h 218456"/>
              <a:gd name="connsiteX4" fmla="*/ 397 w 1894098"/>
              <a:gd name="connsiteY4" fmla="*/ 115888 h 218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4098" h="218456">
                <a:moveTo>
                  <a:pt x="397" y="115888"/>
                </a:moveTo>
                <a:cubicBezTo>
                  <a:pt x="794" y="83344"/>
                  <a:pt x="1366044" y="0"/>
                  <a:pt x="1638697" y="15875"/>
                </a:cubicBezTo>
                <a:cubicBezTo>
                  <a:pt x="1894098" y="15925"/>
                  <a:pt x="1868777" y="84397"/>
                  <a:pt x="1868380" y="116941"/>
                </a:cubicBezTo>
                <a:cubicBezTo>
                  <a:pt x="1872440" y="150448"/>
                  <a:pt x="1851567" y="218456"/>
                  <a:pt x="1636316" y="211138"/>
                </a:cubicBezTo>
                <a:cubicBezTo>
                  <a:pt x="1324986" y="210963"/>
                  <a:pt x="0" y="148432"/>
                  <a:pt x="397" y="115888"/>
                </a:cubicBezTo>
                <a:close/>
              </a:path>
            </a:pathLst>
          </a:custGeom>
          <a:gradFill>
            <a:gsLst>
              <a:gs pos="0">
                <a:srgbClr val="558ED6"/>
              </a:gs>
              <a:gs pos="51000">
                <a:srgbClr val="83AEE1">
                  <a:alpha val="15000"/>
                </a:srgbClr>
              </a:gs>
              <a:gs pos="100000">
                <a:srgbClr val="558ED6"/>
              </a:gs>
              <a:gs pos="100000">
                <a:srgbClr val="FFEBFA"/>
              </a:gs>
            </a:gsLst>
            <a:lin ang="16200000" scaled="1"/>
          </a:gra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en-US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Freeform 132"/>
          <p:cNvSpPr/>
          <p:nvPr/>
        </p:nvSpPr>
        <p:spPr bwMode="auto">
          <a:xfrm rot="3859041">
            <a:off x="5237661" y="4566221"/>
            <a:ext cx="1150207" cy="377312"/>
          </a:xfrm>
          <a:custGeom>
            <a:avLst/>
            <a:gdLst>
              <a:gd name="connsiteX0" fmla="*/ 397 w 1911350"/>
              <a:gd name="connsiteY0" fmla="*/ 115888 h 226616"/>
              <a:gd name="connsiteX1" fmla="*/ 1638697 w 1911350"/>
              <a:gd name="connsiteY1" fmla="*/ 15875 h 226616"/>
              <a:gd name="connsiteX2" fmla="*/ 1636316 w 1911350"/>
              <a:gd name="connsiteY2" fmla="*/ 211138 h 226616"/>
              <a:gd name="connsiteX3" fmla="*/ 397 w 1911350"/>
              <a:gd name="connsiteY3" fmla="*/ 115888 h 226616"/>
              <a:gd name="connsiteX0" fmla="*/ 397 w 1943662"/>
              <a:gd name="connsiteY0" fmla="*/ 115888 h 217221"/>
              <a:gd name="connsiteX1" fmla="*/ 1638697 w 1943662"/>
              <a:gd name="connsiteY1" fmla="*/ 15875 h 217221"/>
              <a:gd name="connsiteX2" fmla="*/ 1764084 w 1943662"/>
              <a:gd name="connsiteY2" fmla="*/ 79390 h 217221"/>
              <a:gd name="connsiteX3" fmla="*/ 1636316 w 1943662"/>
              <a:gd name="connsiteY3" fmla="*/ 211138 h 217221"/>
              <a:gd name="connsiteX4" fmla="*/ 397 w 1943662"/>
              <a:gd name="connsiteY4" fmla="*/ 115888 h 217221"/>
              <a:gd name="connsiteX0" fmla="*/ 397 w 1949288"/>
              <a:gd name="connsiteY0" fmla="*/ 115888 h 215615"/>
              <a:gd name="connsiteX1" fmla="*/ 1638697 w 1949288"/>
              <a:gd name="connsiteY1" fmla="*/ 15875 h 215615"/>
              <a:gd name="connsiteX2" fmla="*/ 1878230 w 1949288"/>
              <a:gd name="connsiteY2" fmla="*/ 89026 h 215615"/>
              <a:gd name="connsiteX3" fmla="*/ 1636316 w 1949288"/>
              <a:gd name="connsiteY3" fmla="*/ 211138 h 215615"/>
              <a:gd name="connsiteX4" fmla="*/ 397 w 1949288"/>
              <a:gd name="connsiteY4" fmla="*/ 115888 h 215615"/>
              <a:gd name="connsiteX0" fmla="*/ 397 w 1949288"/>
              <a:gd name="connsiteY0" fmla="*/ 115888 h 215615"/>
              <a:gd name="connsiteX1" fmla="*/ 1638697 w 1949288"/>
              <a:gd name="connsiteY1" fmla="*/ 15875 h 215615"/>
              <a:gd name="connsiteX2" fmla="*/ 1878230 w 1949288"/>
              <a:gd name="connsiteY2" fmla="*/ 89026 h 215615"/>
              <a:gd name="connsiteX3" fmla="*/ 1636316 w 1949288"/>
              <a:gd name="connsiteY3" fmla="*/ 211138 h 215615"/>
              <a:gd name="connsiteX4" fmla="*/ 397 w 1949288"/>
              <a:gd name="connsiteY4" fmla="*/ 115888 h 215615"/>
              <a:gd name="connsiteX0" fmla="*/ 397 w 1947646"/>
              <a:gd name="connsiteY0" fmla="*/ 115888 h 211313"/>
              <a:gd name="connsiteX1" fmla="*/ 1638697 w 1947646"/>
              <a:gd name="connsiteY1" fmla="*/ 15875 h 211313"/>
              <a:gd name="connsiteX2" fmla="*/ 1868380 w 1947646"/>
              <a:gd name="connsiteY2" fmla="*/ 116941 h 211313"/>
              <a:gd name="connsiteX3" fmla="*/ 1636316 w 1947646"/>
              <a:gd name="connsiteY3" fmla="*/ 211138 h 211313"/>
              <a:gd name="connsiteX4" fmla="*/ 397 w 1947646"/>
              <a:gd name="connsiteY4" fmla="*/ 115888 h 211313"/>
              <a:gd name="connsiteX0" fmla="*/ 397 w 1947646"/>
              <a:gd name="connsiteY0" fmla="*/ 115888 h 211313"/>
              <a:gd name="connsiteX1" fmla="*/ 1638697 w 1947646"/>
              <a:gd name="connsiteY1" fmla="*/ 15875 h 211313"/>
              <a:gd name="connsiteX2" fmla="*/ 1868380 w 1947646"/>
              <a:gd name="connsiteY2" fmla="*/ 116941 h 211313"/>
              <a:gd name="connsiteX3" fmla="*/ 1636316 w 1947646"/>
              <a:gd name="connsiteY3" fmla="*/ 211138 h 211313"/>
              <a:gd name="connsiteX4" fmla="*/ 397 w 1947646"/>
              <a:gd name="connsiteY4" fmla="*/ 115888 h 211313"/>
              <a:gd name="connsiteX0" fmla="*/ 397 w 1943662"/>
              <a:gd name="connsiteY0" fmla="*/ 115888 h 218456"/>
              <a:gd name="connsiteX1" fmla="*/ 1638697 w 1943662"/>
              <a:gd name="connsiteY1" fmla="*/ 15875 h 218456"/>
              <a:gd name="connsiteX2" fmla="*/ 1868380 w 1943662"/>
              <a:gd name="connsiteY2" fmla="*/ 116941 h 218456"/>
              <a:gd name="connsiteX3" fmla="*/ 1636316 w 1943662"/>
              <a:gd name="connsiteY3" fmla="*/ 211138 h 218456"/>
              <a:gd name="connsiteX4" fmla="*/ 397 w 1943662"/>
              <a:gd name="connsiteY4" fmla="*/ 115888 h 218456"/>
              <a:gd name="connsiteX0" fmla="*/ 397 w 1894098"/>
              <a:gd name="connsiteY0" fmla="*/ 115888 h 218456"/>
              <a:gd name="connsiteX1" fmla="*/ 1638697 w 1894098"/>
              <a:gd name="connsiteY1" fmla="*/ 15875 h 218456"/>
              <a:gd name="connsiteX2" fmla="*/ 1868380 w 1894098"/>
              <a:gd name="connsiteY2" fmla="*/ 116941 h 218456"/>
              <a:gd name="connsiteX3" fmla="*/ 1636316 w 1894098"/>
              <a:gd name="connsiteY3" fmla="*/ 211138 h 218456"/>
              <a:gd name="connsiteX4" fmla="*/ 397 w 1894098"/>
              <a:gd name="connsiteY4" fmla="*/ 115888 h 218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4098" h="218456">
                <a:moveTo>
                  <a:pt x="397" y="115888"/>
                </a:moveTo>
                <a:cubicBezTo>
                  <a:pt x="794" y="83344"/>
                  <a:pt x="1366044" y="0"/>
                  <a:pt x="1638697" y="15875"/>
                </a:cubicBezTo>
                <a:cubicBezTo>
                  <a:pt x="1894098" y="15925"/>
                  <a:pt x="1868777" y="84397"/>
                  <a:pt x="1868380" y="116941"/>
                </a:cubicBezTo>
                <a:cubicBezTo>
                  <a:pt x="1872440" y="150448"/>
                  <a:pt x="1851567" y="218456"/>
                  <a:pt x="1636316" y="211138"/>
                </a:cubicBezTo>
                <a:cubicBezTo>
                  <a:pt x="1324986" y="210963"/>
                  <a:pt x="0" y="148432"/>
                  <a:pt x="397" y="115888"/>
                </a:cubicBezTo>
                <a:close/>
              </a:path>
            </a:pathLst>
          </a:custGeom>
          <a:gradFill>
            <a:gsLst>
              <a:gs pos="0">
                <a:srgbClr val="558ED6"/>
              </a:gs>
              <a:gs pos="51000">
                <a:srgbClr val="83AEE1">
                  <a:alpha val="15000"/>
                </a:srgbClr>
              </a:gs>
              <a:gs pos="100000">
                <a:srgbClr val="558ED6"/>
              </a:gs>
              <a:gs pos="100000">
                <a:srgbClr val="FFEBFA"/>
              </a:gs>
            </a:gsLst>
            <a:lin ang="16200000" scaled="1"/>
          </a:gra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en-US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Freeform 133"/>
          <p:cNvSpPr/>
          <p:nvPr/>
        </p:nvSpPr>
        <p:spPr bwMode="auto">
          <a:xfrm rot="18272944">
            <a:off x="4405631" y="4624629"/>
            <a:ext cx="1150207" cy="377312"/>
          </a:xfrm>
          <a:custGeom>
            <a:avLst/>
            <a:gdLst>
              <a:gd name="connsiteX0" fmla="*/ 397 w 1911350"/>
              <a:gd name="connsiteY0" fmla="*/ 115888 h 226616"/>
              <a:gd name="connsiteX1" fmla="*/ 1638697 w 1911350"/>
              <a:gd name="connsiteY1" fmla="*/ 15875 h 226616"/>
              <a:gd name="connsiteX2" fmla="*/ 1636316 w 1911350"/>
              <a:gd name="connsiteY2" fmla="*/ 211138 h 226616"/>
              <a:gd name="connsiteX3" fmla="*/ 397 w 1911350"/>
              <a:gd name="connsiteY3" fmla="*/ 115888 h 226616"/>
              <a:gd name="connsiteX0" fmla="*/ 397 w 1943662"/>
              <a:gd name="connsiteY0" fmla="*/ 115888 h 217221"/>
              <a:gd name="connsiteX1" fmla="*/ 1638697 w 1943662"/>
              <a:gd name="connsiteY1" fmla="*/ 15875 h 217221"/>
              <a:gd name="connsiteX2" fmla="*/ 1764084 w 1943662"/>
              <a:gd name="connsiteY2" fmla="*/ 79390 h 217221"/>
              <a:gd name="connsiteX3" fmla="*/ 1636316 w 1943662"/>
              <a:gd name="connsiteY3" fmla="*/ 211138 h 217221"/>
              <a:gd name="connsiteX4" fmla="*/ 397 w 1943662"/>
              <a:gd name="connsiteY4" fmla="*/ 115888 h 217221"/>
              <a:gd name="connsiteX0" fmla="*/ 397 w 1949288"/>
              <a:gd name="connsiteY0" fmla="*/ 115888 h 215615"/>
              <a:gd name="connsiteX1" fmla="*/ 1638697 w 1949288"/>
              <a:gd name="connsiteY1" fmla="*/ 15875 h 215615"/>
              <a:gd name="connsiteX2" fmla="*/ 1878230 w 1949288"/>
              <a:gd name="connsiteY2" fmla="*/ 89026 h 215615"/>
              <a:gd name="connsiteX3" fmla="*/ 1636316 w 1949288"/>
              <a:gd name="connsiteY3" fmla="*/ 211138 h 215615"/>
              <a:gd name="connsiteX4" fmla="*/ 397 w 1949288"/>
              <a:gd name="connsiteY4" fmla="*/ 115888 h 215615"/>
              <a:gd name="connsiteX0" fmla="*/ 397 w 1949288"/>
              <a:gd name="connsiteY0" fmla="*/ 115888 h 215615"/>
              <a:gd name="connsiteX1" fmla="*/ 1638697 w 1949288"/>
              <a:gd name="connsiteY1" fmla="*/ 15875 h 215615"/>
              <a:gd name="connsiteX2" fmla="*/ 1878230 w 1949288"/>
              <a:gd name="connsiteY2" fmla="*/ 89026 h 215615"/>
              <a:gd name="connsiteX3" fmla="*/ 1636316 w 1949288"/>
              <a:gd name="connsiteY3" fmla="*/ 211138 h 215615"/>
              <a:gd name="connsiteX4" fmla="*/ 397 w 1949288"/>
              <a:gd name="connsiteY4" fmla="*/ 115888 h 215615"/>
              <a:gd name="connsiteX0" fmla="*/ 397 w 1947646"/>
              <a:gd name="connsiteY0" fmla="*/ 115888 h 211313"/>
              <a:gd name="connsiteX1" fmla="*/ 1638697 w 1947646"/>
              <a:gd name="connsiteY1" fmla="*/ 15875 h 211313"/>
              <a:gd name="connsiteX2" fmla="*/ 1868380 w 1947646"/>
              <a:gd name="connsiteY2" fmla="*/ 116941 h 211313"/>
              <a:gd name="connsiteX3" fmla="*/ 1636316 w 1947646"/>
              <a:gd name="connsiteY3" fmla="*/ 211138 h 211313"/>
              <a:gd name="connsiteX4" fmla="*/ 397 w 1947646"/>
              <a:gd name="connsiteY4" fmla="*/ 115888 h 211313"/>
              <a:gd name="connsiteX0" fmla="*/ 397 w 1947646"/>
              <a:gd name="connsiteY0" fmla="*/ 115888 h 211313"/>
              <a:gd name="connsiteX1" fmla="*/ 1638697 w 1947646"/>
              <a:gd name="connsiteY1" fmla="*/ 15875 h 211313"/>
              <a:gd name="connsiteX2" fmla="*/ 1868380 w 1947646"/>
              <a:gd name="connsiteY2" fmla="*/ 116941 h 211313"/>
              <a:gd name="connsiteX3" fmla="*/ 1636316 w 1947646"/>
              <a:gd name="connsiteY3" fmla="*/ 211138 h 211313"/>
              <a:gd name="connsiteX4" fmla="*/ 397 w 1947646"/>
              <a:gd name="connsiteY4" fmla="*/ 115888 h 211313"/>
              <a:gd name="connsiteX0" fmla="*/ 397 w 1943662"/>
              <a:gd name="connsiteY0" fmla="*/ 115888 h 218456"/>
              <a:gd name="connsiteX1" fmla="*/ 1638697 w 1943662"/>
              <a:gd name="connsiteY1" fmla="*/ 15875 h 218456"/>
              <a:gd name="connsiteX2" fmla="*/ 1868380 w 1943662"/>
              <a:gd name="connsiteY2" fmla="*/ 116941 h 218456"/>
              <a:gd name="connsiteX3" fmla="*/ 1636316 w 1943662"/>
              <a:gd name="connsiteY3" fmla="*/ 211138 h 218456"/>
              <a:gd name="connsiteX4" fmla="*/ 397 w 1943662"/>
              <a:gd name="connsiteY4" fmla="*/ 115888 h 218456"/>
              <a:gd name="connsiteX0" fmla="*/ 397 w 1894098"/>
              <a:gd name="connsiteY0" fmla="*/ 115888 h 218456"/>
              <a:gd name="connsiteX1" fmla="*/ 1638697 w 1894098"/>
              <a:gd name="connsiteY1" fmla="*/ 15875 h 218456"/>
              <a:gd name="connsiteX2" fmla="*/ 1868380 w 1894098"/>
              <a:gd name="connsiteY2" fmla="*/ 116941 h 218456"/>
              <a:gd name="connsiteX3" fmla="*/ 1636316 w 1894098"/>
              <a:gd name="connsiteY3" fmla="*/ 211138 h 218456"/>
              <a:gd name="connsiteX4" fmla="*/ 397 w 1894098"/>
              <a:gd name="connsiteY4" fmla="*/ 115888 h 218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4098" h="218456">
                <a:moveTo>
                  <a:pt x="397" y="115888"/>
                </a:moveTo>
                <a:cubicBezTo>
                  <a:pt x="794" y="83344"/>
                  <a:pt x="1366044" y="0"/>
                  <a:pt x="1638697" y="15875"/>
                </a:cubicBezTo>
                <a:cubicBezTo>
                  <a:pt x="1894098" y="15925"/>
                  <a:pt x="1868777" y="84397"/>
                  <a:pt x="1868380" y="116941"/>
                </a:cubicBezTo>
                <a:cubicBezTo>
                  <a:pt x="1872440" y="150448"/>
                  <a:pt x="1851567" y="218456"/>
                  <a:pt x="1636316" y="211138"/>
                </a:cubicBezTo>
                <a:cubicBezTo>
                  <a:pt x="1324986" y="210963"/>
                  <a:pt x="0" y="148432"/>
                  <a:pt x="397" y="115888"/>
                </a:cubicBezTo>
                <a:close/>
              </a:path>
            </a:pathLst>
          </a:custGeom>
          <a:gradFill>
            <a:gsLst>
              <a:gs pos="0">
                <a:srgbClr val="558ED6"/>
              </a:gs>
              <a:gs pos="51000">
                <a:srgbClr val="83AEE1">
                  <a:alpha val="15000"/>
                </a:srgbClr>
              </a:gs>
              <a:gs pos="100000">
                <a:srgbClr val="558ED6"/>
              </a:gs>
              <a:gs pos="100000">
                <a:srgbClr val="FFEBFA"/>
              </a:gs>
            </a:gsLst>
            <a:lin ang="16200000" scaled="1"/>
          </a:gra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en-US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Freeform 134"/>
          <p:cNvSpPr/>
          <p:nvPr/>
        </p:nvSpPr>
        <p:spPr bwMode="auto">
          <a:xfrm rot="759104">
            <a:off x="4776586" y="6006063"/>
            <a:ext cx="1150207" cy="377312"/>
          </a:xfrm>
          <a:custGeom>
            <a:avLst/>
            <a:gdLst>
              <a:gd name="connsiteX0" fmla="*/ 397 w 1911350"/>
              <a:gd name="connsiteY0" fmla="*/ 115888 h 226616"/>
              <a:gd name="connsiteX1" fmla="*/ 1638697 w 1911350"/>
              <a:gd name="connsiteY1" fmla="*/ 15875 h 226616"/>
              <a:gd name="connsiteX2" fmla="*/ 1636316 w 1911350"/>
              <a:gd name="connsiteY2" fmla="*/ 211138 h 226616"/>
              <a:gd name="connsiteX3" fmla="*/ 397 w 1911350"/>
              <a:gd name="connsiteY3" fmla="*/ 115888 h 226616"/>
              <a:gd name="connsiteX0" fmla="*/ 397 w 1943662"/>
              <a:gd name="connsiteY0" fmla="*/ 115888 h 217221"/>
              <a:gd name="connsiteX1" fmla="*/ 1638697 w 1943662"/>
              <a:gd name="connsiteY1" fmla="*/ 15875 h 217221"/>
              <a:gd name="connsiteX2" fmla="*/ 1764084 w 1943662"/>
              <a:gd name="connsiteY2" fmla="*/ 79390 h 217221"/>
              <a:gd name="connsiteX3" fmla="*/ 1636316 w 1943662"/>
              <a:gd name="connsiteY3" fmla="*/ 211138 h 217221"/>
              <a:gd name="connsiteX4" fmla="*/ 397 w 1943662"/>
              <a:gd name="connsiteY4" fmla="*/ 115888 h 217221"/>
              <a:gd name="connsiteX0" fmla="*/ 397 w 1949288"/>
              <a:gd name="connsiteY0" fmla="*/ 115888 h 215615"/>
              <a:gd name="connsiteX1" fmla="*/ 1638697 w 1949288"/>
              <a:gd name="connsiteY1" fmla="*/ 15875 h 215615"/>
              <a:gd name="connsiteX2" fmla="*/ 1878230 w 1949288"/>
              <a:gd name="connsiteY2" fmla="*/ 89026 h 215615"/>
              <a:gd name="connsiteX3" fmla="*/ 1636316 w 1949288"/>
              <a:gd name="connsiteY3" fmla="*/ 211138 h 215615"/>
              <a:gd name="connsiteX4" fmla="*/ 397 w 1949288"/>
              <a:gd name="connsiteY4" fmla="*/ 115888 h 215615"/>
              <a:gd name="connsiteX0" fmla="*/ 397 w 1949288"/>
              <a:gd name="connsiteY0" fmla="*/ 115888 h 215615"/>
              <a:gd name="connsiteX1" fmla="*/ 1638697 w 1949288"/>
              <a:gd name="connsiteY1" fmla="*/ 15875 h 215615"/>
              <a:gd name="connsiteX2" fmla="*/ 1878230 w 1949288"/>
              <a:gd name="connsiteY2" fmla="*/ 89026 h 215615"/>
              <a:gd name="connsiteX3" fmla="*/ 1636316 w 1949288"/>
              <a:gd name="connsiteY3" fmla="*/ 211138 h 215615"/>
              <a:gd name="connsiteX4" fmla="*/ 397 w 1949288"/>
              <a:gd name="connsiteY4" fmla="*/ 115888 h 215615"/>
              <a:gd name="connsiteX0" fmla="*/ 397 w 1947646"/>
              <a:gd name="connsiteY0" fmla="*/ 115888 h 211313"/>
              <a:gd name="connsiteX1" fmla="*/ 1638697 w 1947646"/>
              <a:gd name="connsiteY1" fmla="*/ 15875 h 211313"/>
              <a:gd name="connsiteX2" fmla="*/ 1868380 w 1947646"/>
              <a:gd name="connsiteY2" fmla="*/ 116941 h 211313"/>
              <a:gd name="connsiteX3" fmla="*/ 1636316 w 1947646"/>
              <a:gd name="connsiteY3" fmla="*/ 211138 h 211313"/>
              <a:gd name="connsiteX4" fmla="*/ 397 w 1947646"/>
              <a:gd name="connsiteY4" fmla="*/ 115888 h 211313"/>
              <a:gd name="connsiteX0" fmla="*/ 397 w 1947646"/>
              <a:gd name="connsiteY0" fmla="*/ 115888 h 211313"/>
              <a:gd name="connsiteX1" fmla="*/ 1638697 w 1947646"/>
              <a:gd name="connsiteY1" fmla="*/ 15875 h 211313"/>
              <a:gd name="connsiteX2" fmla="*/ 1868380 w 1947646"/>
              <a:gd name="connsiteY2" fmla="*/ 116941 h 211313"/>
              <a:gd name="connsiteX3" fmla="*/ 1636316 w 1947646"/>
              <a:gd name="connsiteY3" fmla="*/ 211138 h 211313"/>
              <a:gd name="connsiteX4" fmla="*/ 397 w 1947646"/>
              <a:gd name="connsiteY4" fmla="*/ 115888 h 211313"/>
              <a:gd name="connsiteX0" fmla="*/ 397 w 1943662"/>
              <a:gd name="connsiteY0" fmla="*/ 115888 h 218456"/>
              <a:gd name="connsiteX1" fmla="*/ 1638697 w 1943662"/>
              <a:gd name="connsiteY1" fmla="*/ 15875 h 218456"/>
              <a:gd name="connsiteX2" fmla="*/ 1868380 w 1943662"/>
              <a:gd name="connsiteY2" fmla="*/ 116941 h 218456"/>
              <a:gd name="connsiteX3" fmla="*/ 1636316 w 1943662"/>
              <a:gd name="connsiteY3" fmla="*/ 211138 h 218456"/>
              <a:gd name="connsiteX4" fmla="*/ 397 w 1943662"/>
              <a:gd name="connsiteY4" fmla="*/ 115888 h 218456"/>
              <a:gd name="connsiteX0" fmla="*/ 397 w 1894098"/>
              <a:gd name="connsiteY0" fmla="*/ 115888 h 218456"/>
              <a:gd name="connsiteX1" fmla="*/ 1638697 w 1894098"/>
              <a:gd name="connsiteY1" fmla="*/ 15875 h 218456"/>
              <a:gd name="connsiteX2" fmla="*/ 1868380 w 1894098"/>
              <a:gd name="connsiteY2" fmla="*/ 116941 h 218456"/>
              <a:gd name="connsiteX3" fmla="*/ 1636316 w 1894098"/>
              <a:gd name="connsiteY3" fmla="*/ 211138 h 218456"/>
              <a:gd name="connsiteX4" fmla="*/ 397 w 1894098"/>
              <a:gd name="connsiteY4" fmla="*/ 115888 h 218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4098" h="218456">
                <a:moveTo>
                  <a:pt x="397" y="115888"/>
                </a:moveTo>
                <a:cubicBezTo>
                  <a:pt x="794" y="83344"/>
                  <a:pt x="1366044" y="0"/>
                  <a:pt x="1638697" y="15875"/>
                </a:cubicBezTo>
                <a:cubicBezTo>
                  <a:pt x="1894098" y="15925"/>
                  <a:pt x="1868777" y="84397"/>
                  <a:pt x="1868380" y="116941"/>
                </a:cubicBezTo>
                <a:cubicBezTo>
                  <a:pt x="1872440" y="150448"/>
                  <a:pt x="1851567" y="218456"/>
                  <a:pt x="1636316" y="211138"/>
                </a:cubicBezTo>
                <a:cubicBezTo>
                  <a:pt x="1324986" y="210963"/>
                  <a:pt x="0" y="148432"/>
                  <a:pt x="397" y="115888"/>
                </a:cubicBezTo>
                <a:close/>
              </a:path>
            </a:pathLst>
          </a:custGeom>
          <a:gradFill>
            <a:gsLst>
              <a:gs pos="0">
                <a:srgbClr val="558ED6"/>
              </a:gs>
              <a:gs pos="51000">
                <a:srgbClr val="83AEE1">
                  <a:alpha val="15000"/>
                </a:srgbClr>
              </a:gs>
              <a:gs pos="100000">
                <a:srgbClr val="558ED6"/>
              </a:gs>
              <a:gs pos="100000">
                <a:srgbClr val="FFEBFA"/>
              </a:gs>
            </a:gsLst>
            <a:lin ang="16200000" scaled="1"/>
          </a:gra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en-US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Freeform 135"/>
          <p:cNvSpPr/>
          <p:nvPr/>
        </p:nvSpPr>
        <p:spPr bwMode="auto">
          <a:xfrm rot="323656">
            <a:off x="3879318" y="5423768"/>
            <a:ext cx="1150207" cy="377312"/>
          </a:xfrm>
          <a:custGeom>
            <a:avLst/>
            <a:gdLst>
              <a:gd name="connsiteX0" fmla="*/ 397 w 1911350"/>
              <a:gd name="connsiteY0" fmla="*/ 115888 h 226616"/>
              <a:gd name="connsiteX1" fmla="*/ 1638697 w 1911350"/>
              <a:gd name="connsiteY1" fmla="*/ 15875 h 226616"/>
              <a:gd name="connsiteX2" fmla="*/ 1636316 w 1911350"/>
              <a:gd name="connsiteY2" fmla="*/ 211138 h 226616"/>
              <a:gd name="connsiteX3" fmla="*/ 397 w 1911350"/>
              <a:gd name="connsiteY3" fmla="*/ 115888 h 226616"/>
              <a:gd name="connsiteX0" fmla="*/ 397 w 1943662"/>
              <a:gd name="connsiteY0" fmla="*/ 115888 h 217221"/>
              <a:gd name="connsiteX1" fmla="*/ 1638697 w 1943662"/>
              <a:gd name="connsiteY1" fmla="*/ 15875 h 217221"/>
              <a:gd name="connsiteX2" fmla="*/ 1764084 w 1943662"/>
              <a:gd name="connsiteY2" fmla="*/ 79390 h 217221"/>
              <a:gd name="connsiteX3" fmla="*/ 1636316 w 1943662"/>
              <a:gd name="connsiteY3" fmla="*/ 211138 h 217221"/>
              <a:gd name="connsiteX4" fmla="*/ 397 w 1943662"/>
              <a:gd name="connsiteY4" fmla="*/ 115888 h 217221"/>
              <a:gd name="connsiteX0" fmla="*/ 397 w 1949288"/>
              <a:gd name="connsiteY0" fmla="*/ 115888 h 215615"/>
              <a:gd name="connsiteX1" fmla="*/ 1638697 w 1949288"/>
              <a:gd name="connsiteY1" fmla="*/ 15875 h 215615"/>
              <a:gd name="connsiteX2" fmla="*/ 1878230 w 1949288"/>
              <a:gd name="connsiteY2" fmla="*/ 89026 h 215615"/>
              <a:gd name="connsiteX3" fmla="*/ 1636316 w 1949288"/>
              <a:gd name="connsiteY3" fmla="*/ 211138 h 215615"/>
              <a:gd name="connsiteX4" fmla="*/ 397 w 1949288"/>
              <a:gd name="connsiteY4" fmla="*/ 115888 h 215615"/>
              <a:gd name="connsiteX0" fmla="*/ 397 w 1949288"/>
              <a:gd name="connsiteY0" fmla="*/ 115888 h 215615"/>
              <a:gd name="connsiteX1" fmla="*/ 1638697 w 1949288"/>
              <a:gd name="connsiteY1" fmla="*/ 15875 h 215615"/>
              <a:gd name="connsiteX2" fmla="*/ 1878230 w 1949288"/>
              <a:gd name="connsiteY2" fmla="*/ 89026 h 215615"/>
              <a:gd name="connsiteX3" fmla="*/ 1636316 w 1949288"/>
              <a:gd name="connsiteY3" fmla="*/ 211138 h 215615"/>
              <a:gd name="connsiteX4" fmla="*/ 397 w 1949288"/>
              <a:gd name="connsiteY4" fmla="*/ 115888 h 215615"/>
              <a:gd name="connsiteX0" fmla="*/ 397 w 1947646"/>
              <a:gd name="connsiteY0" fmla="*/ 115888 h 211313"/>
              <a:gd name="connsiteX1" fmla="*/ 1638697 w 1947646"/>
              <a:gd name="connsiteY1" fmla="*/ 15875 h 211313"/>
              <a:gd name="connsiteX2" fmla="*/ 1868380 w 1947646"/>
              <a:gd name="connsiteY2" fmla="*/ 116941 h 211313"/>
              <a:gd name="connsiteX3" fmla="*/ 1636316 w 1947646"/>
              <a:gd name="connsiteY3" fmla="*/ 211138 h 211313"/>
              <a:gd name="connsiteX4" fmla="*/ 397 w 1947646"/>
              <a:gd name="connsiteY4" fmla="*/ 115888 h 211313"/>
              <a:gd name="connsiteX0" fmla="*/ 397 w 1947646"/>
              <a:gd name="connsiteY0" fmla="*/ 115888 h 211313"/>
              <a:gd name="connsiteX1" fmla="*/ 1638697 w 1947646"/>
              <a:gd name="connsiteY1" fmla="*/ 15875 h 211313"/>
              <a:gd name="connsiteX2" fmla="*/ 1868380 w 1947646"/>
              <a:gd name="connsiteY2" fmla="*/ 116941 h 211313"/>
              <a:gd name="connsiteX3" fmla="*/ 1636316 w 1947646"/>
              <a:gd name="connsiteY3" fmla="*/ 211138 h 211313"/>
              <a:gd name="connsiteX4" fmla="*/ 397 w 1947646"/>
              <a:gd name="connsiteY4" fmla="*/ 115888 h 211313"/>
              <a:gd name="connsiteX0" fmla="*/ 397 w 1943662"/>
              <a:gd name="connsiteY0" fmla="*/ 115888 h 218456"/>
              <a:gd name="connsiteX1" fmla="*/ 1638697 w 1943662"/>
              <a:gd name="connsiteY1" fmla="*/ 15875 h 218456"/>
              <a:gd name="connsiteX2" fmla="*/ 1868380 w 1943662"/>
              <a:gd name="connsiteY2" fmla="*/ 116941 h 218456"/>
              <a:gd name="connsiteX3" fmla="*/ 1636316 w 1943662"/>
              <a:gd name="connsiteY3" fmla="*/ 211138 h 218456"/>
              <a:gd name="connsiteX4" fmla="*/ 397 w 1943662"/>
              <a:gd name="connsiteY4" fmla="*/ 115888 h 218456"/>
              <a:gd name="connsiteX0" fmla="*/ 397 w 1894098"/>
              <a:gd name="connsiteY0" fmla="*/ 115888 h 218456"/>
              <a:gd name="connsiteX1" fmla="*/ 1638697 w 1894098"/>
              <a:gd name="connsiteY1" fmla="*/ 15875 h 218456"/>
              <a:gd name="connsiteX2" fmla="*/ 1868380 w 1894098"/>
              <a:gd name="connsiteY2" fmla="*/ 116941 h 218456"/>
              <a:gd name="connsiteX3" fmla="*/ 1636316 w 1894098"/>
              <a:gd name="connsiteY3" fmla="*/ 211138 h 218456"/>
              <a:gd name="connsiteX4" fmla="*/ 397 w 1894098"/>
              <a:gd name="connsiteY4" fmla="*/ 115888 h 218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4098" h="218456">
                <a:moveTo>
                  <a:pt x="397" y="115888"/>
                </a:moveTo>
                <a:cubicBezTo>
                  <a:pt x="794" y="83344"/>
                  <a:pt x="1366044" y="0"/>
                  <a:pt x="1638697" y="15875"/>
                </a:cubicBezTo>
                <a:cubicBezTo>
                  <a:pt x="1894098" y="15925"/>
                  <a:pt x="1868777" y="84397"/>
                  <a:pt x="1868380" y="116941"/>
                </a:cubicBezTo>
                <a:cubicBezTo>
                  <a:pt x="1872440" y="150448"/>
                  <a:pt x="1851567" y="218456"/>
                  <a:pt x="1636316" y="211138"/>
                </a:cubicBezTo>
                <a:cubicBezTo>
                  <a:pt x="1324986" y="210963"/>
                  <a:pt x="0" y="148432"/>
                  <a:pt x="397" y="115888"/>
                </a:cubicBezTo>
                <a:close/>
              </a:path>
            </a:pathLst>
          </a:custGeom>
          <a:gradFill>
            <a:gsLst>
              <a:gs pos="0">
                <a:srgbClr val="558ED6"/>
              </a:gs>
              <a:gs pos="51000">
                <a:srgbClr val="83AEE1">
                  <a:alpha val="15000"/>
                </a:srgbClr>
              </a:gs>
              <a:gs pos="100000">
                <a:srgbClr val="558ED6"/>
              </a:gs>
              <a:gs pos="100000">
                <a:srgbClr val="FFEBFA"/>
              </a:gs>
            </a:gsLst>
            <a:lin ang="16200000" scaled="1"/>
          </a:gra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en-US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Content Placeholder 2"/>
          <p:cNvSpPr txBox="1">
            <a:spLocks/>
          </p:cNvSpPr>
          <p:nvPr/>
        </p:nvSpPr>
        <p:spPr>
          <a:xfrm>
            <a:off x="173153" y="3321581"/>
            <a:ext cx="4022478" cy="1611272"/>
          </a:xfrm>
          <a:prstGeom prst="rect">
            <a:avLst/>
          </a:prstGeom>
          <a:solidFill>
            <a:schemeClr val="bg1">
              <a:lumMod val="85000"/>
              <a:alpha val="80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 u="sng" dirty="0" smtClean="0"/>
              <a:t>Distributed RF Power Sources</a:t>
            </a:r>
          </a:p>
          <a:p>
            <a:r>
              <a:rPr lang="en-US" sz="1800" dirty="0" smtClean="0"/>
              <a:t>Numerous, smaller platforms</a:t>
            </a:r>
          </a:p>
          <a:p>
            <a:r>
              <a:rPr lang="en-US" sz="1800" dirty="0" smtClean="0"/>
              <a:t>Greater flexibility in allocating RF power to geographic locations</a:t>
            </a:r>
          </a:p>
          <a:p>
            <a:r>
              <a:rPr lang="en-US" sz="1800" dirty="0" smtClean="0"/>
              <a:t>Requires lightweight, efficient solutions</a:t>
            </a: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231"/>
            <a:ext cx="9143999" cy="804672"/>
          </a:xfrm>
        </p:spPr>
        <p:txBody>
          <a:bodyPr>
            <a:normAutofit/>
          </a:bodyPr>
          <a:lstStyle/>
          <a:p>
            <a:r>
              <a:rPr lang="en-US" dirty="0"/>
              <a:t>Distributing RF Power</a:t>
            </a:r>
          </a:p>
        </p:txBody>
      </p:sp>
      <p:pic>
        <p:nvPicPr>
          <p:cNvPr id="138" name="Picture 137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667" b="90000" l="501" r="98874">
                        <a14:foregroundMark x1="89987" y1="72833" x2="86859" y2="79833"/>
                        <a14:foregroundMark x1="93116" y1="81167" x2="90113" y2="84833"/>
                        <a14:foregroundMark x1="71089" y1="63167" x2="62078" y2="48667"/>
                        <a14:foregroundMark x1="62954" y1="52833" x2="54068" y2="41167"/>
                        <a14:foregroundMark x1="53442" y1="44167" x2="47935" y2="35333"/>
                        <a14:foregroundMark x1="47059" y1="33667" x2="45307" y2="9667"/>
                        <a14:foregroundMark x1="47685" y1="31500" x2="52816" y2="29500"/>
                        <a14:foregroundMark x1="47810" y1="40833" x2="46308" y2="32000"/>
                        <a14:foregroundMark x1="45557" y1="31500" x2="38548" y2="31833"/>
                        <a14:foregroundMark x1="41051" y1="31167" x2="40426" y2="26833"/>
                        <a14:foregroundMark x1="23279" y1="40333" x2="19274" y2="40500"/>
                        <a14:backgroundMark x1="40551" y1="24833" x2="43304" y2="29167"/>
                        <a14:backgroundMark x1="48060" y1="76333" x2="57572" y2="79000"/>
                        <a14:backgroundMark x1="57071" y1="77833" x2="85857" y2="86833"/>
                        <a14:backgroundMark x1="27034" y1="66500" x2="13642" y2="58333"/>
                        <a14:backgroundMark x1="47434" y1="23333" x2="47309" y2="25667"/>
                        <a14:backgroundMark x1="43680" y1="33167" x2="42929" y2="33000"/>
                        <a14:backgroundMark x1="41802" y1="34333" x2="41927" y2="33000"/>
                        <a14:backgroundMark x1="39800" y1="29167" x2="40175" y2="30167"/>
                        <a14:backgroundMark x1="4005" y1="56500" x2="2003" y2="51167"/>
                        <a14:backgroundMark x1="13517" y1="59667" x2="5882" y2="55000"/>
                        <a14:backgroundMark x1="14143" y1="59667" x2="9136" y2="56000"/>
                        <a14:backgroundMark x1="1252" y1="44667" x2="1502" y2="49667"/>
                      </a14:backgroundRemoval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38863">
            <a:off x="2531913" y="6004879"/>
            <a:ext cx="931050" cy="699162"/>
          </a:xfrm>
          <a:prstGeom prst="rect">
            <a:avLst/>
          </a:prstGeom>
        </p:spPr>
      </p:pic>
      <p:sp>
        <p:nvSpPr>
          <p:cNvPr id="139" name="Freeform 138"/>
          <p:cNvSpPr/>
          <p:nvPr/>
        </p:nvSpPr>
        <p:spPr bwMode="auto">
          <a:xfrm rot="20953653">
            <a:off x="3120373" y="6065551"/>
            <a:ext cx="1150207" cy="377312"/>
          </a:xfrm>
          <a:custGeom>
            <a:avLst/>
            <a:gdLst>
              <a:gd name="connsiteX0" fmla="*/ 397 w 1911350"/>
              <a:gd name="connsiteY0" fmla="*/ 115888 h 226616"/>
              <a:gd name="connsiteX1" fmla="*/ 1638697 w 1911350"/>
              <a:gd name="connsiteY1" fmla="*/ 15875 h 226616"/>
              <a:gd name="connsiteX2" fmla="*/ 1636316 w 1911350"/>
              <a:gd name="connsiteY2" fmla="*/ 211138 h 226616"/>
              <a:gd name="connsiteX3" fmla="*/ 397 w 1911350"/>
              <a:gd name="connsiteY3" fmla="*/ 115888 h 226616"/>
              <a:gd name="connsiteX0" fmla="*/ 397 w 1943662"/>
              <a:gd name="connsiteY0" fmla="*/ 115888 h 217221"/>
              <a:gd name="connsiteX1" fmla="*/ 1638697 w 1943662"/>
              <a:gd name="connsiteY1" fmla="*/ 15875 h 217221"/>
              <a:gd name="connsiteX2" fmla="*/ 1764084 w 1943662"/>
              <a:gd name="connsiteY2" fmla="*/ 79390 h 217221"/>
              <a:gd name="connsiteX3" fmla="*/ 1636316 w 1943662"/>
              <a:gd name="connsiteY3" fmla="*/ 211138 h 217221"/>
              <a:gd name="connsiteX4" fmla="*/ 397 w 1943662"/>
              <a:gd name="connsiteY4" fmla="*/ 115888 h 217221"/>
              <a:gd name="connsiteX0" fmla="*/ 397 w 1949288"/>
              <a:gd name="connsiteY0" fmla="*/ 115888 h 215615"/>
              <a:gd name="connsiteX1" fmla="*/ 1638697 w 1949288"/>
              <a:gd name="connsiteY1" fmla="*/ 15875 h 215615"/>
              <a:gd name="connsiteX2" fmla="*/ 1878230 w 1949288"/>
              <a:gd name="connsiteY2" fmla="*/ 89026 h 215615"/>
              <a:gd name="connsiteX3" fmla="*/ 1636316 w 1949288"/>
              <a:gd name="connsiteY3" fmla="*/ 211138 h 215615"/>
              <a:gd name="connsiteX4" fmla="*/ 397 w 1949288"/>
              <a:gd name="connsiteY4" fmla="*/ 115888 h 215615"/>
              <a:gd name="connsiteX0" fmla="*/ 397 w 1949288"/>
              <a:gd name="connsiteY0" fmla="*/ 115888 h 215615"/>
              <a:gd name="connsiteX1" fmla="*/ 1638697 w 1949288"/>
              <a:gd name="connsiteY1" fmla="*/ 15875 h 215615"/>
              <a:gd name="connsiteX2" fmla="*/ 1878230 w 1949288"/>
              <a:gd name="connsiteY2" fmla="*/ 89026 h 215615"/>
              <a:gd name="connsiteX3" fmla="*/ 1636316 w 1949288"/>
              <a:gd name="connsiteY3" fmla="*/ 211138 h 215615"/>
              <a:gd name="connsiteX4" fmla="*/ 397 w 1949288"/>
              <a:gd name="connsiteY4" fmla="*/ 115888 h 215615"/>
              <a:gd name="connsiteX0" fmla="*/ 397 w 1947646"/>
              <a:gd name="connsiteY0" fmla="*/ 115888 h 211313"/>
              <a:gd name="connsiteX1" fmla="*/ 1638697 w 1947646"/>
              <a:gd name="connsiteY1" fmla="*/ 15875 h 211313"/>
              <a:gd name="connsiteX2" fmla="*/ 1868380 w 1947646"/>
              <a:gd name="connsiteY2" fmla="*/ 116941 h 211313"/>
              <a:gd name="connsiteX3" fmla="*/ 1636316 w 1947646"/>
              <a:gd name="connsiteY3" fmla="*/ 211138 h 211313"/>
              <a:gd name="connsiteX4" fmla="*/ 397 w 1947646"/>
              <a:gd name="connsiteY4" fmla="*/ 115888 h 211313"/>
              <a:gd name="connsiteX0" fmla="*/ 397 w 1947646"/>
              <a:gd name="connsiteY0" fmla="*/ 115888 h 211313"/>
              <a:gd name="connsiteX1" fmla="*/ 1638697 w 1947646"/>
              <a:gd name="connsiteY1" fmla="*/ 15875 h 211313"/>
              <a:gd name="connsiteX2" fmla="*/ 1868380 w 1947646"/>
              <a:gd name="connsiteY2" fmla="*/ 116941 h 211313"/>
              <a:gd name="connsiteX3" fmla="*/ 1636316 w 1947646"/>
              <a:gd name="connsiteY3" fmla="*/ 211138 h 211313"/>
              <a:gd name="connsiteX4" fmla="*/ 397 w 1947646"/>
              <a:gd name="connsiteY4" fmla="*/ 115888 h 211313"/>
              <a:gd name="connsiteX0" fmla="*/ 397 w 1943662"/>
              <a:gd name="connsiteY0" fmla="*/ 115888 h 218456"/>
              <a:gd name="connsiteX1" fmla="*/ 1638697 w 1943662"/>
              <a:gd name="connsiteY1" fmla="*/ 15875 h 218456"/>
              <a:gd name="connsiteX2" fmla="*/ 1868380 w 1943662"/>
              <a:gd name="connsiteY2" fmla="*/ 116941 h 218456"/>
              <a:gd name="connsiteX3" fmla="*/ 1636316 w 1943662"/>
              <a:gd name="connsiteY3" fmla="*/ 211138 h 218456"/>
              <a:gd name="connsiteX4" fmla="*/ 397 w 1943662"/>
              <a:gd name="connsiteY4" fmla="*/ 115888 h 218456"/>
              <a:gd name="connsiteX0" fmla="*/ 397 w 1894098"/>
              <a:gd name="connsiteY0" fmla="*/ 115888 h 218456"/>
              <a:gd name="connsiteX1" fmla="*/ 1638697 w 1894098"/>
              <a:gd name="connsiteY1" fmla="*/ 15875 h 218456"/>
              <a:gd name="connsiteX2" fmla="*/ 1868380 w 1894098"/>
              <a:gd name="connsiteY2" fmla="*/ 116941 h 218456"/>
              <a:gd name="connsiteX3" fmla="*/ 1636316 w 1894098"/>
              <a:gd name="connsiteY3" fmla="*/ 211138 h 218456"/>
              <a:gd name="connsiteX4" fmla="*/ 397 w 1894098"/>
              <a:gd name="connsiteY4" fmla="*/ 115888 h 218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4098" h="218456">
                <a:moveTo>
                  <a:pt x="397" y="115888"/>
                </a:moveTo>
                <a:cubicBezTo>
                  <a:pt x="794" y="83344"/>
                  <a:pt x="1366044" y="0"/>
                  <a:pt x="1638697" y="15875"/>
                </a:cubicBezTo>
                <a:cubicBezTo>
                  <a:pt x="1894098" y="15925"/>
                  <a:pt x="1868777" y="84397"/>
                  <a:pt x="1868380" y="116941"/>
                </a:cubicBezTo>
                <a:cubicBezTo>
                  <a:pt x="1872440" y="150448"/>
                  <a:pt x="1851567" y="218456"/>
                  <a:pt x="1636316" y="211138"/>
                </a:cubicBezTo>
                <a:cubicBezTo>
                  <a:pt x="1324986" y="210963"/>
                  <a:pt x="0" y="148432"/>
                  <a:pt x="397" y="115888"/>
                </a:cubicBezTo>
                <a:close/>
              </a:path>
            </a:pathLst>
          </a:custGeom>
          <a:gradFill>
            <a:gsLst>
              <a:gs pos="0">
                <a:srgbClr val="558ED6"/>
              </a:gs>
              <a:gs pos="51000">
                <a:srgbClr val="83AEE1">
                  <a:alpha val="15000"/>
                </a:srgbClr>
              </a:gs>
              <a:gs pos="100000">
                <a:srgbClr val="558ED6"/>
              </a:gs>
              <a:gs pos="100000">
                <a:srgbClr val="FFEBFA"/>
              </a:gs>
            </a:gsLst>
            <a:lin ang="16200000" scaled="1"/>
          </a:gra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en-US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Distribution Statement A. Approved for public release 43-4610-18, distribution is unlimited.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239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TA 2: RF Power Sub-Areas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20041" y="1015103"/>
            <a:ext cx="845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TA2 Objectives:</a:t>
            </a:r>
            <a:r>
              <a:rPr lang="en-US" sz="2400" dirty="0" smtClean="0"/>
              <a:t> Major advancements in RF devices for: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365758" y="1829481"/>
            <a:ext cx="3931922" cy="83099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Area 2A - Improved </a:t>
            </a:r>
            <a:r>
              <a:rPr lang="en-US" sz="2400" b="1" u="sng" dirty="0" smtClean="0"/>
              <a:t>peak</a:t>
            </a:r>
            <a:r>
              <a:rPr lang="en-US" sz="2400" b="1" dirty="0" smtClean="0"/>
              <a:t> power for </a:t>
            </a:r>
            <a:r>
              <a:rPr lang="en-US" sz="2400" b="1" u="sng" dirty="0" smtClean="0"/>
              <a:t>larger</a:t>
            </a:r>
            <a:r>
              <a:rPr lang="en-US" sz="2400" b="1" dirty="0" smtClean="0"/>
              <a:t> systems</a:t>
            </a:r>
            <a:endParaRPr lang="en-US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652288" y="1834655"/>
            <a:ext cx="4045664" cy="83099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Area 2B – Improved </a:t>
            </a:r>
            <a:r>
              <a:rPr lang="en-US" sz="2400" b="1" u="sng" dirty="0" smtClean="0"/>
              <a:t>average</a:t>
            </a:r>
            <a:r>
              <a:rPr lang="en-US" sz="2400" b="1" dirty="0" smtClean="0"/>
              <a:t> power for </a:t>
            </a:r>
            <a:r>
              <a:rPr lang="en-US" sz="2400" b="1" u="sng" dirty="0" smtClean="0"/>
              <a:t>compact</a:t>
            </a:r>
            <a:r>
              <a:rPr lang="en-US" sz="2400" b="1" dirty="0" smtClean="0"/>
              <a:t> systems</a:t>
            </a:r>
            <a:endParaRPr lang="en-US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55584" y="5257544"/>
            <a:ext cx="72841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Interested in: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Scalable demonstrators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Component or other subsystem technologies</a:t>
            </a:r>
          </a:p>
        </p:txBody>
      </p:sp>
      <p:sp>
        <p:nvSpPr>
          <p:cNvPr id="3" name="Cube 2"/>
          <p:cNvSpPr/>
          <p:nvPr/>
        </p:nvSpPr>
        <p:spPr>
          <a:xfrm rot="20828285">
            <a:off x="1033695" y="3059023"/>
            <a:ext cx="602740" cy="1186464"/>
          </a:xfrm>
          <a:prstGeom prst="cube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ube 8"/>
          <p:cNvSpPr/>
          <p:nvPr/>
        </p:nvSpPr>
        <p:spPr>
          <a:xfrm rot="20828285">
            <a:off x="5531939" y="3231485"/>
            <a:ext cx="256007" cy="983655"/>
          </a:xfrm>
          <a:prstGeom prst="cube">
            <a:avLst>
              <a:gd name="adj" fmla="val 59088"/>
            </a:avLst>
          </a:prstGeom>
          <a:solidFill>
            <a:schemeClr val="bg1">
              <a:lumMod val="95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4888" y="2928334"/>
            <a:ext cx="1962144" cy="800348"/>
          </a:xfrm>
          <a:prstGeom prst="rect">
            <a:avLst/>
          </a:prstGeom>
        </p:spPr>
      </p:pic>
      <p:cxnSp>
        <p:nvCxnSpPr>
          <p:cNvPr id="15" name="Straight Connector 14"/>
          <p:cNvCxnSpPr>
            <a:endCxn id="26" idx="1"/>
          </p:cNvCxnSpPr>
          <p:nvPr/>
        </p:nvCxnSpPr>
        <p:spPr>
          <a:xfrm flipV="1">
            <a:off x="1519074" y="3341779"/>
            <a:ext cx="1944451" cy="278600"/>
          </a:xfrm>
          <a:prstGeom prst="line">
            <a:avLst/>
          </a:prstGeom>
          <a:ln w="38100">
            <a:solidFill>
              <a:schemeClr val="tx1"/>
            </a:solidFill>
            <a:headEnd type="none" w="med" len="med"/>
            <a:tailEnd type="arrow" w="lg" len="lg"/>
          </a:ln>
          <a:effectLst>
            <a:glow rad="38100">
              <a:schemeClr val="bg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4093" y="3696599"/>
            <a:ext cx="1727331" cy="91077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3525" y="3205234"/>
            <a:ext cx="167862" cy="273089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1387" y="4077519"/>
            <a:ext cx="167862" cy="273089"/>
          </a:xfrm>
          <a:prstGeom prst="rect">
            <a:avLst/>
          </a:prstGeom>
        </p:spPr>
      </p:pic>
      <p:cxnSp>
        <p:nvCxnSpPr>
          <p:cNvPr id="30" name="Straight Connector 29"/>
          <p:cNvCxnSpPr>
            <a:endCxn id="27" idx="1"/>
          </p:cNvCxnSpPr>
          <p:nvPr/>
        </p:nvCxnSpPr>
        <p:spPr>
          <a:xfrm>
            <a:off x="1535053" y="3691579"/>
            <a:ext cx="2096334" cy="522485"/>
          </a:xfrm>
          <a:prstGeom prst="line">
            <a:avLst/>
          </a:prstGeom>
          <a:ln w="38100">
            <a:solidFill>
              <a:schemeClr val="tx1"/>
            </a:solidFill>
            <a:headEnd type="none" w="med" len="med"/>
            <a:tailEnd type="arrow" w="lg" len="lg"/>
          </a:ln>
          <a:effectLst>
            <a:glow rad="38100">
              <a:schemeClr val="bg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Group 37"/>
          <p:cNvGrpSpPr/>
          <p:nvPr/>
        </p:nvGrpSpPr>
        <p:grpSpPr>
          <a:xfrm>
            <a:off x="6807845" y="2799441"/>
            <a:ext cx="1691073" cy="618359"/>
            <a:chOff x="6412409" y="2518360"/>
            <a:chExt cx="1289769" cy="471618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2409" y="2518360"/>
              <a:ext cx="1289769" cy="452762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6523050">
              <a:off x="7377906" y="2748102"/>
              <a:ext cx="141436" cy="342316"/>
            </a:xfrm>
            <a:prstGeom prst="rect">
              <a:avLst/>
            </a:prstGeom>
          </p:spPr>
        </p:pic>
      </p:grpSp>
      <p:grpSp>
        <p:nvGrpSpPr>
          <p:cNvPr id="37" name="Group 36"/>
          <p:cNvGrpSpPr/>
          <p:nvPr/>
        </p:nvGrpSpPr>
        <p:grpSpPr>
          <a:xfrm>
            <a:off x="6158299" y="3572468"/>
            <a:ext cx="2155736" cy="730758"/>
            <a:chOff x="6813034" y="3116467"/>
            <a:chExt cx="1532038" cy="519335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100000">
                          <a14:foregroundMark x1="11031" y1="75401" x2="78843" y2="75401"/>
                          <a14:foregroundMark x1="52803" y1="34759" x2="34720" y2="14439"/>
                          <a14:foregroundMark x1="96564" y1="19251" x2="58590" y2="36898"/>
                          <a14:foregroundMark x1="16275" y1="29412" x2="10127" y2="42246"/>
                          <a14:foregroundMark x1="10669" y1="45455" x2="7957" y2="28877"/>
                          <a14:foregroundMark x1="10307" y1="44385" x2="5244" y2="51337"/>
                          <a14:foregroundMark x1="39602" y1="81283" x2="39421" y2="98930"/>
                          <a14:foregroundMark x1="75407" y1="42246" x2="59313" y2="37433"/>
                          <a14:backgroundMark x1="18264" y1="35294" x2="22966" y2="55615"/>
                          <a14:backgroundMark x1="14828" y1="90374" x2="14828" y2="99465"/>
                          <a14:backgroundMark x1="13020" y1="91444" x2="30741" y2="95722"/>
                          <a14:backgroundMark x1="72514" y1="48663" x2="65280" y2="45455"/>
                          <a14:backgroundMark x1="77939" y1="41176" x2="67993" y2="36898"/>
                          <a14:backgroundMark x1="65642" y1="46524" x2="60398" y2="42781"/>
                          <a14:backgroundMark x1="22604" y1="49733" x2="34901" y2="47059"/>
                          <a14:backgroundMark x1="45389" y1="42246" x2="51537" y2="41711"/>
                          <a14:backgroundMark x1="7414" y1="62032" x2="8680" y2="52406"/>
                          <a14:backgroundMark x1="11754" y1="25134" x2="11031" y2="3475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13034" y="3116467"/>
              <a:ext cx="1532038" cy="519335"/>
            </a:xfrm>
            <a:prstGeom prst="rect">
              <a:avLst/>
            </a:prstGeom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6054533">
              <a:off x="7519808" y="3415791"/>
              <a:ext cx="118490" cy="286780"/>
            </a:xfrm>
            <a:prstGeom prst="rect">
              <a:avLst/>
            </a:prstGeom>
          </p:spPr>
        </p:pic>
      </p:grpSp>
      <p:sp>
        <p:nvSpPr>
          <p:cNvPr id="40" name="TextBox 39"/>
          <p:cNvSpPr txBox="1"/>
          <p:nvPr/>
        </p:nvSpPr>
        <p:spPr>
          <a:xfrm>
            <a:off x="741233" y="4387968"/>
            <a:ext cx="1734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Volume: </a:t>
            </a:r>
            <a:r>
              <a:rPr lang="en-US" b="1" dirty="0"/>
              <a:t>~ 8 </a:t>
            </a:r>
            <a:r>
              <a:rPr lang="en-US" b="1" dirty="0" smtClean="0"/>
              <a:t>ft</a:t>
            </a:r>
            <a:r>
              <a:rPr lang="en-US" b="1" baseline="30000" dirty="0" smtClean="0"/>
              <a:t>3</a:t>
            </a:r>
          </a:p>
          <a:p>
            <a:r>
              <a:rPr lang="en-US" b="1" dirty="0" smtClean="0"/>
              <a:t>Aperture: </a:t>
            </a:r>
            <a:r>
              <a:rPr lang="en-US" b="1" dirty="0"/>
              <a:t>~ 4 </a:t>
            </a:r>
            <a:r>
              <a:rPr lang="en-US" b="1" dirty="0" smtClean="0"/>
              <a:t>ft</a:t>
            </a:r>
            <a:r>
              <a:rPr lang="en-US" b="1" baseline="30000" dirty="0" smtClean="0"/>
              <a:t>2</a:t>
            </a:r>
            <a:endParaRPr lang="en-US" b="1" dirty="0"/>
          </a:p>
        </p:txBody>
      </p:sp>
      <p:sp>
        <p:nvSpPr>
          <p:cNvPr id="41" name="TextBox 40"/>
          <p:cNvSpPr txBox="1"/>
          <p:nvPr/>
        </p:nvSpPr>
        <p:spPr>
          <a:xfrm>
            <a:off x="5113850" y="4387968"/>
            <a:ext cx="1734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Volume: </a:t>
            </a:r>
            <a:r>
              <a:rPr lang="en-US" b="1" dirty="0"/>
              <a:t>~ </a:t>
            </a:r>
            <a:r>
              <a:rPr lang="en-US" b="1" dirty="0" smtClean="0"/>
              <a:t>1 ft</a:t>
            </a:r>
            <a:r>
              <a:rPr lang="en-US" b="1" baseline="30000" dirty="0" smtClean="0"/>
              <a:t>3</a:t>
            </a:r>
          </a:p>
          <a:p>
            <a:r>
              <a:rPr lang="en-US" b="1" dirty="0" smtClean="0"/>
              <a:t>Aperture: </a:t>
            </a:r>
            <a:r>
              <a:rPr lang="en-US" b="1" dirty="0"/>
              <a:t>~ </a:t>
            </a:r>
            <a:r>
              <a:rPr lang="en-US" b="1" dirty="0" smtClean="0"/>
              <a:t>2 ft</a:t>
            </a:r>
            <a:r>
              <a:rPr lang="en-US" b="1" baseline="30000" dirty="0" smtClean="0"/>
              <a:t>2</a:t>
            </a:r>
            <a:endParaRPr lang="en-US" b="1" dirty="0"/>
          </a:p>
        </p:txBody>
      </p:sp>
      <p:cxnSp>
        <p:nvCxnSpPr>
          <p:cNvPr id="42" name="Straight Connector 41"/>
          <p:cNvCxnSpPr/>
          <p:nvPr/>
        </p:nvCxnSpPr>
        <p:spPr>
          <a:xfrm flipV="1">
            <a:off x="5787347" y="3461086"/>
            <a:ext cx="1944451" cy="278600"/>
          </a:xfrm>
          <a:prstGeom prst="line">
            <a:avLst/>
          </a:prstGeom>
          <a:ln w="38100">
            <a:solidFill>
              <a:schemeClr val="tx1"/>
            </a:solidFill>
            <a:headEnd type="none" w="med" len="med"/>
            <a:tailEnd type="arrow" w="lg" len="lg"/>
          </a:ln>
          <a:effectLst>
            <a:glow rad="38100">
              <a:schemeClr val="bg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5770372" y="3768264"/>
            <a:ext cx="1251900" cy="377887"/>
          </a:xfrm>
          <a:prstGeom prst="line">
            <a:avLst/>
          </a:prstGeom>
          <a:ln w="38100">
            <a:solidFill>
              <a:schemeClr val="tx1"/>
            </a:solidFill>
            <a:headEnd type="none" w="med" len="med"/>
            <a:tailEnd type="arrow" w="lg" len="lg"/>
          </a:ln>
          <a:effectLst>
            <a:glow rad="38100">
              <a:schemeClr val="bg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Freeform 48"/>
          <p:cNvSpPr/>
          <p:nvPr/>
        </p:nvSpPr>
        <p:spPr bwMode="auto">
          <a:xfrm rot="20874815">
            <a:off x="3505338" y="3016952"/>
            <a:ext cx="735817" cy="477283"/>
          </a:xfrm>
          <a:custGeom>
            <a:avLst/>
            <a:gdLst>
              <a:gd name="connsiteX0" fmla="*/ 397 w 1911350"/>
              <a:gd name="connsiteY0" fmla="*/ 115888 h 226616"/>
              <a:gd name="connsiteX1" fmla="*/ 1638697 w 1911350"/>
              <a:gd name="connsiteY1" fmla="*/ 15875 h 226616"/>
              <a:gd name="connsiteX2" fmla="*/ 1636316 w 1911350"/>
              <a:gd name="connsiteY2" fmla="*/ 211138 h 226616"/>
              <a:gd name="connsiteX3" fmla="*/ 397 w 1911350"/>
              <a:gd name="connsiteY3" fmla="*/ 115888 h 226616"/>
              <a:gd name="connsiteX0" fmla="*/ 397 w 1943662"/>
              <a:gd name="connsiteY0" fmla="*/ 115888 h 217221"/>
              <a:gd name="connsiteX1" fmla="*/ 1638697 w 1943662"/>
              <a:gd name="connsiteY1" fmla="*/ 15875 h 217221"/>
              <a:gd name="connsiteX2" fmla="*/ 1764084 w 1943662"/>
              <a:gd name="connsiteY2" fmla="*/ 79390 h 217221"/>
              <a:gd name="connsiteX3" fmla="*/ 1636316 w 1943662"/>
              <a:gd name="connsiteY3" fmla="*/ 211138 h 217221"/>
              <a:gd name="connsiteX4" fmla="*/ 397 w 1943662"/>
              <a:gd name="connsiteY4" fmla="*/ 115888 h 217221"/>
              <a:gd name="connsiteX0" fmla="*/ 397 w 1949288"/>
              <a:gd name="connsiteY0" fmla="*/ 115888 h 215615"/>
              <a:gd name="connsiteX1" fmla="*/ 1638697 w 1949288"/>
              <a:gd name="connsiteY1" fmla="*/ 15875 h 215615"/>
              <a:gd name="connsiteX2" fmla="*/ 1878230 w 1949288"/>
              <a:gd name="connsiteY2" fmla="*/ 89026 h 215615"/>
              <a:gd name="connsiteX3" fmla="*/ 1636316 w 1949288"/>
              <a:gd name="connsiteY3" fmla="*/ 211138 h 215615"/>
              <a:gd name="connsiteX4" fmla="*/ 397 w 1949288"/>
              <a:gd name="connsiteY4" fmla="*/ 115888 h 215615"/>
              <a:gd name="connsiteX0" fmla="*/ 397 w 1949288"/>
              <a:gd name="connsiteY0" fmla="*/ 115888 h 215615"/>
              <a:gd name="connsiteX1" fmla="*/ 1638697 w 1949288"/>
              <a:gd name="connsiteY1" fmla="*/ 15875 h 215615"/>
              <a:gd name="connsiteX2" fmla="*/ 1878230 w 1949288"/>
              <a:gd name="connsiteY2" fmla="*/ 89026 h 215615"/>
              <a:gd name="connsiteX3" fmla="*/ 1636316 w 1949288"/>
              <a:gd name="connsiteY3" fmla="*/ 211138 h 215615"/>
              <a:gd name="connsiteX4" fmla="*/ 397 w 1949288"/>
              <a:gd name="connsiteY4" fmla="*/ 115888 h 215615"/>
              <a:gd name="connsiteX0" fmla="*/ 397 w 1947646"/>
              <a:gd name="connsiteY0" fmla="*/ 115888 h 211313"/>
              <a:gd name="connsiteX1" fmla="*/ 1638697 w 1947646"/>
              <a:gd name="connsiteY1" fmla="*/ 15875 h 211313"/>
              <a:gd name="connsiteX2" fmla="*/ 1868380 w 1947646"/>
              <a:gd name="connsiteY2" fmla="*/ 116941 h 211313"/>
              <a:gd name="connsiteX3" fmla="*/ 1636316 w 1947646"/>
              <a:gd name="connsiteY3" fmla="*/ 211138 h 211313"/>
              <a:gd name="connsiteX4" fmla="*/ 397 w 1947646"/>
              <a:gd name="connsiteY4" fmla="*/ 115888 h 211313"/>
              <a:gd name="connsiteX0" fmla="*/ 397 w 1947646"/>
              <a:gd name="connsiteY0" fmla="*/ 115888 h 211313"/>
              <a:gd name="connsiteX1" fmla="*/ 1638697 w 1947646"/>
              <a:gd name="connsiteY1" fmla="*/ 15875 h 211313"/>
              <a:gd name="connsiteX2" fmla="*/ 1868380 w 1947646"/>
              <a:gd name="connsiteY2" fmla="*/ 116941 h 211313"/>
              <a:gd name="connsiteX3" fmla="*/ 1636316 w 1947646"/>
              <a:gd name="connsiteY3" fmla="*/ 211138 h 211313"/>
              <a:gd name="connsiteX4" fmla="*/ 397 w 1947646"/>
              <a:gd name="connsiteY4" fmla="*/ 115888 h 211313"/>
              <a:gd name="connsiteX0" fmla="*/ 397 w 1943662"/>
              <a:gd name="connsiteY0" fmla="*/ 115888 h 218456"/>
              <a:gd name="connsiteX1" fmla="*/ 1638697 w 1943662"/>
              <a:gd name="connsiteY1" fmla="*/ 15875 h 218456"/>
              <a:gd name="connsiteX2" fmla="*/ 1868380 w 1943662"/>
              <a:gd name="connsiteY2" fmla="*/ 116941 h 218456"/>
              <a:gd name="connsiteX3" fmla="*/ 1636316 w 1943662"/>
              <a:gd name="connsiteY3" fmla="*/ 211138 h 218456"/>
              <a:gd name="connsiteX4" fmla="*/ 397 w 1943662"/>
              <a:gd name="connsiteY4" fmla="*/ 115888 h 218456"/>
              <a:gd name="connsiteX0" fmla="*/ 397 w 1894098"/>
              <a:gd name="connsiteY0" fmla="*/ 115888 h 218456"/>
              <a:gd name="connsiteX1" fmla="*/ 1638697 w 1894098"/>
              <a:gd name="connsiteY1" fmla="*/ 15875 h 218456"/>
              <a:gd name="connsiteX2" fmla="*/ 1868380 w 1894098"/>
              <a:gd name="connsiteY2" fmla="*/ 116941 h 218456"/>
              <a:gd name="connsiteX3" fmla="*/ 1636316 w 1894098"/>
              <a:gd name="connsiteY3" fmla="*/ 211138 h 218456"/>
              <a:gd name="connsiteX4" fmla="*/ 397 w 1894098"/>
              <a:gd name="connsiteY4" fmla="*/ 115888 h 218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4098" h="218456">
                <a:moveTo>
                  <a:pt x="397" y="115888"/>
                </a:moveTo>
                <a:cubicBezTo>
                  <a:pt x="794" y="83344"/>
                  <a:pt x="1366044" y="0"/>
                  <a:pt x="1638697" y="15875"/>
                </a:cubicBezTo>
                <a:cubicBezTo>
                  <a:pt x="1894098" y="15925"/>
                  <a:pt x="1868777" y="84397"/>
                  <a:pt x="1868380" y="116941"/>
                </a:cubicBezTo>
                <a:cubicBezTo>
                  <a:pt x="1872440" y="150448"/>
                  <a:pt x="1851567" y="218456"/>
                  <a:pt x="1636316" y="211138"/>
                </a:cubicBezTo>
                <a:cubicBezTo>
                  <a:pt x="1324986" y="210963"/>
                  <a:pt x="0" y="148432"/>
                  <a:pt x="397" y="115888"/>
                </a:cubicBezTo>
                <a:close/>
              </a:path>
            </a:pathLst>
          </a:custGeom>
          <a:gradFill>
            <a:gsLst>
              <a:gs pos="0">
                <a:srgbClr val="558ED6"/>
              </a:gs>
              <a:gs pos="51000">
                <a:srgbClr val="83AEE1">
                  <a:alpha val="15000"/>
                </a:srgbClr>
              </a:gs>
              <a:gs pos="100000">
                <a:srgbClr val="558ED6"/>
              </a:gs>
              <a:gs pos="100000">
                <a:srgbClr val="FFEBFA"/>
              </a:gs>
            </a:gsLst>
            <a:lin ang="16200000" scaled="1"/>
          </a:gra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en-US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Freeform 49"/>
          <p:cNvSpPr/>
          <p:nvPr/>
        </p:nvSpPr>
        <p:spPr bwMode="auto">
          <a:xfrm rot="20874815">
            <a:off x="3756270" y="3861812"/>
            <a:ext cx="735817" cy="477283"/>
          </a:xfrm>
          <a:custGeom>
            <a:avLst/>
            <a:gdLst>
              <a:gd name="connsiteX0" fmla="*/ 397 w 1911350"/>
              <a:gd name="connsiteY0" fmla="*/ 115888 h 226616"/>
              <a:gd name="connsiteX1" fmla="*/ 1638697 w 1911350"/>
              <a:gd name="connsiteY1" fmla="*/ 15875 h 226616"/>
              <a:gd name="connsiteX2" fmla="*/ 1636316 w 1911350"/>
              <a:gd name="connsiteY2" fmla="*/ 211138 h 226616"/>
              <a:gd name="connsiteX3" fmla="*/ 397 w 1911350"/>
              <a:gd name="connsiteY3" fmla="*/ 115888 h 226616"/>
              <a:gd name="connsiteX0" fmla="*/ 397 w 1943662"/>
              <a:gd name="connsiteY0" fmla="*/ 115888 h 217221"/>
              <a:gd name="connsiteX1" fmla="*/ 1638697 w 1943662"/>
              <a:gd name="connsiteY1" fmla="*/ 15875 h 217221"/>
              <a:gd name="connsiteX2" fmla="*/ 1764084 w 1943662"/>
              <a:gd name="connsiteY2" fmla="*/ 79390 h 217221"/>
              <a:gd name="connsiteX3" fmla="*/ 1636316 w 1943662"/>
              <a:gd name="connsiteY3" fmla="*/ 211138 h 217221"/>
              <a:gd name="connsiteX4" fmla="*/ 397 w 1943662"/>
              <a:gd name="connsiteY4" fmla="*/ 115888 h 217221"/>
              <a:gd name="connsiteX0" fmla="*/ 397 w 1949288"/>
              <a:gd name="connsiteY0" fmla="*/ 115888 h 215615"/>
              <a:gd name="connsiteX1" fmla="*/ 1638697 w 1949288"/>
              <a:gd name="connsiteY1" fmla="*/ 15875 h 215615"/>
              <a:gd name="connsiteX2" fmla="*/ 1878230 w 1949288"/>
              <a:gd name="connsiteY2" fmla="*/ 89026 h 215615"/>
              <a:gd name="connsiteX3" fmla="*/ 1636316 w 1949288"/>
              <a:gd name="connsiteY3" fmla="*/ 211138 h 215615"/>
              <a:gd name="connsiteX4" fmla="*/ 397 w 1949288"/>
              <a:gd name="connsiteY4" fmla="*/ 115888 h 215615"/>
              <a:gd name="connsiteX0" fmla="*/ 397 w 1949288"/>
              <a:gd name="connsiteY0" fmla="*/ 115888 h 215615"/>
              <a:gd name="connsiteX1" fmla="*/ 1638697 w 1949288"/>
              <a:gd name="connsiteY1" fmla="*/ 15875 h 215615"/>
              <a:gd name="connsiteX2" fmla="*/ 1878230 w 1949288"/>
              <a:gd name="connsiteY2" fmla="*/ 89026 h 215615"/>
              <a:gd name="connsiteX3" fmla="*/ 1636316 w 1949288"/>
              <a:gd name="connsiteY3" fmla="*/ 211138 h 215615"/>
              <a:gd name="connsiteX4" fmla="*/ 397 w 1949288"/>
              <a:gd name="connsiteY4" fmla="*/ 115888 h 215615"/>
              <a:gd name="connsiteX0" fmla="*/ 397 w 1947646"/>
              <a:gd name="connsiteY0" fmla="*/ 115888 h 211313"/>
              <a:gd name="connsiteX1" fmla="*/ 1638697 w 1947646"/>
              <a:gd name="connsiteY1" fmla="*/ 15875 h 211313"/>
              <a:gd name="connsiteX2" fmla="*/ 1868380 w 1947646"/>
              <a:gd name="connsiteY2" fmla="*/ 116941 h 211313"/>
              <a:gd name="connsiteX3" fmla="*/ 1636316 w 1947646"/>
              <a:gd name="connsiteY3" fmla="*/ 211138 h 211313"/>
              <a:gd name="connsiteX4" fmla="*/ 397 w 1947646"/>
              <a:gd name="connsiteY4" fmla="*/ 115888 h 211313"/>
              <a:gd name="connsiteX0" fmla="*/ 397 w 1947646"/>
              <a:gd name="connsiteY0" fmla="*/ 115888 h 211313"/>
              <a:gd name="connsiteX1" fmla="*/ 1638697 w 1947646"/>
              <a:gd name="connsiteY1" fmla="*/ 15875 h 211313"/>
              <a:gd name="connsiteX2" fmla="*/ 1868380 w 1947646"/>
              <a:gd name="connsiteY2" fmla="*/ 116941 h 211313"/>
              <a:gd name="connsiteX3" fmla="*/ 1636316 w 1947646"/>
              <a:gd name="connsiteY3" fmla="*/ 211138 h 211313"/>
              <a:gd name="connsiteX4" fmla="*/ 397 w 1947646"/>
              <a:gd name="connsiteY4" fmla="*/ 115888 h 211313"/>
              <a:gd name="connsiteX0" fmla="*/ 397 w 1943662"/>
              <a:gd name="connsiteY0" fmla="*/ 115888 h 218456"/>
              <a:gd name="connsiteX1" fmla="*/ 1638697 w 1943662"/>
              <a:gd name="connsiteY1" fmla="*/ 15875 h 218456"/>
              <a:gd name="connsiteX2" fmla="*/ 1868380 w 1943662"/>
              <a:gd name="connsiteY2" fmla="*/ 116941 h 218456"/>
              <a:gd name="connsiteX3" fmla="*/ 1636316 w 1943662"/>
              <a:gd name="connsiteY3" fmla="*/ 211138 h 218456"/>
              <a:gd name="connsiteX4" fmla="*/ 397 w 1943662"/>
              <a:gd name="connsiteY4" fmla="*/ 115888 h 218456"/>
              <a:gd name="connsiteX0" fmla="*/ 397 w 1894098"/>
              <a:gd name="connsiteY0" fmla="*/ 115888 h 218456"/>
              <a:gd name="connsiteX1" fmla="*/ 1638697 w 1894098"/>
              <a:gd name="connsiteY1" fmla="*/ 15875 h 218456"/>
              <a:gd name="connsiteX2" fmla="*/ 1868380 w 1894098"/>
              <a:gd name="connsiteY2" fmla="*/ 116941 h 218456"/>
              <a:gd name="connsiteX3" fmla="*/ 1636316 w 1894098"/>
              <a:gd name="connsiteY3" fmla="*/ 211138 h 218456"/>
              <a:gd name="connsiteX4" fmla="*/ 397 w 1894098"/>
              <a:gd name="connsiteY4" fmla="*/ 115888 h 218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4098" h="218456">
                <a:moveTo>
                  <a:pt x="397" y="115888"/>
                </a:moveTo>
                <a:cubicBezTo>
                  <a:pt x="794" y="83344"/>
                  <a:pt x="1366044" y="0"/>
                  <a:pt x="1638697" y="15875"/>
                </a:cubicBezTo>
                <a:cubicBezTo>
                  <a:pt x="1894098" y="15925"/>
                  <a:pt x="1868777" y="84397"/>
                  <a:pt x="1868380" y="116941"/>
                </a:cubicBezTo>
                <a:cubicBezTo>
                  <a:pt x="1872440" y="150448"/>
                  <a:pt x="1851567" y="218456"/>
                  <a:pt x="1636316" y="211138"/>
                </a:cubicBezTo>
                <a:cubicBezTo>
                  <a:pt x="1324986" y="210963"/>
                  <a:pt x="0" y="148432"/>
                  <a:pt x="397" y="115888"/>
                </a:cubicBezTo>
                <a:close/>
              </a:path>
            </a:pathLst>
          </a:custGeom>
          <a:gradFill>
            <a:gsLst>
              <a:gs pos="0">
                <a:srgbClr val="558ED6"/>
              </a:gs>
              <a:gs pos="51000">
                <a:srgbClr val="83AEE1">
                  <a:alpha val="15000"/>
                </a:srgbClr>
              </a:gs>
              <a:gs pos="100000">
                <a:srgbClr val="558ED6"/>
              </a:gs>
              <a:gs pos="100000">
                <a:srgbClr val="FFEBFA"/>
              </a:gs>
            </a:gsLst>
            <a:lin ang="16200000" scaled="1"/>
          </a:gra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en-US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Freeform 50"/>
          <p:cNvSpPr/>
          <p:nvPr/>
        </p:nvSpPr>
        <p:spPr bwMode="auto">
          <a:xfrm rot="2987269">
            <a:off x="8047740" y="3413614"/>
            <a:ext cx="735817" cy="477283"/>
          </a:xfrm>
          <a:custGeom>
            <a:avLst/>
            <a:gdLst>
              <a:gd name="connsiteX0" fmla="*/ 397 w 1911350"/>
              <a:gd name="connsiteY0" fmla="*/ 115888 h 226616"/>
              <a:gd name="connsiteX1" fmla="*/ 1638697 w 1911350"/>
              <a:gd name="connsiteY1" fmla="*/ 15875 h 226616"/>
              <a:gd name="connsiteX2" fmla="*/ 1636316 w 1911350"/>
              <a:gd name="connsiteY2" fmla="*/ 211138 h 226616"/>
              <a:gd name="connsiteX3" fmla="*/ 397 w 1911350"/>
              <a:gd name="connsiteY3" fmla="*/ 115888 h 226616"/>
              <a:gd name="connsiteX0" fmla="*/ 397 w 1943662"/>
              <a:gd name="connsiteY0" fmla="*/ 115888 h 217221"/>
              <a:gd name="connsiteX1" fmla="*/ 1638697 w 1943662"/>
              <a:gd name="connsiteY1" fmla="*/ 15875 h 217221"/>
              <a:gd name="connsiteX2" fmla="*/ 1764084 w 1943662"/>
              <a:gd name="connsiteY2" fmla="*/ 79390 h 217221"/>
              <a:gd name="connsiteX3" fmla="*/ 1636316 w 1943662"/>
              <a:gd name="connsiteY3" fmla="*/ 211138 h 217221"/>
              <a:gd name="connsiteX4" fmla="*/ 397 w 1943662"/>
              <a:gd name="connsiteY4" fmla="*/ 115888 h 217221"/>
              <a:gd name="connsiteX0" fmla="*/ 397 w 1949288"/>
              <a:gd name="connsiteY0" fmla="*/ 115888 h 215615"/>
              <a:gd name="connsiteX1" fmla="*/ 1638697 w 1949288"/>
              <a:gd name="connsiteY1" fmla="*/ 15875 h 215615"/>
              <a:gd name="connsiteX2" fmla="*/ 1878230 w 1949288"/>
              <a:gd name="connsiteY2" fmla="*/ 89026 h 215615"/>
              <a:gd name="connsiteX3" fmla="*/ 1636316 w 1949288"/>
              <a:gd name="connsiteY3" fmla="*/ 211138 h 215615"/>
              <a:gd name="connsiteX4" fmla="*/ 397 w 1949288"/>
              <a:gd name="connsiteY4" fmla="*/ 115888 h 215615"/>
              <a:gd name="connsiteX0" fmla="*/ 397 w 1949288"/>
              <a:gd name="connsiteY0" fmla="*/ 115888 h 215615"/>
              <a:gd name="connsiteX1" fmla="*/ 1638697 w 1949288"/>
              <a:gd name="connsiteY1" fmla="*/ 15875 h 215615"/>
              <a:gd name="connsiteX2" fmla="*/ 1878230 w 1949288"/>
              <a:gd name="connsiteY2" fmla="*/ 89026 h 215615"/>
              <a:gd name="connsiteX3" fmla="*/ 1636316 w 1949288"/>
              <a:gd name="connsiteY3" fmla="*/ 211138 h 215615"/>
              <a:gd name="connsiteX4" fmla="*/ 397 w 1949288"/>
              <a:gd name="connsiteY4" fmla="*/ 115888 h 215615"/>
              <a:gd name="connsiteX0" fmla="*/ 397 w 1947646"/>
              <a:gd name="connsiteY0" fmla="*/ 115888 h 211313"/>
              <a:gd name="connsiteX1" fmla="*/ 1638697 w 1947646"/>
              <a:gd name="connsiteY1" fmla="*/ 15875 h 211313"/>
              <a:gd name="connsiteX2" fmla="*/ 1868380 w 1947646"/>
              <a:gd name="connsiteY2" fmla="*/ 116941 h 211313"/>
              <a:gd name="connsiteX3" fmla="*/ 1636316 w 1947646"/>
              <a:gd name="connsiteY3" fmla="*/ 211138 h 211313"/>
              <a:gd name="connsiteX4" fmla="*/ 397 w 1947646"/>
              <a:gd name="connsiteY4" fmla="*/ 115888 h 211313"/>
              <a:gd name="connsiteX0" fmla="*/ 397 w 1947646"/>
              <a:gd name="connsiteY0" fmla="*/ 115888 h 211313"/>
              <a:gd name="connsiteX1" fmla="*/ 1638697 w 1947646"/>
              <a:gd name="connsiteY1" fmla="*/ 15875 h 211313"/>
              <a:gd name="connsiteX2" fmla="*/ 1868380 w 1947646"/>
              <a:gd name="connsiteY2" fmla="*/ 116941 h 211313"/>
              <a:gd name="connsiteX3" fmla="*/ 1636316 w 1947646"/>
              <a:gd name="connsiteY3" fmla="*/ 211138 h 211313"/>
              <a:gd name="connsiteX4" fmla="*/ 397 w 1947646"/>
              <a:gd name="connsiteY4" fmla="*/ 115888 h 211313"/>
              <a:gd name="connsiteX0" fmla="*/ 397 w 1943662"/>
              <a:gd name="connsiteY0" fmla="*/ 115888 h 218456"/>
              <a:gd name="connsiteX1" fmla="*/ 1638697 w 1943662"/>
              <a:gd name="connsiteY1" fmla="*/ 15875 h 218456"/>
              <a:gd name="connsiteX2" fmla="*/ 1868380 w 1943662"/>
              <a:gd name="connsiteY2" fmla="*/ 116941 h 218456"/>
              <a:gd name="connsiteX3" fmla="*/ 1636316 w 1943662"/>
              <a:gd name="connsiteY3" fmla="*/ 211138 h 218456"/>
              <a:gd name="connsiteX4" fmla="*/ 397 w 1943662"/>
              <a:gd name="connsiteY4" fmla="*/ 115888 h 218456"/>
              <a:gd name="connsiteX0" fmla="*/ 397 w 1894098"/>
              <a:gd name="connsiteY0" fmla="*/ 115888 h 218456"/>
              <a:gd name="connsiteX1" fmla="*/ 1638697 w 1894098"/>
              <a:gd name="connsiteY1" fmla="*/ 15875 h 218456"/>
              <a:gd name="connsiteX2" fmla="*/ 1868380 w 1894098"/>
              <a:gd name="connsiteY2" fmla="*/ 116941 h 218456"/>
              <a:gd name="connsiteX3" fmla="*/ 1636316 w 1894098"/>
              <a:gd name="connsiteY3" fmla="*/ 211138 h 218456"/>
              <a:gd name="connsiteX4" fmla="*/ 397 w 1894098"/>
              <a:gd name="connsiteY4" fmla="*/ 115888 h 218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4098" h="218456">
                <a:moveTo>
                  <a:pt x="397" y="115888"/>
                </a:moveTo>
                <a:cubicBezTo>
                  <a:pt x="794" y="83344"/>
                  <a:pt x="1366044" y="0"/>
                  <a:pt x="1638697" y="15875"/>
                </a:cubicBezTo>
                <a:cubicBezTo>
                  <a:pt x="1894098" y="15925"/>
                  <a:pt x="1868777" y="84397"/>
                  <a:pt x="1868380" y="116941"/>
                </a:cubicBezTo>
                <a:cubicBezTo>
                  <a:pt x="1872440" y="150448"/>
                  <a:pt x="1851567" y="218456"/>
                  <a:pt x="1636316" y="211138"/>
                </a:cubicBezTo>
                <a:cubicBezTo>
                  <a:pt x="1324986" y="210963"/>
                  <a:pt x="0" y="148432"/>
                  <a:pt x="397" y="115888"/>
                </a:cubicBezTo>
                <a:close/>
              </a:path>
            </a:pathLst>
          </a:custGeom>
          <a:gradFill>
            <a:gsLst>
              <a:gs pos="0">
                <a:srgbClr val="558ED6"/>
              </a:gs>
              <a:gs pos="51000">
                <a:srgbClr val="83AEE1">
                  <a:alpha val="15000"/>
                </a:srgbClr>
              </a:gs>
              <a:gs pos="100000">
                <a:srgbClr val="558ED6"/>
              </a:gs>
              <a:gs pos="100000">
                <a:srgbClr val="FFEBFA"/>
              </a:gs>
            </a:gsLst>
            <a:lin ang="16200000" scaled="1"/>
          </a:gra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en-US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Freeform 52"/>
          <p:cNvSpPr/>
          <p:nvPr/>
        </p:nvSpPr>
        <p:spPr bwMode="auto">
          <a:xfrm rot="2987269">
            <a:off x="7150706" y="4296840"/>
            <a:ext cx="735817" cy="477283"/>
          </a:xfrm>
          <a:custGeom>
            <a:avLst/>
            <a:gdLst>
              <a:gd name="connsiteX0" fmla="*/ 397 w 1911350"/>
              <a:gd name="connsiteY0" fmla="*/ 115888 h 226616"/>
              <a:gd name="connsiteX1" fmla="*/ 1638697 w 1911350"/>
              <a:gd name="connsiteY1" fmla="*/ 15875 h 226616"/>
              <a:gd name="connsiteX2" fmla="*/ 1636316 w 1911350"/>
              <a:gd name="connsiteY2" fmla="*/ 211138 h 226616"/>
              <a:gd name="connsiteX3" fmla="*/ 397 w 1911350"/>
              <a:gd name="connsiteY3" fmla="*/ 115888 h 226616"/>
              <a:gd name="connsiteX0" fmla="*/ 397 w 1943662"/>
              <a:gd name="connsiteY0" fmla="*/ 115888 h 217221"/>
              <a:gd name="connsiteX1" fmla="*/ 1638697 w 1943662"/>
              <a:gd name="connsiteY1" fmla="*/ 15875 h 217221"/>
              <a:gd name="connsiteX2" fmla="*/ 1764084 w 1943662"/>
              <a:gd name="connsiteY2" fmla="*/ 79390 h 217221"/>
              <a:gd name="connsiteX3" fmla="*/ 1636316 w 1943662"/>
              <a:gd name="connsiteY3" fmla="*/ 211138 h 217221"/>
              <a:gd name="connsiteX4" fmla="*/ 397 w 1943662"/>
              <a:gd name="connsiteY4" fmla="*/ 115888 h 217221"/>
              <a:gd name="connsiteX0" fmla="*/ 397 w 1949288"/>
              <a:gd name="connsiteY0" fmla="*/ 115888 h 215615"/>
              <a:gd name="connsiteX1" fmla="*/ 1638697 w 1949288"/>
              <a:gd name="connsiteY1" fmla="*/ 15875 h 215615"/>
              <a:gd name="connsiteX2" fmla="*/ 1878230 w 1949288"/>
              <a:gd name="connsiteY2" fmla="*/ 89026 h 215615"/>
              <a:gd name="connsiteX3" fmla="*/ 1636316 w 1949288"/>
              <a:gd name="connsiteY3" fmla="*/ 211138 h 215615"/>
              <a:gd name="connsiteX4" fmla="*/ 397 w 1949288"/>
              <a:gd name="connsiteY4" fmla="*/ 115888 h 215615"/>
              <a:gd name="connsiteX0" fmla="*/ 397 w 1949288"/>
              <a:gd name="connsiteY0" fmla="*/ 115888 h 215615"/>
              <a:gd name="connsiteX1" fmla="*/ 1638697 w 1949288"/>
              <a:gd name="connsiteY1" fmla="*/ 15875 h 215615"/>
              <a:gd name="connsiteX2" fmla="*/ 1878230 w 1949288"/>
              <a:gd name="connsiteY2" fmla="*/ 89026 h 215615"/>
              <a:gd name="connsiteX3" fmla="*/ 1636316 w 1949288"/>
              <a:gd name="connsiteY3" fmla="*/ 211138 h 215615"/>
              <a:gd name="connsiteX4" fmla="*/ 397 w 1949288"/>
              <a:gd name="connsiteY4" fmla="*/ 115888 h 215615"/>
              <a:gd name="connsiteX0" fmla="*/ 397 w 1947646"/>
              <a:gd name="connsiteY0" fmla="*/ 115888 h 211313"/>
              <a:gd name="connsiteX1" fmla="*/ 1638697 w 1947646"/>
              <a:gd name="connsiteY1" fmla="*/ 15875 h 211313"/>
              <a:gd name="connsiteX2" fmla="*/ 1868380 w 1947646"/>
              <a:gd name="connsiteY2" fmla="*/ 116941 h 211313"/>
              <a:gd name="connsiteX3" fmla="*/ 1636316 w 1947646"/>
              <a:gd name="connsiteY3" fmla="*/ 211138 h 211313"/>
              <a:gd name="connsiteX4" fmla="*/ 397 w 1947646"/>
              <a:gd name="connsiteY4" fmla="*/ 115888 h 211313"/>
              <a:gd name="connsiteX0" fmla="*/ 397 w 1947646"/>
              <a:gd name="connsiteY0" fmla="*/ 115888 h 211313"/>
              <a:gd name="connsiteX1" fmla="*/ 1638697 w 1947646"/>
              <a:gd name="connsiteY1" fmla="*/ 15875 h 211313"/>
              <a:gd name="connsiteX2" fmla="*/ 1868380 w 1947646"/>
              <a:gd name="connsiteY2" fmla="*/ 116941 h 211313"/>
              <a:gd name="connsiteX3" fmla="*/ 1636316 w 1947646"/>
              <a:gd name="connsiteY3" fmla="*/ 211138 h 211313"/>
              <a:gd name="connsiteX4" fmla="*/ 397 w 1947646"/>
              <a:gd name="connsiteY4" fmla="*/ 115888 h 211313"/>
              <a:gd name="connsiteX0" fmla="*/ 397 w 1943662"/>
              <a:gd name="connsiteY0" fmla="*/ 115888 h 218456"/>
              <a:gd name="connsiteX1" fmla="*/ 1638697 w 1943662"/>
              <a:gd name="connsiteY1" fmla="*/ 15875 h 218456"/>
              <a:gd name="connsiteX2" fmla="*/ 1868380 w 1943662"/>
              <a:gd name="connsiteY2" fmla="*/ 116941 h 218456"/>
              <a:gd name="connsiteX3" fmla="*/ 1636316 w 1943662"/>
              <a:gd name="connsiteY3" fmla="*/ 211138 h 218456"/>
              <a:gd name="connsiteX4" fmla="*/ 397 w 1943662"/>
              <a:gd name="connsiteY4" fmla="*/ 115888 h 218456"/>
              <a:gd name="connsiteX0" fmla="*/ 397 w 1894098"/>
              <a:gd name="connsiteY0" fmla="*/ 115888 h 218456"/>
              <a:gd name="connsiteX1" fmla="*/ 1638697 w 1894098"/>
              <a:gd name="connsiteY1" fmla="*/ 15875 h 218456"/>
              <a:gd name="connsiteX2" fmla="*/ 1868380 w 1894098"/>
              <a:gd name="connsiteY2" fmla="*/ 116941 h 218456"/>
              <a:gd name="connsiteX3" fmla="*/ 1636316 w 1894098"/>
              <a:gd name="connsiteY3" fmla="*/ 211138 h 218456"/>
              <a:gd name="connsiteX4" fmla="*/ 397 w 1894098"/>
              <a:gd name="connsiteY4" fmla="*/ 115888 h 218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4098" h="218456">
                <a:moveTo>
                  <a:pt x="397" y="115888"/>
                </a:moveTo>
                <a:cubicBezTo>
                  <a:pt x="794" y="83344"/>
                  <a:pt x="1366044" y="0"/>
                  <a:pt x="1638697" y="15875"/>
                </a:cubicBezTo>
                <a:cubicBezTo>
                  <a:pt x="1894098" y="15925"/>
                  <a:pt x="1868777" y="84397"/>
                  <a:pt x="1868380" y="116941"/>
                </a:cubicBezTo>
                <a:cubicBezTo>
                  <a:pt x="1872440" y="150448"/>
                  <a:pt x="1851567" y="218456"/>
                  <a:pt x="1636316" y="211138"/>
                </a:cubicBezTo>
                <a:cubicBezTo>
                  <a:pt x="1324986" y="210963"/>
                  <a:pt x="0" y="148432"/>
                  <a:pt x="397" y="115888"/>
                </a:cubicBezTo>
                <a:close/>
              </a:path>
            </a:pathLst>
          </a:custGeom>
          <a:gradFill>
            <a:gsLst>
              <a:gs pos="0">
                <a:srgbClr val="558ED6"/>
              </a:gs>
              <a:gs pos="51000">
                <a:srgbClr val="83AEE1">
                  <a:alpha val="15000"/>
                </a:srgbClr>
              </a:gs>
              <a:gs pos="100000">
                <a:srgbClr val="558ED6"/>
              </a:gs>
              <a:gs pos="100000">
                <a:srgbClr val="FFEBFA"/>
              </a:gs>
            </a:gsLst>
            <a:lin ang="16200000" scaled="1"/>
          </a:gra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en-US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Distribution Statement A. Approved for public release 43-4610-18, distribution is unlimited.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046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146" t="973" r="1012" b="3711"/>
          <a:stretch/>
        </p:blipFill>
        <p:spPr>
          <a:xfrm>
            <a:off x="26391" y="2042166"/>
            <a:ext cx="8823961" cy="39471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TA 2: Distributing </a:t>
            </a:r>
            <a:r>
              <a:rPr lang="en-US" dirty="0"/>
              <a:t>RF </a:t>
            </a:r>
            <a:r>
              <a:rPr lang="en-US" dirty="0" smtClean="0"/>
              <a:t>Power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832331" y="6084132"/>
            <a:ext cx="53035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00" dirty="0">
                <a:solidFill>
                  <a:srgbClr val="000000"/>
                </a:solidFill>
                <a:latin typeface="Arial" panose="020B0604020202020204" pitchFamily="34" charset="0"/>
              </a:rPr>
              <a:t>Hua Wang, </a:t>
            </a:r>
            <a:r>
              <a:rPr lang="en-US" sz="700" dirty="0" err="1">
                <a:solidFill>
                  <a:srgbClr val="000000"/>
                </a:solidFill>
                <a:latin typeface="Arial" panose="020B0604020202020204" pitchFamily="34" charset="0"/>
              </a:rPr>
              <a:t>Fei</a:t>
            </a:r>
            <a:r>
              <a:rPr lang="en-US" sz="700" dirty="0">
                <a:solidFill>
                  <a:srgbClr val="000000"/>
                </a:solidFill>
                <a:latin typeface="Arial" panose="020B0604020202020204" pitchFamily="34" charset="0"/>
              </a:rPr>
              <a:t> Wang, </a:t>
            </a:r>
            <a:r>
              <a:rPr lang="en-US" sz="700" dirty="0" err="1">
                <a:solidFill>
                  <a:srgbClr val="000000"/>
                </a:solidFill>
                <a:latin typeface="Arial" panose="020B0604020202020204" pitchFamily="34" charset="0"/>
              </a:rPr>
              <a:t>Huy</a:t>
            </a:r>
            <a:r>
              <a:rPr lang="en-US" sz="700" dirty="0">
                <a:solidFill>
                  <a:srgbClr val="000000"/>
                </a:solidFill>
                <a:latin typeface="Arial" panose="020B0604020202020204" pitchFamily="34" charset="0"/>
              </a:rPr>
              <a:t> Thong Nguyen, </a:t>
            </a:r>
            <a:r>
              <a:rPr lang="en-US" sz="700" dirty="0" err="1">
                <a:solidFill>
                  <a:srgbClr val="000000"/>
                </a:solidFill>
                <a:latin typeface="Arial" panose="020B0604020202020204" pitchFamily="34" charset="0"/>
              </a:rPr>
              <a:t>Sensen</a:t>
            </a:r>
            <a:r>
              <a:rPr lang="en-US" sz="700" dirty="0">
                <a:solidFill>
                  <a:srgbClr val="000000"/>
                </a:solidFill>
                <a:latin typeface="Arial" panose="020B0604020202020204" pitchFamily="34" charset="0"/>
              </a:rPr>
              <a:t> Li, Tzu-Yuan Huang, Amr S. Ahmed, Michael Edward Duffy Smith, Naga </a:t>
            </a:r>
            <a:r>
              <a:rPr lang="en-US" sz="700" dirty="0" err="1">
                <a:solidFill>
                  <a:srgbClr val="000000"/>
                </a:solidFill>
                <a:latin typeface="Arial" panose="020B0604020202020204" pitchFamily="34" charset="0"/>
              </a:rPr>
              <a:t>Sasikanth</a:t>
            </a:r>
            <a:r>
              <a:rPr lang="en-US" sz="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700" dirty="0" err="1">
                <a:solidFill>
                  <a:srgbClr val="000000"/>
                </a:solidFill>
                <a:latin typeface="Arial" panose="020B0604020202020204" pitchFamily="34" charset="0"/>
              </a:rPr>
              <a:t>Mannem</a:t>
            </a:r>
            <a:r>
              <a:rPr lang="en-US" sz="700" dirty="0">
                <a:solidFill>
                  <a:srgbClr val="000000"/>
                </a:solidFill>
                <a:latin typeface="Arial" panose="020B0604020202020204" pitchFamily="34" charset="0"/>
              </a:rPr>
              <a:t>, and </a:t>
            </a:r>
            <a:r>
              <a:rPr lang="en-US" sz="700" dirty="0" err="1">
                <a:solidFill>
                  <a:srgbClr val="000000"/>
                </a:solidFill>
                <a:latin typeface="Arial" panose="020B0604020202020204" pitchFamily="34" charset="0"/>
              </a:rPr>
              <a:t>Jeongseok</a:t>
            </a:r>
            <a:r>
              <a:rPr lang="en-US" sz="700" dirty="0">
                <a:solidFill>
                  <a:srgbClr val="000000"/>
                </a:solidFill>
                <a:latin typeface="Arial" panose="020B0604020202020204" pitchFamily="34" charset="0"/>
              </a:rPr>
              <a:t> Lee, "Power Amplifiers Performance Survey 2000-Present," [Online]. Available: https://</a:t>
            </a:r>
            <a:r>
              <a:rPr lang="en-US" sz="700" dirty="0" smtClean="0">
                <a:solidFill>
                  <a:srgbClr val="000000"/>
                </a:solidFill>
                <a:latin typeface="Arial" panose="020B0604020202020204" pitchFamily="34" charset="0"/>
              </a:rPr>
              <a:t>gems.ece.gatech.edu/PA_survey.html</a:t>
            </a:r>
          </a:p>
          <a:p>
            <a:endParaRPr lang="en-US" sz="700" dirty="0" smtClean="0"/>
          </a:p>
        </p:txBody>
      </p:sp>
      <p:sp>
        <p:nvSpPr>
          <p:cNvPr id="36" name="Rectangle 9"/>
          <p:cNvSpPr/>
          <p:nvPr/>
        </p:nvSpPr>
        <p:spPr>
          <a:xfrm rot="1195018">
            <a:off x="2653963" y="3489773"/>
            <a:ext cx="3574536" cy="1444347"/>
          </a:xfrm>
          <a:custGeom>
            <a:avLst/>
            <a:gdLst>
              <a:gd name="connsiteX0" fmla="*/ 0 w 2319780"/>
              <a:gd name="connsiteY0" fmla="*/ 0 h 1234440"/>
              <a:gd name="connsiteX1" fmla="*/ 2319780 w 2319780"/>
              <a:gd name="connsiteY1" fmla="*/ 0 h 1234440"/>
              <a:gd name="connsiteX2" fmla="*/ 2319780 w 2319780"/>
              <a:gd name="connsiteY2" fmla="*/ 1234440 h 1234440"/>
              <a:gd name="connsiteX3" fmla="*/ 0 w 2319780"/>
              <a:gd name="connsiteY3" fmla="*/ 1234440 h 1234440"/>
              <a:gd name="connsiteX4" fmla="*/ 0 w 2319780"/>
              <a:gd name="connsiteY4" fmla="*/ 0 h 1234440"/>
              <a:gd name="connsiteX0" fmla="*/ 0 w 2594842"/>
              <a:gd name="connsiteY0" fmla="*/ 5107 h 1239547"/>
              <a:gd name="connsiteX1" fmla="*/ 2594842 w 2594842"/>
              <a:gd name="connsiteY1" fmla="*/ 0 h 1239547"/>
              <a:gd name="connsiteX2" fmla="*/ 2319780 w 2594842"/>
              <a:gd name="connsiteY2" fmla="*/ 1239547 h 1239547"/>
              <a:gd name="connsiteX3" fmla="*/ 0 w 2594842"/>
              <a:gd name="connsiteY3" fmla="*/ 1239547 h 1239547"/>
              <a:gd name="connsiteX4" fmla="*/ 0 w 2594842"/>
              <a:gd name="connsiteY4" fmla="*/ 5107 h 1239547"/>
              <a:gd name="connsiteX0" fmla="*/ 0 w 2983857"/>
              <a:gd name="connsiteY0" fmla="*/ 5107 h 1239547"/>
              <a:gd name="connsiteX1" fmla="*/ 2594842 w 2983857"/>
              <a:gd name="connsiteY1" fmla="*/ 0 h 1239547"/>
              <a:gd name="connsiteX2" fmla="*/ 2983857 w 2983857"/>
              <a:gd name="connsiteY2" fmla="*/ 1208305 h 1239547"/>
              <a:gd name="connsiteX3" fmla="*/ 0 w 2983857"/>
              <a:gd name="connsiteY3" fmla="*/ 1239547 h 1239547"/>
              <a:gd name="connsiteX4" fmla="*/ 0 w 2983857"/>
              <a:gd name="connsiteY4" fmla="*/ 5107 h 1239547"/>
              <a:gd name="connsiteX0" fmla="*/ 0 w 2983857"/>
              <a:gd name="connsiteY0" fmla="*/ 5107 h 1208305"/>
              <a:gd name="connsiteX1" fmla="*/ 2594842 w 2983857"/>
              <a:gd name="connsiteY1" fmla="*/ 0 h 1208305"/>
              <a:gd name="connsiteX2" fmla="*/ 2983857 w 2983857"/>
              <a:gd name="connsiteY2" fmla="*/ 1208305 h 1208305"/>
              <a:gd name="connsiteX3" fmla="*/ 432969 w 2983857"/>
              <a:gd name="connsiteY3" fmla="*/ 1204241 h 1208305"/>
              <a:gd name="connsiteX4" fmla="*/ 0 w 2983857"/>
              <a:gd name="connsiteY4" fmla="*/ 5107 h 1208305"/>
              <a:gd name="connsiteX0" fmla="*/ 0 w 2997441"/>
              <a:gd name="connsiteY0" fmla="*/ 5107 h 1204241"/>
              <a:gd name="connsiteX1" fmla="*/ 2594842 w 2997441"/>
              <a:gd name="connsiteY1" fmla="*/ 0 h 1204241"/>
              <a:gd name="connsiteX2" fmla="*/ 2997441 w 2997441"/>
              <a:gd name="connsiteY2" fmla="*/ 1189875 h 1204241"/>
              <a:gd name="connsiteX3" fmla="*/ 432969 w 2997441"/>
              <a:gd name="connsiteY3" fmla="*/ 1204241 h 1204241"/>
              <a:gd name="connsiteX4" fmla="*/ 0 w 2997441"/>
              <a:gd name="connsiteY4" fmla="*/ 5107 h 1204241"/>
              <a:gd name="connsiteX0" fmla="*/ 0 w 2997441"/>
              <a:gd name="connsiteY0" fmla="*/ 5107 h 1204241"/>
              <a:gd name="connsiteX1" fmla="*/ 564282 w 2997441"/>
              <a:gd name="connsiteY1" fmla="*/ 6054 h 1204241"/>
              <a:gd name="connsiteX2" fmla="*/ 2594842 w 2997441"/>
              <a:gd name="connsiteY2" fmla="*/ 0 h 1204241"/>
              <a:gd name="connsiteX3" fmla="*/ 2997441 w 2997441"/>
              <a:gd name="connsiteY3" fmla="*/ 1189875 h 1204241"/>
              <a:gd name="connsiteX4" fmla="*/ 432969 w 2997441"/>
              <a:gd name="connsiteY4" fmla="*/ 1204241 h 1204241"/>
              <a:gd name="connsiteX5" fmla="*/ 0 w 2997441"/>
              <a:gd name="connsiteY5" fmla="*/ 5107 h 1204241"/>
              <a:gd name="connsiteX0" fmla="*/ 0 w 2997441"/>
              <a:gd name="connsiteY0" fmla="*/ 101697 h 1300831"/>
              <a:gd name="connsiteX1" fmla="*/ 591929 w 2997441"/>
              <a:gd name="connsiteY1" fmla="*/ 0 h 1300831"/>
              <a:gd name="connsiteX2" fmla="*/ 2594842 w 2997441"/>
              <a:gd name="connsiteY2" fmla="*/ 96590 h 1300831"/>
              <a:gd name="connsiteX3" fmla="*/ 2997441 w 2997441"/>
              <a:gd name="connsiteY3" fmla="*/ 1286465 h 1300831"/>
              <a:gd name="connsiteX4" fmla="*/ 432969 w 2997441"/>
              <a:gd name="connsiteY4" fmla="*/ 1300831 h 1300831"/>
              <a:gd name="connsiteX5" fmla="*/ 0 w 2997441"/>
              <a:gd name="connsiteY5" fmla="*/ 101697 h 1300831"/>
              <a:gd name="connsiteX0" fmla="*/ 0 w 2997441"/>
              <a:gd name="connsiteY0" fmla="*/ 5107 h 1204241"/>
              <a:gd name="connsiteX1" fmla="*/ 604391 w 2997441"/>
              <a:gd name="connsiteY1" fmla="*/ 65621 h 1204241"/>
              <a:gd name="connsiteX2" fmla="*/ 2594842 w 2997441"/>
              <a:gd name="connsiteY2" fmla="*/ 0 h 1204241"/>
              <a:gd name="connsiteX3" fmla="*/ 2997441 w 2997441"/>
              <a:gd name="connsiteY3" fmla="*/ 1189875 h 1204241"/>
              <a:gd name="connsiteX4" fmla="*/ 432969 w 2997441"/>
              <a:gd name="connsiteY4" fmla="*/ 1204241 h 1204241"/>
              <a:gd name="connsiteX5" fmla="*/ 0 w 2997441"/>
              <a:gd name="connsiteY5" fmla="*/ 5107 h 1204241"/>
              <a:gd name="connsiteX0" fmla="*/ 0 w 2890642"/>
              <a:gd name="connsiteY0" fmla="*/ 299863 h 1204241"/>
              <a:gd name="connsiteX1" fmla="*/ 497592 w 2890642"/>
              <a:gd name="connsiteY1" fmla="*/ 65621 h 1204241"/>
              <a:gd name="connsiteX2" fmla="*/ 2488043 w 2890642"/>
              <a:gd name="connsiteY2" fmla="*/ 0 h 1204241"/>
              <a:gd name="connsiteX3" fmla="*/ 2890642 w 2890642"/>
              <a:gd name="connsiteY3" fmla="*/ 1189875 h 1204241"/>
              <a:gd name="connsiteX4" fmla="*/ 326170 w 2890642"/>
              <a:gd name="connsiteY4" fmla="*/ 1204241 h 1204241"/>
              <a:gd name="connsiteX5" fmla="*/ 0 w 2890642"/>
              <a:gd name="connsiteY5" fmla="*/ 299863 h 1204241"/>
              <a:gd name="connsiteX0" fmla="*/ 0 w 2890642"/>
              <a:gd name="connsiteY0" fmla="*/ 299863 h 1204241"/>
              <a:gd name="connsiteX1" fmla="*/ 509459 w 2890642"/>
              <a:gd name="connsiteY1" fmla="*/ 98373 h 1204241"/>
              <a:gd name="connsiteX2" fmla="*/ 2488043 w 2890642"/>
              <a:gd name="connsiteY2" fmla="*/ 0 h 1204241"/>
              <a:gd name="connsiteX3" fmla="*/ 2890642 w 2890642"/>
              <a:gd name="connsiteY3" fmla="*/ 1189875 h 1204241"/>
              <a:gd name="connsiteX4" fmla="*/ 326170 w 2890642"/>
              <a:gd name="connsiteY4" fmla="*/ 1204241 h 1204241"/>
              <a:gd name="connsiteX5" fmla="*/ 0 w 2890642"/>
              <a:gd name="connsiteY5" fmla="*/ 299863 h 1204241"/>
              <a:gd name="connsiteX0" fmla="*/ 0 w 2899542"/>
              <a:gd name="connsiteY0" fmla="*/ 275301 h 1204241"/>
              <a:gd name="connsiteX1" fmla="*/ 518359 w 2899542"/>
              <a:gd name="connsiteY1" fmla="*/ 98373 h 1204241"/>
              <a:gd name="connsiteX2" fmla="*/ 2496943 w 2899542"/>
              <a:gd name="connsiteY2" fmla="*/ 0 h 1204241"/>
              <a:gd name="connsiteX3" fmla="*/ 2899542 w 2899542"/>
              <a:gd name="connsiteY3" fmla="*/ 1189875 h 1204241"/>
              <a:gd name="connsiteX4" fmla="*/ 335070 w 2899542"/>
              <a:gd name="connsiteY4" fmla="*/ 1204241 h 1204241"/>
              <a:gd name="connsiteX5" fmla="*/ 0 w 2899542"/>
              <a:gd name="connsiteY5" fmla="*/ 275301 h 1204241"/>
              <a:gd name="connsiteX0" fmla="*/ 0 w 2899542"/>
              <a:gd name="connsiteY0" fmla="*/ 275301 h 1204241"/>
              <a:gd name="connsiteX1" fmla="*/ 516542 w 2899542"/>
              <a:gd name="connsiteY1" fmla="*/ 86368 h 1204241"/>
              <a:gd name="connsiteX2" fmla="*/ 2496943 w 2899542"/>
              <a:gd name="connsiteY2" fmla="*/ 0 h 1204241"/>
              <a:gd name="connsiteX3" fmla="*/ 2899542 w 2899542"/>
              <a:gd name="connsiteY3" fmla="*/ 1189875 h 1204241"/>
              <a:gd name="connsiteX4" fmla="*/ 335070 w 2899542"/>
              <a:gd name="connsiteY4" fmla="*/ 1204241 h 1204241"/>
              <a:gd name="connsiteX5" fmla="*/ 0 w 2899542"/>
              <a:gd name="connsiteY5" fmla="*/ 275301 h 1204241"/>
              <a:gd name="connsiteX0" fmla="*/ 0 w 2899542"/>
              <a:gd name="connsiteY0" fmla="*/ 515407 h 1444347"/>
              <a:gd name="connsiteX1" fmla="*/ 516542 w 2899542"/>
              <a:gd name="connsiteY1" fmla="*/ 326474 h 1444347"/>
              <a:gd name="connsiteX2" fmla="*/ 2467463 w 2899542"/>
              <a:gd name="connsiteY2" fmla="*/ 0 h 1444347"/>
              <a:gd name="connsiteX3" fmla="*/ 2899542 w 2899542"/>
              <a:gd name="connsiteY3" fmla="*/ 1429981 h 1444347"/>
              <a:gd name="connsiteX4" fmla="*/ 335070 w 2899542"/>
              <a:gd name="connsiteY4" fmla="*/ 1444347 h 1444347"/>
              <a:gd name="connsiteX5" fmla="*/ 0 w 2899542"/>
              <a:gd name="connsiteY5" fmla="*/ 515407 h 1444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99542" h="1444347">
                <a:moveTo>
                  <a:pt x="0" y="515407"/>
                </a:moveTo>
                <a:lnTo>
                  <a:pt x="516542" y="326474"/>
                </a:lnTo>
                <a:lnTo>
                  <a:pt x="2467463" y="0"/>
                </a:lnTo>
                <a:lnTo>
                  <a:pt x="2899542" y="1429981"/>
                </a:lnTo>
                <a:lnTo>
                  <a:pt x="335070" y="1444347"/>
                </a:lnTo>
                <a:lnTo>
                  <a:pt x="0" y="515407"/>
                </a:lnTo>
                <a:close/>
              </a:path>
            </a:pathLst>
          </a:custGeom>
          <a:gradFill flip="none" rotWithShape="1">
            <a:gsLst>
              <a:gs pos="34000">
                <a:srgbClr val="93CDDD">
                  <a:alpha val="54000"/>
                </a:srgbClr>
              </a:gs>
              <a:gs pos="5000">
                <a:schemeClr val="accent5">
                  <a:lumMod val="60000"/>
                  <a:lumOff val="40000"/>
                  <a:alpha val="0"/>
                </a:schemeClr>
              </a:gs>
              <a:gs pos="54000">
                <a:schemeClr val="accent5">
                  <a:lumMod val="60000"/>
                  <a:lumOff val="40000"/>
                  <a:alpha val="0"/>
                </a:schemeClr>
              </a:gs>
            </a:gsLst>
            <a:lin ang="51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 anchorCtr="0"/>
          <a:lstStyle/>
          <a:p>
            <a:pPr algn="ctr"/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 rot="1195018">
            <a:off x="2567029" y="3879420"/>
            <a:ext cx="3448238" cy="1404071"/>
          </a:xfrm>
          <a:custGeom>
            <a:avLst/>
            <a:gdLst>
              <a:gd name="connsiteX0" fmla="*/ 0 w 2319780"/>
              <a:gd name="connsiteY0" fmla="*/ 0 h 1234440"/>
              <a:gd name="connsiteX1" fmla="*/ 2319780 w 2319780"/>
              <a:gd name="connsiteY1" fmla="*/ 0 h 1234440"/>
              <a:gd name="connsiteX2" fmla="*/ 2319780 w 2319780"/>
              <a:gd name="connsiteY2" fmla="*/ 1234440 h 1234440"/>
              <a:gd name="connsiteX3" fmla="*/ 0 w 2319780"/>
              <a:gd name="connsiteY3" fmla="*/ 1234440 h 1234440"/>
              <a:gd name="connsiteX4" fmla="*/ 0 w 2319780"/>
              <a:gd name="connsiteY4" fmla="*/ 0 h 1234440"/>
              <a:gd name="connsiteX0" fmla="*/ 0 w 2594842"/>
              <a:gd name="connsiteY0" fmla="*/ 5107 h 1239547"/>
              <a:gd name="connsiteX1" fmla="*/ 2594842 w 2594842"/>
              <a:gd name="connsiteY1" fmla="*/ 0 h 1239547"/>
              <a:gd name="connsiteX2" fmla="*/ 2319780 w 2594842"/>
              <a:gd name="connsiteY2" fmla="*/ 1239547 h 1239547"/>
              <a:gd name="connsiteX3" fmla="*/ 0 w 2594842"/>
              <a:gd name="connsiteY3" fmla="*/ 1239547 h 1239547"/>
              <a:gd name="connsiteX4" fmla="*/ 0 w 2594842"/>
              <a:gd name="connsiteY4" fmla="*/ 5107 h 1239547"/>
              <a:gd name="connsiteX0" fmla="*/ 0 w 2983857"/>
              <a:gd name="connsiteY0" fmla="*/ 5107 h 1239547"/>
              <a:gd name="connsiteX1" fmla="*/ 2594842 w 2983857"/>
              <a:gd name="connsiteY1" fmla="*/ 0 h 1239547"/>
              <a:gd name="connsiteX2" fmla="*/ 2983857 w 2983857"/>
              <a:gd name="connsiteY2" fmla="*/ 1208305 h 1239547"/>
              <a:gd name="connsiteX3" fmla="*/ 0 w 2983857"/>
              <a:gd name="connsiteY3" fmla="*/ 1239547 h 1239547"/>
              <a:gd name="connsiteX4" fmla="*/ 0 w 2983857"/>
              <a:gd name="connsiteY4" fmla="*/ 5107 h 1239547"/>
              <a:gd name="connsiteX0" fmla="*/ 0 w 2983857"/>
              <a:gd name="connsiteY0" fmla="*/ 5107 h 1208305"/>
              <a:gd name="connsiteX1" fmla="*/ 2594842 w 2983857"/>
              <a:gd name="connsiteY1" fmla="*/ 0 h 1208305"/>
              <a:gd name="connsiteX2" fmla="*/ 2983857 w 2983857"/>
              <a:gd name="connsiteY2" fmla="*/ 1208305 h 1208305"/>
              <a:gd name="connsiteX3" fmla="*/ 432969 w 2983857"/>
              <a:gd name="connsiteY3" fmla="*/ 1204241 h 1208305"/>
              <a:gd name="connsiteX4" fmla="*/ 0 w 2983857"/>
              <a:gd name="connsiteY4" fmla="*/ 5107 h 1208305"/>
              <a:gd name="connsiteX0" fmla="*/ 0 w 2997441"/>
              <a:gd name="connsiteY0" fmla="*/ 5107 h 1204241"/>
              <a:gd name="connsiteX1" fmla="*/ 2594842 w 2997441"/>
              <a:gd name="connsiteY1" fmla="*/ 0 h 1204241"/>
              <a:gd name="connsiteX2" fmla="*/ 2997441 w 2997441"/>
              <a:gd name="connsiteY2" fmla="*/ 1189875 h 1204241"/>
              <a:gd name="connsiteX3" fmla="*/ 432969 w 2997441"/>
              <a:gd name="connsiteY3" fmla="*/ 1204241 h 1204241"/>
              <a:gd name="connsiteX4" fmla="*/ 0 w 2997441"/>
              <a:gd name="connsiteY4" fmla="*/ 5107 h 1204241"/>
              <a:gd name="connsiteX0" fmla="*/ 0 w 2997441"/>
              <a:gd name="connsiteY0" fmla="*/ 228989 h 1428123"/>
              <a:gd name="connsiteX1" fmla="*/ 2529152 w 2997441"/>
              <a:gd name="connsiteY1" fmla="*/ 0 h 1428123"/>
              <a:gd name="connsiteX2" fmla="*/ 2997441 w 2997441"/>
              <a:gd name="connsiteY2" fmla="*/ 1413757 h 1428123"/>
              <a:gd name="connsiteX3" fmla="*/ 432969 w 2997441"/>
              <a:gd name="connsiteY3" fmla="*/ 1428123 h 1428123"/>
              <a:gd name="connsiteX4" fmla="*/ 0 w 2997441"/>
              <a:gd name="connsiteY4" fmla="*/ 228989 h 1428123"/>
              <a:gd name="connsiteX0" fmla="*/ 0 w 2792383"/>
              <a:gd name="connsiteY0" fmla="*/ 228989 h 1428123"/>
              <a:gd name="connsiteX1" fmla="*/ 2529152 w 2792383"/>
              <a:gd name="connsiteY1" fmla="*/ 0 h 1428123"/>
              <a:gd name="connsiteX2" fmla="*/ 2792383 w 2792383"/>
              <a:gd name="connsiteY2" fmla="*/ 826732 h 1428123"/>
              <a:gd name="connsiteX3" fmla="*/ 432969 w 2792383"/>
              <a:gd name="connsiteY3" fmla="*/ 1428123 h 1428123"/>
              <a:gd name="connsiteX4" fmla="*/ 0 w 2792383"/>
              <a:gd name="connsiteY4" fmla="*/ 228989 h 1428123"/>
              <a:gd name="connsiteX0" fmla="*/ 0 w 2792383"/>
              <a:gd name="connsiteY0" fmla="*/ 228989 h 1404071"/>
              <a:gd name="connsiteX1" fmla="*/ 2529152 w 2792383"/>
              <a:gd name="connsiteY1" fmla="*/ 0 h 1404071"/>
              <a:gd name="connsiteX2" fmla="*/ 2792383 w 2792383"/>
              <a:gd name="connsiteY2" fmla="*/ 826732 h 1404071"/>
              <a:gd name="connsiteX3" fmla="*/ 305585 w 2792383"/>
              <a:gd name="connsiteY3" fmla="*/ 1404071 h 1404071"/>
              <a:gd name="connsiteX4" fmla="*/ 0 w 2792383"/>
              <a:gd name="connsiteY4" fmla="*/ 228989 h 1404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92383" h="1404071">
                <a:moveTo>
                  <a:pt x="0" y="228989"/>
                </a:moveTo>
                <a:lnTo>
                  <a:pt x="2529152" y="0"/>
                </a:lnTo>
                <a:lnTo>
                  <a:pt x="2792383" y="826732"/>
                </a:lnTo>
                <a:lnTo>
                  <a:pt x="305585" y="1404071"/>
                </a:lnTo>
                <a:lnTo>
                  <a:pt x="0" y="228989"/>
                </a:lnTo>
                <a:close/>
              </a:path>
            </a:pathLst>
          </a:custGeom>
          <a:gradFill flip="none" rotWithShape="1">
            <a:gsLst>
              <a:gs pos="33000">
                <a:srgbClr val="FCD5B5"/>
              </a:gs>
              <a:gs pos="2000">
                <a:schemeClr val="accent6">
                  <a:lumMod val="40000"/>
                  <a:lumOff val="60000"/>
                  <a:alpha val="0"/>
                </a:schemeClr>
              </a:gs>
              <a:gs pos="63000">
                <a:schemeClr val="accent6">
                  <a:lumMod val="40000"/>
                  <a:lumOff val="60000"/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 rot="915817">
            <a:off x="3654439" y="3650050"/>
            <a:ext cx="15348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Single Devices</a:t>
            </a:r>
          </a:p>
        </p:txBody>
      </p:sp>
      <p:sp>
        <p:nvSpPr>
          <p:cNvPr id="32" name="Rectangle 31"/>
          <p:cNvSpPr/>
          <p:nvPr/>
        </p:nvSpPr>
        <p:spPr>
          <a:xfrm rot="1029965">
            <a:off x="2896672" y="4191007"/>
            <a:ext cx="29485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Phased Array Element Power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Distribution Statement A. Approved for public release 43-4610-18, distribution is unlimited.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650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146" t="28942" r="1012" b="3711"/>
          <a:stretch/>
        </p:blipFill>
        <p:spPr>
          <a:xfrm>
            <a:off x="26391" y="3200400"/>
            <a:ext cx="8823961" cy="27889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5185" t="1589" r="1460" b="65288"/>
          <a:stretch/>
        </p:blipFill>
        <p:spPr>
          <a:xfrm>
            <a:off x="32741" y="1721345"/>
            <a:ext cx="8778240" cy="13716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TA 2</a:t>
            </a:r>
            <a:r>
              <a:rPr lang="en-US" dirty="0"/>
              <a:t>: Distributing RF </a:t>
            </a:r>
            <a:r>
              <a:rPr lang="en-US" dirty="0" smtClean="0"/>
              <a:t>Power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832331" y="6084132"/>
            <a:ext cx="5303520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00" dirty="0">
                <a:solidFill>
                  <a:srgbClr val="000000"/>
                </a:solidFill>
                <a:latin typeface="Arial" panose="020B0604020202020204" pitchFamily="34" charset="0"/>
              </a:rPr>
              <a:t>Hua Wang, </a:t>
            </a:r>
            <a:r>
              <a:rPr lang="en-US" sz="700" dirty="0" err="1">
                <a:solidFill>
                  <a:srgbClr val="000000"/>
                </a:solidFill>
                <a:latin typeface="Arial" panose="020B0604020202020204" pitchFamily="34" charset="0"/>
              </a:rPr>
              <a:t>Fei</a:t>
            </a:r>
            <a:r>
              <a:rPr lang="en-US" sz="700" dirty="0">
                <a:solidFill>
                  <a:srgbClr val="000000"/>
                </a:solidFill>
                <a:latin typeface="Arial" panose="020B0604020202020204" pitchFamily="34" charset="0"/>
              </a:rPr>
              <a:t> Wang, </a:t>
            </a:r>
            <a:r>
              <a:rPr lang="en-US" sz="700" dirty="0" err="1">
                <a:solidFill>
                  <a:srgbClr val="000000"/>
                </a:solidFill>
                <a:latin typeface="Arial" panose="020B0604020202020204" pitchFamily="34" charset="0"/>
              </a:rPr>
              <a:t>Huy</a:t>
            </a:r>
            <a:r>
              <a:rPr lang="en-US" sz="700" dirty="0">
                <a:solidFill>
                  <a:srgbClr val="000000"/>
                </a:solidFill>
                <a:latin typeface="Arial" panose="020B0604020202020204" pitchFamily="34" charset="0"/>
              </a:rPr>
              <a:t> Thong Nguyen, </a:t>
            </a:r>
            <a:r>
              <a:rPr lang="en-US" sz="700" dirty="0" err="1">
                <a:solidFill>
                  <a:srgbClr val="000000"/>
                </a:solidFill>
                <a:latin typeface="Arial" panose="020B0604020202020204" pitchFamily="34" charset="0"/>
              </a:rPr>
              <a:t>Sensen</a:t>
            </a:r>
            <a:r>
              <a:rPr lang="en-US" sz="700" dirty="0">
                <a:solidFill>
                  <a:srgbClr val="000000"/>
                </a:solidFill>
                <a:latin typeface="Arial" panose="020B0604020202020204" pitchFamily="34" charset="0"/>
              </a:rPr>
              <a:t> Li, Tzu-Yuan Huang, Amr S. Ahmed, Michael Edward Duffy Smith, Naga </a:t>
            </a:r>
            <a:r>
              <a:rPr lang="en-US" sz="700" dirty="0" err="1">
                <a:solidFill>
                  <a:srgbClr val="000000"/>
                </a:solidFill>
                <a:latin typeface="Arial" panose="020B0604020202020204" pitchFamily="34" charset="0"/>
              </a:rPr>
              <a:t>Sasikanth</a:t>
            </a:r>
            <a:r>
              <a:rPr lang="en-US" sz="7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700" dirty="0" err="1">
                <a:solidFill>
                  <a:srgbClr val="000000"/>
                </a:solidFill>
                <a:latin typeface="Arial" panose="020B0604020202020204" pitchFamily="34" charset="0"/>
              </a:rPr>
              <a:t>Mannem</a:t>
            </a:r>
            <a:r>
              <a:rPr lang="en-US" sz="700" dirty="0">
                <a:solidFill>
                  <a:srgbClr val="000000"/>
                </a:solidFill>
                <a:latin typeface="Arial" panose="020B0604020202020204" pitchFamily="34" charset="0"/>
              </a:rPr>
              <a:t>, and </a:t>
            </a:r>
            <a:r>
              <a:rPr lang="en-US" sz="700" dirty="0" err="1">
                <a:solidFill>
                  <a:srgbClr val="000000"/>
                </a:solidFill>
                <a:latin typeface="Arial" panose="020B0604020202020204" pitchFamily="34" charset="0"/>
              </a:rPr>
              <a:t>Jeongseok</a:t>
            </a:r>
            <a:r>
              <a:rPr lang="en-US" sz="700" dirty="0">
                <a:solidFill>
                  <a:srgbClr val="000000"/>
                </a:solidFill>
                <a:latin typeface="Arial" panose="020B0604020202020204" pitchFamily="34" charset="0"/>
              </a:rPr>
              <a:t> Lee, "Power Amplifiers Performance Survey 2000-Present," [Online]. Available: https://</a:t>
            </a:r>
            <a:r>
              <a:rPr lang="en-US" sz="700" dirty="0" smtClean="0">
                <a:solidFill>
                  <a:srgbClr val="000000"/>
                </a:solidFill>
                <a:latin typeface="Arial" panose="020B0604020202020204" pitchFamily="34" charset="0"/>
              </a:rPr>
              <a:t>gems.ece.gatech.edu/PA_survey.html</a:t>
            </a:r>
          </a:p>
          <a:p>
            <a:endParaRPr lang="en-US" sz="700" dirty="0" smtClean="0"/>
          </a:p>
          <a:p>
            <a:r>
              <a:rPr lang="en-US" sz="700" dirty="0"/>
              <a:t>https://en.wikipedia.org/wiki/Gamma-ray_burst#/</a:t>
            </a:r>
            <a:r>
              <a:rPr lang="en-US" sz="700" dirty="0" smtClean="0"/>
              <a:t>media/File:GRB080319B_illustration_NASA.jpg</a:t>
            </a:r>
          </a:p>
          <a:p>
            <a:r>
              <a:rPr lang="en-US" sz="800" dirty="0"/>
              <a:t>https://</a:t>
            </a:r>
            <a:r>
              <a:rPr lang="en-US" sz="800" dirty="0" smtClean="0"/>
              <a:t>science.nasa.gov/astrophysics/focus-areas/black-holes</a:t>
            </a:r>
            <a:endParaRPr lang="en-US" sz="700" dirty="0"/>
          </a:p>
        </p:txBody>
      </p:sp>
      <p:sp>
        <p:nvSpPr>
          <p:cNvPr id="36" name="Rectangle 9"/>
          <p:cNvSpPr/>
          <p:nvPr/>
        </p:nvSpPr>
        <p:spPr>
          <a:xfrm rot="1195018">
            <a:off x="2653963" y="3489773"/>
            <a:ext cx="3574536" cy="1444347"/>
          </a:xfrm>
          <a:custGeom>
            <a:avLst/>
            <a:gdLst>
              <a:gd name="connsiteX0" fmla="*/ 0 w 2319780"/>
              <a:gd name="connsiteY0" fmla="*/ 0 h 1234440"/>
              <a:gd name="connsiteX1" fmla="*/ 2319780 w 2319780"/>
              <a:gd name="connsiteY1" fmla="*/ 0 h 1234440"/>
              <a:gd name="connsiteX2" fmla="*/ 2319780 w 2319780"/>
              <a:gd name="connsiteY2" fmla="*/ 1234440 h 1234440"/>
              <a:gd name="connsiteX3" fmla="*/ 0 w 2319780"/>
              <a:gd name="connsiteY3" fmla="*/ 1234440 h 1234440"/>
              <a:gd name="connsiteX4" fmla="*/ 0 w 2319780"/>
              <a:gd name="connsiteY4" fmla="*/ 0 h 1234440"/>
              <a:gd name="connsiteX0" fmla="*/ 0 w 2594842"/>
              <a:gd name="connsiteY0" fmla="*/ 5107 h 1239547"/>
              <a:gd name="connsiteX1" fmla="*/ 2594842 w 2594842"/>
              <a:gd name="connsiteY1" fmla="*/ 0 h 1239547"/>
              <a:gd name="connsiteX2" fmla="*/ 2319780 w 2594842"/>
              <a:gd name="connsiteY2" fmla="*/ 1239547 h 1239547"/>
              <a:gd name="connsiteX3" fmla="*/ 0 w 2594842"/>
              <a:gd name="connsiteY3" fmla="*/ 1239547 h 1239547"/>
              <a:gd name="connsiteX4" fmla="*/ 0 w 2594842"/>
              <a:gd name="connsiteY4" fmla="*/ 5107 h 1239547"/>
              <a:gd name="connsiteX0" fmla="*/ 0 w 2983857"/>
              <a:gd name="connsiteY0" fmla="*/ 5107 h 1239547"/>
              <a:gd name="connsiteX1" fmla="*/ 2594842 w 2983857"/>
              <a:gd name="connsiteY1" fmla="*/ 0 h 1239547"/>
              <a:gd name="connsiteX2" fmla="*/ 2983857 w 2983857"/>
              <a:gd name="connsiteY2" fmla="*/ 1208305 h 1239547"/>
              <a:gd name="connsiteX3" fmla="*/ 0 w 2983857"/>
              <a:gd name="connsiteY3" fmla="*/ 1239547 h 1239547"/>
              <a:gd name="connsiteX4" fmla="*/ 0 w 2983857"/>
              <a:gd name="connsiteY4" fmla="*/ 5107 h 1239547"/>
              <a:gd name="connsiteX0" fmla="*/ 0 w 2983857"/>
              <a:gd name="connsiteY0" fmla="*/ 5107 h 1208305"/>
              <a:gd name="connsiteX1" fmla="*/ 2594842 w 2983857"/>
              <a:gd name="connsiteY1" fmla="*/ 0 h 1208305"/>
              <a:gd name="connsiteX2" fmla="*/ 2983857 w 2983857"/>
              <a:gd name="connsiteY2" fmla="*/ 1208305 h 1208305"/>
              <a:gd name="connsiteX3" fmla="*/ 432969 w 2983857"/>
              <a:gd name="connsiteY3" fmla="*/ 1204241 h 1208305"/>
              <a:gd name="connsiteX4" fmla="*/ 0 w 2983857"/>
              <a:gd name="connsiteY4" fmla="*/ 5107 h 1208305"/>
              <a:gd name="connsiteX0" fmla="*/ 0 w 2997441"/>
              <a:gd name="connsiteY0" fmla="*/ 5107 h 1204241"/>
              <a:gd name="connsiteX1" fmla="*/ 2594842 w 2997441"/>
              <a:gd name="connsiteY1" fmla="*/ 0 h 1204241"/>
              <a:gd name="connsiteX2" fmla="*/ 2997441 w 2997441"/>
              <a:gd name="connsiteY2" fmla="*/ 1189875 h 1204241"/>
              <a:gd name="connsiteX3" fmla="*/ 432969 w 2997441"/>
              <a:gd name="connsiteY3" fmla="*/ 1204241 h 1204241"/>
              <a:gd name="connsiteX4" fmla="*/ 0 w 2997441"/>
              <a:gd name="connsiteY4" fmla="*/ 5107 h 1204241"/>
              <a:gd name="connsiteX0" fmla="*/ 0 w 2997441"/>
              <a:gd name="connsiteY0" fmla="*/ 5107 h 1204241"/>
              <a:gd name="connsiteX1" fmla="*/ 564282 w 2997441"/>
              <a:gd name="connsiteY1" fmla="*/ 6054 h 1204241"/>
              <a:gd name="connsiteX2" fmla="*/ 2594842 w 2997441"/>
              <a:gd name="connsiteY2" fmla="*/ 0 h 1204241"/>
              <a:gd name="connsiteX3" fmla="*/ 2997441 w 2997441"/>
              <a:gd name="connsiteY3" fmla="*/ 1189875 h 1204241"/>
              <a:gd name="connsiteX4" fmla="*/ 432969 w 2997441"/>
              <a:gd name="connsiteY4" fmla="*/ 1204241 h 1204241"/>
              <a:gd name="connsiteX5" fmla="*/ 0 w 2997441"/>
              <a:gd name="connsiteY5" fmla="*/ 5107 h 1204241"/>
              <a:gd name="connsiteX0" fmla="*/ 0 w 2997441"/>
              <a:gd name="connsiteY0" fmla="*/ 101697 h 1300831"/>
              <a:gd name="connsiteX1" fmla="*/ 591929 w 2997441"/>
              <a:gd name="connsiteY1" fmla="*/ 0 h 1300831"/>
              <a:gd name="connsiteX2" fmla="*/ 2594842 w 2997441"/>
              <a:gd name="connsiteY2" fmla="*/ 96590 h 1300831"/>
              <a:gd name="connsiteX3" fmla="*/ 2997441 w 2997441"/>
              <a:gd name="connsiteY3" fmla="*/ 1286465 h 1300831"/>
              <a:gd name="connsiteX4" fmla="*/ 432969 w 2997441"/>
              <a:gd name="connsiteY4" fmla="*/ 1300831 h 1300831"/>
              <a:gd name="connsiteX5" fmla="*/ 0 w 2997441"/>
              <a:gd name="connsiteY5" fmla="*/ 101697 h 1300831"/>
              <a:gd name="connsiteX0" fmla="*/ 0 w 2997441"/>
              <a:gd name="connsiteY0" fmla="*/ 5107 h 1204241"/>
              <a:gd name="connsiteX1" fmla="*/ 604391 w 2997441"/>
              <a:gd name="connsiteY1" fmla="*/ 65621 h 1204241"/>
              <a:gd name="connsiteX2" fmla="*/ 2594842 w 2997441"/>
              <a:gd name="connsiteY2" fmla="*/ 0 h 1204241"/>
              <a:gd name="connsiteX3" fmla="*/ 2997441 w 2997441"/>
              <a:gd name="connsiteY3" fmla="*/ 1189875 h 1204241"/>
              <a:gd name="connsiteX4" fmla="*/ 432969 w 2997441"/>
              <a:gd name="connsiteY4" fmla="*/ 1204241 h 1204241"/>
              <a:gd name="connsiteX5" fmla="*/ 0 w 2997441"/>
              <a:gd name="connsiteY5" fmla="*/ 5107 h 1204241"/>
              <a:gd name="connsiteX0" fmla="*/ 0 w 2890642"/>
              <a:gd name="connsiteY0" fmla="*/ 299863 h 1204241"/>
              <a:gd name="connsiteX1" fmla="*/ 497592 w 2890642"/>
              <a:gd name="connsiteY1" fmla="*/ 65621 h 1204241"/>
              <a:gd name="connsiteX2" fmla="*/ 2488043 w 2890642"/>
              <a:gd name="connsiteY2" fmla="*/ 0 h 1204241"/>
              <a:gd name="connsiteX3" fmla="*/ 2890642 w 2890642"/>
              <a:gd name="connsiteY3" fmla="*/ 1189875 h 1204241"/>
              <a:gd name="connsiteX4" fmla="*/ 326170 w 2890642"/>
              <a:gd name="connsiteY4" fmla="*/ 1204241 h 1204241"/>
              <a:gd name="connsiteX5" fmla="*/ 0 w 2890642"/>
              <a:gd name="connsiteY5" fmla="*/ 299863 h 1204241"/>
              <a:gd name="connsiteX0" fmla="*/ 0 w 2890642"/>
              <a:gd name="connsiteY0" fmla="*/ 299863 h 1204241"/>
              <a:gd name="connsiteX1" fmla="*/ 509459 w 2890642"/>
              <a:gd name="connsiteY1" fmla="*/ 98373 h 1204241"/>
              <a:gd name="connsiteX2" fmla="*/ 2488043 w 2890642"/>
              <a:gd name="connsiteY2" fmla="*/ 0 h 1204241"/>
              <a:gd name="connsiteX3" fmla="*/ 2890642 w 2890642"/>
              <a:gd name="connsiteY3" fmla="*/ 1189875 h 1204241"/>
              <a:gd name="connsiteX4" fmla="*/ 326170 w 2890642"/>
              <a:gd name="connsiteY4" fmla="*/ 1204241 h 1204241"/>
              <a:gd name="connsiteX5" fmla="*/ 0 w 2890642"/>
              <a:gd name="connsiteY5" fmla="*/ 299863 h 1204241"/>
              <a:gd name="connsiteX0" fmla="*/ 0 w 2899542"/>
              <a:gd name="connsiteY0" fmla="*/ 275301 h 1204241"/>
              <a:gd name="connsiteX1" fmla="*/ 518359 w 2899542"/>
              <a:gd name="connsiteY1" fmla="*/ 98373 h 1204241"/>
              <a:gd name="connsiteX2" fmla="*/ 2496943 w 2899542"/>
              <a:gd name="connsiteY2" fmla="*/ 0 h 1204241"/>
              <a:gd name="connsiteX3" fmla="*/ 2899542 w 2899542"/>
              <a:gd name="connsiteY3" fmla="*/ 1189875 h 1204241"/>
              <a:gd name="connsiteX4" fmla="*/ 335070 w 2899542"/>
              <a:gd name="connsiteY4" fmla="*/ 1204241 h 1204241"/>
              <a:gd name="connsiteX5" fmla="*/ 0 w 2899542"/>
              <a:gd name="connsiteY5" fmla="*/ 275301 h 1204241"/>
              <a:gd name="connsiteX0" fmla="*/ 0 w 2899542"/>
              <a:gd name="connsiteY0" fmla="*/ 275301 h 1204241"/>
              <a:gd name="connsiteX1" fmla="*/ 516542 w 2899542"/>
              <a:gd name="connsiteY1" fmla="*/ 86368 h 1204241"/>
              <a:gd name="connsiteX2" fmla="*/ 2496943 w 2899542"/>
              <a:gd name="connsiteY2" fmla="*/ 0 h 1204241"/>
              <a:gd name="connsiteX3" fmla="*/ 2899542 w 2899542"/>
              <a:gd name="connsiteY3" fmla="*/ 1189875 h 1204241"/>
              <a:gd name="connsiteX4" fmla="*/ 335070 w 2899542"/>
              <a:gd name="connsiteY4" fmla="*/ 1204241 h 1204241"/>
              <a:gd name="connsiteX5" fmla="*/ 0 w 2899542"/>
              <a:gd name="connsiteY5" fmla="*/ 275301 h 1204241"/>
              <a:gd name="connsiteX0" fmla="*/ 0 w 2899542"/>
              <a:gd name="connsiteY0" fmla="*/ 515407 h 1444347"/>
              <a:gd name="connsiteX1" fmla="*/ 516542 w 2899542"/>
              <a:gd name="connsiteY1" fmla="*/ 326474 h 1444347"/>
              <a:gd name="connsiteX2" fmla="*/ 2467463 w 2899542"/>
              <a:gd name="connsiteY2" fmla="*/ 0 h 1444347"/>
              <a:gd name="connsiteX3" fmla="*/ 2899542 w 2899542"/>
              <a:gd name="connsiteY3" fmla="*/ 1429981 h 1444347"/>
              <a:gd name="connsiteX4" fmla="*/ 335070 w 2899542"/>
              <a:gd name="connsiteY4" fmla="*/ 1444347 h 1444347"/>
              <a:gd name="connsiteX5" fmla="*/ 0 w 2899542"/>
              <a:gd name="connsiteY5" fmla="*/ 515407 h 1444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99542" h="1444347">
                <a:moveTo>
                  <a:pt x="0" y="515407"/>
                </a:moveTo>
                <a:lnTo>
                  <a:pt x="516542" y="326474"/>
                </a:lnTo>
                <a:lnTo>
                  <a:pt x="2467463" y="0"/>
                </a:lnTo>
                <a:lnTo>
                  <a:pt x="2899542" y="1429981"/>
                </a:lnTo>
                <a:lnTo>
                  <a:pt x="335070" y="1444347"/>
                </a:lnTo>
                <a:lnTo>
                  <a:pt x="0" y="515407"/>
                </a:lnTo>
                <a:close/>
              </a:path>
            </a:pathLst>
          </a:custGeom>
          <a:gradFill flip="none" rotWithShape="1">
            <a:gsLst>
              <a:gs pos="34000">
                <a:srgbClr val="93CDDD">
                  <a:alpha val="54000"/>
                </a:srgbClr>
              </a:gs>
              <a:gs pos="5000">
                <a:schemeClr val="accent5">
                  <a:lumMod val="60000"/>
                  <a:lumOff val="40000"/>
                  <a:alpha val="0"/>
                </a:schemeClr>
              </a:gs>
              <a:gs pos="54000">
                <a:schemeClr val="accent5">
                  <a:lumMod val="60000"/>
                  <a:lumOff val="40000"/>
                  <a:alpha val="0"/>
                </a:schemeClr>
              </a:gs>
            </a:gsLst>
            <a:lin ang="51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 anchorCtr="0"/>
          <a:lstStyle/>
          <a:p>
            <a:pPr algn="ctr"/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 rot="1195018">
            <a:off x="2567029" y="3879420"/>
            <a:ext cx="3448238" cy="1404071"/>
          </a:xfrm>
          <a:custGeom>
            <a:avLst/>
            <a:gdLst>
              <a:gd name="connsiteX0" fmla="*/ 0 w 2319780"/>
              <a:gd name="connsiteY0" fmla="*/ 0 h 1234440"/>
              <a:gd name="connsiteX1" fmla="*/ 2319780 w 2319780"/>
              <a:gd name="connsiteY1" fmla="*/ 0 h 1234440"/>
              <a:gd name="connsiteX2" fmla="*/ 2319780 w 2319780"/>
              <a:gd name="connsiteY2" fmla="*/ 1234440 h 1234440"/>
              <a:gd name="connsiteX3" fmla="*/ 0 w 2319780"/>
              <a:gd name="connsiteY3" fmla="*/ 1234440 h 1234440"/>
              <a:gd name="connsiteX4" fmla="*/ 0 w 2319780"/>
              <a:gd name="connsiteY4" fmla="*/ 0 h 1234440"/>
              <a:gd name="connsiteX0" fmla="*/ 0 w 2594842"/>
              <a:gd name="connsiteY0" fmla="*/ 5107 h 1239547"/>
              <a:gd name="connsiteX1" fmla="*/ 2594842 w 2594842"/>
              <a:gd name="connsiteY1" fmla="*/ 0 h 1239547"/>
              <a:gd name="connsiteX2" fmla="*/ 2319780 w 2594842"/>
              <a:gd name="connsiteY2" fmla="*/ 1239547 h 1239547"/>
              <a:gd name="connsiteX3" fmla="*/ 0 w 2594842"/>
              <a:gd name="connsiteY3" fmla="*/ 1239547 h 1239547"/>
              <a:gd name="connsiteX4" fmla="*/ 0 w 2594842"/>
              <a:gd name="connsiteY4" fmla="*/ 5107 h 1239547"/>
              <a:gd name="connsiteX0" fmla="*/ 0 w 2983857"/>
              <a:gd name="connsiteY0" fmla="*/ 5107 h 1239547"/>
              <a:gd name="connsiteX1" fmla="*/ 2594842 w 2983857"/>
              <a:gd name="connsiteY1" fmla="*/ 0 h 1239547"/>
              <a:gd name="connsiteX2" fmla="*/ 2983857 w 2983857"/>
              <a:gd name="connsiteY2" fmla="*/ 1208305 h 1239547"/>
              <a:gd name="connsiteX3" fmla="*/ 0 w 2983857"/>
              <a:gd name="connsiteY3" fmla="*/ 1239547 h 1239547"/>
              <a:gd name="connsiteX4" fmla="*/ 0 w 2983857"/>
              <a:gd name="connsiteY4" fmla="*/ 5107 h 1239547"/>
              <a:gd name="connsiteX0" fmla="*/ 0 w 2983857"/>
              <a:gd name="connsiteY0" fmla="*/ 5107 h 1208305"/>
              <a:gd name="connsiteX1" fmla="*/ 2594842 w 2983857"/>
              <a:gd name="connsiteY1" fmla="*/ 0 h 1208305"/>
              <a:gd name="connsiteX2" fmla="*/ 2983857 w 2983857"/>
              <a:gd name="connsiteY2" fmla="*/ 1208305 h 1208305"/>
              <a:gd name="connsiteX3" fmla="*/ 432969 w 2983857"/>
              <a:gd name="connsiteY3" fmla="*/ 1204241 h 1208305"/>
              <a:gd name="connsiteX4" fmla="*/ 0 w 2983857"/>
              <a:gd name="connsiteY4" fmla="*/ 5107 h 1208305"/>
              <a:gd name="connsiteX0" fmla="*/ 0 w 2997441"/>
              <a:gd name="connsiteY0" fmla="*/ 5107 h 1204241"/>
              <a:gd name="connsiteX1" fmla="*/ 2594842 w 2997441"/>
              <a:gd name="connsiteY1" fmla="*/ 0 h 1204241"/>
              <a:gd name="connsiteX2" fmla="*/ 2997441 w 2997441"/>
              <a:gd name="connsiteY2" fmla="*/ 1189875 h 1204241"/>
              <a:gd name="connsiteX3" fmla="*/ 432969 w 2997441"/>
              <a:gd name="connsiteY3" fmla="*/ 1204241 h 1204241"/>
              <a:gd name="connsiteX4" fmla="*/ 0 w 2997441"/>
              <a:gd name="connsiteY4" fmla="*/ 5107 h 1204241"/>
              <a:gd name="connsiteX0" fmla="*/ 0 w 2997441"/>
              <a:gd name="connsiteY0" fmla="*/ 228989 h 1428123"/>
              <a:gd name="connsiteX1" fmla="*/ 2529152 w 2997441"/>
              <a:gd name="connsiteY1" fmla="*/ 0 h 1428123"/>
              <a:gd name="connsiteX2" fmla="*/ 2997441 w 2997441"/>
              <a:gd name="connsiteY2" fmla="*/ 1413757 h 1428123"/>
              <a:gd name="connsiteX3" fmla="*/ 432969 w 2997441"/>
              <a:gd name="connsiteY3" fmla="*/ 1428123 h 1428123"/>
              <a:gd name="connsiteX4" fmla="*/ 0 w 2997441"/>
              <a:gd name="connsiteY4" fmla="*/ 228989 h 1428123"/>
              <a:gd name="connsiteX0" fmla="*/ 0 w 2792383"/>
              <a:gd name="connsiteY0" fmla="*/ 228989 h 1428123"/>
              <a:gd name="connsiteX1" fmla="*/ 2529152 w 2792383"/>
              <a:gd name="connsiteY1" fmla="*/ 0 h 1428123"/>
              <a:gd name="connsiteX2" fmla="*/ 2792383 w 2792383"/>
              <a:gd name="connsiteY2" fmla="*/ 826732 h 1428123"/>
              <a:gd name="connsiteX3" fmla="*/ 432969 w 2792383"/>
              <a:gd name="connsiteY3" fmla="*/ 1428123 h 1428123"/>
              <a:gd name="connsiteX4" fmla="*/ 0 w 2792383"/>
              <a:gd name="connsiteY4" fmla="*/ 228989 h 1428123"/>
              <a:gd name="connsiteX0" fmla="*/ 0 w 2792383"/>
              <a:gd name="connsiteY0" fmla="*/ 228989 h 1404071"/>
              <a:gd name="connsiteX1" fmla="*/ 2529152 w 2792383"/>
              <a:gd name="connsiteY1" fmla="*/ 0 h 1404071"/>
              <a:gd name="connsiteX2" fmla="*/ 2792383 w 2792383"/>
              <a:gd name="connsiteY2" fmla="*/ 826732 h 1404071"/>
              <a:gd name="connsiteX3" fmla="*/ 305585 w 2792383"/>
              <a:gd name="connsiteY3" fmla="*/ 1404071 h 1404071"/>
              <a:gd name="connsiteX4" fmla="*/ 0 w 2792383"/>
              <a:gd name="connsiteY4" fmla="*/ 228989 h 1404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92383" h="1404071">
                <a:moveTo>
                  <a:pt x="0" y="228989"/>
                </a:moveTo>
                <a:lnTo>
                  <a:pt x="2529152" y="0"/>
                </a:lnTo>
                <a:lnTo>
                  <a:pt x="2792383" y="826732"/>
                </a:lnTo>
                <a:lnTo>
                  <a:pt x="305585" y="1404071"/>
                </a:lnTo>
                <a:lnTo>
                  <a:pt x="0" y="228989"/>
                </a:lnTo>
                <a:close/>
              </a:path>
            </a:pathLst>
          </a:custGeom>
          <a:gradFill flip="none" rotWithShape="1">
            <a:gsLst>
              <a:gs pos="33000">
                <a:srgbClr val="FCD5B5"/>
              </a:gs>
              <a:gs pos="2000">
                <a:schemeClr val="accent6">
                  <a:lumMod val="40000"/>
                  <a:lumOff val="60000"/>
                  <a:alpha val="0"/>
                </a:schemeClr>
              </a:gs>
              <a:gs pos="63000">
                <a:schemeClr val="accent6">
                  <a:lumMod val="40000"/>
                  <a:lumOff val="60000"/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602456" y="3087535"/>
            <a:ext cx="7934325" cy="21484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597694" y="3173260"/>
            <a:ext cx="7939087" cy="45324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/>
          <p:cNvGrpSpPr/>
          <p:nvPr/>
        </p:nvGrpSpPr>
        <p:grpSpPr>
          <a:xfrm>
            <a:off x="457200" y="3036316"/>
            <a:ext cx="291465" cy="198894"/>
            <a:chOff x="457200" y="2594350"/>
            <a:chExt cx="291465" cy="198894"/>
          </a:xfrm>
        </p:grpSpPr>
        <p:sp>
          <p:nvSpPr>
            <p:cNvPr id="7" name="Freeform 6"/>
            <p:cNvSpPr/>
            <p:nvPr/>
          </p:nvSpPr>
          <p:spPr>
            <a:xfrm>
              <a:off x="457200" y="2594350"/>
              <a:ext cx="291465" cy="91440"/>
            </a:xfrm>
            <a:custGeom>
              <a:avLst/>
              <a:gdLst>
                <a:gd name="connsiteX0" fmla="*/ 0 w 428625"/>
                <a:gd name="connsiteY0" fmla="*/ 126513 h 233461"/>
                <a:gd name="connsiteX1" fmla="*/ 104775 w 428625"/>
                <a:gd name="connsiteY1" fmla="*/ 2688 h 233461"/>
                <a:gd name="connsiteX2" fmla="*/ 304800 w 428625"/>
                <a:gd name="connsiteY2" fmla="*/ 231288 h 233461"/>
                <a:gd name="connsiteX3" fmla="*/ 428625 w 428625"/>
                <a:gd name="connsiteY3" fmla="*/ 126513 h 233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8625" h="233461">
                  <a:moveTo>
                    <a:pt x="0" y="126513"/>
                  </a:moveTo>
                  <a:cubicBezTo>
                    <a:pt x="26987" y="55869"/>
                    <a:pt x="53975" y="-14774"/>
                    <a:pt x="104775" y="2688"/>
                  </a:cubicBezTo>
                  <a:cubicBezTo>
                    <a:pt x="155575" y="20150"/>
                    <a:pt x="250825" y="210651"/>
                    <a:pt x="304800" y="231288"/>
                  </a:cubicBezTo>
                  <a:cubicBezTo>
                    <a:pt x="358775" y="251926"/>
                    <a:pt x="415925" y="118576"/>
                    <a:pt x="428625" y="126513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16"/>
            <p:cNvSpPr/>
            <p:nvPr/>
          </p:nvSpPr>
          <p:spPr>
            <a:xfrm>
              <a:off x="457200" y="2701804"/>
              <a:ext cx="291465" cy="91440"/>
            </a:xfrm>
            <a:custGeom>
              <a:avLst/>
              <a:gdLst>
                <a:gd name="connsiteX0" fmla="*/ 0 w 428625"/>
                <a:gd name="connsiteY0" fmla="*/ 126513 h 233461"/>
                <a:gd name="connsiteX1" fmla="*/ 104775 w 428625"/>
                <a:gd name="connsiteY1" fmla="*/ 2688 h 233461"/>
                <a:gd name="connsiteX2" fmla="*/ 304800 w 428625"/>
                <a:gd name="connsiteY2" fmla="*/ 231288 h 233461"/>
                <a:gd name="connsiteX3" fmla="*/ 428625 w 428625"/>
                <a:gd name="connsiteY3" fmla="*/ 126513 h 233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8625" h="233461">
                  <a:moveTo>
                    <a:pt x="0" y="126513"/>
                  </a:moveTo>
                  <a:cubicBezTo>
                    <a:pt x="26987" y="55869"/>
                    <a:pt x="53975" y="-14774"/>
                    <a:pt x="104775" y="2688"/>
                  </a:cubicBezTo>
                  <a:cubicBezTo>
                    <a:pt x="155575" y="20150"/>
                    <a:pt x="250825" y="210651"/>
                    <a:pt x="304800" y="231288"/>
                  </a:cubicBezTo>
                  <a:cubicBezTo>
                    <a:pt x="358775" y="251926"/>
                    <a:pt x="415925" y="118576"/>
                    <a:pt x="428625" y="126513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8401587" y="3036316"/>
            <a:ext cx="291465" cy="198894"/>
            <a:chOff x="457200" y="2594350"/>
            <a:chExt cx="291465" cy="198894"/>
          </a:xfrm>
        </p:grpSpPr>
        <p:sp>
          <p:nvSpPr>
            <p:cNvPr id="21" name="Freeform 20"/>
            <p:cNvSpPr/>
            <p:nvPr/>
          </p:nvSpPr>
          <p:spPr>
            <a:xfrm>
              <a:off x="457200" y="2594350"/>
              <a:ext cx="291465" cy="91440"/>
            </a:xfrm>
            <a:custGeom>
              <a:avLst/>
              <a:gdLst>
                <a:gd name="connsiteX0" fmla="*/ 0 w 428625"/>
                <a:gd name="connsiteY0" fmla="*/ 126513 h 233461"/>
                <a:gd name="connsiteX1" fmla="*/ 104775 w 428625"/>
                <a:gd name="connsiteY1" fmla="*/ 2688 h 233461"/>
                <a:gd name="connsiteX2" fmla="*/ 304800 w 428625"/>
                <a:gd name="connsiteY2" fmla="*/ 231288 h 233461"/>
                <a:gd name="connsiteX3" fmla="*/ 428625 w 428625"/>
                <a:gd name="connsiteY3" fmla="*/ 126513 h 233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8625" h="233461">
                  <a:moveTo>
                    <a:pt x="0" y="126513"/>
                  </a:moveTo>
                  <a:cubicBezTo>
                    <a:pt x="26987" y="55869"/>
                    <a:pt x="53975" y="-14774"/>
                    <a:pt x="104775" y="2688"/>
                  </a:cubicBezTo>
                  <a:cubicBezTo>
                    <a:pt x="155575" y="20150"/>
                    <a:pt x="250825" y="210651"/>
                    <a:pt x="304800" y="231288"/>
                  </a:cubicBezTo>
                  <a:cubicBezTo>
                    <a:pt x="358775" y="251926"/>
                    <a:pt x="415925" y="118576"/>
                    <a:pt x="428625" y="126513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457200" y="2701804"/>
              <a:ext cx="291465" cy="91440"/>
            </a:xfrm>
            <a:custGeom>
              <a:avLst/>
              <a:gdLst>
                <a:gd name="connsiteX0" fmla="*/ 0 w 428625"/>
                <a:gd name="connsiteY0" fmla="*/ 126513 h 233461"/>
                <a:gd name="connsiteX1" fmla="*/ 104775 w 428625"/>
                <a:gd name="connsiteY1" fmla="*/ 2688 h 233461"/>
                <a:gd name="connsiteX2" fmla="*/ 304800 w 428625"/>
                <a:gd name="connsiteY2" fmla="*/ 231288 h 233461"/>
                <a:gd name="connsiteX3" fmla="*/ 428625 w 428625"/>
                <a:gd name="connsiteY3" fmla="*/ 126513 h 233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8625" h="233461">
                  <a:moveTo>
                    <a:pt x="0" y="126513"/>
                  </a:moveTo>
                  <a:cubicBezTo>
                    <a:pt x="26987" y="55869"/>
                    <a:pt x="53975" y="-14774"/>
                    <a:pt x="104775" y="2688"/>
                  </a:cubicBezTo>
                  <a:cubicBezTo>
                    <a:pt x="155575" y="20150"/>
                    <a:pt x="250825" y="210651"/>
                    <a:pt x="304800" y="231288"/>
                  </a:cubicBezTo>
                  <a:cubicBezTo>
                    <a:pt x="358775" y="251926"/>
                    <a:pt x="415925" y="118576"/>
                    <a:pt x="428625" y="126513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5" name="Freeform 44"/>
          <p:cNvSpPr/>
          <p:nvPr/>
        </p:nvSpPr>
        <p:spPr>
          <a:xfrm rot="21173699">
            <a:off x="2953337" y="2069049"/>
            <a:ext cx="5615379" cy="890279"/>
          </a:xfrm>
          <a:custGeom>
            <a:avLst/>
            <a:gdLst>
              <a:gd name="connsiteX0" fmla="*/ 2815077 w 5615379"/>
              <a:gd name="connsiteY0" fmla="*/ 0 h 890279"/>
              <a:gd name="connsiteX1" fmla="*/ 5615379 w 5615379"/>
              <a:gd name="connsiteY1" fmla="*/ 349045 h 890279"/>
              <a:gd name="connsiteX2" fmla="*/ 5573786 w 5615379"/>
              <a:gd name="connsiteY2" fmla="*/ 682733 h 890279"/>
              <a:gd name="connsiteX3" fmla="*/ 5530182 w 5615379"/>
              <a:gd name="connsiteY3" fmla="*/ 693338 h 890279"/>
              <a:gd name="connsiteX4" fmla="*/ 3023253 w 5615379"/>
              <a:gd name="connsiteY4" fmla="*/ 890279 h 890279"/>
              <a:gd name="connsiteX5" fmla="*/ 0 w 5615379"/>
              <a:gd name="connsiteY5" fmla="*/ 443589 h 890279"/>
              <a:gd name="connsiteX6" fmla="*/ 2413962 w 5615379"/>
              <a:gd name="connsiteY6" fmla="*/ 5974 h 890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15379" h="890279">
                <a:moveTo>
                  <a:pt x="2815077" y="0"/>
                </a:moveTo>
                <a:lnTo>
                  <a:pt x="5615379" y="349045"/>
                </a:lnTo>
                <a:lnTo>
                  <a:pt x="5573786" y="682733"/>
                </a:lnTo>
                <a:lnTo>
                  <a:pt x="5530182" y="693338"/>
                </a:lnTo>
                <a:cubicBezTo>
                  <a:pt x="4986882" y="812158"/>
                  <a:pt x="4066814" y="890279"/>
                  <a:pt x="3023253" y="890279"/>
                </a:cubicBezTo>
                <a:cubicBezTo>
                  <a:pt x="1353556" y="890279"/>
                  <a:pt x="0" y="690289"/>
                  <a:pt x="0" y="443589"/>
                </a:cubicBezTo>
                <a:cubicBezTo>
                  <a:pt x="0" y="227726"/>
                  <a:pt x="1036316" y="47626"/>
                  <a:pt x="2413962" y="5974"/>
                </a:cubicBezTo>
                <a:close/>
              </a:path>
            </a:pathLst>
          </a:custGeom>
          <a:gradFill flip="none" rotWithShape="1">
            <a:gsLst>
              <a:gs pos="0">
                <a:schemeClr val="tx1">
                  <a:lumMod val="50000"/>
                  <a:lumOff val="50000"/>
                  <a:alpha val="80000"/>
                </a:schemeClr>
              </a:gs>
              <a:gs pos="43000">
                <a:schemeClr val="tx1">
                  <a:lumMod val="50000"/>
                  <a:lumOff val="50000"/>
                  <a:alpha val="50000"/>
                </a:schemeClr>
              </a:gs>
              <a:gs pos="100000">
                <a:schemeClr val="tx1">
                  <a:lumMod val="50000"/>
                  <a:lumOff val="50000"/>
                  <a:alpha val="14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 rot="915817">
            <a:off x="3654439" y="3650050"/>
            <a:ext cx="15348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Single Devices</a:t>
            </a:r>
          </a:p>
        </p:txBody>
      </p:sp>
      <p:sp>
        <p:nvSpPr>
          <p:cNvPr id="32" name="Rectangle 31"/>
          <p:cNvSpPr/>
          <p:nvPr/>
        </p:nvSpPr>
        <p:spPr>
          <a:xfrm rot="1029965">
            <a:off x="2896672" y="4191007"/>
            <a:ext cx="29485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Phased Array Element Power</a:t>
            </a:r>
          </a:p>
        </p:txBody>
      </p:sp>
      <p:sp>
        <p:nvSpPr>
          <p:cNvPr id="47" name="Rectangle 46"/>
          <p:cNvSpPr/>
          <p:nvPr/>
        </p:nvSpPr>
        <p:spPr>
          <a:xfrm>
            <a:off x="4391382" y="2264531"/>
            <a:ext cx="11436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Black Hole Jets</a:t>
            </a:r>
            <a:endParaRPr lang="en-US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756"/>
          <a:stretch/>
        </p:blipFill>
        <p:spPr>
          <a:xfrm>
            <a:off x="5737520" y="1840598"/>
            <a:ext cx="1305462" cy="844267"/>
          </a:xfrm>
          <a:prstGeom prst="rect">
            <a:avLst/>
          </a:prstGeom>
        </p:spPr>
      </p:pic>
      <p:cxnSp>
        <p:nvCxnSpPr>
          <p:cNvPr id="40" name="Straight Arrow Connector 39"/>
          <p:cNvCxnSpPr/>
          <p:nvPr/>
        </p:nvCxnSpPr>
        <p:spPr>
          <a:xfrm>
            <a:off x="6262152" y="2095737"/>
            <a:ext cx="85308" cy="258849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  <a:effectLst>
            <a:glow rad="50800">
              <a:schemeClr val="tx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6446520" y="2392686"/>
            <a:ext cx="283571" cy="36077"/>
          </a:xfrm>
          <a:prstGeom prst="straightConnector1">
            <a:avLst/>
          </a:prstGeom>
          <a:ln>
            <a:solidFill>
              <a:schemeClr val="bg1"/>
            </a:solidFill>
            <a:headEnd type="triangle"/>
            <a:tailEnd type="none"/>
          </a:ln>
          <a:effectLst>
            <a:glow rad="50800">
              <a:schemeClr val="tx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679615" y="1789741"/>
            <a:ext cx="1107996" cy="276999"/>
          </a:xfrm>
          <a:prstGeom prst="rect">
            <a:avLst/>
          </a:prstGeom>
          <a:noFill/>
          <a:effectLst>
            <a:glow rad="127000">
              <a:schemeClr val="tx1"/>
            </a:glow>
          </a:effectLst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  <a:effectLst>
                  <a:glow rad="101600">
                    <a:schemeClr val="tx1"/>
                  </a:glow>
                </a:effectLst>
              </a:rPr>
              <a:t>1.3e24 W/mm</a:t>
            </a:r>
            <a:endParaRPr lang="en-US" sz="1200" b="1" dirty="0">
              <a:solidFill>
                <a:schemeClr val="bg1"/>
              </a:solidFill>
              <a:effectLst>
                <a:glow rad="101600">
                  <a:schemeClr val="tx1"/>
                </a:glow>
              </a:effectLst>
            </a:endParaRPr>
          </a:p>
        </p:txBody>
      </p:sp>
      <p:sp>
        <p:nvSpPr>
          <p:cNvPr id="34" name="Right Arrow 33"/>
          <p:cNvSpPr/>
          <p:nvPr/>
        </p:nvSpPr>
        <p:spPr>
          <a:xfrm rot="18951825">
            <a:off x="4655031" y="2710423"/>
            <a:ext cx="1960582" cy="797192"/>
          </a:xfrm>
          <a:prstGeom prst="rightArrow">
            <a:avLst/>
          </a:prstGeom>
          <a:solidFill>
            <a:srgbClr val="92D050">
              <a:alpha val="6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Growth Mindset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6771298" y="716954"/>
            <a:ext cx="2545689" cy="1409565"/>
            <a:chOff x="6771298" y="274988"/>
            <a:chExt cx="2545689" cy="1409565"/>
          </a:xfrm>
        </p:grpSpPr>
        <p:grpSp>
          <p:nvGrpSpPr>
            <p:cNvPr id="60" name="Group 59"/>
            <p:cNvGrpSpPr/>
            <p:nvPr/>
          </p:nvGrpSpPr>
          <p:grpSpPr>
            <a:xfrm>
              <a:off x="6771298" y="274988"/>
              <a:ext cx="2326141" cy="1409565"/>
              <a:chOff x="6771298" y="274988"/>
              <a:chExt cx="2326141" cy="1409565"/>
            </a:xfrm>
          </p:grpSpPr>
          <p:sp>
            <p:nvSpPr>
              <p:cNvPr id="35" name="TextBox 34"/>
              <p:cNvSpPr txBox="1"/>
              <p:nvPr/>
            </p:nvSpPr>
            <p:spPr>
              <a:xfrm>
                <a:off x="8346913" y="274988"/>
                <a:ext cx="75052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 smtClean="0"/>
                  <a:t>470 </a:t>
                </a:r>
                <a:r>
                  <a:rPr lang="en-US" sz="1200" b="1" dirty="0" err="1" smtClean="0"/>
                  <a:t>dBm</a:t>
                </a:r>
                <a:endParaRPr lang="en-US" sz="1200" b="1" dirty="0"/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6771298" y="1016797"/>
                <a:ext cx="929818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100" b="1" dirty="0" smtClean="0"/>
                  <a:t>Gamma Ray Bursts</a:t>
                </a:r>
                <a:endParaRPr lang="en-US" sz="1100" b="1" dirty="0"/>
              </a:p>
            </p:txBody>
          </p:sp>
          <p:sp>
            <p:nvSpPr>
              <p:cNvPr id="50" name="Right Arrow 49"/>
              <p:cNvSpPr/>
              <p:nvPr/>
            </p:nvSpPr>
            <p:spPr>
              <a:xfrm rot="19390712">
                <a:off x="8055792" y="820499"/>
                <a:ext cx="884129" cy="213664"/>
              </a:xfrm>
              <a:custGeom>
                <a:avLst/>
                <a:gdLst>
                  <a:gd name="connsiteX0" fmla="*/ 0 w 2239214"/>
                  <a:gd name="connsiteY0" fmla="*/ 199298 h 797192"/>
                  <a:gd name="connsiteX1" fmla="*/ 1840618 w 2239214"/>
                  <a:gd name="connsiteY1" fmla="*/ 199298 h 797192"/>
                  <a:gd name="connsiteX2" fmla="*/ 1840618 w 2239214"/>
                  <a:gd name="connsiteY2" fmla="*/ 0 h 797192"/>
                  <a:gd name="connsiteX3" fmla="*/ 2239214 w 2239214"/>
                  <a:gd name="connsiteY3" fmla="*/ 398596 h 797192"/>
                  <a:gd name="connsiteX4" fmla="*/ 1840618 w 2239214"/>
                  <a:gd name="connsiteY4" fmla="*/ 797192 h 797192"/>
                  <a:gd name="connsiteX5" fmla="*/ 1840618 w 2239214"/>
                  <a:gd name="connsiteY5" fmla="*/ 597894 h 797192"/>
                  <a:gd name="connsiteX6" fmla="*/ 0 w 2239214"/>
                  <a:gd name="connsiteY6" fmla="*/ 597894 h 797192"/>
                  <a:gd name="connsiteX7" fmla="*/ 0 w 2239214"/>
                  <a:gd name="connsiteY7" fmla="*/ 199298 h 797192"/>
                  <a:gd name="connsiteX0" fmla="*/ 0 w 2239214"/>
                  <a:gd name="connsiteY0" fmla="*/ 199298 h 797192"/>
                  <a:gd name="connsiteX1" fmla="*/ 1858412 w 2239214"/>
                  <a:gd name="connsiteY1" fmla="*/ 282855 h 797192"/>
                  <a:gd name="connsiteX2" fmla="*/ 1840618 w 2239214"/>
                  <a:gd name="connsiteY2" fmla="*/ 0 h 797192"/>
                  <a:gd name="connsiteX3" fmla="*/ 2239214 w 2239214"/>
                  <a:gd name="connsiteY3" fmla="*/ 398596 h 797192"/>
                  <a:gd name="connsiteX4" fmla="*/ 1840618 w 2239214"/>
                  <a:gd name="connsiteY4" fmla="*/ 797192 h 797192"/>
                  <a:gd name="connsiteX5" fmla="*/ 1840618 w 2239214"/>
                  <a:gd name="connsiteY5" fmla="*/ 597894 h 797192"/>
                  <a:gd name="connsiteX6" fmla="*/ 0 w 2239214"/>
                  <a:gd name="connsiteY6" fmla="*/ 597894 h 797192"/>
                  <a:gd name="connsiteX7" fmla="*/ 0 w 2239214"/>
                  <a:gd name="connsiteY7" fmla="*/ 199298 h 797192"/>
                  <a:gd name="connsiteX0" fmla="*/ 0 w 2239214"/>
                  <a:gd name="connsiteY0" fmla="*/ 54190 h 652084"/>
                  <a:gd name="connsiteX1" fmla="*/ 1858412 w 2239214"/>
                  <a:gd name="connsiteY1" fmla="*/ 137747 h 652084"/>
                  <a:gd name="connsiteX2" fmla="*/ 1888893 w 2239214"/>
                  <a:gd name="connsiteY2" fmla="*/ 0 h 652084"/>
                  <a:gd name="connsiteX3" fmla="*/ 2239214 w 2239214"/>
                  <a:gd name="connsiteY3" fmla="*/ 253488 h 652084"/>
                  <a:gd name="connsiteX4" fmla="*/ 1840618 w 2239214"/>
                  <a:gd name="connsiteY4" fmla="*/ 652084 h 652084"/>
                  <a:gd name="connsiteX5" fmla="*/ 1840618 w 2239214"/>
                  <a:gd name="connsiteY5" fmla="*/ 452786 h 652084"/>
                  <a:gd name="connsiteX6" fmla="*/ 0 w 2239214"/>
                  <a:gd name="connsiteY6" fmla="*/ 452786 h 652084"/>
                  <a:gd name="connsiteX7" fmla="*/ 0 w 2239214"/>
                  <a:gd name="connsiteY7" fmla="*/ 54190 h 652084"/>
                  <a:gd name="connsiteX0" fmla="*/ 0 w 2239214"/>
                  <a:gd name="connsiteY0" fmla="*/ 54190 h 652084"/>
                  <a:gd name="connsiteX1" fmla="*/ 1858412 w 2239214"/>
                  <a:gd name="connsiteY1" fmla="*/ 137747 h 652084"/>
                  <a:gd name="connsiteX2" fmla="*/ 1888893 w 2239214"/>
                  <a:gd name="connsiteY2" fmla="*/ 0 h 652084"/>
                  <a:gd name="connsiteX3" fmla="*/ 2239214 w 2239214"/>
                  <a:gd name="connsiteY3" fmla="*/ 253488 h 652084"/>
                  <a:gd name="connsiteX4" fmla="*/ 1840618 w 2239214"/>
                  <a:gd name="connsiteY4" fmla="*/ 652084 h 652084"/>
                  <a:gd name="connsiteX5" fmla="*/ 1849039 w 2239214"/>
                  <a:gd name="connsiteY5" fmla="*/ 311046 h 652084"/>
                  <a:gd name="connsiteX6" fmla="*/ 0 w 2239214"/>
                  <a:gd name="connsiteY6" fmla="*/ 452786 h 652084"/>
                  <a:gd name="connsiteX7" fmla="*/ 0 w 2239214"/>
                  <a:gd name="connsiteY7" fmla="*/ 54190 h 652084"/>
                  <a:gd name="connsiteX0" fmla="*/ 0 w 2239214"/>
                  <a:gd name="connsiteY0" fmla="*/ 54190 h 471835"/>
                  <a:gd name="connsiteX1" fmla="*/ 1858412 w 2239214"/>
                  <a:gd name="connsiteY1" fmla="*/ 137747 h 471835"/>
                  <a:gd name="connsiteX2" fmla="*/ 1888893 w 2239214"/>
                  <a:gd name="connsiteY2" fmla="*/ 0 h 471835"/>
                  <a:gd name="connsiteX3" fmla="*/ 2239214 w 2239214"/>
                  <a:gd name="connsiteY3" fmla="*/ 253488 h 471835"/>
                  <a:gd name="connsiteX4" fmla="*/ 1871240 w 2239214"/>
                  <a:gd name="connsiteY4" fmla="*/ 471835 h 471835"/>
                  <a:gd name="connsiteX5" fmla="*/ 1849039 w 2239214"/>
                  <a:gd name="connsiteY5" fmla="*/ 311046 h 471835"/>
                  <a:gd name="connsiteX6" fmla="*/ 0 w 2239214"/>
                  <a:gd name="connsiteY6" fmla="*/ 452786 h 471835"/>
                  <a:gd name="connsiteX7" fmla="*/ 0 w 2239214"/>
                  <a:gd name="connsiteY7" fmla="*/ 54190 h 471835"/>
                  <a:gd name="connsiteX0" fmla="*/ 0 w 2064467"/>
                  <a:gd name="connsiteY0" fmla="*/ 54190 h 471835"/>
                  <a:gd name="connsiteX1" fmla="*/ 1858412 w 2064467"/>
                  <a:gd name="connsiteY1" fmla="*/ 137747 h 471835"/>
                  <a:gd name="connsiteX2" fmla="*/ 1888893 w 2064467"/>
                  <a:gd name="connsiteY2" fmla="*/ 0 h 471835"/>
                  <a:gd name="connsiteX3" fmla="*/ 2064467 w 2064467"/>
                  <a:gd name="connsiteY3" fmla="*/ 226037 h 471835"/>
                  <a:gd name="connsiteX4" fmla="*/ 1871240 w 2064467"/>
                  <a:gd name="connsiteY4" fmla="*/ 471835 h 471835"/>
                  <a:gd name="connsiteX5" fmla="*/ 1849039 w 2064467"/>
                  <a:gd name="connsiteY5" fmla="*/ 311046 h 471835"/>
                  <a:gd name="connsiteX6" fmla="*/ 0 w 2064467"/>
                  <a:gd name="connsiteY6" fmla="*/ 452786 h 471835"/>
                  <a:gd name="connsiteX7" fmla="*/ 0 w 2064467"/>
                  <a:gd name="connsiteY7" fmla="*/ 54190 h 4718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64467" h="471835">
                    <a:moveTo>
                      <a:pt x="0" y="54190"/>
                    </a:moveTo>
                    <a:lnTo>
                      <a:pt x="1858412" y="137747"/>
                    </a:lnTo>
                    <a:lnTo>
                      <a:pt x="1888893" y="0"/>
                    </a:lnTo>
                    <a:lnTo>
                      <a:pt x="2064467" y="226037"/>
                    </a:lnTo>
                    <a:lnTo>
                      <a:pt x="1871240" y="471835"/>
                    </a:lnTo>
                    <a:lnTo>
                      <a:pt x="1849039" y="311046"/>
                    </a:lnTo>
                    <a:lnTo>
                      <a:pt x="0" y="452786"/>
                    </a:lnTo>
                    <a:lnTo>
                      <a:pt x="0" y="5419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3">
                      <a:lumMod val="67000"/>
                    </a:schemeClr>
                  </a:gs>
                  <a:gs pos="48000">
                    <a:schemeClr val="accent3">
                      <a:lumMod val="97000"/>
                      <a:lumOff val="3000"/>
                    </a:schemeClr>
                  </a:gs>
                  <a:gs pos="100000">
                    <a:schemeClr val="accent3">
                      <a:lumMod val="60000"/>
                      <a:lumOff val="40000"/>
                    </a:schemeClr>
                  </a:gs>
                </a:gsLst>
                <a:lin ang="126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pic>
            <p:nvPicPr>
              <p:cNvPr id="1026" name="Picture 2" descr="https://upload.wikimedia.org/wikipedia/commons/8/83/GRB080319B_illustration_NASA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701116" y="1067621"/>
                <a:ext cx="631941" cy="6169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9" name="Cross 58"/>
              <p:cNvSpPr/>
              <p:nvPr/>
            </p:nvSpPr>
            <p:spPr>
              <a:xfrm>
                <a:off x="8865296" y="541922"/>
                <a:ext cx="101311" cy="101311"/>
              </a:xfrm>
              <a:prstGeom prst="plus">
                <a:avLst>
                  <a:gd name="adj" fmla="val 38889"/>
                </a:avLst>
              </a:prstGeom>
              <a:solidFill>
                <a:schemeClr val="tx1">
                  <a:alpha val="61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 rot="19166132">
              <a:off x="8175328" y="847059"/>
              <a:ext cx="114165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 smtClean="0"/>
                <a:t>“These go to 11”</a:t>
              </a:r>
              <a:endParaRPr lang="en-US" sz="1100" dirty="0"/>
            </a:p>
          </p:txBody>
        </p:sp>
      </p:grp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Distribution Statement A. Approved for public release 43-4610-18, distribution is unlimited.</a:t>
            </a:r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419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 rot="5400000">
            <a:off x="-1574356" y="2671633"/>
            <a:ext cx="5617585" cy="2468879"/>
          </a:xfrm>
          <a:prstGeom prst="rect">
            <a:avLst/>
          </a:prstGeom>
          <a:pattFill prst="wdUpDiag">
            <a:fgClr>
              <a:schemeClr val="accent3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 rot="5400000">
            <a:off x="2053049" y="1519121"/>
            <a:ext cx="5611576" cy="477991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 rot="5400000">
            <a:off x="5387604" y="2958471"/>
            <a:ext cx="5617585" cy="1895203"/>
          </a:xfrm>
          <a:prstGeom prst="rect">
            <a:avLst/>
          </a:prstGeom>
          <a:pattFill prst="wdUpDiag">
            <a:fgClr>
              <a:schemeClr val="accent3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7435302" y="1103290"/>
            <a:ext cx="1502371" cy="392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Too Costly</a:t>
            </a:r>
            <a:endParaRPr lang="en-US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1064691"/>
            <a:ext cx="24745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Existing technology and Prior Efforts</a:t>
            </a:r>
            <a:endParaRPr lang="en-US" sz="1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3611880" y="1096564"/>
            <a:ext cx="2493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Just right</a:t>
            </a:r>
            <a:endParaRPr lang="en-US" sz="2400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 2</a:t>
            </a:r>
            <a:r>
              <a:rPr lang="en-US" dirty="0"/>
              <a:t>: </a:t>
            </a:r>
            <a:r>
              <a:rPr lang="en-US" dirty="0" smtClean="0"/>
              <a:t>RF Component Space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193474" y="1651856"/>
            <a:ext cx="1104984" cy="15272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/>
          <a:lstStyle/>
          <a:p>
            <a:pPr algn="ctr"/>
            <a:r>
              <a:rPr 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Transistors</a:t>
            </a:r>
            <a:endParaRPr lang="en-US" sz="1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731132" y="1684533"/>
            <a:ext cx="1239705" cy="370445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MMIC</a:t>
            </a:r>
            <a:endParaRPr lang="en-US" sz="1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243120" y="1695589"/>
            <a:ext cx="1201775" cy="369339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T/R Modules</a:t>
            </a:r>
            <a:endParaRPr lang="en-US" sz="1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681719" y="1657968"/>
            <a:ext cx="1424632" cy="373101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/>
            <a:r>
              <a:rPr 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Small Aperture Building Block</a:t>
            </a:r>
            <a:endParaRPr lang="en-US" sz="1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7473932" y="2091544"/>
            <a:ext cx="1465434" cy="24756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Full-Scale Arrays</a:t>
            </a:r>
            <a:endParaRPr lang="en-US" sz="1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0" y="1538656"/>
            <a:ext cx="9143999" cy="67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890783" y="2234606"/>
            <a:ext cx="2432391" cy="24622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tIns="0" bIns="0" rtlCol="0">
            <a:spAutoFit/>
          </a:bodyPr>
          <a:lstStyle/>
          <a:p>
            <a:pPr algn="ctr"/>
            <a:r>
              <a:rPr lang="en-US" sz="1600" b="1" dirty="0" smtClean="0"/>
              <a:t>High W/mm Devices</a:t>
            </a:r>
            <a:endParaRPr lang="en-US" sz="16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2890783" y="2635332"/>
            <a:ext cx="4094058" cy="49244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tIns="0" bIns="0" rtlCol="0">
            <a:spAutoFit/>
          </a:bodyPr>
          <a:lstStyle/>
          <a:p>
            <a:pPr algn="ctr"/>
            <a:r>
              <a:rPr lang="en-US" sz="1600" b="1" dirty="0" smtClean="0"/>
              <a:t>Temp. Tolerant / Improved Thermal Management</a:t>
            </a:r>
            <a:endParaRPr lang="en-US" sz="1600" b="1" dirty="0"/>
          </a:p>
        </p:txBody>
      </p:sp>
      <p:sp>
        <p:nvSpPr>
          <p:cNvPr id="3" name="Rectangle 2"/>
          <p:cNvSpPr/>
          <p:nvPr/>
        </p:nvSpPr>
        <p:spPr>
          <a:xfrm>
            <a:off x="4653498" y="3347085"/>
            <a:ext cx="2331344" cy="49244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tIns="0" bIns="0" rtlCol="0">
            <a:spAutoFit/>
          </a:bodyPr>
          <a:lstStyle/>
          <a:p>
            <a:pPr algn="ctr"/>
            <a:r>
              <a:rPr lang="en-US" sz="1600" b="1" dirty="0"/>
              <a:t>Compact, Efficient Vacuum Devices</a:t>
            </a:r>
          </a:p>
        </p:txBody>
      </p:sp>
      <p:pic>
        <p:nvPicPr>
          <p:cNvPr id="27" name="Picture 2" descr="https://upload.wikimedia.org/wikipedia/commons/8/83/GRB080319B_illustration_NAS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680" y="4931785"/>
            <a:ext cx="968370" cy="945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2890784" y="3985185"/>
            <a:ext cx="4094058" cy="49244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tIns="0" bIns="0" rtlCol="0">
            <a:spAutoFit/>
          </a:bodyPr>
          <a:lstStyle/>
          <a:p>
            <a:pPr algn="ctr"/>
            <a:r>
              <a:rPr lang="en-US" sz="1600" b="1" dirty="0" smtClean="0"/>
              <a:t>High Efficiency, Adaptive, Tunable Architectures</a:t>
            </a:r>
            <a:endParaRPr lang="en-US" sz="1600" b="1" dirty="0"/>
          </a:p>
        </p:txBody>
      </p:sp>
      <p:sp>
        <p:nvSpPr>
          <p:cNvPr id="29" name="Rectangle 28"/>
          <p:cNvSpPr/>
          <p:nvPr/>
        </p:nvSpPr>
        <p:spPr>
          <a:xfrm>
            <a:off x="4653498" y="4636663"/>
            <a:ext cx="2331344" cy="49244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tIns="0" bIns="0" rtlCol="0">
            <a:spAutoFit/>
          </a:bodyPr>
          <a:lstStyle/>
          <a:p>
            <a:pPr algn="ctr"/>
            <a:r>
              <a:rPr lang="en-US" sz="1600" b="1" dirty="0" smtClean="0"/>
              <a:t>Compact High Power Electronic Beam-steering</a:t>
            </a:r>
            <a:endParaRPr lang="en-US" sz="1600" b="1" dirty="0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756"/>
          <a:stretch/>
        </p:blipFill>
        <p:spPr>
          <a:xfrm>
            <a:off x="7731815" y="6019078"/>
            <a:ext cx="963235" cy="622942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128230" y="3898294"/>
            <a:ext cx="2223346" cy="18466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tIns="0" bIns="0" rtlCol="0">
            <a:spAutoFit/>
          </a:bodyPr>
          <a:lstStyle/>
          <a:p>
            <a:pPr algn="ctr"/>
            <a:r>
              <a:rPr lang="en-US" sz="1200" b="1" dirty="0" smtClean="0"/>
              <a:t>High Efficiency COTS devices</a:t>
            </a:r>
            <a:endParaRPr lang="en-US" sz="12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1980319" y="5749924"/>
            <a:ext cx="5329231" cy="738664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tIns="0" bIns="0" rtlCol="0">
            <a:spAutoFit/>
          </a:bodyPr>
          <a:lstStyle/>
          <a:p>
            <a:pPr algn="ctr"/>
            <a:r>
              <a:rPr lang="en-US" sz="1600" b="1" dirty="0" smtClean="0"/>
              <a:t>All submissions should describe their technology relates to state-of-the-art and how the technology could scale to Area 2A/2B full-sized systems.</a:t>
            </a:r>
            <a:endParaRPr lang="en-US" sz="1600" b="1" dirty="0"/>
          </a:p>
        </p:txBody>
      </p:sp>
      <p:cxnSp>
        <p:nvCxnSpPr>
          <p:cNvPr id="43" name="Straight Arrow Connector 42"/>
          <p:cNvCxnSpPr/>
          <p:nvPr/>
        </p:nvCxnSpPr>
        <p:spPr>
          <a:xfrm flipV="1">
            <a:off x="7188042" y="4042150"/>
            <a:ext cx="743415" cy="1935186"/>
          </a:xfrm>
          <a:prstGeom prst="straightConnector1">
            <a:avLst/>
          </a:prstGeom>
          <a:ln w="3175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Picture 4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40" y="5432019"/>
            <a:ext cx="1439333" cy="959555"/>
          </a:xfrm>
          <a:prstGeom prst="rect">
            <a:avLst/>
          </a:prstGeom>
        </p:spPr>
      </p:pic>
      <p:sp>
        <p:nvSpPr>
          <p:cNvPr id="49" name="Rectangle 48"/>
          <p:cNvSpPr/>
          <p:nvPr/>
        </p:nvSpPr>
        <p:spPr>
          <a:xfrm>
            <a:off x="122123" y="6530200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600" dirty="0"/>
              <a:t>https://decider.com/2017/06/24/my-first-time-spaceballs-anniversary/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32436" y="4193417"/>
            <a:ext cx="2214934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tIns="0" bIns="0" rtlCol="0">
            <a:spAutoFit/>
          </a:bodyPr>
          <a:lstStyle/>
          <a:p>
            <a:pPr algn="ctr"/>
            <a:r>
              <a:rPr lang="en-US" sz="1200" b="1" dirty="0" smtClean="0"/>
              <a:t>High-power switches / tunable filters and matching networks</a:t>
            </a:r>
            <a:endParaRPr lang="en-US" sz="1200" b="1" dirty="0"/>
          </a:p>
        </p:txBody>
      </p:sp>
      <p:sp>
        <p:nvSpPr>
          <p:cNvPr id="5" name="Right Arrow 4"/>
          <p:cNvSpPr/>
          <p:nvPr/>
        </p:nvSpPr>
        <p:spPr>
          <a:xfrm>
            <a:off x="2458301" y="4098526"/>
            <a:ext cx="463313" cy="237063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600" b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6" name="Freeform 35"/>
          <p:cNvSpPr/>
          <p:nvPr/>
        </p:nvSpPr>
        <p:spPr>
          <a:xfrm>
            <a:off x="2353024" y="4010216"/>
            <a:ext cx="331766" cy="138021"/>
          </a:xfrm>
          <a:custGeom>
            <a:avLst/>
            <a:gdLst>
              <a:gd name="connsiteX0" fmla="*/ 0 w 1175658"/>
              <a:gd name="connsiteY0" fmla="*/ 391489 h 391489"/>
              <a:gd name="connsiteX1" fmla="*/ 348343 w 1175658"/>
              <a:gd name="connsiteY1" fmla="*/ 51855 h 391489"/>
              <a:gd name="connsiteX2" fmla="*/ 844732 w 1175658"/>
              <a:gd name="connsiteY2" fmla="*/ 34438 h 391489"/>
              <a:gd name="connsiteX3" fmla="*/ 1175658 w 1175658"/>
              <a:gd name="connsiteY3" fmla="*/ 374072 h 391489"/>
              <a:gd name="connsiteX0" fmla="*/ 0 w 1223162"/>
              <a:gd name="connsiteY0" fmla="*/ 146802 h 363550"/>
              <a:gd name="connsiteX1" fmla="*/ 395847 w 1223162"/>
              <a:gd name="connsiteY1" fmla="*/ 41332 h 363550"/>
              <a:gd name="connsiteX2" fmla="*/ 892236 w 1223162"/>
              <a:gd name="connsiteY2" fmla="*/ 23915 h 363550"/>
              <a:gd name="connsiteX3" fmla="*/ 1223162 w 1223162"/>
              <a:gd name="connsiteY3" fmla="*/ 363549 h 363550"/>
              <a:gd name="connsiteX0" fmla="*/ 0 w 827315"/>
              <a:gd name="connsiteY0" fmla="*/ 41332 h 363550"/>
              <a:gd name="connsiteX1" fmla="*/ 496389 w 827315"/>
              <a:gd name="connsiteY1" fmla="*/ 23915 h 363550"/>
              <a:gd name="connsiteX2" fmla="*/ 827315 w 827315"/>
              <a:gd name="connsiteY2" fmla="*/ 363549 h 36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27315" h="363550">
                <a:moveTo>
                  <a:pt x="0" y="41332"/>
                </a:moveTo>
                <a:cubicBezTo>
                  <a:pt x="148706" y="20851"/>
                  <a:pt x="358503" y="-29788"/>
                  <a:pt x="496389" y="23915"/>
                </a:cubicBezTo>
                <a:cubicBezTo>
                  <a:pt x="634275" y="77618"/>
                  <a:pt x="730795" y="220583"/>
                  <a:pt x="827315" y="363549"/>
                </a:cubicBezTo>
              </a:path>
            </a:pathLst>
          </a:custGeom>
          <a:noFill/>
          <a:ln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 flipV="1">
            <a:off x="2353024" y="4285878"/>
            <a:ext cx="331766" cy="138021"/>
          </a:xfrm>
          <a:custGeom>
            <a:avLst/>
            <a:gdLst>
              <a:gd name="connsiteX0" fmla="*/ 0 w 1175658"/>
              <a:gd name="connsiteY0" fmla="*/ 391489 h 391489"/>
              <a:gd name="connsiteX1" fmla="*/ 348343 w 1175658"/>
              <a:gd name="connsiteY1" fmla="*/ 51855 h 391489"/>
              <a:gd name="connsiteX2" fmla="*/ 844732 w 1175658"/>
              <a:gd name="connsiteY2" fmla="*/ 34438 h 391489"/>
              <a:gd name="connsiteX3" fmla="*/ 1175658 w 1175658"/>
              <a:gd name="connsiteY3" fmla="*/ 374072 h 391489"/>
              <a:gd name="connsiteX0" fmla="*/ 0 w 1223162"/>
              <a:gd name="connsiteY0" fmla="*/ 146802 h 363550"/>
              <a:gd name="connsiteX1" fmla="*/ 395847 w 1223162"/>
              <a:gd name="connsiteY1" fmla="*/ 41332 h 363550"/>
              <a:gd name="connsiteX2" fmla="*/ 892236 w 1223162"/>
              <a:gd name="connsiteY2" fmla="*/ 23915 h 363550"/>
              <a:gd name="connsiteX3" fmla="*/ 1223162 w 1223162"/>
              <a:gd name="connsiteY3" fmla="*/ 363549 h 363550"/>
              <a:gd name="connsiteX0" fmla="*/ 0 w 827315"/>
              <a:gd name="connsiteY0" fmla="*/ 41332 h 363550"/>
              <a:gd name="connsiteX1" fmla="*/ 496389 w 827315"/>
              <a:gd name="connsiteY1" fmla="*/ 23915 h 363550"/>
              <a:gd name="connsiteX2" fmla="*/ 827315 w 827315"/>
              <a:gd name="connsiteY2" fmla="*/ 363549 h 36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27315" h="363550">
                <a:moveTo>
                  <a:pt x="0" y="41332"/>
                </a:moveTo>
                <a:cubicBezTo>
                  <a:pt x="148706" y="20851"/>
                  <a:pt x="358503" y="-29788"/>
                  <a:pt x="496389" y="23915"/>
                </a:cubicBezTo>
                <a:cubicBezTo>
                  <a:pt x="634275" y="77618"/>
                  <a:pt x="730795" y="220583"/>
                  <a:pt x="827315" y="363549"/>
                </a:cubicBezTo>
              </a:path>
            </a:pathLst>
          </a:custGeom>
          <a:noFill/>
          <a:ln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ight Arrow 40"/>
          <p:cNvSpPr/>
          <p:nvPr/>
        </p:nvSpPr>
        <p:spPr>
          <a:xfrm>
            <a:off x="2000736" y="2763022"/>
            <a:ext cx="925343" cy="237063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600" b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2" name="Right Arrow 41"/>
          <p:cNvSpPr/>
          <p:nvPr/>
        </p:nvSpPr>
        <p:spPr>
          <a:xfrm>
            <a:off x="2000736" y="2239185"/>
            <a:ext cx="940584" cy="237063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600" b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19122" y="2789220"/>
            <a:ext cx="1411486" cy="18466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tIns="0" bIns="0" rtlCol="0">
            <a:spAutoFit/>
          </a:bodyPr>
          <a:lstStyle/>
          <a:p>
            <a:pPr algn="ctr"/>
            <a:r>
              <a:rPr lang="en-US" sz="1200" b="1" dirty="0" smtClean="0"/>
              <a:t>DARPA ICECOOL</a:t>
            </a:r>
            <a:endParaRPr lang="en-US" sz="12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628785" y="2265383"/>
            <a:ext cx="1411486" cy="18466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tIns="0" bIns="0" rtlCol="0">
            <a:spAutoFit/>
          </a:bodyPr>
          <a:lstStyle/>
          <a:p>
            <a:pPr algn="ctr"/>
            <a:r>
              <a:rPr lang="en-US" sz="1200" b="1" dirty="0" smtClean="0"/>
              <a:t>DARPA DREAM</a:t>
            </a:r>
            <a:endParaRPr lang="en-US" sz="1200" b="1" dirty="0"/>
          </a:p>
        </p:txBody>
      </p:sp>
      <p:sp>
        <p:nvSpPr>
          <p:cNvPr id="40" name="Right Arrow 39"/>
          <p:cNvSpPr/>
          <p:nvPr/>
        </p:nvSpPr>
        <p:spPr>
          <a:xfrm>
            <a:off x="2347370" y="4767262"/>
            <a:ext cx="2346753" cy="237063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600" b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32436" y="4700390"/>
            <a:ext cx="2214934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tIns="0" bIns="0" rtlCol="0">
            <a:spAutoFit/>
          </a:bodyPr>
          <a:lstStyle/>
          <a:p>
            <a:pPr algn="ctr"/>
            <a:r>
              <a:rPr lang="en-US" sz="1200" b="1" dirty="0" err="1" smtClean="0"/>
              <a:t>Luneberg</a:t>
            </a:r>
            <a:r>
              <a:rPr lang="en-US" sz="1200" b="1" dirty="0" smtClean="0"/>
              <a:t> lens, artificial dielectrics, reflect arrays</a:t>
            </a:r>
            <a:endParaRPr lang="en-US" sz="1200" b="1" dirty="0"/>
          </a:p>
        </p:txBody>
      </p:sp>
      <p:sp>
        <p:nvSpPr>
          <p:cNvPr id="46" name="Right Arrow 45"/>
          <p:cNvSpPr/>
          <p:nvPr/>
        </p:nvSpPr>
        <p:spPr>
          <a:xfrm>
            <a:off x="2268458" y="3459935"/>
            <a:ext cx="2425665" cy="237063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600" b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32436" y="3487405"/>
            <a:ext cx="2214934" cy="18466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tIns="0" bIns="0" rtlCol="0">
            <a:spAutoFit/>
          </a:bodyPr>
          <a:lstStyle/>
          <a:p>
            <a:pPr algn="ctr"/>
            <a:r>
              <a:rPr lang="en-US" sz="1200" b="1" dirty="0" smtClean="0"/>
              <a:t>Magnetrons / TWT</a:t>
            </a:r>
            <a:endParaRPr lang="en-US" sz="1200" b="1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Distribution Statement A. Approved for public release 43-4610-18, distribution is unlimited.</a:t>
            </a:r>
            <a:endParaRPr lang="en-US" dirty="0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7474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TA 2: Component Technology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Proposed efforts should focus on component technology</a:t>
            </a:r>
          </a:p>
          <a:p>
            <a:r>
              <a:rPr lang="en-US" dirty="0" smtClean="0"/>
              <a:t>Technology should be extrapolated to full system performance for TA2.A or TA2.B</a:t>
            </a:r>
          </a:p>
          <a:p>
            <a:r>
              <a:rPr lang="en-US" dirty="0" smtClean="0"/>
              <a:t>Avoid basic research on materials or transistors</a:t>
            </a:r>
          </a:p>
          <a:p>
            <a:r>
              <a:rPr lang="en-US" dirty="0" smtClean="0"/>
              <a:t>Technology can address TA2.A or TA2.B or both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Distribution Statement A. Approved for public release 43-4610-18, distribution is unlimited.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8326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TA 3: Compact EO/IR Transmitters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3539" y="1571225"/>
            <a:ext cx="4194412" cy="507840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1480" y="1645920"/>
            <a:ext cx="379476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EMS usage has proliferated beyond the traditional RF spectrum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Need to be able to utilize all the optically “transparent” atmospheric windows effectively and efficiently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Need to be able to have this advantage even on SWAP constrained platforms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74320" y="5170800"/>
            <a:ext cx="3840480" cy="13850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TA3 Looks to Develop Compact, Efficient, EO/IR Sources and Systems across the Electromagnetic Spectrum</a:t>
            </a:r>
            <a:endParaRPr lang="en-US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20041" y="1015103"/>
            <a:ext cx="845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TA3 Objective:</a:t>
            </a:r>
            <a:r>
              <a:rPr lang="en-US" sz="2400" dirty="0" smtClean="0"/>
              <a:t> Better sources for optical power from UV to LWIR</a:t>
            </a:r>
            <a:endParaRPr lang="en-US" sz="2400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Distribution Statement A. Approved for public release 43-4610-18, distribution is unlimited.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81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ssets.thermofisher.com/TFS-Assets/LED/product-images/F61214~p.eps-6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0167" y="1280160"/>
            <a:ext cx="1370733" cy="2009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5724356" y="3225017"/>
            <a:ext cx="3291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/>
              <a:t>Lab Chiller </a:t>
            </a:r>
            <a:br>
              <a:rPr lang="en-US" sz="1400" dirty="0" smtClean="0"/>
            </a:br>
            <a:r>
              <a:rPr lang="en-US" sz="1400" dirty="0" smtClean="0"/>
              <a:t>(from https</a:t>
            </a:r>
            <a:r>
              <a:rPr lang="en-US" sz="1400" dirty="0"/>
              <a:t>://www.thermofisher.com</a:t>
            </a:r>
            <a:r>
              <a:rPr lang="en-US" sz="1400" dirty="0" smtClean="0"/>
              <a:t>/</a:t>
            </a:r>
            <a:r>
              <a:rPr lang="en-US" sz="1400" dirty="0"/>
              <a:t>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2843" r="18127" b="9368"/>
          <a:stretch/>
        </p:blipFill>
        <p:spPr>
          <a:xfrm>
            <a:off x="6355080" y="3785538"/>
            <a:ext cx="2030395" cy="149784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12280" y="5320680"/>
            <a:ext cx="13511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Power Supply</a:t>
            </a:r>
            <a:endParaRPr lang="en-US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401206" y="1590399"/>
            <a:ext cx="532315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/>
              <a:t>Novel </a:t>
            </a:r>
            <a:r>
              <a:rPr lang="en-US" b="1" i="1" dirty="0"/>
              <a:t>concepts </a:t>
            </a:r>
            <a:r>
              <a:rPr lang="en-US" b="1" i="1" dirty="0" smtClean="0"/>
              <a:t>for </a:t>
            </a:r>
            <a:r>
              <a:rPr lang="en-US" b="1" i="1" dirty="0"/>
              <a:t>efficient, multi-band semiconductor laser system with reduced total system size </a:t>
            </a:r>
            <a:r>
              <a:rPr lang="en-US" b="1" i="1" dirty="0" smtClean="0"/>
              <a:t>benchmarked to current state-of-the-art. 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Laser should </a:t>
            </a:r>
            <a:r>
              <a:rPr lang="en-US" dirty="0"/>
              <a:t>include at least two bands from (Visible, Mid Wave Infrared (MWIR) and Long Wave Infrared (LWIR</a:t>
            </a:r>
            <a:r>
              <a:rPr lang="en-US" dirty="0" smtClean="0"/>
              <a:t>)) -- MWIR preferred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Single</a:t>
            </a:r>
            <a:r>
              <a:rPr lang="en-US" dirty="0"/>
              <a:t>, high brightness output (M^2 &lt;</a:t>
            </a:r>
            <a:r>
              <a:rPr lang="en-US" dirty="0" smtClean="0"/>
              <a:t>3)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Each </a:t>
            </a:r>
            <a:r>
              <a:rPr lang="en-US" dirty="0"/>
              <a:t>band should have at least 10W continuous wave (CW) output power.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</a:t>
            </a:r>
            <a:r>
              <a:rPr lang="en-US" dirty="0" smtClean="0"/>
              <a:t>inimal </a:t>
            </a:r>
            <a:r>
              <a:rPr lang="en-US" dirty="0"/>
              <a:t>to no free-space optics </a:t>
            </a:r>
            <a:r>
              <a:rPr lang="en-US" dirty="0" smtClean="0"/>
              <a:t>preferred (to </a:t>
            </a:r>
            <a:r>
              <a:rPr lang="en-US" dirty="0"/>
              <a:t>reduce the effects of shock, vibration and extreme temperature </a:t>
            </a:r>
            <a:r>
              <a:rPr lang="en-US" dirty="0" smtClean="0"/>
              <a:t>variations)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</a:t>
            </a:r>
            <a:r>
              <a:rPr lang="en-US" dirty="0" smtClean="0"/>
              <a:t>otal </a:t>
            </a:r>
            <a:r>
              <a:rPr lang="en-US" dirty="0"/>
              <a:t>system size (including cooling) should be less than 200 cubic inches.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Discuss engineering trades.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909031" y="5745382"/>
            <a:ext cx="297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 smtClean="0"/>
              <a:t>Chiller and Power Supply can be &gt;70% of the system size</a:t>
            </a:r>
            <a:endParaRPr lang="en-US" b="1" i="1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TA 3.A: Multi-Spectral Laser Systems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Distribution Statement A. Approved for public release 43-4610-18, distribution is unlimited.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354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26220" b="6418"/>
          <a:stretch/>
        </p:blipFill>
        <p:spPr>
          <a:xfrm>
            <a:off x="517380" y="1613834"/>
            <a:ext cx="4162262" cy="36118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6278" y="5293519"/>
            <a:ext cx="36644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Schubert, Light-Emitting Diodes (Cambridge Univ. Press)</a:t>
            </a:r>
            <a:endParaRPr lang="en-US" sz="1200" dirty="0"/>
          </a:p>
        </p:txBody>
      </p:sp>
      <p:sp>
        <p:nvSpPr>
          <p:cNvPr id="5" name="TextBox 4"/>
          <p:cNvSpPr txBox="1"/>
          <p:nvPr/>
        </p:nvSpPr>
        <p:spPr>
          <a:xfrm rot="16200000">
            <a:off x="-661807" y="3250497"/>
            <a:ext cx="19980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Band Gap Energy (eV)</a:t>
            </a:r>
            <a:endParaRPr lang="en-US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5029200" y="1508760"/>
            <a:ext cx="38862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First blue and violet </a:t>
            </a:r>
            <a:r>
              <a:rPr lang="en-US" dirty="0" err="1" smtClean="0"/>
              <a:t>InGaN</a:t>
            </a:r>
            <a:r>
              <a:rPr lang="en-US" dirty="0" smtClean="0"/>
              <a:t>/</a:t>
            </a:r>
            <a:r>
              <a:rPr lang="en-US" dirty="0" err="1" smtClean="0"/>
              <a:t>GaN</a:t>
            </a:r>
            <a:r>
              <a:rPr lang="en-US" dirty="0" smtClean="0"/>
              <a:t> diode lasers demonstrated in 1990s (</a:t>
            </a:r>
            <a:r>
              <a:rPr lang="en-US" dirty="0"/>
              <a:t>Nakamura et. al</a:t>
            </a:r>
            <a:r>
              <a:rPr lang="en-US" dirty="0" smtClean="0"/>
              <a:t>. from Nichia)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OSRAM recently demonstrated a 83W CW 450nm laser bar at SPIE Photonics West (</a:t>
            </a:r>
            <a:r>
              <a:rPr lang="en-US" dirty="0" err="1" smtClean="0"/>
              <a:t>König</a:t>
            </a:r>
            <a:r>
              <a:rPr lang="en-US" dirty="0" smtClean="0"/>
              <a:t>, et. al.)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GaN</a:t>
            </a:r>
            <a:r>
              <a:rPr lang="en-US" dirty="0" smtClean="0"/>
              <a:t> limited to 362nm on the short end of the wavelength spectrum due to bandgap energy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Some progress seen with </a:t>
            </a:r>
            <a:r>
              <a:rPr lang="en-US" dirty="0" err="1" smtClean="0"/>
              <a:t>AlGaN</a:t>
            </a:r>
            <a:r>
              <a:rPr lang="en-US" dirty="0" smtClean="0"/>
              <a:t> and </a:t>
            </a:r>
            <a:r>
              <a:rPr lang="en-US" dirty="0" err="1" smtClean="0"/>
              <a:t>AlN</a:t>
            </a:r>
            <a:r>
              <a:rPr lang="en-US" dirty="0" smtClean="0"/>
              <a:t> materials for pulsed operation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34527" y="5989320"/>
            <a:ext cx="8408906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Need for higher power, more efficient, high quality UVA (315-400nm) emitters and laser bars to enable beam combining in a compact package 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 3.B: </a:t>
            </a:r>
            <a:r>
              <a:rPr lang="en-US" dirty="0" smtClean="0"/>
              <a:t>High Power UVA Lasers</a:t>
            </a:r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Distribution Statement A. Approved for public release 43-4610-18, distribution is unlimited.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723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ONR and Electronic Warfare Team Introduction</a:t>
            </a:r>
          </a:p>
          <a:p>
            <a:r>
              <a:rPr lang="en-US" dirty="0" smtClean="0"/>
              <a:t>2018 EW Discovery and Invention Investment</a:t>
            </a:r>
          </a:p>
          <a:p>
            <a:pPr lvl="1"/>
            <a:r>
              <a:rPr lang="en-US" dirty="0"/>
              <a:t>2018 Scene Setting: Overcoming </a:t>
            </a:r>
            <a:r>
              <a:rPr lang="en-US" dirty="0" err="1"/>
              <a:t>SWaP</a:t>
            </a:r>
            <a:endParaRPr lang="en-US" dirty="0"/>
          </a:p>
          <a:p>
            <a:pPr lvl="1"/>
            <a:r>
              <a:rPr lang="en-US" dirty="0" smtClean="0"/>
              <a:t>Focus: Technical Area Descriptions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 smtClean="0"/>
              <a:t>Alternate Computing Technologies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 smtClean="0"/>
              <a:t>Distributing RF Power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 smtClean="0"/>
              <a:t>Compact EO/IR Solutions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 smtClean="0"/>
              <a:t>Innovative Component Technologies (Game changers)</a:t>
            </a:r>
          </a:p>
          <a:p>
            <a:pPr lvl="1"/>
            <a:r>
              <a:rPr lang="en-US" dirty="0"/>
              <a:t>Mechanics</a:t>
            </a:r>
          </a:p>
          <a:p>
            <a:pPr lvl="2"/>
            <a:r>
              <a:rPr lang="en-US" dirty="0"/>
              <a:t>Long Range BAA</a:t>
            </a:r>
          </a:p>
          <a:p>
            <a:pPr lvl="2"/>
            <a:r>
              <a:rPr lang="en-US" dirty="0" smtClean="0"/>
              <a:t>Timeline</a:t>
            </a:r>
          </a:p>
          <a:p>
            <a:r>
              <a:rPr lang="en-US" dirty="0" smtClean="0"/>
              <a:t>Break</a:t>
            </a:r>
          </a:p>
          <a:p>
            <a:r>
              <a:rPr lang="en-US" dirty="0" smtClean="0"/>
              <a:t>Contracting Processes (Mr. Stephen Hughes)</a:t>
            </a:r>
          </a:p>
          <a:p>
            <a:pPr lvl="2"/>
            <a:r>
              <a:rPr lang="en-US" dirty="0" smtClean="0"/>
              <a:t>Contract questions</a:t>
            </a:r>
          </a:p>
          <a:p>
            <a:r>
              <a:rPr lang="en-US" dirty="0" smtClean="0"/>
              <a:t>Questions</a:t>
            </a:r>
          </a:p>
          <a:p>
            <a:pPr lvl="1"/>
            <a:endParaRPr lang="en-US" dirty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Distribution Statement A. Approved for public release 43-4610-18, distribution is unlimited.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5952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 3.B: Technical Details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74920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Development of more efficient, higher power emitters and laser systems in the Ultraviolet A (UVA) (315-400 nm</a:t>
            </a:r>
            <a:r>
              <a:rPr lang="en-US" dirty="0" smtClean="0"/>
              <a:t>) desired</a:t>
            </a:r>
          </a:p>
          <a:p>
            <a:pPr lvl="1"/>
            <a:r>
              <a:rPr lang="en-US" dirty="0" smtClean="0"/>
              <a:t>Current </a:t>
            </a:r>
            <a:r>
              <a:rPr lang="en-US" dirty="0"/>
              <a:t>commercial UV diodes are less than 250mW in the UVA band</a:t>
            </a:r>
            <a:endParaRPr lang="en-US" dirty="0" smtClean="0"/>
          </a:p>
          <a:p>
            <a:r>
              <a:rPr lang="en-US" dirty="0" smtClean="0"/>
              <a:t>Spectral </a:t>
            </a:r>
            <a:r>
              <a:rPr lang="en-US" dirty="0"/>
              <a:t>beam combining of individual </a:t>
            </a:r>
            <a:r>
              <a:rPr lang="en-US" dirty="0" smtClean="0"/>
              <a:t>emitters and/or laser bars has shown promise. </a:t>
            </a:r>
          </a:p>
          <a:p>
            <a:r>
              <a:rPr lang="en-US" dirty="0" smtClean="0"/>
              <a:t>Ideal UVA system would be able to: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ccommodate </a:t>
            </a:r>
            <a:r>
              <a:rPr lang="en-US" dirty="0"/>
              <a:t>3 or more lines anywhere within the UVA band, </a:t>
            </a:r>
            <a:endParaRPr lang="en-US" dirty="0" smtClean="0"/>
          </a:p>
          <a:p>
            <a:pPr lvl="1"/>
            <a:r>
              <a:rPr lang="en-US" dirty="0"/>
              <a:t>P</a:t>
            </a:r>
            <a:r>
              <a:rPr lang="en-US" dirty="0" smtClean="0"/>
              <a:t>rovide greater </a:t>
            </a:r>
            <a:r>
              <a:rPr lang="en-US" dirty="0"/>
              <a:t>than 10W power </a:t>
            </a:r>
            <a:r>
              <a:rPr lang="en-US" dirty="0" smtClean="0"/>
              <a:t>output</a:t>
            </a:r>
          </a:p>
          <a:p>
            <a:pPr lvl="1"/>
            <a:r>
              <a:rPr lang="en-US" dirty="0"/>
              <a:t>P</a:t>
            </a:r>
            <a:r>
              <a:rPr lang="en-US" dirty="0" smtClean="0"/>
              <a:t>ermit </a:t>
            </a:r>
            <a:r>
              <a:rPr lang="en-US" dirty="0"/>
              <a:t>2 to 3 orders of magnitude amplitude control, </a:t>
            </a:r>
            <a:endParaRPr lang="en-US" dirty="0" smtClean="0"/>
          </a:p>
          <a:p>
            <a:pPr lvl="1"/>
            <a:r>
              <a:rPr lang="en-US" dirty="0"/>
              <a:t>Q</a:t>
            </a:r>
            <a:r>
              <a:rPr lang="en-US" dirty="0" smtClean="0"/>
              <a:t>uickly </a:t>
            </a:r>
            <a:r>
              <a:rPr lang="en-US" dirty="0"/>
              <a:t>switch between waveforms (DC thru </a:t>
            </a:r>
            <a:r>
              <a:rPr lang="en-US" dirty="0" smtClean="0"/>
              <a:t>10kHz</a:t>
            </a:r>
          </a:p>
          <a:p>
            <a:pPr lvl="1"/>
            <a:r>
              <a:rPr lang="en-US" dirty="0"/>
              <a:t>C</a:t>
            </a:r>
            <a:r>
              <a:rPr lang="en-US" dirty="0" smtClean="0"/>
              <a:t>ouple </a:t>
            </a:r>
            <a:r>
              <a:rPr lang="en-US" dirty="0"/>
              <a:t>to a 100-micron core fiber output. </a:t>
            </a:r>
            <a:endParaRPr lang="en-US" dirty="0" smtClean="0"/>
          </a:p>
          <a:p>
            <a:pPr lvl="1"/>
            <a:r>
              <a:rPr lang="en-US" dirty="0" smtClean="0"/>
              <a:t>CW-desired, but pulsed sources with repetition </a:t>
            </a:r>
            <a:r>
              <a:rPr lang="en-US" dirty="0"/>
              <a:t>frequencies of greater than 100 kHz and pulse widths greater than 10ns </a:t>
            </a:r>
            <a:r>
              <a:rPr lang="en-US" dirty="0" smtClean="0"/>
              <a:t>would be considered</a:t>
            </a:r>
          </a:p>
          <a:p>
            <a:pPr lvl="1"/>
            <a:r>
              <a:rPr lang="en-US" dirty="0"/>
              <a:t>V</a:t>
            </a:r>
            <a:r>
              <a:rPr lang="en-US" dirty="0" smtClean="0"/>
              <a:t>olume </a:t>
            </a:r>
            <a:r>
              <a:rPr lang="en-US" dirty="0"/>
              <a:t>of the full system should not exceed 75 cubic inches.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Both </a:t>
            </a:r>
            <a:r>
              <a:rPr lang="en-US" b="1" dirty="0"/>
              <a:t>higher power emitter technologies and/or novel system designs to meet the above metrics are of interest </a:t>
            </a:r>
            <a:r>
              <a:rPr lang="en-US" b="1" dirty="0" smtClean="0"/>
              <a:t>under Technical Area 3.B</a:t>
            </a:r>
            <a:endParaRPr lang="en-US" b="1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Distribution Statement A. Approved for public release 43-4610-18, distribution is unlimited.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424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902515" y="4078036"/>
            <a:ext cx="3611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Yao, et. al., Mid-infrared quantum cascade lasers, Nature Photonics </a:t>
            </a:r>
            <a:r>
              <a:rPr lang="en-US" sz="1200" b="1" dirty="0" smtClean="0"/>
              <a:t>6</a:t>
            </a:r>
            <a:r>
              <a:rPr lang="en-US" sz="1200" dirty="0" smtClean="0"/>
              <a:t>, 432 (2012) </a:t>
            </a:r>
            <a:endParaRPr lang="en-US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657702" y="4064444"/>
            <a:ext cx="3611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Botez</a:t>
            </a:r>
            <a:r>
              <a:rPr lang="en-US" sz="1200" dirty="0"/>
              <a:t>, et. al., High-efficiency, high-power </a:t>
            </a:r>
            <a:r>
              <a:rPr lang="en-US" sz="1200" dirty="0" smtClean="0"/>
              <a:t>mid-infrared quantum </a:t>
            </a:r>
            <a:r>
              <a:rPr lang="en-US" sz="1200" dirty="0"/>
              <a:t>cascade lasers, </a:t>
            </a:r>
            <a:r>
              <a:rPr lang="en-US" sz="1200" dirty="0" smtClean="0"/>
              <a:t>Optical Materials Express </a:t>
            </a:r>
            <a:r>
              <a:rPr lang="en-US" sz="1200" b="1" dirty="0" smtClean="0"/>
              <a:t>8</a:t>
            </a:r>
            <a:r>
              <a:rPr lang="en-US" sz="1200" dirty="0" smtClean="0"/>
              <a:t>(5), 1378 (2018) </a:t>
            </a:r>
            <a:endParaRPr lang="en-US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664233" y="4922254"/>
            <a:ext cx="79376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Modelling Suggests 40% Wall Plug Efficiency is Possible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Trend over time demonstrates device efficiency is improving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Proposed efforts should specify the level of expected increase in Wall Plug Efficiency (WPE) and/or device power over state-of-the-art systems </a:t>
            </a:r>
          </a:p>
        </p:txBody>
      </p:sp>
      <p:sp>
        <p:nvSpPr>
          <p:cNvPr id="10" name="Rectangle 9"/>
          <p:cNvSpPr/>
          <p:nvPr/>
        </p:nvSpPr>
        <p:spPr>
          <a:xfrm>
            <a:off x="239893" y="6258409"/>
            <a:ext cx="8481331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Desire Efficient</a:t>
            </a:r>
            <a:r>
              <a:rPr lang="en-US" b="1" dirty="0"/>
              <a:t>, High Power MWIR/LWIR </a:t>
            </a:r>
            <a:r>
              <a:rPr lang="en-US" b="1" dirty="0" smtClean="0"/>
              <a:t>Emitters/Bars to Support Low </a:t>
            </a:r>
            <a:r>
              <a:rPr lang="en-US" b="1" dirty="0" err="1" smtClean="0"/>
              <a:t>SWaP</a:t>
            </a:r>
            <a:r>
              <a:rPr lang="en-US" b="1" dirty="0" smtClean="0"/>
              <a:t> Systems</a:t>
            </a:r>
            <a:endParaRPr lang="en-US" b="1" dirty="0"/>
          </a:p>
        </p:txBody>
      </p:sp>
      <p:grpSp>
        <p:nvGrpSpPr>
          <p:cNvPr id="15" name="Group 14"/>
          <p:cNvGrpSpPr/>
          <p:nvPr/>
        </p:nvGrpSpPr>
        <p:grpSpPr>
          <a:xfrm>
            <a:off x="457200" y="1003182"/>
            <a:ext cx="3474720" cy="2997014"/>
            <a:chOff x="457200" y="1003182"/>
            <a:chExt cx="3474720" cy="2997014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57200" y="1275524"/>
              <a:ext cx="3474720" cy="2724672"/>
            </a:xfrm>
            <a:prstGeom prst="rect">
              <a:avLst/>
            </a:prstGeom>
          </p:spPr>
        </p:pic>
        <p:sp>
          <p:nvSpPr>
            <p:cNvPr id="9" name="Oval 8"/>
            <p:cNvSpPr/>
            <p:nvPr/>
          </p:nvSpPr>
          <p:spPr>
            <a:xfrm>
              <a:off x="640284" y="1617947"/>
              <a:ext cx="805338" cy="36576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060371" y="1003182"/>
              <a:ext cx="25224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QCL WPE vs. Wavelength</a:t>
              </a:r>
              <a:endParaRPr lang="en-US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321613" y="1574773"/>
              <a:ext cx="76815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chemeClr val="accent4"/>
                  </a:solidFill>
                </a:rPr>
                <a:t>(Model)</a:t>
              </a:r>
              <a:endParaRPr lang="en-US" sz="1400" dirty="0">
                <a:solidFill>
                  <a:schemeClr val="accent4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483206" y="2144392"/>
              <a:ext cx="126124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(Experimental)</a:t>
              </a:r>
              <a:endParaRPr lang="en-US" sz="1400" dirty="0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4480558" y="947591"/>
            <a:ext cx="4455795" cy="3224575"/>
            <a:chOff x="4480558" y="947591"/>
            <a:chExt cx="4455795" cy="322457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9482" b="48434"/>
            <a:stretch/>
          </p:blipFill>
          <p:spPr>
            <a:xfrm>
              <a:off x="4480558" y="1161313"/>
              <a:ext cx="4455795" cy="3010853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4983480" y="947591"/>
              <a:ext cx="31323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Published WPE Results vs. Time</a:t>
              </a:r>
              <a:endParaRPr lang="en-US" dirty="0"/>
            </a:p>
          </p:txBody>
        </p:sp>
      </p:grp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TA 3.C: Low </a:t>
            </a:r>
            <a:r>
              <a:rPr lang="en-US" sz="3200" dirty="0" err="1"/>
              <a:t>SWaP</a:t>
            </a:r>
            <a:r>
              <a:rPr lang="en-US" sz="3200" dirty="0"/>
              <a:t> MWIR/LWIR Enablers</a:t>
            </a:r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Distribution Statement A. Approved for public release 43-4610-18, distribution is unlimited.</a:t>
            </a:r>
            <a:endParaRPr lang="en-US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450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 3: EO/IR Solutions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Proposed efforts should target one sub-area</a:t>
            </a:r>
          </a:p>
          <a:p>
            <a:r>
              <a:rPr lang="en-US" dirty="0" smtClean="0"/>
              <a:t>Document technology metrics and comparison to state of the art</a:t>
            </a:r>
          </a:p>
          <a:p>
            <a:r>
              <a:rPr lang="en-US" dirty="0" smtClean="0"/>
              <a:t>Focus on optical source development with plan for future system integration</a:t>
            </a:r>
          </a:p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Distribution Statement A. Approved for public release 43-4610-18, distribution is unlimited.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1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TA 4: Innovative Component Technologies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320041" y="1015103"/>
            <a:ext cx="845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TA4 Objective:</a:t>
            </a:r>
            <a:r>
              <a:rPr lang="en-US" sz="2400" dirty="0" smtClean="0"/>
              <a:t> Breakthrough tech with quantitative benefits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4149832" y="1539300"/>
            <a:ext cx="79861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/>
              <a:t>*</a:t>
            </a:r>
            <a:endParaRPr lang="en-US" sz="9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918990" y="2560320"/>
            <a:ext cx="7307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Open to the possibility of breakthrough technology enabling to EW missions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81372" y="3190556"/>
            <a:ext cx="8481331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/>
              <a:t>Focus on radical technology opportunity by requiring quantitative FOM increase of 1000X</a:t>
            </a:r>
            <a:endParaRPr lang="en-US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57200" y="4343400"/>
            <a:ext cx="840550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FOM is proposer defined, for example:</a:t>
            </a:r>
          </a:p>
          <a:p>
            <a:endParaRPr lang="en-US" b="1" dirty="0"/>
          </a:p>
          <a:p>
            <a:r>
              <a:rPr lang="en-US" b="1" i="1" dirty="0" smtClean="0"/>
              <a:t>Notional EW widget:  Offers potential to improve simultaneously the instantaneous bandwidth by 10X</a:t>
            </a:r>
            <a:r>
              <a:rPr lang="en-US" b="1" i="1" smtClean="0"/>
              <a:t>, while </a:t>
            </a:r>
            <a:r>
              <a:rPr lang="en-US" b="1" i="1" dirty="0" smtClean="0"/>
              <a:t>it reduces the system power and size to 10% of original</a:t>
            </a:r>
          </a:p>
          <a:p>
            <a:endParaRPr lang="en-US" b="1" i="1" dirty="0" smtClean="0"/>
          </a:p>
          <a:p>
            <a:r>
              <a:rPr lang="en-US" b="1" i="1" dirty="0" smtClean="0"/>
              <a:t>Define FOM = IBW x (1/Power) x (1/Size) = 10 x 10 x 10 = 1000 </a:t>
            </a:r>
            <a:r>
              <a:rPr lang="en-US" b="1" i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b="1" i="1" dirty="0">
              <a:solidFill>
                <a:srgbClr val="00B05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Distribution Statement A. Approved for public release 43-4610-18, distribution is unlimited.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840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Electronic Warfare Technology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Special Notice Research Call and Programmatic Considerations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Distribution Statement A. Approved for public release 43-4610-18, distribution is unlimited.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067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rved Down Arrow 9"/>
          <p:cNvSpPr/>
          <p:nvPr/>
        </p:nvSpPr>
        <p:spPr>
          <a:xfrm rot="19302382">
            <a:off x="3122954" y="2331656"/>
            <a:ext cx="2402209" cy="731647"/>
          </a:xfrm>
          <a:prstGeom prst="curved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EW Opportunity</a:t>
            </a:r>
            <a:endParaRPr lang="en-US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5002" t="10806" r="15553" b="5882"/>
          <a:stretch/>
        </p:blipFill>
        <p:spPr>
          <a:xfrm>
            <a:off x="1632649" y="1399854"/>
            <a:ext cx="2188654" cy="26569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1640455" y="4109052"/>
            <a:ext cx="21890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ONR Long Range BAA</a:t>
            </a:r>
          </a:p>
          <a:p>
            <a:r>
              <a:rPr lang="en-US" dirty="0" smtClean="0"/>
              <a:t>N00014-18-S-B001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493438" y="4063923"/>
            <a:ext cx="19784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Special Notice </a:t>
            </a:r>
            <a:endParaRPr lang="en-US" dirty="0" smtClean="0"/>
          </a:p>
          <a:p>
            <a:pPr algn="ctr"/>
            <a:r>
              <a:rPr lang="en-US" dirty="0"/>
              <a:t>N00014-19-R-S002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65000" t="6178" r="15500" b="4705"/>
          <a:stretch/>
        </p:blipFill>
        <p:spPr>
          <a:xfrm>
            <a:off x="5453952" y="1399854"/>
            <a:ext cx="2057400" cy="266406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14309" y="5020270"/>
            <a:ext cx="40862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Provides formal proposal methodology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Documents technical evaluation criteria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937760" y="4996126"/>
            <a:ext cx="4040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Supplies technology investment focus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Details timeline for action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Distribution Statement A. Approved for public release 43-4610-18, distribution is unlimited.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6791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304800" y="1143000"/>
            <a:ext cx="8458200" cy="1954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68275" indent="-168275">
              <a:spcBef>
                <a:spcPct val="25000"/>
              </a:spcBef>
              <a:buFontTx/>
              <a:buChar char="•"/>
            </a:pPr>
            <a:r>
              <a:rPr lang="en-US" sz="2200" b="1" dirty="0" smtClean="0"/>
              <a:t>Total funding under is anticipated to be ~$8-10M per year, or $25-30M over three years. </a:t>
            </a:r>
            <a:endParaRPr lang="en-US" sz="2200" b="1" dirty="0"/>
          </a:p>
          <a:p>
            <a:pPr marL="168275" indent="-168275">
              <a:spcBef>
                <a:spcPct val="25000"/>
              </a:spcBef>
              <a:buFontTx/>
              <a:buChar char="•"/>
            </a:pPr>
            <a:r>
              <a:rPr lang="en-US" sz="2200" b="1" dirty="0"/>
              <a:t>The period of performance for projects may be from </a:t>
            </a:r>
            <a:r>
              <a:rPr lang="en-US" sz="2200" b="1" dirty="0" smtClean="0"/>
              <a:t>12 to 36 months. </a:t>
            </a:r>
          </a:p>
          <a:p>
            <a:pPr marL="168275" indent="-168275">
              <a:spcBef>
                <a:spcPct val="25000"/>
              </a:spcBef>
              <a:buFontTx/>
              <a:buChar char="•"/>
            </a:pPr>
            <a:r>
              <a:rPr lang="en-US" sz="2200" b="1" dirty="0"/>
              <a:t>The estimated start date of selected projects is subject to date of final award and availability of fiscal year (FY) </a:t>
            </a:r>
            <a:r>
              <a:rPr lang="en-US" sz="2200" b="1" dirty="0" smtClean="0"/>
              <a:t>funds</a:t>
            </a:r>
            <a:r>
              <a:rPr lang="en-US" sz="2200" b="1" dirty="0"/>
              <a:t> </a:t>
            </a:r>
            <a:r>
              <a:rPr lang="en-US" sz="2200" b="1" dirty="0" smtClean="0"/>
              <a:t>with notional timeline:</a:t>
            </a:r>
            <a:endParaRPr lang="en-US" sz="2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562479" y="5822554"/>
            <a:ext cx="19099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White Papers Due</a:t>
            </a:r>
          </a:p>
          <a:p>
            <a:pPr algn="ctr"/>
            <a:r>
              <a:rPr lang="en-US" sz="1200" b="1" dirty="0" smtClean="0"/>
              <a:t>Dec 12</a:t>
            </a:r>
            <a:endParaRPr lang="en-US" sz="1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7531114" y="6239158"/>
            <a:ext cx="1268039" cy="27699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en-US" sz="1200" b="1" dirty="0" smtClean="0"/>
              <a:t>* Estimated Date</a:t>
            </a:r>
            <a:endParaRPr lang="en-US" sz="1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378320" y="3607477"/>
            <a:ext cx="114300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1200" b="1" dirty="0" err="1" smtClean="0"/>
              <a:t>Gov</a:t>
            </a:r>
            <a:r>
              <a:rPr lang="en-US" sz="1200" b="1" dirty="0" smtClean="0"/>
              <a:t> Feedback</a:t>
            </a:r>
          </a:p>
          <a:p>
            <a:pPr algn="ctr"/>
            <a:r>
              <a:rPr lang="en-US" sz="1200" b="1" dirty="0" smtClean="0"/>
              <a:t>Jan 10*</a:t>
            </a:r>
            <a:endParaRPr lang="en-US" sz="1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409902" y="5464131"/>
            <a:ext cx="114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Workshop</a:t>
            </a:r>
          </a:p>
          <a:p>
            <a:pPr algn="ctr"/>
            <a:r>
              <a:rPr lang="en-US" sz="1200" b="1" dirty="0" smtClean="0"/>
              <a:t>Jan 23-24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36844" y="5822554"/>
            <a:ext cx="114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Full Proposal</a:t>
            </a:r>
          </a:p>
          <a:p>
            <a:pPr algn="ctr"/>
            <a:r>
              <a:rPr lang="en-US" sz="1200" b="1" dirty="0" smtClean="0"/>
              <a:t>Feb 28</a:t>
            </a:r>
            <a:endParaRPr lang="en-US" sz="1200" b="1" dirty="0"/>
          </a:p>
        </p:txBody>
      </p:sp>
      <p:grpSp>
        <p:nvGrpSpPr>
          <p:cNvPr id="9" name="Group 8"/>
          <p:cNvGrpSpPr/>
          <p:nvPr/>
        </p:nvGrpSpPr>
        <p:grpSpPr>
          <a:xfrm>
            <a:off x="5379082" y="4155389"/>
            <a:ext cx="1280160" cy="1580918"/>
            <a:chOff x="5406264" y="2611986"/>
            <a:chExt cx="1280160" cy="1580918"/>
          </a:xfrm>
        </p:grpSpPr>
        <p:sp>
          <p:nvSpPr>
            <p:cNvPr id="10" name="Right Arrow 9"/>
            <p:cNvSpPr/>
            <p:nvPr/>
          </p:nvSpPr>
          <p:spPr>
            <a:xfrm>
              <a:off x="5406264" y="2990965"/>
              <a:ext cx="1280160" cy="82296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5406264" y="2611986"/>
              <a:ext cx="0" cy="158091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6808344" y="4155389"/>
            <a:ext cx="1406016" cy="1580918"/>
            <a:chOff x="5406264" y="2611986"/>
            <a:chExt cx="1406016" cy="1580918"/>
          </a:xfrm>
        </p:grpSpPr>
        <p:sp>
          <p:nvSpPr>
            <p:cNvPr id="13" name="Right Arrow 12"/>
            <p:cNvSpPr/>
            <p:nvPr/>
          </p:nvSpPr>
          <p:spPr>
            <a:xfrm>
              <a:off x="5406264" y="2990965"/>
              <a:ext cx="1280160" cy="822960"/>
            </a:xfrm>
            <a:prstGeom prst="right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Connector 13"/>
            <p:cNvCxnSpPr/>
            <p:nvPr/>
          </p:nvCxnSpPr>
          <p:spPr>
            <a:xfrm>
              <a:off x="6812280" y="2611986"/>
              <a:ext cx="0" cy="158091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5406264" y="2611986"/>
              <a:ext cx="0" cy="158091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7642860" y="3422811"/>
            <a:ext cx="1143000" cy="64633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1200" b="1" dirty="0" smtClean="0"/>
              <a:t>Contract Award</a:t>
            </a:r>
          </a:p>
          <a:p>
            <a:pPr algn="ctr"/>
            <a:r>
              <a:rPr lang="en-US" sz="1200" b="1" dirty="0" smtClean="0"/>
              <a:t>July*</a:t>
            </a:r>
            <a:endParaRPr lang="en-US" sz="1200" b="1" dirty="0"/>
          </a:p>
        </p:txBody>
      </p:sp>
      <p:grpSp>
        <p:nvGrpSpPr>
          <p:cNvPr id="17" name="Group 16"/>
          <p:cNvGrpSpPr/>
          <p:nvPr/>
        </p:nvGrpSpPr>
        <p:grpSpPr>
          <a:xfrm>
            <a:off x="3949820" y="4155389"/>
            <a:ext cx="1280160" cy="1580918"/>
            <a:chOff x="5406264" y="2611986"/>
            <a:chExt cx="1280160" cy="1580918"/>
          </a:xfrm>
        </p:grpSpPr>
        <p:sp>
          <p:nvSpPr>
            <p:cNvPr id="18" name="Right Arrow 17"/>
            <p:cNvSpPr/>
            <p:nvPr/>
          </p:nvSpPr>
          <p:spPr>
            <a:xfrm>
              <a:off x="5406264" y="2990965"/>
              <a:ext cx="1280160" cy="82296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5406264" y="2611986"/>
              <a:ext cx="0" cy="158091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/>
          <p:cNvGrpSpPr/>
          <p:nvPr/>
        </p:nvGrpSpPr>
        <p:grpSpPr>
          <a:xfrm>
            <a:off x="2520558" y="4155389"/>
            <a:ext cx="1280160" cy="1580918"/>
            <a:chOff x="5406264" y="2611986"/>
            <a:chExt cx="1280160" cy="1580918"/>
          </a:xfrm>
        </p:grpSpPr>
        <p:sp>
          <p:nvSpPr>
            <p:cNvPr id="21" name="Right Arrow 20"/>
            <p:cNvSpPr/>
            <p:nvPr/>
          </p:nvSpPr>
          <p:spPr>
            <a:xfrm>
              <a:off x="5406264" y="2990965"/>
              <a:ext cx="1280160" cy="822960"/>
            </a:xfrm>
            <a:prstGeom prst="right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" name="Straight Connector 21"/>
            <p:cNvCxnSpPr/>
            <p:nvPr/>
          </p:nvCxnSpPr>
          <p:spPr>
            <a:xfrm>
              <a:off x="5406264" y="2611986"/>
              <a:ext cx="0" cy="158091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 22"/>
          <p:cNvGrpSpPr/>
          <p:nvPr/>
        </p:nvGrpSpPr>
        <p:grpSpPr>
          <a:xfrm>
            <a:off x="1091296" y="4155389"/>
            <a:ext cx="1280160" cy="1580918"/>
            <a:chOff x="5406264" y="2611986"/>
            <a:chExt cx="1280160" cy="1580918"/>
          </a:xfrm>
        </p:grpSpPr>
        <p:sp>
          <p:nvSpPr>
            <p:cNvPr id="24" name="Right Arrow 23"/>
            <p:cNvSpPr/>
            <p:nvPr/>
          </p:nvSpPr>
          <p:spPr>
            <a:xfrm>
              <a:off x="5406264" y="2990965"/>
              <a:ext cx="1280160" cy="82296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" name="Straight Connector 24"/>
            <p:cNvCxnSpPr/>
            <p:nvPr/>
          </p:nvCxnSpPr>
          <p:spPr>
            <a:xfrm>
              <a:off x="5406264" y="2611986"/>
              <a:ext cx="0" cy="158091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Box 1"/>
          <p:cNvSpPr txBox="1"/>
          <p:nvPr/>
        </p:nvSpPr>
        <p:spPr>
          <a:xfrm>
            <a:off x="5351532" y="5464131"/>
            <a:ext cx="7867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sz="1200" b="1" dirty="0">
                <a:solidFill>
                  <a:prstClr val="black"/>
                </a:solidFill>
              </a:rPr>
              <a:t>Feedback</a:t>
            </a:r>
          </a:p>
          <a:p>
            <a:pPr lvl="0" algn="ctr"/>
            <a:r>
              <a:rPr lang="en-US" sz="1200" b="1" dirty="0">
                <a:solidFill>
                  <a:prstClr val="black"/>
                </a:solidFill>
              </a:rPr>
              <a:t>Jan </a:t>
            </a:r>
            <a:r>
              <a:rPr lang="en-US" sz="1200" b="1" dirty="0" smtClean="0">
                <a:solidFill>
                  <a:prstClr val="black"/>
                </a:solidFill>
              </a:rPr>
              <a:t>29*</a:t>
            </a:r>
            <a:endParaRPr lang="en-US" sz="1200" b="1" dirty="0">
              <a:solidFill>
                <a:prstClr val="black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ONR Discovery &amp; </a:t>
            </a:r>
            <a:r>
              <a:rPr lang="en-US" dirty="0" smtClean="0"/>
              <a:t>Invention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892059" y="3268485"/>
            <a:ext cx="1085554" cy="1015663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en-US" sz="1200" b="1" dirty="0" smtClean="0"/>
              <a:t>Special Notice</a:t>
            </a:r>
          </a:p>
          <a:p>
            <a:r>
              <a:rPr lang="en-US" sz="1200" b="1" dirty="0" smtClean="0"/>
              <a:t>Oct 19</a:t>
            </a:r>
          </a:p>
          <a:p>
            <a:endParaRPr lang="en-US" sz="1200" b="1" dirty="0" smtClean="0"/>
          </a:p>
          <a:p>
            <a:r>
              <a:rPr lang="en-US" sz="1200" b="1" dirty="0" smtClean="0"/>
              <a:t>Industry Day </a:t>
            </a:r>
          </a:p>
          <a:p>
            <a:r>
              <a:rPr lang="en-US" sz="1200" b="1" dirty="0" smtClean="0"/>
              <a:t>Nov 13</a:t>
            </a:r>
            <a:endParaRPr lang="en-US" sz="1200" b="1" dirty="0"/>
          </a:p>
        </p:txBody>
      </p:sp>
      <p:sp>
        <p:nvSpPr>
          <p:cNvPr id="30" name="Footer Placeholder 2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Distribution Statement A. Approved for public release 43-4610-18, distribution is unlimited.</a:t>
            </a:r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506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304800" y="1143000"/>
            <a:ext cx="8458200" cy="5539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68275" indent="-168275">
              <a:spcBef>
                <a:spcPct val="25000"/>
              </a:spcBef>
              <a:buFontTx/>
              <a:buChar char="•"/>
            </a:pPr>
            <a:r>
              <a:rPr lang="en-US" sz="2400" b="1" dirty="0"/>
              <a:t>All responsible sources from academia and industry may submit proposals under </a:t>
            </a:r>
            <a:r>
              <a:rPr lang="en-US" sz="2400" b="1" dirty="0" smtClean="0"/>
              <a:t>the ONR Long Range </a:t>
            </a:r>
            <a:r>
              <a:rPr lang="en-US" sz="2400" b="1" dirty="0"/>
              <a:t>BAA. </a:t>
            </a:r>
          </a:p>
          <a:p>
            <a:pPr marL="168275" indent="-168275">
              <a:spcBef>
                <a:spcPct val="25000"/>
              </a:spcBef>
              <a:buFontTx/>
              <a:buChar char="•"/>
            </a:pPr>
            <a:r>
              <a:rPr lang="en-US" sz="2400" b="1" dirty="0" smtClean="0"/>
              <a:t>University Affiliated Research Centers (UARC) are eligible to submit proposals under this BAA unless precluded from doing so by their Department of Defense UARC contracts. </a:t>
            </a:r>
            <a:endParaRPr lang="en-US" sz="2400" b="1" dirty="0"/>
          </a:p>
          <a:p>
            <a:pPr marL="168275" indent="-168275">
              <a:spcBef>
                <a:spcPct val="25000"/>
              </a:spcBef>
              <a:buFontTx/>
              <a:buChar char="•"/>
            </a:pPr>
            <a:r>
              <a:rPr lang="en-US" sz="2400" b="1" dirty="0" smtClean="0"/>
              <a:t>There will be no set asides for Historically Black Colleges and Universities (HBCUs) and Minority Institutions (MIs).</a:t>
            </a:r>
          </a:p>
          <a:p>
            <a:pPr marL="168275" indent="-168275">
              <a:spcBef>
                <a:spcPct val="25000"/>
              </a:spcBef>
              <a:buFontTx/>
              <a:buChar char="•"/>
            </a:pPr>
            <a:r>
              <a:rPr lang="en-US" sz="2400" b="1" dirty="0"/>
              <a:t>Navy laboratories and warfare centers, as well as other Department of Defense and civilian agency laboratories, and Federally Funded Research &amp; Development Centers (FFRDCs), including Department of Energy National Laboratories, are </a:t>
            </a:r>
            <a:r>
              <a:rPr lang="en-US" sz="2400" b="1" dirty="0">
                <a:solidFill>
                  <a:srgbClr val="0000FF"/>
                </a:solidFill>
              </a:rPr>
              <a:t>not eligible to receive awards under the ONR Long Range BAA </a:t>
            </a:r>
            <a:r>
              <a:rPr lang="en-US" sz="2400" b="1" dirty="0"/>
              <a:t>and should not directly submit either white papers or full proposals in response to this BAA</a:t>
            </a:r>
            <a:r>
              <a:rPr lang="en-US" sz="2400" b="1" dirty="0" smtClean="0"/>
              <a:t>.</a:t>
            </a:r>
            <a:endParaRPr lang="en-US" sz="2400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ONR Discovery &amp; Invention: </a:t>
            </a:r>
            <a:r>
              <a:rPr lang="en-US" sz="3200" dirty="0" smtClean="0"/>
              <a:t>Eligibility</a:t>
            </a:r>
            <a:endParaRPr lang="en-US" sz="32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Distribution Statement A. Approved for public release 43-4610-18, distribution is unlimited.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792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304800" y="1143000"/>
            <a:ext cx="8458200" cy="538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68275" indent="-168275">
              <a:spcBef>
                <a:spcPct val="25000"/>
              </a:spcBef>
              <a:buFontTx/>
              <a:buChar char="•"/>
            </a:pPr>
            <a:r>
              <a:rPr lang="en-US" sz="2400" b="1" dirty="0" smtClean="0"/>
              <a:t>ONR has distributed a parallel call </a:t>
            </a:r>
            <a:r>
              <a:rPr lang="en-US" sz="2400" b="1" dirty="0"/>
              <a:t>to government labs and other parties that are barred from proposing to the BAA. There are no fixed percentages or set-asides for the two </a:t>
            </a:r>
            <a:r>
              <a:rPr lang="en-US" sz="2400" b="1" dirty="0" smtClean="0"/>
              <a:t>initiatives </a:t>
            </a:r>
            <a:r>
              <a:rPr lang="en-US" sz="2400" b="1" dirty="0"/>
              <a:t>and </a:t>
            </a:r>
            <a:r>
              <a:rPr lang="en-US" sz="2400" b="1" u="sng" dirty="0"/>
              <a:t>ALL</a:t>
            </a:r>
            <a:r>
              <a:rPr lang="en-US" sz="2400" b="1" dirty="0"/>
              <a:t> the White Papers/Oral Briefs/Proposals are evaluated together to determine which should be funded using evaluation criteria specified in the </a:t>
            </a:r>
            <a:r>
              <a:rPr lang="en-US" sz="2400" b="1" dirty="0" smtClean="0"/>
              <a:t>BAA.  Responses </a:t>
            </a:r>
            <a:r>
              <a:rPr lang="en-US" sz="2400" b="1" dirty="0"/>
              <a:t>from these organizations are being solicited separately, </a:t>
            </a:r>
            <a:r>
              <a:rPr lang="en-US" sz="2400" b="1" dirty="0" smtClean="0"/>
              <a:t>using the </a:t>
            </a:r>
            <a:r>
              <a:rPr lang="en-US" sz="2400" b="1" dirty="0"/>
              <a:t>same guidance regarding research areas of interest, white paper </a:t>
            </a:r>
            <a:r>
              <a:rPr lang="en-US" sz="2400" b="1" dirty="0" smtClean="0"/>
              <a:t>format, deadlines, and evaluation criteria.</a:t>
            </a:r>
          </a:p>
          <a:p>
            <a:pPr marL="168275" indent="-168275">
              <a:spcBef>
                <a:spcPct val="25000"/>
              </a:spcBef>
              <a:buFontTx/>
              <a:buChar char="•"/>
            </a:pPr>
            <a:endParaRPr lang="en-US" sz="2000" dirty="0" smtClean="0"/>
          </a:p>
          <a:p>
            <a:pPr marL="168275" indent="-168275">
              <a:spcBef>
                <a:spcPct val="25000"/>
              </a:spcBef>
              <a:buFontTx/>
              <a:buChar char="•"/>
            </a:pPr>
            <a:r>
              <a:rPr lang="en-US" sz="2400" b="1" u="sng" dirty="0"/>
              <a:t>Bottom line</a:t>
            </a:r>
            <a:r>
              <a:rPr lang="en-US" sz="2400" b="1" dirty="0"/>
              <a:t>: All civilian, industry, government, and military organizations are encouraged to submit white paper responses to the </a:t>
            </a:r>
            <a:r>
              <a:rPr lang="en-US" sz="2400" b="1" dirty="0" smtClean="0"/>
              <a:t>four </a:t>
            </a:r>
            <a:r>
              <a:rPr lang="en-US" sz="2400" b="1" dirty="0"/>
              <a:t>ONR EW research areas as </a:t>
            </a:r>
            <a:r>
              <a:rPr lang="en-US" sz="2400" b="1" dirty="0" smtClean="0"/>
              <a:t>solicited. </a:t>
            </a:r>
          </a:p>
          <a:p>
            <a:pPr>
              <a:spcBef>
                <a:spcPct val="25000"/>
              </a:spcBef>
            </a:pPr>
            <a:endParaRPr lang="en-US" sz="2000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ONR Discovery &amp; Invention: Eligibility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Distribution Statement A. Approved for public release 43-4610-18, distribution is unlimited.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9712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304800" y="1143000"/>
            <a:ext cx="8458200" cy="5478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25000"/>
              </a:spcBef>
              <a:buFont typeface="Arial" panose="020B0604020202020204" pitchFamily="34" charset="0"/>
              <a:buChar char="•"/>
            </a:pPr>
            <a:r>
              <a:rPr lang="en-US" sz="2000" b="1" dirty="0" smtClean="0"/>
              <a:t>Some </a:t>
            </a:r>
            <a:r>
              <a:rPr lang="en-US" sz="2000" b="1" dirty="0"/>
              <a:t>topics cover export controlled technologies. Research in these areas is limited to “U.S. persons” as defined in the International Traffic in Arms Regulations (ITAR) - 22 CFR § 1201.1 et seq</a:t>
            </a:r>
            <a:r>
              <a:rPr lang="en-US" sz="2000" b="1" dirty="0" smtClean="0"/>
              <a:t>.</a:t>
            </a:r>
          </a:p>
          <a:p>
            <a:pPr marL="342900" indent="-342900">
              <a:spcBef>
                <a:spcPct val="25000"/>
              </a:spcBef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000000"/>
                </a:solidFill>
                <a:cs typeface="Times New Roman" pitchFamily="18" charset="0"/>
              </a:rPr>
              <a:t>White </a:t>
            </a:r>
            <a:r>
              <a:rPr lang="en-US" sz="2000" b="1" dirty="0">
                <a:solidFill>
                  <a:srgbClr val="000000"/>
                </a:solidFill>
                <a:cs typeface="Times New Roman" pitchFamily="18" charset="0"/>
              </a:rPr>
              <a:t>papers and proposals are expected to be unclassified.  However, </a:t>
            </a:r>
            <a:r>
              <a:rPr lang="en-US" sz="2000" b="1" dirty="0">
                <a:solidFill>
                  <a:srgbClr val="0000FF"/>
                </a:solidFill>
                <a:cs typeface="Times New Roman" pitchFamily="18" charset="0"/>
              </a:rPr>
              <a:t>classified white papers and proposals are permitted</a:t>
            </a:r>
            <a:r>
              <a:rPr lang="en-US" sz="2000" b="1" dirty="0">
                <a:solidFill>
                  <a:srgbClr val="000000"/>
                </a:solidFill>
                <a:cs typeface="Times New Roman" pitchFamily="18" charset="0"/>
              </a:rPr>
              <a:t>.   </a:t>
            </a:r>
          </a:p>
          <a:p>
            <a:pPr marL="342900" indent="-342900">
              <a:spcBef>
                <a:spcPct val="25000"/>
              </a:spcBef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0000"/>
                </a:solidFill>
                <a:cs typeface="Times New Roman" pitchFamily="18" charset="0"/>
              </a:rPr>
              <a:t>In order to facilitate intra-program collaboration and technology transfer, the </a:t>
            </a:r>
            <a:r>
              <a:rPr lang="en-US" sz="2000" b="1" dirty="0">
                <a:solidFill>
                  <a:srgbClr val="0000FF"/>
                </a:solidFill>
                <a:cs typeface="Times New Roman" pitchFamily="18" charset="0"/>
              </a:rPr>
              <a:t>Government will attempt to enable awardees to work at the unclassified level to the maximum extent possible</a:t>
            </a:r>
            <a:r>
              <a:rPr lang="en-US" sz="2000" b="1" dirty="0">
                <a:solidFill>
                  <a:srgbClr val="000000"/>
                </a:solidFill>
                <a:cs typeface="Times New Roman" pitchFamily="18" charset="0"/>
              </a:rPr>
              <a:t>.  </a:t>
            </a:r>
          </a:p>
          <a:p>
            <a:pPr marL="342900" indent="-342900">
              <a:spcBef>
                <a:spcPct val="25000"/>
              </a:spcBef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0000"/>
                </a:solidFill>
                <a:cs typeface="Times New Roman" pitchFamily="18" charset="0"/>
              </a:rPr>
              <a:t>If awardees use unclassified data in their deliveries and demonstrations regarding a potentially classified project, they should use methods and conventions consistent with those used in classified environments. </a:t>
            </a:r>
            <a:endParaRPr lang="en-US" sz="2000" b="1" dirty="0"/>
          </a:p>
          <a:p>
            <a:pPr marL="342900" indent="-342900">
              <a:spcBef>
                <a:spcPct val="25000"/>
              </a:spcBef>
              <a:buFont typeface="Arial" panose="020B0604020202020204" pitchFamily="34" charset="0"/>
              <a:buChar char="•"/>
            </a:pPr>
            <a:r>
              <a:rPr lang="en-US" sz="2000" b="1" dirty="0" smtClean="0"/>
              <a:t>It is the </a:t>
            </a:r>
            <a:r>
              <a:rPr lang="en-US" sz="2000" b="1" dirty="0" smtClean="0">
                <a:solidFill>
                  <a:srgbClr val="0000FF"/>
                </a:solidFill>
              </a:rPr>
              <a:t>responsibility of the proposer </a:t>
            </a:r>
            <a:r>
              <a:rPr lang="en-US" sz="2000" b="1" dirty="0" smtClean="0"/>
              <a:t>to ensure that all applicable security classification guides are followed and materials are controlled at the appropriate level. </a:t>
            </a:r>
          </a:p>
          <a:p>
            <a:pPr marL="168275" indent="-168275">
              <a:spcBef>
                <a:spcPct val="25000"/>
              </a:spcBef>
              <a:buFontTx/>
              <a:buChar char="•"/>
            </a:pPr>
            <a:endParaRPr lang="en-US" sz="2000" b="1" dirty="0"/>
          </a:p>
          <a:p>
            <a:pPr marL="168275" indent="-168275">
              <a:spcBef>
                <a:spcPct val="25000"/>
              </a:spcBef>
              <a:buFontTx/>
              <a:buChar char="•"/>
            </a:pPr>
            <a:endParaRPr lang="en-US" sz="2000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ONR Discovery &amp; Invention: </a:t>
            </a:r>
            <a:r>
              <a:rPr lang="en-US" sz="3200" dirty="0" smtClean="0"/>
              <a:t>Security</a:t>
            </a:r>
            <a:endParaRPr lang="en-US" sz="32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Distribution Statement A. Approved for public release 43-4610-18, distribution is unlimited.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768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043" y="1097280"/>
            <a:ext cx="9118347" cy="5751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4"/>
          <p:cNvSpPr/>
          <p:nvPr/>
        </p:nvSpPr>
        <p:spPr>
          <a:xfrm>
            <a:off x="5486400" y="914400"/>
            <a:ext cx="4037631" cy="2514599"/>
          </a:xfrm>
          <a:prstGeom prst="ellipse">
            <a:avLst/>
          </a:prstGeom>
          <a:solidFill>
            <a:schemeClr val="bg1">
              <a:lumMod val="65000"/>
              <a:alpha val="54118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3794" y="1111749"/>
            <a:ext cx="1325880" cy="60457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3496" y="2119096"/>
            <a:ext cx="1247624" cy="561148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61" name="TextBox 60"/>
          <p:cNvSpPr txBox="1"/>
          <p:nvPr/>
        </p:nvSpPr>
        <p:spPr>
          <a:xfrm>
            <a:off x="3426174" y="3065681"/>
            <a:ext cx="22916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i="1" dirty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4,000+ People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i="1" dirty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23 Locations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i="1" dirty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$2.1B / year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i="1" dirty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&gt;1,000 Partners</a:t>
            </a: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381" y="2119096"/>
            <a:ext cx="1028339" cy="68707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967477" y="1686983"/>
            <a:ext cx="1284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1F497D">
                    <a:lumMod val="75000"/>
                  </a:srgbClr>
                </a:solidFill>
                <a:ea typeface="MS PGothic" pitchFamily="34" charset="-128"/>
              </a:rPr>
              <a:t>ONR HQ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261588" y="2743200"/>
            <a:ext cx="642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1F497D">
                    <a:lumMod val="75000"/>
                  </a:srgbClr>
                </a:solidFill>
                <a:ea typeface="MS PGothic" pitchFamily="34" charset="-128"/>
              </a:rPr>
              <a:t>NRL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722576" y="2606040"/>
            <a:ext cx="1284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1F497D">
                    <a:lumMod val="75000"/>
                  </a:srgbClr>
                </a:solidFill>
                <a:ea typeface="MS PGothic" pitchFamily="34" charset="-128"/>
              </a:rPr>
              <a:t>ONR Global</a:t>
            </a: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1828800" y="5298258"/>
            <a:ext cx="1828800" cy="1371600"/>
          </a:xfrm>
          <a:prstGeom prst="rect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Rectangle 26"/>
          <p:cNvSpPr>
            <a:spLocks/>
          </p:cNvSpPr>
          <p:nvPr/>
        </p:nvSpPr>
        <p:spPr>
          <a:xfrm>
            <a:off x="5791200" y="3681016"/>
            <a:ext cx="1828800" cy="1371600"/>
          </a:xfrm>
          <a:prstGeom prst="rect">
            <a:avLst/>
          </a:pr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12" y="5298258"/>
            <a:ext cx="1828800" cy="1371600"/>
          </a:xfrm>
          <a:prstGeom prst="rect">
            <a:avLst/>
          </a:prstGeom>
          <a:ln w="9525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7824" y="4489637"/>
            <a:ext cx="1828800" cy="1371600"/>
          </a:xfrm>
          <a:prstGeom prst="rect">
            <a:avLst/>
          </a:prstGeom>
          <a:ln w="9525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4724400"/>
            <a:ext cx="1828800" cy="1371600"/>
          </a:xfrm>
          <a:prstGeom prst="rect">
            <a:avLst/>
          </a:prstGeom>
          <a:ln w="9525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2" name="Picture 31"/>
          <p:cNvPicPr/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30" r="7949" b="69316"/>
          <a:stretch/>
        </p:blipFill>
        <p:spPr bwMode="auto">
          <a:xfrm>
            <a:off x="3505200" y="1347437"/>
            <a:ext cx="1828800" cy="1371600"/>
          </a:xfrm>
          <a:prstGeom prst="rect">
            <a:avLst/>
          </a:prstGeom>
          <a:noFill/>
          <a:ln w="9525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3" name="Rectangle 32"/>
          <p:cNvSpPr>
            <a:spLocks/>
          </p:cNvSpPr>
          <p:nvPr/>
        </p:nvSpPr>
        <p:spPr>
          <a:xfrm>
            <a:off x="1828800" y="1195037"/>
            <a:ext cx="1828800" cy="1371600"/>
          </a:xfrm>
          <a:prstGeom prst="rect">
            <a:avLst/>
          </a:prstGeom>
          <a:blipFill dpi="0"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4" name="Rectangle 33"/>
          <p:cNvSpPr>
            <a:spLocks/>
          </p:cNvSpPr>
          <p:nvPr/>
        </p:nvSpPr>
        <p:spPr>
          <a:xfrm>
            <a:off x="232135" y="2025920"/>
            <a:ext cx="1828800" cy="1371600"/>
          </a:xfrm>
          <a:prstGeom prst="rect">
            <a:avLst/>
          </a:prstGeom>
          <a:blipFill dpi="0"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5" name="Rectangle 34"/>
          <p:cNvSpPr>
            <a:spLocks/>
          </p:cNvSpPr>
          <p:nvPr/>
        </p:nvSpPr>
        <p:spPr>
          <a:xfrm>
            <a:off x="1296578" y="2856803"/>
            <a:ext cx="1828800" cy="1371600"/>
          </a:xfrm>
          <a:prstGeom prst="rect">
            <a:avLst/>
          </a:prstGeom>
          <a:blipFill dpi="0"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6" name="Rectangle 35"/>
          <p:cNvSpPr>
            <a:spLocks/>
          </p:cNvSpPr>
          <p:nvPr/>
        </p:nvSpPr>
        <p:spPr>
          <a:xfrm>
            <a:off x="541648" y="3681016"/>
            <a:ext cx="1828800" cy="1371600"/>
          </a:xfrm>
          <a:prstGeom prst="rect">
            <a:avLst/>
          </a:prstGeom>
          <a:blipFill dpi="0"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7" name="Rectangle 36"/>
          <p:cNvSpPr>
            <a:spLocks/>
          </p:cNvSpPr>
          <p:nvPr/>
        </p:nvSpPr>
        <p:spPr>
          <a:xfrm>
            <a:off x="232135" y="4724400"/>
            <a:ext cx="1828800" cy="1371600"/>
          </a:xfrm>
          <a:prstGeom prst="rect">
            <a:avLst/>
          </a:prstGeom>
          <a:blipFill dpi="0" rotWithShape="1"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Naval Research Enterprise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Distribution Statement A. Approved for public release 43-4610-18, distribution is unlimited.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182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152400" y="1148542"/>
            <a:ext cx="8839200" cy="544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10000"/>
              </a:spcBef>
              <a:defRPr/>
            </a:pPr>
            <a:r>
              <a:rPr lang="en-US" sz="2000" b="1" dirty="0">
                <a:solidFill>
                  <a:srgbClr val="000000"/>
                </a:solidFill>
                <a:cs typeface="Times New Roman" pitchFamily="18" charset="0"/>
              </a:rPr>
              <a:t>Evaluations will be conducted using the following evaluation </a:t>
            </a:r>
            <a:r>
              <a:rPr lang="en-US" sz="2000" b="1" dirty="0" smtClean="0">
                <a:solidFill>
                  <a:srgbClr val="000000"/>
                </a:solidFill>
                <a:cs typeface="Times New Roman" pitchFamily="18" charset="0"/>
              </a:rPr>
              <a:t>criteria:</a:t>
            </a:r>
          </a:p>
          <a:p>
            <a:pPr marL="228600" lvl="0" indent="-228600">
              <a:spcBef>
                <a:spcPts val="600"/>
              </a:spcBef>
              <a:buFont typeface="+mj-lt"/>
              <a:buAutoNum type="arabicPeriod"/>
            </a:pPr>
            <a:r>
              <a:rPr lang="en-US" b="1" dirty="0" smtClean="0"/>
              <a:t>Overall </a:t>
            </a:r>
            <a:r>
              <a:rPr lang="en-US" b="1" dirty="0"/>
              <a:t>scientific and technical merits </a:t>
            </a:r>
            <a:r>
              <a:rPr lang="en-US" dirty="0"/>
              <a:t>of the proposal and responsiveness to the topic (i.e., the degree of innovation, soundness of technical concept, </a:t>
            </a:r>
            <a:r>
              <a:rPr lang="en-US" dirty="0" err="1"/>
              <a:t>Offeror's</a:t>
            </a:r>
            <a:r>
              <a:rPr lang="en-US" dirty="0"/>
              <a:t> awareness of the state of the art and understanding of the scope of the problem, significance and originality of the technical approach and effort needed to address/solve the problem, and anticipated scientific impact within the field. The following areas will also be considered: </a:t>
            </a:r>
            <a:endParaRPr lang="en-US" dirty="0" smtClean="0"/>
          </a:p>
          <a:p>
            <a:pPr marL="800100" lvl="1" indent="-342900">
              <a:spcBef>
                <a:spcPts val="600"/>
              </a:spcBef>
              <a:buFont typeface="+mj-lt"/>
              <a:buAutoNum type="alphaLcPeriod"/>
            </a:pPr>
            <a:r>
              <a:rPr lang="en-US" dirty="0" err="1" smtClean="0"/>
              <a:t>Offeror’s</a:t>
            </a:r>
            <a:r>
              <a:rPr lang="en-US" dirty="0" smtClean="0"/>
              <a:t> </a:t>
            </a:r>
            <a:r>
              <a:rPr lang="en-US" dirty="0"/>
              <a:t>capabilities, related experience, facilities, techniques or unique combinations of these which are integral factors for achieving the proposal objectives, and </a:t>
            </a:r>
          </a:p>
          <a:p>
            <a:pPr marL="800100" lvl="1" indent="-342900">
              <a:spcBef>
                <a:spcPts val="600"/>
              </a:spcBef>
              <a:buFont typeface="+mj-lt"/>
              <a:buAutoNum type="alphaLcPeriod"/>
            </a:pPr>
            <a:r>
              <a:rPr lang="en-US" dirty="0" smtClean="0"/>
              <a:t>Qualifications</a:t>
            </a:r>
            <a:r>
              <a:rPr lang="en-US" dirty="0"/>
              <a:t>, capabilities and experience of </a:t>
            </a:r>
            <a:r>
              <a:rPr lang="en-US" dirty="0" smtClean="0"/>
              <a:t>proposed </a:t>
            </a:r>
            <a:r>
              <a:rPr lang="en-US" dirty="0"/>
              <a:t>Principal Investigator (PI), team leader </a:t>
            </a:r>
            <a:r>
              <a:rPr lang="en-US" dirty="0" smtClean="0"/>
              <a:t>&amp; key </a:t>
            </a:r>
            <a:r>
              <a:rPr lang="en-US" dirty="0"/>
              <a:t>personnel who are critical to achieving the proposal objectives. </a:t>
            </a:r>
            <a:endParaRPr lang="en-US" dirty="0" smtClean="0"/>
          </a:p>
          <a:p>
            <a:pPr lvl="1">
              <a:spcBef>
                <a:spcPts val="600"/>
              </a:spcBef>
            </a:pPr>
            <a:endParaRPr lang="en-US" dirty="0" smtClean="0"/>
          </a:p>
          <a:p>
            <a:pPr marL="228600" lvl="0" indent="-228600">
              <a:spcBef>
                <a:spcPts val="600"/>
              </a:spcBef>
              <a:buFont typeface="+mj-lt"/>
              <a:buAutoNum type="arabicPeriod"/>
            </a:pPr>
            <a:r>
              <a:rPr lang="en-US" b="1" dirty="0" smtClean="0"/>
              <a:t>Potential </a:t>
            </a:r>
            <a:r>
              <a:rPr lang="en-US" b="1" dirty="0"/>
              <a:t>Naval relevance </a:t>
            </a:r>
            <a:r>
              <a:rPr lang="en-US" dirty="0"/>
              <a:t>and contribution to the ONR and Department of Navy mission. </a:t>
            </a:r>
            <a:endParaRPr lang="en-US" dirty="0" smtClean="0"/>
          </a:p>
          <a:p>
            <a:pPr marL="228600" lvl="0" indent="-228600">
              <a:spcBef>
                <a:spcPts val="600"/>
              </a:spcBef>
              <a:buFont typeface="+mj-lt"/>
              <a:buAutoNum type="arabicPeriod"/>
            </a:pPr>
            <a:endParaRPr lang="en-US" dirty="0" smtClean="0"/>
          </a:p>
          <a:p>
            <a:pPr marL="228600" lvl="0" indent="-228600">
              <a:spcBef>
                <a:spcPts val="600"/>
              </a:spcBef>
              <a:buFont typeface="+mj-lt"/>
              <a:buAutoNum type="arabicPeriod"/>
            </a:pPr>
            <a:r>
              <a:rPr lang="en-US" b="1" dirty="0" smtClean="0"/>
              <a:t>Availability </a:t>
            </a:r>
            <a:r>
              <a:rPr lang="en-US" b="1" dirty="0"/>
              <a:t>of funds</a:t>
            </a:r>
            <a:r>
              <a:rPr lang="en-US" dirty="0"/>
              <a:t>. </a:t>
            </a:r>
            <a:r>
              <a:rPr lang="en-US" dirty="0" smtClean="0"/>
              <a:t>(Not applicable to white papers.)</a:t>
            </a:r>
          </a:p>
          <a:p>
            <a:pPr lvl="0" algn="ctr">
              <a:spcBef>
                <a:spcPts val="600"/>
              </a:spcBef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Criteria </a:t>
            </a:r>
            <a:r>
              <a:rPr lang="en-US" dirty="0"/>
              <a:t>1, 2, and 3 are equally important.</a:t>
            </a: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Evaluation Criteria (BAA)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Distribution Statement A. Approved for public release 43-4610-18, distribution is unlimited.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82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Proposal Structure</a:t>
            </a:r>
            <a:endParaRPr lang="en-US" dirty="0"/>
          </a:p>
        </p:txBody>
      </p:sp>
      <p:sp>
        <p:nvSpPr>
          <p:cNvPr id="35" name="Content Placeholder 34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212080"/>
          </a:xfrm>
        </p:spPr>
        <p:txBody>
          <a:bodyPr>
            <a:normAutofit/>
          </a:bodyPr>
          <a:lstStyle/>
          <a:p>
            <a:r>
              <a:rPr lang="en-US" dirty="0" smtClean="0"/>
              <a:t>Seek proposals with defined milestones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Request initial 6 months milestone</a:t>
            </a:r>
          </a:p>
          <a:p>
            <a:r>
              <a:rPr lang="en-US" dirty="0" smtClean="0"/>
              <a:t>Exact timeline can vary based on development plan and extent of work</a:t>
            </a:r>
          </a:p>
          <a:p>
            <a:endParaRPr lang="en-US" dirty="0"/>
          </a:p>
        </p:txBody>
      </p:sp>
      <p:grpSp>
        <p:nvGrpSpPr>
          <p:cNvPr id="62" name="Group 61"/>
          <p:cNvGrpSpPr/>
          <p:nvPr/>
        </p:nvGrpSpPr>
        <p:grpSpPr>
          <a:xfrm>
            <a:off x="1600200" y="2148840"/>
            <a:ext cx="5943600" cy="2514600"/>
            <a:chOff x="1691640" y="2286000"/>
            <a:chExt cx="5943600" cy="2514600"/>
          </a:xfrm>
        </p:grpSpPr>
        <p:grpSp>
          <p:nvGrpSpPr>
            <p:cNvPr id="36" name="Group 35"/>
            <p:cNvGrpSpPr/>
            <p:nvPr/>
          </p:nvGrpSpPr>
          <p:grpSpPr>
            <a:xfrm>
              <a:off x="2400301" y="3289614"/>
              <a:ext cx="4343399" cy="320040"/>
              <a:chOff x="1965960" y="3289614"/>
              <a:chExt cx="4343399" cy="320040"/>
            </a:xfrm>
          </p:grpSpPr>
          <p:sp>
            <p:nvSpPr>
              <p:cNvPr id="8" name="Right Arrow 7"/>
              <p:cNvSpPr/>
              <p:nvPr/>
            </p:nvSpPr>
            <p:spPr>
              <a:xfrm>
                <a:off x="1965960" y="3289614"/>
                <a:ext cx="851235" cy="320040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ight Arrow 10"/>
              <p:cNvSpPr/>
              <p:nvPr/>
            </p:nvSpPr>
            <p:spPr>
              <a:xfrm>
                <a:off x="3108959" y="3289614"/>
                <a:ext cx="1234440" cy="320040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ight Arrow 12"/>
              <p:cNvSpPr/>
              <p:nvPr/>
            </p:nvSpPr>
            <p:spPr>
              <a:xfrm>
                <a:off x="4635164" y="3289614"/>
                <a:ext cx="1674195" cy="320040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7" name="TextBox 36"/>
            <p:cNvSpPr txBox="1"/>
            <p:nvPr/>
          </p:nvSpPr>
          <p:spPr>
            <a:xfrm>
              <a:off x="2390484" y="3737808"/>
              <a:ext cx="7505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6 </a:t>
              </a:r>
              <a:r>
                <a:rPr lang="en-US" dirty="0" err="1" smtClean="0"/>
                <a:t>mos</a:t>
              </a:r>
              <a:endParaRPr lang="en-US" dirty="0"/>
            </a:p>
          </p:txBody>
        </p:sp>
        <p:cxnSp>
          <p:nvCxnSpPr>
            <p:cNvPr id="39" name="Straight Connector 38"/>
            <p:cNvCxnSpPr/>
            <p:nvPr/>
          </p:nvCxnSpPr>
          <p:spPr>
            <a:xfrm>
              <a:off x="2400301" y="2595342"/>
              <a:ext cx="0" cy="8542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/>
            <p:cNvSpPr txBox="1"/>
            <p:nvPr/>
          </p:nvSpPr>
          <p:spPr>
            <a:xfrm>
              <a:off x="2370606" y="2441454"/>
              <a:ext cx="132267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Contract Award</a:t>
              </a:r>
              <a:endParaRPr lang="en-US" sz="1400" dirty="0"/>
            </a:p>
          </p:txBody>
        </p:sp>
        <p:cxnSp>
          <p:nvCxnSpPr>
            <p:cNvPr id="42" name="Straight Connector 41"/>
            <p:cNvCxnSpPr/>
            <p:nvPr/>
          </p:nvCxnSpPr>
          <p:spPr>
            <a:xfrm>
              <a:off x="3383280" y="3449634"/>
              <a:ext cx="0" cy="57372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/>
            <p:cNvSpPr txBox="1"/>
            <p:nvPr/>
          </p:nvSpPr>
          <p:spPr>
            <a:xfrm>
              <a:off x="3685325" y="3737808"/>
              <a:ext cx="8675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12 </a:t>
              </a:r>
              <a:r>
                <a:rPr lang="en-US" dirty="0" err="1" smtClean="0"/>
                <a:t>mos</a:t>
              </a:r>
              <a:endParaRPr lang="en-US" dirty="0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5472829" y="3737808"/>
              <a:ext cx="8675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18 </a:t>
              </a:r>
              <a:r>
                <a:rPr lang="en-US" dirty="0" err="1" smtClean="0"/>
                <a:t>mos</a:t>
              </a:r>
              <a:endParaRPr lang="en-US" dirty="0"/>
            </a:p>
          </p:txBody>
        </p:sp>
        <p:cxnSp>
          <p:nvCxnSpPr>
            <p:cNvPr id="45" name="Straight Connector 44"/>
            <p:cNvCxnSpPr/>
            <p:nvPr/>
          </p:nvCxnSpPr>
          <p:spPr>
            <a:xfrm>
              <a:off x="4927821" y="3449634"/>
              <a:ext cx="0" cy="57372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>
              <a:stCxn id="48" idx="1"/>
            </p:cNvCxnSpPr>
            <p:nvPr/>
          </p:nvCxnSpPr>
          <p:spPr>
            <a:xfrm flipH="1">
              <a:off x="3531705" y="2847371"/>
              <a:ext cx="27841" cy="69715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 47"/>
            <p:cNvSpPr txBox="1"/>
            <p:nvPr/>
          </p:nvSpPr>
          <p:spPr>
            <a:xfrm>
              <a:off x="3559546" y="2693482"/>
              <a:ext cx="82028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Option 1</a:t>
              </a:r>
              <a:endParaRPr lang="en-US" sz="1400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5056253" y="2945510"/>
              <a:ext cx="82028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Option 2</a:t>
              </a:r>
              <a:endParaRPr lang="en-US" sz="1400" dirty="0"/>
            </a:p>
          </p:txBody>
        </p:sp>
        <p:cxnSp>
          <p:nvCxnSpPr>
            <p:cNvPr id="50" name="Straight Connector 49"/>
            <p:cNvCxnSpPr>
              <a:stCxn id="49" idx="1"/>
            </p:cNvCxnSpPr>
            <p:nvPr/>
          </p:nvCxnSpPr>
          <p:spPr>
            <a:xfrm>
              <a:off x="5056253" y="3099399"/>
              <a:ext cx="0" cy="445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Rounded Rectangle 52"/>
            <p:cNvSpPr/>
            <p:nvPr/>
          </p:nvSpPr>
          <p:spPr>
            <a:xfrm>
              <a:off x="1691640" y="2286000"/>
              <a:ext cx="5943600" cy="251460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5-Point Star 53"/>
            <p:cNvSpPr/>
            <p:nvPr/>
          </p:nvSpPr>
          <p:spPr>
            <a:xfrm>
              <a:off x="6812280" y="3253287"/>
              <a:ext cx="320040" cy="320040"/>
            </a:xfrm>
            <a:prstGeom prst="star5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6667608" y="2642499"/>
              <a:ext cx="666296" cy="5189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Tech</a:t>
              </a:r>
            </a:p>
            <a:p>
              <a:pPr algn="ctr"/>
              <a:r>
                <a:rPr lang="en-US" sz="1400" dirty="0" smtClean="0"/>
                <a:t>Demo</a:t>
              </a:r>
              <a:endParaRPr lang="en-US" sz="1400" dirty="0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3514151" y="4428602"/>
              <a:ext cx="23488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Notional Program Plan</a:t>
              </a:r>
              <a:endParaRPr lang="en-US" b="1" dirty="0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2878430" y="4076438"/>
              <a:ext cx="100970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Milestone1</a:t>
              </a:r>
              <a:endParaRPr lang="en-US" sz="1400" dirty="0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4422971" y="4077979"/>
              <a:ext cx="100970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Milestone2</a:t>
              </a:r>
              <a:endParaRPr lang="en-US" sz="1400" dirty="0"/>
            </a:p>
          </p:txBody>
        </p:sp>
      </p:grp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Distribution Statement A. Approved for public release 43-4610-18, distribution is unlimited.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953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304800" y="1143000"/>
            <a:ext cx="8458200" cy="5001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5000"/>
              </a:spcBef>
            </a:pPr>
            <a:endParaRPr lang="en-US" dirty="0"/>
          </a:p>
          <a:p>
            <a:pPr algn="ctr">
              <a:spcBef>
                <a:spcPct val="25000"/>
              </a:spcBef>
            </a:pPr>
            <a:r>
              <a:rPr lang="en-US" sz="3200" dirty="0" smtClean="0"/>
              <a:t>White </a:t>
            </a:r>
            <a:r>
              <a:rPr lang="en-US" sz="3200" dirty="0"/>
              <a:t>papers should be submitted </a:t>
            </a:r>
            <a:r>
              <a:rPr lang="en-US" sz="3200" b="1" dirty="0"/>
              <a:t>no later than 4:00pm EST on 12 December 2018</a:t>
            </a:r>
            <a:r>
              <a:rPr lang="en-US" sz="3200" dirty="0"/>
              <a:t>.</a:t>
            </a:r>
            <a:endParaRPr lang="en-US" sz="4000" b="1" dirty="0" smtClean="0"/>
          </a:p>
          <a:p>
            <a:pPr>
              <a:spcBef>
                <a:spcPct val="25000"/>
              </a:spcBef>
            </a:pPr>
            <a:endParaRPr lang="en-US" dirty="0" smtClean="0"/>
          </a:p>
          <a:p>
            <a:pPr marL="168275" indent="-168275">
              <a:spcBef>
                <a:spcPct val="25000"/>
              </a:spcBef>
              <a:buFontTx/>
              <a:buChar char="•"/>
            </a:pPr>
            <a:endParaRPr lang="en-US" dirty="0"/>
          </a:p>
          <a:p>
            <a:pPr algn="ctr">
              <a:spcBef>
                <a:spcPct val="25000"/>
              </a:spcBef>
            </a:pPr>
            <a:r>
              <a:rPr lang="en-US" sz="3200" dirty="0" smtClean="0"/>
              <a:t>White </a:t>
            </a:r>
            <a:r>
              <a:rPr lang="en-US" sz="3200" dirty="0"/>
              <a:t>papers received after that date will be considered as time and availability of funding permit</a:t>
            </a:r>
            <a:r>
              <a:rPr lang="en-US" sz="3200" dirty="0" smtClean="0"/>
              <a:t>.</a:t>
            </a:r>
          </a:p>
          <a:p>
            <a:pPr algn="ctr">
              <a:spcBef>
                <a:spcPct val="25000"/>
              </a:spcBef>
            </a:pPr>
            <a:endParaRPr lang="en-US" sz="3200" dirty="0"/>
          </a:p>
          <a:p>
            <a:pPr algn="ctr">
              <a:spcBef>
                <a:spcPct val="25000"/>
              </a:spcBef>
            </a:pPr>
            <a:r>
              <a:rPr lang="en-US" sz="3200" dirty="0" smtClean="0"/>
              <a:t>Follow format instructions in Special Notice.</a:t>
            </a:r>
            <a:endParaRPr lang="en-US" sz="3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ONR Discovery &amp; Invention: </a:t>
            </a:r>
            <a:r>
              <a:rPr lang="en-US" sz="3200" dirty="0" smtClean="0"/>
              <a:t>Timing</a:t>
            </a:r>
            <a:endParaRPr lang="en-US" sz="32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Distribution Statement A. Approved for public release 43-4610-18, distribution is unlimited.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746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Box 2"/>
          <p:cNvSpPr txBox="1">
            <a:spLocks noChangeArrowheads="1"/>
          </p:cNvSpPr>
          <p:nvPr/>
        </p:nvSpPr>
        <p:spPr bwMode="auto">
          <a:xfrm>
            <a:off x="1784350" y="1143000"/>
            <a:ext cx="652145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8925" indent="-288925"/>
            <a:r>
              <a:rPr lang="en-US" b="1" u="sng" dirty="0"/>
              <a:t>Technical</a:t>
            </a:r>
          </a:p>
          <a:p>
            <a:pPr marL="288925" indent="-288925"/>
            <a:r>
              <a:rPr lang="en-US" b="1" dirty="0"/>
              <a:t>	Dr. </a:t>
            </a:r>
            <a:r>
              <a:rPr lang="en-US" b="1" dirty="0" smtClean="0"/>
              <a:t>Daniel Green</a:t>
            </a:r>
            <a:endParaRPr lang="en-US" b="1" dirty="0"/>
          </a:p>
          <a:p>
            <a:pPr marL="288925" indent="-288925"/>
            <a:r>
              <a:rPr lang="en-US" b="1" dirty="0"/>
              <a:t>	Electronic Warfare Program Manager</a:t>
            </a:r>
          </a:p>
          <a:p>
            <a:pPr marL="288925" indent="-288925"/>
            <a:r>
              <a:rPr lang="en-US" b="1" dirty="0"/>
              <a:t>	Office of Naval Research (ONR 312)</a:t>
            </a:r>
          </a:p>
          <a:p>
            <a:pPr marL="288925" indent="-288925"/>
            <a:r>
              <a:rPr lang="en-US" b="1" dirty="0"/>
              <a:t>	875 North Randolph Street, Suite 1112</a:t>
            </a:r>
            <a:endParaRPr lang="it-IT" b="1" dirty="0"/>
          </a:p>
          <a:p>
            <a:pPr marL="288925" indent="-288925"/>
            <a:r>
              <a:rPr lang="it-IT" b="1" dirty="0"/>
              <a:t>	Arlington, VA 22203-1995</a:t>
            </a:r>
            <a:endParaRPr lang="en-US" b="1" dirty="0"/>
          </a:p>
          <a:p>
            <a:pPr marL="288925" indent="-288925"/>
            <a:r>
              <a:rPr lang="en-US" b="1" dirty="0"/>
              <a:t>	E-mail: </a:t>
            </a:r>
            <a:r>
              <a:rPr lang="en-US" b="1" dirty="0" smtClean="0"/>
              <a:t>daniel.s.green2@navy.mil </a:t>
            </a:r>
            <a:endParaRPr lang="en-US" b="1" dirty="0"/>
          </a:p>
          <a:p>
            <a:pPr marL="288925" indent="-288925"/>
            <a:endParaRPr lang="en-US" b="1" dirty="0"/>
          </a:p>
          <a:p>
            <a:pPr marL="288925" indent="-288925"/>
            <a:r>
              <a:rPr lang="en-US" b="1" u="sng" dirty="0">
                <a:solidFill>
                  <a:srgbClr val="000000"/>
                </a:solidFill>
                <a:cs typeface="Times New Roman" pitchFamily="18" charset="0"/>
              </a:rPr>
              <a:t>Business</a:t>
            </a:r>
          </a:p>
          <a:p>
            <a:pPr marL="288925" indent="-288925"/>
            <a:r>
              <a:rPr lang="en-US" b="1" dirty="0">
                <a:cs typeface="Times New Roman" pitchFamily="18" charset="0"/>
              </a:rPr>
              <a:t>	</a:t>
            </a:r>
            <a:r>
              <a:rPr lang="en-US" b="1" dirty="0" smtClean="0">
                <a:cs typeface="Times New Roman" pitchFamily="18" charset="0"/>
              </a:rPr>
              <a:t>Mr. Stephen Hughes</a:t>
            </a:r>
            <a:endParaRPr lang="en-US" b="1" dirty="0">
              <a:cs typeface="Times New Roman" pitchFamily="18" charset="0"/>
            </a:endParaRPr>
          </a:p>
          <a:p>
            <a:pPr marL="288925" indent="-288925"/>
            <a:r>
              <a:rPr lang="en-US" b="1" dirty="0">
                <a:cs typeface="Times New Roman" pitchFamily="18" charset="0"/>
              </a:rPr>
              <a:t>	</a:t>
            </a:r>
            <a:r>
              <a:rPr lang="en-US" b="1" dirty="0" smtClean="0">
                <a:cs typeface="Times New Roman" pitchFamily="18" charset="0"/>
              </a:rPr>
              <a:t>ONR Contracting Officer </a:t>
            </a:r>
            <a:endParaRPr lang="en-US" b="1" dirty="0">
              <a:cs typeface="Times New Roman" pitchFamily="18" charset="0"/>
            </a:endParaRPr>
          </a:p>
          <a:p>
            <a:pPr marL="288925" indent="-288925"/>
            <a:r>
              <a:rPr lang="en-US" b="1" dirty="0" smtClean="0">
                <a:cs typeface="Times New Roman" pitchFamily="18" charset="0"/>
              </a:rPr>
              <a:t>	875 </a:t>
            </a:r>
            <a:r>
              <a:rPr lang="en-US" b="1" dirty="0">
                <a:cs typeface="Times New Roman" pitchFamily="18" charset="0"/>
              </a:rPr>
              <a:t>North Randolph </a:t>
            </a:r>
            <a:r>
              <a:rPr lang="en-US" b="1" dirty="0" smtClean="0">
                <a:cs typeface="Times New Roman" pitchFamily="18" charset="0"/>
              </a:rPr>
              <a:t>Street</a:t>
            </a:r>
            <a:endParaRPr lang="en-US" b="1" dirty="0">
              <a:cs typeface="Times New Roman" pitchFamily="18" charset="0"/>
            </a:endParaRPr>
          </a:p>
          <a:p>
            <a:pPr marL="288925" indent="-288925"/>
            <a:r>
              <a:rPr lang="en-US" b="1" dirty="0">
                <a:cs typeface="Times New Roman" pitchFamily="18" charset="0"/>
              </a:rPr>
              <a:t>	Arlington, VA 22203-1995 </a:t>
            </a:r>
          </a:p>
          <a:p>
            <a:pPr marL="288925" indent="-288925"/>
            <a:r>
              <a:rPr lang="en-US" b="1" dirty="0">
                <a:cs typeface="Times New Roman" pitchFamily="18" charset="0"/>
              </a:rPr>
              <a:t>	E-mail:  </a:t>
            </a:r>
            <a:r>
              <a:rPr lang="en-US" b="1" dirty="0" smtClean="0">
                <a:cs typeface="Times New Roman" pitchFamily="18" charset="0"/>
              </a:rPr>
              <a:t>stephen.t.hughes@navy.mil</a:t>
            </a:r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ONR Discovery &amp; Invention: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Points of Contact</a:t>
            </a:r>
            <a:endParaRPr lang="en-US" sz="32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Distribution Statement A. Approved for public release 43-4610-18, distribution is unlimited.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129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502920" y="1965960"/>
            <a:ext cx="7772400" cy="1362075"/>
          </a:xfrm>
        </p:spPr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502920" y="548640"/>
            <a:ext cx="7772400" cy="1500187"/>
          </a:xfrm>
        </p:spPr>
        <p:txBody>
          <a:bodyPr/>
          <a:lstStyle/>
          <a:p>
            <a:r>
              <a:rPr lang="en-US" dirty="0" smtClean="0"/>
              <a:t>Submit written questions…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Distribution Statement A. Approved for public release 43-4610-18, distribution is unlimited.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6"/>
          <p:cNvSpPr txBox="1">
            <a:spLocks/>
          </p:cNvSpPr>
          <p:nvPr/>
        </p:nvSpPr>
        <p:spPr>
          <a:xfrm>
            <a:off x="137160" y="4551965"/>
            <a:ext cx="8915400" cy="203171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900" b="0" cap="none" dirty="0" smtClean="0"/>
              <a:t>Presentation slides and answers to questions submitted to this Special Notice will be posted to the following web pages no later than 21 November 2018:</a:t>
            </a:r>
          </a:p>
          <a:p>
            <a:r>
              <a:rPr lang="en-US" sz="2900" b="0" cap="none" dirty="0" smtClean="0"/>
              <a:t> </a:t>
            </a:r>
          </a:p>
          <a:p>
            <a:pPr lvl="0"/>
            <a:r>
              <a:rPr lang="en-US" sz="2900" b="0" cap="none" dirty="0" smtClean="0"/>
              <a:t>Federal business opportunities (</a:t>
            </a:r>
            <a:r>
              <a:rPr lang="en-US" sz="2900" b="0" cap="none" dirty="0" err="1" smtClean="0"/>
              <a:t>fedbizopps</a:t>
            </a:r>
            <a:r>
              <a:rPr lang="en-US" sz="2900" b="0" cap="none" dirty="0" smtClean="0"/>
              <a:t>) webpage – </a:t>
            </a:r>
            <a:r>
              <a:rPr lang="en-US" sz="2900" b="0" u="sng" cap="none" dirty="0" smtClean="0">
                <a:hlinkClick r:id="rId2"/>
              </a:rPr>
              <a:t>https://www.Fbo.Gov/</a:t>
            </a:r>
            <a:endParaRPr lang="en-US" sz="2900" b="0" cap="none" dirty="0" smtClean="0"/>
          </a:p>
          <a:p>
            <a:pPr lvl="0"/>
            <a:r>
              <a:rPr lang="en-US" sz="2900" b="0" cap="none" dirty="0" err="1" smtClean="0"/>
              <a:t>Grants.Gov</a:t>
            </a:r>
            <a:r>
              <a:rPr lang="en-US" sz="2900" b="0" cap="none" dirty="0" smtClean="0"/>
              <a:t> webpage – </a:t>
            </a:r>
            <a:r>
              <a:rPr lang="en-US" sz="2900" b="0" u="sng" cap="none" dirty="0" smtClean="0">
                <a:hlinkClick r:id="rId3"/>
              </a:rPr>
              <a:t>http://www.Grants.Gov/</a:t>
            </a:r>
            <a:endParaRPr lang="en-US" sz="2900" b="0" u="sng" cap="none" dirty="0" smtClean="0"/>
          </a:p>
          <a:p>
            <a:r>
              <a:rPr lang="en-US" sz="2900" b="0" cap="none" dirty="0" smtClean="0"/>
              <a:t>ONR special notice webpage - </a:t>
            </a:r>
            <a:r>
              <a:rPr lang="en-US" sz="2900" b="0" u="sng" cap="none" dirty="0" smtClean="0">
                <a:hlinkClick r:id="rId4"/>
              </a:rPr>
              <a:t>http://www.Onr.Navy.Mil/contracts-grants/funding-opportunities/special-notices.Aspx</a:t>
            </a:r>
            <a:endParaRPr lang="en-US" sz="2900" b="0" cap="none" dirty="0" smtClean="0"/>
          </a:p>
          <a:p>
            <a:pPr lvl="0"/>
            <a:endParaRPr lang="en-US" cap="non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1461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82880" y="2130425"/>
            <a:ext cx="8778240" cy="1470025"/>
          </a:xfrm>
        </p:spPr>
        <p:txBody>
          <a:bodyPr/>
          <a:lstStyle/>
          <a:p>
            <a:r>
              <a:rPr lang="en-US" dirty="0" smtClean="0"/>
              <a:t>Doing Business with Office of Naval Research (ONR)</a:t>
            </a: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Stephen Hughes – Contracting Officer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2286000" y="6675438"/>
            <a:ext cx="5073650" cy="182562"/>
          </a:xfrm>
        </p:spPr>
        <p:txBody>
          <a:bodyPr/>
          <a:lstStyle/>
          <a:p>
            <a:pPr algn="ctr"/>
            <a:r>
              <a:rPr lang="en-US" dirty="0" smtClean="0"/>
              <a:t>Distribution Statement A. Approved for public release </a:t>
            </a:r>
            <a:r>
              <a:rPr lang="en-US" dirty="0" smtClean="0"/>
              <a:t>43-4648-18</a:t>
            </a:r>
            <a:r>
              <a:rPr lang="en-US" dirty="0" smtClean="0"/>
              <a:t>, distribution is unlimited.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764248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Broad Agency Announcement (BAA)</a:t>
            </a:r>
          </a:p>
          <a:p>
            <a:r>
              <a:rPr lang="en-US" dirty="0" smtClean="0"/>
              <a:t>Instruments</a:t>
            </a:r>
          </a:p>
          <a:p>
            <a:r>
              <a:rPr lang="en-US" dirty="0" smtClean="0"/>
              <a:t>Communications</a:t>
            </a:r>
          </a:p>
          <a:p>
            <a:r>
              <a:rPr lang="en-US" dirty="0" smtClean="0"/>
              <a:t>Performance/Getting Paid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2286000" y="6675438"/>
            <a:ext cx="5073650" cy="182562"/>
          </a:xfrm>
        </p:spPr>
        <p:txBody>
          <a:bodyPr/>
          <a:lstStyle/>
          <a:p>
            <a:pPr algn="ctr"/>
            <a:r>
              <a:rPr lang="en-US" dirty="0" smtClean="0"/>
              <a:t>Distribution Statement A. Approved for public release </a:t>
            </a:r>
            <a:r>
              <a:rPr lang="en-US" dirty="0" smtClean="0"/>
              <a:t>43-4648-18</a:t>
            </a:r>
            <a:r>
              <a:rPr lang="en-US" dirty="0" smtClean="0"/>
              <a:t>, distribution is unlimited.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738540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0" y="134262"/>
            <a:ext cx="7406639" cy="804672"/>
          </a:xfrm>
        </p:spPr>
        <p:txBody>
          <a:bodyPr>
            <a:normAutofit/>
          </a:bodyPr>
          <a:lstStyle/>
          <a:p>
            <a:pPr algn="l"/>
            <a:r>
              <a:rPr lang="en-US" sz="3800" dirty="0" smtClean="0"/>
              <a:t>Broad Agency Announcement (BAA)</a:t>
            </a:r>
            <a:endParaRPr lang="en-US" sz="3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" y="1371600"/>
            <a:ext cx="8001000" cy="474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2286000" y="6675438"/>
            <a:ext cx="5073650" cy="182562"/>
          </a:xfrm>
        </p:spPr>
        <p:txBody>
          <a:bodyPr/>
          <a:lstStyle/>
          <a:p>
            <a:pPr algn="ctr"/>
            <a:r>
              <a:rPr lang="en-US" dirty="0" smtClean="0"/>
              <a:t>Distribution Statement A. Approved for public release </a:t>
            </a:r>
            <a:r>
              <a:rPr lang="en-US" dirty="0" smtClean="0"/>
              <a:t>43-4648-18</a:t>
            </a:r>
            <a:r>
              <a:rPr lang="en-US" dirty="0" smtClean="0"/>
              <a:t>, distribution is unlimited.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480501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sz="3800" dirty="0" smtClean="0"/>
              <a:t>Broad Agency Announcement (BAA)</a:t>
            </a:r>
            <a:endParaRPr lang="en-US" sz="3800" dirty="0"/>
          </a:p>
        </p:txBody>
      </p:sp>
      <p:pic>
        <p:nvPicPr>
          <p:cNvPr id="7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1243013"/>
            <a:ext cx="8478837" cy="500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2286000" y="6675438"/>
            <a:ext cx="5073650" cy="182562"/>
          </a:xfrm>
        </p:spPr>
        <p:txBody>
          <a:bodyPr/>
          <a:lstStyle/>
          <a:p>
            <a:pPr algn="ctr"/>
            <a:r>
              <a:rPr lang="en-US" dirty="0" smtClean="0"/>
              <a:t>Distribution Statement A. Approved for public release </a:t>
            </a:r>
            <a:r>
              <a:rPr lang="en-US" dirty="0" smtClean="0"/>
              <a:t>43-4648-18</a:t>
            </a:r>
            <a:r>
              <a:rPr lang="en-US" dirty="0" smtClean="0"/>
              <a:t>, distribution is unlimited.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814475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sz="3800" dirty="0" smtClean="0"/>
              <a:t>Broad Agency Announcement (BAA)</a:t>
            </a:r>
            <a:endParaRPr lang="en-US" sz="3800" dirty="0"/>
          </a:p>
        </p:txBody>
      </p:sp>
      <p:pic>
        <p:nvPicPr>
          <p:cNvPr id="7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661" y="1508759"/>
            <a:ext cx="8059259" cy="4652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2286000" y="6675438"/>
            <a:ext cx="5073650" cy="182562"/>
          </a:xfrm>
        </p:spPr>
        <p:txBody>
          <a:bodyPr/>
          <a:lstStyle/>
          <a:p>
            <a:pPr algn="ctr"/>
            <a:r>
              <a:rPr lang="en-US" dirty="0" smtClean="0"/>
              <a:t>Distribution Statement A. Approved for public release </a:t>
            </a:r>
            <a:r>
              <a:rPr lang="en-US" dirty="0" smtClean="0"/>
              <a:t>43-4648-18</a:t>
            </a:r>
            <a:r>
              <a:rPr lang="en-US" dirty="0" smtClean="0"/>
              <a:t>, distribution is unlimited.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67221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1642906" y="1161111"/>
            <a:ext cx="2011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2000" b="1" dirty="0" smtClean="0">
                <a:solidFill>
                  <a:srgbClr val="000000"/>
                </a:solidFill>
                <a:latin typeface="Calibri" pitchFamily="34" charset="0"/>
              </a:rPr>
              <a:t>Technology Team</a:t>
            </a:r>
            <a:endParaRPr lang="en-US" sz="2000" b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405131" y="1582304"/>
            <a:ext cx="2486549" cy="588088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Dr. Daniel S. Green </a:t>
            </a:r>
          </a:p>
          <a:p>
            <a:pPr algn="ctr"/>
            <a:r>
              <a:rPr lang="en-US" dirty="0" smtClean="0"/>
              <a:t>EW Program Manager</a:t>
            </a:r>
            <a:endParaRPr lang="en-US" dirty="0"/>
          </a:p>
        </p:txBody>
      </p:sp>
      <p:sp>
        <p:nvSpPr>
          <p:cNvPr id="25" name="Rounded Rectangle 24"/>
          <p:cNvSpPr/>
          <p:nvPr/>
        </p:nvSpPr>
        <p:spPr>
          <a:xfrm>
            <a:off x="137162" y="2315549"/>
            <a:ext cx="2486549" cy="588088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Dr. Amy Bell</a:t>
            </a:r>
          </a:p>
          <a:p>
            <a:pPr algn="ctr"/>
            <a:r>
              <a:rPr lang="en-US" dirty="0" smtClean="0"/>
              <a:t>EW Program Officer</a:t>
            </a:r>
            <a:endParaRPr lang="en-US" dirty="0"/>
          </a:p>
        </p:txBody>
      </p:sp>
      <p:sp>
        <p:nvSpPr>
          <p:cNvPr id="27" name="Rounded Rectangle 26"/>
          <p:cNvSpPr/>
          <p:nvPr/>
        </p:nvSpPr>
        <p:spPr>
          <a:xfrm>
            <a:off x="2776426" y="2313452"/>
            <a:ext cx="2486548" cy="588088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Dr. Kevin Leonard</a:t>
            </a:r>
          </a:p>
          <a:p>
            <a:pPr algn="ctr"/>
            <a:r>
              <a:rPr lang="en-US" dirty="0" smtClean="0"/>
              <a:t>EW Program Officer</a:t>
            </a:r>
            <a:endParaRPr lang="en-US" dirty="0"/>
          </a:p>
        </p:txBody>
      </p:sp>
      <p:sp>
        <p:nvSpPr>
          <p:cNvPr id="28" name="Rounded Rectangle 27"/>
          <p:cNvSpPr/>
          <p:nvPr/>
        </p:nvSpPr>
        <p:spPr>
          <a:xfrm>
            <a:off x="137162" y="3017520"/>
            <a:ext cx="2486549" cy="588088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Dr. Trevor Snow</a:t>
            </a:r>
          </a:p>
          <a:p>
            <a:pPr algn="ctr"/>
            <a:r>
              <a:rPr lang="en-US" dirty="0" smtClean="0"/>
              <a:t>EW Program Officer</a:t>
            </a:r>
            <a:endParaRPr lang="en-US" dirty="0"/>
          </a:p>
        </p:txBody>
      </p:sp>
      <p:sp>
        <p:nvSpPr>
          <p:cNvPr id="29" name="Rounded Rectangle 28"/>
          <p:cNvSpPr/>
          <p:nvPr/>
        </p:nvSpPr>
        <p:spPr>
          <a:xfrm>
            <a:off x="2776425" y="3017520"/>
            <a:ext cx="2486549" cy="588088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Mr. Charles (CJ) Bakker</a:t>
            </a:r>
          </a:p>
          <a:p>
            <a:pPr algn="ctr"/>
            <a:r>
              <a:rPr lang="en-US" dirty="0" smtClean="0"/>
              <a:t>EW Program Officer</a:t>
            </a:r>
            <a:endParaRPr lang="en-US" dirty="0"/>
          </a:p>
        </p:txBody>
      </p:sp>
      <p:sp>
        <p:nvSpPr>
          <p:cNvPr id="30" name="Rounded Rectangle 29"/>
          <p:cNvSpPr/>
          <p:nvPr/>
        </p:nvSpPr>
        <p:spPr>
          <a:xfrm>
            <a:off x="137162" y="3705422"/>
            <a:ext cx="2486549" cy="588088"/>
          </a:xfrm>
          <a:prstGeom prst="roundRect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Mr. Shane Stein</a:t>
            </a:r>
          </a:p>
          <a:p>
            <a:pPr algn="ctr"/>
            <a:r>
              <a:rPr lang="en-US" dirty="0" err="1" smtClean="0"/>
              <a:t>Envisioneering</a:t>
            </a:r>
            <a:endParaRPr lang="en-US" dirty="0"/>
          </a:p>
        </p:txBody>
      </p:sp>
      <p:sp>
        <p:nvSpPr>
          <p:cNvPr id="31" name="Rounded Rectangle 30"/>
          <p:cNvSpPr/>
          <p:nvPr/>
        </p:nvSpPr>
        <p:spPr>
          <a:xfrm>
            <a:off x="2776425" y="3703320"/>
            <a:ext cx="2486549" cy="590190"/>
          </a:xfrm>
          <a:prstGeom prst="roundRect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CAPT (ret) Steve Debus</a:t>
            </a:r>
          </a:p>
          <a:p>
            <a:pPr algn="ctr"/>
            <a:r>
              <a:rPr lang="en-US" dirty="0" err="1" smtClean="0"/>
              <a:t>Envisioneering</a:t>
            </a:r>
            <a:endParaRPr lang="en-US" dirty="0"/>
          </a:p>
        </p:txBody>
      </p:sp>
      <p:sp>
        <p:nvSpPr>
          <p:cNvPr id="32" name="Rounded Rectangle 31"/>
          <p:cNvSpPr/>
          <p:nvPr/>
        </p:nvSpPr>
        <p:spPr>
          <a:xfrm>
            <a:off x="137160" y="5446952"/>
            <a:ext cx="2486549" cy="588088"/>
          </a:xfrm>
          <a:prstGeom prst="roundRect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CAPT (ret) Bob Kusuda</a:t>
            </a:r>
          </a:p>
          <a:p>
            <a:pPr algn="ctr"/>
            <a:r>
              <a:rPr lang="en-US" dirty="0" err="1" smtClean="0"/>
              <a:t>Envisioneering</a:t>
            </a:r>
            <a:endParaRPr lang="en-US" dirty="0"/>
          </a:p>
        </p:txBody>
      </p:sp>
      <p:sp>
        <p:nvSpPr>
          <p:cNvPr id="33" name="Rounded Rectangle 32"/>
          <p:cNvSpPr/>
          <p:nvPr/>
        </p:nvSpPr>
        <p:spPr>
          <a:xfrm>
            <a:off x="2776425" y="5436933"/>
            <a:ext cx="2486549" cy="588088"/>
          </a:xfrm>
          <a:prstGeom prst="roundRect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Ms. Adrien Fairweather</a:t>
            </a:r>
          </a:p>
          <a:p>
            <a:pPr algn="ctr"/>
            <a:r>
              <a:rPr lang="en-US" dirty="0" err="1" smtClean="0"/>
              <a:t>Envisioneering</a:t>
            </a:r>
            <a:endParaRPr lang="en-US" dirty="0"/>
          </a:p>
        </p:txBody>
      </p: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1782494" y="5029200"/>
            <a:ext cx="173182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2000" b="1" dirty="0" smtClean="0">
                <a:solidFill>
                  <a:srgbClr val="000000"/>
                </a:solidFill>
                <a:latin typeface="Calibri" pitchFamily="34" charset="0"/>
              </a:rPr>
              <a:t>Business Team</a:t>
            </a:r>
            <a:endParaRPr lang="en-US" sz="2000" b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137161" y="4389120"/>
            <a:ext cx="2486549" cy="588088"/>
          </a:xfrm>
          <a:prstGeom prst="roundRect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Dr. Andrew Pipino</a:t>
            </a:r>
          </a:p>
          <a:p>
            <a:pPr algn="ctr"/>
            <a:r>
              <a:rPr lang="en-US" dirty="0" err="1" smtClean="0"/>
              <a:t>Envisioneering</a:t>
            </a:r>
            <a:endParaRPr lang="en-US" dirty="0"/>
          </a:p>
        </p:txBody>
      </p:sp>
      <p:sp>
        <p:nvSpPr>
          <p:cNvPr id="36" name="Text Box 5"/>
          <p:cNvSpPr txBox="1">
            <a:spLocks noChangeArrowheads="1"/>
          </p:cNvSpPr>
          <p:nvPr/>
        </p:nvSpPr>
        <p:spPr bwMode="auto">
          <a:xfrm>
            <a:off x="6285018" y="1161111"/>
            <a:ext cx="224324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2000" b="1" dirty="0" smtClean="0">
                <a:solidFill>
                  <a:srgbClr val="000000"/>
                </a:solidFill>
                <a:latin typeface="Calibri" pitchFamily="34" charset="0"/>
              </a:rPr>
              <a:t>D&amp;I Portfolio Areas</a:t>
            </a:r>
            <a:endParaRPr lang="en-US" sz="2000" b="1" dirty="0">
              <a:solidFill>
                <a:srgbClr val="000000"/>
              </a:solidFill>
              <a:latin typeface="Calibri" pitchFamily="34" charset="0"/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7406640" y="1815154"/>
            <a:ext cx="1567710" cy="1123549"/>
            <a:chOff x="283034" y="1351604"/>
            <a:chExt cx="2031134" cy="1123549"/>
          </a:xfrm>
        </p:grpSpPr>
        <p:sp>
          <p:nvSpPr>
            <p:cNvPr id="40" name="TextBox 39"/>
            <p:cNvSpPr txBox="1"/>
            <p:nvPr/>
          </p:nvSpPr>
          <p:spPr>
            <a:xfrm>
              <a:off x="283034" y="1649514"/>
              <a:ext cx="2031131" cy="276999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200" b="1" dirty="0" smtClean="0"/>
                <a:t>RF Antennas</a:t>
              </a:r>
              <a:endParaRPr lang="en-US" sz="1200" b="1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283034" y="1351604"/>
              <a:ext cx="2031131" cy="307777"/>
            </a:xfrm>
            <a:prstGeom prst="rect">
              <a:avLst/>
            </a:prstGeom>
            <a:solidFill>
              <a:schemeClr val="accent4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</a:rPr>
                <a:t>Apertures</a:t>
              </a:r>
              <a:endParaRPr 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283035" y="1923834"/>
              <a:ext cx="2031133" cy="276999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200" b="1" dirty="0" smtClean="0"/>
                <a:t>EO/IR Beam Steering</a:t>
              </a:r>
              <a:endParaRPr lang="en-US" sz="1200" b="1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283034" y="2198154"/>
              <a:ext cx="2031133" cy="276999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200" b="1" dirty="0" smtClean="0"/>
                <a:t>Aperture Isolation</a:t>
              </a:r>
              <a:endParaRPr lang="en-US" sz="1200" b="1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5693581" y="1811938"/>
            <a:ext cx="1563244" cy="1126765"/>
            <a:chOff x="278675" y="3188939"/>
            <a:chExt cx="2035489" cy="1126765"/>
          </a:xfrm>
        </p:grpSpPr>
        <p:sp>
          <p:nvSpPr>
            <p:cNvPr id="45" name="TextBox 44"/>
            <p:cNvSpPr txBox="1"/>
            <p:nvPr/>
          </p:nvSpPr>
          <p:spPr>
            <a:xfrm>
              <a:off x="283031" y="3188939"/>
              <a:ext cx="2031133" cy="307777"/>
            </a:xfrm>
            <a:prstGeom prst="rect">
              <a:avLst/>
            </a:prstGeom>
            <a:solidFill>
              <a:schemeClr val="accent4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</a:rPr>
                <a:t>ES System</a:t>
              </a:r>
              <a:endParaRPr 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78678" y="3490065"/>
              <a:ext cx="2031133" cy="276999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200" b="1" dirty="0" smtClean="0"/>
                <a:t>WB RF Receivers</a:t>
              </a:r>
              <a:endParaRPr lang="en-US" sz="1200" b="1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78676" y="3764385"/>
              <a:ext cx="2031133" cy="276999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200" b="1" dirty="0" smtClean="0"/>
                <a:t>EO/IR Sensing</a:t>
              </a:r>
              <a:endParaRPr lang="en-US" sz="1200" b="1" dirty="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278675" y="4038705"/>
              <a:ext cx="2031133" cy="276999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200" b="1" dirty="0" smtClean="0"/>
                <a:t>ES Components</a:t>
              </a:r>
              <a:endParaRPr lang="en-US" sz="1200" b="1" dirty="0"/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7420314" y="3178000"/>
            <a:ext cx="1543667" cy="2322809"/>
            <a:chOff x="6643683" y="1858692"/>
            <a:chExt cx="2035490" cy="2322809"/>
          </a:xfrm>
        </p:grpSpPr>
        <p:sp>
          <p:nvSpPr>
            <p:cNvPr id="50" name="TextBox 49"/>
            <p:cNvSpPr txBox="1"/>
            <p:nvPr/>
          </p:nvSpPr>
          <p:spPr>
            <a:xfrm>
              <a:off x="6643684" y="1858692"/>
              <a:ext cx="2035489" cy="307777"/>
            </a:xfrm>
            <a:prstGeom prst="rect">
              <a:avLst/>
            </a:prstGeom>
            <a:solidFill>
              <a:schemeClr val="accent4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</a:rPr>
                <a:t>Processing</a:t>
              </a:r>
              <a:endParaRPr 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6643686" y="2165356"/>
              <a:ext cx="2031133" cy="276999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200" b="1" dirty="0" smtClean="0"/>
                <a:t>ES Processing</a:t>
              </a:r>
              <a:endParaRPr lang="en-US" sz="1200" b="1" dirty="0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6643686" y="2439676"/>
              <a:ext cx="2031133" cy="276999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200" b="1" dirty="0" smtClean="0"/>
                <a:t>ES Techniques</a:t>
              </a:r>
              <a:endParaRPr lang="en-US" sz="1200" b="1" dirty="0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6643684" y="2713996"/>
              <a:ext cx="2031133" cy="276999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200" b="1" dirty="0" smtClean="0"/>
                <a:t>EA Processing</a:t>
              </a:r>
              <a:endParaRPr lang="en-US" sz="1200" b="1" dirty="0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6643683" y="2988316"/>
              <a:ext cx="2031133" cy="276999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200" b="1" dirty="0" smtClean="0"/>
                <a:t>EA Techniques</a:t>
              </a:r>
              <a:endParaRPr lang="en-US" sz="1200" b="1" dirty="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6643683" y="3262636"/>
              <a:ext cx="2031133" cy="46166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200" b="1" dirty="0" smtClean="0"/>
                <a:t>Cognitive EW Techniques &amp; Tools</a:t>
              </a:r>
              <a:endParaRPr lang="en-US" sz="1200" b="1" dirty="0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6643683" y="3719836"/>
              <a:ext cx="2031133" cy="46166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200" b="1" dirty="0" smtClean="0"/>
                <a:t>EW/Cyber Shared Domain Tools</a:t>
              </a:r>
              <a:endParaRPr lang="en-US" sz="1200" b="1" dirty="0"/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5693581" y="3169444"/>
            <a:ext cx="1567709" cy="1095139"/>
            <a:chOff x="278674" y="4988896"/>
            <a:chExt cx="2035492" cy="1095139"/>
          </a:xfrm>
        </p:grpSpPr>
        <p:sp>
          <p:nvSpPr>
            <p:cNvPr id="58" name="TextBox 57"/>
            <p:cNvSpPr txBox="1"/>
            <p:nvPr/>
          </p:nvSpPr>
          <p:spPr>
            <a:xfrm>
              <a:off x="278674" y="4988896"/>
              <a:ext cx="2031133" cy="307777"/>
            </a:xfrm>
            <a:prstGeom prst="rect">
              <a:avLst/>
            </a:prstGeom>
            <a:solidFill>
              <a:schemeClr val="accent4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</a:rPr>
                <a:t>EA System</a:t>
              </a:r>
              <a:endParaRPr 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283034" y="5258396"/>
              <a:ext cx="2031132" cy="276999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200" b="1" dirty="0" smtClean="0"/>
                <a:t>RF/</a:t>
              </a:r>
              <a:r>
                <a:rPr lang="en-US" sz="1200" b="1" dirty="0" err="1" smtClean="0"/>
                <a:t>mmW</a:t>
              </a:r>
              <a:r>
                <a:rPr lang="en-US" sz="1200" b="1" dirty="0" smtClean="0"/>
                <a:t> </a:t>
              </a:r>
              <a:r>
                <a:rPr lang="en-US" sz="1200" b="1" dirty="0" err="1" smtClean="0"/>
                <a:t>Tx</a:t>
              </a:r>
              <a:endParaRPr lang="en-US" sz="1200" b="1" dirty="0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283034" y="5532716"/>
              <a:ext cx="2031132" cy="276999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200" b="1" dirty="0" smtClean="0"/>
                <a:t>EO/IR </a:t>
              </a:r>
              <a:r>
                <a:rPr lang="en-US" sz="1200" b="1" dirty="0" err="1" smtClean="0"/>
                <a:t>Tx</a:t>
              </a:r>
              <a:endParaRPr lang="en-US" sz="1200" b="1" dirty="0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283034" y="5807036"/>
              <a:ext cx="2031132" cy="276999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200" b="1" dirty="0" smtClean="0"/>
                <a:t>EA Components</a:t>
              </a:r>
              <a:endParaRPr lang="en-US" sz="1200" b="1" dirty="0"/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7456296" y="5915356"/>
            <a:ext cx="1518052" cy="550336"/>
            <a:chOff x="515982" y="5831801"/>
            <a:chExt cx="1455784" cy="550336"/>
          </a:xfrm>
        </p:grpSpPr>
        <p:sp>
          <p:nvSpPr>
            <p:cNvPr id="63" name="TextBox 62"/>
            <p:cNvSpPr txBox="1"/>
            <p:nvPr/>
          </p:nvSpPr>
          <p:spPr>
            <a:xfrm>
              <a:off x="515983" y="5831801"/>
              <a:ext cx="1455783" cy="276999"/>
            </a:xfrm>
            <a:prstGeom prst="rect">
              <a:avLst/>
            </a:prstGeom>
            <a:solidFill>
              <a:schemeClr val="accent4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200" b="1" dirty="0" smtClean="0">
                  <a:solidFill>
                    <a:schemeClr val="bg1"/>
                  </a:solidFill>
                </a:rPr>
                <a:t>EW D&amp;I Thrust</a:t>
              </a:r>
              <a:endParaRPr 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515982" y="6105138"/>
              <a:ext cx="1455783" cy="276999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200" b="1" dirty="0" smtClean="0"/>
                <a:t>Sub-Thrust Area</a:t>
              </a:r>
              <a:endParaRPr lang="en-US" sz="1200" b="1" dirty="0"/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1188720" y="6256127"/>
            <a:ext cx="3017520" cy="281833"/>
            <a:chOff x="-979304" y="6086838"/>
            <a:chExt cx="3017520" cy="281833"/>
          </a:xfrm>
        </p:grpSpPr>
        <p:sp>
          <p:nvSpPr>
            <p:cNvPr id="66" name="TextBox 65"/>
            <p:cNvSpPr txBox="1"/>
            <p:nvPr/>
          </p:nvSpPr>
          <p:spPr>
            <a:xfrm>
              <a:off x="-979304" y="6091672"/>
              <a:ext cx="1455783" cy="276999"/>
            </a:xfrm>
            <a:prstGeom prst="rect">
              <a:avLst/>
            </a:prstGeom>
            <a:solidFill>
              <a:schemeClr val="accent1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200" b="1" dirty="0" smtClean="0">
                  <a:solidFill>
                    <a:schemeClr val="bg1"/>
                  </a:solidFill>
                </a:rPr>
                <a:t>Government</a:t>
              </a:r>
              <a:endParaRPr 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582433" y="6086838"/>
              <a:ext cx="1455783" cy="276999"/>
            </a:xfrm>
            <a:prstGeom prst="rect">
              <a:avLst/>
            </a:prstGeom>
            <a:solidFill>
              <a:srgbClr val="00B050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200" b="1" dirty="0" smtClean="0">
                  <a:solidFill>
                    <a:schemeClr val="bg1"/>
                  </a:solidFill>
                </a:rPr>
                <a:t>SETA Support</a:t>
              </a:r>
              <a:endParaRPr lang="en-US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9" name="5-Point Star 8"/>
          <p:cNvSpPr/>
          <p:nvPr/>
        </p:nvSpPr>
        <p:spPr>
          <a:xfrm>
            <a:off x="5696926" y="3434815"/>
            <a:ext cx="228600" cy="223282"/>
          </a:xfrm>
          <a:prstGeom prst="star5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5-Point Star 67"/>
          <p:cNvSpPr/>
          <p:nvPr/>
        </p:nvSpPr>
        <p:spPr>
          <a:xfrm>
            <a:off x="5696926" y="3711162"/>
            <a:ext cx="228600" cy="223282"/>
          </a:xfrm>
          <a:prstGeom prst="star5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5-Point Star 68"/>
          <p:cNvSpPr/>
          <p:nvPr/>
        </p:nvSpPr>
        <p:spPr>
          <a:xfrm>
            <a:off x="7462602" y="3491852"/>
            <a:ext cx="228600" cy="223282"/>
          </a:xfrm>
          <a:prstGeom prst="star5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5-Point Star 69"/>
          <p:cNvSpPr/>
          <p:nvPr/>
        </p:nvSpPr>
        <p:spPr>
          <a:xfrm>
            <a:off x="5696926" y="4719835"/>
            <a:ext cx="228600" cy="223282"/>
          </a:xfrm>
          <a:prstGeom prst="star5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5925526" y="4546926"/>
            <a:ext cx="13803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/>
              <a:t>FY19 ONR Special Notice</a:t>
            </a:r>
            <a:endParaRPr lang="en-US" sz="1600" i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ONR 312 Electronic </a:t>
            </a:r>
            <a:r>
              <a:rPr lang="en-US" dirty="0" smtClean="0"/>
              <a:t>Warfare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Distribution Statement A. Approved for public release 43-4610-18, distribution is unlimited.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917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sz="3800" dirty="0" smtClean="0"/>
              <a:t>Broad Agency Announcement (BAA)</a:t>
            </a:r>
            <a:endParaRPr lang="en-US" sz="3800" dirty="0"/>
          </a:p>
        </p:txBody>
      </p:sp>
      <p:pic>
        <p:nvPicPr>
          <p:cNvPr id="7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21" y="1463640"/>
            <a:ext cx="8395358" cy="4921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2286000" y="6675438"/>
            <a:ext cx="5073650" cy="182562"/>
          </a:xfrm>
        </p:spPr>
        <p:txBody>
          <a:bodyPr/>
          <a:lstStyle/>
          <a:p>
            <a:pPr algn="ctr"/>
            <a:r>
              <a:rPr lang="en-US" dirty="0" smtClean="0"/>
              <a:t>Distribution Statement A. Approved for public release </a:t>
            </a:r>
            <a:r>
              <a:rPr lang="en-US" dirty="0" smtClean="0"/>
              <a:t>43-4648-18</a:t>
            </a:r>
            <a:r>
              <a:rPr lang="en-US" dirty="0" smtClean="0"/>
              <a:t>, distribution is unlimited.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37452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sz="3800" dirty="0" smtClean="0"/>
              <a:t>Broad Agency Announcement (BAA)</a:t>
            </a:r>
            <a:endParaRPr lang="en-US" sz="3800" dirty="0"/>
          </a:p>
        </p:txBody>
      </p:sp>
      <p:pic>
        <p:nvPicPr>
          <p:cNvPr id="7" name="Picture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99" y="1600200"/>
            <a:ext cx="7834631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2286000" y="6675438"/>
            <a:ext cx="5073650" cy="182562"/>
          </a:xfrm>
        </p:spPr>
        <p:txBody>
          <a:bodyPr/>
          <a:lstStyle/>
          <a:p>
            <a:pPr algn="ctr"/>
            <a:r>
              <a:rPr lang="en-US" dirty="0" smtClean="0"/>
              <a:t>Distribution Statement A. Approved for public release </a:t>
            </a:r>
            <a:r>
              <a:rPr lang="en-US" dirty="0" smtClean="0"/>
              <a:t>43-4648-18</a:t>
            </a:r>
            <a:r>
              <a:rPr lang="en-US" dirty="0" smtClean="0"/>
              <a:t>, distribution is unlimited.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647796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4343400" cy="1371600"/>
          </a:xfrm>
        </p:spPr>
        <p:txBody>
          <a:bodyPr/>
          <a:lstStyle/>
          <a:p>
            <a:r>
              <a:rPr lang="en-US" dirty="0" smtClean="0"/>
              <a:t>Grants </a:t>
            </a:r>
          </a:p>
          <a:p>
            <a:r>
              <a:rPr lang="en-US" dirty="0" smtClean="0"/>
              <a:t>2 CFR 200 &amp; </a:t>
            </a:r>
            <a:r>
              <a:rPr lang="en-US" dirty="0" err="1" smtClean="0"/>
              <a:t>DoDGARS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480560" y="3474720"/>
            <a:ext cx="4343400" cy="1371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Contracts </a:t>
            </a:r>
          </a:p>
          <a:p>
            <a:r>
              <a:rPr lang="en-US" dirty="0" smtClean="0"/>
              <a:t>FAR Based 10/41 USC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502920" y="4800600"/>
            <a:ext cx="4343400" cy="1371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Other Transaction Authorities (OTA)</a:t>
            </a:r>
          </a:p>
          <a:p>
            <a:r>
              <a:rPr lang="en-US" dirty="0" smtClean="0"/>
              <a:t>10 USC 2371 …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2286000" y="6675438"/>
            <a:ext cx="5073650" cy="182562"/>
          </a:xfrm>
        </p:spPr>
        <p:txBody>
          <a:bodyPr/>
          <a:lstStyle/>
          <a:p>
            <a:pPr algn="ctr"/>
            <a:r>
              <a:rPr lang="en-US" dirty="0" smtClean="0"/>
              <a:t>Distribution Statement A. Approved for public release </a:t>
            </a:r>
            <a:r>
              <a:rPr lang="en-US" dirty="0" smtClean="0"/>
              <a:t>43-4648-18</a:t>
            </a:r>
            <a:r>
              <a:rPr lang="en-US" dirty="0" smtClean="0"/>
              <a:t>, distribution is unlimited.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04361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" y="1600200"/>
            <a:ext cx="882396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Grant: </a:t>
            </a:r>
            <a:r>
              <a:rPr lang="en-US" dirty="0"/>
              <a:t>P</a:t>
            </a:r>
            <a:r>
              <a:rPr lang="en-US" dirty="0" smtClean="0"/>
              <a:t>rinciple </a:t>
            </a:r>
            <a:r>
              <a:rPr lang="en-US" dirty="0"/>
              <a:t>p</a:t>
            </a:r>
            <a:r>
              <a:rPr lang="en-US" dirty="0" smtClean="0"/>
              <a:t>urpose = stimulation of research</a:t>
            </a:r>
          </a:p>
          <a:p>
            <a:pPr lvl="1"/>
            <a:r>
              <a:rPr lang="en-US" dirty="0" smtClean="0"/>
              <a:t>No Profit/Fee</a:t>
            </a:r>
          </a:p>
          <a:p>
            <a:pPr lvl="1"/>
            <a:r>
              <a:rPr lang="en-US" dirty="0" smtClean="0"/>
              <a:t>Regulations are different</a:t>
            </a:r>
          </a:p>
          <a:p>
            <a:pPr lvl="1"/>
            <a:r>
              <a:rPr lang="en-US" dirty="0" smtClean="0"/>
              <a:t>Release of information is assumed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2286000" y="6675438"/>
            <a:ext cx="5073650" cy="182562"/>
          </a:xfrm>
        </p:spPr>
        <p:txBody>
          <a:bodyPr/>
          <a:lstStyle/>
          <a:p>
            <a:pPr algn="ctr"/>
            <a:r>
              <a:rPr lang="en-US" dirty="0" smtClean="0"/>
              <a:t>Distribution Statement A. Approved for public release </a:t>
            </a:r>
            <a:r>
              <a:rPr lang="en-US" dirty="0" smtClean="0"/>
              <a:t>43-4648-18</a:t>
            </a:r>
            <a:r>
              <a:rPr lang="en-US" dirty="0" smtClean="0"/>
              <a:t>, distribution is unlimited.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47905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" y="1600200"/>
            <a:ext cx="896112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Contract: Principle purpose = stimulation of research</a:t>
            </a:r>
          </a:p>
          <a:p>
            <a:pPr lvl="1"/>
            <a:r>
              <a:rPr lang="en-US" dirty="0" smtClean="0"/>
              <a:t>Profit/Fee</a:t>
            </a:r>
          </a:p>
          <a:p>
            <a:pPr lvl="1"/>
            <a:r>
              <a:rPr lang="en-US" dirty="0" smtClean="0"/>
              <a:t>FAR Clauses including Data Rights</a:t>
            </a:r>
          </a:p>
          <a:p>
            <a:pPr lvl="1"/>
            <a:r>
              <a:rPr lang="en-US" dirty="0" smtClean="0"/>
              <a:t>Release of information can be restricted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2286000" y="6675438"/>
            <a:ext cx="5073650" cy="182562"/>
          </a:xfrm>
        </p:spPr>
        <p:txBody>
          <a:bodyPr/>
          <a:lstStyle/>
          <a:p>
            <a:pPr algn="ctr"/>
            <a:r>
              <a:rPr lang="en-US" dirty="0" smtClean="0"/>
              <a:t>Distribution Statement A. Approved for public release </a:t>
            </a:r>
            <a:r>
              <a:rPr lang="en-US" dirty="0" smtClean="0"/>
              <a:t>43-4648-18</a:t>
            </a:r>
            <a:r>
              <a:rPr lang="en-US" dirty="0" smtClean="0"/>
              <a:t>, distribution is unlimited.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94747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Instruments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Other Transaction Authorities (OTA):</a:t>
            </a:r>
          </a:p>
          <a:p>
            <a:pPr lvl="1"/>
            <a:r>
              <a:rPr lang="en-US" dirty="0" smtClean="0"/>
              <a:t>Regulations are less restrictive</a:t>
            </a:r>
          </a:p>
          <a:p>
            <a:pPr lvl="1"/>
            <a:r>
              <a:rPr lang="en-US" dirty="0" smtClean="0"/>
              <a:t>Generally non-traditional firms</a:t>
            </a:r>
          </a:p>
          <a:p>
            <a:pPr lvl="1"/>
            <a:r>
              <a:rPr lang="en-US" dirty="0" smtClean="0"/>
              <a:t>Data Rights are negotiable</a:t>
            </a:r>
          </a:p>
          <a:p>
            <a:pPr lvl="1"/>
            <a:r>
              <a:rPr lang="en-US" dirty="0" smtClean="0"/>
              <a:t>Payment schedule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2286000" y="6675438"/>
            <a:ext cx="5073650" cy="182562"/>
          </a:xfrm>
        </p:spPr>
        <p:txBody>
          <a:bodyPr/>
          <a:lstStyle/>
          <a:p>
            <a:pPr algn="ctr"/>
            <a:r>
              <a:rPr lang="en-US" dirty="0" smtClean="0"/>
              <a:t>Distribution Statement A. Approved for public release </a:t>
            </a:r>
            <a:r>
              <a:rPr lang="en-US" dirty="0" smtClean="0"/>
              <a:t>43-4648-18</a:t>
            </a:r>
            <a:r>
              <a:rPr lang="en-US" dirty="0" smtClean="0"/>
              <a:t>, distribution is unlimited.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91592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Instruments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" y="1325880"/>
            <a:ext cx="8331851" cy="4937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2286000" y="6675438"/>
            <a:ext cx="5073650" cy="182562"/>
          </a:xfrm>
        </p:spPr>
        <p:txBody>
          <a:bodyPr/>
          <a:lstStyle/>
          <a:p>
            <a:pPr algn="ctr"/>
            <a:r>
              <a:rPr lang="en-US" dirty="0" smtClean="0"/>
              <a:t>Distribution Statement A. Approved for public release </a:t>
            </a:r>
            <a:r>
              <a:rPr lang="en-US" dirty="0" smtClean="0"/>
              <a:t>43-4648-18</a:t>
            </a:r>
            <a:r>
              <a:rPr lang="en-US" dirty="0" smtClean="0"/>
              <a:t>, distribution is unlimited.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376523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Communications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321040" cy="5292194"/>
          </a:xfrm>
        </p:spPr>
        <p:txBody>
          <a:bodyPr/>
          <a:lstStyle/>
          <a:p>
            <a:r>
              <a:rPr lang="en-US" dirty="0" smtClean="0"/>
              <a:t>Communications are not restricted at any point in our Broad Agency Announcement Process</a:t>
            </a:r>
          </a:p>
          <a:p>
            <a:pPr marL="0" indent="0">
              <a:buNone/>
            </a:pPr>
            <a:endParaRPr lang="en-US" sz="2400" dirty="0"/>
          </a:p>
          <a:p>
            <a:pPr lvl="2"/>
            <a:r>
              <a:rPr lang="en-US" dirty="0" smtClean="0"/>
              <a:t>Business POC: Stephen Hughes</a:t>
            </a:r>
          </a:p>
          <a:p>
            <a:pPr lvl="3"/>
            <a:r>
              <a:rPr lang="en-US" dirty="0" smtClean="0">
                <a:hlinkClick r:id="rId2"/>
              </a:rPr>
              <a:t>Stephen.T.Hughes@navy.mil</a:t>
            </a:r>
            <a:endParaRPr lang="en-US" dirty="0" smtClean="0"/>
          </a:p>
          <a:p>
            <a:pPr lvl="3"/>
            <a:r>
              <a:rPr lang="en-US" dirty="0" smtClean="0"/>
              <a:t>Office: 703.696.1575</a:t>
            </a:r>
          </a:p>
          <a:p>
            <a:pPr marL="1371600" lvl="3" indent="0">
              <a:buNone/>
            </a:pPr>
            <a:endParaRPr lang="en-US" dirty="0" smtClean="0"/>
          </a:p>
          <a:p>
            <a:pPr lvl="2"/>
            <a:r>
              <a:rPr lang="en-US" dirty="0" smtClean="0"/>
              <a:t>Small Business Liaison: Brenda Pickett</a:t>
            </a:r>
          </a:p>
          <a:p>
            <a:pPr lvl="3"/>
            <a:r>
              <a:rPr lang="en-US" dirty="0" smtClean="0">
                <a:hlinkClick r:id="rId3"/>
              </a:rPr>
              <a:t>Brenda.Pickett@navy.mil</a:t>
            </a:r>
            <a:endParaRPr lang="en-US" dirty="0" smtClean="0"/>
          </a:p>
          <a:p>
            <a:pPr lvl="3"/>
            <a:r>
              <a:rPr lang="en-US" dirty="0" smtClean="0"/>
              <a:t>Office: 703.696.2607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2286000" y="6675438"/>
            <a:ext cx="5073650" cy="182562"/>
          </a:xfrm>
        </p:spPr>
        <p:txBody>
          <a:bodyPr/>
          <a:lstStyle/>
          <a:p>
            <a:pPr algn="ctr"/>
            <a:r>
              <a:rPr lang="en-US" dirty="0" smtClean="0"/>
              <a:t>Distribution Statement A. Approved for public release </a:t>
            </a:r>
            <a:r>
              <a:rPr lang="en-US" dirty="0" smtClean="0"/>
              <a:t>43-4648-18</a:t>
            </a:r>
            <a:r>
              <a:rPr lang="en-US" dirty="0" smtClean="0"/>
              <a:t>, distribution is unlimited.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46193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Performance/Getting Paid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073" y="1463040"/>
            <a:ext cx="8719663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2286000" y="6675438"/>
            <a:ext cx="5073650" cy="182562"/>
          </a:xfrm>
        </p:spPr>
        <p:txBody>
          <a:bodyPr/>
          <a:lstStyle/>
          <a:p>
            <a:pPr algn="ctr"/>
            <a:r>
              <a:rPr lang="en-US" dirty="0" smtClean="0"/>
              <a:t>Distribution Statement A. Approved for public release </a:t>
            </a:r>
            <a:r>
              <a:rPr lang="en-US" dirty="0" smtClean="0"/>
              <a:t>43-4648-18</a:t>
            </a:r>
            <a:r>
              <a:rPr lang="en-US" dirty="0" smtClean="0"/>
              <a:t>, distribution is unlimited.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209529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Performance/Getting Paid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" y="1645920"/>
            <a:ext cx="8823433" cy="4610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2286000" y="6675438"/>
            <a:ext cx="5073650" cy="182562"/>
          </a:xfrm>
        </p:spPr>
        <p:txBody>
          <a:bodyPr/>
          <a:lstStyle/>
          <a:p>
            <a:pPr algn="ctr"/>
            <a:r>
              <a:rPr lang="en-US" dirty="0" smtClean="0"/>
              <a:t>Distribution Statement A. Approved for public release </a:t>
            </a:r>
            <a:r>
              <a:rPr lang="en-US" dirty="0" smtClean="0"/>
              <a:t>43-4648-18</a:t>
            </a:r>
            <a:r>
              <a:rPr lang="en-US" dirty="0" smtClean="0"/>
              <a:t>, distribution is unlimited.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5255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2018 Electronic Warfare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Scene Setting 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Distribution Statement A. Approved for public release 43-4610-18, distribution is unlimited.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558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Performance/Getting Paid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03437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sz="4800" dirty="0" smtClean="0">
                <a:hlinkClick r:id="rId2"/>
              </a:rPr>
              <a:t>WWW.SAM.GOV</a:t>
            </a:r>
            <a:endParaRPr lang="en-US" sz="4800" dirty="0" smtClean="0"/>
          </a:p>
          <a:p>
            <a:pPr marL="0" indent="0" algn="ctr">
              <a:buNone/>
            </a:pPr>
            <a:endParaRPr lang="en-US" sz="4800" dirty="0" smtClean="0"/>
          </a:p>
          <a:p>
            <a:pPr marL="0" indent="0" algn="ctr">
              <a:buNone/>
            </a:pPr>
            <a:r>
              <a:rPr lang="en-US" sz="4800" dirty="0" smtClean="0">
                <a:hlinkClick r:id="rId3"/>
              </a:rPr>
              <a:t>https://wawf.eb.mil/</a:t>
            </a:r>
            <a:endParaRPr lang="en-US" sz="4800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2286000" y="6675438"/>
            <a:ext cx="5073650" cy="182562"/>
          </a:xfrm>
        </p:spPr>
        <p:txBody>
          <a:bodyPr/>
          <a:lstStyle/>
          <a:p>
            <a:pPr algn="ctr"/>
            <a:r>
              <a:rPr lang="en-US" dirty="0" smtClean="0"/>
              <a:t>Distribution Statement A. Approved for public release </a:t>
            </a:r>
            <a:r>
              <a:rPr lang="en-US" dirty="0" smtClean="0"/>
              <a:t>43-4648-18</a:t>
            </a:r>
            <a:r>
              <a:rPr lang="en-US" dirty="0" smtClean="0"/>
              <a:t>, distribution is unlimited.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259409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419100" y="1630362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Tx/>
              <a:buNone/>
            </a:pPr>
            <a:endParaRPr lang="en-US" altLang="en-US" sz="4400" smtClean="0"/>
          </a:p>
          <a:p>
            <a:pPr algn="ctr">
              <a:buFontTx/>
              <a:buNone/>
            </a:pPr>
            <a:endParaRPr lang="en-US" altLang="en-US" sz="4400" smtClean="0"/>
          </a:p>
          <a:p>
            <a:pPr algn="ctr">
              <a:spcBef>
                <a:spcPct val="75000"/>
              </a:spcBef>
              <a:buFontTx/>
              <a:buNone/>
            </a:pPr>
            <a:endParaRPr lang="en-US" altLang="en-US" sz="5400" smtClean="0">
              <a:cs typeface="Times New Roman" panose="02020603050405020304" pitchFamily="18" charset="0"/>
            </a:endParaRPr>
          </a:p>
        </p:txBody>
      </p:sp>
      <p:sp>
        <p:nvSpPr>
          <p:cNvPr id="7" name="Rectangle 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endParaRPr lang="en-US" altLang="en-US" sz="4400" smtClean="0"/>
          </a:p>
          <a:p>
            <a:pPr algn="ctr" eaLnBrk="1" hangingPunct="1">
              <a:buFontTx/>
              <a:buNone/>
            </a:pPr>
            <a:endParaRPr lang="en-US" altLang="en-US" sz="4400" smtClean="0"/>
          </a:p>
          <a:p>
            <a:pPr algn="ctr" eaLnBrk="1" hangingPunct="1">
              <a:spcBef>
                <a:spcPct val="75000"/>
              </a:spcBef>
              <a:buFontTx/>
              <a:buNone/>
            </a:pPr>
            <a:endParaRPr lang="en-US" altLang="en-US" sz="5400" smtClean="0"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500" y="2910681"/>
            <a:ext cx="1905000" cy="1905000"/>
          </a:xfrm>
          <a:prstGeom prst="rect">
            <a:avLst/>
          </a:prstGeom>
          <a:ln w="2286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9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2286000" y="6675438"/>
            <a:ext cx="5073650" cy="182562"/>
          </a:xfrm>
        </p:spPr>
        <p:txBody>
          <a:bodyPr/>
          <a:lstStyle/>
          <a:p>
            <a:pPr algn="ctr"/>
            <a:r>
              <a:rPr lang="en-US" dirty="0" smtClean="0"/>
              <a:t>Distribution Statement A. Approved for public release </a:t>
            </a:r>
            <a:r>
              <a:rPr lang="en-US" dirty="0" smtClean="0"/>
              <a:t>43-4648-18</a:t>
            </a:r>
            <a:r>
              <a:rPr lang="en-US" dirty="0" smtClean="0"/>
              <a:t>, distribution is unlimited.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291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  <p:bldP spid="7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0"/>
            <a:ext cx="6858000" cy="990600"/>
          </a:xfrm>
        </p:spPr>
        <p:txBody>
          <a:bodyPr/>
          <a:lstStyle/>
          <a:p>
            <a:pPr>
              <a:defRPr/>
            </a:pPr>
            <a:r>
              <a:rPr lang="en-US" sz="2800" kern="0" dirty="0"/>
              <a:t>Joint EW Technology Challenges</a:t>
            </a:r>
            <a:br>
              <a:rPr lang="en-US" sz="2800" kern="0" dirty="0"/>
            </a:br>
            <a:r>
              <a:rPr lang="en-US" sz="2800" kern="0" dirty="0"/>
              <a:t>&amp; Opportunities for EW </a:t>
            </a:r>
            <a:r>
              <a:rPr lang="en-US" sz="2800" kern="0" dirty="0" smtClean="0"/>
              <a:t>Collaboration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5036090" y="1600200"/>
            <a:ext cx="3688497" cy="1200329"/>
          </a:xfrm>
          <a:prstGeom prst="rect">
            <a:avLst/>
          </a:prstGeom>
          <a:noFill/>
          <a:effectLst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defTabSz="913224" fontAlgn="auto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prstClr val="black"/>
                </a:solidFill>
                <a:latin typeface="Calibri"/>
              </a:rPr>
              <a:t>The EW </a:t>
            </a:r>
            <a:r>
              <a:rPr lang="en-US" sz="2400" b="1" dirty="0" smtClean="0">
                <a:solidFill>
                  <a:prstClr val="black"/>
                </a:solidFill>
                <a:latin typeface="Calibri"/>
              </a:rPr>
              <a:t>COI</a:t>
            </a:r>
          </a:p>
          <a:p>
            <a:pPr algn="ctr" defTabSz="913224" fontAlgn="auto">
              <a:spcBef>
                <a:spcPts val="0"/>
              </a:spcBef>
              <a:spcAft>
                <a:spcPts val="0"/>
              </a:spcAft>
            </a:pPr>
            <a:r>
              <a:rPr lang="en-US" sz="2400" b="1" dirty="0" smtClean="0">
                <a:solidFill>
                  <a:prstClr val="black"/>
                </a:solidFill>
                <a:latin typeface="Calibri"/>
              </a:rPr>
              <a:t>Science </a:t>
            </a:r>
            <a:r>
              <a:rPr lang="en-US" sz="2400" b="1" dirty="0">
                <a:solidFill>
                  <a:prstClr val="black"/>
                </a:solidFill>
                <a:latin typeface="Calibri"/>
              </a:rPr>
              <a:t>&amp; Technology </a:t>
            </a:r>
            <a:endParaRPr lang="en-US" sz="2400" b="1" dirty="0" smtClean="0">
              <a:solidFill>
                <a:prstClr val="black"/>
              </a:solidFill>
              <a:latin typeface="Calibri"/>
            </a:endParaRPr>
          </a:p>
          <a:p>
            <a:pPr algn="ctr" defTabSz="913224" fontAlgn="auto">
              <a:spcBef>
                <a:spcPts val="0"/>
              </a:spcBef>
              <a:spcAft>
                <a:spcPts val="0"/>
              </a:spcAft>
            </a:pPr>
            <a:r>
              <a:rPr lang="en-US" sz="2400" b="1" dirty="0" smtClean="0">
                <a:solidFill>
                  <a:prstClr val="black"/>
                </a:solidFill>
                <a:latin typeface="Calibri"/>
              </a:rPr>
              <a:t>Roadmap</a:t>
            </a:r>
            <a:endParaRPr lang="en-US" sz="24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883378" y="3124200"/>
            <a:ext cx="399392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3224" fontAlgn="auto">
              <a:spcBef>
                <a:spcPts val="0"/>
              </a:spcBef>
              <a:spcAft>
                <a:spcPts val="0"/>
              </a:spcAft>
            </a:pPr>
            <a:r>
              <a:rPr lang="en-US" sz="2000" b="1" i="1" dirty="0" smtClean="0">
                <a:solidFill>
                  <a:prstClr val="black"/>
                </a:solidFill>
                <a:latin typeface="Calibri"/>
              </a:rPr>
              <a:t>“A Cross-cutting </a:t>
            </a:r>
            <a:r>
              <a:rPr lang="en-US" sz="2000" b="1" i="1" dirty="0">
                <a:solidFill>
                  <a:prstClr val="black"/>
                </a:solidFill>
                <a:latin typeface="Calibri"/>
              </a:rPr>
              <a:t>S&amp;T investment strategy with resulting leap-ahead capabilities involving the use of Electro-Magnetic (EM) and directed energy to control the EM Spectrum or to attack the enemy while protecting our own EM systems against interference</a:t>
            </a:r>
            <a:r>
              <a:rPr lang="en-US" sz="2000" b="1" i="1" dirty="0" smtClean="0">
                <a:solidFill>
                  <a:prstClr val="black"/>
                </a:solidFill>
                <a:latin typeface="Calibri"/>
              </a:rPr>
              <a:t>.”</a:t>
            </a:r>
            <a:endParaRPr lang="en-US" sz="2000" b="1" i="1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73607"/>
            <a:ext cx="4745799" cy="4522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331335" y="6057405"/>
            <a:ext cx="8481331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ONR’s EW S&amp;T investments synchronized across the Services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Distribution Statement A. Approved for public release 43-4610-18, distribution is unlimited.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377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4043102" y="0"/>
            <a:ext cx="10775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/>
              <a:t>UNCLASSIFIED</a:t>
            </a:r>
            <a:endParaRPr lang="en-US" sz="1200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764" y="1124594"/>
            <a:ext cx="4178636" cy="234003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2149387"/>
            <a:ext cx="3926398" cy="1464731"/>
          </a:xfrm>
          <a:prstGeom prst="rect">
            <a:avLst/>
          </a:prstGeom>
        </p:spPr>
      </p:pic>
      <p:pic>
        <p:nvPicPr>
          <p:cNvPr id="1026" name="Picture 2" descr="Sea Hunter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5" t="18337" r="12830" b="5097"/>
          <a:stretch/>
        </p:blipFill>
        <p:spPr bwMode="auto">
          <a:xfrm>
            <a:off x="4988665" y="3849812"/>
            <a:ext cx="3966933" cy="2541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05177" y="5140033"/>
            <a:ext cx="2887471" cy="1223737"/>
          </a:xfrm>
          <a:prstGeom prst="rect">
            <a:avLst/>
          </a:prstGeom>
        </p:spPr>
      </p:pic>
      <p:sp>
        <p:nvSpPr>
          <p:cNvPr id="615" name="TextBox 614"/>
          <p:cNvSpPr txBox="1"/>
          <p:nvPr/>
        </p:nvSpPr>
        <p:spPr>
          <a:xfrm>
            <a:off x="720741" y="3755773"/>
            <a:ext cx="30666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 smtClean="0"/>
              <a:t>Extending Traditional EW Operations to Autonomous Off-board Platforms</a:t>
            </a:r>
            <a:endParaRPr lang="en-US" sz="2000" i="1" dirty="0"/>
          </a:p>
        </p:txBody>
      </p:sp>
      <p:sp>
        <p:nvSpPr>
          <p:cNvPr id="5" name="Right Arrow 4"/>
          <p:cNvSpPr/>
          <p:nvPr/>
        </p:nvSpPr>
        <p:spPr>
          <a:xfrm rot="2009234">
            <a:off x="3670414" y="2806467"/>
            <a:ext cx="960120" cy="876480"/>
          </a:xfrm>
          <a:prstGeom prst="rightArrow">
            <a:avLst>
              <a:gd name="adj1" fmla="val 33247"/>
              <a:gd name="adj2" fmla="val 49434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EMW Operations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Distribution Statement A. Approved for public release 43-4610-18, distribution is unlimited.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367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4043102" y="0"/>
            <a:ext cx="10775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/>
              <a:t>UNCLASSIFIED</a:t>
            </a:r>
            <a:endParaRPr lang="en-US" sz="1200" dirty="0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857" y="1181724"/>
            <a:ext cx="3339515" cy="219119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892" y="3750114"/>
            <a:ext cx="4033957" cy="207853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90" y="1305494"/>
            <a:ext cx="1427427" cy="1131474"/>
          </a:xfrm>
          <a:prstGeom prst="rect">
            <a:avLst/>
          </a:prstGeom>
        </p:spPr>
      </p:pic>
      <p:grpSp>
        <p:nvGrpSpPr>
          <p:cNvPr id="34" name="Group 33"/>
          <p:cNvGrpSpPr/>
          <p:nvPr/>
        </p:nvGrpSpPr>
        <p:grpSpPr>
          <a:xfrm>
            <a:off x="5268951" y="1577018"/>
            <a:ext cx="2871138" cy="1959947"/>
            <a:chOff x="6185895" y="4340721"/>
            <a:chExt cx="2871138" cy="1959947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85895" y="4340721"/>
              <a:ext cx="2871138" cy="1136173"/>
            </a:xfrm>
            <a:prstGeom prst="rect">
              <a:avLst/>
            </a:prstGeom>
          </p:spPr>
        </p:pic>
        <p:sp>
          <p:nvSpPr>
            <p:cNvPr id="33" name="TextBox 32"/>
            <p:cNvSpPr txBox="1"/>
            <p:nvPr/>
          </p:nvSpPr>
          <p:spPr>
            <a:xfrm>
              <a:off x="6400800" y="5346561"/>
              <a:ext cx="265273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i="1" dirty="0" smtClean="0"/>
                <a:t>Organic Off-board RF Sensing Capability in </a:t>
              </a:r>
              <a:r>
                <a:rPr lang="en-US" sz="1400" i="1" dirty="0"/>
                <a:t>a much smaller form factor w/ lower </a:t>
              </a:r>
              <a:r>
                <a:rPr lang="en-US" sz="1400" i="1" dirty="0" err="1"/>
                <a:t>SWaP</a:t>
              </a:r>
              <a:r>
                <a:rPr lang="en-US" sz="1400" i="1" dirty="0"/>
                <a:t>-Cooling </a:t>
              </a:r>
            </a:p>
            <a:p>
              <a:pPr algn="ctr"/>
              <a:endParaRPr lang="en-US" sz="1400" i="1" dirty="0"/>
            </a:p>
          </p:txBody>
        </p:sp>
      </p:grpSp>
      <p:sp>
        <p:nvSpPr>
          <p:cNvPr id="36" name="Right Arrow 35"/>
          <p:cNvSpPr/>
          <p:nvPr/>
        </p:nvSpPr>
        <p:spPr>
          <a:xfrm>
            <a:off x="4389111" y="1991195"/>
            <a:ext cx="731520" cy="594360"/>
          </a:xfrm>
          <a:prstGeom prst="rightArrow">
            <a:avLst/>
          </a:prstGeom>
          <a:solidFill>
            <a:srgbClr val="00B0F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Advanced Off-board RF Capabilities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31335" y="6122908"/>
            <a:ext cx="8481331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Challenge: Maintain/improve RF capabilities in compromised platform</a:t>
            </a:r>
            <a:endParaRPr lang="en-US" b="1" dirty="0"/>
          </a:p>
        </p:txBody>
      </p:sp>
      <p:sp>
        <p:nvSpPr>
          <p:cNvPr id="5" name="Curved Left Arrow 4"/>
          <p:cNvSpPr/>
          <p:nvPr/>
        </p:nvSpPr>
        <p:spPr>
          <a:xfrm rot="1890546">
            <a:off x="7100553" y="3615026"/>
            <a:ext cx="798293" cy="1336245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Distribution Statement A. Approved for public release 43-4610-18, distribution is unlimited.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85D36-C233-4F97-A082-DCA59217D9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509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14432</TotalTime>
  <Words>4385</Words>
  <Application>Microsoft Office PowerPoint</Application>
  <PresentationFormat>On-screen Show (4:3)</PresentationFormat>
  <Paragraphs>660</Paragraphs>
  <Slides>61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7" baseType="lpstr">
      <vt:lpstr>MS PGothic</vt:lpstr>
      <vt:lpstr>Arial</vt:lpstr>
      <vt:lpstr>Calibri</vt:lpstr>
      <vt:lpstr>Times New Roman</vt:lpstr>
      <vt:lpstr>Wingdings</vt:lpstr>
      <vt:lpstr>2_Office Theme</vt:lpstr>
      <vt:lpstr>PowerPoint Presentation</vt:lpstr>
      <vt:lpstr>ONR Discovery &amp; Invention</vt:lpstr>
      <vt:lpstr>Agenda</vt:lpstr>
      <vt:lpstr>The Naval Research Enterprise</vt:lpstr>
      <vt:lpstr>ONR 312 Electronic Warfare</vt:lpstr>
      <vt:lpstr>2018 Electronic Warfare</vt:lpstr>
      <vt:lpstr>Joint EW Technology Challenges &amp; Opportunities for EW Collaboration</vt:lpstr>
      <vt:lpstr>Distributed EMW Operations</vt:lpstr>
      <vt:lpstr>Advanced Off-board RF Capabilities</vt:lpstr>
      <vt:lpstr>Distributed EMW Capabilities</vt:lpstr>
      <vt:lpstr>Electronic Warfare Technology</vt:lpstr>
      <vt:lpstr>2018 EWT Focus</vt:lpstr>
      <vt:lpstr>TA 1: Alternative Computational Approaches Applied to EW</vt:lpstr>
      <vt:lpstr>ML &amp; Big Data - at the edge</vt:lpstr>
      <vt:lpstr>ML Implications</vt:lpstr>
      <vt:lpstr>Alternative Computing Example</vt:lpstr>
      <vt:lpstr>Technology Leverage</vt:lpstr>
      <vt:lpstr>Benchmarks: PNNL’s PERFECT/SEAK</vt:lpstr>
      <vt:lpstr>TA1: Key Solution Features</vt:lpstr>
      <vt:lpstr>TA2: Compact, Efficient, Beam Agile Transmitters</vt:lpstr>
      <vt:lpstr>Distributing RF Power</vt:lpstr>
      <vt:lpstr>TA 2: RF Power Sub-Areas</vt:lpstr>
      <vt:lpstr>TA 2: Distributing RF Power</vt:lpstr>
      <vt:lpstr>TA 2: Distributing RF Power</vt:lpstr>
      <vt:lpstr>TA 2: RF Component Space</vt:lpstr>
      <vt:lpstr>TA 2: Component Technology</vt:lpstr>
      <vt:lpstr>TA 3: Compact EO/IR Transmitters</vt:lpstr>
      <vt:lpstr>TA 3.A: Multi-Spectral Laser Systems</vt:lpstr>
      <vt:lpstr>TA 3.B: High Power UVA Lasers</vt:lpstr>
      <vt:lpstr>TA 3.B: Technical Details</vt:lpstr>
      <vt:lpstr>TA 3.C: Low SWaP MWIR/LWIR Enablers</vt:lpstr>
      <vt:lpstr>TA 3: EO/IR Solutions</vt:lpstr>
      <vt:lpstr>TA 4: Innovative Component Technologies</vt:lpstr>
      <vt:lpstr>Electronic Warfare Technology</vt:lpstr>
      <vt:lpstr>EW Opportunity</vt:lpstr>
      <vt:lpstr>ONR Discovery &amp; Invention</vt:lpstr>
      <vt:lpstr>ONR Discovery &amp; Invention: Eligibility</vt:lpstr>
      <vt:lpstr>ONR Discovery &amp; Invention: Eligibility</vt:lpstr>
      <vt:lpstr>ONR Discovery &amp; Invention: Security</vt:lpstr>
      <vt:lpstr>Evaluation Criteria (BAA)</vt:lpstr>
      <vt:lpstr>Proposal Structure</vt:lpstr>
      <vt:lpstr>ONR Discovery &amp; Invention: Timing</vt:lpstr>
      <vt:lpstr>ONR Discovery &amp; Invention:  Points of Contact</vt:lpstr>
      <vt:lpstr>Questions?</vt:lpstr>
      <vt:lpstr>Doing Business with Office of Naval Research (ONR)</vt:lpstr>
      <vt:lpstr>Agenda</vt:lpstr>
      <vt:lpstr>Broad Agency Announcement (BAA)</vt:lpstr>
      <vt:lpstr>Broad Agency Announcement (BAA)</vt:lpstr>
      <vt:lpstr>Broad Agency Announcement (BAA)</vt:lpstr>
      <vt:lpstr>Broad Agency Announcement (BAA)</vt:lpstr>
      <vt:lpstr>Broad Agency Announcement (BAA)</vt:lpstr>
      <vt:lpstr>Instruments</vt:lpstr>
      <vt:lpstr>Instruments</vt:lpstr>
      <vt:lpstr>Instruments</vt:lpstr>
      <vt:lpstr>Instruments </vt:lpstr>
      <vt:lpstr>Instruments</vt:lpstr>
      <vt:lpstr>Communications</vt:lpstr>
      <vt:lpstr>Performance/Getting Paid</vt:lpstr>
      <vt:lpstr>Performance/Getting Paid</vt:lpstr>
      <vt:lpstr>Performance/Getting Paid</vt:lpstr>
      <vt:lpstr>Questions</vt:lpstr>
    </vt:vector>
  </TitlesOfParts>
  <Company>NMCI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charles.s.stein.ctr@navy.mil</dc:creator>
  <cp:lastModifiedBy>Fairweather, Adrien M CTR ONR, Code 31</cp:lastModifiedBy>
  <cp:revision>1017</cp:revision>
  <cp:lastPrinted>2018-10-09T14:47:47Z</cp:lastPrinted>
  <dcterms:created xsi:type="dcterms:W3CDTF">2015-04-08T22:35:49Z</dcterms:created>
  <dcterms:modified xsi:type="dcterms:W3CDTF">2018-11-14T15:14:06Z</dcterms:modified>
</cp:coreProperties>
</file>