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9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48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9B93FE-8ED5-4B15-97CA-9AA14557CF08}" type="datetimeFigureOut">
              <a:rPr lang="en-US" smtClean="0"/>
              <a:pPr/>
              <a:t>5/2/2012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25ADD2-2FA2-45C7-8765-05C449175F0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922CF2-8337-4C9A-948E-8178BD107DD2}" type="datetimeFigureOut">
              <a:rPr lang="en-US" smtClean="0"/>
              <a:pPr/>
              <a:t>5/2/2012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0776ED-5770-4D82-ABEA-B714B0EF653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FE65B1-0BF0-402D-8B02-29232547ECFA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389C0F-CBF5-5A41-952A-F0F2949CA1CB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BE764-F30B-49AA-9980-61A967891070}" type="datetimeFigureOut">
              <a:rPr lang="en-US" smtClean="0"/>
              <a:pPr/>
              <a:t>5/2/2012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9BBA1-234E-4FA1-AD61-F7CF23B933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BE764-F30B-49AA-9980-61A967891070}" type="datetimeFigureOut">
              <a:rPr lang="en-US" smtClean="0"/>
              <a:pPr/>
              <a:t>5/2/2012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9BBA1-234E-4FA1-AD61-F7CF23B933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BE764-F30B-49AA-9980-61A967891070}" type="datetimeFigureOut">
              <a:rPr lang="en-US" smtClean="0"/>
              <a:pPr/>
              <a:t>5/2/2012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9BBA1-234E-4FA1-AD61-F7CF23B933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BE764-F30B-49AA-9980-61A967891070}" type="datetimeFigureOut">
              <a:rPr lang="en-US" smtClean="0"/>
              <a:pPr/>
              <a:t>5/2/2012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9BBA1-234E-4FA1-AD61-F7CF23B933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BE764-F30B-49AA-9980-61A967891070}" type="datetimeFigureOut">
              <a:rPr lang="en-US" smtClean="0"/>
              <a:pPr/>
              <a:t>5/2/2012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9BBA1-234E-4FA1-AD61-F7CF23B933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BE764-F30B-49AA-9980-61A967891070}" type="datetimeFigureOut">
              <a:rPr lang="en-US" smtClean="0"/>
              <a:pPr/>
              <a:t>5/2/2012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9BBA1-234E-4FA1-AD61-F7CF23B933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BE764-F30B-49AA-9980-61A967891070}" type="datetimeFigureOut">
              <a:rPr lang="en-US" smtClean="0"/>
              <a:pPr/>
              <a:t>5/2/2012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9BBA1-234E-4FA1-AD61-F7CF23B933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BE764-F30B-49AA-9980-61A967891070}" type="datetimeFigureOut">
              <a:rPr lang="en-US" smtClean="0"/>
              <a:pPr/>
              <a:t>5/2/2012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9BBA1-234E-4FA1-AD61-F7CF23B933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BE764-F30B-49AA-9980-61A967891070}" type="datetimeFigureOut">
              <a:rPr lang="en-US" smtClean="0"/>
              <a:pPr/>
              <a:t>5/2/2012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9BBA1-234E-4FA1-AD61-F7CF23B933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BE764-F30B-49AA-9980-61A967891070}" type="datetimeFigureOut">
              <a:rPr lang="en-US" smtClean="0"/>
              <a:pPr/>
              <a:t>5/2/2012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9BBA1-234E-4FA1-AD61-F7CF23B933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BE764-F30B-49AA-9980-61A967891070}" type="datetimeFigureOut">
              <a:rPr lang="en-US" smtClean="0"/>
              <a:pPr/>
              <a:t>5/2/2012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9BBA1-234E-4FA1-AD61-F7CF23B933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CBE764-F30B-49AA-9980-61A967891070}" type="datetimeFigureOut">
              <a:rPr lang="en-US" smtClean="0"/>
              <a:pPr/>
              <a:t>5/2/2012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99BBA1-234E-4FA1-AD61-F7CF23B9333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ounded Rectangle 31"/>
          <p:cNvSpPr/>
          <p:nvPr/>
        </p:nvSpPr>
        <p:spPr>
          <a:xfrm>
            <a:off x="219075" y="4810125"/>
            <a:ext cx="8738143" cy="981075"/>
          </a:xfrm>
          <a:prstGeom prst="roundRect">
            <a:avLst/>
          </a:prstGeom>
          <a:solidFill>
            <a:srgbClr val="339933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339933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725696" y="507424"/>
            <a:ext cx="1989304" cy="642408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solidFill>
                  <a:schemeClr val="tx1"/>
                </a:solidFill>
              </a:rPr>
              <a:t>Increased Agricultural Productivity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(FFPr SO1)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57201" y="1600200"/>
            <a:ext cx="1371600" cy="87890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en-US" sz="1050" b="1" dirty="0" smtClean="0">
                <a:solidFill>
                  <a:srgbClr val="000000"/>
                </a:solidFill>
              </a:rPr>
              <a:t>Improved Quality of Land and Water Resources                   </a:t>
            </a:r>
            <a:r>
              <a:rPr lang="en-US" sz="1050" dirty="0" smtClean="0">
                <a:solidFill>
                  <a:srgbClr val="000000"/>
                </a:solidFill>
              </a:rPr>
              <a:t>(FFPr 1.1)</a:t>
            </a:r>
          </a:p>
        </p:txBody>
      </p:sp>
      <p:sp>
        <p:nvSpPr>
          <p:cNvPr id="6" name="Rectangle 5"/>
          <p:cNvSpPr/>
          <p:nvPr/>
        </p:nvSpPr>
        <p:spPr>
          <a:xfrm>
            <a:off x="7239001" y="1612155"/>
            <a:ext cx="1600200" cy="790745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rtlCol="0" anchor="ctr"/>
          <a:lstStyle/>
          <a:p>
            <a:pPr algn="ctr">
              <a:spcAft>
                <a:spcPts val="600"/>
              </a:spcAft>
            </a:pPr>
            <a:r>
              <a:rPr lang="en-US" sz="1050" b="1" dirty="0" smtClean="0">
                <a:solidFill>
                  <a:schemeClr val="tx1"/>
                </a:solidFill>
              </a:rPr>
              <a:t>Improved Farm Management (Operations, Financial)                        </a:t>
            </a:r>
            <a:r>
              <a:rPr lang="en-US" sz="1050" dirty="0" smtClean="0">
                <a:solidFill>
                  <a:schemeClr val="tx1"/>
                </a:solidFill>
              </a:rPr>
              <a:t>(</a:t>
            </a:r>
            <a:r>
              <a:rPr lang="en-US" sz="1050" dirty="0" smtClean="0">
                <a:solidFill>
                  <a:srgbClr val="000000"/>
                </a:solidFill>
              </a:rPr>
              <a:t>FFPr </a:t>
            </a:r>
            <a:r>
              <a:rPr lang="en-US" sz="1050" dirty="0" smtClean="0">
                <a:solidFill>
                  <a:schemeClr val="tx1"/>
                </a:solidFill>
              </a:rPr>
              <a:t>1.3)</a:t>
            </a:r>
            <a:endParaRPr lang="en-US" sz="1050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435125" y="2942770"/>
            <a:ext cx="1231875" cy="128893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en-US" sz="1050" b="1" dirty="0" smtClean="0">
                <a:solidFill>
                  <a:schemeClr val="tx1"/>
                </a:solidFill>
              </a:rPr>
              <a:t>Increased Availability of Improved Inputs </a:t>
            </a:r>
            <a:r>
              <a:rPr lang="en-US" sz="1050" dirty="0" smtClean="0">
                <a:solidFill>
                  <a:schemeClr val="tx1"/>
                </a:solidFill>
              </a:rPr>
              <a:t>(</a:t>
            </a:r>
            <a:r>
              <a:rPr lang="en-US" sz="1050" dirty="0" smtClean="0">
                <a:solidFill>
                  <a:srgbClr val="000000"/>
                </a:solidFill>
              </a:rPr>
              <a:t>FFPr </a:t>
            </a:r>
            <a:r>
              <a:rPr lang="en-US" sz="1050" dirty="0" smtClean="0">
                <a:solidFill>
                  <a:schemeClr val="tx1"/>
                </a:solidFill>
              </a:rPr>
              <a:t>1.2.1)</a:t>
            </a:r>
            <a:endParaRPr lang="en-US" sz="1050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733800" y="1600200"/>
            <a:ext cx="2035971" cy="87890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spcAft>
                <a:spcPts val="600"/>
              </a:spcAft>
            </a:pPr>
            <a:r>
              <a:rPr lang="en-US" sz="1050" b="1" dirty="0" smtClean="0">
                <a:solidFill>
                  <a:prstClr val="black"/>
                </a:solidFill>
              </a:rPr>
              <a:t>Increased Use of Improved Agricultural Techniques and Technologies                                </a:t>
            </a:r>
            <a:r>
              <a:rPr lang="en-US" sz="1050" dirty="0" smtClean="0">
                <a:solidFill>
                  <a:prstClr val="black"/>
                </a:solidFill>
              </a:rPr>
              <a:t>(</a:t>
            </a:r>
            <a:r>
              <a:rPr lang="en-US" sz="1050" dirty="0" smtClean="0">
                <a:solidFill>
                  <a:srgbClr val="000000"/>
                </a:solidFill>
              </a:rPr>
              <a:t>FFPr </a:t>
            </a:r>
            <a:r>
              <a:rPr lang="en-US" sz="1050" dirty="0" smtClean="0">
                <a:solidFill>
                  <a:prstClr val="black"/>
                </a:solidFill>
              </a:rPr>
              <a:t>1.2)</a:t>
            </a:r>
            <a:endParaRPr lang="en-US" sz="1050" dirty="0">
              <a:solidFill>
                <a:prstClr val="black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7467600" y="3012500"/>
            <a:ext cx="1140383" cy="1212728"/>
          </a:xfrm>
          <a:prstGeom prst="rect">
            <a:avLst/>
          </a:prstGeom>
          <a:solidFill>
            <a:schemeClr val="bg2"/>
          </a:solidFill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en-US" sz="1050" b="1" dirty="0" smtClean="0">
                <a:solidFill>
                  <a:schemeClr val="tx1"/>
                </a:solidFill>
              </a:rPr>
              <a:t>Improved Knowledge Regarding Farm Management  </a:t>
            </a:r>
            <a:r>
              <a:rPr lang="en-US" sz="1050" dirty="0" smtClean="0">
                <a:solidFill>
                  <a:schemeClr val="tx1"/>
                </a:solidFill>
              </a:rPr>
              <a:t>(</a:t>
            </a:r>
            <a:r>
              <a:rPr lang="en-US" sz="1050" dirty="0" smtClean="0">
                <a:solidFill>
                  <a:srgbClr val="000000"/>
                </a:solidFill>
              </a:rPr>
              <a:t>FFPr </a:t>
            </a:r>
            <a:r>
              <a:rPr lang="en-US" sz="1050" dirty="0" smtClean="0">
                <a:solidFill>
                  <a:schemeClr val="tx1"/>
                </a:solidFill>
              </a:rPr>
              <a:t>1.3.1)</a:t>
            </a:r>
            <a:endParaRPr lang="en-US" sz="1050" dirty="0">
              <a:solidFill>
                <a:schemeClr val="tx1"/>
              </a:solidFill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4399225" y="2942770"/>
            <a:ext cx="1163375" cy="128893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rtlCol="0" anchor="ctr"/>
          <a:lstStyle/>
          <a:p>
            <a:pPr lvl="0" algn="ctr">
              <a:spcAft>
                <a:spcPts val="600"/>
              </a:spcAft>
            </a:pPr>
            <a:r>
              <a:rPr lang="en-US" sz="1050" b="1" dirty="0" smtClean="0">
                <a:solidFill>
                  <a:schemeClr val="tx1"/>
                </a:solidFill>
              </a:rPr>
              <a:t>Increased Use of Financial Services </a:t>
            </a:r>
            <a:r>
              <a:rPr lang="en-US" sz="1050" dirty="0" smtClean="0">
                <a:solidFill>
                  <a:schemeClr val="tx1"/>
                </a:solidFill>
              </a:rPr>
              <a:t>(</a:t>
            </a:r>
            <a:r>
              <a:rPr lang="en-US" sz="1050" dirty="0" smtClean="0">
                <a:solidFill>
                  <a:srgbClr val="000000"/>
                </a:solidFill>
              </a:rPr>
              <a:t>FFPr </a:t>
            </a:r>
            <a:r>
              <a:rPr lang="en-US" sz="1050" dirty="0" smtClean="0">
                <a:solidFill>
                  <a:schemeClr val="tx1"/>
                </a:solidFill>
              </a:rPr>
              <a:t>1.2.3)</a:t>
            </a:r>
            <a:endParaRPr lang="en-US" sz="1050" dirty="0">
              <a:solidFill>
                <a:prstClr val="black"/>
              </a:solidFill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2872084" y="2942770"/>
            <a:ext cx="1242716" cy="128893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rtlCol="0" anchor="ctr"/>
          <a:lstStyle/>
          <a:p>
            <a:pPr algn="ctr">
              <a:spcAft>
                <a:spcPts val="600"/>
              </a:spcAft>
            </a:pPr>
            <a:r>
              <a:rPr lang="en-US" sz="1050" b="1" dirty="0" smtClean="0">
                <a:solidFill>
                  <a:schemeClr val="tx1"/>
                </a:solidFill>
              </a:rPr>
              <a:t>Improved Infrastructure to Support On-Farm Production         </a:t>
            </a:r>
            <a:r>
              <a:rPr lang="en-US" sz="1050" dirty="0" smtClean="0">
                <a:solidFill>
                  <a:schemeClr val="tx1"/>
                </a:solidFill>
              </a:rPr>
              <a:t>(</a:t>
            </a:r>
            <a:r>
              <a:rPr lang="en-US" sz="1050" dirty="0" smtClean="0">
                <a:solidFill>
                  <a:srgbClr val="000000"/>
                </a:solidFill>
              </a:rPr>
              <a:t>FFPr </a:t>
            </a:r>
            <a:r>
              <a:rPr lang="en-US" sz="1050" dirty="0" smtClean="0">
                <a:solidFill>
                  <a:schemeClr val="tx1"/>
                </a:solidFill>
              </a:rPr>
              <a:t>1.2.2)</a:t>
            </a:r>
            <a:endParaRPr lang="en-US" sz="1050" dirty="0">
              <a:solidFill>
                <a:schemeClr val="tx1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5791870" y="2942769"/>
            <a:ext cx="1142330" cy="1288931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rtlCol="0" anchor="ctr"/>
          <a:lstStyle/>
          <a:p>
            <a:pPr lvl="0" algn="ctr">
              <a:lnSpc>
                <a:spcPct val="90000"/>
              </a:lnSpc>
              <a:spcAft>
                <a:spcPts val="600"/>
              </a:spcAft>
            </a:pPr>
            <a:r>
              <a:rPr lang="en-US" sz="1050" b="1" dirty="0" smtClean="0">
                <a:solidFill>
                  <a:schemeClr val="tx1"/>
                </a:solidFill>
              </a:rPr>
              <a:t>Increased Knowledge by Farmers of </a:t>
            </a:r>
            <a:r>
              <a:rPr lang="en-US" sz="1050" b="1" dirty="0">
                <a:solidFill>
                  <a:prstClr val="black"/>
                </a:solidFill>
              </a:rPr>
              <a:t>Improved Agricultural Techniques </a:t>
            </a:r>
            <a:r>
              <a:rPr lang="en-US" sz="1050" b="1" dirty="0" smtClean="0">
                <a:solidFill>
                  <a:prstClr val="black"/>
                </a:solidFill>
              </a:rPr>
              <a:t>and </a:t>
            </a:r>
            <a:r>
              <a:rPr lang="en-US" sz="1050" b="1" dirty="0">
                <a:solidFill>
                  <a:prstClr val="black"/>
                </a:solidFill>
              </a:rPr>
              <a:t>Technologies </a:t>
            </a:r>
            <a:r>
              <a:rPr lang="en-US" sz="1050" b="1" dirty="0" smtClean="0">
                <a:solidFill>
                  <a:prstClr val="black"/>
                </a:solidFill>
              </a:rPr>
              <a:t> </a:t>
            </a:r>
            <a:r>
              <a:rPr lang="en-US" sz="1050" dirty="0" smtClean="0">
                <a:solidFill>
                  <a:prstClr val="black"/>
                </a:solidFill>
              </a:rPr>
              <a:t>(</a:t>
            </a:r>
            <a:r>
              <a:rPr lang="en-US" sz="1050" dirty="0" smtClean="0">
                <a:solidFill>
                  <a:srgbClr val="000000"/>
                </a:solidFill>
              </a:rPr>
              <a:t>FFPr </a:t>
            </a:r>
            <a:r>
              <a:rPr lang="en-US" sz="1050" dirty="0" smtClean="0">
                <a:solidFill>
                  <a:schemeClr val="tx1"/>
                </a:solidFill>
              </a:rPr>
              <a:t>1.2.4)</a:t>
            </a:r>
            <a:endParaRPr lang="en-US" sz="1050" dirty="0">
              <a:solidFill>
                <a:prstClr val="black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4343400" y="4888925"/>
            <a:ext cx="1484842" cy="82542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en-US" sz="1050" b="1" dirty="0">
                <a:solidFill>
                  <a:schemeClr val="tx1"/>
                </a:solidFill>
              </a:rPr>
              <a:t>Increased Access to Improved Market </a:t>
            </a:r>
            <a:r>
              <a:rPr lang="en-US" sz="1050" b="1" dirty="0" smtClean="0">
                <a:solidFill>
                  <a:schemeClr val="tx1"/>
                </a:solidFill>
              </a:rPr>
              <a:t>Information</a:t>
            </a:r>
          </a:p>
          <a:p>
            <a:pPr algn="ctr">
              <a:lnSpc>
                <a:spcPct val="90000"/>
              </a:lnSpc>
            </a:pPr>
            <a:r>
              <a:rPr lang="en-US" sz="1050" dirty="0" smtClean="0">
                <a:solidFill>
                  <a:schemeClr val="tx1"/>
                </a:solidFill>
              </a:rPr>
              <a:t>(FFPr 1.4.3)</a:t>
            </a:r>
          </a:p>
        </p:txBody>
      </p:sp>
      <p:sp>
        <p:nvSpPr>
          <p:cNvPr id="40" name="Rectangle 39"/>
          <p:cNvSpPr/>
          <p:nvPr/>
        </p:nvSpPr>
        <p:spPr>
          <a:xfrm>
            <a:off x="5911720" y="4888925"/>
            <a:ext cx="1479680" cy="825421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>
              <a:lnSpc>
                <a:spcPct val="90000"/>
              </a:lnSpc>
            </a:pPr>
            <a:r>
              <a:rPr lang="en-US" sz="1000" b="1" dirty="0">
                <a:solidFill>
                  <a:schemeClr val="tx1"/>
                </a:solidFill>
              </a:rPr>
              <a:t>Improved Capacity of K</a:t>
            </a:r>
            <a:r>
              <a:rPr lang="en-US" sz="1000" b="1" dirty="0" smtClean="0">
                <a:solidFill>
                  <a:schemeClr val="tx1"/>
                </a:solidFill>
              </a:rPr>
              <a:t>ey Groups in the Agriculture </a:t>
            </a:r>
            <a:r>
              <a:rPr lang="en-US" sz="1000" b="1" dirty="0">
                <a:solidFill>
                  <a:schemeClr val="tx1"/>
                </a:solidFill>
              </a:rPr>
              <a:t>P</a:t>
            </a:r>
            <a:r>
              <a:rPr lang="en-US" sz="1000" b="1" dirty="0" smtClean="0">
                <a:solidFill>
                  <a:schemeClr val="tx1"/>
                </a:solidFill>
              </a:rPr>
              <a:t>roduction Sector</a:t>
            </a:r>
          </a:p>
          <a:p>
            <a:pPr algn="ctr">
              <a:lnSpc>
                <a:spcPct val="90000"/>
              </a:lnSpc>
            </a:pPr>
            <a:r>
              <a:rPr lang="en-US" sz="1000" dirty="0" smtClean="0">
                <a:solidFill>
                  <a:schemeClr val="tx1"/>
                </a:solidFill>
              </a:rPr>
              <a:t>(FFPr 1.4.4)</a:t>
            </a:r>
          </a:p>
        </p:txBody>
      </p:sp>
      <p:sp>
        <p:nvSpPr>
          <p:cNvPr id="41" name="Rectangle 40"/>
          <p:cNvSpPr/>
          <p:nvPr/>
        </p:nvSpPr>
        <p:spPr>
          <a:xfrm>
            <a:off x="1371600" y="4888925"/>
            <a:ext cx="1434029" cy="82542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tx1"/>
                </a:solidFill>
              </a:rPr>
              <a:t>Increased Capacity of Government </a:t>
            </a:r>
            <a:r>
              <a:rPr lang="en-US" sz="1050" b="1" dirty="0" smtClean="0">
                <a:solidFill>
                  <a:schemeClr val="tx1"/>
                </a:solidFill>
              </a:rPr>
              <a:t>Institutions</a:t>
            </a:r>
          </a:p>
          <a:p>
            <a:pPr algn="ctr"/>
            <a:r>
              <a:rPr lang="en-US" sz="1050" dirty="0" smtClean="0">
                <a:solidFill>
                  <a:schemeClr val="tx1"/>
                </a:solidFill>
              </a:rPr>
              <a:t>(FFPr 1.4.1)</a:t>
            </a:r>
            <a:endParaRPr lang="en-US" sz="1050" dirty="0">
              <a:solidFill>
                <a:schemeClr val="tx1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2869375" y="4888925"/>
            <a:ext cx="1397825" cy="82542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tx1"/>
                </a:solidFill>
              </a:rPr>
              <a:t>Improved Policy </a:t>
            </a:r>
            <a:r>
              <a:rPr lang="en-US" sz="1050" b="1" dirty="0" smtClean="0">
                <a:solidFill>
                  <a:schemeClr val="tx1"/>
                </a:solidFill>
              </a:rPr>
              <a:t>and </a:t>
            </a:r>
            <a:r>
              <a:rPr lang="en-US" sz="1050" b="1" dirty="0">
                <a:solidFill>
                  <a:schemeClr val="tx1"/>
                </a:solidFill>
              </a:rPr>
              <a:t>Regulatory </a:t>
            </a:r>
            <a:r>
              <a:rPr lang="en-US" sz="1050" b="1" dirty="0" smtClean="0">
                <a:solidFill>
                  <a:schemeClr val="tx1"/>
                </a:solidFill>
              </a:rPr>
              <a:t>Framework</a:t>
            </a:r>
          </a:p>
          <a:p>
            <a:pPr algn="ctr"/>
            <a:r>
              <a:rPr lang="en-US" sz="1050" dirty="0" smtClean="0">
                <a:solidFill>
                  <a:schemeClr val="tx1"/>
                </a:solidFill>
              </a:rPr>
              <a:t>(FFPr 1.4.2)</a:t>
            </a:r>
            <a:endParaRPr lang="en-US" sz="1050" dirty="0">
              <a:solidFill>
                <a:schemeClr val="tx1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7445126" y="4889580"/>
            <a:ext cx="1430865" cy="82542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en-US" sz="1050" b="1" dirty="0">
                <a:solidFill>
                  <a:schemeClr val="tx1"/>
                </a:solidFill>
              </a:rPr>
              <a:t>Increased Leverage of </a:t>
            </a:r>
            <a:r>
              <a:rPr lang="en-US" sz="1050" b="1" dirty="0" smtClean="0">
                <a:solidFill>
                  <a:schemeClr val="tx1"/>
                </a:solidFill>
              </a:rPr>
              <a:t>Private-Sector Resources</a:t>
            </a:r>
          </a:p>
          <a:p>
            <a:pPr algn="ctr">
              <a:lnSpc>
                <a:spcPct val="90000"/>
              </a:lnSpc>
            </a:pPr>
            <a:r>
              <a:rPr lang="en-US" sz="1050" dirty="0" smtClean="0">
                <a:solidFill>
                  <a:schemeClr val="tx1"/>
                </a:solidFill>
              </a:rPr>
              <a:t>(FFPr 1.4.5)</a:t>
            </a:r>
          </a:p>
        </p:txBody>
      </p:sp>
      <p:cxnSp>
        <p:nvCxnSpPr>
          <p:cNvPr id="59" name="Elbow Connector 58"/>
          <p:cNvCxnSpPr>
            <a:stCxn id="33" idx="0"/>
            <a:endCxn id="15" idx="2"/>
          </p:cNvCxnSpPr>
          <p:nvPr/>
        </p:nvCxnSpPr>
        <p:spPr>
          <a:xfrm rot="16200000" flipV="1">
            <a:off x="5325577" y="1905310"/>
            <a:ext cx="463669" cy="1611249"/>
          </a:xfrm>
          <a:prstGeom prst="bentConnector3">
            <a:avLst>
              <a:gd name="adj1" fmla="val 50000"/>
            </a:avLst>
          </a:prstGeom>
          <a:ln w="9525">
            <a:tailEnd type="arrow"/>
          </a:ln>
          <a:effectLst>
            <a:outerShdw blurRad="40000" dist="20000" dir="5400000" rotWithShape="0">
              <a:srgbClr val="000000">
                <a:alpha val="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Elbow Connector 60"/>
          <p:cNvCxnSpPr>
            <a:stCxn id="79" idx="0"/>
            <a:endCxn id="15" idx="2"/>
          </p:cNvCxnSpPr>
          <p:nvPr/>
        </p:nvCxnSpPr>
        <p:spPr>
          <a:xfrm rot="16200000" flipV="1">
            <a:off x="4634515" y="2596371"/>
            <a:ext cx="463670" cy="229127"/>
          </a:xfrm>
          <a:prstGeom prst="bentConnector3">
            <a:avLst>
              <a:gd name="adj1" fmla="val 50000"/>
            </a:avLst>
          </a:prstGeom>
          <a:ln w="9525">
            <a:tailEnd type="arrow"/>
          </a:ln>
          <a:effectLst>
            <a:outerShdw blurRad="40000" dist="20000" dir="5400000" rotWithShape="0">
              <a:srgbClr val="000000">
                <a:alpha val="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Elbow Connector 62"/>
          <p:cNvCxnSpPr>
            <a:stCxn id="80" idx="0"/>
            <a:endCxn id="15" idx="2"/>
          </p:cNvCxnSpPr>
          <p:nvPr/>
        </p:nvCxnSpPr>
        <p:spPr>
          <a:xfrm rot="5400000" flipH="1" flipV="1">
            <a:off x="3890779" y="2081763"/>
            <a:ext cx="463670" cy="1258344"/>
          </a:xfrm>
          <a:prstGeom prst="bentConnector3">
            <a:avLst>
              <a:gd name="adj1" fmla="val 50000"/>
            </a:avLst>
          </a:prstGeom>
          <a:ln w="9525">
            <a:tailEnd type="arrow"/>
          </a:ln>
          <a:effectLst>
            <a:outerShdw blurRad="40000" dist="20000" dir="5400000" rotWithShape="0">
              <a:srgbClr val="000000">
                <a:alpha val="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Elbow Connector 64"/>
          <p:cNvCxnSpPr>
            <a:stCxn id="9" idx="0"/>
            <a:endCxn id="15" idx="2"/>
          </p:cNvCxnSpPr>
          <p:nvPr/>
        </p:nvCxnSpPr>
        <p:spPr>
          <a:xfrm rot="5400000" flipH="1" flipV="1">
            <a:off x="3169589" y="1360574"/>
            <a:ext cx="463670" cy="2700723"/>
          </a:xfrm>
          <a:prstGeom prst="bentConnector3">
            <a:avLst>
              <a:gd name="adj1" fmla="val 50000"/>
            </a:avLst>
          </a:prstGeom>
          <a:ln w="9525">
            <a:tailEnd type="arrow"/>
          </a:ln>
          <a:effectLst>
            <a:outerShdw blurRad="40000" dist="20000" dir="5400000" rotWithShape="0">
              <a:srgbClr val="000000">
                <a:alpha val="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4" name="Straight Arrow Connector 93"/>
          <p:cNvCxnSpPr>
            <a:stCxn id="26" idx="0"/>
            <a:endCxn id="6" idx="2"/>
          </p:cNvCxnSpPr>
          <p:nvPr/>
        </p:nvCxnSpPr>
        <p:spPr>
          <a:xfrm flipV="1">
            <a:off x="8037792" y="2402900"/>
            <a:ext cx="1309" cy="609600"/>
          </a:xfrm>
          <a:prstGeom prst="straightConnector1">
            <a:avLst/>
          </a:prstGeom>
          <a:ln w="9525">
            <a:tailEnd type="arrow"/>
          </a:ln>
          <a:effectLst>
            <a:outerShdw blurRad="40000" dist="20000" dir="5400000" rotWithShape="0">
              <a:srgbClr val="000000">
                <a:alpha val="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79" idx="1"/>
            <a:endCxn id="80" idx="3"/>
          </p:cNvCxnSpPr>
          <p:nvPr/>
        </p:nvCxnSpPr>
        <p:spPr>
          <a:xfrm flipH="1">
            <a:off x="4114800" y="3587235"/>
            <a:ext cx="284425" cy="0"/>
          </a:xfrm>
          <a:prstGeom prst="straightConnector1">
            <a:avLst/>
          </a:prstGeom>
          <a:ln w="9525">
            <a:tailEnd type="arrow"/>
          </a:ln>
          <a:effectLst>
            <a:outerShdw blurRad="40000" dist="20000" dir="5400000" rotWithShape="0">
              <a:srgbClr val="000000">
                <a:alpha val="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" name="Straight Arrow Connector 2"/>
          <p:cNvCxnSpPr>
            <a:stCxn id="15" idx="1"/>
            <a:endCxn id="5" idx="3"/>
          </p:cNvCxnSpPr>
          <p:nvPr/>
        </p:nvCxnSpPr>
        <p:spPr>
          <a:xfrm flipH="1">
            <a:off x="1828801" y="2039650"/>
            <a:ext cx="1904999" cy="0"/>
          </a:xfrm>
          <a:prstGeom prst="straightConnector1">
            <a:avLst/>
          </a:prstGeom>
          <a:ln w="9525" cmpd="sng"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Up Arrow 33"/>
          <p:cNvSpPr/>
          <p:nvPr/>
        </p:nvSpPr>
        <p:spPr>
          <a:xfrm>
            <a:off x="2057400" y="4495800"/>
            <a:ext cx="304800" cy="3048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/>
          </a:p>
        </p:txBody>
      </p:sp>
      <p:sp>
        <p:nvSpPr>
          <p:cNvPr id="35" name="Up Arrow 34"/>
          <p:cNvSpPr/>
          <p:nvPr/>
        </p:nvSpPr>
        <p:spPr>
          <a:xfrm>
            <a:off x="3886200" y="4495800"/>
            <a:ext cx="304800" cy="3048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/>
          </a:p>
        </p:txBody>
      </p:sp>
      <p:sp>
        <p:nvSpPr>
          <p:cNvPr id="37" name="Up Arrow 36"/>
          <p:cNvSpPr/>
          <p:nvPr/>
        </p:nvSpPr>
        <p:spPr>
          <a:xfrm>
            <a:off x="5638800" y="4495800"/>
            <a:ext cx="304800" cy="3048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/>
          </a:p>
        </p:txBody>
      </p:sp>
      <p:sp>
        <p:nvSpPr>
          <p:cNvPr id="46" name="Up Arrow 45"/>
          <p:cNvSpPr/>
          <p:nvPr/>
        </p:nvSpPr>
        <p:spPr>
          <a:xfrm>
            <a:off x="7391400" y="4495800"/>
            <a:ext cx="304800" cy="3048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/>
          </a:p>
        </p:txBody>
      </p:sp>
      <p:sp>
        <p:nvSpPr>
          <p:cNvPr id="47" name="TextBox 46"/>
          <p:cNvSpPr txBox="1"/>
          <p:nvPr/>
        </p:nvSpPr>
        <p:spPr>
          <a:xfrm>
            <a:off x="193284" y="5039380"/>
            <a:ext cx="11783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/>
              <a:t>Foundational</a:t>
            </a:r>
          </a:p>
          <a:p>
            <a:pPr algn="ctr"/>
            <a:r>
              <a:rPr lang="en-US" sz="1400" b="1" dirty="0" smtClean="0"/>
              <a:t>Results</a:t>
            </a:r>
            <a:endParaRPr lang="en-US" sz="1400" b="1" dirty="0"/>
          </a:p>
        </p:txBody>
      </p:sp>
      <p:sp>
        <p:nvSpPr>
          <p:cNvPr id="38" name="Rectangle 37"/>
          <p:cNvSpPr/>
          <p:nvPr/>
        </p:nvSpPr>
        <p:spPr>
          <a:xfrm>
            <a:off x="289540" y="282714"/>
            <a:ext cx="252986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b="1" dirty="0" smtClean="0"/>
              <a:t>Food for Progress</a:t>
            </a:r>
          </a:p>
          <a:p>
            <a:pPr algn="ctr"/>
            <a:r>
              <a:rPr lang="en-US" sz="2000" b="1" dirty="0" smtClean="0"/>
              <a:t>Results Framework #1</a:t>
            </a:r>
            <a:endParaRPr lang="en-US" sz="2000" b="1" dirty="0"/>
          </a:p>
        </p:txBody>
      </p:sp>
      <p:cxnSp>
        <p:nvCxnSpPr>
          <p:cNvPr id="112" name="Elbow Connector 111"/>
          <p:cNvCxnSpPr>
            <a:stCxn id="5" idx="0"/>
            <a:endCxn id="4" idx="2"/>
          </p:cNvCxnSpPr>
          <p:nvPr/>
        </p:nvCxnSpPr>
        <p:spPr>
          <a:xfrm rot="5400000" flipH="1" flipV="1">
            <a:off x="2706490" y="-413657"/>
            <a:ext cx="450368" cy="3577347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Elbow Connector 114"/>
          <p:cNvCxnSpPr>
            <a:stCxn id="15" idx="0"/>
            <a:endCxn id="4" idx="2"/>
          </p:cNvCxnSpPr>
          <p:nvPr/>
        </p:nvCxnSpPr>
        <p:spPr>
          <a:xfrm rot="16200000" flipV="1">
            <a:off x="4510883" y="1359297"/>
            <a:ext cx="450368" cy="3143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Elbow Connector 116"/>
          <p:cNvCxnSpPr>
            <a:stCxn id="6" idx="0"/>
            <a:endCxn id="4" idx="2"/>
          </p:cNvCxnSpPr>
          <p:nvPr/>
        </p:nvCxnSpPr>
        <p:spPr>
          <a:xfrm rot="16200000" flipV="1">
            <a:off x="6148564" y="-278383"/>
            <a:ext cx="462323" cy="3318753"/>
          </a:xfrm>
          <a:prstGeom prst="bentConnector3">
            <a:avLst>
              <a:gd name="adj1" fmla="val 51648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TextBox 117"/>
          <p:cNvSpPr txBox="1"/>
          <p:nvPr/>
        </p:nvSpPr>
        <p:spPr>
          <a:xfrm>
            <a:off x="152400" y="6096000"/>
            <a:ext cx="8839200" cy="461665"/>
          </a:xfrm>
          <a:prstGeom prst="rect">
            <a:avLst/>
          </a:prstGeom>
          <a:solidFill>
            <a:schemeClr val="bg1"/>
          </a:solidFill>
          <a:ln w="19050" cmpd="sng">
            <a:noFill/>
          </a:ln>
        </p:spPr>
        <p:txBody>
          <a:bodyPr wrap="square" rtlCol="0" anchor="t">
            <a:spAutoFit/>
          </a:bodyPr>
          <a:lstStyle/>
          <a:p>
            <a:r>
              <a:rPr lang="en-US" sz="1200" b="1" dirty="0" smtClean="0"/>
              <a:t>A Note on Foundational Results:  </a:t>
            </a:r>
            <a:r>
              <a:rPr lang="en-US" sz="1200" dirty="0" smtClean="0"/>
              <a:t>These results can feed into one or more higher-level results. Causal relationships sometimes exist between  foundational results.</a:t>
            </a: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TextBox 60"/>
          <p:cNvSpPr txBox="1"/>
          <p:nvPr/>
        </p:nvSpPr>
        <p:spPr>
          <a:xfrm>
            <a:off x="152400" y="6243935"/>
            <a:ext cx="8839200" cy="461665"/>
          </a:xfrm>
          <a:prstGeom prst="rect">
            <a:avLst/>
          </a:prstGeom>
          <a:solidFill>
            <a:schemeClr val="bg1"/>
          </a:solidFill>
          <a:ln w="19050" cmpd="sng">
            <a:noFill/>
          </a:ln>
        </p:spPr>
        <p:txBody>
          <a:bodyPr wrap="square" rtlCol="0" anchor="t">
            <a:spAutoFit/>
          </a:bodyPr>
          <a:lstStyle/>
          <a:p>
            <a:r>
              <a:rPr lang="en-US" sz="1200" b="1" dirty="0" smtClean="0"/>
              <a:t>A Note on Foundational Results:  </a:t>
            </a:r>
            <a:r>
              <a:rPr lang="en-US" sz="1200" dirty="0" smtClean="0"/>
              <a:t>These results can feed into one or more higher-level results. Causal relationships sometimes exist between  </a:t>
            </a:r>
            <a:r>
              <a:rPr lang="en-US" sz="1200" smtClean="0"/>
              <a:t>foundational results.</a:t>
            </a:r>
            <a:endParaRPr lang="en-US" sz="1200" dirty="0"/>
          </a:p>
        </p:txBody>
      </p:sp>
      <p:sp>
        <p:nvSpPr>
          <p:cNvPr id="4" name="Rectangle 3"/>
          <p:cNvSpPr/>
          <p:nvPr/>
        </p:nvSpPr>
        <p:spPr>
          <a:xfrm>
            <a:off x="3203442" y="276266"/>
            <a:ext cx="2797308" cy="595836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solidFill>
                  <a:schemeClr val="tx1"/>
                </a:solidFill>
              </a:rPr>
              <a:t>Expanded Trade of Agricultural Products (Domestic, Regional, and International)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(FFPr SO2)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752600" y="2438400"/>
            <a:ext cx="1205148" cy="83820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en-US" sz="1050" b="1" dirty="0" smtClean="0">
                <a:solidFill>
                  <a:srgbClr val="000000"/>
                </a:solidFill>
              </a:rPr>
              <a:t>Increased Efficiency of Post-Production Processes             </a:t>
            </a:r>
            <a:r>
              <a:rPr lang="en-US" sz="1050" dirty="0" smtClean="0">
                <a:solidFill>
                  <a:srgbClr val="000000"/>
                </a:solidFill>
              </a:rPr>
              <a:t>(FFPr 2.1.2)</a:t>
            </a:r>
          </a:p>
        </p:txBody>
      </p:sp>
      <p:sp>
        <p:nvSpPr>
          <p:cNvPr id="6" name="Rectangle 5"/>
          <p:cNvSpPr/>
          <p:nvPr/>
        </p:nvSpPr>
        <p:spPr>
          <a:xfrm>
            <a:off x="7620000" y="2438400"/>
            <a:ext cx="1295400" cy="83820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rtlCol="0" anchor="ctr"/>
          <a:lstStyle/>
          <a:p>
            <a:pPr algn="ctr">
              <a:lnSpc>
                <a:spcPct val="90000"/>
              </a:lnSpc>
            </a:pPr>
            <a:r>
              <a:rPr lang="en-US" sz="1000" b="1" dirty="0" smtClean="0">
                <a:solidFill>
                  <a:schemeClr val="tx1"/>
                </a:solidFill>
              </a:rPr>
              <a:t>Improved Management of Buyer/Seller Groups Within Trade Sector</a:t>
            </a:r>
          </a:p>
          <a:p>
            <a:pPr algn="ctr">
              <a:lnSpc>
                <a:spcPct val="90000"/>
              </a:lnSpc>
            </a:pPr>
            <a:r>
              <a:rPr lang="en-US" sz="1000" dirty="0" smtClean="0">
                <a:solidFill>
                  <a:schemeClr val="tx1"/>
                </a:solidFill>
              </a:rPr>
              <a:t>(FFPr 2.3.2)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895600" y="3581399"/>
            <a:ext cx="990600" cy="990601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050" b="1" dirty="0" smtClean="0">
                <a:solidFill>
                  <a:schemeClr val="tx1"/>
                </a:solidFill>
              </a:rPr>
              <a:t>Improved Post-Harvest </a:t>
            </a:r>
            <a:r>
              <a:rPr lang="en-US" sz="1000" b="1" dirty="0" smtClean="0">
                <a:solidFill>
                  <a:schemeClr val="tx1"/>
                </a:solidFill>
              </a:rPr>
              <a:t>Infrastructure</a:t>
            </a:r>
          </a:p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(FFPr 2.1.2.2)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505201" y="1291847"/>
            <a:ext cx="2082836" cy="737018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 smtClean="0">
                <a:solidFill>
                  <a:schemeClr val="tx1"/>
                </a:solidFill>
              </a:rPr>
              <a:t>Increased Access to Markets to Sell Agricultural Products</a:t>
            </a:r>
          </a:p>
          <a:p>
            <a:pPr algn="ctr"/>
            <a:r>
              <a:rPr lang="en-US" sz="1050" dirty="0" smtClean="0">
                <a:solidFill>
                  <a:schemeClr val="tx1"/>
                </a:solidFill>
              </a:rPr>
              <a:t>(FFPr 2.2)</a:t>
            </a:r>
            <a:endParaRPr lang="en-US" sz="1050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172200" y="2438400"/>
            <a:ext cx="1219200" cy="83820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1050" b="1" dirty="0" smtClean="0">
                <a:solidFill>
                  <a:prstClr val="black"/>
                </a:solidFill>
              </a:rPr>
              <a:t>Improved Market and Trade Infrastructure </a:t>
            </a:r>
            <a:r>
              <a:rPr lang="en-US" sz="1050" dirty="0" smtClean="0">
                <a:solidFill>
                  <a:prstClr val="black"/>
                </a:solidFill>
              </a:rPr>
              <a:t>(FFPr 2.2.3, 2.3.1)</a:t>
            </a:r>
            <a:endParaRPr lang="en-US" sz="1050" dirty="0">
              <a:solidFill>
                <a:prstClr val="black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096000" y="3581400"/>
            <a:ext cx="1371600" cy="99060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rtlCol="0" anchor="ctr"/>
          <a:lstStyle/>
          <a:p>
            <a:pPr algn="ctr"/>
            <a:r>
              <a:rPr lang="en-US" sz="1050" b="1" dirty="0" smtClean="0">
                <a:solidFill>
                  <a:schemeClr val="tx1"/>
                </a:solidFill>
              </a:rPr>
              <a:t>Increased Use of Financial Services</a:t>
            </a:r>
          </a:p>
          <a:p>
            <a:pPr algn="ctr"/>
            <a:r>
              <a:rPr lang="en-US" sz="1050" dirty="0" smtClean="0">
                <a:solidFill>
                  <a:schemeClr val="tx1"/>
                </a:solidFill>
              </a:rPr>
              <a:t>(FFPr 2.2.3.1, 2.3.1.1)</a:t>
            </a:r>
            <a:endParaRPr lang="en-US" sz="1050" dirty="0">
              <a:solidFill>
                <a:schemeClr val="tx1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1066800" y="1292265"/>
            <a:ext cx="1828800" cy="73660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rtlCol="0" anchor="ctr"/>
          <a:lstStyle/>
          <a:p>
            <a:pPr algn="ctr">
              <a:lnSpc>
                <a:spcPct val="90000"/>
              </a:lnSpc>
            </a:pPr>
            <a:r>
              <a:rPr lang="en-US" sz="1050" b="1" dirty="0" smtClean="0">
                <a:solidFill>
                  <a:schemeClr val="tx1"/>
                </a:solidFill>
              </a:rPr>
              <a:t>Increased Value Added to Post-Production Agricultural Products</a:t>
            </a:r>
            <a:r>
              <a:rPr lang="en-US" sz="1050" b="1" dirty="0">
                <a:solidFill>
                  <a:schemeClr val="tx1"/>
                </a:solidFill>
              </a:rPr>
              <a:t> </a:t>
            </a:r>
            <a:r>
              <a:rPr lang="en-US" sz="1050" b="1" dirty="0" smtClean="0">
                <a:solidFill>
                  <a:schemeClr val="tx1"/>
                </a:solidFill>
              </a:rPr>
              <a:t>                                   </a:t>
            </a:r>
            <a:r>
              <a:rPr lang="en-US" sz="1050" dirty="0" smtClean="0">
                <a:solidFill>
                  <a:schemeClr val="tx1"/>
                </a:solidFill>
              </a:rPr>
              <a:t>(FFPr 2.1)</a:t>
            </a:r>
          </a:p>
        </p:txBody>
      </p:sp>
      <p:sp>
        <p:nvSpPr>
          <p:cNvPr id="67" name="Rectangle 66"/>
          <p:cNvSpPr/>
          <p:nvPr/>
        </p:nvSpPr>
        <p:spPr>
          <a:xfrm>
            <a:off x="6248400" y="1266865"/>
            <a:ext cx="1981200" cy="76200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rtlCol="0" anchor="ctr"/>
          <a:lstStyle/>
          <a:p>
            <a:pPr algn="ctr"/>
            <a:r>
              <a:rPr lang="en-US" sz="1050" b="1" dirty="0" smtClean="0">
                <a:solidFill>
                  <a:schemeClr val="tx1"/>
                </a:solidFill>
              </a:rPr>
              <a:t>Improved Transaction Efficiency</a:t>
            </a:r>
          </a:p>
          <a:p>
            <a:pPr algn="ctr"/>
            <a:r>
              <a:rPr lang="en-US" sz="1050" dirty="0" smtClean="0">
                <a:solidFill>
                  <a:schemeClr val="tx1"/>
                </a:solidFill>
              </a:rPr>
              <a:t>(FFPr 2.3)</a:t>
            </a:r>
            <a:endParaRPr lang="en-US" sz="1050" dirty="0">
              <a:solidFill>
                <a:schemeClr val="tx1"/>
              </a:solidFill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3200400" y="2438400"/>
            <a:ext cx="1295400" cy="83820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rtlCol="0" anchor="ctr"/>
          <a:lstStyle/>
          <a:p>
            <a:pPr algn="ctr"/>
            <a:r>
              <a:rPr lang="en-US" sz="1050" b="1" dirty="0" smtClean="0">
                <a:solidFill>
                  <a:schemeClr val="tx1"/>
                </a:solidFill>
              </a:rPr>
              <a:t>Improved Marketing of Agricultural Products                </a:t>
            </a:r>
            <a:r>
              <a:rPr lang="en-US" sz="1050" dirty="0" smtClean="0">
                <a:solidFill>
                  <a:schemeClr val="tx1"/>
                </a:solidFill>
              </a:rPr>
              <a:t>(FFPr 2.1.3, 2.2.1)</a:t>
            </a:r>
            <a:endParaRPr lang="en-US" sz="1050" dirty="0">
              <a:solidFill>
                <a:schemeClr val="tx1"/>
              </a:solidFill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1600200" y="3581399"/>
            <a:ext cx="1143000" cy="1019135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" tIns="9144" rIns="9144" bIns="9144" rtlCol="0" anchor="ctr"/>
          <a:lstStyle/>
          <a:p>
            <a:pPr algn="ctr">
              <a:lnSpc>
                <a:spcPct val="90000"/>
              </a:lnSpc>
            </a:pPr>
            <a:r>
              <a:rPr lang="en-US" sz="1000" b="1" dirty="0" smtClean="0">
                <a:solidFill>
                  <a:schemeClr val="tx1"/>
                </a:solidFill>
              </a:rPr>
              <a:t>Increased Use of Improved Post-Production Processing and Handling Practices</a:t>
            </a:r>
          </a:p>
          <a:p>
            <a:pPr algn="ctr">
              <a:lnSpc>
                <a:spcPct val="90000"/>
              </a:lnSpc>
            </a:pPr>
            <a:r>
              <a:rPr lang="en-US" sz="1000" dirty="0" smtClean="0">
                <a:solidFill>
                  <a:schemeClr val="tx1"/>
                </a:solidFill>
              </a:rPr>
              <a:t>(FFPr 2.1.2.1)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304800" y="2438400"/>
            <a:ext cx="1219200" cy="83820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rtlCol="0" anchor="ctr"/>
          <a:lstStyle/>
          <a:p>
            <a:pPr algn="ctr">
              <a:lnSpc>
                <a:spcPct val="90000"/>
              </a:lnSpc>
            </a:pPr>
            <a:r>
              <a:rPr lang="en-US" sz="1050" b="1" dirty="0">
                <a:solidFill>
                  <a:schemeClr val="tx1"/>
                </a:solidFill>
              </a:rPr>
              <a:t>Improved Quality of Post-Production Agricultural </a:t>
            </a:r>
            <a:r>
              <a:rPr lang="en-US" sz="1050" b="1" dirty="0" smtClean="0">
                <a:solidFill>
                  <a:schemeClr val="tx1"/>
                </a:solidFill>
              </a:rPr>
              <a:t>Products             </a:t>
            </a:r>
            <a:r>
              <a:rPr lang="en-US" sz="1050" dirty="0" smtClean="0">
                <a:solidFill>
                  <a:schemeClr val="tx1"/>
                </a:solidFill>
              </a:rPr>
              <a:t>(FFPr 2.1.1)</a:t>
            </a:r>
            <a:endParaRPr lang="en-US" sz="1050" dirty="0">
              <a:solidFill>
                <a:schemeClr val="tx1"/>
              </a:solidFill>
            </a:endParaRPr>
          </a:p>
        </p:txBody>
      </p:sp>
      <p:cxnSp>
        <p:nvCxnSpPr>
          <p:cNvPr id="125" name="Elbow Connector 124"/>
          <p:cNvCxnSpPr>
            <a:stCxn id="66" idx="0"/>
            <a:endCxn id="4" idx="2"/>
          </p:cNvCxnSpPr>
          <p:nvPr/>
        </p:nvCxnSpPr>
        <p:spPr>
          <a:xfrm rot="5400000" flipH="1" flipV="1">
            <a:off x="3081567" y="-228264"/>
            <a:ext cx="420163" cy="2620896"/>
          </a:xfrm>
          <a:prstGeom prst="bentConnector3">
            <a:avLst>
              <a:gd name="adj1" fmla="val 54534"/>
            </a:avLst>
          </a:prstGeom>
          <a:ln w="9525">
            <a:tailEnd type="arrow"/>
          </a:ln>
          <a:effectLst>
            <a:outerShdw blurRad="40000" dist="20000" dir="5400000" rotWithShape="0">
              <a:srgbClr val="000000">
                <a:alpha val="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Elbow Connector 7"/>
          <p:cNvCxnSpPr>
            <a:stCxn id="67" idx="0"/>
            <a:endCxn id="4" idx="2"/>
          </p:cNvCxnSpPr>
          <p:nvPr/>
        </p:nvCxnSpPr>
        <p:spPr>
          <a:xfrm rot="16200000" flipV="1">
            <a:off x="5723167" y="-248968"/>
            <a:ext cx="394763" cy="2636904"/>
          </a:xfrm>
          <a:prstGeom prst="bentConnector3">
            <a:avLst>
              <a:gd name="adj1" fmla="val 51206"/>
            </a:avLst>
          </a:prstGeom>
          <a:ln w="9525" cmpd="sng"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Elbow Connector 13"/>
          <p:cNvCxnSpPr>
            <a:stCxn id="11" idx="0"/>
            <a:endCxn id="4" idx="2"/>
          </p:cNvCxnSpPr>
          <p:nvPr/>
        </p:nvCxnSpPr>
        <p:spPr>
          <a:xfrm rot="5400000" flipH="1" flipV="1">
            <a:off x="4364485" y="1054237"/>
            <a:ext cx="419745" cy="55477"/>
          </a:xfrm>
          <a:prstGeom prst="bentConnector3">
            <a:avLst>
              <a:gd name="adj1" fmla="val 54916"/>
            </a:avLst>
          </a:prstGeom>
          <a:ln w="9525" cmpd="sng"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5" name="Rectangle 254"/>
          <p:cNvSpPr/>
          <p:nvPr/>
        </p:nvSpPr>
        <p:spPr>
          <a:xfrm>
            <a:off x="4724400" y="2438400"/>
            <a:ext cx="1219200" cy="83820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lnSpc>
                <a:spcPct val="90000"/>
              </a:lnSpc>
            </a:pPr>
            <a:r>
              <a:rPr lang="en-US" sz="1050" b="1" dirty="0" smtClean="0">
                <a:solidFill>
                  <a:prstClr val="black"/>
                </a:solidFill>
              </a:rPr>
              <a:t>Improved Linkages Between Buyers and Sellers  </a:t>
            </a:r>
            <a:r>
              <a:rPr lang="en-US" sz="1050" dirty="0" smtClean="0">
                <a:solidFill>
                  <a:prstClr val="black"/>
                </a:solidFill>
              </a:rPr>
              <a:t>(FFPr 2.2.2)</a:t>
            </a:r>
            <a:endParaRPr lang="en-US" sz="1050" dirty="0">
              <a:solidFill>
                <a:prstClr val="black"/>
              </a:solidFill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219075" y="5038725"/>
            <a:ext cx="8738143" cy="1057275"/>
          </a:xfrm>
          <a:prstGeom prst="roundRect">
            <a:avLst/>
          </a:prstGeom>
          <a:solidFill>
            <a:srgbClr val="339933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339933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4306358" y="5153025"/>
            <a:ext cx="1484842" cy="82542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en-US" sz="1050" b="1" dirty="0">
                <a:solidFill>
                  <a:schemeClr val="tx1"/>
                </a:solidFill>
              </a:rPr>
              <a:t>Increased Access to Improved Market </a:t>
            </a:r>
            <a:r>
              <a:rPr lang="en-US" sz="1050" b="1" dirty="0" smtClean="0">
                <a:solidFill>
                  <a:schemeClr val="tx1"/>
                </a:solidFill>
              </a:rPr>
              <a:t>Information</a:t>
            </a:r>
          </a:p>
          <a:p>
            <a:pPr algn="ctr">
              <a:lnSpc>
                <a:spcPct val="90000"/>
              </a:lnSpc>
            </a:pPr>
            <a:r>
              <a:rPr lang="en-US" sz="1050" dirty="0" smtClean="0">
                <a:solidFill>
                  <a:schemeClr val="tx1"/>
                </a:solidFill>
              </a:rPr>
              <a:t>(FFPr 2.4.3)</a:t>
            </a:r>
          </a:p>
        </p:txBody>
      </p:sp>
      <p:sp>
        <p:nvSpPr>
          <p:cNvPr id="51" name="Rectangle 50"/>
          <p:cNvSpPr/>
          <p:nvPr/>
        </p:nvSpPr>
        <p:spPr>
          <a:xfrm>
            <a:off x="5867400" y="5153025"/>
            <a:ext cx="1479680" cy="825421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>
              <a:lnSpc>
                <a:spcPct val="90000"/>
              </a:lnSpc>
            </a:pPr>
            <a:r>
              <a:rPr lang="en-US" sz="1000" b="1" dirty="0">
                <a:solidFill>
                  <a:schemeClr val="tx1"/>
                </a:solidFill>
              </a:rPr>
              <a:t>Improved Capacity of K</a:t>
            </a:r>
            <a:r>
              <a:rPr lang="en-US" sz="1000" b="1" dirty="0" smtClean="0">
                <a:solidFill>
                  <a:schemeClr val="tx1"/>
                </a:solidFill>
              </a:rPr>
              <a:t>ey Organizations in the Trade Sector</a:t>
            </a:r>
          </a:p>
          <a:p>
            <a:pPr algn="ctr">
              <a:lnSpc>
                <a:spcPct val="90000"/>
              </a:lnSpc>
            </a:pPr>
            <a:r>
              <a:rPr lang="en-US" sz="1000" dirty="0" smtClean="0">
                <a:solidFill>
                  <a:schemeClr val="tx1"/>
                </a:solidFill>
              </a:rPr>
              <a:t>(FFPr 2.4.4)</a:t>
            </a:r>
          </a:p>
        </p:txBody>
      </p:sp>
      <p:sp>
        <p:nvSpPr>
          <p:cNvPr id="52" name="Rectangle 51"/>
          <p:cNvSpPr/>
          <p:nvPr/>
        </p:nvSpPr>
        <p:spPr>
          <a:xfrm>
            <a:off x="1309171" y="5153025"/>
            <a:ext cx="1434029" cy="82542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tx1"/>
                </a:solidFill>
              </a:rPr>
              <a:t>Increased Capacity of Government </a:t>
            </a:r>
            <a:r>
              <a:rPr lang="en-US" sz="1050" b="1" dirty="0" smtClean="0">
                <a:solidFill>
                  <a:schemeClr val="tx1"/>
                </a:solidFill>
              </a:rPr>
              <a:t>Institutions</a:t>
            </a:r>
          </a:p>
          <a:p>
            <a:pPr algn="ctr"/>
            <a:r>
              <a:rPr lang="en-US" sz="1050" dirty="0" smtClean="0">
                <a:solidFill>
                  <a:schemeClr val="tx1"/>
                </a:solidFill>
              </a:rPr>
              <a:t>(FFPr 2.4.1)</a:t>
            </a:r>
            <a:endParaRPr lang="en-US" sz="1050" dirty="0">
              <a:solidFill>
                <a:schemeClr val="tx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2819400" y="5153025"/>
            <a:ext cx="1397825" cy="82542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tx1"/>
                </a:solidFill>
              </a:rPr>
              <a:t>Improved Policy </a:t>
            </a:r>
            <a:r>
              <a:rPr lang="en-US" sz="1050" b="1" dirty="0" smtClean="0">
                <a:solidFill>
                  <a:schemeClr val="tx1"/>
                </a:solidFill>
              </a:rPr>
              <a:t>and </a:t>
            </a:r>
            <a:r>
              <a:rPr lang="en-US" sz="1050" b="1" dirty="0">
                <a:solidFill>
                  <a:schemeClr val="tx1"/>
                </a:solidFill>
              </a:rPr>
              <a:t>Regulatory </a:t>
            </a:r>
            <a:r>
              <a:rPr lang="en-US" sz="1050" b="1" dirty="0" smtClean="0">
                <a:solidFill>
                  <a:schemeClr val="tx1"/>
                </a:solidFill>
              </a:rPr>
              <a:t>Framework</a:t>
            </a:r>
          </a:p>
          <a:p>
            <a:pPr algn="ctr"/>
            <a:r>
              <a:rPr lang="en-US" sz="1050" dirty="0" smtClean="0">
                <a:solidFill>
                  <a:schemeClr val="tx1"/>
                </a:solidFill>
              </a:rPr>
              <a:t>(FFPr 2.4.2)</a:t>
            </a:r>
          </a:p>
        </p:txBody>
      </p:sp>
      <p:sp>
        <p:nvSpPr>
          <p:cNvPr id="54" name="Rectangle 53"/>
          <p:cNvSpPr/>
          <p:nvPr/>
        </p:nvSpPr>
        <p:spPr>
          <a:xfrm>
            <a:off x="7445126" y="5153680"/>
            <a:ext cx="1430865" cy="82542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en-US" sz="1050" b="1" dirty="0">
                <a:solidFill>
                  <a:schemeClr val="tx1"/>
                </a:solidFill>
              </a:rPr>
              <a:t>Increased Leverage of </a:t>
            </a:r>
            <a:r>
              <a:rPr lang="en-US" sz="1050" b="1" dirty="0" smtClean="0">
                <a:solidFill>
                  <a:schemeClr val="tx1"/>
                </a:solidFill>
              </a:rPr>
              <a:t>Private-Sector Resources</a:t>
            </a:r>
          </a:p>
          <a:p>
            <a:pPr algn="ctr">
              <a:lnSpc>
                <a:spcPct val="90000"/>
              </a:lnSpc>
            </a:pPr>
            <a:r>
              <a:rPr lang="en-US" sz="1050" dirty="0" smtClean="0">
                <a:solidFill>
                  <a:schemeClr val="tx1"/>
                </a:solidFill>
              </a:rPr>
              <a:t>(FFPr 2.4.5)</a:t>
            </a:r>
          </a:p>
        </p:txBody>
      </p:sp>
      <p:sp>
        <p:nvSpPr>
          <p:cNvPr id="55" name="Up Arrow 54"/>
          <p:cNvSpPr/>
          <p:nvPr/>
        </p:nvSpPr>
        <p:spPr>
          <a:xfrm>
            <a:off x="2057400" y="4733925"/>
            <a:ext cx="304800" cy="3048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/>
          </a:p>
        </p:txBody>
      </p:sp>
      <p:sp>
        <p:nvSpPr>
          <p:cNvPr id="56" name="Up Arrow 55"/>
          <p:cNvSpPr/>
          <p:nvPr/>
        </p:nvSpPr>
        <p:spPr>
          <a:xfrm>
            <a:off x="3886200" y="4733925"/>
            <a:ext cx="304800" cy="3048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/>
          </a:p>
        </p:txBody>
      </p:sp>
      <p:sp>
        <p:nvSpPr>
          <p:cNvPr id="57" name="Up Arrow 56"/>
          <p:cNvSpPr/>
          <p:nvPr/>
        </p:nvSpPr>
        <p:spPr>
          <a:xfrm>
            <a:off x="5715000" y="4733925"/>
            <a:ext cx="304800" cy="3048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/>
          </a:p>
        </p:txBody>
      </p:sp>
      <p:sp>
        <p:nvSpPr>
          <p:cNvPr id="58" name="Up Arrow 57"/>
          <p:cNvSpPr/>
          <p:nvPr/>
        </p:nvSpPr>
        <p:spPr>
          <a:xfrm>
            <a:off x="7543800" y="4733925"/>
            <a:ext cx="304800" cy="3048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/>
          </a:p>
        </p:txBody>
      </p:sp>
      <p:sp>
        <p:nvSpPr>
          <p:cNvPr id="59" name="TextBox 58"/>
          <p:cNvSpPr txBox="1"/>
          <p:nvPr/>
        </p:nvSpPr>
        <p:spPr>
          <a:xfrm>
            <a:off x="132363" y="5304711"/>
            <a:ext cx="12083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/>
              <a:t> Foundational</a:t>
            </a:r>
          </a:p>
          <a:p>
            <a:pPr algn="ctr"/>
            <a:r>
              <a:rPr lang="en-US" sz="1400" b="1" dirty="0" smtClean="0"/>
              <a:t>Results</a:t>
            </a:r>
            <a:endParaRPr lang="en-US" sz="1400" b="1" dirty="0"/>
          </a:p>
        </p:txBody>
      </p:sp>
      <p:sp>
        <p:nvSpPr>
          <p:cNvPr id="60" name="Rectangle 59"/>
          <p:cNvSpPr/>
          <p:nvPr/>
        </p:nvSpPr>
        <p:spPr>
          <a:xfrm>
            <a:off x="213340" y="228600"/>
            <a:ext cx="252986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b="1" dirty="0" smtClean="0"/>
              <a:t>Food for Progress</a:t>
            </a:r>
          </a:p>
          <a:p>
            <a:pPr algn="ctr"/>
            <a:r>
              <a:rPr lang="en-US" sz="2000" b="1" dirty="0" smtClean="0"/>
              <a:t>Results Framework #2</a:t>
            </a:r>
            <a:endParaRPr lang="en-US" sz="2000" b="1" dirty="0"/>
          </a:p>
        </p:txBody>
      </p:sp>
      <p:cxnSp>
        <p:nvCxnSpPr>
          <p:cNvPr id="102" name="Elbow Connector 101"/>
          <p:cNvCxnSpPr>
            <a:stCxn id="48" idx="0"/>
            <a:endCxn id="66" idx="2"/>
          </p:cNvCxnSpPr>
          <p:nvPr/>
        </p:nvCxnSpPr>
        <p:spPr>
          <a:xfrm rot="5400000" flipH="1" flipV="1">
            <a:off x="1243033" y="1700233"/>
            <a:ext cx="409535" cy="1066800"/>
          </a:xfrm>
          <a:prstGeom prst="bentConnector3">
            <a:avLst>
              <a:gd name="adj1" fmla="val 5659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Elbow Connector 105"/>
          <p:cNvCxnSpPr>
            <a:stCxn id="5" idx="0"/>
            <a:endCxn id="66" idx="2"/>
          </p:cNvCxnSpPr>
          <p:nvPr/>
        </p:nvCxnSpPr>
        <p:spPr>
          <a:xfrm rot="16200000" flipV="1">
            <a:off x="1963420" y="2046646"/>
            <a:ext cx="409535" cy="373974"/>
          </a:xfrm>
          <a:prstGeom prst="bentConnector3">
            <a:avLst>
              <a:gd name="adj1" fmla="val 56201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Elbow Connector 107"/>
          <p:cNvCxnSpPr>
            <a:stCxn id="255" idx="0"/>
            <a:endCxn id="11" idx="2"/>
          </p:cNvCxnSpPr>
          <p:nvPr/>
        </p:nvCxnSpPr>
        <p:spPr>
          <a:xfrm rot="16200000" flipV="1">
            <a:off x="4735543" y="1839942"/>
            <a:ext cx="409535" cy="787381"/>
          </a:xfrm>
          <a:prstGeom prst="bentConnector3">
            <a:avLst>
              <a:gd name="adj1" fmla="val 56202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Elbow Connector 109"/>
          <p:cNvCxnSpPr>
            <a:stCxn id="6" idx="0"/>
            <a:endCxn id="67" idx="2"/>
          </p:cNvCxnSpPr>
          <p:nvPr/>
        </p:nvCxnSpPr>
        <p:spPr>
          <a:xfrm rot="16200000" flipV="1">
            <a:off x="7548583" y="1719283"/>
            <a:ext cx="409535" cy="1028700"/>
          </a:xfrm>
          <a:prstGeom prst="bentConnector3">
            <a:avLst>
              <a:gd name="adj1" fmla="val 55815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/>
          <p:nvPr/>
        </p:nvCxnSpPr>
        <p:spPr>
          <a:xfrm flipV="1">
            <a:off x="3657600" y="2209800"/>
            <a:ext cx="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>
            <a:stCxn id="15" idx="0"/>
            <a:endCxn id="15" idx="0"/>
          </p:cNvCxnSpPr>
          <p:nvPr/>
        </p:nvCxnSpPr>
        <p:spPr>
          <a:xfrm>
            <a:off x="6781800" y="243840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Connector 123"/>
          <p:cNvCxnSpPr/>
          <p:nvPr/>
        </p:nvCxnSpPr>
        <p:spPr>
          <a:xfrm flipV="1">
            <a:off x="7010400" y="2209800"/>
            <a:ext cx="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Connector 134"/>
          <p:cNvCxnSpPr/>
          <p:nvPr/>
        </p:nvCxnSpPr>
        <p:spPr>
          <a:xfrm flipH="1">
            <a:off x="2362200" y="2209800"/>
            <a:ext cx="1295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Connector 136"/>
          <p:cNvCxnSpPr/>
          <p:nvPr/>
        </p:nvCxnSpPr>
        <p:spPr>
          <a:xfrm flipV="1">
            <a:off x="6553200" y="2209800"/>
            <a:ext cx="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Straight Arrow Connector 165"/>
          <p:cNvCxnSpPr>
            <a:stCxn id="17" idx="1"/>
            <a:endCxn id="9" idx="3"/>
          </p:cNvCxnSpPr>
          <p:nvPr/>
        </p:nvCxnSpPr>
        <p:spPr>
          <a:xfrm flipH="1">
            <a:off x="3886200" y="4076700"/>
            <a:ext cx="22098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Elbow Connector 170"/>
          <p:cNvCxnSpPr>
            <a:stCxn id="9" idx="0"/>
            <a:endCxn id="5" idx="2"/>
          </p:cNvCxnSpPr>
          <p:nvPr/>
        </p:nvCxnSpPr>
        <p:spPr>
          <a:xfrm rot="16200000" flipV="1">
            <a:off x="2720638" y="2911137"/>
            <a:ext cx="304799" cy="1035726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Elbow Connector 172"/>
          <p:cNvCxnSpPr>
            <a:stCxn id="80" idx="0"/>
            <a:endCxn id="5" idx="2"/>
          </p:cNvCxnSpPr>
          <p:nvPr/>
        </p:nvCxnSpPr>
        <p:spPr>
          <a:xfrm rot="5400000" flipH="1" flipV="1">
            <a:off x="2111038" y="3337263"/>
            <a:ext cx="304799" cy="183474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Straight Arrow Connector 174"/>
          <p:cNvCxnSpPr>
            <a:endCxn id="48" idx="2"/>
          </p:cNvCxnSpPr>
          <p:nvPr/>
        </p:nvCxnSpPr>
        <p:spPr>
          <a:xfrm flipV="1">
            <a:off x="914400" y="3276600"/>
            <a:ext cx="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1" name="Rectangle 180"/>
          <p:cNvSpPr/>
          <p:nvPr/>
        </p:nvSpPr>
        <p:spPr>
          <a:xfrm>
            <a:off x="381000" y="3581399"/>
            <a:ext cx="1066800" cy="1019133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rtlCol="0" anchor="ctr"/>
          <a:lstStyle/>
          <a:p>
            <a:pPr algn="ctr"/>
            <a:r>
              <a:rPr lang="en-US" sz="1050" b="1" dirty="0" smtClean="0">
                <a:solidFill>
                  <a:schemeClr val="tx1"/>
                </a:solidFill>
              </a:rPr>
              <a:t>Increased Adoption of Established Standards by Industry</a:t>
            </a:r>
          </a:p>
          <a:p>
            <a:pPr algn="ctr"/>
            <a:r>
              <a:rPr lang="en-US" sz="1050" dirty="0" smtClean="0">
                <a:solidFill>
                  <a:schemeClr val="tx1"/>
                </a:solidFill>
              </a:rPr>
              <a:t>(FFPr 2.1.1.1)</a:t>
            </a:r>
            <a:endParaRPr lang="en-US" sz="1050" dirty="0">
              <a:solidFill>
                <a:schemeClr val="tx1"/>
              </a:solidFill>
            </a:endParaRPr>
          </a:p>
        </p:txBody>
      </p:sp>
      <p:cxnSp>
        <p:nvCxnSpPr>
          <p:cNvPr id="188" name="Straight Arrow Connector 187"/>
          <p:cNvCxnSpPr>
            <a:stCxn id="17" idx="0"/>
            <a:endCxn id="15" idx="2"/>
          </p:cNvCxnSpPr>
          <p:nvPr/>
        </p:nvCxnSpPr>
        <p:spPr>
          <a:xfrm flipV="1">
            <a:off x="6781800" y="3276600"/>
            <a:ext cx="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 flipV="1">
            <a:off x="4038600" y="2209800"/>
            <a:ext cx="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>
            <a:off x="4038600" y="2209800"/>
            <a:ext cx="533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 flipH="1">
            <a:off x="5334000" y="2209800"/>
            <a:ext cx="1219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/>
        </p:nvCxnSpPr>
        <p:spPr>
          <a:xfrm flipH="1">
            <a:off x="7010400" y="2209800"/>
            <a:ext cx="228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352800" y="152400"/>
            <a:ext cx="2514600" cy="762000"/>
          </a:xfrm>
          <a:prstGeom prst="rect">
            <a:avLst/>
          </a:prstGeom>
          <a:solidFill>
            <a:schemeClr val="bg2"/>
          </a:solidFill>
          <a:ln>
            <a:solidFill>
              <a:srgbClr val="37609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Improved Literacy </a:t>
            </a:r>
          </a:p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of School-Age Children</a:t>
            </a:r>
          </a:p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(</a:t>
            </a:r>
            <a:r>
              <a:rPr lang="en-US" sz="1400" dirty="0" err="1" smtClean="0">
                <a:solidFill>
                  <a:schemeClr val="tx1"/>
                </a:solidFill>
              </a:rPr>
              <a:t>MGD</a:t>
            </a:r>
            <a:r>
              <a:rPr lang="en-US" sz="1400" dirty="0" smtClean="0">
                <a:solidFill>
                  <a:schemeClr val="tx1"/>
                </a:solidFill>
              </a:rPr>
              <a:t> SO1)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371600" y="1371600"/>
            <a:ext cx="1143000" cy="762000"/>
          </a:xfrm>
          <a:prstGeom prst="rect">
            <a:avLst/>
          </a:prstGeom>
          <a:solidFill>
            <a:schemeClr val="bg2"/>
          </a:solidFill>
          <a:ln>
            <a:solidFill>
              <a:srgbClr val="37609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</a:rPr>
              <a:t>Improved Quality of Literacy Instruction</a:t>
            </a:r>
          </a:p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(</a:t>
            </a:r>
            <a:r>
              <a:rPr lang="en-US" sz="1000" dirty="0" err="1" smtClean="0">
                <a:solidFill>
                  <a:schemeClr val="tx1"/>
                </a:solidFill>
              </a:rPr>
              <a:t>MGD</a:t>
            </a:r>
            <a:r>
              <a:rPr lang="en-US" sz="1000" dirty="0" smtClean="0">
                <a:solidFill>
                  <a:schemeClr val="tx1"/>
                </a:solidFill>
              </a:rPr>
              <a:t> 1.1)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76200" y="2514600"/>
            <a:ext cx="685800" cy="106680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576" rIns="27432"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</a:rPr>
              <a:t>More Consistent Teacher Attendance</a:t>
            </a:r>
            <a:endParaRPr lang="en-US" sz="950" dirty="0" smtClean="0">
              <a:solidFill>
                <a:schemeClr val="tx1"/>
              </a:solidFill>
            </a:endParaRPr>
          </a:p>
          <a:p>
            <a:pPr algn="ctr"/>
            <a:r>
              <a:rPr lang="en-US" sz="950" dirty="0" smtClean="0">
                <a:solidFill>
                  <a:schemeClr val="tx1"/>
                </a:solidFill>
              </a:rPr>
              <a:t>(</a:t>
            </a:r>
            <a:r>
              <a:rPr lang="en-US" sz="950" dirty="0" err="1" smtClean="0">
                <a:solidFill>
                  <a:schemeClr val="tx1"/>
                </a:solidFill>
              </a:rPr>
              <a:t>MGD</a:t>
            </a:r>
            <a:r>
              <a:rPr lang="en-US" sz="950" dirty="0" smtClean="0">
                <a:solidFill>
                  <a:schemeClr val="tx1"/>
                </a:solidFill>
              </a:rPr>
              <a:t> 1.1.1)</a:t>
            </a:r>
            <a:endParaRPr lang="en-US" sz="950" dirty="0">
              <a:solidFill>
                <a:schemeClr val="tx1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4038600" y="1371600"/>
            <a:ext cx="1143000" cy="762000"/>
          </a:xfrm>
          <a:prstGeom prst="rect">
            <a:avLst/>
          </a:prstGeom>
          <a:solidFill>
            <a:schemeClr val="bg2"/>
          </a:solidFill>
          <a:ln>
            <a:solidFill>
              <a:srgbClr val="37609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</a:rPr>
              <a:t>Improved Attentiveness</a:t>
            </a:r>
          </a:p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(</a:t>
            </a:r>
            <a:r>
              <a:rPr lang="en-US" sz="1000" dirty="0" err="1" smtClean="0">
                <a:solidFill>
                  <a:schemeClr val="tx1"/>
                </a:solidFill>
              </a:rPr>
              <a:t>MGD</a:t>
            </a:r>
            <a:r>
              <a:rPr lang="en-US" sz="1000" dirty="0" smtClean="0">
                <a:solidFill>
                  <a:schemeClr val="tx1"/>
                </a:solidFill>
              </a:rPr>
              <a:t> 1.2)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6553200" y="1371600"/>
            <a:ext cx="990600" cy="762000"/>
          </a:xfrm>
          <a:prstGeom prst="rect">
            <a:avLst/>
          </a:prstGeom>
          <a:solidFill>
            <a:schemeClr val="bg2"/>
          </a:solidFill>
          <a:ln>
            <a:solidFill>
              <a:srgbClr val="37609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</a:rPr>
              <a:t>Improved  Student Attendance</a:t>
            </a:r>
          </a:p>
          <a:p>
            <a:pPr algn="ctr"/>
            <a:r>
              <a:rPr lang="en-US" sz="1000" b="1" dirty="0" smtClean="0">
                <a:solidFill>
                  <a:schemeClr val="tx1"/>
                </a:solidFill>
              </a:rPr>
              <a:t>(</a:t>
            </a:r>
            <a:r>
              <a:rPr lang="en-US" sz="1000" dirty="0" err="1" smtClean="0">
                <a:solidFill>
                  <a:schemeClr val="tx1"/>
                </a:solidFill>
              </a:rPr>
              <a:t>MGD</a:t>
            </a:r>
            <a:r>
              <a:rPr lang="en-US" sz="1000" dirty="0" smtClean="0">
                <a:solidFill>
                  <a:schemeClr val="tx1"/>
                </a:solidFill>
              </a:rPr>
              <a:t> 1.3)</a:t>
            </a:r>
            <a:endParaRPr lang="en-US" sz="1000" b="1" dirty="0">
              <a:solidFill>
                <a:schemeClr val="tx1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838200" y="2514600"/>
            <a:ext cx="685800" cy="1066800"/>
          </a:xfrm>
          <a:prstGeom prst="rect">
            <a:avLst/>
          </a:prstGeom>
          <a:solidFill>
            <a:schemeClr val="bg2"/>
          </a:solidFill>
          <a:ln>
            <a:solidFill>
              <a:srgbClr val="37609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576" rIns="36576"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</a:rPr>
              <a:t>Better Access to School Supplies &amp; Materials</a:t>
            </a:r>
          </a:p>
          <a:p>
            <a:pPr algn="ctr"/>
            <a:r>
              <a:rPr lang="en-US" sz="950" dirty="0" smtClean="0">
                <a:solidFill>
                  <a:schemeClr val="tx1"/>
                </a:solidFill>
              </a:rPr>
              <a:t>(</a:t>
            </a:r>
            <a:r>
              <a:rPr lang="en-US" sz="950" dirty="0" err="1" smtClean="0">
                <a:solidFill>
                  <a:schemeClr val="tx1"/>
                </a:solidFill>
              </a:rPr>
              <a:t>MGD</a:t>
            </a:r>
            <a:r>
              <a:rPr lang="en-US" sz="950" dirty="0" smtClean="0">
                <a:solidFill>
                  <a:schemeClr val="tx1"/>
                </a:solidFill>
              </a:rPr>
              <a:t> 1.1.2)</a:t>
            </a:r>
            <a:endParaRPr lang="en-US" sz="950" dirty="0">
              <a:solidFill>
                <a:schemeClr val="tx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1581150" y="2514600"/>
            <a:ext cx="723900" cy="1066800"/>
          </a:xfrm>
          <a:prstGeom prst="rect">
            <a:avLst/>
          </a:prstGeom>
          <a:solidFill>
            <a:schemeClr val="bg2"/>
          </a:solidFill>
          <a:ln>
            <a:solidFill>
              <a:srgbClr val="37609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</a:rPr>
              <a:t>Improved Literacy Instructional Materials</a:t>
            </a:r>
          </a:p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(</a:t>
            </a:r>
            <a:r>
              <a:rPr lang="en-US" sz="1000" dirty="0" err="1" smtClean="0">
                <a:solidFill>
                  <a:schemeClr val="tx1"/>
                </a:solidFill>
              </a:rPr>
              <a:t>MGD</a:t>
            </a:r>
            <a:r>
              <a:rPr lang="en-US" sz="1000" dirty="0" smtClean="0">
                <a:solidFill>
                  <a:schemeClr val="tx1"/>
                </a:solidFill>
              </a:rPr>
              <a:t> 1.1.3)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2362200" y="2514600"/>
            <a:ext cx="762000" cy="1066800"/>
          </a:xfrm>
          <a:prstGeom prst="rect">
            <a:avLst/>
          </a:prstGeom>
          <a:solidFill>
            <a:schemeClr val="bg2"/>
          </a:solidFill>
          <a:ln>
            <a:solidFill>
              <a:srgbClr val="37609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</a:rPr>
              <a:t>Increased Skills and Knowledge of Teachers</a:t>
            </a:r>
          </a:p>
          <a:p>
            <a:pPr algn="ctr"/>
            <a:r>
              <a:rPr lang="en-US" sz="950" dirty="0" smtClean="0">
                <a:solidFill>
                  <a:schemeClr val="tx1"/>
                </a:solidFill>
              </a:rPr>
              <a:t>(</a:t>
            </a:r>
            <a:r>
              <a:rPr lang="en-US" sz="950" dirty="0" err="1" smtClean="0">
                <a:solidFill>
                  <a:schemeClr val="tx1"/>
                </a:solidFill>
              </a:rPr>
              <a:t>MGD</a:t>
            </a:r>
            <a:r>
              <a:rPr lang="en-US" sz="950" dirty="0" smtClean="0">
                <a:solidFill>
                  <a:schemeClr val="tx1"/>
                </a:solidFill>
              </a:rPr>
              <a:t> 1.1.4)</a:t>
            </a:r>
            <a:endParaRPr lang="en-US" sz="950" dirty="0">
              <a:solidFill>
                <a:schemeClr val="tx1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3200400" y="2514600"/>
            <a:ext cx="914400" cy="1066800"/>
          </a:xfrm>
          <a:prstGeom prst="rect">
            <a:avLst/>
          </a:prstGeom>
          <a:solidFill>
            <a:schemeClr val="bg2"/>
          </a:solidFill>
          <a:ln>
            <a:solidFill>
              <a:srgbClr val="37609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576" rIns="36576"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</a:rPr>
              <a:t>Increased Skills and Knowledge of School Administrators</a:t>
            </a:r>
          </a:p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(</a:t>
            </a:r>
            <a:r>
              <a:rPr lang="en-US" sz="1000" dirty="0" err="1" smtClean="0">
                <a:solidFill>
                  <a:schemeClr val="tx1"/>
                </a:solidFill>
              </a:rPr>
              <a:t>MGD</a:t>
            </a:r>
            <a:r>
              <a:rPr lang="en-US" sz="1000" dirty="0" smtClean="0">
                <a:solidFill>
                  <a:schemeClr val="tx1"/>
                </a:solidFill>
              </a:rPr>
              <a:t> 1.1.5)</a:t>
            </a:r>
            <a:endParaRPr lang="en-US" sz="1000" b="1" dirty="0">
              <a:solidFill>
                <a:schemeClr val="tx1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4267200" y="2514600"/>
            <a:ext cx="685800" cy="1066800"/>
          </a:xfrm>
          <a:prstGeom prst="rect">
            <a:avLst/>
          </a:prstGeom>
          <a:solidFill>
            <a:schemeClr val="bg2"/>
          </a:solidFill>
          <a:ln>
            <a:solidFill>
              <a:srgbClr val="37609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576" rIns="36576"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</a:rPr>
              <a:t>Reduced Short-Term Hunger</a:t>
            </a:r>
          </a:p>
          <a:p>
            <a:pPr algn="ctr"/>
            <a:r>
              <a:rPr lang="en-US" sz="950" dirty="0" smtClean="0">
                <a:solidFill>
                  <a:schemeClr val="tx1"/>
                </a:solidFill>
              </a:rPr>
              <a:t>(</a:t>
            </a:r>
            <a:r>
              <a:rPr lang="en-US" sz="950" dirty="0" err="1" smtClean="0">
                <a:solidFill>
                  <a:schemeClr val="tx1"/>
                </a:solidFill>
              </a:rPr>
              <a:t>MGD</a:t>
            </a:r>
            <a:r>
              <a:rPr lang="en-US" sz="950" dirty="0" smtClean="0">
                <a:solidFill>
                  <a:schemeClr val="tx1"/>
                </a:solidFill>
              </a:rPr>
              <a:t> 1.2.1)</a:t>
            </a:r>
            <a:endParaRPr lang="en-US" sz="950" dirty="0">
              <a:solidFill>
                <a:schemeClr val="tx1"/>
              </a:solidFill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6705600" y="2514600"/>
            <a:ext cx="685800" cy="1066800"/>
          </a:xfrm>
          <a:prstGeom prst="rect">
            <a:avLst/>
          </a:prstGeom>
          <a:solidFill>
            <a:schemeClr val="bg2"/>
          </a:solidFill>
          <a:ln>
            <a:solidFill>
              <a:srgbClr val="37609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576" rIns="36576"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</a:rPr>
              <a:t>Improved School </a:t>
            </a:r>
          </a:p>
          <a:p>
            <a:pPr algn="ctr"/>
            <a:r>
              <a:rPr lang="en-US" sz="1000" b="1" dirty="0" smtClean="0">
                <a:solidFill>
                  <a:schemeClr val="tx1"/>
                </a:solidFill>
              </a:rPr>
              <a:t>Infra-structure</a:t>
            </a:r>
          </a:p>
          <a:p>
            <a:pPr algn="ctr"/>
            <a:r>
              <a:rPr lang="en-US" sz="950" dirty="0" smtClean="0">
                <a:solidFill>
                  <a:schemeClr val="tx1"/>
                </a:solidFill>
              </a:rPr>
              <a:t>(</a:t>
            </a:r>
            <a:r>
              <a:rPr lang="en-US" sz="950" dirty="0" err="1" smtClean="0">
                <a:solidFill>
                  <a:schemeClr val="tx1"/>
                </a:solidFill>
              </a:rPr>
              <a:t>MGD</a:t>
            </a:r>
            <a:r>
              <a:rPr lang="en-US" sz="950" dirty="0" smtClean="0">
                <a:solidFill>
                  <a:schemeClr val="tx1"/>
                </a:solidFill>
              </a:rPr>
              <a:t> 1.3.3)</a:t>
            </a:r>
            <a:endParaRPr lang="en-US" sz="950" b="1" dirty="0">
              <a:solidFill>
                <a:schemeClr val="tx1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7467600" y="2514600"/>
            <a:ext cx="685800" cy="1066800"/>
          </a:xfrm>
          <a:prstGeom prst="rect">
            <a:avLst/>
          </a:prstGeom>
          <a:solidFill>
            <a:schemeClr val="bg2"/>
          </a:solidFill>
          <a:ln>
            <a:solidFill>
              <a:srgbClr val="37609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" rIns="9144"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</a:rPr>
              <a:t>Increased Student Enrollment</a:t>
            </a:r>
          </a:p>
          <a:p>
            <a:pPr algn="ctr"/>
            <a:r>
              <a:rPr lang="en-US" sz="950" dirty="0" smtClean="0">
                <a:solidFill>
                  <a:schemeClr val="tx1"/>
                </a:solidFill>
              </a:rPr>
              <a:t>(</a:t>
            </a:r>
            <a:r>
              <a:rPr lang="en-US" sz="950" dirty="0" err="1" smtClean="0">
                <a:solidFill>
                  <a:schemeClr val="tx1"/>
                </a:solidFill>
              </a:rPr>
              <a:t>MGD</a:t>
            </a:r>
            <a:r>
              <a:rPr lang="en-US" sz="950" dirty="0" smtClean="0">
                <a:solidFill>
                  <a:schemeClr val="tx1"/>
                </a:solidFill>
              </a:rPr>
              <a:t> 1.3.4)</a:t>
            </a:r>
            <a:endParaRPr lang="en-US" sz="950" b="1" dirty="0" smtClean="0">
              <a:solidFill>
                <a:schemeClr val="tx1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8229600" y="2514600"/>
            <a:ext cx="762000" cy="1066800"/>
          </a:xfrm>
          <a:prstGeom prst="rect">
            <a:avLst/>
          </a:prstGeom>
          <a:solidFill>
            <a:schemeClr val="bg2"/>
          </a:solidFill>
          <a:ln>
            <a:solidFill>
              <a:srgbClr val="37609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" rIns="9144"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</a:rPr>
              <a:t>Increased Community Under-standing </a:t>
            </a:r>
          </a:p>
          <a:p>
            <a:pPr algn="ctr"/>
            <a:r>
              <a:rPr lang="en-US" sz="1000" b="1" dirty="0" smtClean="0">
                <a:solidFill>
                  <a:schemeClr val="tx1"/>
                </a:solidFill>
              </a:rPr>
              <a:t>of Benefits of Education</a:t>
            </a:r>
          </a:p>
          <a:p>
            <a:pPr algn="ctr"/>
            <a:r>
              <a:rPr lang="en-US" sz="950" dirty="0" smtClean="0">
                <a:solidFill>
                  <a:schemeClr val="tx1"/>
                </a:solidFill>
              </a:rPr>
              <a:t>(</a:t>
            </a:r>
            <a:r>
              <a:rPr lang="en-US" sz="950" dirty="0" err="1" smtClean="0">
                <a:solidFill>
                  <a:schemeClr val="tx1"/>
                </a:solidFill>
              </a:rPr>
              <a:t>MGD</a:t>
            </a:r>
            <a:r>
              <a:rPr lang="en-US" sz="950" dirty="0" smtClean="0">
                <a:solidFill>
                  <a:schemeClr val="tx1"/>
                </a:solidFill>
              </a:rPr>
              <a:t> 1.3.5)</a:t>
            </a:r>
            <a:endParaRPr lang="en-US" sz="950" b="1" dirty="0" smtClean="0">
              <a:solidFill>
                <a:schemeClr val="tx1"/>
              </a:solidFill>
            </a:endParaRPr>
          </a:p>
        </p:txBody>
      </p:sp>
      <p:cxnSp>
        <p:nvCxnSpPr>
          <p:cNvPr id="89" name="Elbow Connector 88"/>
          <p:cNvCxnSpPr>
            <a:stCxn id="7" idx="0"/>
            <a:endCxn id="4" idx="2"/>
          </p:cNvCxnSpPr>
          <p:nvPr/>
        </p:nvCxnSpPr>
        <p:spPr>
          <a:xfrm rot="5400000" flipH="1" flipV="1">
            <a:off x="3048000" y="-190500"/>
            <a:ext cx="457200" cy="2667000"/>
          </a:xfrm>
          <a:prstGeom prst="bentConnector3">
            <a:avLst>
              <a:gd name="adj1" fmla="val 50000"/>
            </a:avLst>
          </a:prstGeom>
          <a:ln>
            <a:solidFill>
              <a:srgbClr val="3760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Elbow Connector 141"/>
          <p:cNvCxnSpPr>
            <a:stCxn id="32" idx="0"/>
            <a:endCxn id="4" idx="2"/>
          </p:cNvCxnSpPr>
          <p:nvPr/>
        </p:nvCxnSpPr>
        <p:spPr>
          <a:xfrm rot="5400000" flipH="1" flipV="1">
            <a:off x="4381500" y="1143000"/>
            <a:ext cx="457200" cy="12700"/>
          </a:xfrm>
          <a:prstGeom prst="bentConnector3">
            <a:avLst>
              <a:gd name="adj1" fmla="val 50000"/>
            </a:avLst>
          </a:prstGeom>
          <a:ln>
            <a:solidFill>
              <a:srgbClr val="37609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Elbow Connector 167"/>
          <p:cNvCxnSpPr>
            <a:stCxn id="33" idx="0"/>
            <a:endCxn id="4" idx="2"/>
          </p:cNvCxnSpPr>
          <p:nvPr/>
        </p:nvCxnSpPr>
        <p:spPr>
          <a:xfrm rot="16200000" flipV="1">
            <a:off x="5600700" y="-76200"/>
            <a:ext cx="457200" cy="2438400"/>
          </a:xfrm>
          <a:prstGeom prst="bentConnector3">
            <a:avLst>
              <a:gd name="adj1" fmla="val 50000"/>
            </a:avLst>
          </a:prstGeom>
          <a:ln>
            <a:solidFill>
              <a:srgbClr val="37609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5" name="Elbow Connector 254"/>
          <p:cNvCxnSpPr>
            <a:stCxn id="58" idx="0"/>
            <a:endCxn id="7" idx="2"/>
          </p:cNvCxnSpPr>
          <p:nvPr/>
        </p:nvCxnSpPr>
        <p:spPr>
          <a:xfrm rot="5400000" flipH="1" flipV="1">
            <a:off x="990600" y="1562100"/>
            <a:ext cx="381000" cy="1524000"/>
          </a:xfrm>
          <a:prstGeom prst="bentConnector3">
            <a:avLst>
              <a:gd name="adj1" fmla="val 50000"/>
            </a:avLst>
          </a:prstGeom>
          <a:ln>
            <a:solidFill>
              <a:srgbClr val="37609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9" name="Elbow Connector 258"/>
          <p:cNvCxnSpPr>
            <a:stCxn id="61" idx="0"/>
            <a:endCxn id="33" idx="2"/>
          </p:cNvCxnSpPr>
          <p:nvPr/>
        </p:nvCxnSpPr>
        <p:spPr>
          <a:xfrm rot="5400000" flipH="1" flipV="1">
            <a:off x="6858000" y="2324100"/>
            <a:ext cx="381000" cy="1588"/>
          </a:xfrm>
          <a:prstGeom prst="bentConnector3">
            <a:avLst>
              <a:gd name="adj1" fmla="val 50000"/>
            </a:avLst>
          </a:prstGeom>
          <a:ln>
            <a:solidFill>
              <a:srgbClr val="37609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3" name="Elbow Connector 262"/>
          <p:cNvCxnSpPr>
            <a:stCxn id="70" idx="0"/>
            <a:endCxn id="33" idx="2"/>
          </p:cNvCxnSpPr>
          <p:nvPr/>
        </p:nvCxnSpPr>
        <p:spPr>
          <a:xfrm rot="16200000" flipV="1">
            <a:off x="7639050" y="1543050"/>
            <a:ext cx="381000" cy="1562100"/>
          </a:xfrm>
          <a:prstGeom prst="bentConnector3">
            <a:avLst>
              <a:gd name="adj1" fmla="val 50000"/>
            </a:avLst>
          </a:prstGeom>
          <a:ln>
            <a:solidFill>
              <a:srgbClr val="37609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5" name="Elbow Connector 264"/>
          <p:cNvCxnSpPr>
            <a:stCxn id="67" idx="0"/>
            <a:endCxn id="33" idx="2"/>
          </p:cNvCxnSpPr>
          <p:nvPr/>
        </p:nvCxnSpPr>
        <p:spPr>
          <a:xfrm rot="16200000" flipV="1">
            <a:off x="7239000" y="1943100"/>
            <a:ext cx="381000" cy="762000"/>
          </a:xfrm>
          <a:prstGeom prst="bentConnector3">
            <a:avLst>
              <a:gd name="adj1" fmla="val 50000"/>
            </a:avLst>
          </a:prstGeom>
          <a:ln>
            <a:solidFill>
              <a:srgbClr val="37609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3" name="Elbow Connector 272"/>
          <p:cNvCxnSpPr>
            <a:stCxn id="55" idx="0"/>
            <a:endCxn id="7" idx="2"/>
          </p:cNvCxnSpPr>
          <p:nvPr/>
        </p:nvCxnSpPr>
        <p:spPr>
          <a:xfrm rot="16200000" flipV="1">
            <a:off x="2609850" y="1466850"/>
            <a:ext cx="381000" cy="1714500"/>
          </a:xfrm>
          <a:prstGeom prst="bentConnector3">
            <a:avLst>
              <a:gd name="adj1" fmla="val 50000"/>
            </a:avLst>
          </a:prstGeom>
          <a:ln>
            <a:solidFill>
              <a:srgbClr val="37609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5" name="Elbow Connector 274"/>
          <p:cNvCxnSpPr>
            <a:stCxn id="54" idx="0"/>
            <a:endCxn id="7" idx="2"/>
          </p:cNvCxnSpPr>
          <p:nvPr/>
        </p:nvCxnSpPr>
        <p:spPr>
          <a:xfrm rot="16200000" flipV="1">
            <a:off x="2152650" y="1924050"/>
            <a:ext cx="381000" cy="800100"/>
          </a:xfrm>
          <a:prstGeom prst="bentConnector3">
            <a:avLst>
              <a:gd name="adj1" fmla="val 50000"/>
            </a:avLst>
          </a:prstGeom>
          <a:ln>
            <a:solidFill>
              <a:srgbClr val="37609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7" name="Elbow Connector 276"/>
          <p:cNvCxnSpPr>
            <a:stCxn id="53" idx="0"/>
            <a:endCxn id="7" idx="2"/>
          </p:cNvCxnSpPr>
          <p:nvPr/>
        </p:nvCxnSpPr>
        <p:spPr>
          <a:xfrm rot="5400000" flipH="1" flipV="1">
            <a:off x="1752600" y="2324100"/>
            <a:ext cx="381000" cy="1588"/>
          </a:xfrm>
          <a:prstGeom prst="bentConnector3">
            <a:avLst>
              <a:gd name="adj1" fmla="val 50000"/>
            </a:avLst>
          </a:prstGeom>
          <a:ln>
            <a:solidFill>
              <a:srgbClr val="37609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9" name="Elbow Connector 278"/>
          <p:cNvCxnSpPr>
            <a:stCxn id="51" idx="0"/>
            <a:endCxn id="7" idx="2"/>
          </p:cNvCxnSpPr>
          <p:nvPr/>
        </p:nvCxnSpPr>
        <p:spPr>
          <a:xfrm rot="5400000" flipH="1" flipV="1">
            <a:off x="1371600" y="1943100"/>
            <a:ext cx="381000" cy="762000"/>
          </a:xfrm>
          <a:prstGeom prst="bentConnector3">
            <a:avLst>
              <a:gd name="adj1" fmla="val 50000"/>
            </a:avLst>
          </a:prstGeom>
          <a:ln>
            <a:solidFill>
              <a:srgbClr val="37609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228600" y="152400"/>
            <a:ext cx="2743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McGovern-Dole </a:t>
            </a:r>
          </a:p>
          <a:p>
            <a:pPr algn="ctr"/>
            <a:r>
              <a:rPr lang="en-US" sz="2000" b="1" dirty="0" smtClean="0"/>
              <a:t>Results Framework #1</a:t>
            </a:r>
            <a:endParaRPr lang="en-US" sz="2000" b="1" i="1" dirty="0"/>
          </a:p>
        </p:txBody>
      </p:sp>
      <p:sp>
        <p:nvSpPr>
          <p:cNvPr id="46" name="Rectangle 45"/>
          <p:cNvSpPr/>
          <p:nvPr/>
        </p:nvSpPr>
        <p:spPr>
          <a:xfrm>
            <a:off x="5029200" y="2514600"/>
            <a:ext cx="838200" cy="1066800"/>
          </a:xfrm>
          <a:prstGeom prst="rect">
            <a:avLst/>
          </a:prstGeom>
          <a:solidFill>
            <a:schemeClr val="bg2"/>
          </a:solidFill>
          <a:ln>
            <a:solidFill>
              <a:srgbClr val="37609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576" rIns="36576"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</a:rPr>
              <a:t>Increased Economic and Cultural Incentives </a:t>
            </a:r>
            <a:endParaRPr lang="en-US" sz="1000" b="1" dirty="0">
              <a:solidFill>
                <a:schemeClr val="tx1"/>
              </a:solidFill>
            </a:endParaRPr>
          </a:p>
          <a:p>
            <a:pPr algn="ctr"/>
            <a:r>
              <a:rPr lang="en-US" sz="1000" b="1" dirty="0" smtClean="0">
                <a:solidFill>
                  <a:schemeClr val="tx1"/>
                </a:solidFill>
              </a:rPr>
              <a:t>(</a:t>
            </a:r>
            <a:r>
              <a:rPr lang="en-US" sz="1000" b="1" dirty="0">
                <a:solidFill>
                  <a:schemeClr val="tx1"/>
                </a:solidFill>
              </a:rPr>
              <a:t>O</a:t>
            </a:r>
            <a:r>
              <a:rPr lang="en-US" sz="1000" b="1" dirty="0" smtClean="0">
                <a:solidFill>
                  <a:schemeClr val="tx1"/>
                </a:solidFill>
              </a:rPr>
              <a:t>r </a:t>
            </a:r>
            <a:r>
              <a:rPr lang="en-US" sz="1000" b="1" dirty="0">
                <a:solidFill>
                  <a:schemeClr val="tx1"/>
                </a:solidFill>
              </a:rPr>
              <a:t>D</a:t>
            </a:r>
            <a:r>
              <a:rPr lang="en-US" sz="1000" b="1" dirty="0" smtClean="0">
                <a:solidFill>
                  <a:schemeClr val="tx1"/>
                </a:solidFill>
              </a:rPr>
              <a:t>ecreased Disincentives)</a:t>
            </a:r>
          </a:p>
          <a:p>
            <a:pPr algn="ctr"/>
            <a:r>
              <a:rPr lang="en-US" sz="950" dirty="0" smtClean="0">
                <a:solidFill>
                  <a:schemeClr val="tx1"/>
                </a:solidFill>
              </a:rPr>
              <a:t>(</a:t>
            </a:r>
            <a:r>
              <a:rPr lang="en-US" sz="950" dirty="0" err="1" smtClean="0">
                <a:solidFill>
                  <a:schemeClr val="tx1"/>
                </a:solidFill>
              </a:rPr>
              <a:t>MGD</a:t>
            </a:r>
            <a:r>
              <a:rPr lang="en-US" sz="950" dirty="0" smtClean="0">
                <a:solidFill>
                  <a:schemeClr val="tx1"/>
                </a:solidFill>
              </a:rPr>
              <a:t> 1.3.1)</a:t>
            </a:r>
            <a:endParaRPr lang="en-US" sz="950" dirty="0">
              <a:solidFill>
                <a:schemeClr val="tx1"/>
              </a:solidFill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5943600" y="2514600"/>
            <a:ext cx="685800" cy="1066800"/>
          </a:xfrm>
          <a:prstGeom prst="rect">
            <a:avLst/>
          </a:prstGeom>
          <a:solidFill>
            <a:schemeClr val="bg2"/>
          </a:solidFill>
          <a:ln>
            <a:solidFill>
              <a:srgbClr val="37609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576" rIns="36576"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</a:rPr>
              <a:t>Reduced Health-Related Absences</a:t>
            </a:r>
          </a:p>
          <a:p>
            <a:pPr algn="ctr"/>
            <a:r>
              <a:rPr lang="en-US" sz="950" dirty="0" smtClean="0">
                <a:solidFill>
                  <a:schemeClr val="tx1"/>
                </a:solidFill>
              </a:rPr>
              <a:t>(</a:t>
            </a:r>
            <a:r>
              <a:rPr lang="en-US" sz="950" dirty="0" err="1" smtClean="0">
                <a:solidFill>
                  <a:schemeClr val="tx1"/>
                </a:solidFill>
              </a:rPr>
              <a:t>MGD</a:t>
            </a:r>
            <a:r>
              <a:rPr lang="en-US" sz="950" dirty="0" smtClean="0">
                <a:solidFill>
                  <a:schemeClr val="tx1"/>
                </a:solidFill>
              </a:rPr>
              <a:t> 1.3.2)</a:t>
            </a:r>
            <a:endParaRPr lang="en-US" sz="950" dirty="0">
              <a:solidFill>
                <a:schemeClr val="tx1"/>
              </a:solidFill>
            </a:endParaRPr>
          </a:p>
        </p:txBody>
      </p:sp>
      <p:cxnSp>
        <p:nvCxnSpPr>
          <p:cNvPr id="56" name="Elbow Connector 55"/>
          <p:cNvCxnSpPr>
            <a:stCxn id="46" idx="0"/>
            <a:endCxn id="33" idx="2"/>
          </p:cNvCxnSpPr>
          <p:nvPr/>
        </p:nvCxnSpPr>
        <p:spPr>
          <a:xfrm rot="5400000" flipH="1" flipV="1">
            <a:off x="6057900" y="1524000"/>
            <a:ext cx="381000" cy="16002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Elbow Connector 58"/>
          <p:cNvCxnSpPr>
            <a:stCxn id="48" idx="0"/>
            <a:endCxn id="33" idx="2"/>
          </p:cNvCxnSpPr>
          <p:nvPr/>
        </p:nvCxnSpPr>
        <p:spPr>
          <a:xfrm rot="5400000" flipH="1" flipV="1">
            <a:off x="6477000" y="1943100"/>
            <a:ext cx="381000" cy="7620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ctangle 46"/>
          <p:cNvSpPr/>
          <p:nvPr/>
        </p:nvSpPr>
        <p:spPr>
          <a:xfrm>
            <a:off x="4038600" y="4038600"/>
            <a:ext cx="1295400" cy="762000"/>
          </a:xfrm>
          <a:prstGeom prst="rect">
            <a:avLst/>
          </a:prstGeom>
          <a:solidFill>
            <a:schemeClr val="bg2"/>
          </a:solidFill>
          <a:ln>
            <a:solidFill>
              <a:srgbClr val="37609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576" rIns="36576"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</a:rPr>
              <a:t>Increased Access        to Food    </a:t>
            </a:r>
          </a:p>
          <a:p>
            <a:pPr algn="ctr"/>
            <a:r>
              <a:rPr lang="en-US" sz="1000" b="1" dirty="0" smtClean="0">
                <a:solidFill>
                  <a:schemeClr val="tx1"/>
                </a:solidFill>
              </a:rPr>
              <a:t> (School Feeding)</a:t>
            </a:r>
          </a:p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(</a:t>
            </a:r>
            <a:r>
              <a:rPr lang="en-US" sz="1000" dirty="0" err="1" smtClean="0">
                <a:solidFill>
                  <a:schemeClr val="tx1"/>
                </a:solidFill>
              </a:rPr>
              <a:t>MGD</a:t>
            </a:r>
            <a:r>
              <a:rPr lang="en-US" sz="1000" dirty="0" smtClean="0">
                <a:solidFill>
                  <a:schemeClr val="tx1"/>
                </a:solidFill>
              </a:rPr>
              <a:t> 1.2.1.1, 1.3.1.1)</a:t>
            </a:r>
          </a:p>
        </p:txBody>
      </p:sp>
      <p:cxnSp>
        <p:nvCxnSpPr>
          <p:cNvPr id="64" name="Elbow Connector 63"/>
          <p:cNvCxnSpPr>
            <a:stCxn id="47" idx="0"/>
            <a:endCxn id="46" idx="2"/>
          </p:cNvCxnSpPr>
          <p:nvPr/>
        </p:nvCxnSpPr>
        <p:spPr>
          <a:xfrm rot="5400000" flipH="1" flipV="1">
            <a:off x="4838700" y="3429000"/>
            <a:ext cx="457200" cy="7620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Elbow Connector 86"/>
          <p:cNvCxnSpPr>
            <a:stCxn id="47" idx="0"/>
            <a:endCxn id="60" idx="2"/>
          </p:cNvCxnSpPr>
          <p:nvPr/>
        </p:nvCxnSpPr>
        <p:spPr>
          <a:xfrm rot="16200000" flipV="1">
            <a:off x="4419600" y="3771900"/>
            <a:ext cx="457200" cy="762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Rectangle 102"/>
          <p:cNvSpPr/>
          <p:nvPr/>
        </p:nvSpPr>
        <p:spPr>
          <a:xfrm>
            <a:off x="5410200" y="4038600"/>
            <a:ext cx="1752600" cy="762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37609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b="1" dirty="0" smtClean="0">
              <a:solidFill>
                <a:schemeClr val="tx1"/>
              </a:solidFill>
            </a:endParaRPr>
          </a:p>
          <a:p>
            <a:pPr algn="ctr"/>
            <a:r>
              <a:rPr lang="en-US" sz="1000" b="1" dirty="0" smtClean="0">
                <a:solidFill>
                  <a:schemeClr val="tx1"/>
                </a:solidFill>
              </a:rPr>
              <a:t>Increased Use of Health and Dietary Practices                  (See </a:t>
            </a:r>
            <a:r>
              <a:rPr lang="en-US" sz="1000" b="1" dirty="0" err="1" smtClean="0">
                <a:solidFill>
                  <a:schemeClr val="tx1"/>
                </a:solidFill>
              </a:rPr>
              <a:t>RF</a:t>
            </a:r>
            <a:r>
              <a:rPr lang="en-US" sz="1000" b="1" dirty="0" smtClean="0">
                <a:solidFill>
                  <a:schemeClr val="tx1"/>
                </a:solidFill>
              </a:rPr>
              <a:t> #2)</a:t>
            </a:r>
          </a:p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(</a:t>
            </a:r>
            <a:r>
              <a:rPr lang="en-US" sz="1000" dirty="0" err="1" smtClean="0">
                <a:solidFill>
                  <a:schemeClr val="tx1"/>
                </a:solidFill>
              </a:rPr>
              <a:t>MGD</a:t>
            </a:r>
            <a:r>
              <a:rPr lang="en-US" sz="1000" smtClean="0">
                <a:solidFill>
                  <a:schemeClr val="tx1"/>
                </a:solidFill>
              </a:rPr>
              <a:t> SO2)</a:t>
            </a:r>
            <a:endParaRPr lang="en-US" sz="1000" dirty="0" smtClean="0">
              <a:solidFill>
                <a:schemeClr val="tx1"/>
              </a:solidFill>
            </a:endParaRPr>
          </a:p>
          <a:p>
            <a:pPr algn="ctr"/>
            <a:endParaRPr lang="en-US" sz="1000" b="1" dirty="0">
              <a:solidFill>
                <a:schemeClr val="tx1"/>
              </a:solidFill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457200" y="5257800"/>
            <a:ext cx="8229600" cy="990600"/>
          </a:xfrm>
          <a:prstGeom prst="roundRect">
            <a:avLst/>
          </a:prstGeom>
          <a:solidFill>
            <a:srgbClr val="339933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339933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7010400" y="5334000"/>
            <a:ext cx="1447799" cy="838200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</a:rPr>
              <a:t>Increased Engagement of Local Organizations and Community Groups</a:t>
            </a:r>
          </a:p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(</a:t>
            </a:r>
            <a:r>
              <a:rPr lang="en-US" sz="1000" dirty="0" err="1" smtClean="0">
                <a:solidFill>
                  <a:schemeClr val="tx1"/>
                </a:solidFill>
              </a:rPr>
              <a:t>MGD</a:t>
            </a:r>
            <a:r>
              <a:rPr lang="en-US" sz="1000" dirty="0" smtClean="0">
                <a:solidFill>
                  <a:schemeClr val="tx1"/>
                </a:solidFill>
              </a:rPr>
              <a:t> 1.4.4)</a:t>
            </a:r>
          </a:p>
        </p:txBody>
      </p:sp>
      <p:sp>
        <p:nvSpPr>
          <p:cNvPr id="52" name="Rectangle 51"/>
          <p:cNvSpPr/>
          <p:nvPr/>
        </p:nvSpPr>
        <p:spPr>
          <a:xfrm>
            <a:off x="5257800" y="5334000"/>
            <a:ext cx="1371600" cy="838200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</a:rPr>
              <a:t>Increased Government Support </a:t>
            </a:r>
          </a:p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(</a:t>
            </a:r>
            <a:r>
              <a:rPr lang="en-US" sz="1000" dirty="0" err="1" smtClean="0">
                <a:solidFill>
                  <a:schemeClr val="tx1"/>
                </a:solidFill>
              </a:rPr>
              <a:t>MGD</a:t>
            </a:r>
            <a:r>
              <a:rPr lang="en-US" sz="1000" dirty="0" smtClean="0">
                <a:solidFill>
                  <a:schemeClr val="tx1"/>
                </a:solidFill>
              </a:rPr>
              <a:t> 1.4.3)</a:t>
            </a:r>
          </a:p>
        </p:txBody>
      </p:sp>
      <p:sp>
        <p:nvSpPr>
          <p:cNvPr id="57" name="Rectangle 56"/>
          <p:cNvSpPr/>
          <p:nvPr/>
        </p:nvSpPr>
        <p:spPr>
          <a:xfrm>
            <a:off x="1676401" y="5334000"/>
            <a:ext cx="1371599" cy="838200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</a:rPr>
              <a:t>Increased Capacity of Government Institutions</a:t>
            </a:r>
          </a:p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(</a:t>
            </a:r>
            <a:r>
              <a:rPr lang="en-US" sz="1000" dirty="0" err="1" smtClean="0">
                <a:solidFill>
                  <a:schemeClr val="tx1"/>
                </a:solidFill>
              </a:rPr>
              <a:t>MGD</a:t>
            </a:r>
            <a:r>
              <a:rPr lang="en-US" sz="1000" dirty="0" smtClean="0">
                <a:solidFill>
                  <a:schemeClr val="tx1"/>
                </a:solidFill>
              </a:rPr>
              <a:t> 1.4.1)</a:t>
            </a:r>
          </a:p>
        </p:txBody>
      </p:sp>
      <p:sp>
        <p:nvSpPr>
          <p:cNvPr id="62" name="Rectangle 61"/>
          <p:cNvSpPr/>
          <p:nvPr/>
        </p:nvSpPr>
        <p:spPr>
          <a:xfrm>
            <a:off x="3429000" y="5334000"/>
            <a:ext cx="1371600" cy="838200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</a:rPr>
              <a:t>Improved Policy and Regulatory Framework</a:t>
            </a:r>
          </a:p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(</a:t>
            </a:r>
            <a:r>
              <a:rPr lang="en-US" sz="1000" dirty="0" err="1" smtClean="0">
                <a:solidFill>
                  <a:schemeClr val="tx1"/>
                </a:solidFill>
              </a:rPr>
              <a:t>MGD</a:t>
            </a:r>
            <a:r>
              <a:rPr lang="en-US" sz="1000" dirty="0" smtClean="0">
                <a:solidFill>
                  <a:schemeClr val="tx1"/>
                </a:solidFill>
              </a:rPr>
              <a:t> 1.4.2)</a:t>
            </a:r>
          </a:p>
        </p:txBody>
      </p:sp>
      <p:sp>
        <p:nvSpPr>
          <p:cNvPr id="63" name="Up Arrow 62"/>
          <p:cNvSpPr/>
          <p:nvPr/>
        </p:nvSpPr>
        <p:spPr>
          <a:xfrm>
            <a:off x="2133600" y="4953000"/>
            <a:ext cx="304800" cy="3048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/>
          </a:p>
        </p:txBody>
      </p:sp>
      <p:sp>
        <p:nvSpPr>
          <p:cNvPr id="65" name="Up Arrow 64"/>
          <p:cNvSpPr/>
          <p:nvPr/>
        </p:nvSpPr>
        <p:spPr>
          <a:xfrm>
            <a:off x="3962400" y="4953000"/>
            <a:ext cx="304800" cy="3048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/>
          </a:p>
        </p:txBody>
      </p:sp>
      <p:sp>
        <p:nvSpPr>
          <p:cNvPr id="66" name="Up Arrow 65"/>
          <p:cNvSpPr/>
          <p:nvPr/>
        </p:nvSpPr>
        <p:spPr>
          <a:xfrm>
            <a:off x="5715000" y="4953000"/>
            <a:ext cx="304800" cy="3048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/>
          </a:p>
        </p:txBody>
      </p:sp>
      <p:sp>
        <p:nvSpPr>
          <p:cNvPr id="68" name="Up Arrow 67"/>
          <p:cNvSpPr/>
          <p:nvPr/>
        </p:nvSpPr>
        <p:spPr>
          <a:xfrm>
            <a:off x="7467600" y="4953000"/>
            <a:ext cx="304800" cy="3048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/>
          </a:p>
        </p:txBody>
      </p:sp>
      <p:sp>
        <p:nvSpPr>
          <p:cNvPr id="69" name="TextBox 68"/>
          <p:cNvSpPr txBox="1"/>
          <p:nvPr/>
        </p:nvSpPr>
        <p:spPr>
          <a:xfrm>
            <a:off x="457200" y="5446931"/>
            <a:ext cx="1295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/>
              <a:t>Foundational</a:t>
            </a:r>
          </a:p>
          <a:p>
            <a:pPr algn="ctr"/>
            <a:r>
              <a:rPr lang="en-US" sz="1400" b="1" dirty="0" smtClean="0"/>
              <a:t>Results</a:t>
            </a:r>
            <a:endParaRPr lang="en-US" sz="1400" b="1" dirty="0"/>
          </a:p>
        </p:txBody>
      </p:sp>
      <p:cxnSp>
        <p:nvCxnSpPr>
          <p:cNvPr id="100" name="Straight Arrow Connector 99"/>
          <p:cNvCxnSpPr>
            <a:stCxn id="103" idx="0"/>
            <a:endCxn id="48" idx="2"/>
          </p:cNvCxnSpPr>
          <p:nvPr/>
        </p:nvCxnSpPr>
        <p:spPr>
          <a:xfrm flipV="1">
            <a:off x="6286500" y="3581400"/>
            <a:ext cx="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Arrow Connector 107"/>
          <p:cNvCxnSpPr>
            <a:stCxn id="60" idx="0"/>
            <a:endCxn id="32" idx="2"/>
          </p:cNvCxnSpPr>
          <p:nvPr/>
        </p:nvCxnSpPr>
        <p:spPr>
          <a:xfrm flipV="1">
            <a:off x="4610100" y="2133600"/>
            <a:ext cx="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TextBox 108"/>
          <p:cNvSpPr txBox="1"/>
          <p:nvPr/>
        </p:nvSpPr>
        <p:spPr>
          <a:xfrm>
            <a:off x="152400" y="6320135"/>
            <a:ext cx="8839200" cy="461665"/>
          </a:xfrm>
          <a:prstGeom prst="rect">
            <a:avLst/>
          </a:prstGeom>
          <a:solidFill>
            <a:schemeClr val="bg1"/>
          </a:solidFill>
          <a:ln w="19050" cmpd="sng">
            <a:noFill/>
          </a:ln>
        </p:spPr>
        <p:txBody>
          <a:bodyPr wrap="square" rtlCol="0" anchor="t">
            <a:spAutoFit/>
          </a:bodyPr>
          <a:lstStyle/>
          <a:p>
            <a:r>
              <a:rPr lang="en-US" sz="1200" b="1" dirty="0" smtClean="0"/>
              <a:t>A Note on Foundational Results:  </a:t>
            </a:r>
            <a:r>
              <a:rPr lang="en-US" sz="1200" dirty="0" smtClean="0"/>
              <a:t>These results can feed into one or more higher-level results. Causal relationships sometimes exist between  foundational results.</a:t>
            </a: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581400" y="2148840"/>
            <a:ext cx="990600" cy="1280160"/>
          </a:xfrm>
          <a:prstGeom prst="rect">
            <a:avLst/>
          </a:prstGeom>
          <a:solidFill>
            <a:schemeClr val="bg2"/>
          </a:solidFill>
          <a:ln>
            <a:solidFill>
              <a:srgbClr val="37609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 smtClean="0">
                <a:solidFill>
                  <a:schemeClr val="tx1"/>
                </a:solidFill>
              </a:rPr>
              <a:t>Increased Knowledge of Nutrition</a:t>
            </a:r>
          </a:p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(</a:t>
            </a:r>
            <a:r>
              <a:rPr lang="en-US" sz="1100" dirty="0" err="1" smtClean="0">
                <a:solidFill>
                  <a:schemeClr val="tx1"/>
                </a:solidFill>
              </a:rPr>
              <a:t>MGD</a:t>
            </a:r>
            <a:r>
              <a:rPr lang="en-US" sz="1100" dirty="0" smtClean="0">
                <a:solidFill>
                  <a:schemeClr val="tx1"/>
                </a:solidFill>
              </a:rPr>
              <a:t> 2.3)</a:t>
            </a:r>
          </a:p>
        </p:txBody>
      </p:sp>
      <p:sp>
        <p:nvSpPr>
          <p:cNvPr id="56" name="Rectangle 55"/>
          <p:cNvSpPr/>
          <p:nvPr/>
        </p:nvSpPr>
        <p:spPr>
          <a:xfrm>
            <a:off x="3429000" y="990600"/>
            <a:ext cx="2286000" cy="914400"/>
          </a:xfrm>
          <a:prstGeom prst="rect">
            <a:avLst/>
          </a:prstGeom>
          <a:solidFill>
            <a:schemeClr val="bg2"/>
          </a:solidFill>
          <a:ln>
            <a:solidFill>
              <a:srgbClr val="37609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Increased Use of Health and Dietary Practices</a:t>
            </a:r>
            <a:endParaRPr lang="en-US" sz="1400" dirty="0" smtClean="0">
              <a:solidFill>
                <a:schemeClr val="tx1"/>
              </a:solidFill>
            </a:endParaRPr>
          </a:p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(</a:t>
            </a:r>
            <a:r>
              <a:rPr lang="en-US" sz="1400" dirty="0" err="1" smtClean="0">
                <a:solidFill>
                  <a:schemeClr val="tx1"/>
                </a:solidFill>
              </a:rPr>
              <a:t>MGD</a:t>
            </a:r>
            <a:r>
              <a:rPr lang="en-US" sz="1400" dirty="0" smtClean="0">
                <a:solidFill>
                  <a:schemeClr val="tx1"/>
                </a:solidFill>
              </a:rPr>
              <a:t> SO2)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2286000" y="2148840"/>
            <a:ext cx="1143000" cy="1280160"/>
          </a:xfrm>
          <a:prstGeom prst="rect">
            <a:avLst/>
          </a:prstGeom>
          <a:solidFill>
            <a:schemeClr val="bg2"/>
          </a:solidFill>
          <a:ln>
            <a:solidFill>
              <a:srgbClr val="37609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 smtClean="0">
                <a:solidFill>
                  <a:schemeClr val="tx1"/>
                </a:solidFill>
              </a:rPr>
              <a:t>Increased Knowledge of Safe Food Prep and Storage Practices</a:t>
            </a:r>
          </a:p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(</a:t>
            </a:r>
            <a:r>
              <a:rPr lang="en-US" sz="1100" dirty="0" err="1" smtClean="0">
                <a:solidFill>
                  <a:schemeClr val="tx1"/>
                </a:solidFill>
              </a:rPr>
              <a:t>MGD</a:t>
            </a:r>
            <a:r>
              <a:rPr lang="en-US" sz="1100" dirty="0" smtClean="0">
                <a:solidFill>
                  <a:schemeClr val="tx1"/>
                </a:solidFill>
              </a:rPr>
              <a:t> 2.2)</a:t>
            </a:r>
          </a:p>
        </p:txBody>
      </p:sp>
      <p:sp>
        <p:nvSpPr>
          <p:cNvPr id="61" name="Rectangle 60"/>
          <p:cNvSpPr/>
          <p:nvPr/>
        </p:nvSpPr>
        <p:spPr>
          <a:xfrm>
            <a:off x="1028700" y="2148840"/>
            <a:ext cx="1104900" cy="1280160"/>
          </a:xfrm>
          <a:prstGeom prst="rect">
            <a:avLst/>
          </a:prstGeom>
          <a:solidFill>
            <a:schemeClr val="bg2"/>
          </a:solidFill>
          <a:ln>
            <a:solidFill>
              <a:srgbClr val="37609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 smtClean="0">
                <a:solidFill>
                  <a:schemeClr val="tx1"/>
                </a:solidFill>
              </a:rPr>
              <a:t>Improved Knowledge of  Health and Hygiene Practices</a:t>
            </a:r>
          </a:p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(</a:t>
            </a:r>
            <a:r>
              <a:rPr lang="en-US" sz="1100" dirty="0" err="1" smtClean="0">
                <a:solidFill>
                  <a:schemeClr val="tx1"/>
                </a:solidFill>
              </a:rPr>
              <a:t>MGD</a:t>
            </a:r>
            <a:r>
              <a:rPr lang="en-US" sz="1100" dirty="0" smtClean="0">
                <a:solidFill>
                  <a:schemeClr val="tx1"/>
                </a:solidFill>
              </a:rPr>
              <a:t> 2.1)</a:t>
            </a:r>
          </a:p>
        </p:txBody>
      </p:sp>
      <p:sp>
        <p:nvSpPr>
          <p:cNvPr id="62" name="Rectangle 61"/>
          <p:cNvSpPr/>
          <p:nvPr/>
        </p:nvSpPr>
        <p:spPr>
          <a:xfrm>
            <a:off x="5943600" y="2148840"/>
            <a:ext cx="1066800" cy="1280160"/>
          </a:xfrm>
          <a:prstGeom prst="rect">
            <a:avLst/>
          </a:prstGeom>
          <a:solidFill>
            <a:schemeClr val="bg2"/>
          </a:solidFill>
          <a:ln>
            <a:solidFill>
              <a:srgbClr val="37609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 smtClean="0">
                <a:solidFill>
                  <a:schemeClr val="tx1"/>
                </a:solidFill>
              </a:rPr>
              <a:t>Increased Access to Preventative Health Interventions</a:t>
            </a:r>
          </a:p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(</a:t>
            </a:r>
            <a:r>
              <a:rPr lang="en-US" sz="1100" dirty="0" err="1" smtClean="0">
                <a:solidFill>
                  <a:schemeClr val="tx1"/>
                </a:solidFill>
              </a:rPr>
              <a:t>MGD</a:t>
            </a:r>
            <a:r>
              <a:rPr lang="en-US" sz="1100" dirty="0" smtClean="0">
                <a:solidFill>
                  <a:schemeClr val="tx1"/>
                </a:solidFill>
              </a:rPr>
              <a:t> 2.5)</a:t>
            </a:r>
          </a:p>
        </p:txBody>
      </p:sp>
      <p:sp>
        <p:nvSpPr>
          <p:cNvPr id="64" name="Rectangle 63"/>
          <p:cNvSpPr/>
          <p:nvPr/>
        </p:nvSpPr>
        <p:spPr>
          <a:xfrm>
            <a:off x="4724400" y="2148840"/>
            <a:ext cx="1066800" cy="1280160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 smtClean="0">
                <a:solidFill>
                  <a:schemeClr val="tx1"/>
                </a:solidFill>
              </a:rPr>
              <a:t>Increased Access to Clean Water and Sanitation Services</a:t>
            </a:r>
          </a:p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(</a:t>
            </a:r>
            <a:r>
              <a:rPr lang="en-US" sz="1100" dirty="0" err="1" smtClean="0">
                <a:solidFill>
                  <a:schemeClr val="tx1"/>
                </a:solidFill>
              </a:rPr>
              <a:t>MGD</a:t>
            </a:r>
            <a:r>
              <a:rPr lang="en-US" sz="1100" dirty="0" smtClean="0">
                <a:solidFill>
                  <a:schemeClr val="tx1"/>
                </a:solidFill>
              </a:rPr>
              <a:t> 2.4)</a:t>
            </a:r>
          </a:p>
        </p:txBody>
      </p:sp>
      <p:cxnSp>
        <p:nvCxnSpPr>
          <p:cNvPr id="72" name="Elbow Connector 71"/>
          <p:cNvCxnSpPr>
            <a:stCxn id="64" idx="0"/>
            <a:endCxn id="56" idx="2"/>
          </p:cNvCxnSpPr>
          <p:nvPr/>
        </p:nvCxnSpPr>
        <p:spPr>
          <a:xfrm rot="16200000" flipV="1">
            <a:off x="4792980" y="1684020"/>
            <a:ext cx="243840" cy="685800"/>
          </a:xfrm>
          <a:prstGeom prst="bentConnector3">
            <a:avLst>
              <a:gd name="adj1" fmla="val 50000"/>
            </a:avLst>
          </a:prstGeom>
          <a:ln w="9525">
            <a:solidFill>
              <a:srgbClr val="376092"/>
            </a:solidFill>
          </a:ln>
          <a:effectLst>
            <a:outerShdw sx="1000" sy="1000" algn="ctr" rotWithShape="0">
              <a:srgbClr val="000000">
                <a:alpha val="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Elbow Connector 72"/>
          <p:cNvCxnSpPr>
            <a:stCxn id="61" idx="0"/>
            <a:endCxn id="56" idx="2"/>
          </p:cNvCxnSpPr>
          <p:nvPr/>
        </p:nvCxnSpPr>
        <p:spPr>
          <a:xfrm rot="5400000" flipH="1" flipV="1">
            <a:off x="2954655" y="531495"/>
            <a:ext cx="243840" cy="2990850"/>
          </a:xfrm>
          <a:prstGeom prst="bentConnector3">
            <a:avLst>
              <a:gd name="adj1" fmla="val 50000"/>
            </a:avLst>
          </a:prstGeom>
          <a:ln w="9525">
            <a:solidFill>
              <a:srgbClr val="37609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Elbow Connector 97"/>
          <p:cNvCxnSpPr>
            <a:stCxn id="62" idx="0"/>
            <a:endCxn id="56" idx="2"/>
          </p:cNvCxnSpPr>
          <p:nvPr/>
        </p:nvCxnSpPr>
        <p:spPr>
          <a:xfrm rot="16200000" flipV="1">
            <a:off x="5402580" y="1074420"/>
            <a:ext cx="243840" cy="19050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Elbow Connector 99"/>
          <p:cNvCxnSpPr>
            <a:stCxn id="58" idx="0"/>
            <a:endCxn id="56" idx="2"/>
          </p:cNvCxnSpPr>
          <p:nvPr/>
        </p:nvCxnSpPr>
        <p:spPr>
          <a:xfrm rot="5400000" flipH="1" flipV="1">
            <a:off x="3592830" y="1169670"/>
            <a:ext cx="243840" cy="17145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Elbow Connector 104"/>
          <p:cNvCxnSpPr>
            <a:stCxn id="10" idx="0"/>
            <a:endCxn id="56" idx="2"/>
          </p:cNvCxnSpPr>
          <p:nvPr/>
        </p:nvCxnSpPr>
        <p:spPr>
          <a:xfrm rot="5400000" flipH="1" flipV="1">
            <a:off x="4202430" y="1779270"/>
            <a:ext cx="243840" cy="4953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7162800" y="2148840"/>
            <a:ext cx="1143000" cy="1280160"/>
          </a:xfrm>
          <a:prstGeom prst="rect">
            <a:avLst/>
          </a:prstGeom>
          <a:solidFill>
            <a:schemeClr val="bg2"/>
          </a:solidFill>
          <a:ln>
            <a:solidFill>
              <a:srgbClr val="37609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 smtClean="0">
                <a:solidFill>
                  <a:schemeClr val="tx1"/>
                </a:solidFill>
              </a:rPr>
              <a:t>Increased Access to Requisite Food Prep and Storage Tools and Equipment</a:t>
            </a:r>
          </a:p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(</a:t>
            </a:r>
            <a:r>
              <a:rPr lang="en-US" sz="1100" dirty="0" err="1" smtClean="0">
                <a:solidFill>
                  <a:schemeClr val="tx1"/>
                </a:solidFill>
              </a:rPr>
              <a:t>MGD</a:t>
            </a:r>
            <a:r>
              <a:rPr lang="en-US" sz="1100" dirty="0" smtClean="0">
                <a:solidFill>
                  <a:schemeClr val="tx1"/>
                </a:solidFill>
              </a:rPr>
              <a:t> 2.6)</a:t>
            </a:r>
          </a:p>
        </p:txBody>
      </p:sp>
      <p:cxnSp>
        <p:nvCxnSpPr>
          <p:cNvPr id="39" name="Elbow Connector 38"/>
          <p:cNvCxnSpPr>
            <a:stCxn id="26" idx="0"/>
            <a:endCxn id="56" idx="2"/>
          </p:cNvCxnSpPr>
          <p:nvPr/>
        </p:nvCxnSpPr>
        <p:spPr>
          <a:xfrm rot="16200000" flipV="1">
            <a:off x="6031230" y="445770"/>
            <a:ext cx="243840" cy="31623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ounded Rectangle 45"/>
          <p:cNvSpPr/>
          <p:nvPr/>
        </p:nvSpPr>
        <p:spPr>
          <a:xfrm>
            <a:off x="457200" y="4069080"/>
            <a:ext cx="8229600" cy="1188720"/>
          </a:xfrm>
          <a:prstGeom prst="roundRect">
            <a:avLst/>
          </a:prstGeom>
          <a:solidFill>
            <a:srgbClr val="339933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339933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7010400" y="4175760"/>
            <a:ext cx="1447799" cy="1005840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</a:rPr>
              <a:t>Increased Engagement of Local Organizations and Community Groups</a:t>
            </a:r>
            <a:endParaRPr lang="en-US" sz="1000" b="1" dirty="0">
              <a:solidFill>
                <a:schemeClr val="tx1"/>
              </a:solidFill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5257800" y="4175760"/>
            <a:ext cx="1371600" cy="1005840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</a:rPr>
              <a:t>Increased Government Support </a:t>
            </a:r>
            <a:endParaRPr lang="en-US" sz="1000" b="1" dirty="0">
              <a:solidFill>
                <a:schemeClr val="tx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1676401" y="4175760"/>
            <a:ext cx="1371599" cy="1005840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</a:rPr>
              <a:t>Increased Capacity of Government Institutions</a:t>
            </a:r>
          </a:p>
        </p:txBody>
      </p:sp>
      <p:sp>
        <p:nvSpPr>
          <p:cNvPr id="54" name="Rectangle 53"/>
          <p:cNvSpPr/>
          <p:nvPr/>
        </p:nvSpPr>
        <p:spPr>
          <a:xfrm>
            <a:off x="3429000" y="4175760"/>
            <a:ext cx="1371600" cy="1005840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</a:rPr>
              <a:t>Improved Policy and Regulatory Framework</a:t>
            </a:r>
            <a:endParaRPr lang="en-US" sz="1000" b="1" dirty="0">
              <a:solidFill>
                <a:schemeClr val="tx1"/>
              </a:solidFill>
            </a:endParaRPr>
          </a:p>
        </p:txBody>
      </p:sp>
      <p:sp>
        <p:nvSpPr>
          <p:cNvPr id="55" name="Up Arrow 54"/>
          <p:cNvSpPr/>
          <p:nvPr/>
        </p:nvSpPr>
        <p:spPr>
          <a:xfrm>
            <a:off x="2286000" y="3672840"/>
            <a:ext cx="304800" cy="36576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/>
          </a:p>
        </p:txBody>
      </p:sp>
      <p:sp>
        <p:nvSpPr>
          <p:cNvPr id="57" name="Up Arrow 56"/>
          <p:cNvSpPr/>
          <p:nvPr/>
        </p:nvSpPr>
        <p:spPr>
          <a:xfrm>
            <a:off x="3962400" y="3672840"/>
            <a:ext cx="304800" cy="36576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/>
          </a:p>
        </p:txBody>
      </p:sp>
      <p:sp>
        <p:nvSpPr>
          <p:cNvPr id="59" name="Up Arrow 58"/>
          <p:cNvSpPr/>
          <p:nvPr/>
        </p:nvSpPr>
        <p:spPr>
          <a:xfrm>
            <a:off x="5715000" y="3672840"/>
            <a:ext cx="304800" cy="36576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/>
          </a:p>
        </p:txBody>
      </p:sp>
      <p:sp>
        <p:nvSpPr>
          <p:cNvPr id="60" name="Up Arrow 59"/>
          <p:cNvSpPr/>
          <p:nvPr/>
        </p:nvSpPr>
        <p:spPr>
          <a:xfrm>
            <a:off x="7467600" y="3672840"/>
            <a:ext cx="304800" cy="36576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/>
          </a:p>
        </p:txBody>
      </p:sp>
      <p:sp>
        <p:nvSpPr>
          <p:cNvPr id="63" name="TextBox 62"/>
          <p:cNvSpPr txBox="1"/>
          <p:nvPr/>
        </p:nvSpPr>
        <p:spPr>
          <a:xfrm>
            <a:off x="457200" y="4401336"/>
            <a:ext cx="12545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/>
              <a:t>Foundational</a:t>
            </a:r>
          </a:p>
          <a:p>
            <a:pPr algn="ctr"/>
            <a:r>
              <a:rPr lang="en-US" sz="1400" b="1" dirty="0" smtClean="0"/>
              <a:t>Results</a:t>
            </a:r>
            <a:endParaRPr lang="en-US" sz="14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457200" y="5715000"/>
            <a:ext cx="8382000" cy="461665"/>
          </a:xfrm>
          <a:prstGeom prst="rect">
            <a:avLst/>
          </a:prstGeom>
          <a:solidFill>
            <a:schemeClr val="bg1"/>
          </a:solidFill>
          <a:ln w="19050" cmpd="sng">
            <a:noFill/>
          </a:ln>
        </p:spPr>
        <p:txBody>
          <a:bodyPr wrap="square" rtlCol="0" anchor="t">
            <a:spAutoFit/>
          </a:bodyPr>
          <a:lstStyle/>
          <a:p>
            <a:r>
              <a:rPr lang="en-US" sz="1200" b="1" dirty="0" smtClean="0"/>
              <a:t>A Note on Foundational Results:  </a:t>
            </a:r>
            <a:r>
              <a:rPr lang="en-US" sz="1200" dirty="0" smtClean="0"/>
              <a:t>These results can feed into one or more higher-level results. Causal relationships sometimes exist between  foundational results.</a:t>
            </a:r>
            <a:endParaRPr lang="en-US" sz="1200" dirty="0"/>
          </a:p>
        </p:txBody>
      </p:sp>
      <p:sp>
        <p:nvSpPr>
          <p:cNvPr id="28" name="TextBox 27"/>
          <p:cNvSpPr txBox="1"/>
          <p:nvPr/>
        </p:nvSpPr>
        <p:spPr>
          <a:xfrm>
            <a:off x="304800" y="358914"/>
            <a:ext cx="2743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McGovern-Dole </a:t>
            </a:r>
          </a:p>
          <a:p>
            <a:pPr algn="ctr"/>
            <a:r>
              <a:rPr lang="en-US" sz="2000" b="1" dirty="0" smtClean="0"/>
              <a:t>Results Framework #2</a:t>
            </a:r>
            <a:endParaRPr lang="en-US" sz="2000" b="1" i="1" dirty="0"/>
          </a:p>
        </p:txBody>
      </p:sp>
      <p:sp>
        <p:nvSpPr>
          <p:cNvPr id="29" name="Rectangle 28"/>
          <p:cNvSpPr/>
          <p:nvPr/>
        </p:nvSpPr>
        <p:spPr>
          <a:xfrm>
            <a:off x="7010400" y="4191000"/>
            <a:ext cx="1447799" cy="1005840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 smtClean="0">
                <a:solidFill>
                  <a:schemeClr val="tx1"/>
                </a:solidFill>
              </a:rPr>
              <a:t>Increased Engagement of Local Organizations and Community Groups</a:t>
            </a:r>
          </a:p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(</a:t>
            </a:r>
            <a:r>
              <a:rPr lang="en-US" sz="1100" dirty="0" err="1" smtClean="0">
                <a:solidFill>
                  <a:schemeClr val="tx1"/>
                </a:solidFill>
              </a:rPr>
              <a:t>MGD</a:t>
            </a:r>
            <a:r>
              <a:rPr lang="en-US" sz="1100" dirty="0" smtClean="0">
                <a:solidFill>
                  <a:schemeClr val="tx1"/>
                </a:solidFill>
              </a:rPr>
              <a:t> 2.7.4)</a:t>
            </a:r>
          </a:p>
        </p:txBody>
      </p:sp>
      <p:sp>
        <p:nvSpPr>
          <p:cNvPr id="31" name="Rectangle 30"/>
          <p:cNvSpPr/>
          <p:nvPr/>
        </p:nvSpPr>
        <p:spPr>
          <a:xfrm>
            <a:off x="5257800" y="4191000"/>
            <a:ext cx="1371600" cy="1005840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 smtClean="0">
                <a:solidFill>
                  <a:schemeClr val="tx1"/>
                </a:solidFill>
              </a:rPr>
              <a:t>Increased Government Support </a:t>
            </a:r>
          </a:p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(</a:t>
            </a:r>
            <a:r>
              <a:rPr lang="en-US" sz="1100" dirty="0" err="1" smtClean="0">
                <a:solidFill>
                  <a:schemeClr val="tx1"/>
                </a:solidFill>
              </a:rPr>
              <a:t>MGD</a:t>
            </a:r>
            <a:r>
              <a:rPr lang="en-US" sz="1100" dirty="0" smtClean="0">
                <a:solidFill>
                  <a:schemeClr val="tx1"/>
                </a:solidFill>
              </a:rPr>
              <a:t> .7.3)</a:t>
            </a:r>
          </a:p>
        </p:txBody>
      </p:sp>
      <p:sp>
        <p:nvSpPr>
          <p:cNvPr id="32" name="Rectangle 31"/>
          <p:cNvSpPr/>
          <p:nvPr/>
        </p:nvSpPr>
        <p:spPr>
          <a:xfrm>
            <a:off x="1676401" y="4191000"/>
            <a:ext cx="1371599" cy="1005840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 smtClean="0">
                <a:solidFill>
                  <a:schemeClr val="tx1"/>
                </a:solidFill>
              </a:rPr>
              <a:t>Increased Capacity of Government Institutions</a:t>
            </a:r>
          </a:p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(</a:t>
            </a:r>
            <a:r>
              <a:rPr lang="en-US" sz="1100" dirty="0" err="1" smtClean="0">
                <a:solidFill>
                  <a:schemeClr val="tx1"/>
                </a:solidFill>
              </a:rPr>
              <a:t>MGD</a:t>
            </a:r>
            <a:r>
              <a:rPr lang="en-US" sz="1100" dirty="0" smtClean="0">
                <a:solidFill>
                  <a:schemeClr val="tx1"/>
                </a:solidFill>
              </a:rPr>
              <a:t> 2.7.1)</a:t>
            </a:r>
          </a:p>
        </p:txBody>
      </p:sp>
      <p:sp>
        <p:nvSpPr>
          <p:cNvPr id="33" name="Rectangle 32"/>
          <p:cNvSpPr/>
          <p:nvPr/>
        </p:nvSpPr>
        <p:spPr>
          <a:xfrm>
            <a:off x="3429000" y="4191000"/>
            <a:ext cx="1371600" cy="1005840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 smtClean="0">
                <a:solidFill>
                  <a:schemeClr val="tx1"/>
                </a:solidFill>
              </a:rPr>
              <a:t>Improved Policy and Regulatory Framework</a:t>
            </a:r>
          </a:p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(</a:t>
            </a:r>
            <a:r>
              <a:rPr lang="en-US" sz="1100" dirty="0" err="1" smtClean="0">
                <a:solidFill>
                  <a:schemeClr val="tx1"/>
                </a:solidFill>
              </a:rPr>
              <a:t>MGD</a:t>
            </a:r>
            <a:r>
              <a:rPr lang="en-US" sz="1100" dirty="0" smtClean="0">
                <a:solidFill>
                  <a:schemeClr val="tx1"/>
                </a:solidFill>
              </a:rPr>
              <a:t> 2.7.2)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734</TotalTime>
  <Words>821</Words>
  <Application>Microsoft Office PowerPoint</Application>
  <PresentationFormat>On-screen Show (4:3)</PresentationFormat>
  <Paragraphs>148</Paragraphs>
  <Slides>4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Slide 1</vt:lpstr>
      <vt:lpstr>Slide 2</vt:lpstr>
      <vt:lpstr>Slide 3</vt:lpstr>
      <vt:lpstr>Slide 4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 </dc:creator>
  <cp:lastModifiedBy>millerc</cp:lastModifiedBy>
  <cp:revision>82</cp:revision>
  <dcterms:created xsi:type="dcterms:W3CDTF">2011-05-19T19:22:12Z</dcterms:created>
  <dcterms:modified xsi:type="dcterms:W3CDTF">2012-05-02T23:00:23Z</dcterms:modified>
</cp:coreProperties>
</file>