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6"/>
  </p:notesMasterIdLst>
  <p:handoutMasterIdLst>
    <p:handoutMasterId r:id="rId7"/>
  </p:handoutMasterIdLst>
  <p:sldIdLst>
    <p:sldId id="28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97" d="100"/>
          <a:sy n="97" d="100"/>
        </p:scale>
        <p:origin x="1218" y="126"/>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10/15/2024</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10/15/2024</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6"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cxnSpLocks/>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CONCEPT</a:t>
            </a:r>
            <a:endParaRPr lang="en-US" sz="1200" b="1" dirty="0">
              <a:solidFill>
                <a:prstClr val="black"/>
              </a:solidFill>
              <a:latin typeface="Calibri" panose="020F0502020204030204" pitchFamily="34" charset="0"/>
              <a:cs typeface="Calibri" panose="020F0502020204030204" pitchFamily="34" charset="0"/>
            </a:endParaRPr>
          </a:p>
        </p:txBody>
      </p:sp>
      <p:sp>
        <p:nvSpPr>
          <p:cNvPr id="12" name="TextBox 11"/>
          <p:cNvSpPr txBox="1"/>
          <p:nvPr userDrawn="1"/>
        </p:nvSpPr>
        <p:spPr>
          <a:xfrm>
            <a:off x="932850" y="3657600"/>
            <a:ext cx="28956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RISKS</a:t>
            </a:r>
            <a:endParaRPr lang="en-US" sz="1200" b="1" dirty="0">
              <a:solidFill>
                <a:prstClr val="black"/>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5087750" y="3676050"/>
            <a:ext cx="329565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TEAM</a:t>
            </a:r>
            <a:endParaRPr lang="en-US" sz="1200" b="1" dirty="0">
              <a:solidFill>
                <a:prstClr val="black"/>
              </a:solidFill>
              <a:latin typeface="Calibri" panose="020F0502020204030204" pitchFamily="34" charset="0"/>
              <a:cs typeface="Calibri" panose="020F0502020204030204" pitchFamily="34" charset="0"/>
            </a:endParaRPr>
          </a:p>
        </p:txBody>
      </p:sp>
      <p:sp>
        <p:nvSpPr>
          <p:cNvPr id="15" name="TextBox 13"/>
          <p:cNvSpPr txBox="1"/>
          <p:nvPr userDrawn="1"/>
        </p:nvSpPr>
        <p:spPr>
          <a:xfrm>
            <a:off x="4693641" y="933573"/>
            <a:ext cx="390926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prstClr val="black"/>
                </a:solidFill>
                <a:latin typeface="Calibri" panose="020F0502020204030204" pitchFamily="34" charset="0"/>
                <a:cs typeface="Calibri" panose="020F0502020204030204" pitchFamily="34" charset="0"/>
              </a:rPr>
              <a:t>APPROACH</a:t>
            </a:r>
            <a:endParaRPr lang="en-US" sz="1200" b="1"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8102430" y="6553200"/>
            <a:ext cx="762000" cy="292102"/>
          </a:xfrm>
        </p:spPr>
        <p:txBody>
          <a:bodyPr/>
          <a:lstStyle/>
          <a:p>
            <a:fld id="{231CC523-8BC6-4921-807A-66BD262F34AB}" type="slidenum">
              <a:rPr lang="en-US" smtClean="0">
                <a:latin typeface="Calibri" panose="020F0502020204030204" pitchFamily="34" charset="0"/>
                <a:cs typeface="Calibri" panose="020F0502020204030204" pitchFamily="34" charset="0"/>
              </a:rPr>
              <a:pPr/>
              <a:t>1</a:t>
            </a:fld>
            <a:endParaRPr lang="en-US" dirty="0">
              <a:latin typeface="Calibri" panose="020F0502020204030204" pitchFamily="34" charset="0"/>
              <a:cs typeface="Calibri" panose="020F0502020204030204" pitchFamily="34" charset="0"/>
            </a:endParaRPr>
          </a:p>
        </p:txBody>
      </p:sp>
      <p:sp>
        <p:nvSpPr>
          <p:cNvPr id="6" name="Title 17"/>
          <p:cNvSpPr txBox="1">
            <a:spLocks noGrp="1"/>
          </p:cNvSpPr>
          <p:nvPr>
            <p:ph type="ctrTitle"/>
          </p:nvPr>
        </p:nvSpPr>
        <p:spPr>
          <a:xfrm>
            <a:off x="406554" y="162570"/>
            <a:ext cx="5471732" cy="612648"/>
          </a:xfrm>
          <a:prstGeom prst="rect">
            <a:avLst/>
          </a:prstGeom>
        </p:spPr>
        <p:txBody>
          <a:bodyPr>
            <a:normAutofit fontScale="90000"/>
          </a:bodyPr>
          <a:lstStyle/>
          <a:p>
            <a:pPr lvl="0" fontAlgn="base">
              <a:spcAft>
                <a:spcPct val="0"/>
              </a:spcAft>
              <a:defRPr/>
            </a:pPr>
            <a:r>
              <a:rPr kumimoji="0" lang="en-US" sz="2400" b="1" i="0" u="none" strike="noStrike" kern="1200" cap="none" spc="0" normalizeH="0" noProof="0" dirty="0">
                <a:ln>
                  <a:noFill/>
                </a:ln>
                <a:solidFill>
                  <a:srgbClr val="FF0000"/>
                </a:solidFill>
                <a:effectLst/>
                <a:uLnTx/>
                <a:uFillTx/>
                <a:latin typeface="Calibri" panose="020F0502020204030204" pitchFamily="34" charset="0"/>
                <a:ea typeface="ＭＳ Ｐゴシック" pitchFamily="-32" charset="-128"/>
                <a:cs typeface="Calibri" panose="020F0502020204030204" pitchFamily="34" charset="0"/>
              </a:rPr>
              <a:t>Full Proposal </a:t>
            </a:r>
            <a:r>
              <a:rPr kumimoji="0" lang="en-US" sz="2400" b="1" i="0" u="none" strike="noStrike" kern="1200" cap="none" spc="0" normalizeH="0" baseline="0" noProof="0" dirty="0">
                <a:ln>
                  <a:noFill/>
                </a:ln>
                <a:solidFill>
                  <a:srgbClr val="FF0000"/>
                </a:solidFill>
                <a:effectLst/>
                <a:uLnTx/>
                <a:uFillTx/>
                <a:latin typeface="Calibri" panose="020F0502020204030204" pitchFamily="34" charset="0"/>
                <a:ea typeface="ＭＳ Ｐゴシック" pitchFamily="-32" charset="-128"/>
                <a:cs typeface="Calibri" panose="020F0502020204030204" pitchFamily="34" charset="0"/>
              </a:rPr>
              <a:t>Title</a:t>
            </a:r>
            <a:br>
              <a:rPr kumimoji="0" lang="en-US" sz="2400" b="0" i="0" u="none" strike="noStrike" kern="1200" cap="none" spc="0" normalizeH="0" baseline="0" noProof="0" dirty="0">
                <a:ln>
                  <a:noFill/>
                </a:ln>
                <a:solidFill>
                  <a:srgbClr val="FF0000"/>
                </a:solidFill>
                <a:effectLst/>
                <a:uLnTx/>
                <a:uFillTx/>
                <a:latin typeface="Calibri" panose="020F0502020204030204" pitchFamily="34" charset="0"/>
                <a:ea typeface="ＭＳ Ｐゴシック" pitchFamily="-32" charset="-128"/>
                <a:cs typeface="Calibri" panose="020F0502020204030204" pitchFamily="34" charset="0"/>
              </a:rPr>
            </a:br>
            <a:r>
              <a:rPr lang="en-US" sz="1600" dirty="0">
                <a:solidFill>
                  <a:srgbClr val="FF0000"/>
                </a:solidFill>
                <a:latin typeface="Calibri" panose="020F0502020204030204" pitchFamily="34" charset="0"/>
                <a:ea typeface="ＭＳ Ｐゴシック" pitchFamily="-32" charset="-128"/>
                <a:cs typeface="Calibri" panose="020F0502020204030204" pitchFamily="34" charset="0"/>
              </a:rPr>
              <a:t>Organization Name(s); Technical POC Name(s)</a:t>
            </a:r>
            <a:endParaRPr kumimoji="0" lang="en-US" sz="1600" b="0" i="0" u="none" strike="noStrike" kern="1200" cap="none" spc="0" normalizeH="0" baseline="0" noProof="0" dirty="0">
              <a:ln>
                <a:noFill/>
              </a:ln>
              <a:solidFill>
                <a:srgbClr val="FF0000"/>
              </a:solidFill>
              <a:effectLst/>
              <a:uLnTx/>
              <a:uFillTx/>
              <a:latin typeface="Calibri" panose="020F0502020204030204" pitchFamily="34" charset="0"/>
              <a:ea typeface="ＭＳ Ｐゴシック" pitchFamily="-32" charset="-128"/>
              <a:cs typeface="Calibri" panose="020F0502020204030204" pitchFamily="34" charset="0"/>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Provide graphic</a:t>
            </a:r>
            <a:r>
              <a:rPr lang="en-US" dirty="0">
                <a:latin typeface="Calibri" panose="020F0502020204030204" pitchFamily="34" charset="0"/>
                <a:cs typeface="Calibri" panose="020F0502020204030204" pitchFamily="34" charset="0"/>
              </a:rPr>
              <a:t>.</a:t>
            </a: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the risks of the effort.</a:t>
            </a:r>
            <a:endParaRPr lang="en-US" dirty="0">
              <a:latin typeface="Calibri" panose="020F0502020204030204" pitchFamily="34" charset="0"/>
              <a:cs typeface="Calibri" panose="020F0502020204030204" pitchFamily="34" charset="0"/>
            </a:endParaRPr>
          </a:p>
          <a:p>
            <a:pPr marL="285750" indent="-285750">
              <a:buFont typeface="Arial" pitchFamily="34" charset="0"/>
              <a:buChar char="•"/>
            </a:pPr>
            <a:endParaRPr lang="en-US" dirty="0">
              <a:solidFill>
                <a:prstClr val="black"/>
              </a:solidFill>
              <a:latin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cs typeface="Calibri" panose="020F0502020204030204" pitchFamily="34" charset="0"/>
              </a:rPr>
              <a:t>	</a:t>
            </a:r>
          </a:p>
        </p:txBody>
      </p:sp>
      <p:sp>
        <p:nvSpPr>
          <p:cNvPr id="4" name="TextBox 3"/>
          <p:cNvSpPr txBox="1"/>
          <p:nvPr/>
        </p:nvSpPr>
        <p:spPr>
          <a:xfrm>
            <a:off x="4705525" y="1198373"/>
            <a:ext cx="4133675" cy="307777"/>
          </a:xfrm>
          <a:prstGeom prst="rect">
            <a:avLst/>
          </a:prstGeom>
          <a:noFill/>
        </p:spPr>
        <p:txBody>
          <a:bodyPr wrap="square" rtlCol="0">
            <a:spAutoFit/>
          </a:bodyPr>
          <a:lstStyle/>
          <a:p>
            <a:r>
              <a:rPr lang="en-US" sz="1400" b="1" dirty="0">
                <a:solidFill>
                  <a:srgbClr val="FF0000"/>
                </a:solidFill>
                <a:latin typeface="Calibri" panose="020F0502020204030204" pitchFamily="34" charset="0"/>
                <a:cs typeface="Calibri" panose="020F0502020204030204" pitchFamily="34" charset="0"/>
              </a:rPr>
              <a:t>Describe new ideas</a:t>
            </a:r>
            <a:r>
              <a:rPr lang="en-US" sz="1400" dirty="0">
                <a:latin typeface="Calibri" panose="020F0502020204030204" pitchFamily="34" charset="0"/>
                <a:cs typeface="Calibri" panose="020F0502020204030204" pitchFamily="34" charset="0"/>
              </a:rPr>
              <a:t>.</a:t>
            </a:r>
          </a:p>
        </p:txBody>
      </p:sp>
      <p:sp>
        <p:nvSpPr>
          <p:cNvPr id="8" name="Text Placeholder 19"/>
          <p:cNvSpPr txBox="1">
            <a:spLocks/>
          </p:cNvSpPr>
          <p:nvPr/>
        </p:nvSpPr>
        <p:spPr>
          <a:xfrm>
            <a:off x="4705525" y="3973385"/>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the team and responsibilities. </a:t>
            </a:r>
            <a:endParaRPr lang="en-US" dirty="0">
              <a:latin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cs typeface="Calibri" panose="020F0502020204030204" pitchFamily="34" charset="0"/>
              </a:rPr>
              <a:t>	</a:t>
            </a:r>
          </a:p>
        </p:txBody>
      </p:sp>
      <p:sp>
        <p:nvSpPr>
          <p:cNvPr id="9" name="Footer Placeholder 1"/>
          <p:cNvSpPr txBox="1">
            <a:spLocks/>
          </p:cNvSpPr>
          <p:nvPr/>
        </p:nvSpPr>
        <p:spPr>
          <a:xfrm>
            <a:off x="1547358" y="6546205"/>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latin typeface="Calibri" panose="020F0502020204030204" pitchFamily="34" charset="0"/>
                <a:cs typeface="Calibri" panose="020F0502020204030204" pitchFamily="34" charset="0"/>
              </a:rPr>
              <a:t>Source Selection Information – see FAR 2.101 &amp; 3.104</a:t>
            </a:r>
          </a:p>
        </p:txBody>
      </p:sp>
      <p:sp>
        <p:nvSpPr>
          <p:cNvPr id="5" name="Footer Placeholder 1">
            <a:extLst>
              <a:ext uri="{FF2B5EF4-FFF2-40B4-BE49-F238E27FC236}">
                <a16:creationId xmlns:a16="http://schemas.microsoft.com/office/drawing/2014/main" id="{6E594C1D-D4C3-D670-CB06-8AB0F478BB82}"/>
              </a:ext>
            </a:extLst>
          </p:cNvPr>
          <p:cNvSpPr txBox="1">
            <a:spLocks/>
          </p:cNvSpPr>
          <p:nvPr/>
        </p:nvSpPr>
        <p:spPr>
          <a:xfrm>
            <a:off x="5139891" y="191386"/>
            <a:ext cx="4004109" cy="487579"/>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2200" b="1" dirty="0">
                <a:solidFill>
                  <a:schemeClr val="tx1"/>
                </a:solidFill>
                <a:latin typeface="Calibri" panose="020F0502020204030204" pitchFamily="34" charset="0"/>
                <a:ea typeface="Calibri" panose="020F0502020204030204" pitchFamily="34" charset="0"/>
                <a:cs typeface="Calibri" panose="020F0502020204030204" pitchFamily="34" charset="0"/>
              </a:rPr>
              <a:t>HR001125S0004 </a:t>
            </a:r>
            <a:r>
              <a:rPr lang="pt-BR" sz="2200" b="1" dirty="0">
                <a:solidFill>
                  <a:schemeClr val="tx1"/>
                </a:solidFill>
                <a:latin typeface="Calibri" panose="020F0502020204030204" pitchFamily="34" charset="0"/>
                <a:ea typeface="Calibri" panose="020F0502020204030204" pitchFamily="34" charset="0"/>
                <a:cs typeface="Calibri" panose="020F0502020204030204" pitchFamily="34" charset="0"/>
              </a:rPr>
              <a:t>Quantum Sensing of Neutrinos (QuSeN) </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Proposal Summary Slide Template</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50b59d1c-721b-47d3-9451-b79b30f3c7bf" xsi:nil="true"/>
    <Hyperlink xmlns="0cd26ea9-6aaa-409c-ab6d-4ad08ad0145d">
      <Url xsi:nil="true"/>
      <Description xsi:nil="true"/>
    </Hyperlink>
    <lcf76f155ced4ddcb4097134ff3c332f xmlns="0cd26ea9-6aaa-409c-ab6d-4ad08ad0145d">
      <Terms xmlns="http://schemas.microsoft.com/office/infopath/2007/PartnerControls"/>
    </lcf76f155ced4ddcb4097134ff3c332f>
    <AccesstheDSOFactFile xmlns="0cd26ea9-6aaa-409c-ab6d-4ad08ad0145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C9B658FCD9924439C41A369948A4EE0" ma:contentTypeVersion="15" ma:contentTypeDescription="Create a new document." ma:contentTypeScope="" ma:versionID="050400b681825e7428edac3d337ce09c">
  <xsd:schema xmlns:xsd="http://www.w3.org/2001/XMLSchema" xmlns:xs="http://www.w3.org/2001/XMLSchema" xmlns:p="http://schemas.microsoft.com/office/2006/metadata/properties" xmlns:ns2="0cd26ea9-6aaa-409c-ab6d-4ad08ad0145d" xmlns:ns3="50b59d1c-721b-47d3-9451-b79b30f3c7bf" targetNamespace="http://schemas.microsoft.com/office/2006/metadata/properties" ma:root="true" ma:fieldsID="2c08004eec9d72628bc25aa736a00a8e" ns2:_="" ns3:_="">
    <xsd:import namespace="0cd26ea9-6aaa-409c-ab6d-4ad08ad0145d"/>
    <xsd:import namespace="50b59d1c-721b-47d3-9451-b79b30f3c7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Hyperlink"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LengthInSeconds" minOccurs="0"/>
                <xsd:element ref="ns2:AccesstheDSOFactFil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d26ea9-6aaa-409c-ab6d-4ad08ad014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Hyperlink" ma:index="12"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9aa863f-a18b-4de0-9c78-b693d194da8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AccesstheDSOFactFile" ma:index="22" nillable="true" ma:displayName="Access the DSO Fact File and Fact File Archive" ma:description="Click the link to access a Sharepoint library of current DSO programs" ma:format="Dropdown" ma:internalName="AccesstheDSOFactFil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0b59d1c-721b-47d3-9451-b79b30f3c7b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b10b894-4339-4970-9fe9-a3addb5e1d27}" ma:internalName="TaxCatchAll" ma:showField="CatchAllData" ma:web="50b59d1c-721b-47d3-9451-b79b30f3c7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9064106-1CDD-40D6-8AAA-C10740CE9CE7}">
  <ds:schemaRefs>
    <ds:schemaRef ds:uri="http://schemas.microsoft.com/sharepoint/v3/contenttype/forms"/>
  </ds:schemaRefs>
</ds:datastoreItem>
</file>

<file path=customXml/itemProps2.xml><?xml version="1.0" encoding="utf-8"?>
<ds:datastoreItem xmlns:ds="http://schemas.openxmlformats.org/officeDocument/2006/customXml" ds:itemID="{23656492-EC65-421A-A2E1-BEC7125B3578}">
  <ds:schemaRefs>
    <ds:schemaRef ds:uri="http://schemas.microsoft.com/office/2006/metadata/properties"/>
    <ds:schemaRef ds:uri="http://schemas.microsoft.com/office/infopath/2007/PartnerControls"/>
    <ds:schemaRef ds:uri="50b59d1c-721b-47d3-9451-b79b30f3c7bf"/>
    <ds:schemaRef ds:uri="0cd26ea9-6aaa-409c-ab6d-4ad08ad0145d"/>
  </ds:schemaRefs>
</ds:datastoreItem>
</file>

<file path=customXml/itemProps3.xml><?xml version="1.0" encoding="utf-8"?>
<ds:datastoreItem xmlns:ds="http://schemas.openxmlformats.org/officeDocument/2006/customXml" ds:itemID="{25767967-F70C-4ABD-A797-16947E8FAF8B}"/>
</file>

<file path=docProps/app.xml><?xml version="1.0" encoding="utf-8"?>
<Properties xmlns="http://schemas.openxmlformats.org/officeDocument/2006/extended-properties" xmlns:vt="http://schemas.openxmlformats.org/officeDocument/2006/docPropsVTypes">
  <Template>blank</Template>
  <TotalTime>2457</TotalTime>
  <Words>60</Words>
  <Application>Microsoft Office PowerPoint</Application>
  <PresentationFormat>On-screen Show (4:3)</PresentationFormat>
  <Paragraphs>12</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MS PGothic</vt:lpstr>
      <vt:lpstr>Arial</vt:lpstr>
      <vt:lpstr>Calibri</vt:lpstr>
      <vt:lpstr>Tahoma</vt:lpstr>
      <vt:lpstr>Times New Roman</vt:lpstr>
      <vt:lpstr>1_blank</vt:lpstr>
      <vt:lpstr>Full Proposal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Harpster, Julia (contr-dso)</cp:lastModifiedBy>
  <cp:revision>101</cp:revision>
  <cp:lastPrinted>2011-09-22T20:00:03Z</cp:lastPrinted>
  <dcterms:created xsi:type="dcterms:W3CDTF">2012-01-24T15:16:44Z</dcterms:created>
  <dcterms:modified xsi:type="dcterms:W3CDTF">2024-10-15T14:31:54Z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0x0101006C9B658FCD9924439C41A369948A4EE0</vt:lpwstr>
  </property>
  <property fmtid="{D5CDD505-2E9C-101B-9397-08002B2CF9AE}" pid="3" name="MediaServiceImageTags">
    <vt:lpwstr/>
  </property>
</Properties>
</file>