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5"/>
  </p:notesMasterIdLst>
  <p:handoutMasterIdLst>
    <p:handoutMasterId r:id="rId56"/>
  </p:handoutMasterIdLst>
  <p:sldIdLst>
    <p:sldId id="394" r:id="rId2"/>
    <p:sldId id="406" r:id="rId3"/>
    <p:sldId id="396" r:id="rId4"/>
    <p:sldId id="397" r:id="rId5"/>
    <p:sldId id="398" r:id="rId6"/>
    <p:sldId id="399" r:id="rId7"/>
    <p:sldId id="400" r:id="rId8"/>
    <p:sldId id="401" r:id="rId9"/>
    <p:sldId id="402" r:id="rId10"/>
    <p:sldId id="403" r:id="rId11"/>
    <p:sldId id="404" r:id="rId12"/>
    <p:sldId id="405" r:id="rId13"/>
    <p:sldId id="395" r:id="rId14"/>
    <p:sldId id="359" r:id="rId15"/>
    <p:sldId id="360" r:id="rId16"/>
    <p:sldId id="361" r:id="rId17"/>
    <p:sldId id="362" r:id="rId18"/>
    <p:sldId id="363" r:id="rId19"/>
    <p:sldId id="364" r:id="rId20"/>
    <p:sldId id="365" r:id="rId21"/>
    <p:sldId id="366" r:id="rId22"/>
    <p:sldId id="367" r:id="rId23"/>
    <p:sldId id="368" r:id="rId24"/>
    <p:sldId id="369" r:id="rId25"/>
    <p:sldId id="370" r:id="rId26"/>
    <p:sldId id="371" r:id="rId27"/>
    <p:sldId id="372" r:id="rId28"/>
    <p:sldId id="373" r:id="rId29"/>
    <p:sldId id="374" r:id="rId30"/>
    <p:sldId id="375" r:id="rId31"/>
    <p:sldId id="376" r:id="rId32"/>
    <p:sldId id="377" r:id="rId33"/>
    <p:sldId id="378" r:id="rId34"/>
    <p:sldId id="408" r:id="rId35"/>
    <p:sldId id="379" r:id="rId36"/>
    <p:sldId id="380" r:id="rId37"/>
    <p:sldId id="381" r:id="rId38"/>
    <p:sldId id="382" r:id="rId39"/>
    <p:sldId id="383" r:id="rId40"/>
    <p:sldId id="384" r:id="rId41"/>
    <p:sldId id="385" r:id="rId42"/>
    <p:sldId id="386" r:id="rId43"/>
    <p:sldId id="387" r:id="rId44"/>
    <p:sldId id="388" r:id="rId45"/>
    <p:sldId id="389" r:id="rId46"/>
    <p:sldId id="390" r:id="rId47"/>
    <p:sldId id="391" r:id="rId48"/>
    <p:sldId id="392" r:id="rId49"/>
    <p:sldId id="409" r:id="rId50"/>
    <p:sldId id="410" r:id="rId51"/>
    <p:sldId id="411" r:id="rId52"/>
    <p:sldId id="412" r:id="rId53"/>
    <p:sldId id="413" r:id="rId54"/>
  </p:sldIdLst>
  <p:sldSz cx="9144000" cy="6858000" type="screen4x3"/>
  <p:notesSz cx="9296400" cy="6881813"/>
  <p:defaultTextStyle>
    <a:defPPr>
      <a:defRPr lang="en-US"/>
    </a:defPPr>
    <a:lvl1pPr algn="l" rtl="0" fontAlgn="base">
      <a:spcBef>
        <a:spcPct val="0"/>
      </a:spcBef>
      <a:spcAft>
        <a:spcPct val="0"/>
      </a:spcAft>
      <a:defRPr sz="2400" kern="1200">
        <a:solidFill>
          <a:schemeClr val="tx1"/>
        </a:solidFill>
        <a:latin typeface="Times" pitchFamily="18" charset="0"/>
        <a:ea typeface="+mn-ea"/>
        <a:cs typeface="Arial" charset="0"/>
      </a:defRPr>
    </a:lvl1pPr>
    <a:lvl2pPr marL="457200" algn="l" rtl="0" fontAlgn="base">
      <a:spcBef>
        <a:spcPct val="0"/>
      </a:spcBef>
      <a:spcAft>
        <a:spcPct val="0"/>
      </a:spcAft>
      <a:defRPr sz="2400" kern="1200">
        <a:solidFill>
          <a:schemeClr val="tx1"/>
        </a:solidFill>
        <a:latin typeface="Times" pitchFamily="18" charset="0"/>
        <a:ea typeface="+mn-ea"/>
        <a:cs typeface="Arial" charset="0"/>
      </a:defRPr>
    </a:lvl2pPr>
    <a:lvl3pPr marL="914400" algn="l" rtl="0" fontAlgn="base">
      <a:spcBef>
        <a:spcPct val="0"/>
      </a:spcBef>
      <a:spcAft>
        <a:spcPct val="0"/>
      </a:spcAft>
      <a:defRPr sz="2400" kern="1200">
        <a:solidFill>
          <a:schemeClr val="tx1"/>
        </a:solidFill>
        <a:latin typeface="Times" pitchFamily="18" charset="0"/>
        <a:ea typeface="+mn-ea"/>
        <a:cs typeface="Arial" charset="0"/>
      </a:defRPr>
    </a:lvl3pPr>
    <a:lvl4pPr marL="1371600" algn="l" rtl="0" fontAlgn="base">
      <a:spcBef>
        <a:spcPct val="0"/>
      </a:spcBef>
      <a:spcAft>
        <a:spcPct val="0"/>
      </a:spcAft>
      <a:defRPr sz="2400" kern="1200">
        <a:solidFill>
          <a:schemeClr val="tx1"/>
        </a:solidFill>
        <a:latin typeface="Times" pitchFamily="18" charset="0"/>
        <a:ea typeface="+mn-ea"/>
        <a:cs typeface="Arial" charset="0"/>
      </a:defRPr>
    </a:lvl4pPr>
    <a:lvl5pPr marL="1828800" algn="l" rtl="0" fontAlgn="base">
      <a:spcBef>
        <a:spcPct val="0"/>
      </a:spcBef>
      <a:spcAft>
        <a:spcPct val="0"/>
      </a:spcAft>
      <a:defRPr sz="2400" kern="1200">
        <a:solidFill>
          <a:schemeClr val="tx1"/>
        </a:solidFill>
        <a:latin typeface="Times" pitchFamily="18" charset="0"/>
        <a:ea typeface="+mn-ea"/>
        <a:cs typeface="Arial" charset="0"/>
      </a:defRPr>
    </a:lvl5pPr>
    <a:lvl6pPr marL="2286000" algn="l" defTabSz="914400" rtl="0" eaLnBrk="1" latinLnBrk="0" hangingPunct="1">
      <a:defRPr sz="2400" kern="1200">
        <a:solidFill>
          <a:schemeClr val="tx1"/>
        </a:solidFill>
        <a:latin typeface="Times" pitchFamily="18" charset="0"/>
        <a:ea typeface="+mn-ea"/>
        <a:cs typeface="Arial" charset="0"/>
      </a:defRPr>
    </a:lvl6pPr>
    <a:lvl7pPr marL="2743200" algn="l" defTabSz="914400" rtl="0" eaLnBrk="1" latinLnBrk="0" hangingPunct="1">
      <a:defRPr sz="2400" kern="1200">
        <a:solidFill>
          <a:schemeClr val="tx1"/>
        </a:solidFill>
        <a:latin typeface="Times" pitchFamily="18" charset="0"/>
        <a:ea typeface="+mn-ea"/>
        <a:cs typeface="Arial" charset="0"/>
      </a:defRPr>
    </a:lvl7pPr>
    <a:lvl8pPr marL="3200400" algn="l" defTabSz="914400" rtl="0" eaLnBrk="1" latinLnBrk="0" hangingPunct="1">
      <a:defRPr sz="2400" kern="1200">
        <a:solidFill>
          <a:schemeClr val="tx1"/>
        </a:solidFill>
        <a:latin typeface="Times" pitchFamily="18" charset="0"/>
        <a:ea typeface="+mn-ea"/>
        <a:cs typeface="Arial" charset="0"/>
      </a:defRPr>
    </a:lvl8pPr>
    <a:lvl9pPr marL="3657600" algn="l" defTabSz="914400" rtl="0" eaLnBrk="1" latinLnBrk="0" hangingPunct="1">
      <a:defRPr sz="2400" kern="1200">
        <a:solidFill>
          <a:schemeClr val="tx1"/>
        </a:solidFill>
        <a:latin typeface="Times"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99"/>
    <a:srgbClr val="DDDDDD"/>
    <a:srgbClr val="009999"/>
    <a:srgbClr val="BBE0E3"/>
    <a:srgbClr val="808080"/>
    <a:srgbClr val="FF9900"/>
    <a:srgbClr val="CC99FF"/>
    <a:srgbClr val="F9FB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63" autoAdjust="0"/>
    <p:restoredTop sz="94590" autoAdjust="0"/>
  </p:normalViewPr>
  <p:slideViewPr>
    <p:cSldViewPr>
      <p:cViewPr>
        <p:scale>
          <a:sx n="66" d="100"/>
          <a:sy n="66" d="100"/>
        </p:scale>
        <p:origin x="-2322" y="-9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CB6BA7-B8A8-4563-A53B-DB9EC4802D2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C9996472-6F3B-435E-A1D0-99A50579C481}">
      <dgm:prSet phldrT="[Text]"/>
      <dgm:spPr/>
      <dgm:t>
        <a:bodyPr/>
        <a:lstStyle/>
        <a:p>
          <a:r>
            <a:rPr lang="ar-EG" dirty="0" smtClean="0"/>
            <a:t>الوظيفة/ الاسم</a:t>
          </a:r>
          <a:endParaRPr lang="en-US" dirty="0"/>
        </a:p>
      </dgm:t>
    </dgm:pt>
    <dgm:pt modelId="{5D8D6FCA-8A67-4C67-B706-AB7B3C4C4C41}" type="parTrans" cxnId="{8F5747D0-30BD-4562-983A-5C65295A34F5}">
      <dgm:prSet/>
      <dgm:spPr/>
      <dgm:t>
        <a:bodyPr/>
        <a:lstStyle/>
        <a:p>
          <a:endParaRPr lang="en-US"/>
        </a:p>
      </dgm:t>
    </dgm:pt>
    <dgm:pt modelId="{CDD9F4C7-F867-42B7-98B8-983A0762D107}" type="sibTrans" cxnId="{8F5747D0-30BD-4562-983A-5C65295A34F5}">
      <dgm:prSet/>
      <dgm:spPr/>
      <dgm:t>
        <a:bodyPr/>
        <a:lstStyle/>
        <a:p>
          <a:endParaRPr lang="en-US"/>
        </a:p>
      </dgm:t>
    </dgm:pt>
    <dgm:pt modelId="{680D7D01-AD14-4298-A35A-874BE52A76C9}" type="asst">
      <dgm:prSet phldrT="[Text]"/>
      <dgm:spPr/>
      <dgm:t>
        <a:bodyPr/>
        <a:lstStyle/>
        <a:p>
          <a:r>
            <a:rPr lang="ar-EG" dirty="0" smtClean="0"/>
            <a:t>الوظيفة/ الاسم</a:t>
          </a:r>
          <a:endParaRPr lang="en-US" dirty="0"/>
        </a:p>
      </dgm:t>
    </dgm:pt>
    <dgm:pt modelId="{F9635D19-AA31-4D03-9435-2A8387AE94A2}" type="parTrans" cxnId="{18AE810D-F0E8-4298-8458-3036C3F04D1B}">
      <dgm:prSet/>
      <dgm:spPr/>
      <dgm:t>
        <a:bodyPr/>
        <a:lstStyle/>
        <a:p>
          <a:endParaRPr lang="en-US"/>
        </a:p>
      </dgm:t>
    </dgm:pt>
    <dgm:pt modelId="{336658D8-9820-48FB-A371-F51BFC43CFCD}" type="sibTrans" cxnId="{18AE810D-F0E8-4298-8458-3036C3F04D1B}">
      <dgm:prSet/>
      <dgm:spPr/>
      <dgm:t>
        <a:bodyPr/>
        <a:lstStyle/>
        <a:p>
          <a:endParaRPr lang="en-US"/>
        </a:p>
      </dgm:t>
    </dgm:pt>
    <dgm:pt modelId="{6A7598F3-F54E-4257-B993-A9F5A6FF47FF}">
      <dgm:prSet phldrT="[Text]"/>
      <dgm:spPr/>
      <dgm:t>
        <a:bodyPr/>
        <a:lstStyle/>
        <a:p>
          <a:r>
            <a:rPr lang="ar-EG" dirty="0" smtClean="0"/>
            <a:t>الوظيفة/ الاسم</a:t>
          </a:r>
          <a:endParaRPr lang="en-US" dirty="0"/>
        </a:p>
      </dgm:t>
    </dgm:pt>
    <dgm:pt modelId="{3589880D-9514-44D1-B5F0-92009FE894BA}" type="parTrans" cxnId="{66A2B18F-D910-4D6D-B9F0-C173D60FBF7F}">
      <dgm:prSet/>
      <dgm:spPr/>
      <dgm:t>
        <a:bodyPr/>
        <a:lstStyle/>
        <a:p>
          <a:endParaRPr lang="en-US"/>
        </a:p>
      </dgm:t>
    </dgm:pt>
    <dgm:pt modelId="{3A28CFA3-A2A7-47E7-AD4F-2AA59946CA70}" type="sibTrans" cxnId="{66A2B18F-D910-4D6D-B9F0-C173D60FBF7F}">
      <dgm:prSet/>
      <dgm:spPr/>
      <dgm:t>
        <a:bodyPr/>
        <a:lstStyle/>
        <a:p>
          <a:endParaRPr lang="en-US"/>
        </a:p>
      </dgm:t>
    </dgm:pt>
    <dgm:pt modelId="{E7063144-1BB1-4062-B858-1531FA8E95CA}">
      <dgm:prSet phldrT="[Text]"/>
      <dgm:spPr/>
      <dgm:t>
        <a:bodyPr/>
        <a:lstStyle/>
        <a:p>
          <a:r>
            <a:rPr lang="ar-EG" dirty="0" smtClean="0"/>
            <a:t>الوظيفة/ الاسم</a:t>
          </a:r>
          <a:endParaRPr lang="en-US" dirty="0"/>
        </a:p>
      </dgm:t>
    </dgm:pt>
    <dgm:pt modelId="{DC5C77F3-DDCC-488F-B657-2D4742DFB925}" type="parTrans" cxnId="{799E0FC8-78B5-4968-867F-16D1FC3EAAFB}">
      <dgm:prSet/>
      <dgm:spPr/>
      <dgm:t>
        <a:bodyPr/>
        <a:lstStyle/>
        <a:p>
          <a:endParaRPr lang="en-US"/>
        </a:p>
      </dgm:t>
    </dgm:pt>
    <dgm:pt modelId="{8942E4D0-0337-4F10-86FD-2A0DEA49026F}" type="sibTrans" cxnId="{799E0FC8-78B5-4968-867F-16D1FC3EAAFB}">
      <dgm:prSet/>
      <dgm:spPr/>
      <dgm:t>
        <a:bodyPr/>
        <a:lstStyle/>
        <a:p>
          <a:endParaRPr lang="en-US"/>
        </a:p>
      </dgm:t>
    </dgm:pt>
    <dgm:pt modelId="{D51ED5D3-7F73-4B9F-9E5F-4258CB056891}">
      <dgm:prSet phldrT="[Text]"/>
      <dgm:spPr/>
      <dgm:t>
        <a:bodyPr/>
        <a:lstStyle/>
        <a:p>
          <a:r>
            <a:rPr lang="ar-EG" dirty="0" smtClean="0"/>
            <a:t>الوظيفة/ الاسم</a:t>
          </a:r>
          <a:endParaRPr lang="en-US" dirty="0"/>
        </a:p>
      </dgm:t>
    </dgm:pt>
    <dgm:pt modelId="{5E7D94F0-C27D-47EC-9EC4-7EF1706D728D}" type="parTrans" cxnId="{A2FBD3BD-670D-4BFC-BCF0-728FF5DBD6DF}">
      <dgm:prSet/>
      <dgm:spPr/>
      <dgm:t>
        <a:bodyPr/>
        <a:lstStyle/>
        <a:p>
          <a:endParaRPr lang="en-US"/>
        </a:p>
      </dgm:t>
    </dgm:pt>
    <dgm:pt modelId="{60DEFD93-DC31-455F-AD1F-21D2F86C15B9}" type="sibTrans" cxnId="{A2FBD3BD-670D-4BFC-BCF0-728FF5DBD6DF}">
      <dgm:prSet/>
      <dgm:spPr/>
      <dgm:t>
        <a:bodyPr/>
        <a:lstStyle/>
        <a:p>
          <a:endParaRPr lang="en-US"/>
        </a:p>
      </dgm:t>
    </dgm:pt>
    <dgm:pt modelId="{640A8D91-1A08-4371-9F92-ADDB558E6515}">
      <dgm:prSet/>
      <dgm:spPr/>
      <dgm:t>
        <a:bodyPr/>
        <a:lstStyle/>
        <a:p>
          <a:r>
            <a:rPr lang="ar-EG" dirty="0" smtClean="0"/>
            <a:t>الوظيفة/ الاسم</a:t>
          </a:r>
          <a:endParaRPr lang="en-US" dirty="0"/>
        </a:p>
      </dgm:t>
    </dgm:pt>
    <dgm:pt modelId="{C6EA7E21-00D4-4A5C-8417-1248C092187D}" type="parTrans" cxnId="{A8DD9D80-5343-4238-9EF3-D19AE2972252}">
      <dgm:prSet/>
      <dgm:spPr/>
      <dgm:t>
        <a:bodyPr/>
        <a:lstStyle/>
        <a:p>
          <a:endParaRPr lang="en-US"/>
        </a:p>
      </dgm:t>
    </dgm:pt>
    <dgm:pt modelId="{E59B06FA-FB89-4E77-B8D4-F44AC63A7FD3}" type="sibTrans" cxnId="{A8DD9D80-5343-4238-9EF3-D19AE2972252}">
      <dgm:prSet/>
      <dgm:spPr/>
      <dgm:t>
        <a:bodyPr/>
        <a:lstStyle/>
        <a:p>
          <a:endParaRPr lang="en-US"/>
        </a:p>
      </dgm:t>
    </dgm:pt>
    <dgm:pt modelId="{2442E0B1-302B-431B-B7EF-EEBDED06EA78}" type="pres">
      <dgm:prSet presAssocID="{03CB6BA7-B8A8-4563-A53B-DB9EC4802D29}" presName="hierChild1" presStyleCnt="0">
        <dgm:presLayoutVars>
          <dgm:orgChart val="1"/>
          <dgm:chPref val="1"/>
          <dgm:dir/>
          <dgm:animOne val="branch"/>
          <dgm:animLvl val="lvl"/>
          <dgm:resizeHandles/>
        </dgm:presLayoutVars>
      </dgm:prSet>
      <dgm:spPr/>
      <dgm:t>
        <a:bodyPr/>
        <a:lstStyle/>
        <a:p>
          <a:endParaRPr lang="en-US"/>
        </a:p>
      </dgm:t>
    </dgm:pt>
    <dgm:pt modelId="{11EAA5D8-F379-4DAD-9DB3-CB865092B5D6}" type="pres">
      <dgm:prSet presAssocID="{C9996472-6F3B-435E-A1D0-99A50579C481}" presName="hierRoot1" presStyleCnt="0">
        <dgm:presLayoutVars>
          <dgm:hierBranch val="init"/>
        </dgm:presLayoutVars>
      </dgm:prSet>
      <dgm:spPr/>
    </dgm:pt>
    <dgm:pt modelId="{F42FCD5B-05F0-4D6A-A49D-61F8261E4AE5}" type="pres">
      <dgm:prSet presAssocID="{C9996472-6F3B-435E-A1D0-99A50579C481}" presName="rootComposite1" presStyleCnt="0"/>
      <dgm:spPr/>
    </dgm:pt>
    <dgm:pt modelId="{3D59EEFF-3FBB-4E9D-A5A9-0F73D93C0F91}" type="pres">
      <dgm:prSet presAssocID="{C9996472-6F3B-435E-A1D0-99A50579C481}" presName="rootText1" presStyleLbl="node0" presStyleIdx="0" presStyleCnt="1">
        <dgm:presLayoutVars>
          <dgm:chPref val="3"/>
        </dgm:presLayoutVars>
      </dgm:prSet>
      <dgm:spPr/>
      <dgm:t>
        <a:bodyPr/>
        <a:lstStyle/>
        <a:p>
          <a:endParaRPr lang="en-US"/>
        </a:p>
      </dgm:t>
    </dgm:pt>
    <dgm:pt modelId="{A040A61A-055F-42A4-9773-CFE7CCE554DC}" type="pres">
      <dgm:prSet presAssocID="{C9996472-6F3B-435E-A1D0-99A50579C481}" presName="rootConnector1" presStyleLbl="node1" presStyleIdx="0" presStyleCnt="0"/>
      <dgm:spPr/>
      <dgm:t>
        <a:bodyPr/>
        <a:lstStyle/>
        <a:p>
          <a:endParaRPr lang="en-US"/>
        </a:p>
      </dgm:t>
    </dgm:pt>
    <dgm:pt modelId="{26C698A2-713E-43DE-A2D9-C96F55023BAC}" type="pres">
      <dgm:prSet presAssocID="{C9996472-6F3B-435E-A1D0-99A50579C481}" presName="hierChild2" presStyleCnt="0"/>
      <dgm:spPr/>
    </dgm:pt>
    <dgm:pt modelId="{F6D4A5BE-A462-4E15-BF13-934FD08FC44F}" type="pres">
      <dgm:prSet presAssocID="{3589880D-9514-44D1-B5F0-92009FE894BA}" presName="Name37" presStyleLbl="parChTrans1D2" presStyleIdx="0" presStyleCnt="5"/>
      <dgm:spPr/>
      <dgm:t>
        <a:bodyPr/>
        <a:lstStyle/>
        <a:p>
          <a:endParaRPr lang="en-US"/>
        </a:p>
      </dgm:t>
    </dgm:pt>
    <dgm:pt modelId="{C9C71D07-D964-4E49-A0DF-AE3E5CA377DD}" type="pres">
      <dgm:prSet presAssocID="{6A7598F3-F54E-4257-B993-A9F5A6FF47FF}" presName="hierRoot2" presStyleCnt="0">
        <dgm:presLayoutVars>
          <dgm:hierBranch val="init"/>
        </dgm:presLayoutVars>
      </dgm:prSet>
      <dgm:spPr/>
    </dgm:pt>
    <dgm:pt modelId="{E8C7A6C7-56C2-4D1B-986B-471BBB693AFE}" type="pres">
      <dgm:prSet presAssocID="{6A7598F3-F54E-4257-B993-A9F5A6FF47FF}" presName="rootComposite" presStyleCnt="0"/>
      <dgm:spPr/>
    </dgm:pt>
    <dgm:pt modelId="{B7F5B321-C13A-4974-B84D-CE89D8DF6492}" type="pres">
      <dgm:prSet presAssocID="{6A7598F3-F54E-4257-B993-A9F5A6FF47FF}" presName="rootText" presStyleLbl="node2" presStyleIdx="0" presStyleCnt="4">
        <dgm:presLayoutVars>
          <dgm:chPref val="3"/>
        </dgm:presLayoutVars>
      </dgm:prSet>
      <dgm:spPr/>
      <dgm:t>
        <a:bodyPr/>
        <a:lstStyle/>
        <a:p>
          <a:endParaRPr lang="en-US"/>
        </a:p>
      </dgm:t>
    </dgm:pt>
    <dgm:pt modelId="{1C5D3A99-1C5F-442C-BDCC-DC74D5521FD2}" type="pres">
      <dgm:prSet presAssocID="{6A7598F3-F54E-4257-B993-A9F5A6FF47FF}" presName="rootConnector" presStyleLbl="node2" presStyleIdx="0" presStyleCnt="4"/>
      <dgm:spPr/>
      <dgm:t>
        <a:bodyPr/>
        <a:lstStyle/>
        <a:p>
          <a:endParaRPr lang="en-US"/>
        </a:p>
      </dgm:t>
    </dgm:pt>
    <dgm:pt modelId="{B1DBCE12-BC8D-47E8-9D72-E297D8DA91E1}" type="pres">
      <dgm:prSet presAssocID="{6A7598F3-F54E-4257-B993-A9F5A6FF47FF}" presName="hierChild4" presStyleCnt="0"/>
      <dgm:spPr/>
    </dgm:pt>
    <dgm:pt modelId="{5396BD53-425F-40E2-B933-AC90BD632FA5}" type="pres">
      <dgm:prSet presAssocID="{6A7598F3-F54E-4257-B993-A9F5A6FF47FF}" presName="hierChild5" presStyleCnt="0"/>
      <dgm:spPr/>
    </dgm:pt>
    <dgm:pt modelId="{1E14F792-C8EE-44AF-A8EA-44270B0957DB}" type="pres">
      <dgm:prSet presAssocID="{C6EA7E21-00D4-4A5C-8417-1248C092187D}" presName="Name37" presStyleLbl="parChTrans1D2" presStyleIdx="1" presStyleCnt="5"/>
      <dgm:spPr/>
      <dgm:t>
        <a:bodyPr/>
        <a:lstStyle/>
        <a:p>
          <a:endParaRPr lang="en-US"/>
        </a:p>
      </dgm:t>
    </dgm:pt>
    <dgm:pt modelId="{43C7061C-AB43-4866-BCAF-1D148628E54C}" type="pres">
      <dgm:prSet presAssocID="{640A8D91-1A08-4371-9F92-ADDB558E6515}" presName="hierRoot2" presStyleCnt="0">
        <dgm:presLayoutVars>
          <dgm:hierBranch val="init"/>
        </dgm:presLayoutVars>
      </dgm:prSet>
      <dgm:spPr/>
    </dgm:pt>
    <dgm:pt modelId="{24F17BE7-6352-432B-84B3-992E81059B2C}" type="pres">
      <dgm:prSet presAssocID="{640A8D91-1A08-4371-9F92-ADDB558E6515}" presName="rootComposite" presStyleCnt="0"/>
      <dgm:spPr/>
    </dgm:pt>
    <dgm:pt modelId="{4AEF110C-D0EA-4E55-B2C0-653C054F1CE1}" type="pres">
      <dgm:prSet presAssocID="{640A8D91-1A08-4371-9F92-ADDB558E6515}" presName="rootText" presStyleLbl="node2" presStyleIdx="1" presStyleCnt="4">
        <dgm:presLayoutVars>
          <dgm:chPref val="3"/>
        </dgm:presLayoutVars>
      </dgm:prSet>
      <dgm:spPr/>
      <dgm:t>
        <a:bodyPr/>
        <a:lstStyle/>
        <a:p>
          <a:endParaRPr lang="en-US"/>
        </a:p>
      </dgm:t>
    </dgm:pt>
    <dgm:pt modelId="{7AA494FB-D88D-4C3B-B3E0-07437C7115CF}" type="pres">
      <dgm:prSet presAssocID="{640A8D91-1A08-4371-9F92-ADDB558E6515}" presName="rootConnector" presStyleLbl="node2" presStyleIdx="1" presStyleCnt="4"/>
      <dgm:spPr/>
      <dgm:t>
        <a:bodyPr/>
        <a:lstStyle/>
        <a:p>
          <a:endParaRPr lang="en-US"/>
        </a:p>
      </dgm:t>
    </dgm:pt>
    <dgm:pt modelId="{8F1730F8-9517-43E6-8645-853F53C3A268}" type="pres">
      <dgm:prSet presAssocID="{640A8D91-1A08-4371-9F92-ADDB558E6515}" presName="hierChild4" presStyleCnt="0"/>
      <dgm:spPr/>
    </dgm:pt>
    <dgm:pt modelId="{3BFE3EE8-6BA6-4203-BC4A-22D9F172CCAA}" type="pres">
      <dgm:prSet presAssocID="{640A8D91-1A08-4371-9F92-ADDB558E6515}" presName="hierChild5" presStyleCnt="0"/>
      <dgm:spPr/>
    </dgm:pt>
    <dgm:pt modelId="{64DF76EB-02F4-4F0A-8DDC-3EC15D48590A}" type="pres">
      <dgm:prSet presAssocID="{DC5C77F3-DDCC-488F-B657-2D4742DFB925}" presName="Name37" presStyleLbl="parChTrans1D2" presStyleIdx="2" presStyleCnt="5"/>
      <dgm:spPr/>
      <dgm:t>
        <a:bodyPr/>
        <a:lstStyle/>
        <a:p>
          <a:endParaRPr lang="en-US"/>
        </a:p>
      </dgm:t>
    </dgm:pt>
    <dgm:pt modelId="{05FAB103-9AF9-40DF-972E-89F0F360CEA0}" type="pres">
      <dgm:prSet presAssocID="{E7063144-1BB1-4062-B858-1531FA8E95CA}" presName="hierRoot2" presStyleCnt="0">
        <dgm:presLayoutVars>
          <dgm:hierBranch val="init"/>
        </dgm:presLayoutVars>
      </dgm:prSet>
      <dgm:spPr/>
    </dgm:pt>
    <dgm:pt modelId="{C3E107EC-628A-41CE-BBC6-6074E29798DC}" type="pres">
      <dgm:prSet presAssocID="{E7063144-1BB1-4062-B858-1531FA8E95CA}" presName="rootComposite" presStyleCnt="0"/>
      <dgm:spPr/>
    </dgm:pt>
    <dgm:pt modelId="{623E0FB5-2C59-4487-8E86-530E04526F59}" type="pres">
      <dgm:prSet presAssocID="{E7063144-1BB1-4062-B858-1531FA8E95CA}" presName="rootText" presStyleLbl="node2" presStyleIdx="2" presStyleCnt="4">
        <dgm:presLayoutVars>
          <dgm:chPref val="3"/>
        </dgm:presLayoutVars>
      </dgm:prSet>
      <dgm:spPr/>
      <dgm:t>
        <a:bodyPr/>
        <a:lstStyle/>
        <a:p>
          <a:endParaRPr lang="en-US"/>
        </a:p>
      </dgm:t>
    </dgm:pt>
    <dgm:pt modelId="{7D33D253-1074-45E5-B131-8BAEBE507710}" type="pres">
      <dgm:prSet presAssocID="{E7063144-1BB1-4062-B858-1531FA8E95CA}" presName="rootConnector" presStyleLbl="node2" presStyleIdx="2" presStyleCnt="4"/>
      <dgm:spPr/>
      <dgm:t>
        <a:bodyPr/>
        <a:lstStyle/>
        <a:p>
          <a:endParaRPr lang="en-US"/>
        </a:p>
      </dgm:t>
    </dgm:pt>
    <dgm:pt modelId="{E533AFEA-19C1-4D33-A736-9831A92399A9}" type="pres">
      <dgm:prSet presAssocID="{E7063144-1BB1-4062-B858-1531FA8E95CA}" presName="hierChild4" presStyleCnt="0"/>
      <dgm:spPr/>
    </dgm:pt>
    <dgm:pt modelId="{228F7B5A-F12B-42B2-96C5-D8AF558EAE5C}" type="pres">
      <dgm:prSet presAssocID="{E7063144-1BB1-4062-B858-1531FA8E95CA}" presName="hierChild5" presStyleCnt="0"/>
      <dgm:spPr/>
    </dgm:pt>
    <dgm:pt modelId="{66F04333-B5D6-4C3C-A1E8-1E19ACDC32BC}" type="pres">
      <dgm:prSet presAssocID="{5E7D94F0-C27D-47EC-9EC4-7EF1706D728D}" presName="Name37" presStyleLbl="parChTrans1D2" presStyleIdx="3" presStyleCnt="5"/>
      <dgm:spPr/>
      <dgm:t>
        <a:bodyPr/>
        <a:lstStyle/>
        <a:p>
          <a:endParaRPr lang="en-US"/>
        </a:p>
      </dgm:t>
    </dgm:pt>
    <dgm:pt modelId="{A41B440F-FAD7-4FAF-ADCA-0DAE3B485104}" type="pres">
      <dgm:prSet presAssocID="{D51ED5D3-7F73-4B9F-9E5F-4258CB056891}" presName="hierRoot2" presStyleCnt="0">
        <dgm:presLayoutVars>
          <dgm:hierBranch val="init"/>
        </dgm:presLayoutVars>
      </dgm:prSet>
      <dgm:spPr/>
    </dgm:pt>
    <dgm:pt modelId="{7E9EA861-BB98-4F00-807A-E9391DB74719}" type="pres">
      <dgm:prSet presAssocID="{D51ED5D3-7F73-4B9F-9E5F-4258CB056891}" presName="rootComposite" presStyleCnt="0"/>
      <dgm:spPr/>
    </dgm:pt>
    <dgm:pt modelId="{8BCC2168-3EFA-4BCF-81B1-9B66790A7DB4}" type="pres">
      <dgm:prSet presAssocID="{D51ED5D3-7F73-4B9F-9E5F-4258CB056891}" presName="rootText" presStyleLbl="node2" presStyleIdx="3" presStyleCnt="4">
        <dgm:presLayoutVars>
          <dgm:chPref val="3"/>
        </dgm:presLayoutVars>
      </dgm:prSet>
      <dgm:spPr/>
      <dgm:t>
        <a:bodyPr/>
        <a:lstStyle/>
        <a:p>
          <a:endParaRPr lang="en-US"/>
        </a:p>
      </dgm:t>
    </dgm:pt>
    <dgm:pt modelId="{B6DB73E8-B928-4529-AAE2-4DE34B349767}" type="pres">
      <dgm:prSet presAssocID="{D51ED5D3-7F73-4B9F-9E5F-4258CB056891}" presName="rootConnector" presStyleLbl="node2" presStyleIdx="3" presStyleCnt="4"/>
      <dgm:spPr/>
      <dgm:t>
        <a:bodyPr/>
        <a:lstStyle/>
        <a:p>
          <a:endParaRPr lang="en-US"/>
        </a:p>
      </dgm:t>
    </dgm:pt>
    <dgm:pt modelId="{9A0F05ED-8E7E-4035-B452-0105357A1A3B}" type="pres">
      <dgm:prSet presAssocID="{D51ED5D3-7F73-4B9F-9E5F-4258CB056891}" presName="hierChild4" presStyleCnt="0"/>
      <dgm:spPr/>
    </dgm:pt>
    <dgm:pt modelId="{7F885BC0-900B-40CE-8833-51F8B9E5A64E}" type="pres">
      <dgm:prSet presAssocID="{D51ED5D3-7F73-4B9F-9E5F-4258CB056891}" presName="hierChild5" presStyleCnt="0"/>
      <dgm:spPr/>
    </dgm:pt>
    <dgm:pt modelId="{7644ED8E-02F9-4DFA-815B-4B5C017FB9E4}" type="pres">
      <dgm:prSet presAssocID="{C9996472-6F3B-435E-A1D0-99A50579C481}" presName="hierChild3" presStyleCnt="0"/>
      <dgm:spPr/>
    </dgm:pt>
    <dgm:pt modelId="{668DCD0D-5F84-46F1-A9D0-E5300A940B52}" type="pres">
      <dgm:prSet presAssocID="{F9635D19-AA31-4D03-9435-2A8387AE94A2}" presName="Name111" presStyleLbl="parChTrans1D2" presStyleIdx="4" presStyleCnt="5"/>
      <dgm:spPr/>
      <dgm:t>
        <a:bodyPr/>
        <a:lstStyle/>
        <a:p>
          <a:endParaRPr lang="en-US"/>
        </a:p>
      </dgm:t>
    </dgm:pt>
    <dgm:pt modelId="{41808F65-4AC6-4023-945A-4A8B8D59568E}" type="pres">
      <dgm:prSet presAssocID="{680D7D01-AD14-4298-A35A-874BE52A76C9}" presName="hierRoot3" presStyleCnt="0">
        <dgm:presLayoutVars>
          <dgm:hierBranch val="init"/>
        </dgm:presLayoutVars>
      </dgm:prSet>
      <dgm:spPr/>
    </dgm:pt>
    <dgm:pt modelId="{4881E5D3-A586-4363-910B-DA15F8350156}" type="pres">
      <dgm:prSet presAssocID="{680D7D01-AD14-4298-A35A-874BE52A76C9}" presName="rootComposite3" presStyleCnt="0"/>
      <dgm:spPr/>
    </dgm:pt>
    <dgm:pt modelId="{285B280E-A1FA-4828-8C2C-E2BAA0B8FC1F}" type="pres">
      <dgm:prSet presAssocID="{680D7D01-AD14-4298-A35A-874BE52A76C9}" presName="rootText3" presStyleLbl="asst1" presStyleIdx="0" presStyleCnt="1">
        <dgm:presLayoutVars>
          <dgm:chPref val="3"/>
        </dgm:presLayoutVars>
      </dgm:prSet>
      <dgm:spPr/>
      <dgm:t>
        <a:bodyPr/>
        <a:lstStyle/>
        <a:p>
          <a:endParaRPr lang="en-US"/>
        </a:p>
      </dgm:t>
    </dgm:pt>
    <dgm:pt modelId="{06D90B4D-5AC5-45D7-B8FF-A97C563E10A8}" type="pres">
      <dgm:prSet presAssocID="{680D7D01-AD14-4298-A35A-874BE52A76C9}" presName="rootConnector3" presStyleLbl="asst1" presStyleIdx="0" presStyleCnt="1"/>
      <dgm:spPr/>
      <dgm:t>
        <a:bodyPr/>
        <a:lstStyle/>
        <a:p>
          <a:endParaRPr lang="en-US"/>
        </a:p>
      </dgm:t>
    </dgm:pt>
    <dgm:pt modelId="{85FC7B55-3714-4742-92FB-D759DBA09DCA}" type="pres">
      <dgm:prSet presAssocID="{680D7D01-AD14-4298-A35A-874BE52A76C9}" presName="hierChild6" presStyleCnt="0"/>
      <dgm:spPr/>
    </dgm:pt>
    <dgm:pt modelId="{687F804C-617B-4C8A-96FC-65A0EAD5A641}" type="pres">
      <dgm:prSet presAssocID="{680D7D01-AD14-4298-A35A-874BE52A76C9}" presName="hierChild7" presStyleCnt="0"/>
      <dgm:spPr/>
    </dgm:pt>
  </dgm:ptLst>
  <dgm:cxnLst>
    <dgm:cxn modelId="{CF8F16B5-E634-4D52-9008-FEBD4210A59D}" type="presOf" srcId="{DC5C77F3-DDCC-488F-B657-2D4742DFB925}" destId="{64DF76EB-02F4-4F0A-8DDC-3EC15D48590A}" srcOrd="0" destOrd="0" presId="urn:microsoft.com/office/officeart/2005/8/layout/orgChart1"/>
    <dgm:cxn modelId="{302D58BA-250B-4F6C-AC93-8E90A4338DA4}" type="presOf" srcId="{3589880D-9514-44D1-B5F0-92009FE894BA}" destId="{F6D4A5BE-A462-4E15-BF13-934FD08FC44F}" srcOrd="0" destOrd="0" presId="urn:microsoft.com/office/officeart/2005/8/layout/orgChart1"/>
    <dgm:cxn modelId="{417D0C21-279A-4E45-9AC0-919DECD98EF5}" type="presOf" srcId="{E7063144-1BB1-4062-B858-1531FA8E95CA}" destId="{623E0FB5-2C59-4487-8E86-530E04526F59}" srcOrd="0" destOrd="0" presId="urn:microsoft.com/office/officeart/2005/8/layout/orgChart1"/>
    <dgm:cxn modelId="{4712F092-77F4-49FE-A19F-A8FC2F7F1BE5}" type="presOf" srcId="{E7063144-1BB1-4062-B858-1531FA8E95CA}" destId="{7D33D253-1074-45E5-B131-8BAEBE507710}" srcOrd="1" destOrd="0" presId="urn:microsoft.com/office/officeart/2005/8/layout/orgChart1"/>
    <dgm:cxn modelId="{E6D204D9-095B-407A-8190-5D97C5B25762}" type="presOf" srcId="{D51ED5D3-7F73-4B9F-9E5F-4258CB056891}" destId="{8BCC2168-3EFA-4BCF-81B1-9B66790A7DB4}" srcOrd="0" destOrd="0" presId="urn:microsoft.com/office/officeart/2005/8/layout/orgChart1"/>
    <dgm:cxn modelId="{18AE810D-F0E8-4298-8458-3036C3F04D1B}" srcId="{C9996472-6F3B-435E-A1D0-99A50579C481}" destId="{680D7D01-AD14-4298-A35A-874BE52A76C9}" srcOrd="0" destOrd="0" parTransId="{F9635D19-AA31-4D03-9435-2A8387AE94A2}" sibTransId="{336658D8-9820-48FB-A371-F51BFC43CFCD}"/>
    <dgm:cxn modelId="{206CEF3C-28AC-4EBD-B64B-AC1650B66695}" type="presOf" srcId="{F9635D19-AA31-4D03-9435-2A8387AE94A2}" destId="{668DCD0D-5F84-46F1-A9D0-E5300A940B52}" srcOrd="0" destOrd="0" presId="urn:microsoft.com/office/officeart/2005/8/layout/orgChart1"/>
    <dgm:cxn modelId="{B22EDC34-B8E8-4774-ADCC-6C239380F02B}" type="presOf" srcId="{C9996472-6F3B-435E-A1D0-99A50579C481}" destId="{A040A61A-055F-42A4-9773-CFE7CCE554DC}" srcOrd="1" destOrd="0" presId="urn:microsoft.com/office/officeart/2005/8/layout/orgChart1"/>
    <dgm:cxn modelId="{C1E6F21D-3F67-4CF9-A355-3353A6B93EAD}" type="presOf" srcId="{C6EA7E21-00D4-4A5C-8417-1248C092187D}" destId="{1E14F792-C8EE-44AF-A8EA-44270B0957DB}" srcOrd="0" destOrd="0" presId="urn:microsoft.com/office/officeart/2005/8/layout/orgChart1"/>
    <dgm:cxn modelId="{ABBD0C1E-1AE7-4D7A-85EC-97D69552C44D}" type="presOf" srcId="{680D7D01-AD14-4298-A35A-874BE52A76C9}" destId="{285B280E-A1FA-4828-8C2C-E2BAA0B8FC1F}" srcOrd="0" destOrd="0" presId="urn:microsoft.com/office/officeart/2005/8/layout/orgChart1"/>
    <dgm:cxn modelId="{66A2B18F-D910-4D6D-B9F0-C173D60FBF7F}" srcId="{C9996472-6F3B-435E-A1D0-99A50579C481}" destId="{6A7598F3-F54E-4257-B993-A9F5A6FF47FF}" srcOrd="1" destOrd="0" parTransId="{3589880D-9514-44D1-B5F0-92009FE894BA}" sibTransId="{3A28CFA3-A2A7-47E7-AD4F-2AA59946CA70}"/>
    <dgm:cxn modelId="{F35B0C36-0133-4270-B6E5-1004851A821D}" type="presOf" srcId="{640A8D91-1A08-4371-9F92-ADDB558E6515}" destId="{7AA494FB-D88D-4C3B-B3E0-07437C7115CF}" srcOrd="1" destOrd="0" presId="urn:microsoft.com/office/officeart/2005/8/layout/orgChart1"/>
    <dgm:cxn modelId="{F1DBECA6-2CBD-4AB7-ADB3-699613537628}" type="presOf" srcId="{D51ED5D3-7F73-4B9F-9E5F-4258CB056891}" destId="{B6DB73E8-B928-4529-AAE2-4DE34B349767}" srcOrd="1" destOrd="0" presId="urn:microsoft.com/office/officeart/2005/8/layout/orgChart1"/>
    <dgm:cxn modelId="{A2FBD3BD-670D-4BFC-BCF0-728FF5DBD6DF}" srcId="{C9996472-6F3B-435E-A1D0-99A50579C481}" destId="{D51ED5D3-7F73-4B9F-9E5F-4258CB056891}" srcOrd="4" destOrd="0" parTransId="{5E7D94F0-C27D-47EC-9EC4-7EF1706D728D}" sibTransId="{60DEFD93-DC31-455F-AD1F-21D2F86C15B9}"/>
    <dgm:cxn modelId="{8F5747D0-30BD-4562-983A-5C65295A34F5}" srcId="{03CB6BA7-B8A8-4563-A53B-DB9EC4802D29}" destId="{C9996472-6F3B-435E-A1D0-99A50579C481}" srcOrd="0" destOrd="0" parTransId="{5D8D6FCA-8A67-4C67-B706-AB7B3C4C4C41}" sibTransId="{CDD9F4C7-F867-42B7-98B8-983A0762D107}"/>
    <dgm:cxn modelId="{799E0FC8-78B5-4968-867F-16D1FC3EAAFB}" srcId="{C9996472-6F3B-435E-A1D0-99A50579C481}" destId="{E7063144-1BB1-4062-B858-1531FA8E95CA}" srcOrd="3" destOrd="0" parTransId="{DC5C77F3-DDCC-488F-B657-2D4742DFB925}" sibTransId="{8942E4D0-0337-4F10-86FD-2A0DEA49026F}"/>
    <dgm:cxn modelId="{772E600B-BA0E-4E52-A3B4-50BE03C4AB13}" type="presOf" srcId="{C9996472-6F3B-435E-A1D0-99A50579C481}" destId="{3D59EEFF-3FBB-4E9D-A5A9-0F73D93C0F91}" srcOrd="0" destOrd="0" presId="urn:microsoft.com/office/officeart/2005/8/layout/orgChart1"/>
    <dgm:cxn modelId="{A8DD9D80-5343-4238-9EF3-D19AE2972252}" srcId="{C9996472-6F3B-435E-A1D0-99A50579C481}" destId="{640A8D91-1A08-4371-9F92-ADDB558E6515}" srcOrd="2" destOrd="0" parTransId="{C6EA7E21-00D4-4A5C-8417-1248C092187D}" sibTransId="{E59B06FA-FB89-4E77-B8D4-F44AC63A7FD3}"/>
    <dgm:cxn modelId="{7E6F9B8F-E645-46E5-A530-E97CCFBCD1E5}" type="presOf" srcId="{03CB6BA7-B8A8-4563-A53B-DB9EC4802D29}" destId="{2442E0B1-302B-431B-B7EF-EEBDED06EA78}" srcOrd="0" destOrd="0" presId="urn:microsoft.com/office/officeart/2005/8/layout/orgChart1"/>
    <dgm:cxn modelId="{147B0161-00D9-4A96-AE43-C2570DD311EE}" type="presOf" srcId="{680D7D01-AD14-4298-A35A-874BE52A76C9}" destId="{06D90B4D-5AC5-45D7-B8FF-A97C563E10A8}" srcOrd="1" destOrd="0" presId="urn:microsoft.com/office/officeart/2005/8/layout/orgChart1"/>
    <dgm:cxn modelId="{DE246218-1994-44B7-8788-DC15CF4CC948}" type="presOf" srcId="{5E7D94F0-C27D-47EC-9EC4-7EF1706D728D}" destId="{66F04333-B5D6-4C3C-A1E8-1E19ACDC32BC}" srcOrd="0" destOrd="0" presId="urn:microsoft.com/office/officeart/2005/8/layout/orgChart1"/>
    <dgm:cxn modelId="{6CB8BDA3-926F-4A2A-BCC4-59D82971B133}" type="presOf" srcId="{640A8D91-1A08-4371-9F92-ADDB558E6515}" destId="{4AEF110C-D0EA-4E55-B2C0-653C054F1CE1}" srcOrd="0" destOrd="0" presId="urn:microsoft.com/office/officeart/2005/8/layout/orgChart1"/>
    <dgm:cxn modelId="{F2934A56-F9C1-4E7D-BA7D-FAB50AD0E5AE}" type="presOf" srcId="{6A7598F3-F54E-4257-B993-A9F5A6FF47FF}" destId="{B7F5B321-C13A-4974-B84D-CE89D8DF6492}" srcOrd="0" destOrd="0" presId="urn:microsoft.com/office/officeart/2005/8/layout/orgChart1"/>
    <dgm:cxn modelId="{6C417CCF-78C3-481D-A387-380E7ED62EFE}" type="presOf" srcId="{6A7598F3-F54E-4257-B993-A9F5A6FF47FF}" destId="{1C5D3A99-1C5F-442C-BDCC-DC74D5521FD2}" srcOrd="1" destOrd="0" presId="urn:microsoft.com/office/officeart/2005/8/layout/orgChart1"/>
    <dgm:cxn modelId="{65EB18CB-8D45-42DF-B7CD-3F78000BB8CE}" type="presParOf" srcId="{2442E0B1-302B-431B-B7EF-EEBDED06EA78}" destId="{11EAA5D8-F379-4DAD-9DB3-CB865092B5D6}" srcOrd="0" destOrd="0" presId="urn:microsoft.com/office/officeart/2005/8/layout/orgChart1"/>
    <dgm:cxn modelId="{0333D1FE-1A63-4321-BE94-8FA9E5468463}" type="presParOf" srcId="{11EAA5D8-F379-4DAD-9DB3-CB865092B5D6}" destId="{F42FCD5B-05F0-4D6A-A49D-61F8261E4AE5}" srcOrd="0" destOrd="0" presId="urn:microsoft.com/office/officeart/2005/8/layout/orgChart1"/>
    <dgm:cxn modelId="{8B3589A9-D7C0-4DD8-BB59-899EE4D670DF}" type="presParOf" srcId="{F42FCD5B-05F0-4D6A-A49D-61F8261E4AE5}" destId="{3D59EEFF-3FBB-4E9D-A5A9-0F73D93C0F91}" srcOrd="0" destOrd="0" presId="urn:microsoft.com/office/officeart/2005/8/layout/orgChart1"/>
    <dgm:cxn modelId="{A309DB8D-8DCC-4E05-92E3-28516CCB5E4A}" type="presParOf" srcId="{F42FCD5B-05F0-4D6A-A49D-61F8261E4AE5}" destId="{A040A61A-055F-42A4-9773-CFE7CCE554DC}" srcOrd="1" destOrd="0" presId="urn:microsoft.com/office/officeart/2005/8/layout/orgChart1"/>
    <dgm:cxn modelId="{C8BBCDC6-E65B-4EC6-AD6A-B82BA852A7ED}" type="presParOf" srcId="{11EAA5D8-F379-4DAD-9DB3-CB865092B5D6}" destId="{26C698A2-713E-43DE-A2D9-C96F55023BAC}" srcOrd="1" destOrd="0" presId="urn:microsoft.com/office/officeart/2005/8/layout/orgChart1"/>
    <dgm:cxn modelId="{4789FC7B-2A62-4F1E-9F4C-FA159C042DAB}" type="presParOf" srcId="{26C698A2-713E-43DE-A2D9-C96F55023BAC}" destId="{F6D4A5BE-A462-4E15-BF13-934FD08FC44F}" srcOrd="0" destOrd="0" presId="urn:microsoft.com/office/officeart/2005/8/layout/orgChart1"/>
    <dgm:cxn modelId="{0C017A08-6E99-4994-88B5-7F2511828337}" type="presParOf" srcId="{26C698A2-713E-43DE-A2D9-C96F55023BAC}" destId="{C9C71D07-D964-4E49-A0DF-AE3E5CA377DD}" srcOrd="1" destOrd="0" presId="urn:microsoft.com/office/officeart/2005/8/layout/orgChart1"/>
    <dgm:cxn modelId="{AC5D2EBC-5C97-499E-ADED-F11EF076B5C6}" type="presParOf" srcId="{C9C71D07-D964-4E49-A0DF-AE3E5CA377DD}" destId="{E8C7A6C7-56C2-4D1B-986B-471BBB693AFE}" srcOrd="0" destOrd="0" presId="urn:microsoft.com/office/officeart/2005/8/layout/orgChart1"/>
    <dgm:cxn modelId="{27E3D8DB-0B34-4D5D-A035-0D661FD1FD5F}" type="presParOf" srcId="{E8C7A6C7-56C2-4D1B-986B-471BBB693AFE}" destId="{B7F5B321-C13A-4974-B84D-CE89D8DF6492}" srcOrd="0" destOrd="0" presId="urn:microsoft.com/office/officeart/2005/8/layout/orgChart1"/>
    <dgm:cxn modelId="{7EFE14CE-48A1-4302-B46A-4174DC4C0D48}" type="presParOf" srcId="{E8C7A6C7-56C2-4D1B-986B-471BBB693AFE}" destId="{1C5D3A99-1C5F-442C-BDCC-DC74D5521FD2}" srcOrd="1" destOrd="0" presId="urn:microsoft.com/office/officeart/2005/8/layout/orgChart1"/>
    <dgm:cxn modelId="{D91E3DB8-D45D-434C-834F-6A42336110E8}" type="presParOf" srcId="{C9C71D07-D964-4E49-A0DF-AE3E5CA377DD}" destId="{B1DBCE12-BC8D-47E8-9D72-E297D8DA91E1}" srcOrd="1" destOrd="0" presId="urn:microsoft.com/office/officeart/2005/8/layout/orgChart1"/>
    <dgm:cxn modelId="{64D1207C-32D5-40E9-BC37-F171E505283C}" type="presParOf" srcId="{C9C71D07-D964-4E49-A0DF-AE3E5CA377DD}" destId="{5396BD53-425F-40E2-B933-AC90BD632FA5}" srcOrd="2" destOrd="0" presId="urn:microsoft.com/office/officeart/2005/8/layout/orgChart1"/>
    <dgm:cxn modelId="{9ED0A8B1-12C5-4112-AB2E-D0A190EE87B2}" type="presParOf" srcId="{26C698A2-713E-43DE-A2D9-C96F55023BAC}" destId="{1E14F792-C8EE-44AF-A8EA-44270B0957DB}" srcOrd="2" destOrd="0" presId="urn:microsoft.com/office/officeart/2005/8/layout/orgChart1"/>
    <dgm:cxn modelId="{C65EE21A-DDE3-4922-9E19-DE1F363D2DC4}" type="presParOf" srcId="{26C698A2-713E-43DE-A2D9-C96F55023BAC}" destId="{43C7061C-AB43-4866-BCAF-1D148628E54C}" srcOrd="3" destOrd="0" presId="urn:microsoft.com/office/officeart/2005/8/layout/orgChart1"/>
    <dgm:cxn modelId="{D1AAA3C4-96A0-4E8C-9B90-F8E4D61B6388}" type="presParOf" srcId="{43C7061C-AB43-4866-BCAF-1D148628E54C}" destId="{24F17BE7-6352-432B-84B3-992E81059B2C}" srcOrd="0" destOrd="0" presId="urn:microsoft.com/office/officeart/2005/8/layout/orgChart1"/>
    <dgm:cxn modelId="{18055F15-66D2-462A-8302-8D5A1DD776E0}" type="presParOf" srcId="{24F17BE7-6352-432B-84B3-992E81059B2C}" destId="{4AEF110C-D0EA-4E55-B2C0-653C054F1CE1}" srcOrd="0" destOrd="0" presId="urn:microsoft.com/office/officeart/2005/8/layout/orgChart1"/>
    <dgm:cxn modelId="{BF04A200-405C-43E9-839D-6DCF15D28848}" type="presParOf" srcId="{24F17BE7-6352-432B-84B3-992E81059B2C}" destId="{7AA494FB-D88D-4C3B-B3E0-07437C7115CF}" srcOrd="1" destOrd="0" presId="urn:microsoft.com/office/officeart/2005/8/layout/orgChart1"/>
    <dgm:cxn modelId="{3CF94D3C-2E98-48BE-9570-B891D8490DDA}" type="presParOf" srcId="{43C7061C-AB43-4866-BCAF-1D148628E54C}" destId="{8F1730F8-9517-43E6-8645-853F53C3A268}" srcOrd="1" destOrd="0" presId="urn:microsoft.com/office/officeart/2005/8/layout/orgChart1"/>
    <dgm:cxn modelId="{64D57CD6-3353-4332-9F35-51320CF2E543}" type="presParOf" srcId="{43C7061C-AB43-4866-BCAF-1D148628E54C}" destId="{3BFE3EE8-6BA6-4203-BC4A-22D9F172CCAA}" srcOrd="2" destOrd="0" presId="urn:microsoft.com/office/officeart/2005/8/layout/orgChart1"/>
    <dgm:cxn modelId="{F0E0A883-D7A9-459B-820F-6C76F4BA0309}" type="presParOf" srcId="{26C698A2-713E-43DE-A2D9-C96F55023BAC}" destId="{64DF76EB-02F4-4F0A-8DDC-3EC15D48590A}" srcOrd="4" destOrd="0" presId="urn:microsoft.com/office/officeart/2005/8/layout/orgChart1"/>
    <dgm:cxn modelId="{04DB5B4E-16AC-4CCC-BCAA-AE7D41F492F1}" type="presParOf" srcId="{26C698A2-713E-43DE-A2D9-C96F55023BAC}" destId="{05FAB103-9AF9-40DF-972E-89F0F360CEA0}" srcOrd="5" destOrd="0" presId="urn:microsoft.com/office/officeart/2005/8/layout/orgChart1"/>
    <dgm:cxn modelId="{8B2B3583-5B82-421C-B44A-8AFA4C6E1719}" type="presParOf" srcId="{05FAB103-9AF9-40DF-972E-89F0F360CEA0}" destId="{C3E107EC-628A-41CE-BBC6-6074E29798DC}" srcOrd="0" destOrd="0" presId="urn:microsoft.com/office/officeart/2005/8/layout/orgChart1"/>
    <dgm:cxn modelId="{779170DD-36F3-4212-B2A3-A65416E070F1}" type="presParOf" srcId="{C3E107EC-628A-41CE-BBC6-6074E29798DC}" destId="{623E0FB5-2C59-4487-8E86-530E04526F59}" srcOrd="0" destOrd="0" presId="urn:microsoft.com/office/officeart/2005/8/layout/orgChart1"/>
    <dgm:cxn modelId="{621DBD3A-2724-409B-B2CD-EAF55F3A4923}" type="presParOf" srcId="{C3E107EC-628A-41CE-BBC6-6074E29798DC}" destId="{7D33D253-1074-45E5-B131-8BAEBE507710}" srcOrd="1" destOrd="0" presId="urn:microsoft.com/office/officeart/2005/8/layout/orgChart1"/>
    <dgm:cxn modelId="{3C6CF17B-AB40-43F3-83B4-A5B4CB7588B5}" type="presParOf" srcId="{05FAB103-9AF9-40DF-972E-89F0F360CEA0}" destId="{E533AFEA-19C1-4D33-A736-9831A92399A9}" srcOrd="1" destOrd="0" presId="urn:microsoft.com/office/officeart/2005/8/layout/orgChart1"/>
    <dgm:cxn modelId="{744D8C40-232C-48E9-B896-08175C57F8BD}" type="presParOf" srcId="{05FAB103-9AF9-40DF-972E-89F0F360CEA0}" destId="{228F7B5A-F12B-42B2-96C5-D8AF558EAE5C}" srcOrd="2" destOrd="0" presId="urn:microsoft.com/office/officeart/2005/8/layout/orgChart1"/>
    <dgm:cxn modelId="{1D023040-2C39-40ED-9E41-74B25CFAF036}" type="presParOf" srcId="{26C698A2-713E-43DE-A2D9-C96F55023BAC}" destId="{66F04333-B5D6-4C3C-A1E8-1E19ACDC32BC}" srcOrd="6" destOrd="0" presId="urn:microsoft.com/office/officeart/2005/8/layout/orgChart1"/>
    <dgm:cxn modelId="{1ECFA623-CB01-40DC-AA53-C327765F7ACD}" type="presParOf" srcId="{26C698A2-713E-43DE-A2D9-C96F55023BAC}" destId="{A41B440F-FAD7-4FAF-ADCA-0DAE3B485104}" srcOrd="7" destOrd="0" presId="urn:microsoft.com/office/officeart/2005/8/layout/orgChart1"/>
    <dgm:cxn modelId="{1BA22F60-C761-4828-A3A1-679068F2D4CF}" type="presParOf" srcId="{A41B440F-FAD7-4FAF-ADCA-0DAE3B485104}" destId="{7E9EA861-BB98-4F00-807A-E9391DB74719}" srcOrd="0" destOrd="0" presId="urn:microsoft.com/office/officeart/2005/8/layout/orgChart1"/>
    <dgm:cxn modelId="{900F3BD6-87D5-4BBA-A848-5FA4FE2C5FC6}" type="presParOf" srcId="{7E9EA861-BB98-4F00-807A-E9391DB74719}" destId="{8BCC2168-3EFA-4BCF-81B1-9B66790A7DB4}" srcOrd="0" destOrd="0" presId="urn:microsoft.com/office/officeart/2005/8/layout/orgChart1"/>
    <dgm:cxn modelId="{2AA67BA9-065F-4CB2-BF4F-62A1CD6E66BC}" type="presParOf" srcId="{7E9EA861-BB98-4F00-807A-E9391DB74719}" destId="{B6DB73E8-B928-4529-AAE2-4DE34B349767}" srcOrd="1" destOrd="0" presId="urn:microsoft.com/office/officeart/2005/8/layout/orgChart1"/>
    <dgm:cxn modelId="{C6F5CF95-8188-4F7E-B279-8B7E261D4AC1}" type="presParOf" srcId="{A41B440F-FAD7-4FAF-ADCA-0DAE3B485104}" destId="{9A0F05ED-8E7E-4035-B452-0105357A1A3B}" srcOrd="1" destOrd="0" presId="urn:microsoft.com/office/officeart/2005/8/layout/orgChart1"/>
    <dgm:cxn modelId="{CABB3386-348A-46B1-BFE0-8F978361CEBB}" type="presParOf" srcId="{A41B440F-FAD7-4FAF-ADCA-0DAE3B485104}" destId="{7F885BC0-900B-40CE-8833-51F8B9E5A64E}" srcOrd="2" destOrd="0" presId="urn:microsoft.com/office/officeart/2005/8/layout/orgChart1"/>
    <dgm:cxn modelId="{1C4AA1BD-BE27-419E-8E96-33DDFC999610}" type="presParOf" srcId="{11EAA5D8-F379-4DAD-9DB3-CB865092B5D6}" destId="{7644ED8E-02F9-4DFA-815B-4B5C017FB9E4}" srcOrd="2" destOrd="0" presId="urn:microsoft.com/office/officeart/2005/8/layout/orgChart1"/>
    <dgm:cxn modelId="{9209636C-F695-4AC4-9165-40589F74050B}" type="presParOf" srcId="{7644ED8E-02F9-4DFA-815B-4B5C017FB9E4}" destId="{668DCD0D-5F84-46F1-A9D0-E5300A940B52}" srcOrd="0" destOrd="0" presId="urn:microsoft.com/office/officeart/2005/8/layout/orgChart1"/>
    <dgm:cxn modelId="{82049BA7-5CC9-40B2-AA63-1EFFD17669DB}" type="presParOf" srcId="{7644ED8E-02F9-4DFA-815B-4B5C017FB9E4}" destId="{41808F65-4AC6-4023-945A-4A8B8D59568E}" srcOrd="1" destOrd="0" presId="urn:microsoft.com/office/officeart/2005/8/layout/orgChart1"/>
    <dgm:cxn modelId="{84789362-B705-41C7-8B35-61D033FB83A2}" type="presParOf" srcId="{41808F65-4AC6-4023-945A-4A8B8D59568E}" destId="{4881E5D3-A586-4363-910B-DA15F8350156}" srcOrd="0" destOrd="0" presId="urn:microsoft.com/office/officeart/2005/8/layout/orgChart1"/>
    <dgm:cxn modelId="{0774559C-3932-4406-BF72-613B11BCD827}" type="presParOf" srcId="{4881E5D3-A586-4363-910B-DA15F8350156}" destId="{285B280E-A1FA-4828-8C2C-E2BAA0B8FC1F}" srcOrd="0" destOrd="0" presId="urn:microsoft.com/office/officeart/2005/8/layout/orgChart1"/>
    <dgm:cxn modelId="{DCEC072D-D1EE-4379-9D44-2231378FF899}" type="presParOf" srcId="{4881E5D3-A586-4363-910B-DA15F8350156}" destId="{06D90B4D-5AC5-45D7-B8FF-A97C563E10A8}" srcOrd="1" destOrd="0" presId="urn:microsoft.com/office/officeart/2005/8/layout/orgChart1"/>
    <dgm:cxn modelId="{2B7E8852-9DBE-4E95-A036-3072A2A21BBF}" type="presParOf" srcId="{41808F65-4AC6-4023-945A-4A8B8D59568E}" destId="{85FC7B55-3714-4742-92FB-D759DBA09DCA}" srcOrd="1" destOrd="0" presId="urn:microsoft.com/office/officeart/2005/8/layout/orgChart1"/>
    <dgm:cxn modelId="{4C3A27EC-CAEE-4546-A1C9-B017FC098F02}" type="presParOf" srcId="{41808F65-4AC6-4023-945A-4A8B8D59568E}" destId="{687F804C-617B-4C8A-96FC-65A0EAD5A64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3" y="0"/>
            <a:ext cx="4024809" cy="337946"/>
          </a:xfrm>
          <a:prstGeom prst="rect">
            <a:avLst/>
          </a:prstGeom>
          <a:noFill/>
          <a:ln w="9525">
            <a:noFill/>
            <a:miter lim="800000"/>
            <a:headEnd/>
            <a:tailEnd/>
          </a:ln>
          <a:effectLst/>
        </p:spPr>
        <p:txBody>
          <a:bodyPr vert="horz" wrap="square" lIns="90251" tIns="45126" rIns="90251" bIns="45126" numCol="1" anchor="t" anchorCtr="0" compatLnSpc="1">
            <a:prstTxWarp prst="textNoShape">
              <a:avLst/>
            </a:prstTxWarp>
          </a:bodyPr>
          <a:lstStyle>
            <a:lvl1pPr defTabSz="902333" eaLnBrk="0" hangingPunct="0">
              <a:defRPr sz="1100">
                <a:latin typeface="Times" charset="0"/>
                <a:cs typeface="+mn-cs"/>
              </a:defRPr>
            </a:lvl1pPr>
          </a:lstStyle>
          <a:p>
            <a:pPr>
              <a:defRPr/>
            </a:pPr>
            <a:endParaRPr lang="en-US"/>
          </a:p>
        </p:txBody>
      </p:sp>
      <p:sp>
        <p:nvSpPr>
          <p:cNvPr id="124931" name="Rectangle 3"/>
          <p:cNvSpPr>
            <a:spLocks noGrp="1" noChangeArrowheads="1"/>
          </p:cNvSpPr>
          <p:nvPr>
            <p:ph type="dt" sz="quarter" idx="1"/>
          </p:nvPr>
        </p:nvSpPr>
        <p:spPr bwMode="auto">
          <a:xfrm>
            <a:off x="5235278" y="0"/>
            <a:ext cx="4024808" cy="337946"/>
          </a:xfrm>
          <a:prstGeom prst="rect">
            <a:avLst/>
          </a:prstGeom>
          <a:noFill/>
          <a:ln w="9525">
            <a:noFill/>
            <a:miter lim="800000"/>
            <a:headEnd/>
            <a:tailEnd/>
          </a:ln>
          <a:effectLst/>
        </p:spPr>
        <p:txBody>
          <a:bodyPr vert="horz" wrap="square" lIns="90251" tIns="45126" rIns="90251" bIns="45126" numCol="1" anchor="t" anchorCtr="0" compatLnSpc="1">
            <a:prstTxWarp prst="textNoShape">
              <a:avLst/>
            </a:prstTxWarp>
          </a:bodyPr>
          <a:lstStyle>
            <a:lvl1pPr algn="r" defTabSz="902333" eaLnBrk="0" hangingPunct="0">
              <a:defRPr sz="1100">
                <a:latin typeface="Times" charset="0"/>
                <a:cs typeface="+mn-cs"/>
              </a:defRPr>
            </a:lvl1pPr>
          </a:lstStyle>
          <a:p>
            <a:pPr>
              <a:defRPr/>
            </a:pPr>
            <a:endParaRPr lang="en-US"/>
          </a:p>
        </p:txBody>
      </p:sp>
      <p:sp>
        <p:nvSpPr>
          <p:cNvPr id="124932" name="Rectangle 4"/>
          <p:cNvSpPr>
            <a:spLocks noGrp="1" noChangeArrowheads="1"/>
          </p:cNvSpPr>
          <p:nvPr>
            <p:ph type="ftr" sz="quarter" idx="2"/>
          </p:nvPr>
        </p:nvSpPr>
        <p:spPr bwMode="auto">
          <a:xfrm>
            <a:off x="3" y="6525663"/>
            <a:ext cx="4024809" cy="336809"/>
          </a:xfrm>
          <a:prstGeom prst="rect">
            <a:avLst/>
          </a:prstGeom>
          <a:noFill/>
          <a:ln w="9525">
            <a:noFill/>
            <a:miter lim="800000"/>
            <a:headEnd/>
            <a:tailEnd/>
          </a:ln>
          <a:effectLst/>
        </p:spPr>
        <p:txBody>
          <a:bodyPr vert="horz" wrap="square" lIns="90251" tIns="45126" rIns="90251" bIns="45126" numCol="1" anchor="b" anchorCtr="0" compatLnSpc="1">
            <a:prstTxWarp prst="textNoShape">
              <a:avLst/>
            </a:prstTxWarp>
          </a:bodyPr>
          <a:lstStyle>
            <a:lvl1pPr defTabSz="902333" eaLnBrk="0" hangingPunct="0">
              <a:defRPr sz="1100">
                <a:latin typeface="Times" charset="0"/>
                <a:cs typeface="+mn-cs"/>
              </a:defRPr>
            </a:lvl1pPr>
          </a:lstStyle>
          <a:p>
            <a:pPr>
              <a:defRPr/>
            </a:pPr>
            <a:endParaRPr lang="en-US"/>
          </a:p>
        </p:txBody>
      </p:sp>
      <p:sp>
        <p:nvSpPr>
          <p:cNvPr id="124933" name="Rectangle 5"/>
          <p:cNvSpPr>
            <a:spLocks noGrp="1" noChangeArrowheads="1"/>
          </p:cNvSpPr>
          <p:nvPr>
            <p:ph type="sldNum" sz="quarter" idx="3"/>
          </p:nvPr>
        </p:nvSpPr>
        <p:spPr bwMode="auto">
          <a:xfrm>
            <a:off x="5235278" y="6525663"/>
            <a:ext cx="4024808" cy="336809"/>
          </a:xfrm>
          <a:prstGeom prst="rect">
            <a:avLst/>
          </a:prstGeom>
          <a:noFill/>
          <a:ln w="9525">
            <a:noFill/>
            <a:miter lim="800000"/>
            <a:headEnd/>
            <a:tailEnd/>
          </a:ln>
          <a:effectLst/>
        </p:spPr>
        <p:txBody>
          <a:bodyPr vert="horz" wrap="square" lIns="90251" tIns="45126" rIns="90251" bIns="45126" numCol="1" anchor="b" anchorCtr="0" compatLnSpc="1">
            <a:prstTxWarp prst="textNoShape">
              <a:avLst/>
            </a:prstTxWarp>
          </a:bodyPr>
          <a:lstStyle>
            <a:lvl1pPr algn="r" defTabSz="902333" eaLnBrk="0" hangingPunct="0">
              <a:defRPr sz="1100">
                <a:latin typeface="Times" charset="0"/>
                <a:cs typeface="+mn-cs"/>
              </a:defRPr>
            </a:lvl1pPr>
          </a:lstStyle>
          <a:p>
            <a:pPr>
              <a:defRPr/>
            </a:pPr>
            <a:fld id="{8537B006-6DB0-4040-8B27-01FDDC3FB3DD}" type="slidenum">
              <a:rPr lang="ar-SA"/>
              <a:pPr>
                <a:defRPr/>
              </a:pPr>
              <a:t>‹#›</a:t>
            </a:fld>
            <a:endParaRPr lang="en-US"/>
          </a:p>
        </p:txBody>
      </p:sp>
    </p:spTree>
    <p:extLst>
      <p:ext uri="{BB962C8B-B14F-4D97-AF65-F5344CB8AC3E}">
        <p14:creationId xmlns:p14="http://schemas.microsoft.com/office/powerpoint/2010/main" val="761295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bwMode="auto">
          <a:xfrm>
            <a:off x="3" y="0"/>
            <a:ext cx="4024809" cy="337946"/>
          </a:xfrm>
          <a:prstGeom prst="rect">
            <a:avLst/>
          </a:prstGeom>
          <a:noFill/>
          <a:ln w="9525">
            <a:noFill/>
            <a:miter lim="800000"/>
            <a:headEnd/>
            <a:tailEnd/>
          </a:ln>
          <a:effectLst/>
        </p:spPr>
        <p:txBody>
          <a:bodyPr vert="horz" wrap="square" lIns="90251" tIns="45126" rIns="90251" bIns="45126" numCol="1" anchor="t" anchorCtr="0" compatLnSpc="1">
            <a:prstTxWarp prst="textNoShape">
              <a:avLst/>
            </a:prstTxWarp>
          </a:bodyPr>
          <a:lstStyle>
            <a:lvl1pPr defTabSz="902333" eaLnBrk="0" hangingPunct="0">
              <a:defRPr sz="1100">
                <a:latin typeface="Times" charset="0"/>
                <a:cs typeface="+mn-cs"/>
              </a:defRPr>
            </a:lvl1pPr>
          </a:lstStyle>
          <a:p>
            <a:pPr>
              <a:defRPr/>
            </a:pPr>
            <a:endParaRPr lang="en-US"/>
          </a:p>
        </p:txBody>
      </p:sp>
      <p:sp>
        <p:nvSpPr>
          <p:cNvPr id="129027" name="Rectangle 3"/>
          <p:cNvSpPr>
            <a:spLocks noGrp="1" noChangeArrowheads="1"/>
          </p:cNvSpPr>
          <p:nvPr>
            <p:ph type="dt" idx="1"/>
          </p:nvPr>
        </p:nvSpPr>
        <p:spPr bwMode="auto">
          <a:xfrm>
            <a:off x="5235278" y="0"/>
            <a:ext cx="4024808" cy="337946"/>
          </a:xfrm>
          <a:prstGeom prst="rect">
            <a:avLst/>
          </a:prstGeom>
          <a:noFill/>
          <a:ln w="9525">
            <a:noFill/>
            <a:miter lim="800000"/>
            <a:headEnd/>
            <a:tailEnd/>
          </a:ln>
          <a:effectLst/>
        </p:spPr>
        <p:txBody>
          <a:bodyPr vert="horz" wrap="square" lIns="90251" tIns="45126" rIns="90251" bIns="45126" numCol="1" anchor="t" anchorCtr="0" compatLnSpc="1">
            <a:prstTxWarp prst="textNoShape">
              <a:avLst/>
            </a:prstTxWarp>
          </a:bodyPr>
          <a:lstStyle>
            <a:lvl1pPr algn="r" defTabSz="902333" eaLnBrk="0" hangingPunct="0">
              <a:defRPr sz="1100">
                <a:latin typeface="Times" charset="0"/>
                <a:cs typeface="+mn-cs"/>
              </a:defRPr>
            </a:lvl1pPr>
          </a:lstStyle>
          <a:p>
            <a:pPr>
              <a:defRPr/>
            </a:pPr>
            <a:endParaRPr lang="en-US"/>
          </a:p>
        </p:txBody>
      </p:sp>
      <p:sp>
        <p:nvSpPr>
          <p:cNvPr id="54276" name="Rectangle 4"/>
          <p:cNvSpPr>
            <a:spLocks noGrp="1" noRot="1" noChangeAspect="1" noChangeArrowheads="1" noTextEdit="1"/>
          </p:cNvSpPr>
          <p:nvPr>
            <p:ph type="sldImg" idx="2"/>
          </p:nvPr>
        </p:nvSpPr>
        <p:spPr bwMode="auto">
          <a:xfrm>
            <a:off x="2909888" y="506413"/>
            <a:ext cx="3451225" cy="25876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9" name="Rectangle 5"/>
          <p:cNvSpPr>
            <a:spLocks noGrp="1" noChangeArrowheads="1"/>
          </p:cNvSpPr>
          <p:nvPr>
            <p:ph type="body" sz="quarter" idx="3"/>
          </p:nvPr>
        </p:nvSpPr>
        <p:spPr bwMode="auto">
          <a:xfrm>
            <a:off x="1208453" y="3261126"/>
            <a:ext cx="6845200" cy="3094996"/>
          </a:xfrm>
          <a:prstGeom prst="rect">
            <a:avLst/>
          </a:prstGeom>
          <a:noFill/>
          <a:ln w="9525">
            <a:noFill/>
            <a:miter lim="800000"/>
            <a:headEnd/>
            <a:tailEnd/>
          </a:ln>
          <a:effectLst/>
        </p:spPr>
        <p:txBody>
          <a:bodyPr vert="horz" wrap="square" lIns="90251" tIns="45126" rIns="90251" bIns="4512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9030" name="Rectangle 6"/>
          <p:cNvSpPr>
            <a:spLocks noGrp="1" noChangeArrowheads="1"/>
          </p:cNvSpPr>
          <p:nvPr>
            <p:ph type="ftr" sz="quarter" idx="4"/>
          </p:nvPr>
        </p:nvSpPr>
        <p:spPr bwMode="auto">
          <a:xfrm>
            <a:off x="3" y="6525663"/>
            <a:ext cx="4024809" cy="336809"/>
          </a:xfrm>
          <a:prstGeom prst="rect">
            <a:avLst/>
          </a:prstGeom>
          <a:noFill/>
          <a:ln w="9525">
            <a:noFill/>
            <a:miter lim="800000"/>
            <a:headEnd/>
            <a:tailEnd/>
          </a:ln>
          <a:effectLst/>
        </p:spPr>
        <p:txBody>
          <a:bodyPr vert="horz" wrap="square" lIns="90251" tIns="45126" rIns="90251" bIns="45126" numCol="1" anchor="b" anchorCtr="0" compatLnSpc="1">
            <a:prstTxWarp prst="textNoShape">
              <a:avLst/>
            </a:prstTxWarp>
          </a:bodyPr>
          <a:lstStyle>
            <a:lvl1pPr defTabSz="902333" eaLnBrk="0" hangingPunct="0">
              <a:defRPr sz="1100">
                <a:latin typeface="Times" charset="0"/>
                <a:cs typeface="+mn-cs"/>
              </a:defRPr>
            </a:lvl1pPr>
          </a:lstStyle>
          <a:p>
            <a:pPr>
              <a:defRPr/>
            </a:pPr>
            <a:endParaRPr lang="en-US"/>
          </a:p>
        </p:txBody>
      </p:sp>
      <p:sp>
        <p:nvSpPr>
          <p:cNvPr id="129031" name="Rectangle 7"/>
          <p:cNvSpPr>
            <a:spLocks noGrp="1" noChangeArrowheads="1"/>
          </p:cNvSpPr>
          <p:nvPr>
            <p:ph type="sldNum" sz="quarter" idx="5"/>
          </p:nvPr>
        </p:nvSpPr>
        <p:spPr bwMode="auto">
          <a:xfrm>
            <a:off x="5235278" y="6525663"/>
            <a:ext cx="4024808" cy="336809"/>
          </a:xfrm>
          <a:prstGeom prst="rect">
            <a:avLst/>
          </a:prstGeom>
          <a:noFill/>
          <a:ln w="9525">
            <a:noFill/>
            <a:miter lim="800000"/>
            <a:headEnd/>
            <a:tailEnd/>
          </a:ln>
          <a:effectLst/>
        </p:spPr>
        <p:txBody>
          <a:bodyPr vert="horz" wrap="square" lIns="90251" tIns="45126" rIns="90251" bIns="45126" numCol="1" anchor="b" anchorCtr="0" compatLnSpc="1">
            <a:prstTxWarp prst="textNoShape">
              <a:avLst/>
            </a:prstTxWarp>
          </a:bodyPr>
          <a:lstStyle>
            <a:lvl1pPr algn="r" defTabSz="902333" eaLnBrk="0" hangingPunct="0">
              <a:defRPr sz="1100">
                <a:latin typeface="Times" charset="0"/>
                <a:cs typeface="+mn-cs"/>
              </a:defRPr>
            </a:lvl1pPr>
          </a:lstStyle>
          <a:p>
            <a:pPr>
              <a:defRPr/>
            </a:pPr>
            <a:fld id="{F124BB79-745B-4226-A56B-92F6864622FE}" type="slidenum">
              <a:rPr lang="ar-SA"/>
              <a:pPr>
                <a:defRPr/>
              </a:pPr>
              <a:t>‹#›</a:t>
            </a:fld>
            <a:endParaRPr lang="en-US"/>
          </a:p>
        </p:txBody>
      </p:sp>
    </p:spTree>
    <p:extLst>
      <p:ext uri="{BB962C8B-B14F-4D97-AF65-F5344CB8AC3E}">
        <p14:creationId xmlns:p14="http://schemas.microsoft.com/office/powerpoint/2010/main" val="32630322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p:txBody>
          <a:bodyPr/>
          <a:lstStyle/>
          <a:p>
            <a:pPr>
              <a:defRPr/>
            </a:pPr>
            <a:fld id="{337D5364-7FC2-481A-9B14-DD247CF93596}" type="slidenum">
              <a:rPr lang="ar-SA" smtClean="0">
                <a:latin typeface="Times" pitchFamily="18" charset="0"/>
              </a:rPr>
              <a:pPr>
                <a:defRPr/>
              </a:pPr>
              <a:t>1</a:t>
            </a:fld>
            <a:endParaRPr lang="en-US" smtClean="0">
              <a:latin typeface="Times" pitchFamily="18" charset="0"/>
              <a:cs typeface="Arial" charset="0"/>
            </a:endParaRPr>
          </a:p>
        </p:txBody>
      </p:sp>
      <p:sp>
        <p:nvSpPr>
          <p:cNvPr id="55299" name="Rectangle 2"/>
          <p:cNvSpPr>
            <a:spLocks noGrp="1" noRot="1" noChangeAspect="1" noChangeArrowheads="1" noTextEdit="1"/>
          </p:cNvSpPr>
          <p:nvPr>
            <p:ph type="sldImg"/>
          </p:nvPr>
        </p:nvSpPr>
        <p:spPr>
          <a:xfrm>
            <a:off x="2916238" y="506413"/>
            <a:ext cx="3451225" cy="2587625"/>
          </a:xfrm>
          <a:ln/>
        </p:spPr>
      </p:sp>
      <p:sp>
        <p:nvSpPr>
          <p:cNvPr id="55300" name="Rectangle 3"/>
          <p:cNvSpPr>
            <a:spLocks noGrp="1" noChangeArrowheads="1"/>
          </p:cNvSpPr>
          <p:nvPr>
            <p:ph type="body" idx="1"/>
          </p:nvPr>
        </p:nvSpPr>
        <p:spPr>
          <a:xfrm>
            <a:off x="1208453" y="3261124"/>
            <a:ext cx="6845200" cy="309385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latin typeface="Times" pitchFamily="18" charset="0"/>
            </a:endParaRPr>
          </a:p>
        </p:txBody>
      </p:sp>
      <p:sp>
        <p:nvSpPr>
          <p:cNvPr id="2253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1051" indent="-288866">
              <a:defRPr>
                <a:solidFill>
                  <a:schemeClr val="tx1"/>
                </a:solidFill>
                <a:latin typeface="Calibri" pitchFamily="34" charset="0"/>
              </a:defRPr>
            </a:lvl2pPr>
            <a:lvl3pPr marL="1155464" indent="-231093">
              <a:defRPr>
                <a:solidFill>
                  <a:schemeClr val="tx1"/>
                </a:solidFill>
                <a:latin typeface="Calibri" pitchFamily="34" charset="0"/>
              </a:defRPr>
            </a:lvl3pPr>
            <a:lvl4pPr marL="1617649" indent="-231093">
              <a:defRPr>
                <a:solidFill>
                  <a:schemeClr val="tx1"/>
                </a:solidFill>
                <a:latin typeface="Calibri" pitchFamily="34" charset="0"/>
              </a:defRPr>
            </a:lvl4pPr>
            <a:lvl5pPr marL="2079836" indent="-231093">
              <a:defRPr>
                <a:solidFill>
                  <a:schemeClr val="tx1"/>
                </a:solidFill>
                <a:latin typeface="Calibri" pitchFamily="34" charset="0"/>
              </a:defRPr>
            </a:lvl5pPr>
            <a:lvl6pPr marL="2542021" indent="-231093" fontAlgn="base">
              <a:spcBef>
                <a:spcPct val="0"/>
              </a:spcBef>
              <a:spcAft>
                <a:spcPct val="0"/>
              </a:spcAft>
              <a:defRPr>
                <a:solidFill>
                  <a:schemeClr val="tx1"/>
                </a:solidFill>
                <a:latin typeface="Calibri" pitchFamily="34" charset="0"/>
              </a:defRPr>
            </a:lvl6pPr>
            <a:lvl7pPr marL="3004207" indent="-231093" fontAlgn="base">
              <a:spcBef>
                <a:spcPct val="0"/>
              </a:spcBef>
              <a:spcAft>
                <a:spcPct val="0"/>
              </a:spcAft>
              <a:defRPr>
                <a:solidFill>
                  <a:schemeClr val="tx1"/>
                </a:solidFill>
                <a:latin typeface="Calibri" pitchFamily="34" charset="0"/>
              </a:defRPr>
            </a:lvl7pPr>
            <a:lvl8pPr marL="3466392" indent="-231093" fontAlgn="base">
              <a:spcBef>
                <a:spcPct val="0"/>
              </a:spcBef>
              <a:spcAft>
                <a:spcPct val="0"/>
              </a:spcAft>
              <a:defRPr>
                <a:solidFill>
                  <a:schemeClr val="tx1"/>
                </a:solidFill>
                <a:latin typeface="Calibri" pitchFamily="34" charset="0"/>
              </a:defRPr>
            </a:lvl8pPr>
            <a:lvl9pPr marL="3928578" indent="-231093" fontAlgn="base">
              <a:spcBef>
                <a:spcPct val="0"/>
              </a:spcBef>
              <a:spcAft>
                <a:spcPct val="0"/>
              </a:spcAft>
              <a:defRPr>
                <a:solidFill>
                  <a:schemeClr val="tx1"/>
                </a:solidFill>
                <a:latin typeface="Calibri" pitchFamily="34" charset="0"/>
              </a:defRPr>
            </a:lvl9pPr>
          </a:lstStyle>
          <a:p>
            <a:pPr>
              <a:defRPr/>
            </a:pPr>
            <a:fld id="{FBC95C1F-071D-4DD8-83ED-F241198831F3}" type="slidenum">
              <a:rPr lang="en-US"/>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latin typeface="Times" pitchFamily="18" charset="0"/>
            </a:endParaRPr>
          </a:p>
        </p:txBody>
      </p:sp>
      <p:sp>
        <p:nvSpPr>
          <p:cNvPr id="235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1051" indent="-288866">
              <a:defRPr>
                <a:solidFill>
                  <a:schemeClr val="tx1"/>
                </a:solidFill>
                <a:latin typeface="Calibri" pitchFamily="34" charset="0"/>
              </a:defRPr>
            </a:lvl2pPr>
            <a:lvl3pPr marL="1155464" indent="-231093">
              <a:defRPr>
                <a:solidFill>
                  <a:schemeClr val="tx1"/>
                </a:solidFill>
                <a:latin typeface="Calibri" pitchFamily="34" charset="0"/>
              </a:defRPr>
            </a:lvl3pPr>
            <a:lvl4pPr marL="1617649" indent="-231093">
              <a:defRPr>
                <a:solidFill>
                  <a:schemeClr val="tx1"/>
                </a:solidFill>
                <a:latin typeface="Calibri" pitchFamily="34" charset="0"/>
              </a:defRPr>
            </a:lvl4pPr>
            <a:lvl5pPr marL="2079836" indent="-231093">
              <a:defRPr>
                <a:solidFill>
                  <a:schemeClr val="tx1"/>
                </a:solidFill>
                <a:latin typeface="Calibri" pitchFamily="34" charset="0"/>
              </a:defRPr>
            </a:lvl5pPr>
            <a:lvl6pPr marL="2542021" indent="-231093" fontAlgn="base">
              <a:spcBef>
                <a:spcPct val="0"/>
              </a:spcBef>
              <a:spcAft>
                <a:spcPct val="0"/>
              </a:spcAft>
              <a:defRPr>
                <a:solidFill>
                  <a:schemeClr val="tx1"/>
                </a:solidFill>
                <a:latin typeface="Calibri" pitchFamily="34" charset="0"/>
              </a:defRPr>
            </a:lvl6pPr>
            <a:lvl7pPr marL="3004207" indent="-231093" fontAlgn="base">
              <a:spcBef>
                <a:spcPct val="0"/>
              </a:spcBef>
              <a:spcAft>
                <a:spcPct val="0"/>
              </a:spcAft>
              <a:defRPr>
                <a:solidFill>
                  <a:schemeClr val="tx1"/>
                </a:solidFill>
                <a:latin typeface="Calibri" pitchFamily="34" charset="0"/>
              </a:defRPr>
            </a:lvl7pPr>
            <a:lvl8pPr marL="3466392" indent="-231093" fontAlgn="base">
              <a:spcBef>
                <a:spcPct val="0"/>
              </a:spcBef>
              <a:spcAft>
                <a:spcPct val="0"/>
              </a:spcAft>
              <a:defRPr>
                <a:solidFill>
                  <a:schemeClr val="tx1"/>
                </a:solidFill>
                <a:latin typeface="Calibri" pitchFamily="34" charset="0"/>
              </a:defRPr>
            </a:lvl8pPr>
            <a:lvl9pPr marL="3928578" indent="-231093" fontAlgn="base">
              <a:spcBef>
                <a:spcPct val="0"/>
              </a:spcBef>
              <a:spcAft>
                <a:spcPct val="0"/>
              </a:spcAft>
              <a:defRPr>
                <a:solidFill>
                  <a:schemeClr val="tx1"/>
                </a:solidFill>
                <a:latin typeface="Calibri" pitchFamily="34" charset="0"/>
              </a:defRPr>
            </a:lvl9pPr>
          </a:lstStyle>
          <a:p>
            <a:pPr>
              <a:defRPr/>
            </a:pPr>
            <a:fld id="{7C4E17B8-68DA-4AA0-A8CB-88EFAA3ED4AF}" type="slidenum">
              <a:rPr lang="en-US"/>
              <a:pPr>
                <a:defRPr/>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latin typeface="Times" pitchFamily="18" charset="0"/>
            </a:endParaRPr>
          </a:p>
        </p:txBody>
      </p:sp>
      <p:sp>
        <p:nvSpPr>
          <p:cNvPr id="1434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1051" indent="-288866">
              <a:defRPr>
                <a:solidFill>
                  <a:schemeClr val="tx1"/>
                </a:solidFill>
                <a:latin typeface="Calibri" pitchFamily="34" charset="0"/>
              </a:defRPr>
            </a:lvl2pPr>
            <a:lvl3pPr marL="1155464" indent="-231093">
              <a:defRPr>
                <a:solidFill>
                  <a:schemeClr val="tx1"/>
                </a:solidFill>
                <a:latin typeface="Calibri" pitchFamily="34" charset="0"/>
              </a:defRPr>
            </a:lvl3pPr>
            <a:lvl4pPr marL="1617649" indent="-231093">
              <a:defRPr>
                <a:solidFill>
                  <a:schemeClr val="tx1"/>
                </a:solidFill>
                <a:latin typeface="Calibri" pitchFamily="34" charset="0"/>
              </a:defRPr>
            </a:lvl4pPr>
            <a:lvl5pPr marL="2079836" indent="-231093">
              <a:defRPr>
                <a:solidFill>
                  <a:schemeClr val="tx1"/>
                </a:solidFill>
                <a:latin typeface="Calibri" pitchFamily="34" charset="0"/>
              </a:defRPr>
            </a:lvl5pPr>
            <a:lvl6pPr marL="2542021" indent="-231093" fontAlgn="base">
              <a:spcBef>
                <a:spcPct val="0"/>
              </a:spcBef>
              <a:spcAft>
                <a:spcPct val="0"/>
              </a:spcAft>
              <a:defRPr>
                <a:solidFill>
                  <a:schemeClr val="tx1"/>
                </a:solidFill>
                <a:latin typeface="Calibri" pitchFamily="34" charset="0"/>
              </a:defRPr>
            </a:lvl6pPr>
            <a:lvl7pPr marL="3004207" indent="-231093" fontAlgn="base">
              <a:spcBef>
                <a:spcPct val="0"/>
              </a:spcBef>
              <a:spcAft>
                <a:spcPct val="0"/>
              </a:spcAft>
              <a:defRPr>
                <a:solidFill>
                  <a:schemeClr val="tx1"/>
                </a:solidFill>
                <a:latin typeface="Calibri" pitchFamily="34" charset="0"/>
              </a:defRPr>
            </a:lvl7pPr>
            <a:lvl8pPr marL="3466392" indent="-231093" fontAlgn="base">
              <a:spcBef>
                <a:spcPct val="0"/>
              </a:spcBef>
              <a:spcAft>
                <a:spcPct val="0"/>
              </a:spcAft>
              <a:defRPr>
                <a:solidFill>
                  <a:schemeClr val="tx1"/>
                </a:solidFill>
                <a:latin typeface="Calibri" pitchFamily="34" charset="0"/>
              </a:defRPr>
            </a:lvl8pPr>
            <a:lvl9pPr marL="3928578" indent="-231093" fontAlgn="base">
              <a:spcBef>
                <a:spcPct val="0"/>
              </a:spcBef>
              <a:spcAft>
                <a:spcPct val="0"/>
              </a:spcAft>
              <a:defRPr>
                <a:solidFill>
                  <a:schemeClr val="tx1"/>
                </a:solidFill>
                <a:latin typeface="Calibri" pitchFamily="34" charset="0"/>
              </a:defRPr>
            </a:lvl9pPr>
          </a:lstStyle>
          <a:p>
            <a:pPr>
              <a:defRPr/>
            </a:pPr>
            <a:fld id="{4A98D7F2-EBD5-4C98-992F-229B4285E312}" type="slidenum">
              <a:rPr lang="en-US"/>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latin typeface="Times" pitchFamily="18" charset="0"/>
            </a:endParaRPr>
          </a:p>
        </p:txBody>
      </p:sp>
      <p:sp>
        <p:nvSpPr>
          <p:cNvPr id="1536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1051" indent="-288866">
              <a:defRPr>
                <a:solidFill>
                  <a:schemeClr val="tx1"/>
                </a:solidFill>
                <a:latin typeface="Calibri" pitchFamily="34" charset="0"/>
              </a:defRPr>
            </a:lvl2pPr>
            <a:lvl3pPr marL="1155464" indent="-231093">
              <a:defRPr>
                <a:solidFill>
                  <a:schemeClr val="tx1"/>
                </a:solidFill>
                <a:latin typeface="Calibri" pitchFamily="34" charset="0"/>
              </a:defRPr>
            </a:lvl3pPr>
            <a:lvl4pPr marL="1617649" indent="-231093">
              <a:defRPr>
                <a:solidFill>
                  <a:schemeClr val="tx1"/>
                </a:solidFill>
                <a:latin typeface="Calibri" pitchFamily="34" charset="0"/>
              </a:defRPr>
            </a:lvl4pPr>
            <a:lvl5pPr marL="2079836" indent="-231093">
              <a:defRPr>
                <a:solidFill>
                  <a:schemeClr val="tx1"/>
                </a:solidFill>
                <a:latin typeface="Calibri" pitchFamily="34" charset="0"/>
              </a:defRPr>
            </a:lvl5pPr>
            <a:lvl6pPr marL="2542021" indent="-231093" fontAlgn="base">
              <a:spcBef>
                <a:spcPct val="0"/>
              </a:spcBef>
              <a:spcAft>
                <a:spcPct val="0"/>
              </a:spcAft>
              <a:defRPr>
                <a:solidFill>
                  <a:schemeClr val="tx1"/>
                </a:solidFill>
                <a:latin typeface="Calibri" pitchFamily="34" charset="0"/>
              </a:defRPr>
            </a:lvl6pPr>
            <a:lvl7pPr marL="3004207" indent="-231093" fontAlgn="base">
              <a:spcBef>
                <a:spcPct val="0"/>
              </a:spcBef>
              <a:spcAft>
                <a:spcPct val="0"/>
              </a:spcAft>
              <a:defRPr>
                <a:solidFill>
                  <a:schemeClr val="tx1"/>
                </a:solidFill>
                <a:latin typeface="Calibri" pitchFamily="34" charset="0"/>
              </a:defRPr>
            </a:lvl7pPr>
            <a:lvl8pPr marL="3466392" indent="-231093" fontAlgn="base">
              <a:spcBef>
                <a:spcPct val="0"/>
              </a:spcBef>
              <a:spcAft>
                <a:spcPct val="0"/>
              </a:spcAft>
              <a:defRPr>
                <a:solidFill>
                  <a:schemeClr val="tx1"/>
                </a:solidFill>
                <a:latin typeface="Calibri" pitchFamily="34" charset="0"/>
              </a:defRPr>
            </a:lvl8pPr>
            <a:lvl9pPr marL="3928578" indent="-231093" fontAlgn="base">
              <a:spcBef>
                <a:spcPct val="0"/>
              </a:spcBef>
              <a:spcAft>
                <a:spcPct val="0"/>
              </a:spcAft>
              <a:defRPr>
                <a:solidFill>
                  <a:schemeClr val="tx1"/>
                </a:solidFill>
                <a:latin typeface="Calibri" pitchFamily="34" charset="0"/>
              </a:defRPr>
            </a:lvl9pPr>
          </a:lstStyle>
          <a:p>
            <a:pPr>
              <a:defRPr/>
            </a:pPr>
            <a:fld id="{59286CDD-698E-4F1B-8CF7-8D351ED1E2D0}" type="slidenum">
              <a:rPr lang="en-US"/>
              <a:pPr>
                <a:defRPr/>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latin typeface="Times" pitchFamily="18" charset="0"/>
            </a:endParaRPr>
          </a:p>
        </p:txBody>
      </p:sp>
      <p:sp>
        <p:nvSpPr>
          <p:cNvPr id="1638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1051" indent="-288866">
              <a:defRPr>
                <a:solidFill>
                  <a:schemeClr val="tx1"/>
                </a:solidFill>
                <a:latin typeface="Calibri" pitchFamily="34" charset="0"/>
              </a:defRPr>
            </a:lvl2pPr>
            <a:lvl3pPr marL="1155464" indent="-231093">
              <a:defRPr>
                <a:solidFill>
                  <a:schemeClr val="tx1"/>
                </a:solidFill>
                <a:latin typeface="Calibri" pitchFamily="34" charset="0"/>
              </a:defRPr>
            </a:lvl3pPr>
            <a:lvl4pPr marL="1617649" indent="-231093">
              <a:defRPr>
                <a:solidFill>
                  <a:schemeClr val="tx1"/>
                </a:solidFill>
                <a:latin typeface="Calibri" pitchFamily="34" charset="0"/>
              </a:defRPr>
            </a:lvl4pPr>
            <a:lvl5pPr marL="2079836" indent="-231093">
              <a:defRPr>
                <a:solidFill>
                  <a:schemeClr val="tx1"/>
                </a:solidFill>
                <a:latin typeface="Calibri" pitchFamily="34" charset="0"/>
              </a:defRPr>
            </a:lvl5pPr>
            <a:lvl6pPr marL="2542021" indent="-231093" fontAlgn="base">
              <a:spcBef>
                <a:spcPct val="0"/>
              </a:spcBef>
              <a:spcAft>
                <a:spcPct val="0"/>
              </a:spcAft>
              <a:defRPr>
                <a:solidFill>
                  <a:schemeClr val="tx1"/>
                </a:solidFill>
                <a:latin typeface="Calibri" pitchFamily="34" charset="0"/>
              </a:defRPr>
            </a:lvl6pPr>
            <a:lvl7pPr marL="3004207" indent="-231093" fontAlgn="base">
              <a:spcBef>
                <a:spcPct val="0"/>
              </a:spcBef>
              <a:spcAft>
                <a:spcPct val="0"/>
              </a:spcAft>
              <a:defRPr>
                <a:solidFill>
                  <a:schemeClr val="tx1"/>
                </a:solidFill>
                <a:latin typeface="Calibri" pitchFamily="34" charset="0"/>
              </a:defRPr>
            </a:lvl7pPr>
            <a:lvl8pPr marL="3466392" indent="-231093" fontAlgn="base">
              <a:spcBef>
                <a:spcPct val="0"/>
              </a:spcBef>
              <a:spcAft>
                <a:spcPct val="0"/>
              </a:spcAft>
              <a:defRPr>
                <a:solidFill>
                  <a:schemeClr val="tx1"/>
                </a:solidFill>
                <a:latin typeface="Calibri" pitchFamily="34" charset="0"/>
              </a:defRPr>
            </a:lvl8pPr>
            <a:lvl9pPr marL="3928578" indent="-231093" fontAlgn="base">
              <a:spcBef>
                <a:spcPct val="0"/>
              </a:spcBef>
              <a:spcAft>
                <a:spcPct val="0"/>
              </a:spcAft>
              <a:defRPr>
                <a:solidFill>
                  <a:schemeClr val="tx1"/>
                </a:solidFill>
                <a:latin typeface="Calibri" pitchFamily="34" charset="0"/>
              </a:defRPr>
            </a:lvl9pPr>
          </a:lstStyle>
          <a:p>
            <a:pPr>
              <a:defRPr/>
            </a:pPr>
            <a:fld id="{B3F80359-EE4A-47C4-B73E-C73D6BF36EC9}" type="slidenum">
              <a:rPr lang="en-US"/>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latin typeface="Times" pitchFamily="18" charset="0"/>
            </a:endParaRPr>
          </a:p>
        </p:txBody>
      </p:sp>
      <p:sp>
        <p:nvSpPr>
          <p:cNvPr id="174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1051" indent="-288866">
              <a:defRPr>
                <a:solidFill>
                  <a:schemeClr val="tx1"/>
                </a:solidFill>
                <a:latin typeface="Calibri" pitchFamily="34" charset="0"/>
              </a:defRPr>
            </a:lvl2pPr>
            <a:lvl3pPr marL="1155464" indent="-231093">
              <a:defRPr>
                <a:solidFill>
                  <a:schemeClr val="tx1"/>
                </a:solidFill>
                <a:latin typeface="Calibri" pitchFamily="34" charset="0"/>
              </a:defRPr>
            </a:lvl3pPr>
            <a:lvl4pPr marL="1617649" indent="-231093">
              <a:defRPr>
                <a:solidFill>
                  <a:schemeClr val="tx1"/>
                </a:solidFill>
                <a:latin typeface="Calibri" pitchFamily="34" charset="0"/>
              </a:defRPr>
            </a:lvl4pPr>
            <a:lvl5pPr marL="2079836" indent="-231093">
              <a:defRPr>
                <a:solidFill>
                  <a:schemeClr val="tx1"/>
                </a:solidFill>
                <a:latin typeface="Calibri" pitchFamily="34" charset="0"/>
              </a:defRPr>
            </a:lvl5pPr>
            <a:lvl6pPr marL="2542021" indent="-231093" fontAlgn="base">
              <a:spcBef>
                <a:spcPct val="0"/>
              </a:spcBef>
              <a:spcAft>
                <a:spcPct val="0"/>
              </a:spcAft>
              <a:defRPr>
                <a:solidFill>
                  <a:schemeClr val="tx1"/>
                </a:solidFill>
                <a:latin typeface="Calibri" pitchFamily="34" charset="0"/>
              </a:defRPr>
            </a:lvl6pPr>
            <a:lvl7pPr marL="3004207" indent="-231093" fontAlgn="base">
              <a:spcBef>
                <a:spcPct val="0"/>
              </a:spcBef>
              <a:spcAft>
                <a:spcPct val="0"/>
              </a:spcAft>
              <a:defRPr>
                <a:solidFill>
                  <a:schemeClr val="tx1"/>
                </a:solidFill>
                <a:latin typeface="Calibri" pitchFamily="34" charset="0"/>
              </a:defRPr>
            </a:lvl7pPr>
            <a:lvl8pPr marL="3466392" indent="-231093" fontAlgn="base">
              <a:spcBef>
                <a:spcPct val="0"/>
              </a:spcBef>
              <a:spcAft>
                <a:spcPct val="0"/>
              </a:spcAft>
              <a:defRPr>
                <a:solidFill>
                  <a:schemeClr val="tx1"/>
                </a:solidFill>
                <a:latin typeface="Calibri" pitchFamily="34" charset="0"/>
              </a:defRPr>
            </a:lvl8pPr>
            <a:lvl9pPr marL="3928578" indent="-231093" fontAlgn="base">
              <a:spcBef>
                <a:spcPct val="0"/>
              </a:spcBef>
              <a:spcAft>
                <a:spcPct val="0"/>
              </a:spcAft>
              <a:defRPr>
                <a:solidFill>
                  <a:schemeClr val="tx1"/>
                </a:solidFill>
                <a:latin typeface="Calibri" pitchFamily="34" charset="0"/>
              </a:defRPr>
            </a:lvl9pPr>
          </a:lstStyle>
          <a:p>
            <a:pPr>
              <a:defRPr/>
            </a:pPr>
            <a:fld id="{50B7813F-4321-403A-9BF3-56A5E5570A3E}" type="slidenum">
              <a:rPr lang="en-US"/>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latin typeface="Times" pitchFamily="18" charset="0"/>
            </a:endParaRPr>
          </a:p>
        </p:txBody>
      </p:sp>
      <p:sp>
        <p:nvSpPr>
          <p:cNvPr id="1843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1051" indent="-288866">
              <a:defRPr>
                <a:solidFill>
                  <a:schemeClr val="tx1"/>
                </a:solidFill>
                <a:latin typeface="Calibri" pitchFamily="34" charset="0"/>
              </a:defRPr>
            </a:lvl2pPr>
            <a:lvl3pPr marL="1155464" indent="-231093">
              <a:defRPr>
                <a:solidFill>
                  <a:schemeClr val="tx1"/>
                </a:solidFill>
                <a:latin typeface="Calibri" pitchFamily="34" charset="0"/>
              </a:defRPr>
            </a:lvl3pPr>
            <a:lvl4pPr marL="1617649" indent="-231093">
              <a:defRPr>
                <a:solidFill>
                  <a:schemeClr val="tx1"/>
                </a:solidFill>
                <a:latin typeface="Calibri" pitchFamily="34" charset="0"/>
              </a:defRPr>
            </a:lvl4pPr>
            <a:lvl5pPr marL="2079836" indent="-231093">
              <a:defRPr>
                <a:solidFill>
                  <a:schemeClr val="tx1"/>
                </a:solidFill>
                <a:latin typeface="Calibri" pitchFamily="34" charset="0"/>
              </a:defRPr>
            </a:lvl5pPr>
            <a:lvl6pPr marL="2542021" indent="-231093" fontAlgn="base">
              <a:spcBef>
                <a:spcPct val="0"/>
              </a:spcBef>
              <a:spcAft>
                <a:spcPct val="0"/>
              </a:spcAft>
              <a:defRPr>
                <a:solidFill>
                  <a:schemeClr val="tx1"/>
                </a:solidFill>
                <a:latin typeface="Calibri" pitchFamily="34" charset="0"/>
              </a:defRPr>
            </a:lvl6pPr>
            <a:lvl7pPr marL="3004207" indent="-231093" fontAlgn="base">
              <a:spcBef>
                <a:spcPct val="0"/>
              </a:spcBef>
              <a:spcAft>
                <a:spcPct val="0"/>
              </a:spcAft>
              <a:defRPr>
                <a:solidFill>
                  <a:schemeClr val="tx1"/>
                </a:solidFill>
                <a:latin typeface="Calibri" pitchFamily="34" charset="0"/>
              </a:defRPr>
            </a:lvl7pPr>
            <a:lvl8pPr marL="3466392" indent="-231093" fontAlgn="base">
              <a:spcBef>
                <a:spcPct val="0"/>
              </a:spcBef>
              <a:spcAft>
                <a:spcPct val="0"/>
              </a:spcAft>
              <a:defRPr>
                <a:solidFill>
                  <a:schemeClr val="tx1"/>
                </a:solidFill>
                <a:latin typeface="Calibri" pitchFamily="34" charset="0"/>
              </a:defRPr>
            </a:lvl8pPr>
            <a:lvl9pPr marL="3928578" indent="-231093" fontAlgn="base">
              <a:spcBef>
                <a:spcPct val="0"/>
              </a:spcBef>
              <a:spcAft>
                <a:spcPct val="0"/>
              </a:spcAft>
              <a:defRPr>
                <a:solidFill>
                  <a:schemeClr val="tx1"/>
                </a:solidFill>
                <a:latin typeface="Calibri" pitchFamily="34" charset="0"/>
              </a:defRPr>
            </a:lvl9pPr>
          </a:lstStyle>
          <a:p>
            <a:pPr>
              <a:defRPr/>
            </a:pPr>
            <a:fld id="{C74812CC-B3FE-4D5D-83BB-51F114EEAD8C}" type="slidenum">
              <a:rPr lang="en-US"/>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latin typeface="Times" pitchFamily="18" charset="0"/>
            </a:endParaRPr>
          </a:p>
        </p:txBody>
      </p:sp>
      <p:sp>
        <p:nvSpPr>
          <p:cNvPr id="194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1051" indent="-288866">
              <a:defRPr>
                <a:solidFill>
                  <a:schemeClr val="tx1"/>
                </a:solidFill>
                <a:latin typeface="Calibri" pitchFamily="34" charset="0"/>
              </a:defRPr>
            </a:lvl2pPr>
            <a:lvl3pPr marL="1155464" indent="-231093">
              <a:defRPr>
                <a:solidFill>
                  <a:schemeClr val="tx1"/>
                </a:solidFill>
                <a:latin typeface="Calibri" pitchFamily="34" charset="0"/>
              </a:defRPr>
            </a:lvl3pPr>
            <a:lvl4pPr marL="1617649" indent="-231093">
              <a:defRPr>
                <a:solidFill>
                  <a:schemeClr val="tx1"/>
                </a:solidFill>
                <a:latin typeface="Calibri" pitchFamily="34" charset="0"/>
              </a:defRPr>
            </a:lvl4pPr>
            <a:lvl5pPr marL="2079836" indent="-231093">
              <a:defRPr>
                <a:solidFill>
                  <a:schemeClr val="tx1"/>
                </a:solidFill>
                <a:latin typeface="Calibri" pitchFamily="34" charset="0"/>
              </a:defRPr>
            </a:lvl5pPr>
            <a:lvl6pPr marL="2542021" indent="-231093" fontAlgn="base">
              <a:spcBef>
                <a:spcPct val="0"/>
              </a:spcBef>
              <a:spcAft>
                <a:spcPct val="0"/>
              </a:spcAft>
              <a:defRPr>
                <a:solidFill>
                  <a:schemeClr val="tx1"/>
                </a:solidFill>
                <a:latin typeface="Calibri" pitchFamily="34" charset="0"/>
              </a:defRPr>
            </a:lvl6pPr>
            <a:lvl7pPr marL="3004207" indent="-231093" fontAlgn="base">
              <a:spcBef>
                <a:spcPct val="0"/>
              </a:spcBef>
              <a:spcAft>
                <a:spcPct val="0"/>
              </a:spcAft>
              <a:defRPr>
                <a:solidFill>
                  <a:schemeClr val="tx1"/>
                </a:solidFill>
                <a:latin typeface="Calibri" pitchFamily="34" charset="0"/>
              </a:defRPr>
            </a:lvl7pPr>
            <a:lvl8pPr marL="3466392" indent="-231093" fontAlgn="base">
              <a:spcBef>
                <a:spcPct val="0"/>
              </a:spcBef>
              <a:spcAft>
                <a:spcPct val="0"/>
              </a:spcAft>
              <a:defRPr>
                <a:solidFill>
                  <a:schemeClr val="tx1"/>
                </a:solidFill>
                <a:latin typeface="Calibri" pitchFamily="34" charset="0"/>
              </a:defRPr>
            </a:lvl8pPr>
            <a:lvl9pPr marL="3928578" indent="-231093" fontAlgn="base">
              <a:spcBef>
                <a:spcPct val="0"/>
              </a:spcBef>
              <a:spcAft>
                <a:spcPct val="0"/>
              </a:spcAft>
              <a:defRPr>
                <a:solidFill>
                  <a:schemeClr val="tx1"/>
                </a:solidFill>
                <a:latin typeface="Calibri" pitchFamily="34" charset="0"/>
              </a:defRPr>
            </a:lvl9pPr>
          </a:lstStyle>
          <a:p>
            <a:pPr>
              <a:defRPr/>
            </a:pPr>
            <a:fld id="{4D4D655D-9FC7-4362-88A4-0013A9A7A0D8}" type="slidenum">
              <a:rPr lang="en-US"/>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latin typeface="Times" pitchFamily="18" charset="0"/>
            </a:endParaRPr>
          </a:p>
        </p:txBody>
      </p:sp>
      <p:sp>
        <p:nvSpPr>
          <p:cNvPr id="2048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1051" indent="-288866">
              <a:defRPr>
                <a:solidFill>
                  <a:schemeClr val="tx1"/>
                </a:solidFill>
                <a:latin typeface="Calibri" pitchFamily="34" charset="0"/>
              </a:defRPr>
            </a:lvl2pPr>
            <a:lvl3pPr marL="1155464" indent="-231093">
              <a:defRPr>
                <a:solidFill>
                  <a:schemeClr val="tx1"/>
                </a:solidFill>
                <a:latin typeface="Calibri" pitchFamily="34" charset="0"/>
              </a:defRPr>
            </a:lvl3pPr>
            <a:lvl4pPr marL="1617649" indent="-231093">
              <a:defRPr>
                <a:solidFill>
                  <a:schemeClr val="tx1"/>
                </a:solidFill>
                <a:latin typeface="Calibri" pitchFamily="34" charset="0"/>
              </a:defRPr>
            </a:lvl4pPr>
            <a:lvl5pPr marL="2079836" indent="-231093">
              <a:defRPr>
                <a:solidFill>
                  <a:schemeClr val="tx1"/>
                </a:solidFill>
                <a:latin typeface="Calibri" pitchFamily="34" charset="0"/>
              </a:defRPr>
            </a:lvl5pPr>
            <a:lvl6pPr marL="2542021" indent="-231093" fontAlgn="base">
              <a:spcBef>
                <a:spcPct val="0"/>
              </a:spcBef>
              <a:spcAft>
                <a:spcPct val="0"/>
              </a:spcAft>
              <a:defRPr>
                <a:solidFill>
                  <a:schemeClr val="tx1"/>
                </a:solidFill>
                <a:latin typeface="Calibri" pitchFamily="34" charset="0"/>
              </a:defRPr>
            </a:lvl6pPr>
            <a:lvl7pPr marL="3004207" indent="-231093" fontAlgn="base">
              <a:spcBef>
                <a:spcPct val="0"/>
              </a:spcBef>
              <a:spcAft>
                <a:spcPct val="0"/>
              </a:spcAft>
              <a:defRPr>
                <a:solidFill>
                  <a:schemeClr val="tx1"/>
                </a:solidFill>
                <a:latin typeface="Calibri" pitchFamily="34" charset="0"/>
              </a:defRPr>
            </a:lvl7pPr>
            <a:lvl8pPr marL="3466392" indent="-231093" fontAlgn="base">
              <a:spcBef>
                <a:spcPct val="0"/>
              </a:spcBef>
              <a:spcAft>
                <a:spcPct val="0"/>
              </a:spcAft>
              <a:defRPr>
                <a:solidFill>
                  <a:schemeClr val="tx1"/>
                </a:solidFill>
                <a:latin typeface="Calibri" pitchFamily="34" charset="0"/>
              </a:defRPr>
            </a:lvl8pPr>
            <a:lvl9pPr marL="3928578" indent="-231093" fontAlgn="base">
              <a:spcBef>
                <a:spcPct val="0"/>
              </a:spcBef>
              <a:spcAft>
                <a:spcPct val="0"/>
              </a:spcAft>
              <a:defRPr>
                <a:solidFill>
                  <a:schemeClr val="tx1"/>
                </a:solidFill>
                <a:latin typeface="Calibri" pitchFamily="34" charset="0"/>
              </a:defRPr>
            </a:lvl9pPr>
          </a:lstStyle>
          <a:p>
            <a:pPr>
              <a:defRPr/>
            </a:pPr>
            <a:fld id="{0D699EA6-F237-4B27-9F2F-63E7F45FC7E4}" type="slidenum">
              <a:rPr lang="en-US"/>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latin typeface="Times" pitchFamily="18" charset="0"/>
            </a:endParaRPr>
          </a:p>
        </p:txBody>
      </p:sp>
      <p:sp>
        <p:nvSpPr>
          <p:cNvPr id="2150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1051" indent="-288866">
              <a:defRPr>
                <a:solidFill>
                  <a:schemeClr val="tx1"/>
                </a:solidFill>
                <a:latin typeface="Calibri" pitchFamily="34" charset="0"/>
              </a:defRPr>
            </a:lvl2pPr>
            <a:lvl3pPr marL="1155464" indent="-231093">
              <a:defRPr>
                <a:solidFill>
                  <a:schemeClr val="tx1"/>
                </a:solidFill>
                <a:latin typeface="Calibri" pitchFamily="34" charset="0"/>
              </a:defRPr>
            </a:lvl3pPr>
            <a:lvl4pPr marL="1617649" indent="-231093">
              <a:defRPr>
                <a:solidFill>
                  <a:schemeClr val="tx1"/>
                </a:solidFill>
                <a:latin typeface="Calibri" pitchFamily="34" charset="0"/>
              </a:defRPr>
            </a:lvl4pPr>
            <a:lvl5pPr marL="2079836" indent="-231093">
              <a:defRPr>
                <a:solidFill>
                  <a:schemeClr val="tx1"/>
                </a:solidFill>
                <a:latin typeface="Calibri" pitchFamily="34" charset="0"/>
              </a:defRPr>
            </a:lvl5pPr>
            <a:lvl6pPr marL="2542021" indent="-231093" fontAlgn="base">
              <a:spcBef>
                <a:spcPct val="0"/>
              </a:spcBef>
              <a:spcAft>
                <a:spcPct val="0"/>
              </a:spcAft>
              <a:defRPr>
                <a:solidFill>
                  <a:schemeClr val="tx1"/>
                </a:solidFill>
                <a:latin typeface="Calibri" pitchFamily="34" charset="0"/>
              </a:defRPr>
            </a:lvl6pPr>
            <a:lvl7pPr marL="3004207" indent="-231093" fontAlgn="base">
              <a:spcBef>
                <a:spcPct val="0"/>
              </a:spcBef>
              <a:spcAft>
                <a:spcPct val="0"/>
              </a:spcAft>
              <a:defRPr>
                <a:solidFill>
                  <a:schemeClr val="tx1"/>
                </a:solidFill>
                <a:latin typeface="Calibri" pitchFamily="34" charset="0"/>
              </a:defRPr>
            </a:lvl7pPr>
            <a:lvl8pPr marL="3466392" indent="-231093" fontAlgn="base">
              <a:spcBef>
                <a:spcPct val="0"/>
              </a:spcBef>
              <a:spcAft>
                <a:spcPct val="0"/>
              </a:spcAft>
              <a:defRPr>
                <a:solidFill>
                  <a:schemeClr val="tx1"/>
                </a:solidFill>
                <a:latin typeface="Calibri" pitchFamily="34" charset="0"/>
              </a:defRPr>
            </a:lvl8pPr>
            <a:lvl9pPr marL="3928578" indent="-231093" fontAlgn="base">
              <a:spcBef>
                <a:spcPct val="0"/>
              </a:spcBef>
              <a:spcAft>
                <a:spcPct val="0"/>
              </a:spcAft>
              <a:defRPr>
                <a:solidFill>
                  <a:schemeClr val="tx1"/>
                </a:solidFill>
                <a:latin typeface="Calibri" pitchFamily="34" charset="0"/>
              </a:defRPr>
            </a:lvl9pPr>
          </a:lstStyle>
          <a:p>
            <a:pPr>
              <a:defRPr/>
            </a:pPr>
            <a:fld id="{850F5F7E-C63D-4360-A22F-4797933A56CB}" type="slidenum">
              <a:rPr lang="en-US"/>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
          <p:cNvSpPr>
            <a:spLocks noChangeArrowheads="1"/>
          </p:cNvSpPr>
          <p:nvPr/>
        </p:nvSpPr>
        <p:spPr bwMode="auto">
          <a:xfrm>
            <a:off x="152400" y="1752600"/>
            <a:ext cx="8991600" cy="51054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en-US"/>
          </a:p>
        </p:txBody>
      </p:sp>
      <p:sp>
        <p:nvSpPr>
          <p:cNvPr id="5" name="Rectangle 8"/>
          <p:cNvSpPr>
            <a:spLocks noChangeArrowheads="1"/>
          </p:cNvSpPr>
          <p:nvPr/>
        </p:nvSpPr>
        <p:spPr bwMode="auto">
          <a:xfrm>
            <a:off x="0" y="1752600"/>
            <a:ext cx="9144000" cy="152400"/>
          </a:xfrm>
          <a:prstGeom prst="rect">
            <a:avLst/>
          </a:prstGeom>
          <a:solidFill>
            <a:srgbClr val="C2113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en-US"/>
          </a:p>
        </p:txBody>
      </p:sp>
      <p:sp>
        <p:nvSpPr>
          <p:cNvPr id="6" name="Rectangle 9"/>
          <p:cNvSpPr>
            <a:spLocks noChangeArrowheads="1"/>
          </p:cNvSpPr>
          <p:nvPr/>
        </p:nvSpPr>
        <p:spPr bwMode="auto">
          <a:xfrm>
            <a:off x="0" y="1905000"/>
            <a:ext cx="152400" cy="4953000"/>
          </a:xfrm>
          <a:prstGeom prst="rect">
            <a:avLst/>
          </a:prstGeom>
          <a:solidFill>
            <a:srgbClr val="002A6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en-US"/>
          </a:p>
        </p:txBody>
      </p:sp>
      <p:pic>
        <p:nvPicPr>
          <p:cNvPr id="7" name="Picture 23" descr="Lockup_EGYPT_CMY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457200"/>
            <a:ext cx="5181600"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685800" y="3429000"/>
            <a:ext cx="7772400" cy="1143000"/>
          </a:xfrm>
        </p:spPr>
        <p:txBody>
          <a:bodyPr/>
          <a:lstStyle>
            <a:lvl1pPr algn="ctr">
              <a:defRPr sz="4000"/>
            </a:lvl1pPr>
          </a:lstStyle>
          <a:p>
            <a:r>
              <a:rPr lang="en-US"/>
              <a:t>Click to edit Master title style</a:t>
            </a:r>
          </a:p>
        </p:txBody>
      </p:sp>
      <p:sp>
        <p:nvSpPr>
          <p:cNvPr id="5123" name="Rectangle 3"/>
          <p:cNvSpPr>
            <a:spLocks noGrp="1" noChangeArrowheads="1"/>
          </p:cNvSpPr>
          <p:nvPr>
            <p:ph type="subTitle" idx="1"/>
          </p:nvPr>
        </p:nvSpPr>
        <p:spPr>
          <a:xfrm>
            <a:off x="1371600" y="4114800"/>
            <a:ext cx="6400800" cy="1752600"/>
          </a:xfrm>
        </p:spPr>
        <p:txBody>
          <a:bodyPr/>
          <a:lstStyle>
            <a:lvl1pPr marL="0" indent="0" algn="ctr">
              <a:buFontTx/>
              <a:buNone/>
              <a:defRPr/>
            </a:lvl1pPr>
          </a:lstStyle>
          <a:p>
            <a:r>
              <a:rPr lang="en-US"/>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pPr>
              <a:defRPr/>
            </a:pPr>
            <a:fld id="{C6F5F2A9-B938-4BC2-842A-82DF5C9D7F07}" type="slidenum">
              <a:rPr lang="ar-SA"/>
              <a:pPr>
                <a:defRPr/>
              </a:pPr>
              <a:t>‹#›</a:t>
            </a:fld>
            <a:r>
              <a:rPr lang="en-US"/>
              <a:t>a</a:t>
            </a:r>
          </a:p>
        </p:txBody>
      </p:sp>
    </p:spTree>
    <p:extLst>
      <p:ext uri="{BB962C8B-B14F-4D97-AF65-F5344CB8AC3E}">
        <p14:creationId xmlns:p14="http://schemas.microsoft.com/office/powerpoint/2010/main" val="3279476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D44939A-C058-4F87-8ACD-8E36F6422F8F}" type="slidenum">
              <a:rPr lang="ar-SA"/>
              <a:pPr>
                <a:defRPr/>
              </a:pPr>
              <a:t>‹#›</a:t>
            </a:fld>
            <a:endParaRPr lang="en-US"/>
          </a:p>
        </p:txBody>
      </p:sp>
    </p:spTree>
    <p:extLst>
      <p:ext uri="{BB962C8B-B14F-4D97-AF65-F5344CB8AC3E}">
        <p14:creationId xmlns:p14="http://schemas.microsoft.com/office/powerpoint/2010/main" val="3526869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447800"/>
            <a:ext cx="1943100" cy="464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1447800"/>
            <a:ext cx="5676900" cy="464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F44D15A-9DE2-484A-AD3C-532057D86DEA}" type="slidenum">
              <a:rPr lang="ar-SA"/>
              <a:pPr>
                <a:defRPr/>
              </a:pPr>
              <a:t>‹#›</a:t>
            </a:fld>
            <a:endParaRPr lang="en-US"/>
          </a:p>
        </p:txBody>
      </p:sp>
    </p:spTree>
    <p:extLst>
      <p:ext uri="{BB962C8B-B14F-4D97-AF65-F5344CB8AC3E}">
        <p14:creationId xmlns:p14="http://schemas.microsoft.com/office/powerpoint/2010/main" val="189243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2209800"/>
            <a:ext cx="38100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09800"/>
            <a:ext cx="38100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CEDC9030-2816-4847-B294-B41E366EEE9F}" type="datetime1">
              <a:rPr lang="en-US"/>
              <a:pPr>
                <a:defRPr/>
              </a:pPr>
              <a:t>4/12/2011</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F18A91E9-A171-4FE0-A062-A9120A52549C}" type="slidenum">
              <a:rPr lang="en-US"/>
              <a:pPr>
                <a:defRPr/>
              </a:pPr>
              <a:t>‹#›</a:t>
            </a:fld>
            <a:endParaRPr lang="en-US"/>
          </a:p>
        </p:txBody>
      </p:sp>
    </p:spTree>
    <p:extLst>
      <p:ext uri="{BB962C8B-B14F-4D97-AF65-F5344CB8AC3E}">
        <p14:creationId xmlns:p14="http://schemas.microsoft.com/office/powerpoint/2010/main" val="1070299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609600"/>
          </a:xfrm>
        </p:spPr>
        <p:txBody>
          <a:bodyPr/>
          <a:lstStyle/>
          <a:p>
            <a:r>
              <a:rPr lang="en-US"/>
              <a:t>Click to edit Master title style</a:t>
            </a:r>
          </a:p>
        </p:txBody>
      </p:sp>
      <p:sp>
        <p:nvSpPr>
          <p:cNvPr id="3" name="Table Placeholder 2"/>
          <p:cNvSpPr>
            <a:spLocks noGrp="1"/>
          </p:cNvSpPr>
          <p:nvPr>
            <p:ph type="tbl" idx="1"/>
          </p:nvPr>
        </p:nvSpPr>
        <p:spPr>
          <a:xfrm>
            <a:off x="685800" y="2209800"/>
            <a:ext cx="7772400" cy="38862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44BC34F-ABEE-462D-8AAC-445BDC0A949C}" type="slidenum">
              <a:rPr lang="ar-SA"/>
              <a:pPr>
                <a:defRPr/>
              </a:pPr>
              <a:t>‹#›</a:t>
            </a:fld>
            <a:endParaRPr lang="en-US"/>
          </a:p>
        </p:txBody>
      </p:sp>
    </p:spTree>
    <p:extLst>
      <p:ext uri="{BB962C8B-B14F-4D97-AF65-F5344CB8AC3E}">
        <p14:creationId xmlns:p14="http://schemas.microsoft.com/office/powerpoint/2010/main" val="3049929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6601F07-D8B8-4157-B660-DD90DBA7F0AF}" type="slidenum">
              <a:rPr lang="ar-SA"/>
              <a:pPr>
                <a:defRPr/>
              </a:pPr>
              <a:t>‹#›</a:t>
            </a:fld>
            <a:endParaRPr lang="en-US"/>
          </a:p>
        </p:txBody>
      </p:sp>
    </p:spTree>
    <p:extLst>
      <p:ext uri="{BB962C8B-B14F-4D97-AF65-F5344CB8AC3E}">
        <p14:creationId xmlns:p14="http://schemas.microsoft.com/office/powerpoint/2010/main" val="3922705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E3AAAD-BF9F-4CC7-B37F-D3EB67B6AB64}" type="slidenum">
              <a:rPr lang="ar-SA"/>
              <a:pPr>
                <a:defRPr/>
              </a:pPr>
              <a:t>‹#›</a:t>
            </a:fld>
            <a:endParaRPr lang="en-US"/>
          </a:p>
        </p:txBody>
      </p:sp>
    </p:spTree>
    <p:extLst>
      <p:ext uri="{BB962C8B-B14F-4D97-AF65-F5344CB8AC3E}">
        <p14:creationId xmlns:p14="http://schemas.microsoft.com/office/powerpoint/2010/main" val="107499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210CFE7-4FAD-4FFA-9873-965F3BA6433B}" type="slidenum">
              <a:rPr lang="ar-SA"/>
              <a:pPr>
                <a:defRPr/>
              </a:pPr>
              <a:t>‹#›</a:t>
            </a:fld>
            <a:endParaRPr lang="en-US"/>
          </a:p>
        </p:txBody>
      </p:sp>
    </p:spTree>
    <p:extLst>
      <p:ext uri="{BB962C8B-B14F-4D97-AF65-F5344CB8AC3E}">
        <p14:creationId xmlns:p14="http://schemas.microsoft.com/office/powerpoint/2010/main" val="2618196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2098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098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F46B52A-E67B-449D-9CBB-A35A0B3EEDE5}" type="slidenum">
              <a:rPr lang="ar-SA"/>
              <a:pPr>
                <a:defRPr/>
              </a:pPr>
              <a:t>‹#›</a:t>
            </a:fld>
            <a:endParaRPr lang="en-US"/>
          </a:p>
        </p:txBody>
      </p:sp>
    </p:spTree>
    <p:extLst>
      <p:ext uri="{BB962C8B-B14F-4D97-AF65-F5344CB8AC3E}">
        <p14:creationId xmlns:p14="http://schemas.microsoft.com/office/powerpoint/2010/main" val="1643959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21997C1-E128-4166-9EA1-9135F65AB600}" type="slidenum">
              <a:rPr lang="ar-SA"/>
              <a:pPr>
                <a:defRPr/>
              </a:pPr>
              <a:t>‹#›</a:t>
            </a:fld>
            <a:endParaRPr lang="en-US"/>
          </a:p>
        </p:txBody>
      </p:sp>
    </p:spTree>
    <p:extLst>
      <p:ext uri="{BB962C8B-B14F-4D97-AF65-F5344CB8AC3E}">
        <p14:creationId xmlns:p14="http://schemas.microsoft.com/office/powerpoint/2010/main" val="1940299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0254A86-19A9-476D-B0F1-1769D7F5F280}" type="slidenum">
              <a:rPr lang="ar-SA"/>
              <a:pPr>
                <a:defRPr/>
              </a:pPr>
              <a:t>‹#›</a:t>
            </a:fld>
            <a:endParaRPr lang="en-US"/>
          </a:p>
        </p:txBody>
      </p:sp>
    </p:spTree>
    <p:extLst>
      <p:ext uri="{BB962C8B-B14F-4D97-AF65-F5344CB8AC3E}">
        <p14:creationId xmlns:p14="http://schemas.microsoft.com/office/powerpoint/2010/main" val="3470236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9E4D189-9AAD-40BD-9244-EE273DC1CB09}" type="slidenum">
              <a:rPr lang="ar-SA"/>
              <a:pPr>
                <a:defRPr/>
              </a:pPr>
              <a:t>‹#›</a:t>
            </a:fld>
            <a:endParaRPr lang="en-US"/>
          </a:p>
        </p:txBody>
      </p:sp>
    </p:spTree>
    <p:extLst>
      <p:ext uri="{BB962C8B-B14F-4D97-AF65-F5344CB8AC3E}">
        <p14:creationId xmlns:p14="http://schemas.microsoft.com/office/powerpoint/2010/main" val="3842458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DBAD88-27E8-45F0-9806-15F22DA16A03}" type="slidenum">
              <a:rPr lang="ar-SA"/>
              <a:pPr>
                <a:defRPr/>
              </a:pPr>
              <a:t>‹#›</a:t>
            </a:fld>
            <a:endParaRPr lang="en-US"/>
          </a:p>
        </p:txBody>
      </p:sp>
    </p:spTree>
    <p:extLst>
      <p:ext uri="{BB962C8B-B14F-4D97-AF65-F5344CB8AC3E}">
        <p14:creationId xmlns:p14="http://schemas.microsoft.com/office/powerpoint/2010/main" val="2921684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4A00592-7E18-444B-A3A5-4022ACA69997}" type="slidenum">
              <a:rPr lang="ar-SA"/>
              <a:pPr>
                <a:defRPr/>
              </a:pPr>
              <a:t>‹#›</a:t>
            </a:fld>
            <a:endParaRPr lang="en-US"/>
          </a:p>
        </p:txBody>
      </p:sp>
    </p:spTree>
    <p:extLst>
      <p:ext uri="{BB962C8B-B14F-4D97-AF65-F5344CB8AC3E}">
        <p14:creationId xmlns:p14="http://schemas.microsoft.com/office/powerpoint/2010/main" val="3901663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1447800"/>
            <a:ext cx="777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2209800"/>
            <a:ext cx="7772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mn-lt"/>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200">
                <a:latin typeface="+mn-lt"/>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mn-lt"/>
                <a:cs typeface="Arial" charset="0"/>
              </a:defRPr>
            </a:lvl1pPr>
          </a:lstStyle>
          <a:p>
            <a:pPr>
              <a:defRPr/>
            </a:pPr>
            <a:fld id="{FCF57E04-6D38-44E9-B81C-E7FADFA4982D}" type="slidenum">
              <a:rPr lang="ar-SA"/>
              <a:pPr>
                <a:defRPr/>
              </a:pPr>
              <a:t>‹#›</a:t>
            </a:fld>
            <a:endParaRPr lang="en-US"/>
          </a:p>
        </p:txBody>
      </p:sp>
      <p:sp>
        <p:nvSpPr>
          <p:cNvPr id="1031" name="Rectangle 10"/>
          <p:cNvSpPr>
            <a:spLocks noChangeArrowheads="1"/>
          </p:cNvSpPr>
          <p:nvPr/>
        </p:nvSpPr>
        <p:spPr bwMode="auto">
          <a:xfrm>
            <a:off x="0" y="1066800"/>
            <a:ext cx="9144000" cy="152400"/>
          </a:xfrm>
          <a:prstGeom prst="rect">
            <a:avLst/>
          </a:prstGeom>
          <a:solidFill>
            <a:srgbClr val="C2113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en-US"/>
          </a:p>
        </p:txBody>
      </p:sp>
      <p:sp>
        <p:nvSpPr>
          <p:cNvPr id="1032" name="Rectangle 11"/>
          <p:cNvSpPr>
            <a:spLocks noChangeArrowheads="1"/>
          </p:cNvSpPr>
          <p:nvPr/>
        </p:nvSpPr>
        <p:spPr bwMode="auto">
          <a:xfrm>
            <a:off x="0" y="1219200"/>
            <a:ext cx="152400" cy="5638800"/>
          </a:xfrm>
          <a:prstGeom prst="rect">
            <a:avLst/>
          </a:prstGeom>
          <a:solidFill>
            <a:srgbClr val="002A6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US" sz="2800">
              <a:solidFill>
                <a:srgbClr val="002A6C"/>
              </a:solidFill>
            </a:endParaRPr>
          </a:p>
        </p:txBody>
      </p:sp>
      <p:pic>
        <p:nvPicPr>
          <p:cNvPr id="1033" name="Picture 21" descr="Lockup_EGYPT_CMYK"/>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04800" y="228600"/>
            <a:ext cx="43783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55"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6" r:id="rId12"/>
    <p:sldLayoutId id="2147483853" r:id="rId13"/>
    <p:sldLayoutId id="2147483854" r:id="rId14"/>
  </p:sldLayoutIdLst>
  <p:txStyles>
    <p:title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57200" y="2590800"/>
            <a:ext cx="8305800" cy="3276600"/>
          </a:xfrm>
        </p:spPr>
        <p:txBody>
          <a:bodyPr anchor="ctr"/>
          <a:lstStyle/>
          <a:p>
            <a:pPr eaLnBrk="1" hangingPunct="1">
              <a:lnSpc>
                <a:spcPct val="95000"/>
              </a:lnSpc>
              <a:spcBef>
                <a:spcPts val="1800"/>
              </a:spcBef>
              <a:spcAft>
                <a:spcPts val="1800"/>
              </a:spcAft>
            </a:pPr>
            <a:r>
              <a:rPr lang="en-US" sz="3600" dirty="0" smtClean="0"/>
              <a:t>Egyptian Economic Support</a:t>
            </a:r>
            <a:br>
              <a:rPr lang="en-US" sz="3600" dirty="0" smtClean="0"/>
            </a:br>
            <a:r>
              <a:rPr lang="en-US" sz="3600" dirty="0" smtClean="0"/>
              <a:t>Annual Program Statement</a:t>
            </a:r>
            <a:br>
              <a:rPr lang="en-US" sz="3600" dirty="0" smtClean="0"/>
            </a:br>
            <a:r>
              <a:rPr lang="en-US" sz="3600" dirty="0" smtClean="0"/>
              <a:t/>
            </a:r>
            <a:br>
              <a:rPr lang="en-US" sz="3600" dirty="0" smtClean="0"/>
            </a:br>
            <a:r>
              <a:rPr lang="en-US" sz="2800" dirty="0" smtClean="0"/>
              <a:t>Proposal Writing Sessions</a:t>
            </a:r>
            <a:br>
              <a:rPr lang="en-US" sz="2800" dirty="0" smtClean="0"/>
            </a:br>
            <a:r>
              <a:rPr lang="en-US" sz="2800" dirty="0" smtClean="0"/>
              <a:t/>
            </a:r>
            <a:br>
              <a:rPr lang="en-US" sz="2800" dirty="0" smtClean="0"/>
            </a:br>
            <a:r>
              <a:rPr lang="en-US" sz="3600" dirty="0" smtClean="0"/>
              <a:t/>
            </a:r>
            <a:br>
              <a:rPr lang="en-US" sz="3600" dirty="0" smtClean="0"/>
            </a:br>
            <a:r>
              <a:rPr lang="en-US" sz="2400" dirty="0" smtClean="0"/>
              <a:t>March 2011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685800" y="1600200"/>
            <a:ext cx="7772400" cy="3886200"/>
          </a:xfrm>
        </p:spPr>
        <p:txBody>
          <a:bodyPr/>
          <a:lstStyle/>
          <a:p>
            <a:pPr algn="r" rtl="1"/>
            <a:r>
              <a:rPr lang="ar-EG" smtClean="0"/>
              <a:t>الجدول الزمني المتوقع للمشروع/ الخطة التنفيذية</a:t>
            </a:r>
          </a:p>
          <a:p>
            <a:pPr algn="r" rtl="1"/>
            <a:r>
              <a:rPr lang="ar-EG" smtClean="0"/>
              <a:t>علامات تنفيذية		التاريخ المتوقع</a:t>
            </a:r>
          </a:p>
          <a:p>
            <a:pPr algn="r" rtl="1"/>
            <a:r>
              <a:rPr lang="ar-EG" smtClean="0"/>
              <a:t>بداية عمل المشروع	يوم/شهر/سنة</a:t>
            </a:r>
          </a:p>
          <a:p>
            <a:pPr algn="r" rtl="1"/>
            <a:r>
              <a:rPr lang="ar-EG" smtClean="0"/>
              <a:t>النتيجة 1			 يوم/شهر/سنة</a:t>
            </a:r>
          </a:p>
          <a:p>
            <a:pPr algn="r" rtl="1"/>
            <a:r>
              <a:rPr lang="ar-EG" smtClean="0"/>
              <a:t>النتيجة 2			 يوم/شهر/سنة</a:t>
            </a:r>
          </a:p>
          <a:p>
            <a:pPr algn="r" rtl="1"/>
            <a:r>
              <a:rPr lang="ar-EG" smtClean="0"/>
              <a:t>النتيجة 3			 يوم/شهر/سنة</a:t>
            </a:r>
          </a:p>
          <a:p>
            <a:pPr algn="r" rtl="1"/>
            <a:r>
              <a:rPr lang="ar-EG" smtClean="0"/>
              <a:t>نهاية عمل المشروع	 يوم/شهر/سنة</a:t>
            </a:r>
            <a:endParaRPr lang="en-US"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457200" y="1524000"/>
            <a:ext cx="8229600" cy="3048000"/>
          </a:xfrm>
        </p:spPr>
        <p:txBody>
          <a:bodyPr/>
          <a:lstStyle/>
          <a:p>
            <a:pPr algn="r" rtl="1">
              <a:buFont typeface="Wingdings" pitchFamily="2" charset="2"/>
              <a:buChar char="q"/>
            </a:pPr>
            <a:r>
              <a:rPr lang="ar-EG" sz="3200" u="sng" smtClean="0"/>
              <a:t>القدرات الادارية والفنية</a:t>
            </a:r>
          </a:p>
          <a:p>
            <a:pPr algn="r" rtl="1"/>
            <a:r>
              <a:rPr lang="ar-EG" smtClean="0"/>
              <a:t>القدرات التنظيمية</a:t>
            </a:r>
          </a:p>
          <a:p>
            <a:pPr lvl="1" algn="r" rtl="1"/>
            <a:r>
              <a:rPr lang="ar-EG" smtClean="0"/>
              <a:t>وضح القدرات الفنية والادارية لمؤسستك</a:t>
            </a:r>
          </a:p>
          <a:p>
            <a:pPr algn="r" rtl="1"/>
            <a:r>
              <a:rPr lang="ar-EG" smtClean="0"/>
              <a:t>الهيكل التنظيمي </a:t>
            </a:r>
          </a:p>
          <a:p>
            <a:pPr lvl="1" algn="r" rtl="1"/>
            <a:r>
              <a:rPr lang="ar-EG" smtClean="0"/>
              <a:t>ارسم هيكل تنظيمي يوضح كيف سيتم ادارة المشروع</a:t>
            </a:r>
          </a:p>
          <a:p>
            <a:pPr algn="r" rtl="1">
              <a:buFontTx/>
              <a:buNone/>
            </a:pPr>
            <a:endParaRPr lang="ar-EG" smtClean="0"/>
          </a:p>
          <a:p>
            <a:pPr algn="r" rtl="1"/>
            <a:endParaRPr lang="en-US" smtClean="0"/>
          </a:p>
        </p:txBody>
      </p:sp>
      <p:graphicFrame>
        <p:nvGraphicFramePr>
          <p:cNvPr id="5" name="Content Placeholder 3"/>
          <p:cNvGraphicFramePr>
            <a:graphicFrameLocks/>
          </p:cNvGraphicFramePr>
          <p:nvPr/>
        </p:nvGraphicFramePr>
        <p:xfrm>
          <a:off x="1905000" y="3352800"/>
          <a:ext cx="4876800" cy="3306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85800" y="1676400"/>
            <a:ext cx="7772400" cy="3886200"/>
          </a:xfrm>
        </p:spPr>
        <p:txBody>
          <a:bodyPr rtlCol="0">
            <a:normAutofit fontScale="92500" lnSpcReduction="20000"/>
          </a:bodyPr>
          <a:lstStyle/>
          <a:p>
            <a:pPr algn="r" rtl="1" fontAlgn="auto">
              <a:spcAft>
                <a:spcPts val="0"/>
              </a:spcAft>
              <a:buFont typeface="Wingdings" pitchFamily="2" charset="2"/>
              <a:buChar char="q"/>
              <a:defRPr/>
            </a:pPr>
            <a:r>
              <a:rPr lang="ar-EG" sz="3900" u="sng" dirty="0" smtClean="0"/>
              <a:t>الخبرات السابقة</a:t>
            </a:r>
          </a:p>
          <a:p>
            <a:pPr lvl="1" algn="r" rtl="1" fontAlgn="auto">
              <a:spcAft>
                <a:spcPts val="0"/>
              </a:spcAft>
              <a:buFont typeface="Arial" pitchFamily="34" charset="0"/>
              <a:buChar char="–"/>
              <a:defRPr/>
            </a:pPr>
            <a:r>
              <a:rPr lang="ar-EG" dirty="0" smtClean="0"/>
              <a:t>اشرح الخبرات السابقة في تنفيذ مشاريع مشابهة </a:t>
            </a:r>
          </a:p>
          <a:p>
            <a:pPr lvl="1" algn="r" rtl="1" fontAlgn="auto">
              <a:spcAft>
                <a:spcPts val="0"/>
              </a:spcAft>
              <a:buFont typeface="Arial" pitchFamily="34" charset="0"/>
              <a:buChar char="–"/>
              <a:defRPr/>
            </a:pPr>
            <a:r>
              <a:rPr lang="ar-EG" dirty="0" smtClean="0"/>
              <a:t>اشرح الاعمال او المشروعات تحت التنفيذ او المخطط لتنفيذها </a:t>
            </a:r>
          </a:p>
          <a:p>
            <a:pPr lvl="1" algn="r" rtl="1" fontAlgn="auto">
              <a:spcAft>
                <a:spcPts val="0"/>
              </a:spcAft>
              <a:buFont typeface="Arial" pitchFamily="34" charset="0"/>
              <a:buNone/>
              <a:defRPr/>
            </a:pPr>
            <a:r>
              <a:rPr lang="ar-EG" dirty="0" smtClean="0"/>
              <a:t>ولها علاقة بهذا المشروع</a:t>
            </a:r>
          </a:p>
          <a:p>
            <a:pPr algn="r" rtl="1" fontAlgn="auto">
              <a:spcAft>
                <a:spcPts val="0"/>
              </a:spcAft>
              <a:buFont typeface="Arial" pitchFamily="34" charset="0"/>
              <a:buChar char="•"/>
              <a:defRPr/>
            </a:pPr>
            <a:r>
              <a:rPr lang="ar-EG" dirty="0" smtClean="0"/>
              <a:t>شراكات </a:t>
            </a:r>
          </a:p>
          <a:p>
            <a:pPr lvl="1" algn="r" rtl="1" fontAlgn="auto">
              <a:spcAft>
                <a:spcPts val="0"/>
              </a:spcAft>
              <a:buFont typeface="Arial" pitchFamily="34" charset="0"/>
              <a:buChar char="–"/>
              <a:defRPr/>
            </a:pPr>
            <a:r>
              <a:rPr lang="ar-EG" dirty="0" smtClean="0"/>
              <a:t>وضح بالتفصيل اذا كان هناك ترتيبات لشراكة لتنفيذ هذا المشروع و اذكر اسم الشريك ودورة في المشروع</a:t>
            </a:r>
          </a:p>
          <a:p>
            <a:pPr algn="r" rtl="1" fontAlgn="auto">
              <a:spcAft>
                <a:spcPts val="0"/>
              </a:spcAft>
              <a:buFont typeface="Arial" pitchFamily="34" charset="0"/>
              <a:buChar char="•"/>
              <a:defRPr/>
            </a:pPr>
            <a:r>
              <a:rPr lang="ar-EG" dirty="0" smtClean="0"/>
              <a:t> اعضاء المنظمات المهتمة بتنفيذ المشروع او الشركة</a:t>
            </a:r>
          </a:p>
          <a:p>
            <a:pPr lvl="1" algn="r" rtl="1" fontAlgn="auto">
              <a:spcAft>
                <a:spcPts val="0"/>
              </a:spcAft>
              <a:buFont typeface="Arial" pitchFamily="34" charset="0"/>
              <a:buChar char="–"/>
              <a:defRPr/>
            </a:pPr>
            <a:r>
              <a:rPr lang="ar-EG" dirty="0" smtClean="0"/>
              <a:t>وضح بالتفصيل اعضاء مشروعك، واي احتياجات او اهتمامات سوف يلبيها تنفيذ مشروعك </a:t>
            </a:r>
          </a:p>
          <a:p>
            <a:pPr algn="r" rtl="1">
              <a:defRPr/>
            </a:pPr>
            <a:r>
              <a:rPr lang="ar-EG" dirty="0" smtClean="0"/>
              <a:t>خبرة الاعمال السابقة</a:t>
            </a:r>
          </a:p>
          <a:p>
            <a:pPr lvl="1" algn="r" rtl="1">
              <a:defRPr/>
            </a:pPr>
            <a:r>
              <a:rPr lang="ar-EG" dirty="0" smtClean="0"/>
              <a:t>مرفق 1</a:t>
            </a:r>
            <a:endParaRPr lang="en-US" dirty="0" smtClean="0"/>
          </a:p>
          <a:p>
            <a:pPr algn="r" rtl="1" fontAlgn="auto">
              <a:spcAft>
                <a:spcPts val="0"/>
              </a:spcAft>
              <a:buFont typeface="Arial" pitchFamily="34" charset="0"/>
              <a:buChar char="•"/>
              <a:defRPr/>
            </a:pPr>
            <a:endParaRPr lang="ar-EG" dirty="0" smtClean="0"/>
          </a:p>
          <a:p>
            <a:pPr lvl="1" algn="r" rtl="1" fontAlgn="auto">
              <a:spcAft>
                <a:spcPts val="0"/>
              </a:spcAft>
              <a:buFont typeface="Arial" pitchFamily="34" charset="0"/>
              <a:buNone/>
              <a:defRPr/>
            </a:pPr>
            <a:endParaRPr lang="ar-EG" dirty="0" smtClean="0"/>
          </a:p>
          <a:p>
            <a:pPr algn="r" rtl="1" fontAlgn="auto">
              <a:spcAft>
                <a:spcPts val="0"/>
              </a:spcAft>
              <a:buFont typeface="Arial" pitchFamily="34" charset="0"/>
              <a:buChar char="•"/>
              <a:defRPr/>
            </a:pPr>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lgn="ctr"/>
            <a:r>
              <a:rPr lang="ar-EG" smtClean="0"/>
              <a:t>إرشادات عامة</a:t>
            </a:r>
            <a:endParaRPr lang="en-US" smtClean="0"/>
          </a:p>
        </p:txBody>
      </p:sp>
      <p:sp>
        <p:nvSpPr>
          <p:cNvPr id="16387" name="Content Placeholder 2"/>
          <p:cNvSpPr>
            <a:spLocks noGrp="1"/>
          </p:cNvSpPr>
          <p:nvPr>
            <p:ph idx="1"/>
          </p:nvPr>
        </p:nvSpPr>
        <p:spPr>
          <a:xfrm>
            <a:off x="762000" y="2209800"/>
            <a:ext cx="7772400" cy="3886200"/>
          </a:xfrm>
        </p:spPr>
        <p:txBody>
          <a:bodyPr/>
          <a:lstStyle/>
          <a:p>
            <a:pPr algn="r" rtl="1">
              <a:spcAft>
                <a:spcPts val="900"/>
              </a:spcAft>
            </a:pPr>
            <a:r>
              <a:rPr lang="ar-EG" smtClean="0"/>
              <a:t>المقترحات المكتوبة جيداً  تشجع علي قرائتها و تترك انطباع جيد لدي القارئ.</a:t>
            </a:r>
          </a:p>
          <a:p>
            <a:pPr algn="r" rtl="1">
              <a:spcAft>
                <a:spcPts val="900"/>
              </a:spcAft>
            </a:pPr>
            <a:r>
              <a:rPr lang="ar-EG" smtClean="0"/>
              <a:t>الاسلوب السلس في الكتابه يجب ان يكون واضح, مختصر و خالي من المصطلحات المعقده.</a:t>
            </a:r>
          </a:p>
          <a:p>
            <a:pPr algn="r" rtl="1">
              <a:spcAft>
                <a:spcPts val="900"/>
              </a:spcAft>
            </a:pPr>
            <a:r>
              <a:rPr lang="ar-EG" smtClean="0"/>
              <a:t>المقترحات الغير محدده تترك انطباع غير جيد عن الجمعية و عن قدراتها في تنفيذ المقترح.</a:t>
            </a:r>
            <a:endParaRPr 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p:txBody>
          <a:bodyPr/>
          <a:lstStyle/>
          <a:p>
            <a:pPr marL="0" indent="0" algn="ctr" rtl="1" eaLnBrk="1" hangingPunct="1">
              <a:buFont typeface="Wingdings" pitchFamily="2" charset="2"/>
              <a:buNone/>
            </a:pPr>
            <a:r>
              <a:rPr lang="ar-EG" sz="6000" b="1" smtClean="0">
                <a:cs typeface="Akhbar MT" pitchFamily="2" charset="-78"/>
              </a:rPr>
              <a:t>ارشادات لاعداد</a:t>
            </a:r>
          </a:p>
          <a:p>
            <a:pPr marL="0" indent="0" algn="ctr" rtl="1" eaLnBrk="1" hangingPunct="1">
              <a:buFont typeface="Wingdings" pitchFamily="2" charset="2"/>
              <a:buNone/>
            </a:pPr>
            <a:r>
              <a:rPr lang="ar-EG" sz="6000" b="1" smtClean="0">
                <a:cs typeface="Akhbar MT" pitchFamily="2" charset="-78"/>
              </a:rPr>
              <a:t>مقترح النشاط</a:t>
            </a:r>
            <a:endParaRPr lang="en-US" sz="6000" b="1"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62000" y="1371600"/>
            <a:ext cx="8229600" cy="685800"/>
          </a:xfrm>
        </p:spPr>
        <p:txBody>
          <a:bodyPr/>
          <a:lstStyle/>
          <a:p>
            <a:pPr algn="r" rtl="1" eaLnBrk="1" hangingPunct="1"/>
            <a:r>
              <a:rPr lang="en-US" smtClean="0">
                <a:solidFill>
                  <a:schemeClr val="tx1"/>
                </a:solidFill>
              </a:rPr>
              <a:t>  </a:t>
            </a:r>
            <a:r>
              <a:rPr lang="ar-EG" smtClean="0">
                <a:solidFill>
                  <a:schemeClr val="tx1"/>
                </a:solidFill>
              </a:rPr>
              <a:t>مقترح النشاط</a:t>
            </a:r>
            <a:endParaRPr lang="en-US" smtClean="0">
              <a:solidFill>
                <a:schemeClr val="tx1"/>
              </a:solidFill>
            </a:endParaRPr>
          </a:p>
        </p:txBody>
      </p:sp>
      <p:sp>
        <p:nvSpPr>
          <p:cNvPr id="18435" name="Rectangle 3"/>
          <p:cNvSpPr>
            <a:spLocks noGrp="1" noChangeArrowheads="1"/>
          </p:cNvSpPr>
          <p:nvPr>
            <p:ph type="body" idx="1"/>
          </p:nvPr>
        </p:nvSpPr>
        <p:spPr>
          <a:xfrm>
            <a:off x="457200" y="1828800"/>
            <a:ext cx="8229600" cy="5257800"/>
          </a:xfrm>
        </p:spPr>
        <p:txBody>
          <a:bodyPr/>
          <a:lstStyle/>
          <a:p>
            <a:pPr algn="r" rtl="1" eaLnBrk="1" hangingPunct="1"/>
            <a:r>
              <a:rPr lang="ar-EG" sz="2800" dirty="0" smtClean="0">
                <a:cs typeface="Akhbar MT" pitchFamily="2" charset="-78"/>
              </a:rPr>
              <a:t>تعتبر هذه المرحلة توسع فى فكرة مفهوم النشاط السابق عرضها.</a:t>
            </a:r>
          </a:p>
          <a:p>
            <a:pPr algn="r" rtl="1" eaLnBrk="1" hangingPunct="1"/>
            <a:r>
              <a:rPr lang="ar-EG" sz="2800" dirty="0" smtClean="0">
                <a:cs typeface="Akhbar MT" pitchFamily="2" charset="-78"/>
              </a:rPr>
              <a:t>يجب أن يتم الاعداد والتخطيط بدقة لهذه المرحلة</a:t>
            </a:r>
            <a:r>
              <a:rPr lang="ar-EG" sz="3600" dirty="0" smtClean="0">
                <a:cs typeface="Akhbar MT" pitchFamily="2" charset="-78"/>
              </a:rPr>
              <a:t>. </a:t>
            </a:r>
          </a:p>
          <a:p>
            <a:pPr algn="r" rtl="1" eaLnBrk="1" hangingPunct="1"/>
            <a:r>
              <a:rPr lang="ar-EG" sz="2800" dirty="0" smtClean="0">
                <a:cs typeface="Akhbar MT" pitchFamily="2" charset="-78"/>
              </a:rPr>
              <a:t>يجب ألا يتعدى مقترح النشاط 12صفحة (بدون المرفقات).</a:t>
            </a:r>
          </a:p>
          <a:p>
            <a:pPr algn="r" rtl="1" eaLnBrk="1" hangingPunct="1"/>
            <a:r>
              <a:rPr lang="ar-EG" sz="2800" dirty="0" smtClean="0">
                <a:cs typeface="Akhbar MT" pitchFamily="2" charset="-78"/>
              </a:rPr>
              <a:t>يجب ملاحظة أن قيام الوكالة الأمريكية للتنمية الدولية بطلب المنظمة الراغبة فى الحصول على تمويل القيام بإعداد مقترح 	نشاط  لا يمثل أى تعهد من جانب الوكالة للتمويل هذا المقترح.</a:t>
            </a:r>
            <a:endParaRPr lang="en-US" sz="2800" dirty="0"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r" rtl="1" eaLnBrk="1" hangingPunct="1"/>
            <a:r>
              <a:rPr lang="ar-EG" sz="4800" smtClean="0">
                <a:cs typeface="Akhbar MT" pitchFamily="2" charset="-78"/>
              </a:rPr>
              <a:t>مكونات مقترح النشاط</a:t>
            </a:r>
            <a:endParaRPr lang="en-US" sz="4800" smtClean="0">
              <a:cs typeface="Akhbar MT" pitchFamily="2" charset="-78"/>
            </a:endParaRPr>
          </a:p>
        </p:txBody>
      </p:sp>
      <p:sp>
        <p:nvSpPr>
          <p:cNvPr id="52227" name="Rectangle 3"/>
          <p:cNvSpPr>
            <a:spLocks noGrp="1" noChangeArrowheads="1"/>
          </p:cNvSpPr>
          <p:nvPr>
            <p:ph type="body" idx="1"/>
          </p:nvPr>
        </p:nvSpPr>
        <p:spPr/>
        <p:txBody>
          <a:bodyPr/>
          <a:lstStyle/>
          <a:p>
            <a:pPr algn="r" rtl="1" eaLnBrk="1" hangingPunct="1">
              <a:lnSpc>
                <a:spcPct val="90000"/>
              </a:lnSpc>
              <a:buFont typeface="Wingdings" pitchFamily="2" charset="2"/>
              <a:buNone/>
            </a:pPr>
            <a:r>
              <a:rPr lang="ar-EG" sz="3600" smtClean="0">
                <a:cs typeface="Akhbar MT" pitchFamily="2" charset="-78"/>
              </a:rPr>
              <a:t>1-   قائمة المحتويات (الفهرس)</a:t>
            </a:r>
          </a:p>
          <a:p>
            <a:pPr algn="r" rtl="1" eaLnBrk="1" hangingPunct="1">
              <a:lnSpc>
                <a:spcPct val="90000"/>
              </a:lnSpc>
              <a:buFont typeface="Wingdings" pitchFamily="2" charset="2"/>
              <a:buNone/>
            </a:pPr>
            <a:r>
              <a:rPr lang="ar-EG" sz="3600" smtClean="0">
                <a:cs typeface="Akhbar MT" pitchFamily="2" charset="-78"/>
              </a:rPr>
              <a:t>2-   الملخص التنفيذى للنشاط</a:t>
            </a:r>
          </a:p>
          <a:p>
            <a:pPr algn="r" rtl="1" eaLnBrk="1" hangingPunct="1">
              <a:lnSpc>
                <a:spcPct val="90000"/>
              </a:lnSpc>
              <a:buFont typeface="Wingdings" pitchFamily="2" charset="2"/>
              <a:buNone/>
            </a:pPr>
            <a:r>
              <a:rPr lang="ar-EG" sz="3600" smtClean="0">
                <a:cs typeface="Akhbar MT" pitchFamily="2" charset="-78"/>
              </a:rPr>
              <a:t>3-   مضمون النشاط:  وصف المشروع وقيمته الفنية</a:t>
            </a:r>
          </a:p>
          <a:p>
            <a:pPr algn="r" rtl="1" eaLnBrk="1" hangingPunct="1">
              <a:lnSpc>
                <a:spcPct val="90000"/>
              </a:lnSpc>
              <a:buFont typeface="Wingdings" pitchFamily="2" charset="2"/>
              <a:buNone/>
            </a:pPr>
            <a:r>
              <a:rPr lang="ar-EG" sz="3600" smtClean="0">
                <a:cs typeface="Akhbar MT" pitchFamily="2" charset="-78"/>
              </a:rPr>
              <a:t>4-  القدرات والمنهجية الادارية والتنفيذية للمنظمة</a:t>
            </a:r>
          </a:p>
          <a:p>
            <a:pPr algn="r" rtl="1" eaLnBrk="1" hangingPunct="1">
              <a:lnSpc>
                <a:spcPct val="90000"/>
              </a:lnSpc>
              <a:buFont typeface="Wingdings" pitchFamily="2" charset="2"/>
              <a:buNone/>
            </a:pPr>
            <a:r>
              <a:rPr lang="ar-EG" sz="3600" smtClean="0">
                <a:cs typeface="Akhbar MT" pitchFamily="2" charset="-78"/>
              </a:rPr>
              <a:t>5-  المرفقات</a:t>
            </a:r>
          </a:p>
          <a:p>
            <a:pPr algn="r" rtl="1" eaLnBrk="1" hangingPunct="1">
              <a:lnSpc>
                <a:spcPct val="90000"/>
              </a:lnSpc>
              <a:buFont typeface="Wingdings" pitchFamily="2" charset="2"/>
              <a:buNone/>
            </a:pPr>
            <a:endParaRPr lang="en-US" sz="3600" smtClean="0">
              <a:cs typeface="Akhbar MT" pitchFamily="2" charset="-78"/>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2226"/>
                                        </p:tgtEl>
                                        <p:attrNameLst>
                                          <p:attrName>style.visibility</p:attrName>
                                        </p:attrNameLst>
                                      </p:cBhvr>
                                      <p:to>
                                        <p:strVal val="visible"/>
                                      </p:to>
                                    </p:set>
                                    <p:anim calcmode="lin" valueType="num">
                                      <p:cBhvr>
                                        <p:cTn id="7" dur="1000" fill="hold"/>
                                        <p:tgtEl>
                                          <p:spTgt spid="52226"/>
                                        </p:tgtEl>
                                        <p:attrNameLst>
                                          <p:attrName>ppt_x</p:attrName>
                                        </p:attrNameLst>
                                      </p:cBhvr>
                                      <p:tavLst>
                                        <p:tav tm="0">
                                          <p:val>
                                            <p:strVal val="#ppt_x-.2"/>
                                          </p:val>
                                        </p:tav>
                                        <p:tav tm="100000">
                                          <p:val>
                                            <p:strVal val="#ppt_x"/>
                                          </p:val>
                                        </p:tav>
                                      </p:tavLst>
                                    </p:anim>
                                    <p:anim calcmode="lin" valueType="num">
                                      <p:cBhvr>
                                        <p:cTn id="8" dur="1000" fill="hold"/>
                                        <p:tgtEl>
                                          <p:spTgt spid="522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5222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52227">
                                            <p:txEl>
                                              <p:pRg st="0" end="0"/>
                                            </p:txEl>
                                          </p:spTgt>
                                        </p:tgtEl>
                                        <p:attrNameLst>
                                          <p:attrName>style.visibility</p:attrName>
                                        </p:attrNameLst>
                                      </p:cBhvr>
                                      <p:to>
                                        <p:strVal val="visible"/>
                                      </p:to>
                                    </p:set>
                                    <p:animEffect transition="in" filter="fade">
                                      <p:cBhvr>
                                        <p:cTn id="14" dur="500"/>
                                        <p:tgtEl>
                                          <p:spTgt spid="52227">
                                            <p:txEl>
                                              <p:pRg st="0" end="0"/>
                                            </p:txEl>
                                          </p:spTgt>
                                        </p:tgtEl>
                                      </p:cBhvr>
                                    </p:animEffect>
                                    <p:anim calcmode="lin" valueType="num">
                                      <p:cBhvr>
                                        <p:cTn id="15" dur="5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5222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52227">
                                            <p:txEl>
                                              <p:pRg st="1" end="1"/>
                                            </p:txEl>
                                          </p:spTgt>
                                        </p:tgtEl>
                                        <p:attrNameLst>
                                          <p:attrName>style.visibility</p:attrName>
                                        </p:attrNameLst>
                                      </p:cBhvr>
                                      <p:to>
                                        <p:strVal val="visible"/>
                                      </p:to>
                                    </p:set>
                                    <p:animEffect transition="in" filter="fade">
                                      <p:cBhvr>
                                        <p:cTn id="21" dur="500"/>
                                        <p:tgtEl>
                                          <p:spTgt spid="52227">
                                            <p:txEl>
                                              <p:pRg st="1" end="1"/>
                                            </p:txEl>
                                          </p:spTgt>
                                        </p:tgtEl>
                                      </p:cBhvr>
                                    </p:animEffect>
                                    <p:anim calcmode="lin" valueType="num">
                                      <p:cBhvr>
                                        <p:cTn id="22"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52227">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52227">
                                            <p:txEl>
                                              <p:pRg st="2" end="2"/>
                                            </p:txEl>
                                          </p:spTgt>
                                        </p:tgtEl>
                                        <p:attrNameLst>
                                          <p:attrName>style.visibility</p:attrName>
                                        </p:attrNameLst>
                                      </p:cBhvr>
                                      <p:to>
                                        <p:strVal val="visible"/>
                                      </p:to>
                                    </p:set>
                                    <p:animEffect transition="in" filter="fade">
                                      <p:cBhvr>
                                        <p:cTn id="28" dur="500"/>
                                        <p:tgtEl>
                                          <p:spTgt spid="52227">
                                            <p:txEl>
                                              <p:pRg st="2" end="2"/>
                                            </p:txEl>
                                          </p:spTgt>
                                        </p:tgtEl>
                                      </p:cBhvr>
                                    </p:animEffect>
                                    <p:anim calcmode="lin" valueType="num">
                                      <p:cBhvr>
                                        <p:cTn id="29" dur="5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52227">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52227">
                                            <p:txEl>
                                              <p:pRg st="3" end="3"/>
                                            </p:txEl>
                                          </p:spTgt>
                                        </p:tgtEl>
                                        <p:attrNameLst>
                                          <p:attrName>style.visibility</p:attrName>
                                        </p:attrNameLst>
                                      </p:cBhvr>
                                      <p:to>
                                        <p:strVal val="visible"/>
                                      </p:to>
                                    </p:set>
                                    <p:animEffect transition="in" filter="fade">
                                      <p:cBhvr>
                                        <p:cTn id="35" dur="500"/>
                                        <p:tgtEl>
                                          <p:spTgt spid="52227">
                                            <p:txEl>
                                              <p:pRg st="3" end="3"/>
                                            </p:txEl>
                                          </p:spTgt>
                                        </p:tgtEl>
                                      </p:cBhvr>
                                    </p:animEffect>
                                    <p:anim calcmode="lin" valueType="num">
                                      <p:cBhvr>
                                        <p:cTn id="36" dur="5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52227">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52227">
                                            <p:txEl>
                                              <p:pRg st="4" end="4"/>
                                            </p:txEl>
                                          </p:spTgt>
                                        </p:tgtEl>
                                        <p:attrNameLst>
                                          <p:attrName>style.visibility</p:attrName>
                                        </p:attrNameLst>
                                      </p:cBhvr>
                                      <p:to>
                                        <p:strVal val="visible"/>
                                      </p:to>
                                    </p:set>
                                    <p:animEffect transition="in" filter="fade">
                                      <p:cBhvr>
                                        <p:cTn id="42" dur="500"/>
                                        <p:tgtEl>
                                          <p:spTgt spid="52227">
                                            <p:txEl>
                                              <p:pRg st="4" end="4"/>
                                            </p:txEl>
                                          </p:spTgt>
                                        </p:tgtEl>
                                      </p:cBhvr>
                                    </p:animEffect>
                                    <p:anim calcmode="lin" valueType="num">
                                      <p:cBhvr>
                                        <p:cTn id="43" dur="500" fill="hold"/>
                                        <p:tgtEl>
                                          <p:spTgt spid="52227">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52227">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r" rtl="1" eaLnBrk="1" hangingPunct="1"/>
            <a:r>
              <a:rPr lang="ar-EG" sz="5400" smtClean="0">
                <a:cs typeface="Akhbar MT" pitchFamily="2" charset="-78"/>
              </a:rPr>
              <a:t>1 –</a:t>
            </a:r>
            <a:r>
              <a:rPr lang="ar-EG" sz="4800" smtClean="0">
                <a:cs typeface="Akhbar MT" pitchFamily="2" charset="-78"/>
              </a:rPr>
              <a:t>قائمة المحتويات (الفهرس)</a:t>
            </a:r>
            <a:endParaRPr lang="en-US" sz="4800" smtClean="0">
              <a:cs typeface="Akhbar MT" pitchFamily="2" charset="-78"/>
            </a:endParaRPr>
          </a:p>
        </p:txBody>
      </p:sp>
      <p:sp>
        <p:nvSpPr>
          <p:cNvPr id="20483" name="Rectangle 3"/>
          <p:cNvSpPr>
            <a:spLocks noGrp="1" noChangeArrowheads="1"/>
          </p:cNvSpPr>
          <p:nvPr>
            <p:ph type="body" idx="1"/>
          </p:nvPr>
        </p:nvSpPr>
        <p:spPr/>
        <p:txBody>
          <a:bodyPr/>
          <a:lstStyle/>
          <a:p>
            <a:pPr algn="r" rtl="1" eaLnBrk="1" hangingPunct="1">
              <a:lnSpc>
                <a:spcPct val="90000"/>
              </a:lnSpc>
              <a:buFont typeface="Wingdings" pitchFamily="2" charset="2"/>
              <a:buNone/>
            </a:pPr>
            <a:r>
              <a:rPr lang="ar-EG" smtClean="0">
                <a:cs typeface="Akhbar MT" pitchFamily="2" charset="-78"/>
              </a:rPr>
              <a:t>يجب أن يحتوى هذا الجزء على الأجزاء الرئيسية التى يتكون منها مقترح النشاط كما يلى:</a:t>
            </a:r>
          </a:p>
          <a:p>
            <a:pPr algn="r" rtl="1" eaLnBrk="1" hangingPunct="1">
              <a:lnSpc>
                <a:spcPct val="90000"/>
              </a:lnSpc>
              <a:buFont typeface="Wingdings" pitchFamily="2" charset="2"/>
              <a:buNone/>
            </a:pPr>
            <a:endParaRPr lang="ar-EG" smtClean="0">
              <a:cs typeface="Akhbar MT" pitchFamily="2" charset="-78"/>
            </a:endParaRPr>
          </a:p>
          <a:p>
            <a:pPr algn="r" rtl="1" eaLnBrk="1" hangingPunct="1">
              <a:lnSpc>
                <a:spcPct val="90000"/>
              </a:lnSpc>
            </a:pPr>
            <a:r>
              <a:rPr lang="ar-EG" smtClean="0">
                <a:cs typeface="Akhbar MT" pitchFamily="2" charset="-78"/>
              </a:rPr>
              <a:t>الملخص التنفيذى للنشاط</a:t>
            </a:r>
          </a:p>
          <a:p>
            <a:pPr algn="r" rtl="1" eaLnBrk="1" hangingPunct="1">
              <a:lnSpc>
                <a:spcPct val="90000"/>
              </a:lnSpc>
            </a:pPr>
            <a:r>
              <a:rPr lang="ar-EG" smtClean="0">
                <a:cs typeface="Akhbar MT" pitchFamily="2" charset="-78"/>
              </a:rPr>
              <a:t> مضمون النشاط : </a:t>
            </a:r>
            <a:r>
              <a:rPr lang="ar-EG" sz="3600" smtClean="0">
                <a:cs typeface="Akhbar MT" pitchFamily="2" charset="-78"/>
              </a:rPr>
              <a:t>وصف المشروع وقيمته الفنية</a:t>
            </a:r>
            <a:endParaRPr lang="ar-EG" smtClean="0">
              <a:cs typeface="Akhbar MT" pitchFamily="2" charset="-78"/>
            </a:endParaRPr>
          </a:p>
          <a:p>
            <a:pPr algn="r" rtl="1" eaLnBrk="1" hangingPunct="1">
              <a:lnSpc>
                <a:spcPct val="90000"/>
              </a:lnSpc>
            </a:pPr>
            <a:r>
              <a:rPr lang="ar-EG" smtClean="0">
                <a:cs typeface="Akhbar MT" pitchFamily="2" charset="-78"/>
              </a:rPr>
              <a:t> </a:t>
            </a:r>
            <a:r>
              <a:rPr lang="ar-EG" sz="3600" smtClean="0">
                <a:cs typeface="Akhbar MT" pitchFamily="2" charset="-78"/>
              </a:rPr>
              <a:t>القدرات والمنهجية الادارية والتنفيذية </a:t>
            </a:r>
          </a:p>
          <a:p>
            <a:pPr algn="r" rtl="1" eaLnBrk="1" hangingPunct="1">
              <a:lnSpc>
                <a:spcPct val="90000"/>
              </a:lnSpc>
            </a:pPr>
            <a:r>
              <a:rPr lang="ar-EG" smtClean="0">
                <a:cs typeface="Akhbar MT" pitchFamily="2" charset="-78"/>
              </a:rPr>
              <a:t>المرفقات</a:t>
            </a:r>
            <a:endParaRPr lang="en-US" smtClean="0">
              <a:cs typeface="Akhbar MT" pitchFamily="2" charset="-78"/>
            </a:endParaRPr>
          </a:p>
          <a:p>
            <a:pPr algn="r" rtl="1" eaLnBrk="1" hangingPunct="1">
              <a:lnSpc>
                <a:spcPct val="90000"/>
              </a:lnSpc>
            </a:pPr>
            <a:endParaRPr lang="ar-EG"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r" rtl="1" eaLnBrk="1" hangingPunct="1"/>
            <a:r>
              <a:rPr lang="en-US" sz="4800" smtClean="0">
                <a:cs typeface="Akhbar MT" pitchFamily="2" charset="-78"/>
              </a:rPr>
              <a:t>-2</a:t>
            </a:r>
            <a:r>
              <a:rPr lang="ar-EG" sz="4800" smtClean="0">
                <a:cs typeface="Akhbar MT" pitchFamily="2" charset="-78"/>
              </a:rPr>
              <a:t>الملخص التنفيذى للنشاط</a:t>
            </a:r>
            <a:endParaRPr lang="en-US" sz="4800" smtClean="0">
              <a:cs typeface="Akhbar MT" pitchFamily="2" charset="-78"/>
            </a:endParaRPr>
          </a:p>
        </p:txBody>
      </p:sp>
      <p:sp>
        <p:nvSpPr>
          <p:cNvPr id="54275" name="Rectangle 3"/>
          <p:cNvSpPr>
            <a:spLocks noGrp="1" noChangeArrowheads="1"/>
          </p:cNvSpPr>
          <p:nvPr>
            <p:ph type="body" idx="1"/>
          </p:nvPr>
        </p:nvSpPr>
        <p:spPr>
          <a:xfrm>
            <a:off x="381000" y="2133600"/>
            <a:ext cx="8229600" cy="4830763"/>
          </a:xfrm>
        </p:spPr>
        <p:txBody>
          <a:bodyPr/>
          <a:lstStyle/>
          <a:p>
            <a:pPr algn="r" rtl="1" eaLnBrk="1" hangingPunct="1">
              <a:lnSpc>
                <a:spcPct val="80000"/>
              </a:lnSpc>
            </a:pPr>
            <a:r>
              <a:rPr lang="ar-EG" smtClean="0">
                <a:cs typeface="Akhbar MT" pitchFamily="2" charset="-78"/>
              </a:rPr>
              <a:t>  يجب ألا يتعدى فقرة واحدة.</a:t>
            </a:r>
          </a:p>
          <a:p>
            <a:pPr algn="r" rtl="1" eaLnBrk="1" hangingPunct="1">
              <a:lnSpc>
                <a:spcPct val="80000"/>
              </a:lnSpc>
            </a:pPr>
            <a:r>
              <a:rPr lang="ar-EG" smtClean="0">
                <a:cs typeface="Akhbar MT" pitchFamily="2" charset="-78"/>
              </a:rPr>
              <a:t>  أن يعطى تصورا سريعا ودقيقا للنشاط المقترح.</a:t>
            </a:r>
          </a:p>
          <a:p>
            <a:pPr algn="r" rtl="1" eaLnBrk="1" hangingPunct="1">
              <a:lnSpc>
                <a:spcPct val="80000"/>
              </a:lnSpc>
            </a:pPr>
            <a:r>
              <a:rPr lang="ar-EG" smtClean="0">
                <a:cs typeface="Akhbar MT" pitchFamily="2" charset="-78"/>
              </a:rPr>
              <a:t>  أن يكون مختصرا بدقة وبدون تفصيل.</a:t>
            </a:r>
          </a:p>
          <a:p>
            <a:pPr algn="r" rtl="1" eaLnBrk="1" hangingPunct="1">
              <a:lnSpc>
                <a:spcPct val="80000"/>
              </a:lnSpc>
            </a:pPr>
            <a:r>
              <a:rPr lang="ar-EG" smtClean="0">
                <a:cs typeface="Akhbar MT" pitchFamily="2" charset="-78"/>
              </a:rPr>
              <a:t>  يفضل أن يكتب بعد اتمام كتابة مقترح المشروع.</a:t>
            </a:r>
          </a:p>
          <a:p>
            <a:pPr algn="r" rtl="1" eaLnBrk="1" hangingPunct="1">
              <a:lnSpc>
                <a:spcPct val="80000"/>
              </a:lnSpc>
            </a:pPr>
            <a:r>
              <a:rPr lang="ar-EG" smtClean="0">
                <a:cs typeface="Akhbar MT" pitchFamily="2" charset="-78"/>
              </a:rPr>
              <a:t>  يجب أن يتضمن النقاط التالية:</a:t>
            </a:r>
          </a:p>
          <a:p>
            <a:pPr lvl="1" algn="r" rtl="1" eaLnBrk="1" hangingPunct="1">
              <a:lnSpc>
                <a:spcPct val="80000"/>
              </a:lnSpc>
              <a:buClr>
                <a:schemeClr val="hlink"/>
              </a:buClr>
              <a:buFontTx/>
              <a:buChar char="•"/>
            </a:pPr>
            <a:r>
              <a:rPr lang="ar-EG" smtClean="0">
                <a:cs typeface="Akhbar MT" pitchFamily="2" charset="-78"/>
              </a:rPr>
              <a:t>القضية المتبناة</a:t>
            </a:r>
          </a:p>
          <a:p>
            <a:pPr lvl="1" algn="r" rtl="1" eaLnBrk="1" hangingPunct="1">
              <a:lnSpc>
                <a:spcPct val="80000"/>
              </a:lnSpc>
              <a:buClr>
                <a:schemeClr val="hlink"/>
              </a:buClr>
              <a:buFontTx/>
              <a:buChar char="•"/>
            </a:pPr>
            <a:r>
              <a:rPr lang="ar-EG" smtClean="0">
                <a:cs typeface="Akhbar MT" pitchFamily="2" charset="-78"/>
              </a:rPr>
              <a:t>الحلول المقترحة</a:t>
            </a:r>
          </a:p>
          <a:p>
            <a:pPr lvl="1" algn="r" rtl="1" eaLnBrk="1" hangingPunct="1">
              <a:lnSpc>
                <a:spcPct val="80000"/>
              </a:lnSpc>
              <a:buClr>
                <a:schemeClr val="hlink"/>
              </a:buClr>
              <a:buFontTx/>
              <a:buChar char="•"/>
            </a:pPr>
            <a:r>
              <a:rPr lang="ar-EG" smtClean="0">
                <a:cs typeface="Akhbar MT" pitchFamily="2" charset="-78"/>
              </a:rPr>
              <a:t>الاستمرارية المتوقعة للنشاط</a:t>
            </a:r>
          </a:p>
          <a:p>
            <a:pPr lvl="1" algn="r" rtl="1" eaLnBrk="1" hangingPunct="1">
              <a:lnSpc>
                <a:spcPct val="80000"/>
              </a:lnSpc>
              <a:buClr>
                <a:schemeClr val="hlink"/>
              </a:buClr>
              <a:buFontTx/>
              <a:buChar char="•"/>
            </a:pPr>
            <a:r>
              <a:rPr lang="ar-EG" smtClean="0">
                <a:cs typeface="Akhbar MT" pitchFamily="2" charset="-78"/>
              </a:rPr>
              <a:t>التمويل المطلوب</a:t>
            </a:r>
          </a:p>
          <a:p>
            <a:pPr lvl="1" algn="r" rtl="1" eaLnBrk="1" hangingPunct="1">
              <a:lnSpc>
                <a:spcPct val="80000"/>
              </a:lnSpc>
              <a:buClr>
                <a:schemeClr val="hlink"/>
              </a:buClr>
              <a:buFontTx/>
              <a:buChar char="•"/>
            </a:pPr>
            <a:r>
              <a:rPr lang="ar-EG" smtClean="0">
                <a:cs typeface="Akhbar MT" pitchFamily="2" charset="-78"/>
              </a:rPr>
              <a:t>القدرات المؤسسية للمنظمة</a:t>
            </a:r>
          </a:p>
          <a:p>
            <a:pPr lvl="1" algn="r" rtl="1" eaLnBrk="1" hangingPunct="1">
              <a:lnSpc>
                <a:spcPct val="80000"/>
              </a:lnSpc>
              <a:buFont typeface="Wingdings" pitchFamily="2" charset="2"/>
              <a:buNone/>
            </a:pPr>
            <a:r>
              <a:rPr lang="ar-EG" smtClean="0">
                <a:cs typeface="Akhbar MT" pitchFamily="2" charset="-78"/>
              </a:rPr>
              <a:t>   </a:t>
            </a:r>
            <a:endParaRPr lang="ar-EG" sz="3200" smtClean="0"/>
          </a:p>
          <a:p>
            <a:pPr algn="r" rtl="1" eaLnBrk="1" hangingPunct="1">
              <a:lnSpc>
                <a:spcPct val="80000"/>
              </a:lnSpc>
            </a:pPr>
            <a:endParaRPr lang="en-US" sz="180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p:cTn id="7" dur="1000" fill="hold"/>
                                        <p:tgtEl>
                                          <p:spTgt spid="54274"/>
                                        </p:tgtEl>
                                        <p:attrNameLst>
                                          <p:attrName>ppt_x</p:attrName>
                                        </p:attrNameLst>
                                      </p:cBhvr>
                                      <p:tavLst>
                                        <p:tav tm="0">
                                          <p:val>
                                            <p:strVal val="#ppt_x-.2"/>
                                          </p:val>
                                        </p:tav>
                                        <p:tav tm="100000">
                                          <p:val>
                                            <p:strVal val="#ppt_x"/>
                                          </p:val>
                                        </p:tav>
                                      </p:tavLst>
                                    </p:anim>
                                    <p:anim calcmode="lin" valueType="num">
                                      <p:cBhvr>
                                        <p:cTn id="8" dur="1000" fill="hold"/>
                                        <p:tgtEl>
                                          <p:spTgt spid="542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5427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54275">
                                            <p:txEl>
                                              <p:pRg st="0" end="0"/>
                                            </p:txEl>
                                          </p:spTgt>
                                        </p:tgtEl>
                                        <p:attrNameLst>
                                          <p:attrName>style.visibility</p:attrName>
                                        </p:attrNameLst>
                                      </p:cBhvr>
                                      <p:to>
                                        <p:strVal val="visible"/>
                                      </p:to>
                                    </p:set>
                                    <p:animEffect transition="in" filter="fade">
                                      <p:cBhvr>
                                        <p:cTn id="14" dur="500"/>
                                        <p:tgtEl>
                                          <p:spTgt spid="54275">
                                            <p:txEl>
                                              <p:pRg st="0" end="0"/>
                                            </p:txEl>
                                          </p:spTgt>
                                        </p:tgtEl>
                                      </p:cBhvr>
                                    </p:animEffect>
                                    <p:anim calcmode="lin" valueType="num">
                                      <p:cBhvr>
                                        <p:cTn id="15" dur="500" fill="hold"/>
                                        <p:tgtEl>
                                          <p:spTgt spid="5427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5427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54275">
                                            <p:txEl>
                                              <p:pRg st="1" end="1"/>
                                            </p:txEl>
                                          </p:spTgt>
                                        </p:tgtEl>
                                        <p:attrNameLst>
                                          <p:attrName>style.visibility</p:attrName>
                                        </p:attrNameLst>
                                      </p:cBhvr>
                                      <p:to>
                                        <p:strVal val="visible"/>
                                      </p:to>
                                    </p:set>
                                    <p:animEffect transition="in" filter="fade">
                                      <p:cBhvr>
                                        <p:cTn id="21" dur="500"/>
                                        <p:tgtEl>
                                          <p:spTgt spid="54275">
                                            <p:txEl>
                                              <p:pRg st="1" end="1"/>
                                            </p:txEl>
                                          </p:spTgt>
                                        </p:tgtEl>
                                      </p:cBhvr>
                                    </p:animEffect>
                                    <p:anim calcmode="lin" valueType="num">
                                      <p:cBhvr>
                                        <p:cTn id="22" dur="500" fill="hold"/>
                                        <p:tgtEl>
                                          <p:spTgt spid="54275">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54275">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54275">
                                            <p:txEl>
                                              <p:pRg st="2" end="2"/>
                                            </p:txEl>
                                          </p:spTgt>
                                        </p:tgtEl>
                                        <p:attrNameLst>
                                          <p:attrName>style.visibility</p:attrName>
                                        </p:attrNameLst>
                                      </p:cBhvr>
                                      <p:to>
                                        <p:strVal val="visible"/>
                                      </p:to>
                                    </p:set>
                                    <p:animEffect transition="in" filter="fade">
                                      <p:cBhvr>
                                        <p:cTn id="28" dur="500"/>
                                        <p:tgtEl>
                                          <p:spTgt spid="54275">
                                            <p:txEl>
                                              <p:pRg st="2" end="2"/>
                                            </p:txEl>
                                          </p:spTgt>
                                        </p:tgtEl>
                                      </p:cBhvr>
                                    </p:animEffect>
                                    <p:anim calcmode="lin" valueType="num">
                                      <p:cBhvr>
                                        <p:cTn id="29" dur="500" fill="hold"/>
                                        <p:tgtEl>
                                          <p:spTgt spid="54275">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54275">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54275">
                                            <p:txEl>
                                              <p:pRg st="3" end="3"/>
                                            </p:txEl>
                                          </p:spTgt>
                                        </p:tgtEl>
                                        <p:attrNameLst>
                                          <p:attrName>style.visibility</p:attrName>
                                        </p:attrNameLst>
                                      </p:cBhvr>
                                      <p:to>
                                        <p:strVal val="visible"/>
                                      </p:to>
                                    </p:set>
                                    <p:animEffect transition="in" filter="fade">
                                      <p:cBhvr>
                                        <p:cTn id="35" dur="500"/>
                                        <p:tgtEl>
                                          <p:spTgt spid="54275">
                                            <p:txEl>
                                              <p:pRg st="3" end="3"/>
                                            </p:txEl>
                                          </p:spTgt>
                                        </p:tgtEl>
                                      </p:cBhvr>
                                    </p:animEffect>
                                    <p:anim calcmode="lin" valueType="num">
                                      <p:cBhvr>
                                        <p:cTn id="36" dur="500" fill="hold"/>
                                        <p:tgtEl>
                                          <p:spTgt spid="54275">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54275">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54275">
                                            <p:txEl>
                                              <p:pRg st="4" end="4"/>
                                            </p:txEl>
                                          </p:spTgt>
                                        </p:tgtEl>
                                        <p:attrNameLst>
                                          <p:attrName>style.visibility</p:attrName>
                                        </p:attrNameLst>
                                      </p:cBhvr>
                                      <p:to>
                                        <p:strVal val="visible"/>
                                      </p:to>
                                    </p:set>
                                    <p:animEffect transition="in" filter="fade">
                                      <p:cBhvr>
                                        <p:cTn id="42" dur="500"/>
                                        <p:tgtEl>
                                          <p:spTgt spid="54275">
                                            <p:txEl>
                                              <p:pRg st="4" end="4"/>
                                            </p:txEl>
                                          </p:spTgt>
                                        </p:tgtEl>
                                      </p:cBhvr>
                                    </p:animEffect>
                                    <p:anim calcmode="lin" valueType="num">
                                      <p:cBhvr>
                                        <p:cTn id="43" dur="500" fill="hold"/>
                                        <p:tgtEl>
                                          <p:spTgt spid="54275">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54275">
                                            <p:txEl>
                                              <p:pRg st="4" end="4"/>
                                            </p:txEl>
                                          </p:spTgt>
                                        </p:tgtEl>
                                        <p:attrNameLst>
                                          <p:attrName>ppt_y</p:attrName>
                                        </p:attrNameLst>
                                      </p:cBhvr>
                                      <p:tavLst>
                                        <p:tav tm="0">
                                          <p:val>
                                            <p:strVal val="#ppt_y+.05"/>
                                          </p:val>
                                        </p:tav>
                                        <p:tav tm="100000">
                                          <p:val>
                                            <p:strVal val="#ppt_y"/>
                                          </p:val>
                                        </p:tav>
                                      </p:tavLst>
                                    </p:anim>
                                  </p:childTnLst>
                                </p:cTn>
                              </p:par>
                              <p:par>
                                <p:cTn id="45" presetID="44" presetClass="entr" presetSubtype="0" fill="hold" grpId="0" nodeType="withEffect">
                                  <p:stCondLst>
                                    <p:cond delay="0"/>
                                  </p:stCondLst>
                                  <p:childTnLst>
                                    <p:set>
                                      <p:cBhvr>
                                        <p:cTn id="46" dur="1" fill="hold">
                                          <p:stCondLst>
                                            <p:cond delay="0"/>
                                          </p:stCondLst>
                                        </p:cTn>
                                        <p:tgtEl>
                                          <p:spTgt spid="54275">
                                            <p:txEl>
                                              <p:pRg st="5" end="5"/>
                                            </p:txEl>
                                          </p:spTgt>
                                        </p:tgtEl>
                                        <p:attrNameLst>
                                          <p:attrName>style.visibility</p:attrName>
                                        </p:attrNameLst>
                                      </p:cBhvr>
                                      <p:to>
                                        <p:strVal val="visible"/>
                                      </p:to>
                                    </p:set>
                                    <p:animEffect transition="in" filter="fade">
                                      <p:cBhvr>
                                        <p:cTn id="47" dur="500"/>
                                        <p:tgtEl>
                                          <p:spTgt spid="54275">
                                            <p:txEl>
                                              <p:pRg st="5" end="5"/>
                                            </p:txEl>
                                          </p:spTgt>
                                        </p:tgtEl>
                                      </p:cBhvr>
                                    </p:animEffect>
                                    <p:anim calcmode="lin" valueType="num">
                                      <p:cBhvr>
                                        <p:cTn id="48" dur="500" fill="hold"/>
                                        <p:tgtEl>
                                          <p:spTgt spid="54275">
                                            <p:txEl>
                                              <p:pRg st="5" end="5"/>
                                            </p:txEl>
                                          </p:spTgt>
                                        </p:tgtEl>
                                        <p:attrNameLst>
                                          <p:attrName>ppt_x</p:attrName>
                                        </p:attrNameLst>
                                      </p:cBhvr>
                                      <p:tavLst>
                                        <p:tav tm="0">
                                          <p:val>
                                            <p:strVal val="#ppt_x"/>
                                          </p:val>
                                        </p:tav>
                                        <p:tav tm="100000">
                                          <p:val>
                                            <p:strVal val="#ppt_x"/>
                                          </p:val>
                                        </p:tav>
                                      </p:tavLst>
                                    </p:anim>
                                    <p:anim calcmode="lin" valueType="num">
                                      <p:cBhvr>
                                        <p:cTn id="49" dur="500" fill="hold"/>
                                        <p:tgtEl>
                                          <p:spTgt spid="54275">
                                            <p:txEl>
                                              <p:pRg st="5" end="5"/>
                                            </p:txEl>
                                          </p:spTgt>
                                        </p:tgtEl>
                                        <p:attrNameLst>
                                          <p:attrName>ppt_y</p:attrName>
                                        </p:attrNameLst>
                                      </p:cBhvr>
                                      <p:tavLst>
                                        <p:tav tm="0">
                                          <p:val>
                                            <p:strVal val="#ppt_y+.05"/>
                                          </p:val>
                                        </p:tav>
                                        <p:tav tm="100000">
                                          <p:val>
                                            <p:strVal val="#ppt_y"/>
                                          </p:val>
                                        </p:tav>
                                      </p:tavLst>
                                    </p:anim>
                                  </p:childTnLst>
                                </p:cTn>
                              </p:par>
                              <p:par>
                                <p:cTn id="50" presetID="44" presetClass="entr" presetSubtype="0" fill="hold" grpId="0" nodeType="withEffect">
                                  <p:stCondLst>
                                    <p:cond delay="0"/>
                                  </p:stCondLst>
                                  <p:childTnLst>
                                    <p:set>
                                      <p:cBhvr>
                                        <p:cTn id="51" dur="1" fill="hold">
                                          <p:stCondLst>
                                            <p:cond delay="0"/>
                                          </p:stCondLst>
                                        </p:cTn>
                                        <p:tgtEl>
                                          <p:spTgt spid="54275">
                                            <p:txEl>
                                              <p:pRg st="6" end="6"/>
                                            </p:txEl>
                                          </p:spTgt>
                                        </p:tgtEl>
                                        <p:attrNameLst>
                                          <p:attrName>style.visibility</p:attrName>
                                        </p:attrNameLst>
                                      </p:cBhvr>
                                      <p:to>
                                        <p:strVal val="visible"/>
                                      </p:to>
                                    </p:set>
                                    <p:animEffect transition="in" filter="fade">
                                      <p:cBhvr>
                                        <p:cTn id="52" dur="500"/>
                                        <p:tgtEl>
                                          <p:spTgt spid="54275">
                                            <p:txEl>
                                              <p:pRg st="6" end="6"/>
                                            </p:txEl>
                                          </p:spTgt>
                                        </p:tgtEl>
                                      </p:cBhvr>
                                    </p:animEffect>
                                    <p:anim calcmode="lin" valueType="num">
                                      <p:cBhvr>
                                        <p:cTn id="53" dur="500" fill="hold"/>
                                        <p:tgtEl>
                                          <p:spTgt spid="54275">
                                            <p:txEl>
                                              <p:pRg st="6" end="6"/>
                                            </p:txEl>
                                          </p:spTgt>
                                        </p:tgtEl>
                                        <p:attrNameLst>
                                          <p:attrName>ppt_x</p:attrName>
                                        </p:attrNameLst>
                                      </p:cBhvr>
                                      <p:tavLst>
                                        <p:tav tm="0">
                                          <p:val>
                                            <p:strVal val="#ppt_x"/>
                                          </p:val>
                                        </p:tav>
                                        <p:tav tm="100000">
                                          <p:val>
                                            <p:strVal val="#ppt_x"/>
                                          </p:val>
                                        </p:tav>
                                      </p:tavLst>
                                    </p:anim>
                                    <p:anim calcmode="lin" valueType="num">
                                      <p:cBhvr>
                                        <p:cTn id="54" dur="500" fill="hold"/>
                                        <p:tgtEl>
                                          <p:spTgt spid="54275">
                                            <p:txEl>
                                              <p:pRg st="6" end="6"/>
                                            </p:txEl>
                                          </p:spTgt>
                                        </p:tgtEl>
                                        <p:attrNameLst>
                                          <p:attrName>ppt_y</p:attrName>
                                        </p:attrNameLst>
                                      </p:cBhvr>
                                      <p:tavLst>
                                        <p:tav tm="0">
                                          <p:val>
                                            <p:strVal val="#ppt_y+.05"/>
                                          </p:val>
                                        </p:tav>
                                        <p:tav tm="100000">
                                          <p:val>
                                            <p:strVal val="#ppt_y"/>
                                          </p:val>
                                        </p:tav>
                                      </p:tavLst>
                                    </p:anim>
                                  </p:childTnLst>
                                </p:cTn>
                              </p:par>
                              <p:par>
                                <p:cTn id="55" presetID="44" presetClass="entr" presetSubtype="0" fill="hold" grpId="0" nodeType="withEffect">
                                  <p:stCondLst>
                                    <p:cond delay="0"/>
                                  </p:stCondLst>
                                  <p:childTnLst>
                                    <p:set>
                                      <p:cBhvr>
                                        <p:cTn id="56" dur="1" fill="hold">
                                          <p:stCondLst>
                                            <p:cond delay="0"/>
                                          </p:stCondLst>
                                        </p:cTn>
                                        <p:tgtEl>
                                          <p:spTgt spid="54275">
                                            <p:txEl>
                                              <p:pRg st="7" end="7"/>
                                            </p:txEl>
                                          </p:spTgt>
                                        </p:tgtEl>
                                        <p:attrNameLst>
                                          <p:attrName>style.visibility</p:attrName>
                                        </p:attrNameLst>
                                      </p:cBhvr>
                                      <p:to>
                                        <p:strVal val="visible"/>
                                      </p:to>
                                    </p:set>
                                    <p:animEffect transition="in" filter="fade">
                                      <p:cBhvr>
                                        <p:cTn id="57" dur="500"/>
                                        <p:tgtEl>
                                          <p:spTgt spid="54275">
                                            <p:txEl>
                                              <p:pRg st="7" end="7"/>
                                            </p:txEl>
                                          </p:spTgt>
                                        </p:tgtEl>
                                      </p:cBhvr>
                                    </p:animEffect>
                                    <p:anim calcmode="lin" valueType="num">
                                      <p:cBhvr>
                                        <p:cTn id="58" dur="500" fill="hold"/>
                                        <p:tgtEl>
                                          <p:spTgt spid="54275">
                                            <p:txEl>
                                              <p:pRg st="7" end="7"/>
                                            </p:txEl>
                                          </p:spTgt>
                                        </p:tgtEl>
                                        <p:attrNameLst>
                                          <p:attrName>ppt_x</p:attrName>
                                        </p:attrNameLst>
                                      </p:cBhvr>
                                      <p:tavLst>
                                        <p:tav tm="0">
                                          <p:val>
                                            <p:strVal val="#ppt_x"/>
                                          </p:val>
                                        </p:tav>
                                        <p:tav tm="100000">
                                          <p:val>
                                            <p:strVal val="#ppt_x"/>
                                          </p:val>
                                        </p:tav>
                                      </p:tavLst>
                                    </p:anim>
                                    <p:anim calcmode="lin" valueType="num">
                                      <p:cBhvr>
                                        <p:cTn id="59" dur="500" fill="hold"/>
                                        <p:tgtEl>
                                          <p:spTgt spid="54275">
                                            <p:txEl>
                                              <p:pRg st="7" end="7"/>
                                            </p:txEl>
                                          </p:spTgt>
                                        </p:tgtEl>
                                        <p:attrNameLst>
                                          <p:attrName>ppt_y</p:attrName>
                                        </p:attrNameLst>
                                      </p:cBhvr>
                                      <p:tavLst>
                                        <p:tav tm="0">
                                          <p:val>
                                            <p:strVal val="#ppt_y+.05"/>
                                          </p:val>
                                        </p:tav>
                                        <p:tav tm="100000">
                                          <p:val>
                                            <p:strVal val="#ppt_y"/>
                                          </p:val>
                                        </p:tav>
                                      </p:tavLst>
                                    </p:anim>
                                  </p:childTnLst>
                                </p:cTn>
                              </p:par>
                              <p:par>
                                <p:cTn id="60" presetID="44" presetClass="entr" presetSubtype="0" fill="hold" grpId="0" nodeType="withEffect">
                                  <p:stCondLst>
                                    <p:cond delay="0"/>
                                  </p:stCondLst>
                                  <p:childTnLst>
                                    <p:set>
                                      <p:cBhvr>
                                        <p:cTn id="61" dur="1" fill="hold">
                                          <p:stCondLst>
                                            <p:cond delay="0"/>
                                          </p:stCondLst>
                                        </p:cTn>
                                        <p:tgtEl>
                                          <p:spTgt spid="54275">
                                            <p:txEl>
                                              <p:pRg st="8" end="8"/>
                                            </p:txEl>
                                          </p:spTgt>
                                        </p:tgtEl>
                                        <p:attrNameLst>
                                          <p:attrName>style.visibility</p:attrName>
                                        </p:attrNameLst>
                                      </p:cBhvr>
                                      <p:to>
                                        <p:strVal val="visible"/>
                                      </p:to>
                                    </p:set>
                                    <p:animEffect transition="in" filter="fade">
                                      <p:cBhvr>
                                        <p:cTn id="62" dur="500"/>
                                        <p:tgtEl>
                                          <p:spTgt spid="54275">
                                            <p:txEl>
                                              <p:pRg st="8" end="8"/>
                                            </p:txEl>
                                          </p:spTgt>
                                        </p:tgtEl>
                                      </p:cBhvr>
                                    </p:animEffect>
                                    <p:anim calcmode="lin" valueType="num">
                                      <p:cBhvr>
                                        <p:cTn id="63" dur="500" fill="hold"/>
                                        <p:tgtEl>
                                          <p:spTgt spid="54275">
                                            <p:txEl>
                                              <p:pRg st="8" end="8"/>
                                            </p:txEl>
                                          </p:spTgt>
                                        </p:tgtEl>
                                        <p:attrNameLst>
                                          <p:attrName>ppt_x</p:attrName>
                                        </p:attrNameLst>
                                      </p:cBhvr>
                                      <p:tavLst>
                                        <p:tav tm="0">
                                          <p:val>
                                            <p:strVal val="#ppt_x"/>
                                          </p:val>
                                        </p:tav>
                                        <p:tav tm="100000">
                                          <p:val>
                                            <p:strVal val="#ppt_x"/>
                                          </p:val>
                                        </p:tav>
                                      </p:tavLst>
                                    </p:anim>
                                    <p:anim calcmode="lin" valueType="num">
                                      <p:cBhvr>
                                        <p:cTn id="64" dur="500" fill="hold"/>
                                        <p:tgtEl>
                                          <p:spTgt spid="54275">
                                            <p:txEl>
                                              <p:pRg st="8" end="8"/>
                                            </p:txEl>
                                          </p:spTgt>
                                        </p:tgtEl>
                                        <p:attrNameLst>
                                          <p:attrName>ppt_y</p:attrName>
                                        </p:attrNameLst>
                                      </p:cBhvr>
                                      <p:tavLst>
                                        <p:tav tm="0">
                                          <p:val>
                                            <p:strVal val="#ppt_y+.05"/>
                                          </p:val>
                                        </p:tav>
                                        <p:tav tm="100000">
                                          <p:val>
                                            <p:strVal val="#ppt_y"/>
                                          </p:val>
                                        </p:tav>
                                      </p:tavLst>
                                    </p:anim>
                                  </p:childTnLst>
                                </p:cTn>
                              </p:par>
                              <p:par>
                                <p:cTn id="65" presetID="44" presetClass="entr" presetSubtype="0" fill="hold" grpId="0" nodeType="withEffect">
                                  <p:stCondLst>
                                    <p:cond delay="0"/>
                                  </p:stCondLst>
                                  <p:childTnLst>
                                    <p:set>
                                      <p:cBhvr>
                                        <p:cTn id="66" dur="1" fill="hold">
                                          <p:stCondLst>
                                            <p:cond delay="0"/>
                                          </p:stCondLst>
                                        </p:cTn>
                                        <p:tgtEl>
                                          <p:spTgt spid="54275">
                                            <p:txEl>
                                              <p:pRg st="9" end="9"/>
                                            </p:txEl>
                                          </p:spTgt>
                                        </p:tgtEl>
                                        <p:attrNameLst>
                                          <p:attrName>style.visibility</p:attrName>
                                        </p:attrNameLst>
                                      </p:cBhvr>
                                      <p:to>
                                        <p:strVal val="visible"/>
                                      </p:to>
                                    </p:set>
                                    <p:animEffect transition="in" filter="fade">
                                      <p:cBhvr>
                                        <p:cTn id="67" dur="500"/>
                                        <p:tgtEl>
                                          <p:spTgt spid="54275">
                                            <p:txEl>
                                              <p:pRg st="9" end="9"/>
                                            </p:txEl>
                                          </p:spTgt>
                                        </p:tgtEl>
                                      </p:cBhvr>
                                    </p:animEffect>
                                    <p:anim calcmode="lin" valueType="num">
                                      <p:cBhvr>
                                        <p:cTn id="68" dur="500" fill="hold"/>
                                        <p:tgtEl>
                                          <p:spTgt spid="54275">
                                            <p:txEl>
                                              <p:pRg st="9" end="9"/>
                                            </p:txEl>
                                          </p:spTgt>
                                        </p:tgtEl>
                                        <p:attrNameLst>
                                          <p:attrName>ppt_x</p:attrName>
                                        </p:attrNameLst>
                                      </p:cBhvr>
                                      <p:tavLst>
                                        <p:tav tm="0">
                                          <p:val>
                                            <p:strVal val="#ppt_x"/>
                                          </p:val>
                                        </p:tav>
                                        <p:tav tm="100000">
                                          <p:val>
                                            <p:strVal val="#ppt_x"/>
                                          </p:val>
                                        </p:tav>
                                      </p:tavLst>
                                    </p:anim>
                                    <p:anim calcmode="lin" valueType="num">
                                      <p:cBhvr>
                                        <p:cTn id="69" dur="500" fill="hold"/>
                                        <p:tgtEl>
                                          <p:spTgt spid="54275">
                                            <p:txEl>
                                              <p:pRg st="9" end="9"/>
                                            </p:txEl>
                                          </p:spTgt>
                                        </p:tgtEl>
                                        <p:attrNameLst>
                                          <p:attrName>ppt_y</p:attrName>
                                        </p:attrNameLst>
                                      </p:cBhvr>
                                      <p:tavLst>
                                        <p:tav tm="0">
                                          <p:val>
                                            <p:strVal val="#ppt_y+.05"/>
                                          </p:val>
                                        </p:tav>
                                        <p:tav tm="100000">
                                          <p:val>
                                            <p:strVal val="#ppt_y"/>
                                          </p:val>
                                        </p:tav>
                                      </p:tavLst>
                                    </p:anim>
                                  </p:childTnLst>
                                </p:cTn>
                              </p:par>
                              <p:par>
                                <p:cTn id="70" presetID="44" presetClass="entr" presetSubtype="0" fill="hold" grpId="0" nodeType="withEffect">
                                  <p:stCondLst>
                                    <p:cond delay="0"/>
                                  </p:stCondLst>
                                  <p:childTnLst>
                                    <p:set>
                                      <p:cBhvr>
                                        <p:cTn id="71" dur="1" fill="hold">
                                          <p:stCondLst>
                                            <p:cond delay="0"/>
                                          </p:stCondLst>
                                        </p:cTn>
                                        <p:tgtEl>
                                          <p:spTgt spid="54275">
                                            <p:txEl>
                                              <p:pRg st="10" end="10"/>
                                            </p:txEl>
                                          </p:spTgt>
                                        </p:tgtEl>
                                        <p:attrNameLst>
                                          <p:attrName>style.visibility</p:attrName>
                                        </p:attrNameLst>
                                      </p:cBhvr>
                                      <p:to>
                                        <p:strVal val="visible"/>
                                      </p:to>
                                    </p:set>
                                    <p:animEffect transition="in" filter="fade">
                                      <p:cBhvr>
                                        <p:cTn id="72" dur="500"/>
                                        <p:tgtEl>
                                          <p:spTgt spid="54275">
                                            <p:txEl>
                                              <p:pRg st="10" end="10"/>
                                            </p:txEl>
                                          </p:spTgt>
                                        </p:tgtEl>
                                      </p:cBhvr>
                                    </p:animEffect>
                                    <p:anim calcmode="lin" valueType="num">
                                      <p:cBhvr>
                                        <p:cTn id="73" dur="500" fill="hold"/>
                                        <p:tgtEl>
                                          <p:spTgt spid="54275">
                                            <p:txEl>
                                              <p:pRg st="10" end="10"/>
                                            </p:txEl>
                                          </p:spTgt>
                                        </p:tgtEl>
                                        <p:attrNameLst>
                                          <p:attrName>ppt_x</p:attrName>
                                        </p:attrNameLst>
                                      </p:cBhvr>
                                      <p:tavLst>
                                        <p:tav tm="0">
                                          <p:val>
                                            <p:strVal val="#ppt_x"/>
                                          </p:val>
                                        </p:tav>
                                        <p:tav tm="100000">
                                          <p:val>
                                            <p:strVal val="#ppt_x"/>
                                          </p:val>
                                        </p:tav>
                                      </p:tavLst>
                                    </p:anim>
                                    <p:anim calcmode="lin" valueType="num">
                                      <p:cBhvr>
                                        <p:cTn id="74" dur="500" fill="hold"/>
                                        <p:tgtEl>
                                          <p:spTgt spid="54275">
                                            <p:txEl>
                                              <p:pRg st="10" end="1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P spid="54275"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r" rtl="1" eaLnBrk="1" hangingPunct="1"/>
            <a:r>
              <a:rPr lang="ar-EG" sz="4800" smtClean="0">
                <a:cs typeface="Akhbar MT" pitchFamily="2" charset="-78"/>
              </a:rPr>
              <a:t>3-   مضمون النشاط/المشروع </a:t>
            </a:r>
            <a:endParaRPr lang="en-US" sz="4800" smtClean="0">
              <a:cs typeface="Akhbar MT" pitchFamily="2" charset="-78"/>
            </a:endParaRPr>
          </a:p>
        </p:txBody>
      </p:sp>
      <p:sp>
        <p:nvSpPr>
          <p:cNvPr id="60419" name="Rectangle 3"/>
          <p:cNvSpPr>
            <a:spLocks noGrp="1" noChangeArrowheads="1"/>
          </p:cNvSpPr>
          <p:nvPr>
            <p:ph type="body" idx="1"/>
          </p:nvPr>
        </p:nvSpPr>
        <p:spPr/>
        <p:txBody>
          <a:bodyPr/>
          <a:lstStyle/>
          <a:p>
            <a:pPr marL="609600" indent="-609600" algn="r" rtl="1" eaLnBrk="1" hangingPunct="1">
              <a:buFont typeface="Wingdings" pitchFamily="2" charset="2"/>
              <a:buNone/>
            </a:pPr>
            <a:r>
              <a:rPr lang="ar-EG" sz="3600" smtClean="0">
                <a:cs typeface="Akhbar MT" pitchFamily="2" charset="-78"/>
              </a:rPr>
              <a:t> يجب أن يحتوى هذا الجزء علـى:</a:t>
            </a:r>
          </a:p>
          <a:p>
            <a:pPr marL="609600" indent="-609600" algn="r" rtl="1" eaLnBrk="1" hangingPunct="1">
              <a:buFont typeface="Wingdings" pitchFamily="2" charset="2"/>
              <a:buAutoNum type="arabicPeriod"/>
            </a:pPr>
            <a:r>
              <a:rPr lang="ar-EG" sz="3600" smtClean="0">
                <a:cs typeface="Akhbar MT" pitchFamily="2" charset="-78"/>
              </a:rPr>
              <a:t>خلفية وتمهيد للقضية محل الاهتمام ، و أهم التحديات التى تواجه هذه القضية والفرص المتاحة.</a:t>
            </a:r>
          </a:p>
          <a:p>
            <a:pPr marL="609600" indent="-609600" algn="r" rtl="1" eaLnBrk="1" hangingPunct="1">
              <a:buFont typeface="Wingdings" pitchFamily="2" charset="2"/>
              <a:buAutoNum type="arabicPeriod"/>
            </a:pPr>
            <a:r>
              <a:rPr lang="ar-EG" sz="3600" smtClean="0">
                <a:cs typeface="Akhbar MT" pitchFamily="2" charset="-78"/>
              </a:rPr>
              <a:t>المنهجية الفنية المقترحة .</a:t>
            </a:r>
          </a:p>
          <a:p>
            <a:pPr marL="609600" indent="-609600" algn="r" rtl="1" eaLnBrk="1" hangingPunct="1">
              <a:buFont typeface="Wingdings" pitchFamily="2" charset="2"/>
              <a:buAutoNum type="arabicPeriod"/>
            </a:pPr>
            <a:r>
              <a:rPr lang="ar-EG" sz="3600" smtClean="0">
                <a:cs typeface="Akhbar MT" pitchFamily="2" charset="-78"/>
              </a:rPr>
              <a:t>خلفية عن القدرات المؤسسية للمنظمة وسابق مجالات خبرتها</a:t>
            </a:r>
          </a:p>
          <a:p>
            <a:pPr marL="609600" indent="-609600" algn="r" rtl="1" eaLnBrk="1" hangingPunct="1">
              <a:buFont typeface="Wingdings" pitchFamily="2" charset="2"/>
              <a:buAutoNum type="arabicPeriod"/>
            </a:pPr>
            <a:endParaRPr lang="en-US" sz="3600" smtClean="0">
              <a:cs typeface="Akhbar MT" pitchFamily="2" charset="-78"/>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60418"/>
                                        </p:tgtEl>
                                        <p:attrNameLst>
                                          <p:attrName>style.visibility</p:attrName>
                                        </p:attrNameLst>
                                      </p:cBhvr>
                                      <p:to>
                                        <p:strVal val="visible"/>
                                      </p:to>
                                    </p:set>
                                    <p:anim calcmode="lin" valueType="num">
                                      <p:cBhvr>
                                        <p:cTn id="7" dur="1000" fill="hold"/>
                                        <p:tgtEl>
                                          <p:spTgt spid="60418"/>
                                        </p:tgtEl>
                                        <p:attrNameLst>
                                          <p:attrName>ppt_x</p:attrName>
                                        </p:attrNameLst>
                                      </p:cBhvr>
                                      <p:tavLst>
                                        <p:tav tm="0">
                                          <p:val>
                                            <p:strVal val="#ppt_x-.2"/>
                                          </p:val>
                                        </p:tav>
                                        <p:tav tm="100000">
                                          <p:val>
                                            <p:strVal val="#ppt_x"/>
                                          </p:val>
                                        </p:tav>
                                      </p:tavLst>
                                    </p:anim>
                                    <p:anim calcmode="lin" valueType="num">
                                      <p:cBhvr>
                                        <p:cTn id="8" dur="1000" fill="hold"/>
                                        <p:tgtEl>
                                          <p:spTgt spid="60418"/>
                                        </p:tgtEl>
                                        <p:attrNameLst>
                                          <p:attrName>ppt_y</p:attrName>
                                        </p:attrNameLst>
                                      </p:cBhvr>
                                      <p:tavLst>
                                        <p:tav tm="0">
                                          <p:val>
                                            <p:strVal val="#ppt_y"/>
                                          </p:val>
                                        </p:tav>
                                        <p:tav tm="100000">
                                          <p:val>
                                            <p:strVal val="#ppt_y"/>
                                          </p:val>
                                        </p:tav>
                                      </p:tavLst>
                                    </p:anim>
                                    <p:animEffect transition="in" filter="wipe(right)" prLst="gradientSize: 0.1">
                                      <p:cBhvr>
                                        <p:cTn id="9" dur="1000"/>
                                        <p:tgtEl>
                                          <p:spTgt spid="6041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60419">
                                            <p:txEl>
                                              <p:pRg st="0" end="0"/>
                                            </p:txEl>
                                          </p:spTgt>
                                        </p:tgtEl>
                                        <p:attrNameLst>
                                          <p:attrName>style.visibility</p:attrName>
                                        </p:attrNameLst>
                                      </p:cBhvr>
                                      <p:to>
                                        <p:strVal val="visible"/>
                                      </p:to>
                                    </p:set>
                                    <p:animEffect transition="in" filter="fade">
                                      <p:cBhvr>
                                        <p:cTn id="14" dur="500"/>
                                        <p:tgtEl>
                                          <p:spTgt spid="60419">
                                            <p:txEl>
                                              <p:pRg st="0" end="0"/>
                                            </p:txEl>
                                          </p:spTgt>
                                        </p:tgtEl>
                                      </p:cBhvr>
                                    </p:animEffect>
                                    <p:anim calcmode="lin" valueType="num">
                                      <p:cBhvr>
                                        <p:cTn id="15" dur="500" fill="hold"/>
                                        <p:tgtEl>
                                          <p:spTgt spid="6041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6041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60419">
                                            <p:txEl>
                                              <p:pRg st="1" end="1"/>
                                            </p:txEl>
                                          </p:spTgt>
                                        </p:tgtEl>
                                        <p:attrNameLst>
                                          <p:attrName>style.visibility</p:attrName>
                                        </p:attrNameLst>
                                      </p:cBhvr>
                                      <p:to>
                                        <p:strVal val="visible"/>
                                      </p:to>
                                    </p:set>
                                    <p:animEffect transition="in" filter="fade">
                                      <p:cBhvr>
                                        <p:cTn id="21" dur="500"/>
                                        <p:tgtEl>
                                          <p:spTgt spid="60419">
                                            <p:txEl>
                                              <p:pRg st="1" end="1"/>
                                            </p:txEl>
                                          </p:spTgt>
                                        </p:tgtEl>
                                      </p:cBhvr>
                                    </p:animEffect>
                                    <p:anim calcmode="lin" valueType="num">
                                      <p:cBhvr>
                                        <p:cTn id="22" dur="500" fill="hold"/>
                                        <p:tgtEl>
                                          <p:spTgt spid="60419">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60419">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60419">
                                            <p:txEl>
                                              <p:pRg st="2" end="2"/>
                                            </p:txEl>
                                          </p:spTgt>
                                        </p:tgtEl>
                                        <p:attrNameLst>
                                          <p:attrName>style.visibility</p:attrName>
                                        </p:attrNameLst>
                                      </p:cBhvr>
                                      <p:to>
                                        <p:strVal val="visible"/>
                                      </p:to>
                                    </p:set>
                                    <p:animEffect transition="in" filter="fade">
                                      <p:cBhvr>
                                        <p:cTn id="28" dur="500"/>
                                        <p:tgtEl>
                                          <p:spTgt spid="60419">
                                            <p:txEl>
                                              <p:pRg st="2" end="2"/>
                                            </p:txEl>
                                          </p:spTgt>
                                        </p:tgtEl>
                                      </p:cBhvr>
                                    </p:animEffect>
                                    <p:anim calcmode="lin" valueType="num">
                                      <p:cBhvr>
                                        <p:cTn id="29" dur="500" fill="hold"/>
                                        <p:tgtEl>
                                          <p:spTgt spid="60419">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60419">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60419">
                                            <p:txEl>
                                              <p:pRg st="3" end="3"/>
                                            </p:txEl>
                                          </p:spTgt>
                                        </p:tgtEl>
                                        <p:attrNameLst>
                                          <p:attrName>style.visibility</p:attrName>
                                        </p:attrNameLst>
                                      </p:cBhvr>
                                      <p:to>
                                        <p:strVal val="visible"/>
                                      </p:to>
                                    </p:set>
                                    <p:animEffect transition="in" filter="fade">
                                      <p:cBhvr>
                                        <p:cTn id="35" dur="500"/>
                                        <p:tgtEl>
                                          <p:spTgt spid="60419">
                                            <p:txEl>
                                              <p:pRg st="3" end="3"/>
                                            </p:txEl>
                                          </p:spTgt>
                                        </p:tgtEl>
                                      </p:cBhvr>
                                    </p:animEffect>
                                    <p:anim calcmode="lin" valueType="num">
                                      <p:cBhvr>
                                        <p:cTn id="36" dur="500" fill="hold"/>
                                        <p:tgtEl>
                                          <p:spTgt spid="60419">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60419">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P spid="6041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r" rtl="1"/>
            <a:r>
              <a:rPr lang="ar-EG" smtClean="0"/>
              <a:t>مكونات العرض</a:t>
            </a:r>
            <a:endParaRPr lang="en-US" smtClean="0"/>
          </a:p>
        </p:txBody>
      </p:sp>
      <p:sp>
        <p:nvSpPr>
          <p:cNvPr id="5123" name="Content Placeholder 2"/>
          <p:cNvSpPr>
            <a:spLocks noGrp="1"/>
          </p:cNvSpPr>
          <p:nvPr>
            <p:ph idx="1"/>
          </p:nvPr>
        </p:nvSpPr>
        <p:spPr/>
        <p:txBody>
          <a:bodyPr/>
          <a:lstStyle/>
          <a:p>
            <a:pPr algn="r" rtl="1"/>
            <a:r>
              <a:rPr lang="ar-EG" smtClean="0"/>
              <a:t>ملخص البرنامج/المشروع</a:t>
            </a:r>
          </a:p>
          <a:p>
            <a:pPr lvl="1" algn="r" rtl="1"/>
            <a:r>
              <a:rPr lang="ar-EG" smtClean="0"/>
              <a:t>استراتيجية المشروع</a:t>
            </a:r>
          </a:p>
          <a:p>
            <a:pPr lvl="1" algn="r" rtl="1"/>
            <a:r>
              <a:rPr lang="ar-EG" smtClean="0"/>
              <a:t> المستفيدين من المشروع</a:t>
            </a:r>
          </a:p>
          <a:p>
            <a:pPr lvl="1" algn="r" rtl="1"/>
            <a:r>
              <a:rPr lang="ar-EG" smtClean="0"/>
              <a:t>الانشطة الرئيسية للمشروع</a:t>
            </a:r>
          </a:p>
          <a:p>
            <a:pPr lvl="1" algn="r" rtl="1"/>
            <a:r>
              <a:rPr lang="ar-EG" smtClean="0"/>
              <a:t>النتائج المتوقعة ومؤشرات القياس</a:t>
            </a:r>
          </a:p>
          <a:p>
            <a:pPr algn="r" rtl="1"/>
            <a:r>
              <a:rPr lang="ar-EG" smtClean="0"/>
              <a:t>القدرات الادارية والفنية</a:t>
            </a:r>
          </a:p>
          <a:p>
            <a:pPr algn="r" rtl="1"/>
            <a:r>
              <a:rPr lang="ar-EG" smtClean="0"/>
              <a:t>الخبرات السابقة</a:t>
            </a:r>
          </a:p>
          <a:p>
            <a:pPr algn="r" rtl="1"/>
            <a:r>
              <a:rPr lang="ar-EG" smtClean="0"/>
              <a:t>الميزانية</a:t>
            </a:r>
          </a:p>
          <a:p>
            <a:pPr algn="r" rtl="1"/>
            <a:endParaRPr lang="ar-EG" smtClean="0"/>
          </a:p>
          <a:p>
            <a:pPr lvl="1" algn="r" rtl="1"/>
            <a:endParaRPr lang="ar-EG" smtClean="0"/>
          </a:p>
          <a:p>
            <a:pPr lvl="1" algn="r" rtl="1"/>
            <a:endParaRPr lang="ar-EG" smtClean="0"/>
          </a:p>
          <a:p>
            <a:pPr lvl="1" algn="r" rtl="1"/>
            <a:endParaRPr lang="ar-EG" smtClean="0"/>
          </a:p>
          <a:p>
            <a:pPr algn="r"/>
            <a:endParaRPr lang="en-US"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1524000"/>
            <a:ext cx="8229600" cy="609600"/>
          </a:xfrm>
        </p:spPr>
        <p:txBody>
          <a:bodyPr/>
          <a:lstStyle/>
          <a:p>
            <a:pPr algn="r" rtl="1" eaLnBrk="1" hangingPunct="1"/>
            <a:r>
              <a:rPr lang="ar-EG" smtClean="0">
                <a:cs typeface="Akhbar MT" pitchFamily="2" charset="-78"/>
              </a:rPr>
              <a:t>3-1  خلفية المشروع</a:t>
            </a:r>
            <a:endParaRPr lang="en-US" smtClean="0">
              <a:cs typeface="Akhbar MT" pitchFamily="2" charset="-78"/>
            </a:endParaRPr>
          </a:p>
        </p:txBody>
      </p:sp>
      <p:sp>
        <p:nvSpPr>
          <p:cNvPr id="23555" name="Rectangle 3"/>
          <p:cNvSpPr>
            <a:spLocks noGrp="1" noChangeArrowheads="1"/>
          </p:cNvSpPr>
          <p:nvPr>
            <p:ph type="body" idx="1"/>
          </p:nvPr>
        </p:nvSpPr>
        <p:spPr>
          <a:xfrm>
            <a:off x="457200" y="2085975"/>
            <a:ext cx="8229600" cy="4800600"/>
          </a:xfrm>
        </p:spPr>
        <p:txBody>
          <a:bodyPr/>
          <a:lstStyle/>
          <a:p>
            <a:pPr algn="r" rtl="1" eaLnBrk="1" hangingPunct="1">
              <a:lnSpc>
                <a:spcPct val="80000"/>
              </a:lnSpc>
            </a:pPr>
            <a:r>
              <a:rPr lang="ar-EG" sz="2800" smtClean="0">
                <a:cs typeface="Akhbar MT" pitchFamily="2" charset="-78"/>
              </a:rPr>
              <a:t>يجب أن يتسم العرض بالدقة والتسلسل المنطقى.</a:t>
            </a:r>
          </a:p>
          <a:p>
            <a:pPr algn="r" rtl="1" eaLnBrk="1" hangingPunct="1">
              <a:lnSpc>
                <a:spcPct val="80000"/>
              </a:lnSpc>
            </a:pPr>
            <a:r>
              <a:rPr lang="ar-EG" sz="2800" smtClean="0">
                <a:cs typeface="Akhbar MT" pitchFamily="2" charset="-78"/>
              </a:rPr>
              <a:t>التأكيد على وضوح ودقة تحديد القضية محل الاهتمام.</a:t>
            </a:r>
          </a:p>
          <a:p>
            <a:pPr algn="r" rtl="1" eaLnBrk="1" hangingPunct="1">
              <a:lnSpc>
                <a:spcPct val="80000"/>
              </a:lnSpc>
            </a:pPr>
            <a:r>
              <a:rPr lang="ar-EG" sz="2800" smtClean="0">
                <a:cs typeface="Akhbar MT" pitchFamily="2" charset="-78"/>
              </a:rPr>
              <a:t>عرض الحقائق التى تبرر الاحتياج لهذا المشروع.</a:t>
            </a:r>
          </a:p>
          <a:p>
            <a:pPr algn="r" rtl="1" eaLnBrk="1" hangingPunct="1">
              <a:lnSpc>
                <a:spcPct val="80000"/>
              </a:lnSpc>
            </a:pPr>
            <a:r>
              <a:rPr lang="ar-EG" sz="2800" smtClean="0">
                <a:cs typeface="Akhbar MT" pitchFamily="2" charset="-78"/>
              </a:rPr>
              <a:t>وصف الاطار الذى تدور فيه القضية مع ذكر أهم التحديات التى تواجهها ، والفرص التى يمكن الاستفادة منها فى مواجهة القضية.</a:t>
            </a:r>
          </a:p>
          <a:p>
            <a:pPr algn="r" rtl="1" eaLnBrk="1" hangingPunct="1">
              <a:lnSpc>
                <a:spcPct val="80000"/>
              </a:lnSpc>
            </a:pPr>
            <a:r>
              <a:rPr lang="ar-EG" sz="2800" smtClean="0">
                <a:cs typeface="Akhbar MT" pitchFamily="2" charset="-78"/>
              </a:rPr>
              <a:t>توضيح كيف سيقوم النشاط المقترح ب:</a:t>
            </a:r>
          </a:p>
          <a:p>
            <a:pPr lvl="1" algn="r" rtl="1" eaLnBrk="1" hangingPunct="1">
              <a:lnSpc>
                <a:spcPct val="80000"/>
              </a:lnSpc>
              <a:buClr>
                <a:schemeClr val="hlink"/>
              </a:buClr>
              <a:buFontTx/>
              <a:buChar char="•"/>
            </a:pPr>
            <a:r>
              <a:rPr lang="ar-EG" smtClean="0">
                <a:cs typeface="Akhbar MT" pitchFamily="2" charset="-78"/>
              </a:rPr>
              <a:t>استدراك الأخطاء السابقة عند مواجهة هذه القضية.</a:t>
            </a:r>
          </a:p>
          <a:p>
            <a:pPr lvl="1" algn="r" rtl="1" eaLnBrk="1" hangingPunct="1">
              <a:lnSpc>
                <a:spcPct val="80000"/>
              </a:lnSpc>
              <a:buClr>
                <a:schemeClr val="hlink"/>
              </a:buClr>
              <a:buFontTx/>
              <a:buChar char="•"/>
            </a:pPr>
            <a:r>
              <a:rPr lang="ar-EG" smtClean="0">
                <a:cs typeface="Akhbar MT" pitchFamily="2" charset="-78"/>
              </a:rPr>
              <a:t>دعم الأنشطة الأخرى التى يتم تنفيذها فى هذا المجال.</a:t>
            </a:r>
          </a:p>
          <a:p>
            <a:pPr lvl="1" algn="r" rtl="1" eaLnBrk="1" hangingPunct="1">
              <a:lnSpc>
                <a:spcPct val="80000"/>
              </a:lnSpc>
              <a:buClr>
                <a:schemeClr val="hlink"/>
              </a:buClr>
              <a:buFontTx/>
              <a:buChar char="•"/>
            </a:pPr>
            <a:r>
              <a:rPr lang="ar-EG" smtClean="0">
                <a:cs typeface="Akhbar MT" pitchFamily="2" charset="-78"/>
              </a:rPr>
              <a:t>تقديم اضافة متطورة لحل هذه القضية.</a:t>
            </a:r>
          </a:p>
          <a:p>
            <a:pPr algn="r" rtl="1" eaLnBrk="1" hangingPunct="1">
              <a:lnSpc>
                <a:spcPct val="80000"/>
              </a:lnSpc>
            </a:pPr>
            <a:r>
              <a:rPr lang="ar-EG" sz="2800" smtClean="0">
                <a:cs typeface="Akhbar MT" pitchFamily="2" charset="-78"/>
              </a:rPr>
              <a:t>القاء الضوء على مدى ملائمة النشاط المقترح مع الأولويات التنموية للوكالة الأمريكية للتنمية الدولية</a:t>
            </a:r>
            <a:r>
              <a:rPr lang="ar-EG" smtClean="0">
                <a:cs typeface="Akhbar MT" pitchFamily="2" charset="-78"/>
              </a:rPr>
              <a:t>.</a:t>
            </a:r>
          </a:p>
          <a:p>
            <a:pPr algn="r" rtl="1" eaLnBrk="1" hangingPunct="1">
              <a:lnSpc>
                <a:spcPct val="80000"/>
              </a:lnSpc>
            </a:pPr>
            <a:endParaRPr lang="en-US"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533400" y="1295400"/>
            <a:ext cx="8229600" cy="1371600"/>
          </a:xfrm>
        </p:spPr>
        <p:txBody>
          <a:bodyPr/>
          <a:lstStyle/>
          <a:p>
            <a:pPr algn="r" rtl="1" eaLnBrk="1" hangingPunct="1"/>
            <a:r>
              <a:rPr lang="ar-EG" sz="4800" smtClean="0">
                <a:cs typeface="Akhbar MT" pitchFamily="2" charset="-78"/>
              </a:rPr>
              <a:t>3 -2    المنهج الفنى</a:t>
            </a:r>
            <a:endParaRPr lang="en-US" sz="4800" smtClean="0">
              <a:cs typeface="Akhbar MT" pitchFamily="2" charset="-78"/>
            </a:endParaRPr>
          </a:p>
        </p:txBody>
      </p:sp>
      <p:sp>
        <p:nvSpPr>
          <p:cNvPr id="61443" name="Rectangle 3"/>
          <p:cNvSpPr>
            <a:spLocks noGrp="1" noChangeArrowheads="1"/>
          </p:cNvSpPr>
          <p:nvPr>
            <p:ph type="body" idx="1"/>
          </p:nvPr>
        </p:nvSpPr>
        <p:spPr>
          <a:xfrm>
            <a:off x="457200" y="2209800"/>
            <a:ext cx="8229600" cy="4495800"/>
          </a:xfrm>
        </p:spPr>
        <p:txBody>
          <a:bodyPr/>
          <a:lstStyle/>
          <a:p>
            <a:pPr algn="r" rtl="1" eaLnBrk="1" hangingPunct="1">
              <a:lnSpc>
                <a:spcPct val="80000"/>
              </a:lnSpc>
            </a:pPr>
            <a:r>
              <a:rPr lang="ar-EG" smtClean="0">
                <a:cs typeface="Akhbar MT" pitchFamily="2" charset="-78"/>
              </a:rPr>
              <a:t>يحتوى هذا الجزء على التصور الفنى الكامل للنشاط المقترح</a:t>
            </a:r>
          </a:p>
          <a:p>
            <a:pPr algn="r" rtl="1" eaLnBrk="1" hangingPunct="1">
              <a:lnSpc>
                <a:spcPct val="80000"/>
              </a:lnSpc>
            </a:pPr>
            <a:r>
              <a:rPr lang="ar-EG" smtClean="0">
                <a:cs typeface="Akhbar MT" pitchFamily="2" charset="-78"/>
              </a:rPr>
              <a:t>ويشمل وصفا للأسلوب المتسلسل والمنطقى الذى سيتبع لتحقيق  الأهداف</a:t>
            </a:r>
          </a:p>
          <a:p>
            <a:pPr algn="r" rtl="1" eaLnBrk="1" hangingPunct="1">
              <a:lnSpc>
                <a:spcPct val="80000"/>
              </a:lnSpc>
            </a:pPr>
            <a:r>
              <a:rPr lang="ar-EG" smtClean="0">
                <a:cs typeface="Akhbar MT" pitchFamily="2" charset="-78"/>
              </a:rPr>
              <a:t>عند عرض الاجزاء التالية يجب التأكد من الربط بينها وبين القضية محل الاهتمام:</a:t>
            </a:r>
          </a:p>
          <a:p>
            <a:pPr lvl="1" algn="r" rtl="1" eaLnBrk="1" hangingPunct="1">
              <a:lnSpc>
                <a:spcPct val="80000"/>
              </a:lnSpc>
              <a:buFont typeface="Wingdings" pitchFamily="2" charset="2"/>
              <a:buNone/>
            </a:pPr>
            <a:r>
              <a:rPr lang="ar-EG" sz="3200" smtClean="0">
                <a:cs typeface="Akhbar MT" pitchFamily="2" charset="-78"/>
              </a:rPr>
              <a:t>أ- الهدف العام والأهداف المحددة</a:t>
            </a:r>
          </a:p>
          <a:p>
            <a:pPr lvl="1" algn="r" rtl="1" eaLnBrk="1" hangingPunct="1">
              <a:lnSpc>
                <a:spcPct val="80000"/>
              </a:lnSpc>
              <a:buFont typeface="Wingdings" pitchFamily="2" charset="2"/>
              <a:buNone/>
            </a:pPr>
            <a:r>
              <a:rPr lang="ar-EG" sz="3200" smtClean="0">
                <a:cs typeface="Akhbar MT" pitchFamily="2" charset="-78"/>
              </a:rPr>
              <a:t>ب- الاستراتيجية </a:t>
            </a:r>
          </a:p>
          <a:p>
            <a:pPr lvl="1" algn="r" rtl="1" eaLnBrk="1" hangingPunct="1">
              <a:lnSpc>
                <a:spcPct val="80000"/>
              </a:lnSpc>
              <a:buFont typeface="Wingdings" pitchFamily="2" charset="2"/>
              <a:buNone/>
            </a:pPr>
            <a:r>
              <a:rPr lang="ar-EG" sz="3200" smtClean="0">
                <a:cs typeface="Akhbar MT" pitchFamily="2" charset="-78"/>
              </a:rPr>
              <a:t>ج- الأنشطة الرئيسية والفرعية المقترحة لتحقيق النتائج المرجوة</a:t>
            </a:r>
          </a:p>
          <a:p>
            <a:pPr lvl="1" algn="r" rtl="1" eaLnBrk="1" hangingPunct="1">
              <a:lnSpc>
                <a:spcPct val="80000"/>
              </a:lnSpc>
              <a:buFont typeface="Wingdings" pitchFamily="2" charset="2"/>
              <a:buNone/>
            </a:pPr>
            <a:r>
              <a:rPr lang="ar-EG" sz="3200" smtClean="0">
                <a:cs typeface="Akhbar MT" pitchFamily="2" charset="-78"/>
              </a:rPr>
              <a:t>د- ادارة النشاط والقائمين علية</a:t>
            </a:r>
          </a:p>
          <a:p>
            <a:pPr lvl="1" algn="r" rtl="1" eaLnBrk="1" hangingPunct="1">
              <a:lnSpc>
                <a:spcPct val="80000"/>
              </a:lnSpc>
              <a:buFont typeface="Wingdings" pitchFamily="2" charset="2"/>
              <a:buNone/>
            </a:pPr>
            <a:r>
              <a:rPr lang="ar-EG" sz="3200" smtClean="0">
                <a:cs typeface="Akhbar MT" pitchFamily="2" charset="-78"/>
              </a:rPr>
              <a:t>ه- الاستمرارية </a:t>
            </a:r>
          </a:p>
          <a:p>
            <a:pPr lvl="1" algn="r" rtl="1" eaLnBrk="1" hangingPunct="1">
              <a:lnSpc>
                <a:spcPct val="80000"/>
              </a:lnSpc>
              <a:buFont typeface="Wingdings" pitchFamily="2" charset="2"/>
              <a:buNone/>
            </a:pPr>
            <a:r>
              <a:rPr lang="ar-EG" sz="3200" smtClean="0">
                <a:cs typeface="Akhbar MT" pitchFamily="2" charset="-78"/>
              </a:rPr>
              <a:t>و- اعتبارات النوع الاجتماعى</a:t>
            </a:r>
            <a:endParaRPr lang="en-US" sz="3200" smtClean="0">
              <a:cs typeface="Akhbar MT"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fade">
                                      <p:cBhvr>
                                        <p:cTn id="7" dur="1000"/>
                                        <p:tgtEl>
                                          <p:spTgt spid="61442"/>
                                        </p:tgtEl>
                                      </p:cBhvr>
                                    </p:animEffect>
                                    <p:anim calcmode="lin" valueType="num">
                                      <p:cBhvr>
                                        <p:cTn id="8" dur="1000" fill="hold"/>
                                        <p:tgtEl>
                                          <p:spTgt spid="61442"/>
                                        </p:tgtEl>
                                        <p:attrNameLst>
                                          <p:attrName>ppt_x</p:attrName>
                                        </p:attrNameLst>
                                      </p:cBhvr>
                                      <p:tavLst>
                                        <p:tav tm="0">
                                          <p:val>
                                            <p:strVal val="#ppt_x"/>
                                          </p:val>
                                        </p:tav>
                                        <p:tav tm="100000">
                                          <p:val>
                                            <p:strVal val="#ppt_x"/>
                                          </p:val>
                                        </p:tav>
                                      </p:tavLst>
                                    </p:anim>
                                    <p:anim calcmode="lin" valueType="num">
                                      <p:cBhvr>
                                        <p:cTn id="9" dur="898" decel="100000" fill="hold"/>
                                        <p:tgtEl>
                                          <p:spTgt spid="61442"/>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61442"/>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1443">
                                            <p:txEl>
                                              <p:pRg st="0" end="0"/>
                                            </p:txEl>
                                          </p:spTgt>
                                        </p:tgtEl>
                                        <p:attrNameLst>
                                          <p:attrName>style.visibility</p:attrName>
                                        </p:attrNameLst>
                                      </p:cBhvr>
                                      <p:to>
                                        <p:strVal val="visible"/>
                                      </p:to>
                                    </p:set>
                                    <p:animEffect transition="in" filter="fade">
                                      <p:cBhvr>
                                        <p:cTn id="15" dur="1000"/>
                                        <p:tgtEl>
                                          <p:spTgt spid="61443">
                                            <p:txEl>
                                              <p:pRg st="0" end="0"/>
                                            </p:txEl>
                                          </p:spTgt>
                                        </p:tgtEl>
                                      </p:cBhvr>
                                    </p:animEffect>
                                    <p:anim calcmode="lin" valueType="num">
                                      <p:cBhvr>
                                        <p:cTn id="16" dur="1000" fill="hold"/>
                                        <p:tgtEl>
                                          <p:spTgt spid="61443">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61443">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6144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61443">
                                            <p:txEl>
                                              <p:pRg st="1" end="1"/>
                                            </p:txEl>
                                          </p:spTgt>
                                        </p:tgtEl>
                                        <p:attrNameLst>
                                          <p:attrName>style.visibility</p:attrName>
                                        </p:attrNameLst>
                                      </p:cBhvr>
                                      <p:to>
                                        <p:strVal val="visible"/>
                                      </p:to>
                                    </p:set>
                                    <p:animEffect transition="in" filter="fade">
                                      <p:cBhvr>
                                        <p:cTn id="23" dur="1000"/>
                                        <p:tgtEl>
                                          <p:spTgt spid="61443">
                                            <p:txEl>
                                              <p:pRg st="1" end="1"/>
                                            </p:txEl>
                                          </p:spTgt>
                                        </p:tgtEl>
                                      </p:cBhvr>
                                    </p:animEffect>
                                    <p:anim calcmode="lin" valueType="num">
                                      <p:cBhvr>
                                        <p:cTn id="24" dur="1000" fill="hold"/>
                                        <p:tgtEl>
                                          <p:spTgt spid="61443">
                                            <p:txEl>
                                              <p:pRg st="1" end="1"/>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61443">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6144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61443">
                                            <p:txEl>
                                              <p:pRg st="2" end="2"/>
                                            </p:txEl>
                                          </p:spTgt>
                                        </p:tgtEl>
                                        <p:attrNameLst>
                                          <p:attrName>style.visibility</p:attrName>
                                        </p:attrNameLst>
                                      </p:cBhvr>
                                      <p:to>
                                        <p:strVal val="visible"/>
                                      </p:to>
                                    </p:set>
                                    <p:animEffect transition="in" filter="fade">
                                      <p:cBhvr>
                                        <p:cTn id="31" dur="1000"/>
                                        <p:tgtEl>
                                          <p:spTgt spid="61443">
                                            <p:txEl>
                                              <p:pRg st="2" end="2"/>
                                            </p:txEl>
                                          </p:spTgt>
                                        </p:tgtEl>
                                      </p:cBhvr>
                                    </p:animEffect>
                                    <p:anim calcmode="lin" valueType="num">
                                      <p:cBhvr>
                                        <p:cTn id="32" dur="1000" fill="hold"/>
                                        <p:tgtEl>
                                          <p:spTgt spid="61443">
                                            <p:txEl>
                                              <p:pRg st="2" end="2"/>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61443">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61443">
                                            <p:txEl>
                                              <p:pRg st="2" end="2"/>
                                            </p:txEl>
                                          </p:spTgt>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61443">
                                            <p:txEl>
                                              <p:pRg st="3" end="3"/>
                                            </p:txEl>
                                          </p:spTgt>
                                        </p:tgtEl>
                                        <p:attrNameLst>
                                          <p:attrName>style.visibility</p:attrName>
                                        </p:attrNameLst>
                                      </p:cBhvr>
                                      <p:to>
                                        <p:strVal val="visible"/>
                                      </p:to>
                                    </p:set>
                                    <p:animEffect transition="in" filter="fade">
                                      <p:cBhvr>
                                        <p:cTn id="37" dur="1000"/>
                                        <p:tgtEl>
                                          <p:spTgt spid="61443">
                                            <p:txEl>
                                              <p:pRg st="3" end="3"/>
                                            </p:txEl>
                                          </p:spTgt>
                                        </p:tgtEl>
                                      </p:cBhvr>
                                    </p:animEffect>
                                    <p:anim calcmode="lin" valueType="num">
                                      <p:cBhvr>
                                        <p:cTn id="38" dur="1000" fill="hold"/>
                                        <p:tgtEl>
                                          <p:spTgt spid="61443">
                                            <p:txEl>
                                              <p:pRg st="3" end="3"/>
                                            </p:txEl>
                                          </p:spTgt>
                                        </p:tgtEl>
                                        <p:attrNameLst>
                                          <p:attrName>ppt_x</p:attrName>
                                        </p:attrNameLst>
                                      </p:cBhvr>
                                      <p:tavLst>
                                        <p:tav tm="0">
                                          <p:val>
                                            <p:strVal val="#ppt_x"/>
                                          </p:val>
                                        </p:tav>
                                        <p:tav tm="100000">
                                          <p:val>
                                            <p:strVal val="#ppt_x"/>
                                          </p:val>
                                        </p:tav>
                                      </p:tavLst>
                                    </p:anim>
                                    <p:anim calcmode="lin" valueType="num">
                                      <p:cBhvr>
                                        <p:cTn id="39" dur="898" decel="100000" fill="hold"/>
                                        <p:tgtEl>
                                          <p:spTgt spid="61443">
                                            <p:txEl>
                                              <p:pRg st="3" end="3"/>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898"/>
                                          </p:stCondLst>
                                        </p:cTn>
                                        <p:tgtEl>
                                          <p:spTgt spid="61443">
                                            <p:txEl>
                                              <p:pRg st="3" end="3"/>
                                            </p:txEl>
                                          </p:spTgt>
                                        </p:tgtEl>
                                        <p:attrNameLst>
                                          <p:attrName>ppt_y</p:attrName>
                                        </p:attrNameLst>
                                      </p:cBhvr>
                                      <p:tavLst>
                                        <p:tav tm="0">
                                          <p:val>
                                            <p:strVal val="#ppt_y-.03"/>
                                          </p:val>
                                        </p:tav>
                                        <p:tav tm="100000">
                                          <p:val>
                                            <p:strVal val="#ppt_y"/>
                                          </p:val>
                                        </p:tav>
                                      </p:tavLst>
                                    </p:anim>
                                  </p:childTnLst>
                                </p:cTn>
                              </p:par>
                              <p:par>
                                <p:cTn id="41" presetID="37" presetClass="entr" presetSubtype="0" fill="hold" grpId="0" nodeType="withEffect">
                                  <p:stCondLst>
                                    <p:cond delay="0"/>
                                  </p:stCondLst>
                                  <p:childTnLst>
                                    <p:set>
                                      <p:cBhvr>
                                        <p:cTn id="42" dur="1" fill="hold">
                                          <p:stCondLst>
                                            <p:cond delay="0"/>
                                          </p:stCondLst>
                                        </p:cTn>
                                        <p:tgtEl>
                                          <p:spTgt spid="61443">
                                            <p:txEl>
                                              <p:pRg st="4" end="4"/>
                                            </p:txEl>
                                          </p:spTgt>
                                        </p:tgtEl>
                                        <p:attrNameLst>
                                          <p:attrName>style.visibility</p:attrName>
                                        </p:attrNameLst>
                                      </p:cBhvr>
                                      <p:to>
                                        <p:strVal val="visible"/>
                                      </p:to>
                                    </p:set>
                                    <p:animEffect transition="in" filter="fade">
                                      <p:cBhvr>
                                        <p:cTn id="43" dur="1000"/>
                                        <p:tgtEl>
                                          <p:spTgt spid="61443">
                                            <p:txEl>
                                              <p:pRg st="4" end="4"/>
                                            </p:txEl>
                                          </p:spTgt>
                                        </p:tgtEl>
                                      </p:cBhvr>
                                    </p:animEffect>
                                    <p:anim calcmode="lin" valueType="num">
                                      <p:cBhvr>
                                        <p:cTn id="44" dur="1000" fill="hold"/>
                                        <p:tgtEl>
                                          <p:spTgt spid="61443">
                                            <p:txEl>
                                              <p:pRg st="4" end="4"/>
                                            </p:txEl>
                                          </p:spTgt>
                                        </p:tgtEl>
                                        <p:attrNameLst>
                                          <p:attrName>ppt_x</p:attrName>
                                        </p:attrNameLst>
                                      </p:cBhvr>
                                      <p:tavLst>
                                        <p:tav tm="0">
                                          <p:val>
                                            <p:strVal val="#ppt_x"/>
                                          </p:val>
                                        </p:tav>
                                        <p:tav tm="100000">
                                          <p:val>
                                            <p:strVal val="#ppt_x"/>
                                          </p:val>
                                        </p:tav>
                                      </p:tavLst>
                                    </p:anim>
                                    <p:anim calcmode="lin" valueType="num">
                                      <p:cBhvr>
                                        <p:cTn id="45" dur="898" decel="100000" fill="hold"/>
                                        <p:tgtEl>
                                          <p:spTgt spid="61443">
                                            <p:txEl>
                                              <p:pRg st="4" end="4"/>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898"/>
                                          </p:stCondLst>
                                        </p:cTn>
                                        <p:tgtEl>
                                          <p:spTgt spid="61443">
                                            <p:txEl>
                                              <p:pRg st="4" end="4"/>
                                            </p:txEl>
                                          </p:spTgt>
                                        </p:tgtEl>
                                        <p:attrNameLst>
                                          <p:attrName>ppt_y</p:attrName>
                                        </p:attrNameLst>
                                      </p:cBhvr>
                                      <p:tavLst>
                                        <p:tav tm="0">
                                          <p:val>
                                            <p:strVal val="#ppt_y-.03"/>
                                          </p:val>
                                        </p:tav>
                                        <p:tav tm="100000">
                                          <p:val>
                                            <p:strVal val="#ppt_y"/>
                                          </p:val>
                                        </p:tav>
                                      </p:tavLst>
                                    </p:anim>
                                  </p:childTnLst>
                                </p:cTn>
                              </p:par>
                              <p:par>
                                <p:cTn id="47" presetID="37" presetClass="entr" presetSubtype="0" fill="hold" grpId="0" nodeType="withEffect">
                                  <p:stCondLst>
                                    <p:cond delay="0"/>
                                  </p:stCondLst>
                                  <p:childTnLst>
                                    <p:set>
                                      <p:cBhvr>
                                        <p:cTn id="48" dur="1" fill="hold">
                                          <p:stCondLst>
                                            <p:cond delay="0"/>
                                          </p:stCondLst>
                                        </p:cTn>
                                        <p:tgtEl>
                                          <p:spTgt spid="61443">
                                            <p:txEl>
                                              <p:pRg st="5" end="5"/>
                                            </p:txEl>
                                          </p:spTgt>
                                        </p:tgtEl>
                                        <p:attrNameLst>
                                          <p:attrName>style.visibility</p:attrName>
                                        </p:attrNameLst>
                                      </p:cBhvr>
                                      <p:to>
                                        <p:strVal val="visible"/>
                                      </p:to>
                                    </p:set>
                                    <p:animEffect transition="in" filter="fade">
                                      <p:cBhvr>
                                        <p:cTn id="49" dur="1000"/>
                                        <p:tgtEl>
                                          <p:spTgt spid="61443">
                                            <p:txEl>
                                              <p:pRg st="5" end="5"/>
                                            </p:txEl>
                                          </p:spTgt>
                                        </p:tgtEl>
                                      </p:cBhvr>
                                    </p:animEffect>
                                    <p:anim calcmode="lin" valueType="num">
                                      <p:cBhvr>
                                        <p:cTn id="50" dur="1000" fill="hold"/>
                                        <p:tgtEl>
                                          <p:spTgt spid="61443">
                                            <p:txEl>
                                              <p:pRg st="5" end="5"/>
                                            </p:txEl>
                                          </p:spTgt>
                                        </p:tgtEl>
                                        <p:attrNameLst>
                                          <p:attrName>ppt_x</p:attrName>
                                        </p:attrNameLst>
                                      </p:cBhvr>
                                      <p:tavLst>
                                        <p:tav tm="0">
                                          <p:val>
                                            <p:strVal val="#ppt_x"/>
                                          </p:val>
                                        </p:tav>
                                        <p:tav tm="100000">
                                          <p:val>
                                            <p:strVal val="#ppt_x"/>
                                          </p:val>
                                        </p:tav>
                                      </p:tavLst>
                                    </p:anim>
                                    <p:anim calcmode="lin" valueType="num">
                                      <p:cBhvr>
                                        <p:cTn id="51" dur="898" decel="100000" fill="hold"/>
                                        <p:tgtEl>
                                          <p:spTgt spid="61443">
                                            <p:txEl>
                                              <p:pRg st="5" end="5"/>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898"/>
                                          </p:stCondLst>
                                        </p:cTn>
                                        <p:tgtEl>
                                          <p:spTgt spid="61443">
                                            <p:txEl>
                                              <p:pRg st="5" end="5"/>
                                            </p:txEl>
                                          </p:spTgt>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61443">
                                            <p:txEl>
                                              <p:pRg st="6" end="6"/>
                                            </p:txEl>
                                          </p:spTgt>
                                        </p:tgtEl>
                                        <p:attrNameLst>
                                          <p:attrName>style.visibility</p:attrName>
                                        </p:attrNameLst>
                                      </p:cBhvr>
                                      <p:to>
                                        <p:strVal val="visible"/>
                                      </p:to>
                                    </p:set>
                                    <p:animEffect transition="in" filter="fade">
                                      <p:cBhvr>
                                        <p:cTn id="55" dur="1000"/>
                                        <p:tgtEl>
                                          <p:spTgt spid="61443">
                                            <p:txEl>
                                              <p:pRg st="6" end="6"/>
                                            </p:txEl>
                                          </p:spTgt>
                                        </p:tgtEl>
                                      </p:cBhvr>
                                    </p:animEffect>
                                    <p:anim calcmode="lin" valueType="num">
                                      <p:cBhvr>
                                        <p:cTn id="56" dur="1000" fill="hold"/>
                                        <p:tgtEl>
                                          <p:spTgt spid="61443">
                                            <p:txEl>
                                              <p:pRg st="6" end="6"/>
                                            </p:txEl>
                                          </p:spTgt>
                                        </p:tgtEl>
                                        <p:attrNameLst>
                                          <p:attrName>ppt_x</p:attrName>
                                        </p:attrNameLst>
                                      </p:cBhvr>
                                      <p:tavLst>
                                        <p:tav tm="0">
                                          <p:val>
                                            <p:strVal val="#ppt_x"/>
                                          </p:val>
                                        </p:tav>
                                        <p:tav tm="100000">
                                          <p:val>
                                            <p:strVal val="#ppt_x"/>
                                          </p:val>
                                        </p:tav>
                                      </p:tavLst>
                                    </p:anim>
                                    <p:anim calcmode="lin" valueType="num">
                                      <p:cBhvr>
                                        <p:cTn id="57" dur="898" decel="100000" fill="hold"/>
                                        <p:tgtEl>
                                          <p:spTgt spid="61443">
                                            <p:txEl>
                                              <p:pRg st="6" end="6"/>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898"/>
                                          </p:stCondLst>
                                        </p:cTn>
                                        <p:tgtEl>
                                          <p:spTgt spid="61443">
                                            <p:txEl>
                                              <p:pRg st="6" end="6"/>
                                            </p:txEl>
                                          </p:spTgt>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61443">
                                            <p:txEl>
                                              <p:pRg st="7" end="7"/>
                                            </p:txEl>
                                          </p:spTgt>
                                        </p:tgtEl>
                                        <p:attrNameLst>
                                          <p:attrName>style.visibility</p:attrName>
                                        </p:attrNameLst>
                                      </p:cBhvr>
                                      <p:to>
                                        <p:strVal val="visible"/>
                                      </p:to>
                                    </p:set>
                                    <p:animEffect transition="in" filter="fade">
                                      <p:cBhvr>
                                        <p:cTn id="61" dur="1000"/>
                                        <p:tgtEl>
                                          <p:spTgt spid="61443">
                                            <p:txEl>
                                              <p:pRg st="7" end="7"/>
                                            </p:txEl>
                                          </p:spTgt>
                                        </p:tgtEl>
                                      </p:cBhvr>
                                    </p:animEffect>
                                    <p:anim calcmode="lin" valueType="num">
                                      <p:cBhvr>
                                        <p:cTn id="62" dur="1000" fill="hold"/>
                                        <p:tgtEl>
                                          <p:spTgt spid="61443">
                                            <p:txEl>
                                              <p:pRg st="7" end="7"/>
                                            </p:txEl>
                                          </p:spTgt>
                                        </p:tgtEl>
                                        <p:attrNameLst>
                                          <p:attrName>ppt_x</p:attrName>
                                        </p:attrNameLst>
                                      </p:cBhvr>
                                      <p:tavLst>
                                        <p:tav tm="0">
                                          <p:val>
                                            <p:strVal val="#ppt_x"/>
                                          </p:val>
                                        </p:tav>
                                        <p:tav tm="100000">
                                          <p:val>
                                            <p:strVal val="#ppt_x"/>
                                          </p:val>
                                        </p:tav>
                                      </p:tavLst>
                                    </p:anim>
                                    <p:anim calcmode="lin" valueType="num">
                                      <p:cBhvr>
                                        <p:cTn id="63" dur="898" decel="100000" fill="hold"/>
                                        <p:tgtEl>
                                          <p:spTgt spid="61443">
                                            <p:txEl>
                                              <p:pRg st="7" end="7"/>
                                            </p:txEl>
                                          </p:spTgt>
                                        </p:tgtEl>
                                        <p:attrNameLst>
                                          <p:attrName>ppt_y</p:attrName>
                                        </p:attrNameLst>
                                      </p:cBhvr>
                                      <p:tavLst>
                                        <p:tav tm="0">
                                          <p:val>
                                            <p:strVal val="#ppt_y+1"/>
                                          </p:val>
                                        </p:tav>
                                        <p:tav tm="100000">
                                          <p:val>
                                            <p:strVal val="#ppt_y-.03"/>
                                          </p:val>
                                        </p:tav>
                                      </p:tavLst>
                                    </p:anim>
                                    <p:anim calcmode="lin" valueType="num">
                                      <p:cBhvr>
                                        <p:cTn id="64" dur="100" accel="100000" fill="hold">
                                          <p:stCondLst>
                                            <p:cond delay="898"/>
                                          </p:stCondLst>
                                        </p:cTn>
                                        <p:tgtEl>
                                          <p:spTgt spid="61443">
                                            <p:txEl>
                                              <p:pRg st="7" end="7"/>
                                            </p:txEl>
                                          </p:spTgt>
                                        </p:tgtEl>
                                        <p:attrNameLst>
                                          <p:attrName>ppt_y</p:attrName>
                                        </p:attrNameLst>
                                      </p:cBhvr>
                                      <p:tavLst>
                                        <p:tav tm="0">
                                          <p:val>
                                            <p:strVal val="#ppt_y-.03"/>
                                          </p:val>
                                        </p:tav>
                                        <p:tav tm="100000">
                                          <p:val>
                                            <p:strVal val="#ppt_y"/>
                                          </p:val>
                                        </p:tav>
                                      </p:tavLst>
                                    </p:anim>
                                  </p:childTnLst>
                                </p:cTn>
                              </p:par>
                              <p:par>
                                <p:cTn id="65" presetID="37" presetClass="entr" presetSubtype="0" fill="hold" grpId="0" nodeType="withEffect">
                                  <p:stCondLst>
                                    <p:cond delay="0"/>
                                  </p:stCondLst>
                                  <p:childTnLst>
                                    <p:set>
                                      <p:cBhvr>
                                        <p:cTn id="66" dur="1" fill="hold">
                                          <p:stCondLst>
                                            <p:cond delay="0"/>
                                          </p:stCondLst>
                                        </p:cTn>
                                        <p:tgtEl>
                                          <p:spTgt spid="61443">
                                            <p:txEl>
                                              <p:pRg st="8" end="8"/>
                                            </p:txEl>
                                          </p:spTgt>
                                        </p:tgtEl>
                                        <p:attrNameLst>
                                          <p:attrName>style.visibility</p:attrName>
                                        </p:attrNameLst>
                                      </p:cBhvr>
                                      <p:to>
                                        <p:strVal val="visible"/>
                                      </p:to>
                                    </p:set>
                                    <p:animEffect transition="in" filter="fade">
                                      <p:cBhvr>
                                        <p:cTn id="67" dur="1000"/>
                                        <p:tgtEl>
                                          <p:spTgt spid="61443">
                                            <p:txEl>
                                              <p:pRg st="8" end="8"/>
                                            </p:txEl>
                                          </p:spTgt>
                                        </p:tgtEl>
                                      </p:cBhvr>
                                    </p:animEffect>
                                    <p:anim calcmode="lin" valueType="num">
                                      <p:cBhvr>
                                        <p:cTn id="68" dur="1000" fill="hold"/>
                                        <p:tgtEl>
                                          <p:spTgt spid="61443">
                                            <p:txEl>
                                              <p:pRg st="8" end="8"/>
                                            </p:txEl>
                                          </p:spTgt>
                                        </p:tgtEl>
                                        <p:attrNameLst>
                                          <p:attrName>ppt_x</p:attrName>
                                        </p:attrNameLst>
                                      </p:cBhvr>
                                      <p:tavLst>
                                        <p:tav tm="0">
                                          <p:val>
                                            <p:strVal val="#ppt_x"/>
                                          </p:val>
                                        </p:tav>
                                        <p:tav tm="100000">
                                          <p:val>
                                            <p:strVal val="#ppt_x"/>
                                          </p:val>
                                        </p:tav>
                                      </p:tavLst>
                                    </p:anim>
                                    <p:anim calcmode="lin" valueType="num">
                                      <p:cBhvr>
                                        <p:cTn id="69" dur="898" decel="100000" fill="hold"/>
                                        <p:tgtEl>
                                          <p:spTgt spid="61443">
                                            <p:txEl>
                                              <p:pRg st="8" end="8"/>
                                            </p:txEl>
                                          </p:spTgt>
                                        </p:tgtEl>
                                        <p:attrNameLst>
                                          <p:attrName>ppt_y</p:attrName>
                                        </p:attrNameLst>
                                      </p:cBhvr>
                                      <p:tavLst>
                                        <p:tav tm="0">
                                          <p:val>
                                            <p:strVal val="#ppt_y+1"/>
                                          </p:val>
                                        </p:tav>
                                        <p:tav tm="100000">
                                          <p:val>
                                            <p:strVal val="#ppt_y-.03"/>
                                          </p:val>
                                        </p:tav>
                                      </p:tavLst>
                                    </p:anim>
                                    <p:anim calcmode="lin" valueType="num">
                                      <p:cBhvr>
                                        <p:cTn id="70" dur="100" accel="100000" fill="hold">
                                          <p:stCondLst>
                                            <p:cond delay="898"/>
                                          </p:stCondLst>
                                        </p:cTn>
                                        <p:tgtEl>
                                          <p:spTgt spid="61443">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P spid="6144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r" rtl="1" eaLnBrk="1" hangingPunct="1"/>
            <a:r>
              <a:rPr lang="ar-EG" sz="4800" smtClean="0">
                <a:cs typeface="Akhbar MT" pitchFamily="2" charset="-78"/>
              </a:rPr>
              <a:t>3- 2- أ  الهدف العام والأهداف المحددة</a:t>
            </a:r>
            <a:endParaRPr lang="en-US" sz="4800" smtClean="0">
              <a:cs typeface="Akhbar MT" pitchFamily="2" charset="-78"/>
            </a:endParaRPr>
          </a:p>
        </p:txBody>
      </p:sp>
      <p:sp>
        <p:nvSpPr>
          <p:cNvPr id="25603" name="Rectangle 3"/>
          <p:cNvSpPr>
            <a:spLocks noGrp="1" noChangeArrowheads="1"/>
          </p:cNvSpPr>
          <p:nvPr>
            <p:ph type="body" idx="1"/>
          </p:nvPr>
        </p:nvSpPr>
        <p:spPr>
          <a:xfrm>
            <a:off x="457200" y="2971800"/>
            <a:ext cx="8229600" cy="3657600"/>
          </a:xfrm>
        </p:spPr>
        <p:txBody>
          <a:bodyPr/>
          <a:lstStyle/>
          <a:p>
            <a:pPr algn="r" rtl="1" eaLnBrk="1" hangingPunct="1">
              <a:lnSpc>
                <a:spcPct val="90000"/>
              </a:lnSpc>
            </a:pPr>
            <a:r>
              <a:rPr lang="ar-EG" dirty="0" smtClean="0">
                <a:cs typeface="Akhbar MT" pitchFamily="2" charset="-78"/>
              </a:rPr>
              <a:t>فرق بدقة بين الهدف العام والأهداف المحددة المتعلقة بالقضية محل الاهتمام.</a:t>
            </a:r>
          </a:p>
          <a:p>
            <a:pPr algn="r" rtl="1" eaLnBrk="1" hangingPunct="1">
              <a:lnSpc>
                <a:spcPct val="90000"/>
              </a:lnSpc>
            </a:pPr>
            <a:r>
              <a:rPr lang="ar-EG" u="sng" dirty="0" smtClean="0">
                <a:cs typeface="Akhbar MT" pitchFamily="2" charset="-78"/>
              </a:rPr>
              <a:t>الهدف العام</a:t>
            </a:r>
            <a:r>
              <a:rPr lang="ar-EG" dirty="0" smtClean="0">
                <a:cs typeface="Akhbar MT" pitchFamily="2" charset="-78"/>
              </a:rPr>
              <a:t>:  ويتصف عادة بالعمومية والشمولية ، ولا يقاس تحديدا.</a:t>
            </a:r>
          </a:p>
          <a:p>
            <a:pPr algn="r" rtl="1" eaLnBrk="1" hangingPunct="1">
              <a:lnSpc>
                <a:spcPct val="90000"/>
              </a:lnSpc>
            </a:pPr>
            <a:r>
              <a:rPr lang="ar-EG" u="sng" dirty="0" smtClean="0">
                <a:cs typeface="Akhbar MT" pitchFamily="2" charset="-78"/>
              </a:rPr>
              <a:t>الأهداف الجزئية/المحددة</a:t>
            </a:r>
            <a:r>
              <a:rPr lang="ar-EG" dirty="0" smtClean="0">
                <a:cs typeface="Akhbar MT" pitchFamily="2" charset="-78"/>
              </a:rPr>
              <a:t>:  هذه الأهداف تحدد بدقة ما سيقوم النشاط المقترح بتحقيقه ليصب فى تحقيق الهدف العام.  ويجب تحديد أهداف جزئية قابلة للقياس.</a:t>
            </a:r>
          </a:p>
          <a:p>
            <a:pPr algn="r" rtl="1" eaLnBrk="1" hangingPunct="1">
              <a:lnSpc>
                <a:spcPct val="90000"/>
              </a:lnSpc>
            </a:pPr>
            <a:r>
              <a:rPr lang="ar-EG" dirty="0" smtClean="0">
                <a:cs typeface="Akhbar MT" pitchFamily="2" charset="-78"/>
              </a:rPr>
              <a:t>كن واقعيا عند تحديد الأهداف الجزئية حيث أنها ستكون الأساس لما ستتعهد المنظمة بتحقيقه</a:t>
            </a:r>
            <a:r>
              <a:rPr lang="ar-EG" dirty="0" smtClean="0"/>
              <a:t>.</a:t>
            </a:r>
            <a:endParaRPr lang="en-US" dirty="0" smtClean="0"/>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457200" y="11557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rtl="1"/>
            <a:r>
              <a:rPr lang="ar-EG" sz="4400" b="1">
                <a:solidFill>
                  <a:schemeClr val="tx2"/>
                </a:solidFill>
                <a:latin typeface="Tahoma" pitchFamily="34" charset="0"/>
              </a:rPr>
              <a:t>3 -2-ب  استراتيجية العمل</a:t>
            </a:r>
            <a:endParaRPr lang="en-US" sz="4400" b="1">
              <a:solidFill>
                <a:schemeClr val="tx2"/>
              </a:solidFill>
              <a:latin typeface="Tahoma" pitchFamily="34" charset="0"/>
            </a:endParaRPr>
          </a:p>
        </p:txBody>
      </p:sp>
      <p:sp>
        <p:nvSpPr>
          <p:cNvPr id="62467" name="Rectangle 3"/>
          <p:cNvSpPr>
            <a:spLocks noChangeArrowheads="1"/>
          </p:cNvSpPr>
          <p:nvPr/>
        </p:nvSpPr>
        <p:spPr bwMode="auto">
          <a:xfrm>
            <a:off x="457200" y="2255838"/>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r" rtl="1">
              <a:spcBef>
                <a:spcPct val="20000"/>
              </a:spcBef>
              <a:buClr>
                <a:schemeClr val="hlink"/>
              </a:buClr>
              <a:buSzPct val="65000"/>
              <a:buFont typeface="Wingdings" pitchFamily="2" charset="2"/>
              <a:buChar char="n"/>
              <a:defRPr/>
            </a:pPr>
            <a:r>
              <a:rPr lang="ar-EG" sz="2800" dirty="0">
                <a:latin typeface="Tahoma" pitchFamily="34" charset="0"/>
              </a:rPr>
              <a:t>يتضمن هذا الجزء عرض لأسلوب ومنهجية العمل لمواجهة القضية محل الاهتمام وتحقيق الأهداف المرجوة.</a:t>
            </a:r>
          </a:p>
          <a:p>
            <a:pPr marL="342900" indent="-342900" algn="r" rtl="1">
              <a:spcBef>
                <a:spcPct val="20000"/>
              </a:spcBef>
              <a:buClr>
                <a:schemeClr val="hlink"/>
              </a:buClr>
              <a:buSzPct val="65000"/>
              <a:buFont typeface="Wingdings" pitchFamily="2" charset="2"/>
              <a:buChar char="n"/>
              <a:defRPr/>
            </a:pPr>
            <a:r>
              <a:rPr lang="ar-EG" sz="2800" dirty="0">
                <a:latin typeface="Tahoma" pitchFamily="34" charset="0"/>
              </a:rPr>
              <a:t>وعند عرض هذا الجزء ، يراعى ما يلى:</a:t>
            </a:r>
          </a:p>
          <a:p>
            <a:pPr marL="342900" indent="-342900" algn="r" rtl="1">
              <a:spcBef>
                <a:spcPct val="20000"/>
              </a:spcBef>
              <a:buClr>
                <a:schemeClr val="hlink"/>
              </a:buClr>
              <a:buSzPct val="65000"/>
              <a:buFont typeface="Wingdings" pitchFamily="2" charset="2"/>
              <a:buChar char="n"/>
              <a:defRPr/>
            </a:pPr>
            <a:r>
              <a:rPr lang="ar-EG" sz="2800" dirty="0">
                <a:latin typeface="Tahoma" pitchFamily="34" charset="0"/>
              </a:rPr>
              <a:t>الربط بين الأهداف المرجوة ومنهجية العمل.</a:t>
            </a:r>
          </a:p>
          <a:p>
            <a:pPr marL="342900" indent="-342900" algn="r" rtl="1">
              <a:spcBef>
                <a:spcPct val="20000"/>
              </a:spcBef>
              <a:buClr>
                <a:schemeClr val="hlink"/>
              </a:buClr>
              <a:buSzPct val="65000"/>
              <a:buFont typeface="Wingdings" pitchFamily="2" charset="2"/>
              <a:buChar char="n"/>
              <a:defRPr/>
            </a:pPr>
            <a:r>
              <a:rPr lang="ar-EG" sz="2800" dirty="0">
                <a:latin typeface="Tahoma" pitchFamily="34" charset="0"/>
              </a:rPr>
              <a:t>تحديد كيفية مواجهة التحديات والاستفادة من الفرص المتاحة.</a:t>
            </a:r>
          </a:p>
          <a:p>
            <a:pPr marL="342900" indent="-342900" algn="r" rtl="1">
              <a:spcBef>
                <a:spcPct val="20000"/>
              </a:spcBef>
              <a:buClr>
                <a:schemeClr val="hlink"/>
              </a:buClr>
              <a:buSzPct val="65000"/>
              <a:buFont typeface="Wingdings" pitchFamily="2" charset="2"/>
              <a:buChar char="n"/>
              <a:defRPr/>
            </a:pPr>
            <a:r>
              <a:rPr lang="ar-EG" sz="2800" dirty="0">
                <a:latin typeface="Tahoma" pitchFamily="34" charset="0"/>
              </a:rPr>
              <a:t>تحديد الفئات المستهدفة. </a:t>
            </a:r>
          </a:p>
          <a:p>
            <a:pPr marL="342900" indent="-342900" algn="r" rtl="1">
              <a:spcBef>
                <a:spcPct val="20000"/>
              </a:spcBef>
              <a:buClr>
                <a:schemeClr val="hlink"/>
              </a:buClr>
              <a:buSzPct val="65000"/>
              <a:buFont typeface="Wingdings" pitchFamily="2" charset="2"/>
              <a:buChar char="n"/>
              <a:defRPr/>
            </a:pPr>
            <a:r>
              <a:rPr lang="ar-EG" sz="2800" dirty="0">
                <a:latin typeface="Tahoma" pitchFamily="34" charset="0"/>
              </a:rPr>
              <a:t>تحديد الجهات الأخرى المشاركة فى النشاط.</a:t>
            </a:r>
          </a:p>
          <a:p>
            <a:pPr marL="342900" indent="-342900" algn="r" rtl="1">
              <a:spcBef>
                <a:spcPct val="20000"/>
              </a:spcBef>
              <a:buClr>
                <a:schemeClr val="hlink"/>
              </a:buClr>
              <a:buSzPct val="65000"/>
              <a:buFont typeface="Wingdings" pitchFamily="2" charset="2"/>
              <a:buChar char="n"/>
              <a:defRPr/>
            </a:pPr>
            <a:r>
              <a:rPr lang="ar-EG" sz="2800" dirty="0">
                <a:latin typeface="Tahoma" pitchFamily="34" charset="0"/>
              </a:rPr>
              <a:t>اخذ النوع الاجتماعى فى الاعتبار.</a:t>
            </a:r>
            <a:r>
              <a:rPr lang="ar-EG" sz="2000" dirty="0">
                <a:latin typeface="Tahoma" pitchFamily="34" charset="0"/>
              </a:rPr>
              <a:t> </a:t>
            </a:r>
          </a:p>
          <a:p>
            <a:pPr marL="342900" indent="-342900" algn="r" rtl="1">
              <a:spcBef>
                <a:spcPct val="20000"/>
              </a:spcBef>
              <a:buClr>
                <a:schemeClr val="hlink"/>
              </a:buClr>
              <a:buSzPct val="65000"/>
              <a:buFont typeface="Wingdings" pitchFamily="2" charset="2"/>
              <a:buChar char="n"/>
              <a:defRPr/>
            </a:pPr>
            <a:endParaRPr lang="ar-EG" sz="2000" dirty="0">
              <a:latin typeface="Tahoma" pitchFamily="34" charset="0"/>
            </a:endParaRPr>
          </a:p>
          <a:p>
            <a:pPr marL="342900" indent="-342900" algn="r" rtl="1">
              <a:spcBef>
                <a:spcPct val="20000"/>
              </a:spcBef>
              <a:buClr>
                <a:schemeClr val="hlink"/>
              </a:buClr>
              <a:buSzPct val="65000"/>
              <a:buFont typeface="Wingdings" pitchFamily="2" charset="2"/>
              <a:buNone/>
              <a:defRPr/>
            </a:pPr>
            <a:endParaRPr lang="en-US" sz="2000" dirty="0">
              <a:effectLst>
                <a:outerShdw blurRad="38100" dist="38100" dir="2700000" algn="tl">
                  <a:srgbClr val="000000"/>
                </a:outerShdw>
              </a:effectLst>
              <a:latin typeface="Tahoma" pitchFamily="34" charset="0"/>
            </a:endParaRP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677863" y="1219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rtl="1">
              <a:defRPr/>
            </a:pPr>
            <a:r>
              <a:rPr lang="ar-EG" sz="4800" b="1" dirty="0">
                <a:solidFill>
                  <a:schemeClr val="tx2"/>
                </a:solidFill>
                <a:effectLst>
                  <a:outerShdw blurRad="38100" dist="38100" dir="2700000" algn="tl">
                    <a:srgbClr val="000000"/>
                  </a:outerShdw>
                </a:effectLst>
                <a:latin typeface="Tahoma" pitchFamily="34" charset="0"/>
              </a:rPr>
              <a:t>3 -2-ج  الأنشطة الجزئية</a:t>
            </a:r>
            <a:endParaRPr lang="en-US" sz="4800" b="1" dirty="0">
              <a:solidFill>
                <a:schemeClr val="tx2"/>
              </a:solidFill>
              <a:effectLst>
                <a:outerShdw blurRad="38100" dist="38100" dir="2700000" algn="tl">
                  <a:srgbClr val="000000"/>
                </a:outerShdw>
              </a:effectLst>
              <a:latin typeface="Tahoma" pitchFamily="34" charset="0"/>
            </a:endParaRPr>
          </a:p>
        </p:txBody>
      </p:sp>
      <p:sp>
        <p:nvSpPr>
          <p:cNvPr id="27651" name="Rectangle 3"/>
          <p:cNvSpPr>
            <a:spLocks noChangeArrowheads="1"/>
          </p:cNvSpPr>
          <p:nvPr/>
        </p:nvSpPr>
        <p:spPr bwMode="auto">
          <a:xfrm>
            <a:off x="239713" y="2514600"/>
            <a:ext cx="8686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r" rtl="1">
              <a:spcBef>
                <a:spcPct val="20000"/>
              </a:spcBef>
              <a:buClr>
                <a:schemeClr val="hlink"/>
              </a:buClr>
              <a:buSzPct val="65000"/>
              <a:buFont typeface="Wingdings" pitchFamily="2" charset="2"/>
              <a:buChar char="n"/>
            </a:pPr>
            <a:r>
              <a:rPr lang="ar-EG">
                <a:latin typeface="Tahoma" pitchFamily="34" charset="0"/>
              </a:rPr>
              <a:t>هذا الجزء يوضح كيفية عمل النشاط وقدرته على تحقيق الأهداف المرجوة.</a:t>
            </a:r>
          </a:p>
          <a:p>
            <a:pPr marL="342900" indent="-342900" algn="r" rtl="1">
              <a:spcBef>
                <a:spcPct val="20000"/>
              </a:spcBef>
              <a:buClr>
                <a:schemeClr val="hlink"/>
              </a:buClr>
              <a:buSzPct val="65000"/>
              <a:buFont typeface="Wingdings" pitchFamily="2" charset="2"/>
              <a:buChar char="n"/>
            </a:pPr>
            <a:r>
              <a:rPr lang="ar-EG">
                <a:latin typeface="Tahoma" pitchFamily="34" charset="0"/>
              </a:rPr>
              <a:t> يجب أن يتضمن الأنشطة المختلفة والتى سيتم تنفيذها فى حدود الموارد المتاحة.</a:t>
            </a:r>
          </a:p>
          <a:p>
            <a:pPr marL="342900" indent="-342900" algn="r" rtl="1">
              <a:spcBef>
                <a:spcPct val="20000"/>
              </a:spcBef>
              <a:buClr>
                <a:schemeClr val="hlink"/>
              </a:buClr>
              <a:buSzPct val="65000"/>
              <a:buFont typeface="Wingdings" pitchFamily="2" charset="2"/>
              <a:buChar char="n"/>
            </a:pPr>
            <a:r>
              <a:rPr lang="ar-EG">
                <a:latin typeface="Tahoma" pitchFamily="34" charset="0"/>
              </a:rPr>
              <a:t>يجب التأكد من ملائمة هذه الأنشطة للأهداف المرجوة.</a:t>
            </a:r>
          </a:p>
          <a:p>
            <a:pPr marL="342900" indent="-342900" algn="r" rtl="1">
              <a:spcBef>
                <a:spcPct val="20000"/>
              </a:spcBef>
              <a:buClr>
                <a:schemeClr val="hlink"/>
              </a:buClr>
              <a:buSzPct val="65000"/>
              <a:buFont typeface="Wingdings" pitchFamily="2" charset="2"/>
              <a:buChar char="n"/>
            </a:pPr>
            <a:r>
              <a:rPr lang="ar-EG">
                <a:latin typeface="Tahoma" pitchFamily="34" charset="0"/>
              </a:rPr>
              <a:t>يجب عرض هذه الأنشطة بطريقة منطقية ودقيقة ومن المفضل تحديد الأنشطة الجزئية الخاصة بتحقيق كل هدف على حده.</a:t>
            </a:r>
          </a:p>
          <a:p>
            <a:pPr marL="342900" indent="-342900" algn="r" rtl="1">
              <a:spcBef>
                <a:spcPct val="20000"/>
              </a:spcBef>
              <a:buClr>
                <a:schemeClr val="hlink"/>
              </a:buClr>
              <a:buSzPct val="65000"/>
              <a:buFont typeface="Wingdings" pitchFamily="2" charset="2"/>
              <a:buChar char="n"/>
            </a:pPr>
            <a:r>
              <a:rPr lang="ar-EG">
                <a:latin typeface="Tahoma" pitchFamily="34" charset="0"/>
              </a:rPr>
              <a:t>يجب تقديم توصيف دقيق لكل نشاط جزئى بحيث يتضمن الخطوات المختلفة المرتبطة بكل نشاط جزئى، تسلسلها المنطقى والزمنى، الفئة الجزئية المستهدفة من كل نشاط جزئى، النتائج المتوقعة والجدول الزمنى للتنفيذ.</a:t>
            </a:r>
          </a:p>
          <a:p>
            <a:pPr marL="342900" indent="-342900" algn="r" rtl="1">
              <a:spcBef>
                <a:spcPct val="20000"/>
              </a:spcBef>
              <a:buClr>
                <a:schemeClr val="hlink"/>
              </a:buClr>
              <a:buSzPct val="65000"/>
              <a:buFont typeface="Wingdings" pitchFamily="2" charset="2"/>
              <a:buChar char="n"/>
            </a:pPr>
            <a:r>
              <a:rPr lang="ar-EG">
                <a:latin typeface="Tahoma" pitchFamily="34" charset="0"/>
              </a:rPr>
              <a:t>وضح بدقة كيف سيتم متابعة وقياس مدى نجاح هذه الأنشطة الجزئية.</a:t>
            </a:r>
            <a:endParaRPr lang="en-US">
              <a:latin typeface="Tahoma" pitchFamily="34" charset="0"/>
            </a:endParaRP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1"/>
            <a:endParaRPr lang="en-US" sz="4800" b="1"/>
          </a:p>
        </p:txBody>
      </p:sp>
      <p:sp>
        <p:nvSpPr>
          <p:cNvPr id="28675" name="Rectangle 3"/>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1"/>
            <a:endParaRPr lang="ar-EG" sz="2800"/>
          </a:p>
          <a:p>
            <a:pPr rtl="1"/>
            <a:endParaRPr lang="en-US" sz="2800"/>
          </a:p>
        </p:txBody>
      </p:sp>
      <p:sp>
        <p:nvSpPr>
          <p:cNvPr id="28676" name="Rectangle 4"/>
          <p:cNvSpPr>
            <a:spLocks noGrp="1" noChangeArrowheads="1"/>
          </p:cNvSpPr>
          <p:nvPr>
            <p:ph type="ctrTitle"/>
          </p:nvPr>
        </p:nvSpPr>
        <p:spPr>
          <a:xfrm>
            <a:off x="457200" y="1905000"/>
            <a:ext cx="8610600" cy="762000"/>
          </a:xfrm>
        </p:spPr>
        <p:txBody>
          <a:bodyPr/>
          <a:lstStyle/>
          <a:p>
            <a:pPr algn="r" eaLnBrk="1" hangingPunct="1"/>
            <a:r>
              <a:rPr lang="ar-EG" sz="4800" dirty="0" smtClean="0">
                <a:cs typeface="Akhbar MT" pitchFamily="2" charset="-78"/>
              </a:rPr>
              <a:t>3 -2-د المتابعه والتقييم</a:t>
            </a:r>
            <a:endParaRPr lang="en-US" sz="4800" dirty="0" smtClean="0">
              <a:cs typeface="Akhbar MT" pitchFamily="2" charset="-78"/>
            </a:endParaRPr>
          </a:p>
        </p:txBody>
      </p:sp>
      <p:sp>
        <p:nvSpPr>
          <p:cNvPr id="28677" name="Rectangle 5"/>
          <p:cNvSpPr>
            <a:spLocks noGrp="1" noChangeArrowheads="1"/>
          </p:cNvSpPr>
          <p:nvPr>
            <p:ph type="subTitle" idx="1"/>
          </p:nvPr>
        </p:nvSpPr>
        <p:spPr>
          <a:xfrm>
            <a:off x="304800" y="2590800"/>
            <a:ext cx="8534400" cy="5105400"/>
          </a:xfrm>
        </p:spPr>
        <p:txBody>
          <a:bodyPr/>
          <a:lstStyle/>
          <a:p>
            <a:pPr marL="457200" indent="-457200" algn="r" rtl="1" eaLnBrk="1" hangingPunct="1">
              <a:lnSpc>
                <a:spcPct val="90000"/>
              </a:lnSpc>
              <a:buFont typeface="Wingdings" pitchFamily="2" charset="2"/>
              <a:buChar char="n"/>
            </a:pPr>
            <a:r>
              <a:rPr lang="ar-EG" sz="2800" dirty="0" smtClean="0">
                <a:cs typeface="Akhbar MT" pitchFamily="2" charset="-78"/>
              </a:rPr>
              <a:t>يجب أن يتضمن هذا الجزء تفصيل عملية المتابعه التى ستقوم بها المنظمة لضمان تحقيق الأهداف المرجوة.</a:t>
            </a:r>
          </a:p>
          <a:p>
            <a:pPr marL="457200" indent="-457200" algn="r" rtl="1" eaLnBrk="1" hangingPunct="1">
              <a:lnSpc>
                <a:spcPct val="90000"/>
              </a:lnSpc>
              <a:buFont typeface="Wingdings" pitchFamily="2" charset="2"/>
              <a:buChar char="n"/>
            </a:pPr>
            <a:r>
              <a:rPr lang="ar-EG" sz="2800" dirty="0" smtClean="0">
                <a:cs typeface="Akhbar MT" pitchFamily="2" charset="-78"/>
              </a:rPr>
              <a:t>خطة المتابعه يجب أن توضح ما سيتم متابعته وما هى الاجراءات المقترحه لمتابعة النشاط وضمان جودة تنفيذه (تقارير، زيارات) ومن سيكون المسئول عن المتابعه وجمع المعلومات وتحليلها وتقديم التقارير.</a:t>
            </a:r>
          </a:p>
          <a:p>
            <a:pPr marL="457200" indent="-457200" algn="r" rtl="1" eaLnBrk="1" hangingPunct="1">
              <a:lnSpc>
                <a:spcPct val="90000"/>
              </a:lnSpc>
              <a:buFont typeface="Wingdings" pitchFamily="2" charset="2"/>
              <a:buChar char="n"/>
            </a:pPr>
            <a:r>
              <a:rPr lang="ar-EG" sz="2800" dirty="0" smtClean="0">
                <a:cs typeface="Akhbar MT" pitchFamily="2" charset="-78"/>
              </a:rPr>
              <a:t>فى حالة وجود منح فرعية، ما الاجراءات التى ستقوم بها المنظمة لمتابعة هذه المنح.</a:t>
            </a:r>
          </a:p>
          <a:p>
            <a:pPr marL="457200" indent="-457200" algn="r" rtl="1" eaLnBrk="1" hangingPunct="1">
              <a:lnSpc>
                <a:spcPct val="90000"/>
              </a:lnSpc>
              <a:buFont typeface="Wingdings" pitchFamily="2" charset="2"/>
              <a:buChar char="n"/>
            </a:pPr>
            <a:r>
              <a:rPr lang="ar-EG" sz="2800" dirty="0" smtClean="0">
                <a:cs typeface="Akhbar MT" pitchFamily="2" charset="-78"/>
              </a:rPr>
              <a:t>هل هناك خطة لتقييم النشاط ، سواء تقييم داخلى أو خارجى.</a:t>
            </a:r>
            <a:endParaRPr lang="en-US" sz="2800" dirty="0"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1"/>
            <a:endParaRPr lang="en-US" sz="4800" b="1"/>
          </a:p>
        </p:txBody>
      </p:sp>
      <p:sp>
        <p:nvSpPr>
          <p:cNvPr id="29699" name="Rectangle 3"/>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1"/>
            <a:endParaRPr lang="ar-EG" sz="2800"/>
          </a:p>
          <a:p>
            <a:pPr rtl="1"/>
            <a:endParaRPr lang="en-US" sz="2800"/>
          </a:p>
        </p:txBody>
      </p:sp>
      <p:sp>
        <p:nvSpPr>
          <p:cNvPr id="68612" name="Rectangle 4"/>
          <p:cNvSpPr>
            <a:spLocks noGrp="1" noChangeArrowheads="1"/>
          </p:cNvSpPr>
          <p:nvPr>
            <p:ph type="ctrTitle"/>
          </p:nvPr>
        </p:nvSpPr>
        <p:spPr>
          <a:xfrm>
            <a:off x="190500" y="2209800"/>
            <a:ext cx="8763000" cy="762000"/>
          </a:xfrm>
        </p:spPr>
        <p:txBody>
          <a:bodyPr/>
          <a:lstStyle/>
          <a:p>
            <a:pPr algn="r" eaLnBrk="1" hangingPunct="1"/>
            <a:r>
              <a:rPr lang="ar-EG" sz="4800" smtClean="0">
                <a:cs typeface="Akhbar MT" pitchFamily="2" charset="-78"/>
              </a:rPr>
              <a:t>3 -2-د النتائج المتوقعه ومؤشرات القياس</a:t>
            </a:r>
            <a:endParaRPr lang="en-US" sz="4800" smtClean="0">
              <a:cs typeface="Akhbar MT" pitchFamily="2" charset="-78"/>
            </a:endParaRPr>
          </a:p>
        </p:txBody>
      </p:sp>
      <p:sp>
        <p:nvSpPr>
          <p:cNvPr id="68613" name="Rectangle 5"/>
          <p:cNvSpPr>
            <a:spLocks noGrp="1" noChangeArrowheads="1"/>
          </p:cNvSpPr>
          <p:nvPr>
            <p:ph type="subTitle" idx="1"/>
          </p:nvPr>
        </p:nvSpPr>
        <p:spPr>
          <a:xfrm>
            <a:off x="457200" y="3200400"/>
            <a:ext cx="8382000" cy="5562600"/>
          </a:xfrm>
        </p:spPr>
        <p:txBody>
          <a:bodyPr/>
          <a:lstStyle/>
          <a:p>
            <a:pPr marL="342900" indent="-342900" algn="r" rtl="1" eaLnBrk="1" hangingPunct="1">
              <a:buFont typeface="Wingdings" pitchFamily="2" charset="2"/>
              <a:buChar char="n"/>
            </a:pPr>
            <a:r>
              <a:rPr lang="ar-EG" smtClean="0">
                <a:cs typeface="Akhbar MT" pitchFamily="2" charset="-78"/>
              </a:rPr>
              <a:t>حدد بدقه الأثر المتوقع للنشاط المقترح. </a:t>
            </a:r>
          </a:p>
          <a:p>
            <a:pPr marL="342900" indent="-342900" algn="r" rtl="1" eaLnBrk="1" hangingPunct="1">
              <a:buFont typeface="Wingdings" pitchFamily="2" charset="2"/>
              <a:buChar char="n"/>
            </a:pPr>
            <a:r>
              <a:rPr lang="ar-EG" smtClean="0">
                <a:cs typeface="Akhbar MT" pitchFamily="2" charset="-78"/>
              </a:rPr>
              <a:t>ما هو التغير المتوقع حدوثه نتيجة تنفيذ النشاط؟</a:t>
            </a:r>
          </a:p>
          <a:p>
            <a:pPr marL="342900" indent="-342900" algn="r" rtl="1" eaLnBrk="1" hangingPunct="1">
              <a:buFont typeface="Wingdings" pitchFamily="2" charset="2"/>
              <a:buChar char="n"/>
            </a:pPr>
            <a:r>
              <a:rPr lang="ar-EG" smtClean="0">
                <a:cs typeface="Akhbar MT" pitchFamily="2" charset="-78"/>
              </a:rPr>
              <a:t>يجب تحديد النتائج المتوقعه بالنسبة للهدف العام والأهداف الخاصة/الجزئية.</a:t>
            </a:r>
          </a:p>
          <a:p>
            <a:pPr marL="342900" indent="-342900" algn="r" rtl="1" eaLnBrk="1" hangingPunct="1">
              <a:buFont typeface="Wingdings" pitchFamily="2" charset="2"/>
              <a:buChar char="n"/>
            </a:pPr>
            <a:r>
              <a:rPr lang="ar-EG" smtClean="0">
                <a:cs typeface="Akhbar MT" pitchFamily="2" charset="-78"/>
              </a:rPr>
              <a:t>يجب أن تكون هذه النتائج قابله للقياس وتحدد مؤشرات القياس المقترحه لقياس النجاح.</a:t>
            </a:r>
          </a:p>
          <a:p>
            <a:pPr marL="342900" indent="-342900" algn="r" rtl="1" eaLnBrk="1" hangingPunct="1">
              <a:buFont typeface="Wingdings" pitchFamily="2" charset="2"/>
              <a:buChar char="n"/>
            </a:pPr>
            <a:r>
              <a:rPr lang="ar-EG" smtClean="0">
                <a:cs typeface="Akhbar MT" pitchFamily="2" charset="-78"/>
              </a:rPr>
              <a:t>يفضل ارفاق جدول/بيان لكل النتائج، مؤشرات القياس المقترحه وكيفية القياس.</a:t>
            </a:r>
          </a:p>
          <a:p>
            <a:pPr marL="342900" indent="-342900" algn="r" rtl="1" eaLnBrk="1" hangingPunct="1">
              <a:buFont typeface="Wingdings" pitchFamily="2" charset="2"/>
              <a:buChar char="n"/>
            </a:pPr>
            <a:r>
              <a:rPr lang="ar-EG" smtClean="0">
                <a:cs typeface="Akhbar MT" pitchFamily="2" charset="-78"/>
              </a:rPr>
              <a:t>يجب التأكيد على توثيق قصص النجاح التى تعكس نجاح النشاط وتحقيق الأهداف المرجوة منه.</a:t>
            </a:r>
          </a:p>
          <a:p>
            <a:pPr marL="342900" indent="-342900" algn="r" rtl="1" eaLnBrk="1" hangingPunct="1"/>
            <a:endParaRPr lang="en-US" smtClean="0">
              <a:cs typeface="Akhbar MT" pitchFamily="2" charset="-78"/>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68612"/>
                                        </p:tgtEl>
                                        <p:attrNameLst>
                                          <p:attrName>style.visibility</p:attrName>
                                        </p:attrNameLst>
                                      </p:cBhvr>
                                      <p:to>
                                        <p:strVal val="visible"/>
                                      </p:to>
                                    </p:set>
                                    <p:anim calcmode="lin" valueType="num">
                                      <p:cBhvr>
                                        <p:cTn id="7" dur="1000" fill="hold"/>
                                        <p:tgtEl>
                                          <p:spTgt spid="68612"/>
                                        </p:tgtEl>
                                        <p:attrNameLst>
                                          <p:attrName>ppt_x</p:attrName>
                                        </p:attrNameLst>
                                      </p:cBhvr>
                                      <p:tavLst>
                                        <p:tav tm="0">
                                          <p:val>
                                            <p:strVal val="#ppt_x-.2"/>
                                          </p:val>
                                        </p:tav>
                                        <p:tav tm="100000">
                                          <p:val>
                                            <p:strVal val="#ppt_x"/>
                                          </p:val>
                                        </p:tav>
                                      </p:tavLst>
                                    </p:anim>
                                    <p:anim calcmode="lin" valueType="num">
                                      <p:cBhvr>
                                        <p:cTn id="8" dur="1000" fill="hold"/>
                                        <p:tgtEl>
                                          <p:spTgt spid="68612"/>
                                        </p:tgtEl>
                                        <p:attrNameLst>
                                          <p:attrName>ppt_y</p:attrName>
                                        </p:attrNameLst>
                                      </p:cBhvr>
                                      <p:tavLst>
                                        <p:tav tm="0">
                                          <p:val>
                                            <p:strVal val="#ppt_y"/>
                                          </p:val>
                                        </p:tav>
                                        <p:tav tm="100000">
                                          <p:val>
                                            <p:strVal val="#ppt_y"/>
                                          </p:val>
                                        </p:tav>
                                      </p:tavLst>
                                    </p:anim>
                                    <p:animEffect transition="in" filter="wipe(right)" prLst="gradientSize: 0.1">
                                      <p:cBhvr>
                                        <p:cTn id="9" dur="1000"/>
                                        <p:tgtEl>
                                          <p:spTgt spid="6861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68613">
                                            <p:txEl>
                                              <p:pRg st="0" end="0"/>
                                            </p:txEl>
                                          </p:spTgt>
                                        </p:tgtEl>
                                        <p:attrNameLst>
                                          <p:attrName>style.visibility</p:attrName>
                                        </p:attrNameLst>
                                      </p:cBhvr>
                                      <p:to>
                                        <p:strVal val="visible"/>
                                      </p:to>
                                    </p:set>
                                    <p:animEffect transition="in" filter="fade">
                                      <p:cBhvr>
                                        <p:cTn id="14" dur="500"/>
                                        <p:tgtEl>
                                          <p:spTgt spid="68613">
                                            <p:txEl>
                                              <p:pRg st="0" end="0"/>
                                            </p:txEl>
                                          </p:spTgt>
                                        </p:tgtEl>
                                      </p:cBhvr>
                                    </p:animEffect>
                                    <p:anim calcmode="lin" valueType="num">
                                      <p:cBhvr>
                                        <p:cTn id="15" dur="500" fill="hold"/>
                                        <p:tgtEl>
                                          <p:spTgt spid="6861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6861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68613">
                                            <p:txEl>
                                              <p:pRg st="1" end="1"/>
                                            </p:txEl>
                                          </p:spTgt>
                                        </p:tgtEl>
                                        <p:attrNameLst>
                                          <p:attrName>style.visibility</p:attrName>
                                        </p:attrNameLst>
                                      </p:cBhvr>
                                      <p:to>
                                        <p:strVal val="visible"/>
                                      </p:to>
                                    </p:set>
                                    <p:animEffect transition="in" filter="fade">
                                      <p:cBhvr>
                                        <p:cTn id="21" dur="500"/>
                                        <p:tgtEl>
                                          <p:spTgt spid="68613">
                                            <p:txEl>
                                              <p:pRg st="1" end="1"/>
                                            </p:txEl>
                                          </p:spTgt>
                                        </p:tgtEl>
                                      </p:cBhvr>
                                    </p:animEffect>
                                    <p:anim calcmode="lin" valueType="num">
                                      <p:cBhvr>
                                        <p:cTn id="22" dur="500" fill="hold"/>
                                        <p:tgtEl>
                                          <p:spTgt spid="6861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6861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68613">
                                            <p:txEl>
                                              <p:pRg st="2" end="2"/>
                                            </p:txEl>
                                          </p:spTgt>
                                        </p:tgtEl>
                                        <p:attrNameLst>
                                          <p:attrName>style.visibility</p:attrName>
                                        </p:attrNameLst>
                                      </p:cBhvr>
                                      <p:to>
                                        <p:strVal val="visible"/>
                                      </p:to>
                                    </p:set>
                                    <p:animEffect transition="in" filter="fade">
                                      <p:cBhvr>
                                        <p:cTn id="28" dur="500"/>
                                        <p:tgtEl>
                                          <p:spTgt spid="68613">
                                            <p:txEl>
                                              <p:pRg st="2" end="2"/>
                                            </p:txEl>
                                          </p:spTgt>
                                        </p:tgtEl>
                                      </p:cBhvr>
                                    </p:animEffect>
                                    <p:anim calcmode="lin" valueType="num">
                                      <p:cBhvr>
                                        <p:cTn id="29" dur="500" fill="hold"/>
                                        <p:tgtEl>
                                          <p:spTgt spid="68613">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68613">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68613">
                                            <p:txEl>
                                              <p:pRg st="3" end="3"/>
                                            </p:txEl>
                                          </p:spTgt>
                                        </p:tgtEl>
                                        <p:attrNameLst>
                                          <p:attrName>style.visibility</p:attrName>
                                        </p:attrNameLst>
                                      </p:cBhvr>
                                      <p:to>
                                        <p:strVal val="visible"/>
                                      </p:to>
                                    </p:set>
                                    <p:animEffect transition="in" filter="fade">
                                      <p:cBhvr>
                                        <p:cTn id="35" dur="500"/>
                                        <p:tgtEl>
                                          <p:spTgt spid="68613">
                                            <p:txEl>
                                              <p:pRg st="3" end="3"/>
                                            </p:txEl>
                                          </p:spTgt>
                                        </p:tgtEl>
                                      </p:cBhvr>
                                    </p:animEffect>
                                    <p:anim calcmode="lin" valueType="num">
                                      <p:cBhvr>
                                        <p:cTn id="36" dur="500" fill="hold"/>
                                        <p:tgtEl>
                                          <p:spTgt spid="68613">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68613">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68613">
                                            <p:txEl>
                                              <p:pRg st="4" end="4"/>
                                            </p:txEl>
                                          </p:spTgt>
                                        </p:tgtEl>
                                        <p:attrNameLst>
                                          <p:attrName>style.visibility</p:attrName>
                                        </p:attrNameLst>
                                      </p:cBhvr>
                                      <p:to>
                                        <p:strVal val="visible"/>
                                      </p:to>
                                    </p:set>
                                    <p:animEffect transition="in" filter="fade">
                                      <p:cBhvr>
                                        <p:cTn id="42" dur="500"/>
                                        <p:tgtEl>
                                          <p:spTgt spid="68613">
                                            <p:txEl>
                                              <p:pRg st="4" end="4"/>
                                            </p:txEl>
                                          </p:spTgt>
                                        </p:tgtEl>
                                      </p:cBhvr>
                                    </p:animEffect>
                                    <p:anim calcmode="lin" valueType="num">
                                      <p:cBhvr>
                                        <p:cTn id="43" dur="500" fill="hold"/>
                                        <p:tgtEl>
                                          <p:spTgt spid="68613">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68613">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68613">
                                            <p:txEl>
                                              <p:pRg st="5" end="5"/>
                                            </p:txEl>
                                          </p:spTgt>
                                        </p:tgtEl>
                                        <p:attrNameLst>
                                          <p:attrName>style.visibility</p:attrName>
                                        </p:attrNameLst>
                                      </p:cBhvr>
                                      <p:to>
                                        <p:strVal val="visible"/>
                                      </p:to>
                                    </p:set>
                                    <p:animEffect transition="in" filter="fade">
                                      <p:cBhvr>
                                        <p:cTn id="49" dur="500"/>
                                        <p:tgtEl>
                                          <p:spTgt spid="68613">
                                            <p:txEl>
                                              <p:pRg st="5" end="5"/>
                                            </p:txEl>
                                          </p:spTgt>
                                        </p:tgtEl>
                                      </p:cBhvr>
                                    </p:animEffect>
                                    <p:anim calcmode="lin" valueType="num">
                                      <p:cBhvr>
                                        <p:cTn id="50" dur="500" fill="hold"/>
                                        <p:tgtEl>
                                          <p:spTgt spid="68613">
                                            <p:txEl>
                                              <p:pRg st="5" end="5"/>
                                            </p:txEl>
                                          </p:spTgt>
                                        </p:tgtEl>
                                        <p:attrNameLst>
                                          <p:attrName>ppt_x</p:attrName>
                                        </p:attrNameLst>
                                      </p:cBhvr>
                                      <p:tavLst>
                                        <p:tav tm="0">
                                          <p:val>
                                            <p:strVal val="#ppt_x"/>
                                          </p:val>
                                        </p:tav>
                                        <p:tav tm="100000">
                                          <p:val>
                                            <p:strVal val="#ppt_x"/>
                                          </p:val>
                                        </p:tav>
                                      </p:tavLst>
                                    </p:anim>
                                    <p:anim calcmode="lin" valueType="num">
                                      <p:cBhvr>
                                        <p:cTn id="51" dur="500" fill="hold"/>
                                        <p:tgtEl>
                                          <p:spTgt spid="68613">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2" grpId="0"/>
      <p:bldP spid="68613"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1"/>
            <a:endParaRPr lang="en-US" sz="4800" b="1"/>
          </a:p>
        </p:txBody>
      </p:sp>
      <p:sp>
        <p:nvSpPr>
          <p:cNvPr id="30723" name="Rectangle 3"/>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1"/>
            <a:endParaRPr lang="ar-EG" sz="2800"/>
          </a:p>
          <a:p>
            <a:pPr rtl="1"/>
            <a:endParaRPr lang="ar-EG" sz="2800"/>
          </a:p>
          <a:p>
            <a:pPr rtl="1"/>
            <a:endParaRPr lang="en-US" sz="2800"/>
          </a:p>
        </p:txBody>
      </p:sp>
      <p:sp>
        <p:nvSpPr>
          <p:cNvPr id="64516" name="Rectangle 4"/>
          <p:cNvSpPr>
            <a:spLocks noGrp="1" noChangeArrowheads="1"/>
          </p:cNvSpPr>
          <p:nvPr>
            <p:ph type="ctrTitle"/>
          </p:nvPr>
        </p:nvSpPr>
        <p:spPr>
          <a:xfrm>
            <a:off x="647700" y="2057400"/>
            <a:ext cx="7848600" cy="609600"/>
          </a:xfrm>
        </p:spPr>
        <p:txBody>
          <a:bodyPr/>
          <a:lstStyle/>
          <a:p>
            <a:pPr algn="r" eaLnBrk="1" hangingPunct="1"/>
            <a:r>
              <a:rPr lang="ar-EG" sz="4800" smtClean="0">
                <a:cs typeface="Akhbar MT" pitchFamily="2" charset="-78"/>
              </a:rPr>
              <a:t>3-2-ه ادارة النشاط والقائمين عليه</a:t>
            </a:r>
            <a:endParaRPr lang="en-US" sz="4800" smtClean="0">
              <a:cs typeface="Akhbar MT" pitchFamily="2" charset="-78"/>
            </a:endParaRPr>
          </a:p>
        </p:txBody>
      </p:sp>
      <p:sp>
        <p:nvSpPr>
          <p:cNvPr id="64517" name="Rectangle 5"/>
          <p:cNvSpPr>
            <a:spLocks noGrp="1" noChangeArrowheads="1"/>
          </p:cNvSpPr>
          <p:nvPr>
            <p:ph type="subTitle" idx="1"/>
          </p:nvPr>
        </p:nvSpPr>
        <p:spPr>
          <a:xfrm>
            <a:off x="442913" y="2590800"/>
            <a:ext cx="8305800" cy="4724400"/>
          </a:xfrm>
        </p:spPr>
        <p:txBody>
          <a:bodyPr/>
          <a:lstStyle/>
          <a:p>
            <a:pPr marL="342900" indent="-342900" algn="r" rtl="1" eaLnBrk="1" hangingPunct="1">
              <a:lnSpc>
                <a:spcPct val="80000"/>
              </a:lnSpc>
            </a:pPr>
            <a:endParaRPr lang="ar-EG" sz="3600" smtClean="0">
              <a:cs typeface="Akhbar MT" pitchFamily="2" charset="-78"/>
            </a:endParaRPr>
          </a:p>
          <a:p>
            <a:pPr marL="342900" indent="-342900" algn="r" rtl="1" eaLnBrk="1" hangingPunct="1">
              <a:lnSpc>
                <a:spcPct val="80000"/>
              </a:lnSpc>
              <a:buFont typeface="Wingdings" pitchFamily="2" charset="2"/>
              <a:buChar char="n"/>
            </a:pPr>
            <a:r>
              <a:rPr lang="ar-EG" sz="2800" smtClean="0">
                <a:cs typeface="Akhbar MT" pitchFamily="2" charset="-78"/>
              </a:rPr>
              <a:t>حدد بدقة الادوار والمسئوليات المتعلقة بالقائمين على تنفيذ النشاط.</a:t>
            </a:r>
          </a:p>
          <a:p>
            <a:pPr marL="342900" indent="-342900" algn="r" rtl="1" eaLnBrk="1" hangingPunct="1">
              <a:lnSpc>
                <a:spcPct val="80000"/>
              </a:lnSpc>
              <a:buFont typeface="Wingdings" pitchFamily="2" charset="2"/>
              <a:buChar char="n"/>
            </a:pPr>
            <a:r>
              <a:rPr lang="ar-EG" sz="2800" smtClean="0">
                <a:cs typeface="Akhbar MT" pitchFamily="2" charset="-78"/>
              </a:rPr>
              <a:t>حدد بدقه من سيكون مسئول عن الادارة المالية، الادارة الفنية ومتابعة النشاط وتقديم التقارير.</a:t>
            </a:r>
          </a:p>
          <a:p>
            <a:pPr marL="342900" indent="-342900" algn="r" rtl="1" eaLnBrk="1" hangingPunct="1">
              <a:lnSpc>
                <a:spcPct val="80000"/>
              </a:lnSpc>
              <a:buFont typeface="Wingdings" pitchFamily="2" charset="2"/>
              <a:buChar char="n"/>
            </a:pPr>
            <a:r>
              <a:rPr lang="ar-EG" sz="2800" smtClean="0">
                <a:cs typeface="Akhbar MT" pitchFamily="2" charset="-78"/>
              </a:rPr>
              <a:t>فى حالة وجود شركاء فى تنفيذ النشاط، وضح الأدوار المختلفة لكل شريك مع توضيح الاسلوب المقترح للتنسيق بين الشركاء.</a:t>
            </a:r>
          </a:p>
          <a:p>
            <a:pPr marL="342900" indent="-342900" algn="r" rtl="1" eaLnBrk="1" hangingPunct="1">
              <a:lnSpc>
                <a:spcPct val="80000"/>
              </a:lnSpc>
              <a:buFont typeface="Wingdings" pitchFamily="2" charset="2"/>
              <a:buChar char="n"/>
            </a:pPr>
            <a:r>
              <a:rPr lang="ar-EG" sz="2800" smtClean="0">
                <a:cs typeface="Akhbar MT" pitchFamily="2" charset="-78"/>
              </a:rPr>
              <a:t>حدد عدد الموظفين الأساسيين الذين سيقومون بتنفيذ النشاط مع توضيح مسئوليات كل وظيفة ومواصفات الشخصية المطلوب توافرها فيمن سيشغل هذه الوظائف.</a:t>
            </a:r>
          </a:p>
          <a:p>
            <a:pPr marL="342900" indent="-342900" algn="r" rtl="1" eaLnBrk="1" hangingPunct="1">
              <a:lnSpc>
                <a:spcPct val="80000"/>
              </a:lnSpc>
              <a:buFont typeface="Wingdings" pitchFamily="2" charset="2"/>
              <a:buChar char="n"/>
            </a:pPr>
            <a:r>
              <a:rPr lang="ar-EG" sz="2800" smtClean="0">
                <a:cs typeface="Akhbar MT" pitchFamily="2" charset="-78"/>
              </a:rPr>
              <a:t>فى حالة وجود دور للمتطوعين وضحه.</a:t>
            </a:r>
          </a:p>
          <a:p>
            <a:pPr marL="342900" indent="-342900" algn="r" rtl="1" eaLnBrk="1" hangingPunct="1">
              <a:lnSpc>
                <a:spcPct val="80000"/>
              </a:lnSpc>
            </a:pPr>
            <a:endParaRPr lang="ar-EG" sz="2800" smtClean="0">
              <a:cs typeface="Akhbar MT" pitchFamily="2" charset="-78"/>
            </a:endParaRPr>
          </a:p>
          <a:p>
            <a:pPr marL="342900" indent="-342900" algn="r" rtl="1" eaLnBrk="1" hangingPunct="1">
              <a:lnSpc>
                <a:spcPct val="80000"/>
              </a:lnSpc>
            </a:pPr>
            <a:endParaRPr lang="ar-EG" sz="3200" smtClean="0">
              <a:cs typeface="Akhbar MT" pitchFamily="2" charset="-78"/>
            </a:endParaRPr>
          </a:p>
          <a:p>
            <a:pPr marL="342900" indent="-342900" algn="r" rtl="1" eaLnBrk="1" hangingPunct="1">
              <a:lnSpc>
                <a:spcPct val="80000"/>
              </a:lnSpc>
            </a:pPr>
            <a:endParaRPr lang="ar-EG" sz="3200" smtClean="0">
              <a:cs typeface="Akhbar MT" pitchFamily="2" charset="-78"/>
            </a:endParaRPr>
          </a:p>
          <a:p>
            <a:pPr marL="342900" indent="-342900" algn="r" rtl="1" eaLnBrk="1" hangingPunct="1">
              <a:lnSpc>
                <a:spcPct val="80000"/>
              </a:lnSpc>
            </a:pPr>
            <a:r>
              <a:rPr lang="ar-EG" sz="3200" smtClean="0">
                <a:cs typeface="Akhbar MT" pitchFamily="2" charset="-78"/>
              </a:rPr>
              <a:t> </a:t>
            </a:r>
          </a:p>
          <a:p>
            <a:pPr marL="342900" indent="-342900" algn="r" rtl="1" eaLnBrk="1" hangingPunct="1">
              <a:lnSpc>
                <a:spcPct val="80000"/>
              </a:lnSpc>
            </a:pPr>
            <a:endParaRPr lang="en-US" sz="3200" smtClean="0">
              <a:cs typeface="Akhbar MT" pitchFamily="2" charset="-78"/>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64516"/>
                                        </p:tgtEl>
                                        <p:attrNameLst>
                                          <p:attrName>style.visibility</p:attrName>
                                        </p:attrNameLst>
                                      </p:cBhvr>
                                      <p:to>
                                        <p:strVal val="visible"/>
                                      </p:to>
                                    </p:set>
                                    <p:anim calcmode="lin" valueType="num">
                                      <p:cBhvr>
                                        <p:cTn id="7" dur="1000" fill="hold"/>
                                        <p:tgtEl>
                                          <p:spTgt spid="64516"/>
                                        </p:tgtEl>
                                        <p:attrNameLst>
                                          <p:attrName>ppt_x</p:attrName>
                                        </p:attrNameLst>
                                      </p:cBhvr>
                                      <p:tavLst>
                                        <p:tav tm="0">
                                          <p:val>
                                            <p:strVal val="#ppt_x-.2"/>
                                          </p:val>
                                        </p:tav>
                                        <p:tav tm="100000">
                                          <p:val>
                                            <p:strVal val="#ppt_x"/>
                                          </p:val>
                                        </p:tav>
                                      </p:tavLst>
                                    </p:anim>
                                    <p:anim calcmode="lin" valueType="num">
                                      <p:cBhvr>
                                        <p:cTn id="8" dur="1000" fill="hold"/>
                                        <p:tgtEl>
                                          <p:spTgt spid="6451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451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64517">
                                            <p:txEl>
                                              <p:pRg st="1" end="1"/>
                                            </p:txEl>
                                          </p:spTgt>
                                        </p:tgtEl>
                                        <p:attrNameLst>
                                          <p:attrName>style.visibility</p:attrName>
                                        </p:attrNameLst>
                                      </p:cBhvr>
                                      <p:to>
                                        <p:strVal val="visible"/>
                                      </p:to>
                                    </p:set>
                                    <p:animEffect transition="in" filter="fade">
                                      <p:cBhvr>
                                        <p:cTn id="14" dur="500"/>
                                        <p:tgtEl>
                                          <p:spTgt spid="64517">
                                            <p:txEl>
                                              <p:pRg st="1" end="1"/>
                                            </p:txEl>
                                          </p:spTgt>
                                        </p:tgtEl>
                                      </p:cBhvr>
                                    </p:animEffect>
                                    <p:anim calcmode="lin" valueType="num">
                                      <p:cBhvr>
                                        <p:cTn id="15" dur="500" fill="hold"/>
                                        <p:tgtEl>
                                          <p:spTgt spid="64517">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64517">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64517">
                                            <p:txEl>
                                              <p:pRg st="2" end="2"/>
                                            </p:txEl>
                                          </p:spTgt>
                                        </p:tgtEl>
                                        <p:attrNameLst>
                                          <p:attrName>style.visibility</p:attrName>
                                        </p:attrNameLst>
                                      </p:cBhvr>
                                      <p:to>
                                        <p:strVal val="visible"/>
                                      </p:to>
                                    </p:set>
                                    <p:animEffect transition="in" filter="fade">
                                      <p:cBhvr>
                                        <p:cTn id="21" dur="500"/>
                                        <p:tgtEl>
                                          <p:spTgt spid="64517">
                                            <p:txEl>
                                              <p:pRg st="2" end="2"/>
                                            </p:txEl>
                                          </p:spTgt>
                                        </p:tgtEl>
                                      </p:cBhvr>
                                    </p:animEffect>
                                    <p:anim calcmode="lin" valueType="num">
                                      <p:cBhvr>
                                        <p:cTn id="22" dur="500" fill="hold"/>
                                        <p:tgtEl>
                                          <p:spTgt spid="64517">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64517">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64517">
                                            <p:txEl>
                                              <p:pRg st="3" end="3"/>
                                            </p:txEl>
                                          </p:spTgt>
                                        </p:tgtEl>
                                        <p:attrNameLst>
                                          <p:attrName>style.visibility</p:attrName>
                                        </p:attrNameLst>
                                      </p:cBhvr>
                                      <p:to>
                                        <p:strVal val="visible"/>
                                      </p:to>
                                    </p:set>
                                    <p:animEffect transition="in" filter="fade">
                                      <p:cBhvr>
                                        <p:cTn id="28" dur="500"/>
                                        <p:tgtEl>
                                          <p:spTgt spid="64517">
                                            <p:txEl>
                                              <p:pRg st="3" end="3"/>
                                            </p:txEl>
                                          </p:spTgt>
                                        </p:tgtEl>
                                      </p:cBhvr>
                                    </p:animEffect>
                                    <p:anim calcmode="lin" valueType="num">
                                      <p:cBhvr>
                                        <p:cTn id="29" dur="500" fill="hold"/>
                                        <p:tgtEl>
                                          <p:spTgt spid="64517">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64517">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64517">
                                            <p:txEl>
                                              <p:pRg st="4" end="4"/>
                                            </p:txEl>
                                          </p:spTgt>
                                        </p:tgtEl>
                                        <p:attrNameLst>
                                          <p:attrName>style.visibility</p:attrName>
                                        </p:attrNameLst>
                                      </p:cBhvr>
                                      <p:to>
                                        <p:strVal val="visible"/>
                                      </p:to>
                                    </p:set>
                                    <p:animEffect transition="in" filter="fade">
                                      <p:cBhvr>
                                        <p:cTn id="35" dur="500"/>
                                        <p:tgtEl>
                                          <p:spTgt spid="64517">
                                            <p:txEl>
                                              <p:pRg st="4" end="4"/>
                                            </p:txEl>
                                          </p:spTgt>
                                        </p:tgtEl>
                                      </p:cBhvr>
                                    </p:animEffect>
                                    <p:anim calcmode="lin" valueType="num">
                                      <p:cBhvr>
                                        <p:cTn id="36" dur="500" fill="hold"/>
                                        <p:tgtEl>
                                          <p:spTgt spid="64517">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64517">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64517">
                                            <p:txEl>
                                              <p:pRg st="5" end="5"/>
                                            </p:txEl>
                                          </p:spTgt>
                                        </p:tgtEl>
                                        <p:attrNameLst>
                                          <p:attrName>style.visibility</p:attrName>
                                        </p:attrNameLst>
                                      </p:cBhvr>
                                      <p:to>
                                        <p:strVal val="visible"/>
                                      </p:to>
                                    </p:set>
                                    <p:animEffect transition="in" filter="fade">
                                      <p:cBhvr>
                                        <p:cTn id="42" dur="500"/>
                                        <p:tgtEl>
                                          <p:spTgt spid="64517">
                                            <p:txEl>
                                              <p:pRg st="5" end="5"/>
                                            </p:txEl>
                                          </p:spTgt>
                                        </p:tgtEl>
                                      </p:cBhvr>
                                    </p:animEffect>
                                    <p:anim calcmode="lin" valueType="num">
                                      <p:cBhvr>
                                        <p:cTn id="43" dur="500" fill="hold"/>
                                        <p:tgtEl>
                                          <p:spTgt spid="64517">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64517">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64517">
                                            <p:txEl>
                                              <p:pRg st="9" end="9"/>
                                            </p:txEl>
                                          </p:spTgt>
                                        </p:tgtEl>
                                        <p:attrNameLst>
                                          <p:attrName>style.visibility</p:attrName>
                                        </p:attrNameLst>
                                      </p:cBhvr>
                                      <p:to>
                                        <p:strVal val="visible"/>
                                      </p:to>
                                    </p:set>
                                    <p:animEffect transition="in" filter="fade">
                                      <p:cBhvr>
                                        <p:cTn id="49" dur="500"/>
                                        <p:tgtEl>
                                          <p:spTgt spid="64517">
                                            <p:txEl>
                                              <p:pRg st="9" end="9"/>
                                            </p:txEl>
                                          </p:spTgt>
                                        </p:tgtEl>
                                      </p:cBhvr>
                                    </p:animEffect>
                                    <p:anim calcmode="lin" valueType="num">
                                      <p:cBhvr>
                                        <p:cTn id="50" dur="500" fill="hold"/>
                                        <p:tgtEl>
                                          <p:spTgt spid="64517">
                                            <p:txEl>
                                              <p:pRg st="9" end="9"/>
                                            </p:txEl>
                                          </p:spTgt>
                                        </p:tgtEl>
                                        <p:attrNameLst>
                                          <p:attrName>ppt_x</p:attrName>
                                        </p:attrNameLst>
                                      </p:cBhvr>
                                      <p:tavLst>
                                        <p:tav tm="0">
                                          <p:val>
                                            <p:strVal val="#ppt_x"/>
                                          </p:val>
                                        </p:tav>
                                        <p:tav tm="100000">
                                          <p:val>
                                            <p:strVal val="#ppt_x"/>
                                          </p:val>
                                        </p:tav>
                                      </p:tavLst>
                                    </p:anim>
                                    <p:anim calcmode="lin" valueType="num">
                                      <p:cBhvr>
                                        <p:cTn id="51" dur="500" fill="hold"/>
                                        <p:tgtEl>
                                          <p:spTgt spid="64517">
                                            <p:txEl>
                                              <p:pRg st="9" end="9"/>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6" grpId="0"/>
      <p:bldP spid="64517"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1"/>
            <a:endParaRPr lang="en-US" sz="4800" b="1"/>
          </a:p>
        </p:txBody>
      </p:sp>
      <p:sp>
        <p:nvSpPr>
          <p:cNvPr id="31747" name="Rectangle 3"/>
          <p:cNvSpPr>
            <a:spLocks noChangeArrowheads="1"/>
          </p:cNvSpPr>
          <p:nvPr/>
        </p:nvSpPr>
        <p:spPr bwMode="auto">
          <a:xfrm>
            <a:off x="533400" y="1219200"/>
            <a:ext cx="8153400" cy="490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1"/>
            <a:endParaRPr lang="en-US" sz="2800"/>
          </a:p>
        </p:txBody>
      </p:sp>
      <p:sp>
        <p:nvSpPr>
          <p:cNvPr id="31748" name="Rectangle 4"/>
          <p:cNvSpPr>
            <a:spLocks noGrp="1" noChangeArrowheads="1"/>
          </p:cNvSpPr>
          <p:nvPr>
            <p:ph type="ctrTitle"/>
          </p:nvPr>
        </p:nvSpPr>
        <p:spPr>
          <a:xfrm>
            <a:off x="266700" y="1935163"/>
            <a:ext cx="8458200" cy="762000"/>
          </a:xfrm>
        </p:spPr>
        <p:txBody>
          <a:bodyPr/>
          <a:lstStyle/>
          <a:p>
            <a:pPr eaLnBrk="1" hangingPunct="1"/>
            <a:r>
              <a:rPr lang="ar-EG" sz="4800" smtClean="0"/>
              <a:t>3-2-و استمرارية النشاط</a:t>
            </a:r>
            <a:r>
              <a:rPr lang="ar-EG" smtClean="0"/>
              <a:t> </a:t>
            </a:r>
            <a:endParaRPr lang="en-US" smtClean="0"/>
          </a:p>
        </p:txBody>
      </p:sp>
      <p:sp>
        <p:nvSpPr>
          <p:cNvPr id="31749" name="Text Box 6"/>
          <p:cNvSpPr txBox="1">
            <a:spLocks noChangeArrowheads="1"/>
          </p:cNvSpPr>
          <p:nvPr/>
        </p:nvSpPr>
        <p:spPr bwMode="auto">
          <a:xfrm>
            <a:off x="533400" y="2133600"/>
            <a:ext cx="79248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pitchFamily="18" charset="0"/>
                <a:cs typeface="Arial" charset="0"/>
              </a:defRPr>
            </a:lvl1pPr>
            <a:lvl2pPr marL="742950" indent="-285750" eaLnBrk="0" hangingPunct="0">
              <a:defRPr sz="2400">
                <a:solidFill>
                  <a:schemeClr val="tx1"/>
                </a:solidFill>
                <a:latin typeface="Times" pitchFamily="18" charset="0"/>
                <a:cs typeface="Arial" charset="0"/>
              </a:defRPr>
            </a:lvl2pPr>
            <a:lvl3pPr marL="1143000" indent="-228600" eaLnBrk="0" hangingPunct="0">
              <a:defRPr sz="2400">
                <a:solidFill>
                  <a:schemeClr val="tx1"/>
                </a:solidFill>
                <a:latin typeface="Times" pitchFamily="18" charset="0"/>
                <a:cs typeface="Arial" charset="0"/>
              </a:defRPr>
            </a:lvl3pPr>
            <a:lvl4pPr marL="1600200" indent="-228600" eaLnBrk="0" hangingPunct="0">
              <a:defRPr sz="2400">
                <a:solidFill>
                  <a:schemeClr val="tx1"/>
                </a:solidFill>
                <a:latin typeface="Times" pitchFamily="18" charset="0"/>
                <a:cs typeface="Arial" charset="0"/>
              </a:defRPr>
            </a:lvl4pPr>
            <a:lvl5pPr marL="2057400" indent="-228600" eaLnBrk="0" hangingPunct="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eaLnBrk="1" hangingPunct="1">
              <a:spcBef>
                <a:spcPct val="50000"/>
              </a:spcBef>
            </a:pPr>
            <a:endParaRPr lang="en-US">
              <a:latin typeface="Arial" charset="0"/>
              <a:cs typeface="Akhbar MT" pitchFamily="2" charset="-78"/>
            </a:endParaRPr>
          </a:p>
        </p:txBody>
      </p:sp>
      <p:sp>
        <p:nvSpPr>
          <p:cNvPr id="65544" name="Rectangle 8"/>
          <p:cNvSpPr>
            <a:spLocks noChangeArrowheads="1"/>
          </p:cNvSpPr>
          <p:nvPr/>
        </p:nvSpPr>
        <p:spPr bwMode="auto">
          <a:xfrm>
            <a:off x="381000" y="3048000"/>
            <a:ext cx="8229600" cy="3306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508000" lvl="1" indent="-393700" algn="r" rtl="1">
              <a:spcBef>
                <a:spcPct val="20000"/>
              </a:spcBef>
              <a:buClr>
                <a:schemeClr val="hlink"/>
              </a:buClr>
              <a:buSzPct val="65000"/>
              <a:buFont typeface="Wingdings" pitchFamily="2" charset="2"/>
              <a:buChar char="n"/>
              <a:defRPr/>
            </a:pPr>
            <a:r>
              <a:rPr lang="ar-EG" sz="2800" dirty="0">
                <a:latin typeface="Tahoma" pitchFamily="34" charset="0"/>
              </a:rPr>
              <a:t>بصفة عامه يكون الاتجاه العام عند توفير المنح اعتبارها مساهمه لدعم النشاط ويكون هناك توقع لاستمرار النشاط بصورة أو بأخرى بعد انتهاء مدة المنحه. </a:t>
            </a:r>
            <a:r>
              <a:rPr lang="ar-EG" dirty="0">
                <a:latin typeface="Tahoma" pitchFamily="34" charset="0"/>
              </a:rPr>
              <a:t>فى هذا الجزء تناول أوجه استمرار النشاط بعد نهاية التمويل المقدم من الوكالة.</a:t>
            </a:r>
          </a:p>
          <a:p>
            <a:pPr marL="508000" lvl="1" indent="-393700" algn="r" rtl="1">
              <a:spcBef>
                <a:spcPct val="20000"/>
              </a:spcBef>
              <a:buClr>
                <a:schemeClr val="hlink"/>
              </a:buClr>
              <a:buSzPct val="65000"/>
              <a:buFont typeface="Wingdings" pitchFamily="2" charset="2"/>
              <a:buChar char="n"/>
              <a:defRPr/>
            </a:pPr>
            <a:r>
              <a:rPr lang="ar-EG" dirty="0">
                <a:latin typeface="Tahoma" pitchFamily="34" charset="0"/>
              </a:rPr>
              <a:t>كيف ستقوم المنظمة بالتأكد من أن نتائج النشاط سيكون لها تأثير ايجابى مستمر بعد انتهاء مدة التمويل؟</a:t>
            </a:r>
          </a:p>
          <a:p>
            <a:pPr marL="508000" lvl="1" indent="-393700" algn="r" rtl="1">
              <a:spcBef>
                <a:spcPct val="20000"/>
              </a:spcBef>
              <a:buClr>
                <a:schemeClr val="hlink"/>
              </a:buClr>
              <a:buSzPct val="65000"/>
              <a:buFont typeface="Wingdings" pitchFamily="2" charset="2"/>
              <a:buChar char="n"/>
              <a:defRPr/>
            </a:pPr>
            <a:r>
              <a:rPr lang="ar-EG" dirty="0">
                <a:latin typeface="Tahoma" pitchFamily="34" charset="0"/>
              </a:rPr>
              <a:t>بين ان كان من المتوقع وجود آثار اضافية للنشاط (اعادة تطبيقية مثلا، نشر معلومات عنه).</a:t>
            </a:r>
            <a:endParaRPr lang="en-US" dirty="0">
              <a:latin typeface="Tahoma" pitchFamily="34" charset="0"/>
            </a:endParaRPr>
          </a:p>
          <a:p>
            <a:pPr algn="r" rtl="1">
              <a:buClr>
                <a:schemeClr val="hlink"/>
              </a:buClr>
              <a:buFont typeface="Wingdings" pitchFamily="2" charset="2"/>
              <a:buNone/>
              <a:defRPr/>
            </a:pPr>
            <a:endParaRPr lang="ar-EG" dirty="0">
              <a:latin typeface="Tahoma" pitchFamily="34" charset="0"/>
            </a:endParaRPr>
          </a:p>
          <a:p>
            <a:pPr rtl="1">
              <a:spcBef>
                <a:spcPct val="20000"/>
              </a:spcBef>
              <a:buClr>
                <a:schemeClr val="hlink"/>
              </a:buClr>
              <a:buSzPct val="65000"/>
              <a:buFont typeface="Wingdings" pitchFamily="2" charset="2"/>
              <a:buNone/>
              <a:defRPr/>
            </a:pPr>
            <a:endParaRPr lang="ar-EG" sz="2800" dirty="0">
              <a:latin typeface="Tahoma" pitchFamily="34" charset="0"/>
            </a:endParaRPr>
          </a:p>
          <a:p>
            <a:pPr rtl="1">
              <a:spcBef>
                <a:spcPct val="20000"/>
              </a:spcBef>
              <a:buClr>
                <a:schemeClr val="hlink"/>
              </a:buClr>
              <a:buSzPct val="65000"/>
              <a:buFont typeface="Wingdings" pitchFamily="2" charset="2"/>
              <a:buNone/>
              <a:defRPr/>
            </a:pPr>
            <a:endParaRPr lang="en-US" sz="2800" dirty="0">
              <a:effectLst>
                <a:outerShdw blurRad="38100" dist="38100" dir="2700000" algn="tl">
                  <a:srgbClr val="000000"/>
                </a:outerShdw>
              </a:effectLst>
              <a:latin typeface="Tahoma" pitchFamily="34" charset="0"/>
            </a:endParaRP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1"/>
            <a:endParaRPr lang="en-US" sz="4800" b="1"/>
          </a:p>
        </p:txBody>
      </p:sp>
      <p:sp>
        <p:nvSpPr>
          <p:cNvPr id="32771" name="Rectangle 3"/>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1"/>
            <a:endParaRPr lang="ar-EG" sz="2800"/>
          </a:p>
          <a:p>
            <a:pPr rtl="1"/>
            <a:endParaRPr lang="en-US" sz="2800"/>
          </a:p>
        </p:txBody>
      </p:sp>
      <p:sp>
        <p:nvSpPr>
          <p:cNvPr id="66564" name="Rectangle 4"/>
          <p:cNvSpPr>
            <a:spLocks noGrp="1" noChangeArrowheads="1"/>
          </p:cNvSpPr>
          <p:nvPr>
            <p:ph type="ctrTitle"/>
          </p:nvPr>
        </p:nvSpPr>
        <p:spPr>
          <a:xfrm>
            <a:off x="685800" y="1828800"/>
            <a:ext cx="8153400" cy="838200"/>
          </a:xfrm>
        </p:spPr>
        <p:txBody>
          <a:bodyPr/>
          <a:lstStyle/>
          <a:p>
            <a:pPr eaLnBrk="1" hangingPunct="1"/>
            <a:r>
              <a:rPr lang="ar-EG" sz="4800" smtClean="0">
                <a:cs typeface="Akhbar MT" pitchFamily="2" charset="-78"/>
              </a:rPr>
              <a:t>3-2-م اعتبارات النوع الاجتماعى</a:t>
            </a:r>
            <a:endParaRPr lang="en-US" sz="4800" smtClean="0">
              <a:cs typeface="Akhbar MT" pitchFamily="2" charset="-78"/>
            </a:endParaRPr>
          </a:p>
        </p:txBody>
      </p:sp>
      <p:sp>
        <p:nvSpPr>
          <p:cNvPr id="66565" name="Rectangle 5"/>
          <p:cNvSpPr>
            <a:spLocks noGrp="1" noChangeArrowheads="1"/>
          </p:cNvSpPr>
          <p:nvPr>
            <p:ph type="subTitle" idx="1"/>
          </p:nvPr>
        </p:nvSpPr>
        <p:spPr>
          <a:xfrm>
            <a:off x="304800" y="2590800"/>
            <a:ext cx="8534400" cy="4724400"/>
          </a:xfrm>
        </p:spPr>
        <p:txBody>
          <a:bodyPr/>
          <a:lstStyle/>
          <a:p>
            <a:pPr marL="406400" indent="-406400" algn="r" rtl="1" eaLnBrk="1" hangingPunct="1">
              <a:buFont typeface="Wingdings" pitchFamily="2" charset="2"/>
              <a:buChar char="n"/>
            </a:pPr>
            <a:r>
              <a:rPr lang="ar-EG" sz="2800" dirty="0" smtClean="0">
                <a:cs typeface="Akhbar MT" pitchFamily="2" charset="-78"/>
              </a:rPr>
              <a:t>هل لدى المنظمة سياسة أو رؤية عن مراعاة النوع الاجتماعى فى نشاطها؟</a:t>
            </a:r>
          </a:p>
          <a:p>
            <a:pPr marL="406400" indent="-406400" algn="r" rtl="1" eaLnBrk="1" hangingPunct="1">
              <a:buFont typeface="Wingdings" pitchFamily="2" charset="2"/>
              <a:buChar char="n"/>
            </a:pPr>
            <a:r>
              <a:rPr lang="ar-EG" sz="2800" dirty="0" smtClean="0">
                <a:cs typeface="Akhbar MT" pitchFamily="2" charset="-78"/>
              </a:rPr>
              <a:t>ما هى المعوقات الأساسية والفرص المتاحة لمراعاة المنظمة اعتبارات النوع الاجتماعى فى تصميم النشاط المقترح ؟</a:t>
            </a:r>
          </a:p>
          <a:p>
            <a:pPr marL="406400" indent="-406400" algn="r" rtl="1" eaLnBrk="1" hangingPunct="1">
              <a:buFont typeface="Wingdings" pitchFamily="2" charset="2"/>
              <a:buChar char="n"/>
            </a:pPr>
            <a:r>
              <a:rPr lang="ar-EG" sz="2800" dirty="0" smtClean="0">
                <a:cs typeface="Akhbar MT" pitchFamily="2" charset="-78"/>
              </a:rPr>
              <a:t>ما هى استراتيجية المنظمه لإدراج النوع الاجتماعى فى تصميم المشروع المقترح ؟</a:t>
            </a:r>
          </a:p>
          <a:p>
            <a:pPr marL="406400" indent="-406400" algn="r" rtl="1" eaLnBrk="1" hangingPunct="1">
              <a:buFont typeface="Wingdings" pitchFamily="2" charset="2"/>
              <a:buChar char="n"/>
            </a:pPr>
            <a:r>
              <a:rPr lang="ar-EG" sz="2800" dirty="0" smtClean="0">
                <a:cs typeface="Akhbar MT" pitchFamily="2" charset="-78"/>
              </a:rPr>
              <a:t>هل هناك آثار مترتبة من تنفيذ هذا النشاط على التوازنات الخاصة بالنوع الاجتماعى؟</a:t>
            </a:r>
            <a:endParaRPr lang="en-US" sz="2800" dirty="0" smtClean="0">
              <a:cs typeface="Akhbar MT" pitchFamily="2" charset="-78"/>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66564"/>
                                        </p:tgtEl>
                                        <p:attrNameLst>
                                          <p:attrName>style.visibility</p:attrName>
                                        </p:attrNameLst>
                                      </p:cBhvr>
                                      <p:to>
                                        <p:strVal val="visible"/>
                                      </p:to>
                                    </p:set>
                                    <p:anim calcmode="lin" valueType="num">
                                      <p:cBhvr>
                                        <p:cTn id="7" dur="1000" fill="hold"/>
                                        <p:tgtEl>
                                          <p:spTgt spid="66564"/>
                                        </p:tgtEl>
                                        <p:attrNameLst>
                                          <p:attrName>ppt_x</p:attrName>
                                        </p:attrNameLst>
                                      </p:cBhvr>
                                      <p:tavLst>
                                        <p:tav tm="0">
                                          <p:val>
                                            <p:strVal val="#ppt_x-.2"/>
                                          </p:val>
                                        </p:tav>
                                        <p:tav tm="100000">
                                          <p:val>
                                            <p:strVal val="#ppt_x"/>
                                          </p:val>
                                        </p:tav>
                                      </p:tavLst>
                                    </p:anim>
                                    <p:anim calcmode="lin" valueType="num">
                                      <p:cBhvr>
                                        <p:cTn id="8" dur="1000" fill="hold"/>
                                        <p:tgtEl>
                                          <p:spTgt spid="66564"/>
                                        </p:tgtEl>
                                        <p:attrNameLst>
                                          <p:attrName>ppt_y</p:attrName>
                                        </p:attrNameLst>
                                      </p:cBhvr>
                                      <p:tavLst>
                                        <p:tav tm="0">
                                          <p:val>
                                            <p:strVal val="#ppt_y"/>
                                          </p:val>
                                        </p:tav>
                                        <p:tav tm="100000">
                                          <p:val>
                                            <p:strVal val="#ppt_y"/>
                                          </p:val>
                                        </p:tav>
                                      </p:tavLst>
                                    </p:anim>
                                    <p:animEffect transition="in" filter="wipe(right)" prLst="gradientSize: 0.1">
                                      <p:cBhvr>
                                        <p:cTn id="9" dur="1000"/>
                                        <p:tgtEl>
                                          <p:spTgt spid="6656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66565">
                                            <p:txEl>
                                              <p:pRg st="0" end="0"/>
                                            </p:txEl>
                                          </p:spTgt>
                                        </p:tgtEl>
                                        <p:attrNameLst>
                                          <p:attrName>style.visibility</p:attrName>
                                        </p:attrNameLst>
                                      </p:cBhvr>
                                      <p:to>
                                        <p:strVal val="visible"/>
                                      </p:to>
                                    </p:set>
                                    <p:animEffect transition="in" filter="fade">
                                      <p:cBhvr>
                                        <p:cTn id="14" dur="500"/>
                                        <p:tgtEl>
                                          <p:spTgt spid="66565">
                                            <p:txEl>
                                              <p:pRg st="0" end="0"/>
                                            </p:txEl>
                                          </p:spTgt>
                                        </p:tgtEl>
                                      </p:cBhvr>
                                    </p:animEffect>
                                    <p:anim calcmode="lin" valueType="num">
                                      <p:cBhvr>
                                        <p:cTn id="15" dur="500" fill="hold"/>
                                        <p:tgtEl>
                                          <p:spTgt spid="6656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6656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66565">
                                            <p:txEl>
                                              <p:pRg st="1" end="1"/>
                                            </p:txEl>
                                          </p:spTgt>
                                        </p:tgtEl>
                                        <p:attrNameLst>
                                          <p:attrName>style.visibility</p:attrName>
                                        </p:attrNameLst>
                                      </p:cBhvr>
                                      <p:to>
                                        <p:strVal val="visible"/>
                                      </p:to>
                                    </p:set>
                                    <p:animEffect transition="in" filter="fade">
                                      <p:cBhvr>
                                        <p:cTn id="21" dur="500"/>
                                        <p:tgtEl>
                                          <p:spTgt spid="66565">
                                            <p:txEl>
                                              <p:pRg st="1" end="1"/>
                                            </p:txEl>
                                          </p:spTgt>
                                        </p:tgtEl>
                                      </p:cBhvr>
                                    </p:animEffect>
                                    <p:anim calcmode="lin" valueType="num">
                                      <p:cBhvr>
                                        <p:cTn id="22" dur="500" fill="hold"/>
                                        <p:tgtEl>
                                          <p:spTgt spid="66565">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66565">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66565">
                                            <p:txEl>
                                              <p:pRg st="2" end="2"/>
                                            </p:txEl>
                                          </p:spTgt>
                                        </p:tgtEl>
                                        <p:attrNameLst>
                                          <p:attrName>style.visibility</p:attrName>
                                        </p:attrNameLst>
                                      </p:cBhvr>
                                      <p:to>
                                        <p:strVal val="visible"/>
                                      </p:to>
                                    </p:set>
                                    <p:animEffect transition="in" filter="fade">
                                      <p:cBhvr>
                                        <p:cTn id="28" dur="500"/>
                                        <p:tgtEl>
                                          <p:spTgt spid="66565">
                                            <p:txEl>
                                              <p:pRg st="2" end="2"/>
                                            </p:txEl>
                                          </p:spTgt>
                                        </p:tgtEl>
                                      </p:cBhvr>
                                    </p:animEffect>
                                    <p:anim calcmode="lin" valueType="num">
                                      <p:cBhvr>
                                        <p:cTn id="29" dur="500" fill="hold"/>
                                        <p:tgtEl>
                                          <p:spTgt spid="66565">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66565">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66565">
                                            <p:txEl>
                                              <p:pRg st="3" end="3"/>
                                            </p:txEl>
                                          </p:spTgt>
                                        </p:tgtEl>
                                        <p:attrNameLst>
                                          <p:attrName>style.visibility</p:attrName>
                                        </p:attrNameLst>
                                      </p:cBhvr>
                                      <p:to>
                                        <p:strVal val="visible"/>
                                      </p:to>
                                    </p:set>
                                    <p:animEffect transition="in" filter="fade">
                                      <p:cBhvr>
                                        <p:cTn id="35" dur="500"/>
                                        <p:tgtEl>
                                          <p:spTgt spid="66565">
                                            <p:txEl>
                                              <p:pRg st="3" end="3"/>
                                            </p:txEl>
                                          </p:spTgt>
                                        </p:tgtEl>
                                      </p:cBhvr>
                                    </p:animEffect>
                                    <p:anim calcmode="lin" valueType="num">
                                      <p:cBhvr>
                                        <p:cTn id="36" dur="500" fill="hold"/>
                                        <p:tgtEl>
                                          <p:spTgt spid="66565">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66565">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p:bldP spid="6656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62200"/>
            <a:ext cx="7772400" cy="1143000"/>
          </a:xfrm>
        </p:spPr>
        <p:txBody>
          <a:bodyPr rtlCol="0">
            <a:normAutofit fontScale="90000"/>
          </a:bodyPr>
          <a:lstStyle/>
          <a:p>
            <a:pPr algn="r" fontAlgn="auto">
              <a:spcAft>
                <a:spcPts val="0"/>
              </a:spcAft>
              <a:defRPr/>
            </a:pPr>
            <a:r>
              <a:rPr lang="ar-EG" dirty="0" smtClean="0"/>
              <a:t>اسم المشروع:</a:t>
            </a:r>
            <a:br>
              <a:rPr lang="ar-EG" dirty="0" smtClean="0"/>
            </a:br>
            <a:r>
              <a:rPr lang="ar-EG" dirty="0" smtClean="0"/>
              <a:t>مقدم المشروع:</a:t>
            </a:r>
            <a:br>
              <a:rPr lang="ar-EG" dirty="0" smtClean="0"/>
            </a:br>
            <a:r>
              <a:rPr lang="ar-EG" dirty="0" smtClean="0"/>
              <a:t>العنوان:</a:t>
            </a:r>
            <a:br>
              <a:rPr lang="ar-EG" dirty="0" smtClean="0"/>
            </a:br>
            <a:r>
              <a:rPr lang="ar-EG" dirty="0" smtClean="0"/>
              <a:t>التليفون:</a:t>
            </a:r>
            <a:br>
              <a:rPr lang="ar-EG" dirty="0" smtClean="0"/>
            </a:br>
            <a:r>
              <a:rPr lang="ar-EG" dirty="0" smtClean="0"/>
              <a:t>البريد الالكتروني</a:t>
            </a:r>
            <a:endParaRPr lang="en-US"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1"/>
            <a:endParaRPr lang="en-US" sz="4800" b="1"/>
          </a:p>
        </p:txBody>
      </p:sp>
      <p:sp>
        <p:nvSpPr>
          <p:cNvPr id="33795" name="Rectangle 3"/>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1"/>
            <a:endParaRPr lang="ar-EG" sz="2800"/>
          </a:p>
          <a:p>
            <a:pPr rtl="1"/>
            <a:endParaRPr lang="ar-EG" sz="2800"/>
          </a:p>
          <a:p>
            <a:pPr rtl="1"/>
            <a:endParaRPr lang="en-US" sz="2800"/>
          </a:p>
        </p:txBody>
      </p:sp>
      <p:sp>
        <p:nvSpPr>
          <p:cNvPr id="33796" name="Rectangle 4"/>
          <p:cNvSpPr>
            <a:spLocks noGrp="1" noChangeArrowheads="1"/>
          </p:cNvSpPr>
          <p:nvPr>
            <p:ph type="ctrTitle"/>
          </p:nvPr>
        </p:nvSpPr>
        <p:spPr>
          <a:xfrm>
            <a:off x="569913" y="1905000"/>
            <a:ext cx="8153400" cy="838200"/>
          </a:xfrm>
        </p:spPr>
        <p:txBody>
          <a:bodyPr/>
          <a:lstStyle/>
          <a:p>
            <a:pPr algn="r" eaLnBrk="1" hangingPunct="1"/>
            <a:r>
              <a:rPr lang="ar-EG" smtClean="0">
                <a:cs typeface="Akhbar MT" pitchFamily="2" charset="-78"/>
              </a:rPr>
              <a:t>4-</a:t>
            </a:r>
            <a:r>
              <a:rPr lang="ar-EG" smtClean="0"/>
              <a:t> القدرات والمنهجية الادارية والتنفيذية للمنظمة</a:t>
            </a:r>
            <a:endParaRPr lang="en-US" smtClean="0"/>
          </a:p>
        </p:txBody>
      </p:sp>
      <p:sp>
        <p:nvSpPr>
          <p:cNvPr id="33797" name="Rectangle 5"/>
          <p:cNvSpPr>
            <a:spLocks noGrp="1" noChangeArrowheads="1"/>
          </p:cNvSpPr>
          <p:nvPr>
            <p:ph type="subTitle" idx="1"/>
          </p:nvPr>
        </p:nvSpPr>
        <p:spPr>
          <a:xfrm>
            <a:off x="457200" y="3200400"/>
            <a:ext cx="8305800" cy="4800600"/>
          </a:xfrm>
        </p:spPr>
        <p:txBody>
          <a:bodyPr/>
          <a:lstStyle/>
          <a:p>
            <a:pPr marL="457200" indent="-457200" algn="r" rtl="1" eaLnBrk="1" hangingPunct="1">
              <a:lnSpc>
                <a:spcPct val="90000"/>
              </a:lnSpc>
              <a:buFont typeface="Wingdings" pitchFamily="2" charset="2"/>
              <a:buChar char="§"/>
            </a:pPr>
            <a:r>
              <a:rPr lang="ar-EG" sz="2800" smtClean="0">
                <a:cs typeface="Akhbar MT" pitchFamily="2" charset="-78"/>
              </a:rPr>
              <a:t>صف </a:t>
            </a:r>
            <a:r>
              <a:rPr lang="ar-EG" smtClean="0">
                <a:cs typeface="Akhbar MT" pitchFamily="2" charset="-78"/>
              </a:rPr>
              <a:t>قدرات المنظمة التى تؤهلها وتساعدها على استخدام الموارد المتاحة بكفاءة عالية لتنفيذ النشاط المقترح وكيف سيتم توظيف هذه القدرة لتحقيق النتائج المرجوة.</a:t>
            </a:r>
          </a:p>
          <a:p>
            <a:pPr marL="457200" indent="-457200" algn="r" rtl="1" eaLnBrk="1" hangingPunct="1">
              <a:lnSpc>
                <a:spcPct val="90000"/>
              </a:lnSpc>
              <a:buFont typeface="Wingdings" pitchFamily="2" charset="2"/>
              <a:buChar char="§"/>
            </a:pPr>
            <a:r>
              <a:rPr lang="ar-EG" smtClean="0">
                <a:cs typeface="Akhbar MT" pitchFamily="2" charset="-78"/>
              </a:rPr>
              <a:t>يرجى توضيح أهداف المنظمة وفلسفتها وهيكل ادارة المنظمة وقدرتها الفنية والإدارية .</a:t>
            </a:r>
          </a:p>
          <a:p>
            <a:pPr marL="457200" indent="-457200" algn="r" rtl="1" eaLnBrk="1" hangingPunct="1">
              <a:lnSpc>
                <a:spcPct val="90000"/>
              </a:lnSpc>
              <a:buFont typeface="Wingdings" pitchFamily="2" charset="2"/>
              <a:buChar char="§"/>
            </a:pPr>
            <a:r>
              <a:rPr lang="ar-EG" smtClean="0">
                <a:cs typeface="Akhbar MT" pitchFamily="2" charset="-78"/>
              </a:rPr>
              <a:t>صف بإيجاز الاعمال السابقة المشابهه لهذا النشاط.</a:t>
            </a:r>
          </a:p>
          <a:p>
            <a:pPr marL="457200" indent="-457200" algn="r" rtl="1" eaLnBrk="1" hangingPunct="1">
              <a:lnSpc>
                <a:spcPct val="90000"/>
              </a:lnSpc>
              <a:buFont typeface="Wingdings" pitchFamily="2" charset="2"/>
              <a:buChar char="§"/>
            </a:pPr>
            <a:r>
              <a:rPr lang="ar-EG" smtClean="0">
                <a:cs typeface="Akhbar MT" pitchFamily="2" charset="-78"/>
              </a:rPr>
              <a:t>قصص النجاح. </a:t>
            </a:r>
          </a:p>
          <a:p>
            <a:pPr marL="457200" indent="-457200" algn="r" rtl="1" eaLnBrk="1" hangingPunct="1">
              <a:lnSpc>
                <a:spcPct val="90000"/>
              </a:lnSpc>
              <a:buFont typeface="Wingdings" pitchFamily="2" charset="2"/>
              <a:buChar char="§"/>
            </a:pPr>
            <a:r>
              <a:rPr lang="ar-EG" smtClean="0">
                <a:cs typeface="Akhbar MT" pitchFamily="2" charset="-78"/>
              </a:rPr>
              <a:t>ارفق فى جزء المرفقات بيان عن المنح والعقود التى قامت المنظمة بتنفيذها فى المجالات المشابهه للنشاط المقترح خلال الثلاث أعوام السابقة (مرفق 2).</a:t>
            </a:r>
            <a:endParaRPr lang="en-US"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r" eaLnBrk="1" hangingPunct="1"/>
            <a:r>
              <a:rPr lang="ar-EG" sz="5400" smtClean="0">
                <a:cs typeface="Akhbar MT" pitchFamily="2" charset="-78"/>
              </a:rPr>
              <a:t>5 - المرفقات/الملحق</a:t>
            </a:r>
            <a:endParaRPr lang="en-US" sz="5400" smtClean="0">
              <a:cs typeface="Akhbar MT" pitchFamily="2" charset="-78"/>
            </a:endParaRPr>
          </a:p>
        </p:txBody>
      </p:sp>
      <p:sp>
        <p:nvSpPr>
          <p:cNvPr id="34819" name="Rectangle 3"/>
          <p:cNvSpPr>
            <a:spLocks noGrp="1" noChangeArrowheads="1"/>
          </p:cNvSpPr>
          <p:nvPr>
            <p:ph type="body" idx="1"/>
          </p:nvPr>
        </p:nvSpPr>
        <p:spPr/>
        <p:txBody>
          <a:bodyPr/>
          <a:lstStyle/>
          <a:p>
            <a:pPr algn="r" rtl="1" eaLnBrk="1" hangingPunct="1">
              <a:lnSpc>
                <a:spcPct val="90000"/>
              </a:lnSpc>
            </a:pPr>
            <a:r>
              <a:rPr lang="ar-EG" sz="3600" smtClean="0">
                <a:cs typeface="Akhbar MT" pitchFamily="2" charset="-78"/>
              </a:rPr>
              <a:t>تأكد من ارفاق ما هو مرتبط بالنشاط المقترح فقط.</a:t>
            </a:r>
          </a:p>
          <a:p>
            <a:pPr algn="r" rtl="1" eaLnBrk="1" hangingPunct="1">
              <a:lnSpc>
                <a:spcPct val="90000"/>
              </a:lnSpc>
            </a:pPr>
            <a:r>
              <a:rPr lang="ar-EG" sz="3600" smtClean="0">
                <a:cs typeface="Akhbar MT" pitchFamily="2" charset="-78"/>
              </a:rPr>
              <a:t>يتضمن هذا الجزء ارفاق خطابات الخبرة، صورة الهيكل الادارى والوظيفى للمنظمة، السير الذاتية للعاملين الأساسيين (اذا كانت متاحة) ورسم للهيكل التنظيمى للنشاط</a:t>
            </a:r>
            <a:r>
              <a:rPr lang="ar-EG" sz="2800" smtClean="0"/>
              <a:t> .</a:t>
            </a:r>
          </a:p>
          <a:p>
            <a:pPr algn="r" rtl="1" eaLnBrk="1" hangingPunct="1">
              <a:lnSpc>
                <a:spcPct val="90000"/>
              </a:lnSpc>
            </a:pPr>
            <a:r>
              <a:rPr lang="ar-EG" sz="3000" smtClean="0">
                <a:cs typeface="Akhbar MT" pitchFamily="2" charset="-78"/>
              </a:rPr>
              <a:t>بيان عن المنح والعقود التى قامت المنظمة بتنفيذها فى المجالات المشابهه للنشاط المقترح خلال الثلاث أعوام السابقة ادرج قائمة باسماء المانحين السابقين.</a:t>
            </a:r>
            <a:endParaRPr lang="en-US" sz="3000"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r" rtl="1" eaLnBrk="1" hangingPunct="1"/>
            <a:r>
              <a:rPr lang="ar-SA" smtClean="0"/>
              <a:t>مرفق رقم 1</a:t>
            </a:r>
            <a:r>
              <a:rPr lang="ar-EG" smtClean="0"/>
              <a:t> – بيان عن المنظمة </a:t>
            </a:r>
            <a:endParaRPr lang="en-US" smtClean="0"/>
          </a:p>
        </p:txBody>
      </p:sp>
      <p:sp>
        <p:nvSpPr>
          <p:cNvPr id="35843" name="Rectangle 3"/>
          <p:cNvSpPr>
            <a:spLocks noGrp="1" noChangeArrowheads="1"/>
          </p:cNvSpPr>
          <p:nvPr>
            <p:ph type="body" idx="1"/>
          </p:nvPr>
        </p:nvSpPr>
        <p:spPr>
          <a:xfrm>
            <a:off x="457200" y="2057400"/>
            <a:ext cx="8229600" cy="4648200"/>
          </a:xfrm>
        </p:spPr>
        <p:txBody>
          <a:bodyPr/>
          <a:lstStyle/>
          <a:p>
            <a:pPr algn="r" rtl="1" eaLnBrk="1" hangingPunct="1"/>
            <a:r>
              <a:rPr lang="ar-SA" sz="3200" b="1" smtClean="0">
                <a:cs typeface="Akhbar MT" pitchFamily="2" charset="-78"/>
              </a:rPr>
              <a:t>اسم المنظمة غير الحكومية  طالبة المنحة (باللغة العربية والإنجليزية</a:t>
            </a:r>
            <a:r>
              <a:rPr lang="ar-SA" sz="3200" smtClean="0">
                <a:cs typeface="Akhbar MT" pitchFamily="2" charset="-78"/>
              </a:rPr>
              <a:t> </a:t>
            </a:r>
            <a:endParaRPr lang="ar-EG" sz="3200" smtClean="0">
              <a:cs typeface="Akhbar MT" pitchFamily="2" charset="-78"/>
            </a:endParaRPr>
          </a:p>
          <a:p>
            <a:pPr algn="r" rtl="1" eaLnBrk="1" hangingPunct="1"/>
            <a:r>
              <a:rPr lang="ar-SA" sz="3200" smtClean="0">
                <a:cs typeface="Akhbar MT" pitchFamily="2" charset="-78"/>
              </a:rPr>
              <a:t> </a:t>
            </a:r>
            <a:r>
              <a:rPr lang="ar-SA" sz="3200" b="1" smtClean="0">
                <a:cs typeface="Akhbar MT" pitchFamily="2" charset="-78"/>
              </a:rPr>
              <a:t>اسم النشاط (باللغة العربية والإنجليزية )</a:t>
            </a:r>
            <a:r>
              <a:rPr lang="ar-SA" sz="3200" smtClean="0">
                <a:cs typeface="Akhbar MT" pitchFamily="2" charset="-78"/>
              </a:rPr>
              <a:t> </a:t>
            </a:r>
            <a:endParaRPr lang="ar-EG" sz="3200" smtClean="0">
              <a:cs typeface="Akhbar MT" pitchFamily="2" charset="-78"/>
            </a:endParaRPr>
          </a:p>
          <a:p>
            <a:pPr algn="r" rtl="1" eaLnBrk="1" hangingPunct="1"/>
            <a:r>
              <a:rPr lang="ar-EG" sz="3200" smtClean="0">
                <a:cs typeface="Akhbar MT" pitchFamily="2" charset="-78"/>
              </a:rPr>
              <a:t> </a:t>
            </a:r>
            <a:r>
              <a:rPr lang="ar-SA" sz="3200" b="1" smtClean="0">
                <a:cs typeface="Akhbar MT" pitchFamily="2" charset="-78"/>
              </a:rPr>
              <a:t>التليفون</a:t>
            </a:r>
          </a:p>
          <a:p>
            <a:pPr algn="r" rtl="1" eaLnBrk="1" hangingPunct="1"/>
            <a:r>
              <a:rPr lang="ar-SA" sz="3200" b="1" smtClean="0">
                <a:cs typeface="Akhbar MT" pitchFamily="2" charset="-78"/>
              </a:rPr>
              <a:t>الفاكس</a:t>
            </a:r>
            <a:r>
              <a:rPr lang="ar-SA" sz="3200" smtClean="0">
                <a:cs typeface="Akhbar MT" pitchFamily="2" charset="-78"/>
              </a:rPr>
              <a:t> </a:t>
            </a:r>
            <a:endParaRPr lang="ar-EG" sz="3200" smtClean="0">
              <a:cs typeface="Akhbar MT" pitchFamily="2" charset="-78"/>
            </a:endParaRPr>
          </a:p>
          <a:p>
            <a:pPr algn="r" rtl="1" eaLnBrk="1" hangingPunct="1"/>
            <a:r>
              <a:rPr lang="ar-SA" sz="3200" b="1" smtClean="0">
                <a:cs typeface="Akhbar MT" pitchFamily="2" charset="-78"/>
              </a:rPr>
              <a:t>البريد الإلكتروني</a:t>
            </a:r>
            <a:endParaRPr lang="ar-EG" sz="3200" b="1" smtClean="0">
              <a:cs typeface="Akhbar MT" pitchFamily="2" charset="-78"/>
            </a:endParaRPr>
          </a:p>
          <a:p>
            <a:pPr algn="r" rtl="1" eaLnBrk="1" hangingPunct="1"/>
            <a:r>
              <a:rPr lang="ar-SA" sz="3200" b="1" smtClean="0">
                <a:cs typeface="Akhbar MT" pitchFamily="2" charset="-78"/>
              </a:rPr>
              <a:t>العنوان</a:t>
            </a:r>
            <a:endParaRPr lang="ar-EG" sz="3200" b="1" smtClean="0">
              <a:cs typeface="Akhbar MT" pitchFamily="2" charset="-78"/>
            </a:endParaRPr>
          </a:p>
          <a:p>
            <a:pPr algn="r" rtl="1" eaLnBrk="1" hangingPunct="1"/>
            <a:r>
              <a:rPr lang="ar-SA" sz="3200" b="1" smtClean="0">
                <a:cs typeface="Akhbar MT" pitchFamily="2" charset="-78"/>
              </a:rPr>
              <a:t>اسم ووظيفة مسئول الاتصال بالمنظمة</a:t>
            </a:r>
            <a:endParaRPr lang="en-US" sz="3200" b="1"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r" rtl="1" eaLnBrk="1" hangingPunct="1"/>
            <a:r>
              <a:rPr lang="ar-SA" smtClean="0"/>
              <a:t>مرفق رقم </a:t>
            </a:r>
            <a:r>
              <a:rPr lang="en-US" smtClean="0"/>
              <a:t>2</a:t>
            </a:r>
            <a:r>
              <a:rPr lang="ar-EG" smtClean="0"/>
              <a:t> – سابق </a:t>
            </a:r>
            <a:r>
              <a:rPr lang="ar-EG" sz="2000" smtClean="0"/>
              <a:t>الخبرة</a:t>
            </a:r>
            <a:r>
              <a:rPr lang="ar-EG" smtClean="0"/>
              <a:t> للمنظمة </a:t>
            </a:r>
            <a:endParaRPr lang="en-US" smtClean="0"/>
          </a:p>
        </p:txBody>
      </p:sp>
      <p:sp>
        <p:nvSpPr>
          <p:cNvPr id="36867" name="Rectangle 3"/>
          <p:cNvSpPr>
            <a:spLocks noGrp="1" noChangeArrowheads="1"/>
          </p:cNvSpPr>
          <p:nvPr>
            <p:ph type="body" idx="1"/>
          </p:nvPr>
        </p:nvSpPr>
        <p:spPr>
          <a:xfrm>
            <a:off x="457200" y="2514600"/>
            <a:ext cx="8229600" cy="4648200"/>
          </a:xfrm>
        </p:spPr>
        <p:txBody>
          <a:bodyPr/>
          <a:lstStyle/>
          <a:p>
            <a:pPr algn="r" eaLnBrk="1" hangingPunct="1">
              <a:spcBef>
                <a:spcPct val="0"/>
              </a:spcBef>
              <a:buFont typeface="Wingdings" pitchFamily="2" charset="2"/>
              <a:buNone/>
            </a:pPr>
            <a:r>
              <a:rPr lang="ar-EG" sz="3400" smtClean="0">
                <a:cs typeface="Akhbar MT" pitchFamily="2" charset="-78"/>
              </a:rPr>
              <a:t>ارفق بيان عن المنح والعقود التى قامت المنظمة بتنفيذها فى المجالات المشابهه للنشاط المقترح خلال الثلث أعوام السابقة ادرج قائمة باسماء</a:t>
            </a:r>
            <a:endParaRPr lang="en-US" sz="3400" smtClean="0">
              <a:cs typeface="Akhbar MT" pitchFamily="2" charset="-78"/>
            </a:endParaRPr>
          </a:p>
          <a:p>
            <a:pPr algn="r" eaLnBrk="1" hangingPunct="1">
              <a:spcBef>
                <a:spcPct val="0"/>
              </a:spcBef>
              <a:buFont typeface="Wingdings" pitchFamily="2" charset="2"/>
              <a:buNone/>
            </a:pPr>
            <a:r>
              <a:rPr lang="ar-EG" sz="3400" smtClean="0">
                <a:cs typeface="Akhbar MT" pitchFamily="2" charset="-78"/>
              </a:rPr>
              <a:t>وعناوين المانحين السابقين وارقام هواتفهم</a:t>
            </a:r>
            <a:endParaRPr lang="en-US" sz="3400"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a:xfrm>
            <a:off x="457200" y="2362200"/>
            <a:ext cx="8229600" cy="2514600"/>
          </a:xfrm>
        </p:spPr>
        <p:txBody>
          <a:bodyPr/>
          <a:lstStyle/>
          <a:p>
            <a:pPr algn="ctr" eaLnBrk="1" hangingPunct="1">
              <a:spcBef>
                <a:spcPct val="0"/>
              </a:spcBef>
              <a:buFont typeface="Wingdings" pitchFamily="2" charset="2"/>
              <a:buNone/>
            </a:pPr>
            <a:r>
              <a:rPr lang="ar-EG" sz="4000" smtClean="0">
                <a:cs typeface="Akhbar MT" pitchFamily="2" charset="-78"/>
              </a:rPr>
              <a:t>تمنياتنا لكم جميعاً بالتوفيق</a:t>
            </a:r>
          </a:p>
          <a:p>
            <a:pPr algn="ctr" eaLnBrk="1" hangingPunct="1">
              <a:spcBef>
                <a:spcPct val="0"/>
              </a:spcBef>
              <a:buFont typeface="Wingdings" pitchFamily="2" charset="2"/>
              <a:buNone/>
            </a:pPr>
            <a:endParaRPr lang="ar-EG" sz="4000" smtClean="0">
              <a:cs typeface="Akhbar MT" pitchFamily="2" charset="-78"/>
            </a:endParaRPr>
          </a:p>
          <a:p>
            <a:pPr algn="ctr" eaLnBrk="1" hangingPunct="1">
              <a:spcBef>
                <a:spcPct val="0"/>
              </a:spcBef>
              <a:buFont typeface="Wingdings" pitchFamily="2" charset="2"/>
              <a:buNone/>
            </a:pPr>
            <a:endParaRPr lang="en-US" sz="4000"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533400" y="2057400"/>
            <a:ext cx="8229600" cy="147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1"/>
            <a:endParaRPr lang="en-US" sz="4800" b="1"/>
          </a:p>
        </p:txBody>
      </p:sp>
      <p:sp>
        <p:nvSpPr>
          <p:cNvPr id="38915" name="Rectangle 3"/>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1"/>
            <a:endParaRPr lang="ar-EG" sz="2800"/>
          </a:p>
          <a:p>
            <a:pPr rtl="1"/>
            <a:endParaRPr lang="en-US" sz="2800"/>
          </a:p>
        </p:txBody>
      </p:sp>
      <p:sp>
        <p:nvSpPr>
          <p:cNvPr id="38916" name="Rectangle 4"/>
          <p:cNvSpPr>
            <a:spLocks noGrp="1" noChangeArrowheads="1"/>
          </p:cNvSpPr>
          <p:nvPr>
            <p:ph type="ctrTitle"/>
          </p:nvPr>
        </p:nvSpPr>
        <p:spPr>
          <a:xfrm>
            <a:off x="609600" y="2109788"/>
            <a:ext cx="8153400" cy="685800"/>
          </a:xfrm>
        </p:spPr>
        <p:txBody>
          <a:bodyPr/>
          <a:lstStyle/>
          <a:p>
            <a:pPr algn="r" rtl="1" eaLnBrk="1" hangingPunct="1"/>
            <a:r>
              <a:rPr lang="ar-SA" smtClean="0"/>
              <a:t>مرفق رقم </a:t>
            </a:r>
            <a:r>
              <a:rPr lang="ar-EG" smtClean="0"/>
              <a:t>3 - </a:t>
            </a:r>
            <a:r>
              <a:rPr lang="ar-EG" sz="4800" smtClean="0">
                <a:cs typeface="Akhbar MT" pitchFamily="2" charset="-78"/>
              </a:rPr>
              <a:t>الميزانية</a:t>
            </a:r>
            <a:endParaRPr lang="en-US" sz="4800" smtClean="0">
              <a:cs typeface="Akhbar MT" pitchFamily="2" charset="-78"/>
            </a:endParaRPr>
          </a:p>
        </p:txBody>
      </p:sp>
      <p:sp>
        <p:nvSpPr>
          <p:cNvPr id="38917" name="Rectangle 5"/>
          <p:cNvSpPr>
            <a:spLocks noGrp="1" noChangeArrowheads="1"/>
          </p:cNvSpPr>
          <p:nvPr>
            <p:ph type="subTitle" idx="1"/>
          </p:nvPr>
        </p:nvSpPr>
        <p:spPr>
          <a:xfrm>
            <a:off x="533400" y="2895600"/>
            <a:ext cx="8153400" cy="5181600"/>
          </a:xfrm>
        </p:spPr>
        <p:txBody>
          <a:bodyPr/>
          <a:lstStyle/>
          <a:p>
            <a:pPr marL="514350" indent="-514350" algn="r" rtl="1" eaLnBrk="1" hangingPunct="1">
              <a:lnSpc>
                <a:spcPct val="90000"/>
              </a:lnSpc>
              <a:buFont typeface="Wingdings" pitchFamily="2" charset="2"/>
              <a:buChar char="n"/>
            </a:pPr>
            <a:r>
              <a:rPr lang="ar-EG" sz="2000" smtClean="0">
                <a:cs typeface="Akhbar MT" pitchFamily="2" charset="-78"/>
              </a:rPr>
              <a:t>يجب ألا يتعدى عرض الموازنة ثلاث صفحات متضمنة الايضاحات المتعلقة ببنود الميزانية.</a:t>
            </a:r>
          </a:p>
          <a:p>
            <a:pPr marL="514350" indent="-514350" algn="r" rtl="1" eaLnBrk="1" hangingPunct="1">
              <a:lnSpc>
                <a:spcPct val="90000"/>
              </a:lnSpc>
              <a:buFont typeface="Wingdings" pitchFamily="2" charset="2"/>
              <a:buChar char="n"/>
            </a:pPr>
            <a:r>
              <a:rPr lang="ar-EG" sz="2000" smtClean="0">
                <a:cs typeface="Akhbar MT" pitchFamily="2" charset="-78"/>
              </a:rPr>
              <a:t>اعداد موازنة دقيقه وواضحة تعكس صلابة النشاط المقدم.</a:t>
            </a:r>
          </a:p>
          <a:p>
            <a:pPr marL="514350" indent="-514350" algn="r" rtl="1" eaLnBrk="1" hangingPunct="1">
              <a:lnSpc>
                <a:spcPct val="90000"/>
              </a:lnSpc>
              <a:buFont typeface="Wingdings" pitchFamily="2" charset="2"/>
              <a:buChar char="n"/>
            </a:pPr>
            <a:r>
              <a:rPr lang="ar-EG" sz="2000" smtClean="0">
                <a:cs typeface="Akhbar MT" pitchFamily="2" charset="-78"/>
              </a:rPr>
              <a:t>عند اعداد الميزانية يجب أخذ العوامل اللآتية فى الاعتبار:</a:t>
            </a:r>
          </a:p>
          <a:p>
            <a:pPr marL="1085850" lvl="1" indent="-457200" algn="r" rtl="1" eaLnBrk="1" hangingPunct="1">
              <a:lnSpc>
                <a:spcPct val="90000"/>
              </a:lnSpc>
              <a:buClr>
                <a:schemeClr val="hlink"/>
              </a:buClr>
              <a:buFontTx/>
              <a:buChar char="•"/>
            </a:pPr>
            <a:r>
              <a:rPr lang="ar-EG" sz="2800" smtClean="0">
                <a:cs typeface="Akhbar MT" pitchFamily="2" charset="-78"/>
              </a:rPr>
              <a:t>  هل يمكن تنفيذ النشاط فى حدود الميزانية المطلوبة؟</a:t>
            </a:r>
          </a:p>
          <a:p>
            <a:pPr marL="1085850" lvl="1" indent="-457200" algn="r" rtl="1" eaLnBrk="1" hangingPunct="1">
              <a:lnSpc>
                <a:spcPct val="90000"/>
              </a:lnSpc>
              <a:buClr>
                <a:schemeClr val="hlink"/>
              </a:buClr>
              <a:buFontTx/>
              <a:buChar char="•"/>
            </a:pPr>
            <a:r>
              <a:rPr lang="ar-EG" sz="2800" smtClean="0">
                <a:cs typeface="Akhbar MT" pitchFamily="2" charset="-78"/>
              </a:rPr>
              <a:t>  هل تتسم الميزانية بالمعقولية؟</a:t>
            </a:r>
          </a:p>
          <a:p>
            <a:pPr marL="1085850" lvl="1" indent="-457200" algn="r" rtl="1" eaLnBrk="1" hangingPunct="1">
              <a:lnSpc>
                <a:spcPct val="90000"/>
              </a:lnSpc>
              <a:buClr>
                <a:schemeClr val="hlink"/>
              </a:buClr>
              <a:buFontTx/>
              <a:buChar char="•"/>
            </a:pPr>
            <a:r>
              <a:rPr lang="ar-EG" sz="2800" smtClean="0">
                <a:cs typeface="Akhbar MT" pitchFamily="2" charset="-78"/>
              </a:rPr>
              <a:t>  هل الميزانية ملائمة ومرتبطة بالأهداف المرجوة؟</a:t>
            </a:r>
          </a:p>
          <a:p>
            <a:pPr marL="1085850" lvl="1" indent="-457200" algn="r" rtl="1" eaLnBrk="1" hangingPunct="1">
              <a:lnSpc>
                <a:spcPct val="90000"/>
              </a:lnSpc>
              <a:buClr>
                <a:schemeClr val="hlink"/>
              </a:buClr>
              <a:buFontTx/>
              <a:buChar char="•"/>
            </a:pPr>
            <a:r>
              <a:rPr lang="ar-EG" sz="2800" smtClean="0">
                <a:cs typeface="Akhbar MT" pitchFamily="2" charset="-78"/>
              </a:rPr>
              <a:t>  هل هناك ايضاحات كافية لبنود الميزانية؟</a:t>
            </a:r>
          </a:p>
          <a:p>
            <a:pPr marL="1085850" lvl="1" indent="-457200" algn="r" rtl="1" eaLnBrk="1" hangingPunct="1">
              <a:lnSpc>
                <a:spcPct val="90000"/>
              </a:lnSpc>
              <a:buClr>
                <a:schemeClr val="hlink"/>
              </a:buClr>
              <a:buFontTx/>
              <a:buChar char="•"/>
            </a:pPr>
            <a:r>
              <a:rPr lang="ar-EG" sz="2800" smtClean="0">
                <a:cs typeface="Akhbar MT" pitchFamily="2" charset="-78"/>
              </a:rPr>
              <a:t>  يجب ادراج أى مساهمات نقدية أو عينية من جانب المنظمة فى بند منفصل فى الموازنة</a:t>
            </a:r>
            <a:r>
              <a:rPr lang="ar-EG" sz="3200" smtClean="0">
                <a:cs typeface="Akhbar MT" pitchFamily="2" charset="-78"/>
              </a:rPr>
              <a:t>.</a:t>
            </a:r>
            <a:endParaRPr lang="en-US" sz="3200"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1"/>
            <a:endParaRPr lang="en-US" sz="4800" b="1"/>
          </a:p>
        </p:txBody>
      </p:sp>
      <p:sp>
        <p:nvSpPr>
          <p:cNvPr id="39939" name="Rectangle 3"/>
          <p:cNvSpPr>
            <a:spLocks noChangeArrowheads="1"/>
          </p:cNvSpPr>
          <p:nvPr/>
        </p:nvSpPr>
        <p:spPr bwMode="auto">
          <a:xfrm>
            <a:off x="457200" y="2209800"/>
            <a:ext cx="8229600" cy="391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1"/>
            <a:endParaRPr lang="ar-EG" sz="2800"/>
          </a:p>
          <a:p>
            <a:pPr rtl="1"/>
            <a:endParaRPr lang="en-US" sz="2800"/>
          </a:p>
        </p:txBody>
      </p:sp>
      <p:sp>
        <p:nvSpPr>
          <p:cNvPr id="39940" name="Rectangle 4"/>
          <p:cNvSpPr>
            <a:spLocks noGrp="1" noChangeArrowheads="1"/>
          </p:cNvSpPr>
          <p:nvPr>
            <p:ph type="ctrTitle"/>
          </p:nvPr>
        </p:nvSpPr>
        <p:spPr>
          <a:xfrm>
            <a:off x="838200" y="1905000"/>
            <a:ext cx="8153400" cy="914400"/>
          </a:xfrm>
        </p:spPr>
        <p:txBody>
          <a:bodyPr/>
          <a:lstStyle/>
          <a:p>
            <a:pPr algn="r" eaLnBrk="1" hangingPunct="1"/>
            <a:r>
              <a:rPr lang="ar-EG" sz="4800" smtClean="0"/>
              <a:t>الميزانية (تكملة)</a:t>
            </a:r>
            <a:endParaRPr lang="en-US" sz="4800" smtClean="0"/>
          </a:p>
        </p:txBody>
      </p:sp>
      <p:sp>
        <p:nvSpPr>
          <p:cNvPr id="39941" name="Rectangle 5"/>
          <p:cNvSpPr>
            <a:spLocks noGrp="1" noChangeArrowheads="1"/>
          </p:cNvSpPr>
          <p:nvPr>
            <p:ph type="subTitle" idx="1"/>
          </p:nvPr>
        </p:nvSpPr>
        <p:spPr>
          <a:xfrm>
            <a:off x="381000" y="2819400"/>
            <a:ext cx="8229600" cy="4572000"/>
          </a:xfrm>
        </p:spPr>
        <p:txBody>
          <a:bodyPr/>
          <a:lstStyle/>
          <a:p>
            <a:pPr algn="r" rtl="1" eaLnBrk="1" hangingPunct="1"/>
            <a:r>
              <a:rPr lang="ar-EG" sz="3200" smtClean="0">
                <a:cs typeface="Akhbar MT" pitchFamily="2" charset="-78"/>
              </a:rPr>
              <a:t>ارشادات عامة لبنود الميزانية:</a:t>
            </a:r>
          </a:p>
          <a:p>
            <a:pPr algn="r" rtl="1" eaLnBrk="1" hangingPunct="1">
              <a:buFont typeface="Wingdings" pitchFamily="2" charset="2"/>
              <a:buChar char="n"/>
            </a:pPr>
            <a:r>
              <a:rPr lang="ar-EG" sz="3200" smtClean="0">
                <a:cs typeface="Akhbar MT" pitchFamily="2" charset="-78"/>
              </a:rPr>
              <a:t>  الأفراد.</a:t>
            </a:r>
          </a:p>
          <a:p>
            <a:pPr algn="r" rtl="1" eaLnBrk="1" hangingPunct="1">
              <a:buFont typeface="Wingdings" pitchFamily="2" charset="2"/>
              <a:buChar char="n"/>
            </a:pPr>
            <a:r>
              <a:rPr lang="ar-EG" sz="3200" smtClean="0">
                <a:cs typeface="Akhbar MT" pitchFamily="2" charset="-78"/>
              </a:rPr>
              <a:t>  التدريب وورش العمل.</a:t>
            </a:r>
          </a:p>
          <a:p>
            <a:pPr algn="r" rtl="1" eaLnBrk="1" hangingPunct="1">
              <a:buFont typeface="Wingdings" pitchFamily="2" charset="2"/>
              <a:buChar char="n"/>
            </a:pPr>
            <a:r>
              <a:rPr lang="ar-EG" sz="3200" smtClean="0">
                <a:cs typeface="Akhbar MT" pitchFamily="2" charset="-78"/>
              </a:rPr>
              <a:t>  السفر والانتقالات.</a:t>
            </a:r>
          </a:p>
          <a:p>
            <a:pPr algn="r" rtl="1" eaLnBrk="1" hangingPunct="1">
              <a:buFont typeface="Wingdings" pitchFamily="2" charset="2"/>
              <a:buChar char="n"/>
            </a:pPr>
            <a:r>
              <a:rPr lang="ar-EG" sz="3200" smtClean="0">
                <a:cs typeface="Akhbar MT" pitchFamily="2" charset="-78"/>
              </a:rPr>
              <a:t>  المعدات.</a:t>
            </a:r>
          </a:p>
          <a:p>
            <a:pPr algn="r" rtl="1" eaLnBrk="1" hangingPunct="1">
              <a:buFont typeface="Wingdings" pitchFamily="2" charset="2"/>
              <a:buChar char="n"/>
            </a:pPr>
            <a:r>
              <a:rPr lang="ar-EG" sz="3200" smtClean="0">
                <a:cs typeface="Akhbar MT" pitchFamily="2" charset="-78"/>
              </a:rPr>
              <a:t>  التكاليف المباشره الأخرى.</a:t>
            </a:r>
          </a:p>
          <a:p>
            <a:pPr algn="r" rtl="1" eaLnBrk="1" hangingPunct="1"/>
            <a:endParaRPr lang="ar-EG" sz="3600" smtClean="0">
              <a:cs typeface="Akhbar MT" pitchFamily="2" charset="-78"/>
            </a:endParaRPr>
          </a:p>
          <a:p>
            <a:pPr algn="r" rtl="1" eaLnBrk="1" hangingPunct="1"/>
            <a:endParaRPr lang="en-US" smtClean="0"/>
          </a:p>
        </p:txBody>
      </p:sp>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r" rtl="1" eaLnBrk="1" hangingPunct="1"/>
            <a:r>
              <a:rPr lang="ar-SA" smtClean="0"/>
              <a:t>إرشادات إعداد الم</a:t>
            </a:r>
            <a:r>
              <a:rPr lang="ar-EG" smtClean="0"/>
              <a:t>يز</a:t>
            </a:r>
            <a:r>
              <a:rPr lang="ar-SA" smtClean="0"/>
              <a:t>ان</a:t>
            </a:r>
            <a:r>
              <a:rPr lang="ar-EG" smtClean="0"/>
              <a:t>ي</a:t>
            </a:r>
            <a:r>
              <a:rPr lang="ar-SA" smtClean="0"/>
              <a:t>ة </a:t>
            </a:r>
            <a:endParaRPr lang="en-US" smtClean="0"/>
          </a:p>
        </p:txBody>
      </p:sp>
      <p:sp>
        <p:nvSpPr>
          <p:cNvPr id="40963" name="Rectangle 3"/>
          <p:cNvSpPr>
            <a:spLocks noGrp="1" noChangeArrowheads="1"/>
          </p:cNvSpPr>
          <p:nvPr>
            <p:ph type="body" idx="1"/>
          </p:nvPr>
        </p:nvSpPr>
        <p:spPr/>
        <p:txBody>
          <a:bodyPr/>
          <a:lstStyle/>
          <a:p>
            <a:pPr algn="r" rtl="1" eaLnBrk="1" hangingPunct="1">
              <a:lnSpc>
                <a:spcPct val="90000"/>
              </a:lnSpc>
            </a:pPr>
            <a:r>
              <a:rPr lang="ar-SA" b="1" u="sng" smtClean="0"/>
              <a:t>الأفـــراد</a:t>
            </a:r>
          </a:p>
          <a:p>
            <a:pPr algn="r" rtl="1" eaLnBrk="1" hangingPunct="1">
              <a:lnSpc>
                <a:spcPct val="90000"/>
              </a:lnSpc>
            </a:pPr>
            <a:r>
              <a:rPr lang="ar-SA" smtClean="0"/>
              <a:t>المرتبات :   إعداد قائمة بالوظائف المطلوبة مع بيان عدد ساعات العمل المحملة علي النشاط  و إجمالي كل من الأجور الشهرية والسنوية</a:t>
            </a:r>
            <a:r>
              <a:rPr lang="ar-EG" smtClean="0"/>
              <a:t>.</a:t>
            </a:r>
            <a:endParaRPr lang="ar-SA" smtClean="0"/>
          </a:p>
          <a:p>
            <a:pPr algn="r" rtl="1" eaLnBrk="1" hangingPunct="1">
              <a:lnSpc>
                <a:spcPct val="90000"/>
              </a:lnSpc>
            </a:pPr>
            <a:r>
              <a:rPr lang="ar-SA" smtClean="0"/>
              <a:t>المزايا    : إعداد قائمة بنوع المزايا الممنوحة للعاملين والمنصوص عليها باللائحة الداخلية ، مع توضيح كيفية حسابها ، مثل التأمينات الاجتماعية " حصة صاحب العمل " ، ......... ، ....... </a:t>
            </a:r>
            <a:endParaRPr lang="en-US" smtClean="0"/>
          </a:p>
        </p:txBody>
      </p:sp>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r" eaLnBrk="1" hangingPunct="1"/>
            <a:r>
              <a:rPr lang="ar-SA" sz="4000" smtClean="0"/>
              <a:t>التدريب والمؤتمرات</a:t>
            </a:r>
            <a:r>
              <a:rPr lang="ar-SA" sz="4000" u="sng" smtClean="0"/>
              <a:t/>
            </a:r>
            <a:br>
              <a:rPr lang="ar-SA" sz="4000" u="sng" smtClean="0"/>
            </a:br>
            <a:endParaRPr lang="en-US" sz="4000" u="sng" smtClean="0"/>
          </a:p>
        </p:txBody>
      </p:sp>
      <p:sp>
        <p:nvSpPr>
          <p:cNvPr id="41987" name="Rectangle 3"/>
          <p:cNvSpPr>
            <a:spLocks noGrp="1" noChangeArrowheads="1"/>
          </p:cNvSpPr>
          <p:nvPr>
            <p:ph type="body" idx="1"/>
          </p:nvPr>
        </p:nvSpPr>
        <p:spPr/>
        <p:txBody>
          <a:bodyPr/>
          <a:lstStyle/>
          <a:p>
            <a:pPr marL="609600" indent="-609600" algn="r" rtl="1" eaLnBrk="1" hangingPunct="1"/>
            <a:r>
              <a:rPr lang="ar-SA" b="1" u="sng" smtClean="0"/>
              <a:t>التدريب</a:t>
            </a:r>
            <a:endParaRPr lang="ar-SA" smtClean="0"/>
          </a:p>
          <a:p>
            <a:pPr marL="609600" indent="-609600" algn="r" rtl="1" eaLnBrk="1" hangingPunct="1"/>
            <a:r>
              <a:rPr lang="ar-SA" smtClean="0"/>
              <a:t>إعداد قائمة بنوعية وعدد التدريبات المطلوبة للمنظمة غير الحكومية  متلقية المنحة مع إيضاح طريقة حساب تكاليف إعداد كل دورة تدريبية مثل مدة التدريب ، تكلفة المدرب ، انتقالات المتدربين ، تكلفة الإقامة ’ إن وجدت ’ ، تكلفة المواد التدريبية ، .... ، ....</a:t>
            </a:r>
          </a:p>
          <a:p>
            <a:pPr marL="609600" indent="-609600" algn="r" rtl="1" eaLnBrk="1" hangingPunct="1"/>
            <a:endParaRPr lang="en-US" smtClean="0"/>
          </a:p>
        </p:txBody>
      </p:sp>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1295400"/>
            <a:ext cx="8229600" cy="1371600"/>
          </a:xfrm>
        </p:spPr>
        <p:txBody>
          <a:bodyPr/>
          <a:lstStyle/>
          <a:p>
            <a:pPr algn="r" rtl="1" eaLnBrk="1" hangingPunct="1"/>
            <a:r>
              <a:rPr lang="ar-SA" sz="4000" smtClean="0"/>
              <a:t>المؤتمرات / الندوات / ورش العمل </a:t>
            </a:r>
            <a:br>
              <a:rPr lang="ar-SA" sz="4000" smtClean="0"/>
            </a:br>
            <a:endParaRPr lang="en-US" sz="4000" smtClean="0"/>
          </a:p>
        </p:txBody>
      </p:sp>
      <p:sp>
        <p:nvSpPr>
          <p:cNvPr id="43011" name="Rectangle 3"/>
          <p:cNvSpPr>
            <a:spLocks noGrp="1" noChangeArrowheads="1"/>
          </p:cNvSpPr>
          <p:nvPr>
            <p:ph type="body" idx="1"/>
          </p:nvPr>
        </p:nvSpPr>
        <p:spPr>
          <a:xfrm>
            <a:off x="457200" y="2514600"/>
            <a:ext cx="8229600" cy="2819400"/>
          </a:xfrm>
        </p:spPr>
        <p:txBody>
          <a:bodyPr/>
          <a:lstStyle/>
          <a:p>
            <a:pPr marL="609600" indent="-609600" algn="r" rtl="1" eaLnBrk="1" hangingPunct="1"/>
            <a:r>
              <a:rPr lang="ar-SA" smtClean="0"/>
              <a:t>إعداد قائمة بنوعية وعدد ورش العمل و/ أو الندوات و/ أو المؤتمرات التي ستنظمها المنظمة غير الحكومية متلقية المنحة مع توضيح ( المدة ، عدد المشاركين ، إيجار قاعة  التدريب ، المواد التدريبية ، </a:t>
            </a:r>
            <a:r>
              <a:rPr lang="en-US" smtClean="0"/>
              <a:t>…</a:t>
            </a:r>
            <a:r>
              <a:rPr lang="ar-SA" smtClean="0"/>
              <a:t>الخ)</a:t>
            </a:r>
          </a:p>
          <a:p>
            <a:pPr marL="609600" indent="-609600" algn="r" rtl="1" eaLnBrk="1" hangingPunct="1"/>
            <a:endParaRPr lang="en-US" smtClean="0"/>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685800" y="1600200"/>
            <a:ext cx="7772400" cy="3886200"/>
          </a:xfrm>
        </p:spPr>
        <p:txBody>
          <a:bodyPr/>
          <a:lstStyle/>
          <a:p>
            <a:pPr algn="r" rtl="1">
              <a:buFont typeface="Wingdings" pitchFamily="2" charset="2"/>
              <a:buChar char="q"/>
            </a:pPr>
            <a:r>
              <a:rPr lang="ar-EG" sz="2800" u="sng" smtClean="0"/>
              <a:t>ملخص البرنامج/المشروع</a:t>
            </a:r>
          </a:p>
          <a:p>
            <a:pPr algn="r" rtl="1"/>
            <a:r>
              <a:rPr lang="ar-EG" smtClean="0"/>
              <a:t>الفرص / الموضوع التنموي</a:t>
            </a:r>
          </a:p>
          <a:p>
            <a:pPr lvl="1" algn="r" rtl="1"/>
            <a:r>
              <a:rPr lang="ar-EG" smtClean="0"/>
              <a:t>اشرح اهمية المشروع</a:t>
            </a:r>
          </a:p>
          <a:p>
            <a:pPr algn="r" rtl="1"/>
            <a:r>
              <a:rPr lang="ar-EG" smtClean="0"/>
              <a:t> اهداف المشروع </a:t>
            </a:r>
          </a:p>
          <a:p>
            <a:pPr lvl="1" algn="r" rtl="1"/>
            <a:r>
              <a:rPr lang="ar-EG" smtClean="0"/>
              <a:t>اشرح اهداف المشروع، ما هو المراد تحقيقة بالمشروع</a:t>
            </a:r>
          </a:p>
          <a:p>
            <a:pPr algn="r" rtl="1"/>
            <a:r>
              <a:rPr lang="ar-EG" smtClean="0"/>
              <a:t>علاقة المشروع بالخطة السنوية للتنمية</a:t>
            </a:r>
          </a:p>
          <a:p>
            <a:pPr lvl="1" algn="r" rtl="1"/>
            <a:r>
              <a:rPr lang="ar-EG" smtClean="0"/>
              <a:t>مجال المشروع متناهية الصغر، مشاريع صغيرة او متوسطة تنمية قدرات الشباب، توظيف الشباب، تنمية محلية او مجتمعية، مشارك القطاع الخاص في تنمية المجتمع، تقليل اثار الفقر، العدالة الاجتماعية، تقوية الاقتصاد</a:t>
            </a:r>
            <a:endParaRPr lang="en-US"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1219200"/>
            <a:ext cx="8229600" cy="1371600"/>
          </a:xfrm>
        </p:spPr>
        <p:txBody>
          <a:bodyPr/>
          <a:lstStyle/>
          <a:p>
            <a:pPr algn="r" rtl="1" eaLnBrk="1" hangingPunct="1"/>
            <a:r>
              <a:rPr lang="ar-SA" sz="4800" smtClean="0">
                <a:cs typeface="Akhbar MT" pitchFamily="2" charset="-78"/>
              </a:rPr>
              <a:t>سفر وانتقالات</a:t>
            </a:r>
            <a:endParaRPr lang="en-US" sz="4800" smtClean="0">
              <a:cs typeface="Akhbar MT" pitchFamily="2" charset="-78"/>
            </a:endParaRPr>
          </a:p>
        </p:txBody>
      </p:sp>
      <p:sp>
        <p:nvSpPr>
          <p:cNvPr id="44035" name="Rectangle 3"/>
          <p:cNvSpPr>
            <a:spLocks noGrp="1" noChangeArrowheads="1"/>
          </p:cNvSpPr>
          <p:nvPr>
            <p:ph type="body" idx="1"/>
          </p:nvPr>
        </p:nvSpPr>
        <p:spPr>
          <a:xfrm>
            <a:off x="457200" y="2438400"/>
            <a:ext cx="8229600" cy="3581400"/>
          </a:xfrm>
        </p:spPr>
        <p:txBody>
          <a:bodyPr/>
          <a:lstStyle/>
          <a:p>
            <a:pPr algn="r" rtl="1" eaLnBrk="1" hangingPunct="1"/>
            <a:r>
              <a:rPr lang="ar-SA" smtClean="0"/>
              <a:t>يقصد به كافة التكاليف المرتبطة بسفر/ أو انتقال أعضاء الجهاز التنفيذي خلال فترة النشـــــــاط  ( تكلفة اللقاءات  بين المنظمة والمنظمات غير الحكومية الأخرى المشاركة في النشاط المقترح ). </a:t>
            </a:r>
          </a:p>
          <a:p>
            <a:pPr algn="r" rtl="1" eaLnBrk="1" hangingPunct="1"/>
            <a:r>
              <a:rPr lang="ar-SA" smtClean="0"/>
              <a:t>علي أن يتم تحديد تكلفة السفر، ومدة السفر، تكلفة وسائل السفر ومعدلات تكلفة الإقامة والوجبات</a:t>
            </a:r>
            <a:r>
              <a:rPr lang="en-US" smtClean="0"/>
              <a:t>.</a:t>
            </a:r>
            <a:r>
              <a:rPr lang="ar-EG" smtClean="0"/>
              <a:t> </a:t>
            </a:r>
            <a:endParaRPr lang="en-US" smtClean="0"/>
          </a:p>
        </p:txBody>
      </p:sp>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09600" y="1219200"/>
            <a:ext cx="8229600" cy="1371600"/>
          </a:xfrm>
        </p:spPr>
        <p:txBody>
          <a:bodyPr/>
          <a:lstStyle/>
          <a:p>
            <a:pPr algn="r" rtl="1" eaLnBrk="1" hangingPunct="1"/>
            <a:r>
              <a:rPr lang="ar-SA" sz="4800" smtClean="0">
                <a:cs typeface="Akhbar MT" pitchFamily="2" charset="-78"/>
              </a:rPr>
              <a:t>المعدات</a:t>
            </a:r>
            <a:r>
              <a:rPr lang="ar-SA" sz="4000" u="sng" smtClean="0"/>
              <a:t/>
            </a:r>
            <a:br>
              <a:rPr lang="ar-SA" sz="4000" u="sng" smtClean="0"/>
            </a:br>
            <a:endParaRPr lang="en-US" sz="4000" u="sng" smtClean="0"/>
          </a:p>
        </p:txBody>
      </p:sp>
      <p:sp>
        <p:nvSpPr>
          <p:cNvPr id="45059" name="Rectangle 3"/>
          <p:cNvSpPr>
            <a:spLocks noGrp="1" noChangeArrowheads="1"/>
          </p:cNvSpPr>
          <p:nvPr>
            <p:ph type="body" idx="1"/>
          </p:nvPr>
        </p:nvSpPr>
        <p:spPr>
          <a:xfrm>
            <a:off x="457200" y="2667000"/>
            <a:ext cx="8229600" cy="3581400"/>
          </a:xfrm>
        </p:spPr>
        <p:txBody>
          <a:bodyPr/>
          <a:lstStyle/>
          <a:p>
            <a:pPr algn="r" rtl="1" eaLnBrk="1" hangingPunct="1"/>
            <a:r>
              <a:rPr lang="ar-SA" smtClean="0"/>
              <a:t>إعداد قائمة لكلا من المعدات وال</a:t>
            </a:r>
            <a:r>
              <a:rPr lang="ar-EG" smtClean="0"/>
              <a:t>آ</a:t>
            </a:r>
            <a:r>
              <a:rPr lang="ar-SA" smtClean="0"/>
              <a:t>ثاثات المطلوبة لتنفيذ النشاط  خلال مدة المشروع المقترح مع ذكر المواصفات مثل النوع ، والتكلفة التقديرية للوحدة  </a:t>
            </a:r>
            <a:endParaRPr lang="ar-SA" u="sng" smtClean="0"/>
          </a:p>
          <a:p>
            <a:pPr algn="r" rtl="1" eaLnBrk="1" hangingPunct="1"/>
            <a:r>
              <a:rPr lang="ar-SA" u="sng" smtClean="0"/>
              <a:t>ملاحظات :</a:t>
            </a:r>
            <a:endParaRPr lang="ar-SA" smtClean="0"/>
          </a:p>
          <a:p>
            <a:pPr lvl="1" algn="r" rtl="1" eaLnBrk="1" hangingPunct="1">
              <a:buClr>
                <a:schemeClr val="hlink"/>
              </a:buClr>
              <a:buFontTx/>
              <a:buChar char="•"/>
            </a:pPr>
            <a:r>
              <a:rPr lang="ar-SA" smtClean="0"/>
              <a:t> لا يمول شراء المعدات المستعملة</a:t>
            </a:r>
          </a:p>
          <a:p>
            <a:pPr lvl="1" algn="r" rtl="1" eaLnBrk="1" hangingPunct="1">
              <a:buClr>
                <a:schemeClr val="hlink"/>
              </a:buClr>
              <a:buFontTx/>
              <a:buChar char="•"/>
            </a:pPr>
            <a:r>
              <a:rPr lang="ar-SA" smtClean="0"/>
              <a:t> لا يمول شـراء السيارات  أو شراء العقارات أو تمويل بنائها </a:t>
            </a:r>
            <a:endParaRPr lang="en-US" smtClean="0"/>
          </a:p>
        </p:txBody>
      </p:sp>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09600" y="1143000"/>
            <a:ext cx="8229600" cy="1371600"/>
          </a:xfrm>
        </p:spPr>
        <p:txBody>
          <a:bodyPr/>
          <a:lstStyle/>
          <a:p>
            <a:pPr algn="r" rtl="1" eaLnBrk="1" hangingPunct="1"/>
            <a:r>
              <a:rPr lang="ar-SA" sz="5400" smtClean="0">
                <a:cs typeface="Akhbar MT" pitchFamily="2" charset="-78"/>
              </a:rPr>
              <a:t>التكاليف المباشرة الأخرى</a:t>
            </a:r>
            <a:endParaRPr lang="en-US" u="sng" smtClean="0"/>
          </a:p>
        </p:txBody>
      </p:sp>
      <p:sp>
        <p:nvSpPr>
          <p:cNvPr id="46083" name="Rectangle 3"/>
          <p:cNvSpPr>
            <a:spLocks noGrp="1" noChangeArrowheads="1"/>
          </p:cNvSpPr>
          <p:nvPr>
            <p:ph type="body" idx="1"/>
          </p:nvPr>
        </p:nvSpPr>
        <p:spPr>
          <a:xfrm>
            <a:off x="457200" y="2209800"/>
            <a:ext cx="8229600" cy="5029200"/>
          </a:xfrm>
        </p:spPr>
        <p:txBody>
          <a:bodyPr/>
          <a:lstStyle/>
          <a:p>
            <a:pPr algn="r" rtl="1" eaLnBrk="1" hangingPunct="1">
              <a:lnSpc>
                <a:spcPct val="80000"/>
              </a:lnSpc>
            </a:pPr>
            <a:r>
              <a:rPr lang="ar-SA" smtClean="0">
                <a:cs typeface="Akhbar MT" pitchFamily="2" charset="-78"/>
              </a:rPr>
              <a:t> </a:t>
            </a:r>
            <a:r>
              <a:rPr lang="ar-SA" sz="2000" smtClean="0">
                <a:cs typeface="Akhbar MT" pitchFamily="2" charset="-78"/>
              </a:rPr>
              <a:t>إعداد قائمة بكافة التكاليف المباشرة الأخرى اللازمة للنشاط  توضح بيان  تلك التكاليف وتكلفة كل منها  خلال مدة النشاط المقترح ، و فيما يلي أمثلة لبعض التكـاليف المباشرة الأخرى </a:t>
            </a:r>
          </a:p>
          <a:p>
            <a:pPr algn="r" rtl="1" eaLnBrk="1" hangingPunct="1">
              <a:lnSpc>
                <a:spcPct val="80000"/>
              </a:lnSpc>
            </a:pPr>
            <a:r>
              <a:rPr lang="ar-SA" sz="2000" smtClean="0">
                <a:cs typeface="Akhbar MT" pitchFamily="2" charset="-78"/>
              </a:rPr>
              <a:t>أدوات مكتبية				مستلزمات الكمبيوتر</a:t>
            </a:r>
          </a:p>
          <a:p>
            <a:pPr algn="r" rtl="1" eaLnBrk="1" hangingPunct="1">
              <a:lnSpc>
                <a:spcPct val="80000"/>
              </a:lnSpc>
            </a:pPr>
            <a:r>
              <a:rPr lang="ar-SA" sz="2000" smtClean="0">
                <a:cs typeface="Akhbar MT" pitchFamily="2" charset="-78"/>
              </a:rPr>
              <a:t>الاتصالات				الطباعة والتصوير</a:t>
            </a:r>
          </a:p>
          <a:p>
            <a:pPr algn="r" rtl="1" eaLnBrk="1" hangingPunct="1">
              <a:lnSpc>
                <a:spcPct val="80000"/>
              </a:lnSpc>
            </a:pPr>
            <a:r>
              <a:rPr lang="ar-SA" sz="2000" smtClean="0">
                <a:cs typeface="Akhbar MT" pitchFamily="2" charset="-78"/>
              </a:rPr>
              <a:t>إيجار المقر				صيانة المبنى</a:t>
            </a:r>
          </a:p>
          <a:p>
            <a:pPr algn="r" rtl="1" eaLnBrk="1" hangingPunct="1">
              <a:lnSpc>
                <a:spcPct val="80000"/>
              </a:lnSpc>
            </a:pPr>
            <a:r>
              <a:rPr lang="ar-SA" sz="2000" smtClean="0">
                <a:cs typeface="Akhbar MT" pitchFamily="2" charset="-78"/>
              </a:rPr>
              <a:t>صيانة المعدات				البريد / خدمات التوصيل </a:t>
            </a:r>
          </a:p>
          <a:p>
            <a:pPr algn="r" rtl="1" eaLnBrk="1" hangingPunct="1">
              <a:lnSpc>
                <a:spcPct val="80000"/>
              </a:lnSpc>
            </a:pPr>
            <a:r>
              <a:rPr lang="ar-SA" sz="2000" smtClean="0">
                <a:cs typeface="Akhbar MT" pitchFamily="2" charset="-78"/>
              </a:rPr>
              <a:t>المرافق					التأمين				</a:t>
            </a:r>
          </a:p>
          <a:p>
            <a:pPr algn="r" rtl="1" eaLnBrk="1" hangingPunct="1">
              <a:lnSpc>
                <a:spcPct val="80000"/>
              </a:lnSpc>
            </a:pPr>
            <a:r>
              <a:rPr lang="ar-SA" sz="2000" smtClean="0">
                <a:cs typeface="Akhbar MT" pitchFamily="2" charset="-78"/>
              </a:rPr>
              <a:t>الاشتراكات				دعاية وإعلان</a:t>
            </a:r>
          </a:p>
          <a:p>
            <a:pPr algn="r" rtl="1" eaLnBrk="1" hangingPunct="1">
              <a:lnSpc>
                <a:spcPct val="80000"/>
              </a:lnSpc>
            </a:pPr>
            <a:r>
              <a:rPr lang="ar-SA" sz="2000" smtClean="0">
                <a:cs typeface="Akhbar MT" pitchFamily="2" charset="-78"/>
              </a:rPr>
              <a:t>المصاريف البنكية				أتعاب استشارية( قانونية/ محاسبية)</a:t>
            </a:r>
          </a:p>
          <a:p>
            <a:pPr algn="r" rtl="1" eaLnBrk="1" hangingPunct="1">
              <a:lnSpc>
                <a:spcPct val="80000"/>
              </a:lnSpc>
            </a:pPr>
            <a:r>
              <a:rPr lang="ar-SA" sz="2000" smtClean="0">
                <a:cs typeface="Akhbar MT" pitchFamily="2" charset="-78"/>
              </a:rPr>
              <a:t>الكتب والنشرات			</a:t>
            </a:r>
          </a:p>
          <a:p>
            <a:pPr algn="r" rtl="1" eaLnBrk="1" hangingPunct="1">
              <a:lnSpc>
                <a:spcPct val="80000"/>
              </a:lnSpc>
            </a:pPr>
            <a:r>
              <a:rPr lang="ar-SA" sz="2000" smtClean="0">
                <a:cs typeface="Akhbar MT" pitchFamily="2" charset="-78"/>
              </a:rPr>
              <a:t> أنشطة الدعوة " بحوث ، دراسات ، أبحاث ، طباعة ملصقات ، لقاءات تليفزيونية </a:t>
            </a:r>
            <a:endParaRPr lang="ar-EG" sz="2000" smtClean="0">
              <a:cs typeface="Akhbar MT" pitchFamily="2" charset="-78"/>
            </a:endParaRPr>
          </a:p>
          <a:p>
            <a:pPr algn="r" rtl="1" eaLnBrk="1" hangingPunct="1">
              <a:lnSpc>
                <a:spcPct val="80000"/>
              </a:lnSpc>
            </a:pPr>
            <a:endParaRPr lang="ar-EG" sz="2000" smtClean="0">
              <a:cs typeface="Akhbar MT" pitchFamily="2" charset="-78"/>
            </a:endParaRPr>
          </a:p>
          <a:p>
            <a:pPr algn="r" rtl="1" eaLnBrk="1" hangingPunct="1">
              <a:lnSpc>
                <a:spcPct val="80000"/>
              </a:lnSpc>
              <a:buFont typeface="Wingdings" pitchFamily="2" charset="2"/>
              <a:buNone/>
            </a:pPr>
            <a:r>
              <a:rPr lang="ar-SA" sz="2000" smtClean="0">
                <a:cs typeface="Akhbar MT" pitchFamily="2" charset="-78"/>
              </a:rPr>
              <a:t>* ويمكن للمنظمة غير الحكومية إضافة أية تكاليف مباشرة أخري ضرورية للنشاط المقترح</a:t>
            </a:r>
            <a:r>
              <a:rPr lang="ar-SA" sz="1400" smtClean="0"/>
              <a:t> </a:t>
            </a:r>
            <a:endParaRPr lang="en-US" sz="1400" smtClean="0"/>
          </a:p>
        </p:txBody>
      </p:sp>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304800" y="1524000"/>
            <a:ext cx="8686800" cy="5638800"/>
          </a:xfrm>
        </p:spPr>
        <p:txBody>
          <a:bodyPr/>
          <a:lstStyle/>
          <a:p>
            <a:pPr algn="r" rtl="1" eaLnBrk="1" hangingPunct="1">
              <a:lnSpc>
                <a:spcPct val="80000"/>
              </a:lnSpc>
            </a:pPr>
            <a:r>
              <a:rPr lang="ar-SA" sz="3200" smtClean="0">
                <a:cs typeface="Akhbar MT" pitchFamily="2" charset="-78"/>
              </a:rPr>
              <a:t>وإذا كانت للمنظمة سياسة (معدل تحميل) لتحميل التكاليف غير المباشرة  يمكن للمنظمة أن تستخدم هذه السياسة لتحميل النشاط المقترح بما يخصه من التكاليف غير المباشرة ضمن موازناتها.  </a:t>
            </a:r>
            <a:r>
              <a:rPr lang="ar-SA" sz="3200" b="1" smtClean="0">
                <a:cs typeface="Akhbar MT" pitchFamily="2" charset="-78"/>
              </a:rPr>
              <a:t>بشرط</a:t>
            </a:r>
            <a:r>
              <a:rPr lang="ar-SA" sz="3200" smtClean="0">
                <a:cs typeface="Akhbar MT" pitchFamily="2" charset="-78"/>
              </a:rPr>
              <a:t>:</a:t>
            </a:r>
          </a:p>
          <a:p>
            <a:pPr algn="r" rtl="1" eaLnBrk="1" hangingPunct="1">
              <a:lnSpc>
                <a:spcPct val="80000"/>
              </a:lnSpc>
            </a:pPr>
            <a:r>
              <a:rPr lang="ar-SA" sz="3200" smtClean="0">
                <a:cs typeface="Akhbar MT" pitchFamily="2" charset="-78"/>
              </a:rPr>
              <a:t>أن تبرهن المنظمة أن هذه الطريقة لحساب التكاليف غير المباشرة قد سبق استخدامها بنجاح في إدارة منح أخرى.</a:t>
            </a:r>
          </a:p>
          <a:p>
            <a:pPr algn="r" rtl="1" eaLnBrk="1" hangingPunct="1">
              <a:lnSpc>
                <a:spcPct val="80000"/>
              </a:lnSpc>
            </a:pPr>
            <a:r>
              <a:rPr lang="ar-SA" sz="3200" smtClean="0">
                <a:cs typeface="Akhbar MT" pitchFamily="2" charset="-78"/>
              </a:rPr>
              <a:t>أن الطريقة والمعدلات المستخدمة قد تم مراجعتها والموافقة عليها من قبل المراجعين الخارجيين للمنظمة باستخدام السياسات والإجراءات المحاسبية المتعارف عليها كجزء من عملية المراجعة الخارجية السنوية الدورية للمنظمة.</a:t>
            </a:r>
          </a:p>
          <a:p>
            <a:pPr algn="r" rtl="1" eaLnBrk="1" hangingPunct="1">
              <a:lnSpc>
                <a:spcPct val="80000"/>
              </a:lnSpc>
            </a:pPr>
            <a:r>
              <a:rPr lang="ar-SA" sz="3200" smtClean="0">
                <a:cs typeface="Akhbar MT" pitchFamily="2" charset="-78"/>
              </a:rPr>
              <a:t>إذا كانت المنظمة تستخدم هذه الطريقة لحساب التكاليف غير المباشرة، يرجى إيضاح طريقة الحساب.</a:t>
            </a:r>
            <a:endParaRPr lang="en-US" sz="3600"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rtl="1" eaLnBrk="1" hangingPunct="1"/>
            <a:r>
              <a:rPr lang="ar-SA" sz="4000" smtClean="0"/>
              <a:t>مساهمات المنظمة غير الحكومية  في التكاليف </a:t>
            </a:r>
            <a:endParaRPr lang="en-US" sz="4000" smtClean="0"/>
          </a:p>
        </p:txBody>
      </p:sp>
      <p:sp>
        <p:nvSpPr>
          <p:cNvPr id="48131" name="Rectangle 3"/>
          <p:cNvSpPr>
            <a:spLocks noGrp="1" noChangeArrowheads="1"/>
          </p:cNvSpPr>
          <p:nvPr>
            <p:ph type="body" idx="1"/>
          </p:nvPr>
        </p:nvSpPr>
        <p:spPr/>
        <p:txBody>
          <a:bodyPr/>
          <a:lstStyle/>
          <a:p>
            <a:pPr marL="0" indent="0" algn="r" rtl="1" eaLnBrk="1" hangingPunct="1">
              <a:lnSpc>
                <a:spcPct val="90000"/>
              </a:lnSpc>
              <a:buFont typeface="Wingdings" pitchFamily="2" charset="2"/>
              <a:buNone/>
            </a:pPr>
            <a:r>
              <a:rPr lang="ar-SA" smtClean="0"/>
              <a:t>يمكن أن تكون المساهمة في التكاليف في صورة </a:t>
            </a:r>
            <a:r>
              <a:rPr lang="ar-SA" u="sng" smtClean="0"/>
              <a:t>نقدية</a:t>
            </a:r>
            <a:r>
              <a:rPr lang="ar-SA" smtClean="0"/>
              <a:t> </a:t>
            </a:r>
            <a:endParaRPr lang="ar-EG" smtClean="0"/>
          </a:p>
          <a:p>
            <a:pPr marL="0" indent="0" algn="r" rtl="1" eaLnBrk="1" hangingPunct="1">
              <a:lnSpc>
                <a:spcPct val="90000"/>
              </a:lnSpc>
              <a:buFont typeface="Wingdings" pitchFamily="2" charset="2"/>
              <a:buNone/>
            </a:pPr>
            <a:r>
              <a:rPr lang="ar-SA" smtClean="0"/>
              <a:t>(سواء عن طريق المنظمة أو جهة مانحة أخرى فيما عدا أموال الحكومة الأمريكية)</a:t>
            </a:r>
            <a:endParaRPr lang="ar-EG" smtClean="0"/>
          </a:p>
          <a:p>
            <a:pPr marL="0" indent="0" algn="r" rtl="1" eaLnBrk="1" hangingPunct="1">
              <a:lnSpc>
                <a:spcPct val="90000"/>
              </a:lnSpc>
              <a:buFont typeface="Wingdings" pitchFamily="2" charset="2"/>
              <a:buNone/>
            </a:pPr>
            <a:endParaRPr lang="ar-EG" smtClean="0"/>
          </a:p>
          <a:p>
            <a:pPr marL="0" indent="0" algn="r" rtl="1" eaLnBrk="1" hangingPunct="1">
              <a:lnSpc>
                <a:spcPct val="90000"/>
              </a:lnSpc>
              <a:buFont typeface="Wingdings" pitchFamily="2" charset="2"/>
              <a:buNone/>
            </a:pPr>
            <a:r>
              <a:rPr lang="ar-SA" smtClean="0"/>
              <a:t>أو أن تكون المساهمة </a:t>
            </a:r>
            <a:r>
              <a:rPr lang="ar-SA" u="sng" smtClean="0"/>
              <a:t>عينية</a:t>
            </a:r>
            <a:r>
              <a:rPr lang="ar-SA" smtClean="0"/>
              <a:t> </a:t>
            </a:r>
            <a:endParaRPr lang="ar-EG" smtClean="0"/>
          </a:p>
          <a:p>
            <a:pPr marL="0" indent="0" algn="r" rtl="1" eaLnBrk="1" hangingPunct="1">
              <a:lnSpc>
                <a:spcPct val="90000"/>
              </a:lnSpc>
              <a:buFont typeface="Wingdings" pitchFamily="2" charset="2"/>
              <a:buNone/>
            </a:pPr>
            <a:r>
              <a:rPr lang="ar-SA" smtClean="0"/>
              <a:t>(سواء بالوقت أو الموارد أو الخدمات التي توفرها المنظمة)، ويجب إعداد قائمة بأنواع المساهمات العينية وقيمتها والأساس المستخدم في تقدير قيمتها.</a:t>
            </a:r>
            <a:endParaRPr lang="en-US" smtClean="0"/>
          </a:p>
        </p:txBody>
      </p:sp>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body" idx="1"/>
          </p:nvPr>
        </p:nvSpPr>
        <p:spPr>
          <a:xfrm>
            <a:off x="457200" y="1828800"/>
            <a:ext cx="8229600" cy="5486400"/>
          </a:xfrm>
        </p:spPr>
        <p:txBody>
          <a:bodyPr/>
          <a:lstStyle/>
          <a:p>
            <a:pPr algn="r" rtl="1" eaLnBrk="1" hangingPunct="1">
              <a:lnSpc>
                <a:spcPct val="90000"/>
              </a:lnSpc>
            </a:pPr>
            <a:r>
              <a:rPr lang="ar-SA" smtClean="0">
                <a:cs typeface="Akhbar MT" pitchFamily="2" charset="-78"/>
              </a:rPr>
              <a:t>ستلتزم المنظمات غير الحكومية التي تم الموافقة على تمويلها بتقديم تقرير عن مساهماتها  في التكاليف كجزء من التقارير التي ترسلها ،و من ثم ينبغي وضع الموازنة الخاصة بتلك المساهمات بعناية شديدة.</a:t>
            </a:r>
          </a:p>
          <a:p>
            <a:pPr algn="r" rtl="1" eaLnBrk="1" hangingPunct="1">
              <a:lnSpc>
                <a:spcPct val="90000"/>
              </a:lnSpc>
            </a:pPr>
            <a:r>
              <a:rPr lang="ar-SA" smtClean="0">
                <a:cs typeface="Akhbar MT" pitchFamily="2" charset="-78"/>
              </a:rPr>
              <a:t> يرجى تحديد المساهمات التي ستشارك بها المنظمة غير الحكومية أو الجهة المانحة الأخرى للمشاركة في إنجاح نشاط  المشروع . ويجب أن تكون هذه التكاليف ضرورية ومعقولة.</a:t>
            </a:r>
          </a:p>
          <a:p>
            <a:pPr algn="r" rtl="1" eaLnBrk="1" hangingPunct="1">
              <a:lnSpc>
                <a:spcPct val="90000"/>
              </a:lnSpc>
            </a:pPr>
            <a:r>
              <a:rPr lang="ar-SA" smtClean="0">
                <a:cs typeface="Akhbar MT" pitchFamily="2" charset="-78"/>
              </a:rPr>
              <a:t> وإذا كانت المساهمة عن طريق أحد الجهات المانحة، يرجى ذكر اسم الجهة، و كذلك مدى التأكد من الحصول على التمويل من تلك الجهة وما إذا كانت المساهمة قد تم الاتفاق عليها من خلال عقد موقع مع الجهة المانحة أو تم تقديم مقترح فقط ولم يوقع بعد أو تم تقديم طلب الحصول علي المنحة فقط.</a:t>
            </a:r>
            <a:endParaRPr lang="en-US"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381000"/>
            <a:ext cx="8229600" cy="914400"/>
          </a:xfrm>
        </p:spPr>
        <p:txBody>
          <a:bodyPr/>
          <a:lstStyle/>
          <a:p>
            <a:pPr rtl="1" eaLnBrk="1" hangingPunct="1"/>
            <a:r>
              <a:rPr lang="ar-SA" smtClean="0"/>
              <a:t>المساهمة العينية</a:t>
            </a:r>
            <a:endParaRPr lang="en-US" smtClean="0"/>
          </a:p>
        </p:txBody>
      </p:sp>
      <p:sp>
        <p:nvSpPr>
          <p:cNvPr id="50179" name="Rectangle 3"/>
          <p:cNvSpPr>
            <a:spLocks noGrp="1" noChangeArrowheads="1"/>
          </p:cNvSpPr>
          <p:nvPr>
            <p:ph type="body" idx="1"/>
          </p:nvPr>
        </p:nvSpPr>
        <p:spPr>
          <a:xfrm>
            <a:off x="457200" y="1447800"/>
            <a:ext cx="8229600" cy="4953000"/>
          </a:xfrm>
        </p:spPr>
        <p:txBody>
          <a:bodyPr/>
          <a:lstStyle/>
          <a:p>
            <a:pPr marL="468313" indent="-468313" algn="r" rtl="1" eaLnBrk="1" hangingPunct="1">
              <a:lnSpc>
                <a:spcPct val="90000"/>
              </a:lnSpc>
            </a:pPr>
            <a:r>
              <a:rPr lang="ar-SA" sz="3600" smtClean="0">
                <a:cs typeface="Akhbar MT" pitchFamily="2" charset="-78"/>
              </a:rPr>
              <a:t>المساهمة العينية هي المساهمة بالوقت أو الموارد أو الخدمات التي توفرها المنظمة غير الحكومية أو تتوفر لها بهدف إنجاح نشاط المشروع. و كما سبق ذكره، يجب أن تكون هذه المساهمات ضرورية ومعقولة. ومن أمثلة المساهمات  العينية ما يلي:</a:t>
            </a:r>
          </a:p>
          <a:p>
            <a:pPr marL="468313" indent="-468313" algn="r" rtl="1" eaLnBrk="1" hangingPunct="1">
              <a:lnSpc>
                <a:spcPct val="90000"/>
              </a:lnSpc>
            </a:pPr>
            <a:r>
              <a:rPr lang="ar-SA" sz="3600" smtClean="0">
                <a:cs typeface="Akhbar MT" pitchFamily="2" charset="-78"/>
              </a:rPr>
              <a:t>الوقت الذي يمنحه المتطوعون أو العاملين للمشروع دون دفع مقابل له من أموال المنحة، وهو ما يجب تقدير قيمته بالمقارنة مع معدلات الأجور في سوق العمل والتي تدفع مقابل أداء مثل هذه الخدمات.</a:t>
            </a:r>
          </a:p>
        </p:txBody>
      </p:sp>
    </p:spTree>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idx="1"/>
          </p:nvPr>
        </p:nvSpPr>
        <p:spPr>
          <a:xfrm>
            <a:off x="457200" y="1371600"/>
            <a:ext cx="8229600" cy="5334000"/>
          </a:xfrm>
        </p:spPr>
        <p:txBody>
          <a:bodyPr/>
          <a:lstStyle/>
          <a:p>
            <a:pPr algn="r" rtl="1" eaLnBrk="1" hangingPunct="1">
              <a:lnSpc>
                <a:spcPct val="90000"/>
              </a:lnSpc>
            </a:pPr>
            <a:r>
              <a:rPr lang="ar-SA" sz="3600" b="1" smtClean="0">
                <a:cs typeface="Akhbar MT" pitchFamily="2" charset="-78"/>
              </a:rPr>
              <a:t>الموارد</a:t>
            </a:r>
            <a:r>
              <a:rPr lang="ar-SA" sz="3600" smtClean="0">
                <a:cs typeface="Akhbar MT" pitchFamily="2" charset="-78"/>
              </a:rPr>
              <a:t> قد تضمن:</a:t>
            </a:r>
          </a:p>
          <a:p>
            <a:pPr lvl="1" algn="r" rtl="1" eaLnBrk="1" hangingPunct="1">
              <a:lnSpc>
                <a:spcPct val="90000"/>
              </a:lnSpc>
              <a:buClr>
                <a:schemeClr val="hlink"/>
              </a:buClr>
              <a:buFontTx/>
              <a:buChar char="•"/>
            </a:pPr>
            <a:r>
              <a:rPr lang="ar-SA" sz="3600" smtClean="0">
                <a:cs typeface="Akhbar MT" pitchFamily="2" charset="-78"/>
              </a:rPr>
              <a:t>إيجار المقر</a:t>
            </a:r>
          </a:p>
          <a:p>
            <a:pPr lvl="1" algn="r" rtl="1" eaLnBrk="1" hangingPunct="1">
              <a:lnSpc>
                <a:spcPct val="90000"/>
              </a:lnSpc>
              <a:buClr>
                <a:schemeClr val="hlink"/>
              </a:buClr>
              <a:buFontTx/>
              <a:buChar char="•"/>
            </a:pPr>
            <a:r>
              <a:rPr lang="ar-SA" sz="3600" smtClean="0">
                <a:cs typeface="Akhbar MT" pitchFamily="2" charset="-78"/>
              </a:rPr>
              <a:t> الإهلاك السنوي  للمعدات أو السيارات أو الأثاث أو أية أصول ثابتة أخري مدرجة  بالحسابات الختامية للمنظمة .</a:t>
            </a:r>
          </a:p>
          <a:p>
            <a:pPr lvl="1" algn="r" rtl="1" eaLnBrk="1" hangingPunct="1">
              <a:lnSpc>
                <a:spcPct val="90000"/>
              </a:lnSpc>
              <a:buClr>
                <a:schemeClr val="hlink"/>
              </a:buClr>
              <a:buFontTx/>
              <a:buChar char="•"/>
            </a:pPr>
            <a:r>
              <a:rPr lang="ar-SA" sz="3600" smtClean="0">
                <a:cs typeface="Akhbar MT" pitchFamily="2" charset="-78"/>
              </a:rPr>
              <a:t>القيمة التقديرية لأية مساهمات عينية أخري كأدوات مكتبية أو مستلزمات كمبيوتر </a:t>
            </a:r>
          </a:p>
          <a:p>
            <a:pPr lvl="1" algn="r" rtl="1" eaLnBrk="1" hangingPunct="1">
              <a:lnSpc>
                <a:spcPct val="90000"/>
              </a:lnSpc>
              <a:buClr>
                <a:schemeClr val="hlink"/>
              </a:buClr>
              <a:buFontTx/>
              <a:buChar char="•"/>
            </a:pPr>
            <a:r>
              <a:rPr lang="ar-SA" sz="3600" smtClean="0">
                <a:cs typeface="Akhbar MT" pitchFamily="2" charset="-78"/>
              </a:rPr>
              <a:t>الخدمات والتي قد تشمل الخدمات المهنية التطوعية مثل أتعاب المحاماة أو المحاسبين أو الدعاية والإعلان أو أتعاب الاستشاريين ،الخ </a:t>
            </a:r>
            <a:endParaRPr lang="en-US" sz="3600" smtClean="0">
              <a:cs typeface="Akhbar MT" pitchFamily="2" charset="-78"/>
            </a:endParaRPr>
          </a:p>
          <a:p>
            <a:pPr algn="r" rtl="1" eaLnBrk="1" hangingPunct="1">
              <a:lnSpc>
                <a:spcPct val="90000"/>
              </a:lnSpc>
            </a:pPr>
            <a:endParaRPr lang="en-US" sz="2800" smtClean="0"/>
          </a:p>
        </p:txBody>
      </p:sp>
    </p:spTree>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body" idx="1"/>
          </p:nvPr>
        </p:nvSpPr>
        <p:spPr>
          <a:xfrm>
            <a:off x="457200" y="1600200"/>
            <a:ext cx="8229600" cy="5257800"/>
          </a:xfrm>
        </p:spPr>
        <p:txBody>
          <a:bodyPr/>
          <a:lstStyle/>
          <a:p>
            <a:pPr marL="0" indent="0" algn="r" rtl="1" eaLnBrk="1" hangingPunct="1">
              <a:buFont typeface="Wingdings" pitchFamily="2" charset="2"/>
              <a:buNone/>
            </a:pPr>
            <a:r>
              <a:rPr lang="ar-SA" sz="3600" smtClean="0">
                <a:cs typeface="Akhbar MT" pitchFamily="2" charset="-78"/>
              </a:rPr>
              <a:t>و يجب تقدير قيمة هذه الخدمات بالمقارنة بمعدلات تلك الخدمات في السوق، مع إيضاح كافة الأسس والعمليات الحسابية المستخدمة في تحديد قيمة مساهمة المنظمة غير الحكومية في التكاليف.</a:t>
            </a:r>
            <a:endParaRPr lang="ar-SA" sz="3600" b="1" u="sng" smtClean="0">
              <a:cs typeface="Akhbar MT" pitchFamily="2" charset="-78"/>
            </a:endParaRPr>
          </a:p>
          <a:p>
            <a:pPr marL="0" indent="0" algn="r" rtl="1" eaLnBrk="1" hangingPunct="1">
              <a:buFont typeface="Wingdings" pitchFamily="2" charset="2"/>
              <a:buNone/>
            </a:pPr>
            <a:r>
              <a:rPr lang="ar-SA" sz="3600" b="1" u="sng" smtClean="0">
                <a:cs typeface="Akhbar MT" pitchFamily="2" charset="-78"/>
              </a:rPr>
              <a:t>ملاحظة :</a:t>
            </a:r>
            <a:endParaRPr lang="ar-SA" sz="3600" smtClean="0">
              <a:cs typeface="Akhbar MT" pitchFamily="2" charset="-78"/>
            </a:endParaRPr>
          </a:p>
          <a:p>
            <a:pPr marL="0" indent="0" algn="r" rtl="1" eaLnBrk="1" hangingPunct="1">
              <a:buFont typeface="Wingdings" pitchFamily="2" charset="2"/>
              <a:buNone/>
            </a:pPr>
            <a:r>
              <a:rPr lang="ar-SA" sz="3600" smtClean="0">
                <a:cs typeface="Akhbar MT" pitchFamily="2" charset="-78"/>
              </a:rPr>
              <a:t>يمكن للمنظمة غير الحكومية الاستعانة بمساهمات المنظمات غير الحكومية الأخرى التي ستتلقى منحا فرعية للوصول إلي النسبة المطلوبة </a:t>
            </a:r>
            <a:endParaRPr lang="en-US" sz="3600" smtClean="0">
              <a:cs typeface="Akhbar MT" pitchFamily="2" charset="-78"/>
            </a:endParaRPr>
          </a:p>
        </p:txBody>
      </p:sp>
    </p:spTree>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21961910"/>
              </p:ext>
            </p:extLst>
          </p:nvPr>
        </p:nvGraphicFramePr>
        <p:xfrm>
          <a:off x="533401" y="1676400"/>
          <a:ext cx="8001000" cy="4572002"/>
        </p:xfrm>
        <a:graphic>
          <a:graphicData uri="http://schemas.openxmlformats.org/drawingml/2006/table">
            <a:tbl>
              <a:tblPr firstRow="1" firstCol="1" lastRow="1" lastCol="1" bandRow="1" bandCol="1">
                <a:tableStyleId>{5C22544A-7EE6-4342-B048-85BDC9FD1C3A}</a:tableStyleId>
              </a:tblPr>
              <a:tblGrid>
                <a:gridCol w="768350"/>
                <a:gridCol w="5632449"/>
                <a:gridCol w="740140"/>
                <a:gridCol w="860061"/>
              </a:tblGrid>
              <a:tr h="654954">
                <a:tc>
                  <a:txBody>
                    <a:bodyPr/>
                    <a:lstStyle/>
                    <a:p>
                      <a:pPr marL="0" marR="0" algn="ctr">
                        <a:spcBef>
                          <a:spcPts val="0"/>
                        </a:spcBef>
                        <a:spcAft>
                          <a:spcPts val="0"/>
                        </a:spcAft>
                      </a:pPr>
                      <a:r>
                        <a:rPr lang="en-US" sz="1200" dirty="0">
                          <a:solidFill>
                            <a:schemeClr val="tx1"/>
                          </a:solidFill>
                          <a:effectLst/>
                        </a:rPr>
                        <a:t>Result</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chemeClr val="tx1"/>
                          </a:solidFill>
                          <a:effectLst/>
                        </a:rPr>
                        <a:t>Description</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chemeClr val="tx1"/>
                          </a:solidFill>
                          <a:effectLst/>
                        </a:rPr>
                        <a:t>Target</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chemeClr val="tx1"/>
                          </a:solidFill>
                          <a:effectLst/>
                        </a:rPr>
                        <a:t>Cost</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14606">
                <a:tc>
                  <a:txBody>
                    <a:bodyPr/>
                    <a:lstStyle/>
                    <a:p>
                      <a:pPr marL="0" marR="0">
                        <a:spcBef>
                          <a:spcPts val="0"/>
                        </a:spcBef>
                        <a:spcAft>
                          <a:spcPts val="0"/>
                        </a:spcAft>
                      </a:pPr>
                      <a:r>
                        <a:rPr lang="en-US" sz="1200" dirty="0">
                          <a:solidFill>
                            <a:schemeClr val="tx1"/>
                          </a:solidFill>
                          <a:effectLst/>
                        </a:rPr>
                        <a:t>Initial</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solidFill>
                            <a:schemeClr val="tx1"/>
                          </a:solidFill>
                          <a:effectLst/>
                        </a:rPr>
                        <a:t>Performance Monitoring and Evaluation Plan for all results and indicators developed and implemented with approval from USAID.  </a:t>
                      </a:r>
                      <a:endParaRPr lang="en-US" sz="1200" dirty="0">
                        <a:solidFill>
                          <a:schemeClr val="tx1"/>
                        </a:solidFill>
                        <a:effectLst/>
                        <a:latin typeface="Times New Roman"/>
                        <a:ea typeface="Times New Roman"/>
                      </a:endParaRPr>
                    </a:p>
                  </a:txBody>
                  <a:tcPr marL="63708" marR="637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a:solidFill>
                            <a:schemeClr val="tx1"/>
                          </a:solidFill>
                          <a:effectLst/>
                          <a:highlight>
                            <a:srgbClr val="00FF00"/>
                          </a:highlight>
                        </a:rPr>
                        <a:t> </a:t>
                      </a:r>
                      <a:endParaRPr lang="en-US" sz="1200">
                        <a:solidFill>
                          <a:schemeClr val="tx1"/>
                        </a:solidFill>
                        <a:effectLst/>
                      </a:endParaRPr>
                    </a:p>
                    <a:p>
                      <a:pPr marL="0" marR="0">
                        <a:spcBef>
                          <a:spcPts val="0"/>
                        </a:spcBef>
                        <a:spcAft>
                          <a:spcPts val="0"/>
                        </a:spcAft>
                      </a:pPr>
                      <a:r>
                        <a:rPr lang="en-US" sz="1200">
                          <a:solidFill>
                            <a:schemeClr val="tx1"/>
                          </a:solidFill>
                          <a:effectLst/>
                        </a:rPr>
                        <a:t> </a:t>
                      </a:r>
                      <a:endParaRPr lang="en-US" sz="120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solidFill>
                            <a:schemeClr val="tx1"/>
                          </a:solidFill>
                          <a:effectLst/>
                        </a:rPr>
                        <a:t>$30,000</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71908">
                <a:tc>
                  <a:txBody>
                    <a:bodyPr/>
                    <a:lstStyle/>
                    <a:p>
                      <a:pPr marL="0" marR="0">
                        <a:spcBef>
                          <a:spcPts val="0"/>
                        </a:spcBef>
                        <a:spcAft>
                          <a:spcPts val="0"/>
                        </a:spcAft>
                      </a:pPr>
                      <a:r>
                        <a:rPr lang="en-US" sz="1200" dirty="0">
                          <a:solidFill>
                            <a:schemeClr val="tx1"/>
                          </a:solidFill>
                          <a:effectLst/>
                        </a:rPr>
                        <a:t>1</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solidFill>
                            <a:schemeClr val="tx1"/>
                          </a:solidFill>
                          <a:effectLst/>
                        </a:rPr>
                        <a:t>Full-time equivalent jobs created among participating MSMEs, broken down by sex. Jobs baseline shall be established for each MSME as they join the program.  From this baseline, increased jobs above and beyond this prior year’s sales target will count towards achieving the result.</a:t>
                      </a:r>
                      <a:endParaRPr lang="en-US" sz="1200" dirty="0">
                        <a:solidFill>
                          <a:schemeClr val="tx1"/>
                        </a:solidFill>
                        <a:effectLst/>
                        <a:latin typeface="Times New Roman"/>
                        <a:ea typeface="Times New Roman"/>
                      </a:endParaRPr>
                    </a:p>
                  </a:txBody>
                  <a:tcPr marL="63708" marR="637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a:solidFill>
                            <a:schemeClr val="tx1"/>
                          </a:solidFill>
                          <a:effectLst/>
                          <a:highlight>
                            <a:srgbClr val="00FF00"/>
                          </a:highlight>
                        </a:rPr>
                        <a:t> </a:t>
                      </a:r>
                      <a:endParaRPr lang="en-US" sz="1200">
                        <a:solidFill>
                          <a:schemeClr val="tx1"/>
                        </a:solidFill>
                        <a:effectLst/>
                      </a:endParaRPr>
                    </a:p>
                    <a:p>
                      <a:pPr marL="0" marR="0">
                        <a:spcBef>
                          <a:spcPts val="0"/>
                        </a:spcBef>
                        <a:spcAft>
                          <a:spcPts val="0"/>
                        </a:spcAft>
                      </a:pPr>
                      <a:r>
                        <a:rPr lang="en-US" sz="1200">
                          <a:solidFill>
                            <a:schemeClr val="tx1"/>
                          </a:solidFill>
                          <a:effectLst/>
                        </a:rPr>
                        <a:t>27,000</a:t>
                      </a:r>
                      <a:endParaRPr lang="en-US" sz="120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solidFill>
                            <a:schemeClr val="tx1"/>
                          </a:solidFill>
                          <a:effectLst/>
                        </a:rPr>
                        <a:t>$150,000</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7303">
                <a:tc>
                  <a:txBody>
                    <a:bodyPr/>
                    <a:lstStyle/>
                    <a:p>
                      <a:pPr marL="0" marR="0">
                        <a:spcBef>
                          <a:spcPts val="0"/>
                        </a:spcBef>
                        <a:spcAft>
                          <a:spcPts val="0"/>
                        </a:spcAft>
                      </a:pPr>
                      <a:r>
                        <a:rPr lang="en-US" sz="1200">
                          <a:solidFill>
                            <a:schemeClr val="tx1"/>
                          </a:solidFill>
                          <a:effectLst/>
                        </a:rPr>
                        <a:t> </a:t>
                      </a:r>
                      <a:endParaRPr lang="en-US" sz="120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a:solidFill>
                            <a:schemeClr val="tx1"/>
                          </a:solidFill>
                          <a:effectLst/>
                        </a:rPr>
                        <a:t> </a:t>
                      </a:r>
                      <a:endParaRPr lang="en-US" sz="1200">
                        <a:solidFill>
                          <a:schemeClr val="tx1"/>
                        </a:solidFill>
                        <a:effectLst/>
                        <a:latin typeface="Times New Roman"/>
                        <a:ea typeface="Times New Roman"/>
                      </a:endParaRPr>
                    </a:p>
                  </a:txBody>
                  <a:tcPr marL="63708" marR="637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a:solidFill>
                            <a:schemeClr val="tx1"/>
                          </a:solidFill>
                          <a:effectLst/>
                        </a:rPr>
                        <a:t> </a:t>
                      </a:r>
                      <a:endParaRPr lang="en-US" sz="120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solidFill>
                            <a:schemeClr val="tx1"/>
                          </a:solidFill>
                          <a:effectLst/>
                        </a:rPr>
                        <a:t> </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14606">
                <a:tc>
                  <a:txBody>
                    <a:bodyPr/>
                    <a:lstStyle/>
                    <a:p>
                      <a:pPr marL="0" marR="0">
                        <a:spcBef>
                          <a:spcPts val="0"/>
                        </a:spcBef>
                        <a:spcAft>
                          <a:spcPts val="0"/>
                        </a:spcAft>
                      </a:pPr>
                      <a:r>
                        <a:rPr lang="en-US" sz="1200" dirty="0">
                          <a:solidFill>
                            <a:schemeClr val="tx1"/>
                          </a:solidFill>
                          <a:effectLst/>
                        </a:rPr>
                        <a:t>2</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solidFill>
                            <a:schemeClr val="tx1"/>
                          </a:solidFill>
                          <a:effectLst/>
                        </a:rPr>
                        <a:t>Local institutions and/or enterprises strengthened or equipped to provide Business Development Services on a fee-basis.</a:t>
                      </a:r>
                      <a:endParaRPr lang="en-US" sz="1200" dirty="0">
                        <a:solidFill>
                          <a:schemeClr val="tx1"/>
                        </a:solidFill>
                        <a:effectLst/>
                        <a:latin typeface="Times New Roman"/>
                        <a:ea typeface="Times New Roman"/>
                      </a:endParaRPr>
                    </a:p>
                  </a:txBody>
                  <a:tcPr marL="63708" marR="637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a:solidFill>
                            <a:schemeClr val="tx1"/>
                          </a:solidFill>
                          <a:effectLst/>
                        </a:rPr>
                        <a:t>8</a:t>
                      </a:r>
                      <a:endParaRPr lang="en-US" sz="120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solidFill>
                            <a:schemeClr val="tx1"/>
                          </a:solidFill>
                          <a:effectLst/>
                        </a:rPr>
                        <a:t>$170,000</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7303">
                <a:tc>
                  <a:txBody>
                    <a:bodyPr/>
                    <a:lstStyle/>
                    <a:p>
                      <a:pPr marL="0" marR="0">
                        <a:spcBef>
                          <a:spcPts val="0"/>
                        </a:spcBef>
                        <a:spcAft>
                          <a:spcPts val="0"/>
                        </a:spcAft>
                      </a:pPr>
                      <a:r>
                        <a:rPr lang="en-US" sz="1200" dirty="0">
                          <a:solidFill>
                            <a:schemeClr val="tx1"/>
                          </a:solidFill>
                          <a:effectLst/>
                        </a:rPr>
                        <a:t> </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a:solidFill>
                            <a:schemeClr val="tx1"/>
                          </a:solidFill>
                          <a:effectLst/>
                        </a:rPr>
                        <a:t> </a:t>
                      </a:r>
                      <a:endParaRPr lang="en-US" sz="1200">
                        <a:solidFill>
                          <a:schemeClr val="tx1"/>
                        </a:solidFill>
                        <a:effectLst/>
                        <a:latin typeface="Times New Roman"/>
                        <a:ea typeface="Times New Roman"/>
                      </a:endParaRPr>
                    </a:p>
                  </a:txBody>
                  <a:tcPr marL="63708" marR="637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a:solidFill>
                          <a:schemeClr val="tx1"/>
                        </a:solidFill>
                        <a:effectLst/>
                        <a:latin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solidFill>
                            <a:schemeClr val="tx1"/>
                          </a:solidFill>
                          <a:effectLst/>
                        </a:rPr>
                        <a:t> </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029212">
                <a:tc>
                  <a:txBody>
                    <a:bodyPr/>
                    <a:lstStyle/>
                    <a:p>
                      <a:pPr marL="0" marR="0">
                        <a:spcBef>
                          <a:spcPts val="0"/>
                        </a:spcBef>
                        <a:spcAft>
                          <a:spcPts val="0"/>
                        </a:spcAft>
                      </a:pPr>
                      <a:r>
                        <a:rPr lang="en-US" sz="1200" dirty="0">
                          <a:solidFill>
                            <a:schemeClr val="tx1"/>
                          </a:solidFill>
                          <a:effectLst/>
                        </a:rPr>
                        <a:t>3</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a:solidFill>
                            <a:schemeClr val="tx1"/>
                          </a:solidFill>
                          <a:effectLst/>
                        </a:rPr>
                        <a:t>Amount of resources leveraged through Alliances/Public-Private Partnerships (PPPs) with private sector companies (local and/or international companies), government entities, non-governmental organizations, foundations, universities and/or training institutes. See Definitions  (Baseline of zero)</a:t>
                      </a:r>
                      <a:endParaRPr lang="en-US" sz="1200">
                        <a:solidFill>
                          <a:schemeClr val="tx1"/>
                        </a:solidFill>
                        <a:effectLst/>
                        <a:latin typeface="Times New Roman"/>
                        <a:ea typeface="Times New Roman"/>
                      </a:endParaRPr>
                    </a:p>
                  </a:txBody>
                  <a:tcPr marL="63708" marR="637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a:solidFill>
                            <a:schemeClr val="tx1"/>
                          </a:solidFill>
                          <a:effectLst/>
                        </a:rPr>
                        <a:t>US$ 4 million </a:t>
                      </a:r>
                      <a:endParaRPr lang="en-US" sz="120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solidFill>
                            <a:schemeClr val="tx1"/>
                          </a:solidFill>
                          <a:effectLst/>
                        </a:rPr>
                        <a:t>$150,000</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7303">
                <a:tc>
                  <a:txBody>
                    <a:bodyPr/>
                    <a:lstStyle/>
                    <a:p>
                      <a:pPr marL="0" marR="0" algn="r">
                        <a:spcBef>
                          <a:spcPts val="0"/>
                        </a:spcBef>
                        <a:spcAft>
                          <a:spcPts val="0"/>
                        </a:spcAft>
                      </a:pPr>
                      <a:r>
                        <a:rPr lang="en-US" sz="1200" dirty="0">
                          <a:solidFill>
                            <a:schemeClr val="tx1"/>
                          </a:solidFill>
                          <a:effectLst/>
                        </a:rPr>
                        <a:t> </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200">
                          <a:solidFill>
                            <a:schemeClr val="tx1"/>
                          </a:solidFill>
                          <a:effectLst/>
                        </a:rPr>
                        <a:t> </a:t>
                      </a:r>
                      <a:endParaRPr lang="en-US" sz="1200">
                        <a:solidFill>
                          <a:schemeClr val="tx1"/>
                        </a:solidFill>
                        <a:effectLst/>
                        <a:latin typeface="Times New Roman"/>
                        <a:ea typeface="Times New Roman"/>
                      </a:endParaRPr>
                    </a:p>
                  </a:txBody>
                  <a:tcPr marL="63708" marR="637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solidFill>
                            <a:schemeClr val="tx1"/>
                          </a:solidFill>
                          <a:effectLst/>
                        </a:rPr>
                        <a:t> </a:t>
                      </a:r>
                      <a:endParaRPr lang="en-US" sz="120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chemeClr val="tx1"/>
                          </a:solidFill>
                          <a:effectLst/>
                        </a:rPr>
                        <a:t> </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14807">
                <a:tc>
                  <a:txBody>
                    <a:bodyPr/>
                    <a:lstStyle/>
                    <a:p>
                      <a:pPr marL="0" marR="0" algn="r">
                        <a:spcBef>
                          <a:spcPts val="0"/>
                        </a:spcBef>
                        <a:spcAft>
                          <a:spcPts val="0"/>
                        </a:spcAft>
                      </a:pPr>
                      <a:r>
                        <a:rPr lang="en-US" sz="1200" dirty="0">
                          <a:solidFill>
                            <a:schemeClr val="tx1"/>
                          </a:solidFill>
                          <a:effectLst/>
                        </a:rPr>
                        <a:t> </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200" dirty="0">
                          <a:solidFill>
                            <a:schemeClr val="tx1"/>
                          </a:solidFill>
                          <a:effectLst/>
                        </a:rPr>
                        <a:t> </a:t>
                      </a:r>
                      <a:endParaRPr lang="en-US" sz="1200" dirty="0">
                        <a:solidFill>
                          <a:schemeClr val="tx1"/>
                        </a:solidFill>
                        <a:effectLst/>
                        <a:latin typeface="Times New Roman"/>
                        <a:ea typeface="Times New Roman"/>
                      </a:endParaRPr>
                    </a:p>
                  </a:txBody>
                  <a:tcPr marL="63708" marR="637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a:solidFill>
                            <a:schemeClr val="tx1"/>
                          </a:solidFill>
                          <a:effectLst/>
                        </a:rPr>
                        <a:t>TOTAL</a:t>
                      </a:r>
                      <a:endParaRPr lang="en-US" sz="120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chemeClr val="tx1"/>
                          </a:solidFill>
                          <a:effectLst/>
                        </a:rPr>
                        <a:t>$500,000</a:t>
                      </a:r>
                      <a:endParaRPr lang="en-US" sz="1200" dirty="0">
                        <a:solidFill>
                          <a:schemeClr val="tx1"/>
                        </a:solidFill>
                        <a:effectLst/>
                        <a:latin typeface="Times New Roman"/>
                        <a:ea typeface="Times New Roman"/>
                      </a:endParaRPr>
                    </a:p>
                  </a:txBody>
                  <a:tcPr marL="63708" marR="637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1117256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idx="1"/>
          </p:nvPr>
        </p:nvSpPr>
        <p:spPr>
          <a:xfrm>
            <a:off x="762000" y="1600200"/>
            <a:ext cx="7772400" cy="3886200"/>
          </a:xfrm>
        </p:spPr>
        <p:txBody>
          <a:bodyPr/>
          <a:lstStyle/>
          <a:p>
            <a:pPr algn="r" rtl="1">
              <a:buFont typeface="Wingdings" pitchFamily="2" charset="2"/>
              <a:buChar char="ü"/>
            </a:pPr>
            <a:r>
              <a:rPr lang="ar-EG" i="1" smtClean="0"/>
              <a:t>استراتيجية المشروع</a:t>
            </a:r>
          </a:p>
          <a:p>
            <a:pPr lvl="1" algn="r" rtl="1"/>
            <a:r>
              <a:rPr lang="ar-EG" smtClean="0"/>
              <a:t>اشرح الطريقة (المنهجية) المتبعة في التعامل مع الموضوع التنموي/ الفرص وكيف يساعد المشروع في تدعيم الاهداف المحددة بالخطة السنوية للتنمية (توظيف الشباب، ايجاد فرص عمل، الاستثمار في العنصرالبشري)</a:t>
            </a:r>
          </a:p>
          <a:p>
            <a:pPr algn="r" rtl="1">
              <a:buFont typeface="Wingdings" pitchFamily="2" charset="2"/>
              <a:buChar char="ü"/>
            </a:pPr>
            <a:r>
              <a:rPr lang="ar-EG" smtClean="0"/>
              <a:t> </a:t>
            </a:r>
            <a:r>
              <a:rPr lang="ar-EG" i="1" smtClean="0"/>
              <a:t>المستفيدين من المشروع </a:t>
            </a:r>
          </a:p>
          <a:p>
            <a:pPr lvl="1" algn="r" rtl="1"/>
            <a:r>
              <a:rPr lang="ar-EG" smtClean="0"/>
              <a:t>وضح بالتفصيل نوعية وعدد المستفيدين من المشروع الذين سوف يستفيدون من المشروع ( علي سبيل المثال: نساء،رجال، شباب، اعمار مختلفة، مزارعين)</a:t>
            </a:r>
            <a:endParaRPr lang="en-US"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4800" y="1295400"/>
            <a:ext cx="8686800" cy="5334000"/>
          </a:xfrm>
        </p:spPr>
      </p:pic>
    </p:spTree>
    <p:extLst>
      <p:ext uri="{BB962C8B-B14F-4D97-AF65-F5344CB8AC3E}">
        <p14:creationId xmlns:p14="http://schemas.microsoft.com/office/powerpoint/2010/main" val="16348775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p:cNvSpPr>
          <p:nvPr>
            <p:ph type="title"/>
          </p:nvPr>
        </p:nvSpPr>
        <p:spPr>
          <a:xfrm>
            <a:off x="609600" y="1219200"/>
            <a:ext cx="8153400" cy="762000"/>
          </a:xfrm>
        </p:spPr>
        <p:txBody>
          <a:bodyPr/>
          <a:lstStyle/>
          <a:p>
            <a:pPr algn="ctr">
              <a:defRPr/>
            </a:pPr>
            <a:r>
              <a:rPr lang="en-US" dirty="0" smtClean="0">
                <a:solidFill>
                  <a:schemeClr val="accent1">
                    <a:lumMod val="75000"/>
                  </a:schemeClr>
                </a:solidFill>
              </a:rPr>
              <a:t>Budget Template- Grants</a:t>
            </a:r>
            <a:br>
              <a:rPr lang="en-US" dirty="0" smtClean="0">
                <a:solidFill>
                  <a:schemeClr val="accent1">
                    <a:lumMod val="75000"/>
                  </a:schemeClr>
                </a:solidFill>
              </a:rPr>
            </a:br>
            <a:r>
              <a:rPr lang="en-US" dirty="0" smtClean="0">
                <a:solidFill>
                  <a:schemeClr val="accent1">
                    <a:lumMod val="75000"/>
                  </a:schemeClr>
                </a:solidFill>
              </a:rPr>
              <a:t> </a:t>
            </a:r>
            <a:r>
              <a:rPr lang="ar-EG" dirty="0" smtClean="0">
                <a:solidFill>
                  <a:schemeClr val="accent1">
                    <a:lumMod val="75000"/>
                  </a:schemeClr>
                </a:solidFill>
              </a:rPr>
              <a:t> أعداد ميزانيه المنح </a:t>
            </a:r>
            <a:endParaRPr lang="en-US" dirty="0" smtClean="0">
              <a:solidFill>
                <a:schemeClr val="accent1">
                  <a:lumMod val="75000"/>
                </a:schemeClr>
              </a:solidFill>
            </a:endParaRPr>
          </a:p>
        </p:txBody>
      </p:sp>
      <p:sp>
        <p:nvSpPr>
          <p:cNvPr id="5123" name="Rectangle 5"/>
          <p:cNvSpPr>
            <a:spLocks noGrp="1"/>
          </p:cNvSpPr>
          <p:nvPr>
            <p:ph type="body" sz="half" idx="1"/>
          </p:nvPr>
        </p:nvSpPr>
        <p:spPr>
          <a:xfrm>
            <a:off x="457200" y="2362200"/>
            <a:ext cx="4038600" cy="4389438"/>
          </a:xfrm>
          <a:gradFill rotWithShape="0">
            <a:gsLst>
              <a:gs pos="0">
                <a:srgbClr val="5E9EFF"/>
              </a:gs>
              <a:gs pos="39999">
                <a:srgbClr val="85C2FF"/>
              </a:gs>
              <a:gs pos="70000">
                <a:srgbClr val="C4D6EB"/>
              </a:gs>
              <a:gs pos="100000">
                <a:srgbClr val="FFEBFA"/>
              </a:gs>
            </a:gsLst>
            <a:lin ang="5400000"/>
          </a:gradFill>
        </p:spPr>
        <p:txBody>
          <a:bodyPr/>
          <a:lstStyle/>
          <a:p>
            <a:pPr>
              <a:lnSpc>
                <a:spcPct val="90000"/>
              </a:lnSpc>
            </a:pPr>
            <a:r>
              <a:rPr lang="en-US" sz="2000" smtClean="0"/>
              <a:t>Budget summary including USAID and Organization cost shares-one page</a:t>
            </a:r>
          </a:p>
          <a:p>
            <a:pPr>
              <a:lnSpc>
                <a:spcPct val="90000"/>
              </a:lnSpc>
            </a:pPr>
            <a:r>
              <a:rPr lang="en-US" sz="2000" smtClean="0"/>
              <a:t>Budget details should be supported with notes</a:t>
            </a:r>
          </a:p>
          <a:p>
            <a:pPr>
              <a:lnSpc>
                <a:spcPct val="90000"/>
              </a:lnSpc>
            </a:pPr>
            <a:r>
              <a:rPr lang="en-US" sz="2000" smtClean="0"/>
              <a:t>Local organization should  submit their budgets in local currency</a:t>
            </a:r>
          </a:p>
          <a:p>
            <a:pPr>
              <a:lnSpc>
                <a:spcPct val="90000"/>
              </a:lnSpc>
            </a:pPr>
            <a:r>
              <a:rPr lang="en-US" sz="2000" smtClean="0"/>
              <a:t>Organization contribution can be budgeted in cash and in-kind</a:t>
            </a:r>
          </a:p>
          <a:p>
            <a:pPr>
              <a:lnSpc>
                <a:spcPct val="90000"/>
              </a:lnSpc>
            </a:pPr>
            <a:r>
              <a:rPr lang="en-US" sz="2000" smtClean="0"/>
              <a:t>Use inflation rate for budgets over 12 months</a:t>
            </a:r>
          </a:p>
          <a:p>
            <a:pPr>
              <a:lnSpc>
                <a:spcPct val="90000"/>
              </a:lnSpc>
              <a:buFont typeface="Wingdings 2" pitchFamily="18" charset="2"/>
              <a:buNone/>
            </a:pPr>
            <a:endParaRPr lang="en-US" sz="2000" smtClean="0"/>
          </a:p>
          <a:p>
            <a:pPr>
              <a:lnSpc>
                <a:spcPct val="90000"/>
              </a:lnSpc>
            </a:pPr>
            <a:endParaRPr lang="en-US" sz="2000" smtClean="0"/>
          </a:p>
        </p:txBody>
      </p:sp>
      <p:sp>
        <p:nvSpPr>
          <p:cNvPr id="11268" name="Rectangle 6"/>
          <p:cNvSpPr>
            <a:spLocks noGrp="1"/>
          </p:cNvSpPr>
          <p:nvPr>
            <p:ph type="body" sz="half" idx="2"/>
          </p:nvPr>
        </p:nvSpPr>
        <p:spPr>
          <a:xfrm>
            <a:off x="4648200" y="2362200"/>
            <a:ext cx="4038600" cy="4389438"/>
          </a:xfrm>
        </p:spPr>
        <p:txBody>
          <a:bodyPr/>
          <a:lstStyle/>
          <a:p>
            <a:pPr marL="0" indent="0" algn="r">
              <a:lnSpc>
                <a:spcPct val="90000"/>
              </a:lnSpc>
              <a:buFont typeface="Wingdings 2" pitchFamily="18" charset="2"/>
              <a:buNone/>
              <a:defRPr/>
            </a:pPr>
            <a:r>
              <a:rPr lang="ar-EG" sz="2000" dirty="0" smtClean="0"/>
              <a:t>- الميزانيه المجمعه يجب ان تحتوى على التكلفه مقسمه بين وكاله المعونه الامريكيه و المؤسسه الطالبه </a:t>
            </a:r>
          </a:p>
          <a:p>
            <a:pPr marL="0" indent="0" algn="r">
              <a:lnSpc>
                <a:spcPct val="90000"/>
              </a:lnSpc>
              <a:buFont typeface="Wingdings 2" pitchFamily="18" charset="2"/>
              <a:buNone/>
              <a:defRPr/>
            </a:pPr>
            <a:r>
              <a:rPr lang="ar-EG" sz="2000" dirty="0" smtClean="0"/>
              <a:t>- تكاليف الميزانيه المفصله يجب ان تقدم مع ملاحظات لشرح بنودها</a:t>
            </a:r>
          </a:p>
          <a:p>
            <a:pPr marL="0" indent="0" algn="r">
              <a:lnSpc>
                <a:spcPct val="90000"/>
              </a:lnSpc>
              <a:buFont typeface="Wingdings 2" pitchFamily="18" charset="2"/>
              <a:buNone/>
              <a:defRPr/>
            </a:pPr>
            <a:r>
              <a:rPr lang="ar-EG" sz="2000" dirty="0" smtClean="0"/>
              <a:t>- المؤسسات المحليه يجب ان تقدم الميزانيه بالعمله المحلية</a:t>
            </a:r>
          </a:p>
          <a:p>
            <a:pPr algn="r">
              <a:lnSpc>
                <a:spcPct val="90000"/>
              </a:lnSpc>
              <a:buFontTx/>
              <a:buChar char="-"/>
              <a:defRPr/>
            </a:pPr>
            <a:r>
              <a:rPr lang="ar-EG" sz="2000" dirty="0" smtClean="0"/>
              <a:t>المشاركه فى التكاليف ممكن ان تكون نقديه او عينيه</a:t>
            </a:r>
          </a:p>
          <a:p>
            <a:pPr marL="0" indent="0" algn="r">
              <a:lnSpc>
                <a:spcPct val="90000"/>
              </a:lnSpc>
              <a:buFont typeface="Wingdings 2" pitchFamily="18" charset="2"/>
              <a:buNone/>
              <a:defRPr/>
            </a:pPr>
            <a:r>
              <a:rPr lang="ar-EG" sz="2000" dirty="0" smtClean="0"/>
              <a:t>- تضاف نسبه تضخم الى الميزانيه ابتداء من السنه الثانيه حسب المؤشرات الاقتصاديه  </a:t>
            </a:r>
          </a:p>
          <a:p>
            <a:pPr marL="0" indent="0" algn="r">
              <a:lnSpc>
                <a:spcPct val="90000"/>
              </a:lnSpc>
              <a:buFont typeface="Wingdings 2" pitchFamily="18" charset="2"/>
              <a:buNone/>
              <a:defRPr/>
            </a:pPr>
            <a:r>
              <a:rPr lang="ar-EG" sz="2000" dirty="0"/>
              <a:t>	</a:t>
            </a:r>
            <a:endParaRPr lang="ar-EG" sz="2000" dirty="0" smtClean="0"/>
          </a:p>
        </p:txBody>
      </p:sp>
    </p:spTree>
    <p:extLst>
      <p:ext uri="{BB962C8B-B14F-4D97-AF65-F5344CB8AC3E}">
        <p14:creationId xmlns:p14="http://schemas.microsoft.com/office/powerpoint/2010/main" val="9044044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p:cNvSpPr>
          <p:nvPr>
            <p:ph type="title"/>
          </p:nvPr>
        </p:nvSpPr>
        <p:spPr>
          <a:xfrm>
            <a:off x="457200" y="1219200"/>
            <a:ext cx="8153400" cy="990600"/>
          </a:xfrm>
        </p:spPr>
        <p:txBody>
          <a:bodyPr/>
          <a:lstStyle/>
          <a:p>
            <a:pPr algn="ctr"/>
            <a:r>
              <a:rPr lang="en-US" smtClean="0">
                <a:solidFill>
                  <a:srgbClr val="0070C0"/>
                </a:solidFill>
              </a:rPr>
              <a:t>Budget Template- Fixed Obligation Grants</a:t>
            </a:r>
            <a:br>
              <a:rPr lang="en-US" smtClean="0">
                <a:solidFill>
                  <a:srgbClr val="0070C0"/>
                </a:solidFill>
              </a:rPr>
            </a:br>
            <a:r>
              <a:rPr lang="ar-EG" smtClean="0">
                <a:solidFill>
                  <a:srgbClr val="0070C0"/>
                </a:solidFill>
              </a:rPr>
              <a:t>ميزانيه المنح الثابته</a:t>
            </a:r>
            <a:r>
              <a:rPr lang="en-US" smtClean="0">
                <a:solidFill>
                  <a:srgbClr val="0070C0"/>
                </a:solidFill>
              </a:rPr>
              <a:t> </a:t>
            </a:r>
            <a:r>
              <a:rPr lang="ar-EG" smtClean="0">
                <a:solidFill>
                  <a:srgbClr val="0070C0"/>
                </a:solidFill>
              </a:rPr>
              <a:t>أعداد</a:t>
            </a:r>
            <a:endParaRPr lang="en-US" smtClean="0">
              <a:solidFill>
                <a:srgbClr val="0070C0"/>
              </a:solidFill>
            </a:endParaRPr>
          </a:p>
        </p:txBody>
      </p:sp>
      <p:sp>
        <p:nvSpPr>
          <p:cNvPr id="12291" name="Rectangle 5"/>
          <p:cNvSpPr>
            <a:spLocks noGrp="1"/>
          </p:cNvSpPr>
          <p:nvPr>
            <p:ph type="body" sz="half" idx="1"/>
          </p:nvPr>
        </p:nvSpPr>
        <p:spPr>
          <a:xfrm>
            <a:off x="381000" y="2057400"/>
            <a:ext cx="4114800" cy="4430713"/>
          </a:xfr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txBody>
          <a:bodyPr/>
          <a:lstStyle/>
          <a:p>
            <a:pPr marL="173038" indent="-173038">
              <a:lnSpc>
                <a:spcPct val="90000"/>
              </a:lnSpc>
              <a:defRPr/>
            </a:pPr>
            <a:r>
              <a:rPr lang="en-US" sz="1600" dirty="0" smtClean="0"/>
              <a:t>Best used for :</a:t>
            </a:r>
          </a:p>
          <a:p>
            <a:pPr marL="622300" lvl="1" indent="-158750">
              <a:lnSpc>
                <a:spcPct val="90000"/>
              </a:lnSpc>
              <a:defRPr/>
            </a:pPr>
            <a:r>
              <a:rPr lang="en-US" sz="1600" dirty="0" smtClean="0"/>
              <a:t>Conferences</a:t>
            </a:r>
          </a:p>
          <a:p>
            <a:pPr marL="622300" lvl="1" indent="-158750">
              <a:lnSpc>
                <a:spcPct val="90000"/>
              </a:lnSpc>
              <a:defRPr/>
            </a:pPr>
            <a:r>
              <a:rPr lang="en-US" sz="1600" dirty="0" smtClean="0"/>
              <a:t>Studies</a:t>
            </a:r>
          </a:p>
          <a:p>
            <a:pPr marL="622300" lvl="1" indent="-158750">
              <a:lnSpc>
                <a:spcPct val="90000"/>
              </a:lnSpc>
              <a:defRPr/>
            </a:pPr>
            <a:r>
              <a:rPr lang="en-US" sz="1600" dirty="0" smtClean="0"/>
              <a:t>Surveys</a:t>
            </a:r>
          </a:p>
          <a:p>
            <a:pPr marL="622300" lvl="1" indent="-158750">
              <a:lnSpc>
                <a:spcPct val="90000"/>
              </a:lnSpc>
              <a:defRPr/>
            </a:pPr>
            <a:r>
              <a:rPr lang="en-US" sz="1600" dirty="0" smtClean="0"/>
              <a:t>Workshops</a:t>
            </a:r>
          </a:p>
          <a:p>
            <a:pPr marL="622300" lvl="1" indent="-158750">
              <a:lnSpc>
                <a:spcPct val="90000"/>
              </a:lnSpc>
              <a:defRPr/>
            </a:pPr>
            <a:r>
              <a:rPr lang="en-US" sz="1600" dirty="0" smtClean="0"/>
              <a:t>Technical development assistance</a:t>
            </a:r>
          </a:p>
          <a:p>
            <a:pPr marL="622300" lvl="1" indent="-158750">
              <a:lnSpc>
                <a:spcPct val="90000"/>
              </a:lnSpc>
              <a:defRPr/>
            </a:pPr>
            <a:r>
              <a:rPr lang="en-US" sz="1600" dirty="0" smtClean="0"/>
              <a:t> </a:t>
            </a:r>
          </a:p>
          <a:p>
            <a:pPr marL="173038" indent="-173038">
              <a:lnSpc>
                <a:spcPct val="90000"/>
              </a:lnSpc>
              <a:defRPr/>
            </a:pPr>
            <a:r>
              <a:rPr lang="en-US" sz="1600" dirty="0" smtClean="0"/>
              <a:t>Cost segregated by milestone</a:t>
            </a:r>
          </a:p>
          <a:p>
            <a:pPr marL="0" indent="0">
              <a:lnSpc>
                <a:spcPct val="90000"/>
              </a:lnSpc>
              <a:buFont typeface="Wingdings 2" pitchFamily="18" charset="2"/>
              <a:buNone/>
              <a:defRPr/>
            </a:pPr>
            <a:endParaRPr lang="en-US" sz="1600" dirty="0" smtClean="0"/>
          </a:p>
          <a:p>
            <a:pPr marL="173038" indent="-173038">
              <a:lnSpc>
                <a:spcPct val="90000"/>
              </a:lnSpc>
              <a:defRPr/>
            </a:pPr>
            <a:r>
              <a:rPr lang="en-US" sz="1600" dirty="0" smtClean="0"/>
              <a:t>Payment made without                              monitoring the actual costs incurred</a:t>
            </a:r>
          </a:p>
          <a:p>
            <a:pPr marL="0" indent="0">
              <a:lnSpc>
                <a:spcPct val="90000"/>
              </a:lnSpc>
              <a:buFont typeface="Wingdings 2" pitchFamily="18" charset="2"/>
              <a:buNone/>
              <a:defRPr/>
            </a:pPr>
            <a:endParaRPr lang="en-US" sz="1600" dirty="0" smtClean="0"/>
          </a:p>
          <a:p>
            <a:pPr marL="173038" indent="-173038">
              <a:lnSpc>
                <a:spcPct val="90000"/>
              </a:lnSpc>
              <a:defRPr/>
            </a:pPr>
            <a:r>
              <a:rPr lang="en-US" sz="1600" dirty="0" smtClean="0"/>
              <a:t>The amount for each year of the FOG must not exceed $500,000. </a:t>
            </a:r>
          </a:p>
          <a:p>
            <a:pPr marL="0" indent="0">
              <a:lnSpc>
                <a:spcPct val="90000"/>
              </a:lnSpc>
              <a:buFont typeface="Wingdings 2" pitchFamily="18" charset="2"/>
              <a:buNone/>
              <a:defRPr/>
            </a:pPr>
            <a:endParaRPr lang="en-US" sz="1600" dirty="0" smtClean="0"/>
          </a:p>
          <a:p>
            <a:pPr marL="173038" indent="-173038">
              <a:lnSpc>
                <a:spcPct val="90000"/>
              </a:lnSpc>
              <a:defRPr/>
            </a:pPr>
            <a:r>
              <a:rPr lang="en-US" sz="1600" dirty="0" smtClean="0"/>
              <a:t>Allow for advances</a:t>
            </a:r>
          </a:p>
          <a:p>
            <a:pPr marL="173038" indent="-173038">
              <a:lnSpc>
                <a:spcPct val="90000"/>
              </a:lnSpc>
              <a:defRPr/>
            </a:pPr>
            <a:endParaRPr lang="en-US" sz="2000" dirty="0" smtClean="0"/>
          </a:p>
          <a:p>
            <a:pPr marL="622300" lvl="1" indent="-158750">
              <a:lnSpc>
                <a:spcPct val="90000"/>
              </a:lnSpc>
              <a:buFont typeface="Wingdings 2" pitchFamily="18" charset="2"/>
              <a:buNone/>
              <a:defRPr/>
            </a:pPr>
            <a:endParaRPr lang="en-US" sz="1800" dirty="0" smtClean="0"/>
          </a:p>
        </p:txBody>
      </p:sp>
      <p:sp>
        <p:nvSpPr>
          <p:cNvPr id="12292" name="Rectangle 6"/>
          <p:cNvSpPr>
            <a:spLocks noGrp="1"/>
          </p:cNvSpPr>
          <p:nvPr>
            <p:ph type="body" sz="half" idx="2"/>
          </p:nvPr>
        </p:nvSpPr>
        <p:spPr>
          <a:xfrm>
            <a:off x="4800600" y="2038350"/>
            <a:ext cx="3962400" cy="4648200"/>
          </a:xfrm>
        </p:spPr>
        <p:txBody>
          <a:bodyPr/>
          <a:lstStyle/>
          <a:p>
            <a:pPr marL="0" indent="0" algn="r" rtl="1">
              <a:lnSpc>
                <a:spcPct val="90000"/>
              </a:lnSpc>
              <a:buFont typeface="Wingdings 2" pitchFamily="18" charset="2"/>
              <a:buNone/>
              <a:defRPr/>
            </a:pPr>
            <a:r>
              <a:rPr lang="ar-EG" sz="1800" dirty="0" smtClean="0"/>
              <a:t>-  تطبيق فى مثل الحالات التاليه: </a:t>
            </a:r>
          </a:p>
          <a:p>
            <a:pPr marL="977900" lvl="3" indent="0" algn="r">
              <a:lnSpc>
                <a:spcPct val="90000"/>
              </a:lnSpc>
              <a:buFont typeface="Wingdings 2" pitchFamily="18" charset="2"/>
              <a:buNone/>
              <a:defRPr/>
            </a:pPr>
            <a:r>
              <a:rPr lang="ar-EG" dirty="0"/>
              <a:t>	</a:t>
            </a:r>
            <a:r>
              <a:rPr lang="ar-EG" dirty="0" smtClean="0"/>
              <a:t>   - أعداد المؤتمرات</a:t>
            </a:r>
          </a:p>
          <a:p>
            <a:pPr marL="977900" lvl="3" indent="0" algn="r">
              <a:lnSpc>
                <a:spcPct val="90000"/>
              </a:lnSpc>
              <a:buFont typeface="Wingdings 2" pitchFamily="18" charset="2"/>
              <a:buNone/>
              <a:defRPr/>
            </a:pPr>
            <a:r>
              <a:rPr lang="ar-EG" dirty="0"/>
              <a:t> </a:t>
            </a:r>
            <a:r>
              <a:rPr lang="ar-EG" dirty="0" smtClean="0"/>
              <a:t>  - أعداد دراسات</a:t>
            </a:r>
          </a:p>
          <a:p>
            <a:pPr marL="977900" lvl="3" indent="0" algn="r">
              <a:lnSpc>
                <a:spcPct val="90000"/>
              </a:lnSpc>
              <a:buFont typeface="Wingdings 2" pitchFamily="18" charset="2"/>
              <a:buNone/>
              <a:defRPr/>
            </a:pPr>
            <a:r>
              <a:rPr lang="ar-EG" dirty="0"/>
              <a:t> </a:t>
            </a:r>
            <a:r>
              <a:rPr lang="ar-EG" dirty="0" smtClean="0"/>
              <a:t>  - أعداد تقييم/مسح</a:t>
            </a:r>
          </a:p>
          <a:p>
            <a:pPr marL="977900" lvl="3" indent="0" algn="r">
              <a:lnSpc>
                <a:spcPct val="90000"/>
              </a:lnSpc>
              <a:buFont typeface="Wingdings 2" pitchFamily="18" charset="2"/>
              <a:buNone/>
              <a:defRPr/>
            </a:pPr>
            <a:r>
              <a:rPr lang="ar-EG" dirty="0" smtClean="0"/>
              <a:t>   - أعداد دعم فنى</a:t>
            </a:r>
          </a:p>
          <a:p>
            <a:pPr marL="977900" lvl="3" indent="0" algn="r">
              <a:lnSpc>
                <a:spcPct val="90000"/>
              </a:lnSpc>
              <a:buFont typeface="Wingdings 2" pitchFamily="18" charset="2"/>
              <a:buNone/>
              <a:defRPr/>
            </a:pPr>
            <a:endParaRPr lang="ar-EG" dirty="0" smtClean="0"/>
          </a:p>
          <a:p>
            <a:pPr marL="977900" lvl="3" indent="0" algn="r">
              <a:lnSpc>
                <a:spcPct val="90000"/>
              </a:lnSpc>
              <a:buFont typeface="Wingdings 2" pitchFamily="18" charset="2"/>
              <a:buNone/>
              <a:defRPr/>
            </a:pPr>
            <a:r>
              <a:rPr lang="ar-EG" dirty="0" smtClean="0"/>
              <a:t>-  تقسم التكلفه الى مؤشرات مرجعيه</a:t>
            </a:r>
          </a:p>
          <a:p>
            <a:pPr marL="977900" lvl="3" indent="0" algn="r">
              <a:lnSpc>
                <a:spcPct val="90000"/>
              </a:lnSpc>
              <a:buFont typeface="Wingdings 2" pitchFamily="18" charset="2"/>
              <a:buNone/>
              <a:defRPr/>
            </a:pPr>
            <a:endParaRPr lang="ar-EG" sz="1400" dirty="0" smtClean="0"/>
          </a:p>
          <a:p>
            <a:pPr lvl="3" algn="r">
              <a:lnSpc>
                <a:spcPct val="90000"/>
              </a:lnSpc>
              <a:buFontTx/>
              <a:buChar char="-"/>
              <a:defRPr/>
            </a:pPr>
            <a:r>
              <a:rPr lang="ar-EG" dirty="0" smtClean="0"/>
              <a:t>-  </a:t>
            </a:r>
            <a:r>
              <a:rPr lang="ar-EG" dirty="0"/>
              <a:t>يتم التصديق على المطالبة بدون  </a:t>
            </a:r>
            <a:r>
              <a:rPr lang="en-US" dirty="0"/>
              <a:t>.</a:t>
            </a:r>
            <a:r>
              <a:rPr lang="ar-EG" dirty="0" smtClean="0"/>
              <a:t>تقييم </a:t>
            </a:r>
            <a:r>
              <a:rPr lang="ar-EG" dirty="0"/>
              <a:t>المصاريف </a:t>
            </a:r>
            <a:r>
              <a:rPr lang="ar-EG" dirty="0" smtClean="0"/>
              <a:t>الفعليه</a:t>
            </a:r>
          </a:p>
          <a:p>
            <a:pPr marL="977900" lvl="3" indent="0" algn="r">
              <a:lnSpc>
                <a:spcPct val="90000"/>
              </a:lnSpc>
              <a:buFont typeface="Wingdings 2" pitchFamily="18" charset="2"/>
              <a:buNone/>
              <a:defRPr/>
            </a:pPr>
            <a:endParaRPr lang="ar-EG" sz="1400" dirty="0" smtClean="0"/>
          </a:p>
          <a:p>
            <a:pPr marL="977900" lvl="3" indent="0" algn="r">
              <a:lnSpc>
                <a:spcPct val="90000"/>
              </a:lnSpc>
              <a:buFont typeface="Wingdings 2" pitchFamily="18" charset="2"/>
              <a:buNone/>
              <a:defRPr/>
            </a:pPr>
            <a:r>
              <a:rPr lang="ar-EG" dirty="0" smtClean="0"/>
              <a:t>-  ميزانيه المنحه الثابته لا تتعدى </a:t>
            </a:r>
            <a:endParaRPr lang="en-US" dirty="0" smtClean="0"/>
          </a:p>
          <a:p>
            <a:pPr marL="977900" lvl="3" indent="0" algn="r">
              <a:lnSpc>
                <a:spcPct val="90000"/>
              </a:lnSpc>
              <a:buFont typeface="Wingdings 2" pitchFamily="18" charset="2"/>
              <a:buNone/>
              <a:defRPr/>
            </a:pPr>
            <a:r>
              <a:rPr lang="ar-EG" dirty="0" smtClean="0"/>
              <a:t>500.000 $ فى السنه</a:t>
            </a:r>
          </a:p>
          <a:p>
            <a:pPr marL="977900" lvl="3" indent="0" algn="r">
              <a:lnSpc>
                <a:spcPct val="90000"/>
              </a:lnSpc>
              <a:buFont typeface="Wingdings 2" pitchFamily="18" charset="2"/>
              <a:buNone/>
              <a:defRPr/>
            </a:pPr>
            <a:endParaRPr lang="ar-EG" sz="1400" dirty="0" smtClean="0"/>
          </a:p>
          <a:p>
            <a:pPr marL="977900" lvl="3" indent="0" algn="r">
              <a:lnSpc>
                <a:spcPct val="90000"/>
              </a:lnSpc>
              <a:buFont typeface="Wingdings 2" pitchFamily="18" charset="2"/>
              <a:buNone/>
              <a:defRPr/>
            </a:pPr>
            <a:r>
              <a:rPr lang="ar-EG" dirty="0" smtClean="0"/>
              <a:t> المنح الثابته تسمح بصرف دفعه مقدمه</a:t>
            </a:r>
          </a:p>
          <a:p>
            <a:pPr marL="977900" lvl="3" indent="0" algn="r">
              <a:lnSpc>
                <a:spcPct val="90000"/>
              </a:lnSpc>
              <a:buFont typeface="Wingdings 2" pitchFamily="18" charset="2"/>
              <a:buNone/>
              <a:defRPr/>
            </a:pPr>
            <a:endParaRPr lang="ar-EG" dirty="0" smtClean="0"/>
          </a:p>
          <a:p>
            <a:pPr lvl="3" algn="r">
              <a:lnSpc>
                <a:spcPct val="90000"/>
              </a:lnSpc>
              <a:defRPr/>
            </a:pPr>
            <a:endParaRPr lang="ar-EG" dirty="0"/>
          </a:p>
          <a:p>
            <a:pPr lvl="3" algn="r">
              <a:lnSpc>
                <a:spcPct val="90000"/>
              </a:lnSpc>
              <a:defRPr/>
            </a:pPr>
            <a:endParaRPr lang="ar-EG" dirty="0" smtClean="0"/>
          </a:p>
          <a:p>
            <a:pPr lvl="3" algn="r">
              <a:lnSpc>
                <a:spcPct val="90000"/>
              </a:lnSpc>
              <a:defRPr/>
            </a:pPr>
            <a:endParaRPr lang="ar-EG" dirty="0" smtClean="0"/>
          </a:p>
          <a:p>
            <a:pPr marL="977900" lvl="3" indent="0" algn="r">
              <a:lnSpc>
                <a:spcPct val="90000"/>
              </a:lnSpc>
              <a:buFont typeface="Wingdings 2" pitchFamily="18" charset="2"/>
              <a:buNone/>
              <a:defRPr/>
            </a:pPr>
            <a:r>
              <a:rPr lang="ar-EG" dirty="0" smtClean="0"/>
              <a:t>  </a:t>
            </a:r>
          </a:p>
        </p:txBody>
      </p:sp>
    </p:spTree>
    <p:extLst>
      <p:ext uri="{BB962C8B-B14F-4D97-AF65-F5344CB8AC3E}">
        <p14:creationId xmlns:p14="http://schemas.microsoft.com/office/powerpoint/2010/main" val="36010560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962400"/>
            <a:ext cx="7772400" cy="1362075"/>
          </a:xfrm>
          <a:extLst/>
        </p:spPr>
        <p:txBody>
          <a:bodyPr/>
          <a:lstStyle/>
          <a:p>
            <a:pPr algn="ctr">
              <a:defRPr/>
            </a:pPr>
            <a:r>
              <a:rPr lang="ar-EG" dirty="0" smtClean="0"/>
              <a:t>َ</a:t>
            </a:r>
            <a:r>
              <a:rPr lang="en-US" dirty="0" smtClean="0"/>
              <a:t>Questions and Answers</a:t>
            </a:r>
            <a:endParaRPr dirty="0"/>
          </a:p>
        </p:txBody>
      </p:sp>
      <p:sp>
        <p:nvSpPr>
          <p:cNvPr id="7171" name="Text Placeholder 2"/>
          <p:cNvSpPr>
            <a:spLocks noGrp="1"/>
          </p:cNvSpPr>
          <p:nvPr>
            <p:ph type="body" idx="1"/>
          </p:nvPr>
        </p:nvSpPr>
        <p:spPr>
          <a:xfrm>
            <a:off x="530225" y="2286000"/>
            <a:ext cx="7772400" cy="1509713"/>
          </a:xfrm>
        </p:spPr>
        <p:txBody>
          <a:bodyPr/>
          <a:lstStyle/>
          <a:p>
            <a:pPr algn="ctr" rtl="1"/>
            <a:r>
              <a:rPr lang="ar-EG" sz="8000" smtClean="0">
                <a:ea typeface="Majalla UI"/>
                <a:cs typeface="Majalla UI"/>
              </a:rPr>
              <a:t> نرحب باسئلتكم</a:t>
            </a:r>
          </a:p>
        </p:txBody>
      </p:sp>
    </p:spTree>
    <p:extLst>
      <p:ext uri="{BB962C8B-B14F-4D97-AF65-F5344CB8AC3E}">
        <p14:creationId xmlns:p14="http://schemas.microsoft.com/office/powerpoint/2010/main" val="20823087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609600" y="1600200"/>
            <a:ext cx="7772400" cy="3886200"/>
          </a:xfrm>
        </p:spPr>
        <p:txBody>
          <a:bodyPr/>
          <a:lstStyle/>
          <a:p>
            <a:pPr algn="r" rtl="1">
              <a:defRPr/>
            </a:pPr>
            <a:r>
              <a:rPr lang="ar-EG" dirty="0" smtClean="0"/>
              <a:t>الموقع الجغرافي</a:t>
            </a:r>
          </a:p>
          <a:p>
            <a:pPr lvl="1" algn="r" rtl="1">
              <a:defRPr/>
            </a:pPr>
            <a:r>
              <a:rPr lang="ar-EG" dirty="0" smtClean="0"/>
              <a:t>وضح الموقع الجغرافي للانشطة</a:t>
            </a:r>
          </a:p>
          <a:p>
            <a:pPr marL="457200" lvl="1" indent="0" algn="r" rtl="1">
              <a:buFontTx/>
              <a:buNone/>
              <a:defRPr/>
            </a:pPr>
            <a:endParaRPr lang="ar-EG" dirty="0" smtClean="0"/>
          </a:p>
          <a:p>
            <a:pPr algn="r" rtl="1">
              <a:buFont typeface="Wingdings" pitchFamily="2" charset="2"/>
              <a:buChar char="ü"/>
              <a:defRPr/>
            </a:pPr>
            <a:r>
              <a:rPr lang="ar-EG" sz="2800" i="1" dirty="0" smtClean="0"/>
              <a:t>الانشطة الرئيسية للمشروع</a:t>
            </a:r>
          </a:p>
          <a:p>
            <a:pPr lvl="1" algn="r" rtl="1">
              <a:defRPr/>
            </a:pPr>
            <a:r>
              <a:rPr lang="ar-EG" dirty="0" smtClean="0"/>
              <a:t>النتيجة 1</a:t>
            </a:r>
          </a:p>
          <a:p>
            <a:pPr lvl="2" algn="r" rtl="1">
              <a:defRPr/>
            </a:pPr>
            <a:r>
              <a:rPr lang="ar-EG" dirty="0" smtClean="0"/>
              <a:t>نشاط ا</a:t>
            </a:r>
          </a:p>
          <a:p>
            <a:pPr lvl="2" algn="r" rtl="1">
              <a:defRPr/>
            </a:pPr>
            <a:r>
              <a:rPr lang="ar-EG" dirty="0" smtClean="0"/>
              <a:t>نشاط ب</a:t>
            </a:r>
          </a:p>
          <a:p>
            <a:pPr lvl="2" algn="r" rtl="1">
              <a:defRPr/>
            </a:pPr>
            <a:r>
              <a:rPr lang="ar-EG" dirty="0" smtClean="0"/>
              <a:t>نشاط ج</a:t>
            </a:r>
          </a:p>
          <a:p>
            <a:pPr lvl="1" algn="r" rtl="1">
              <a:buFont typeface="Arial" charset="0"/>
              <a:buNone/>
              <a:defRPr/>
            </a:pPr>
            <a:r>
              <a:rPr lang="ar-EG" dirty="0" smtClean="0"/>
              <a:t>لكل نشاط اشرح اذا ما كان هناك استفادة طبقا للنوع، وكيف يتم التعامل معها  </a:t>
            </a:r>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685800" y="1600200"/>
            <a:ext cx="7772400" cy="3886200"/>
          </a:xfrm>
        </p:spPr>
        <p:txBody>
          <a:bodyPr/>
          <a:lstStyle/>
          <a:p>
            <a:pPr lvl="1" algn="r" rtl="1"/>
            <a:r>
              <a:rPr lang="ar-EG" smtClean="0"/>
              <a:t>النتيجة 2</a:t>
            </a:r>
          </a:p>
          <a:p>
            <a:pPr lvl="2" algn="r" rtl="1"/>
            <a:r>
              <a:rPr lang="ar-EG" smtClean="0"/>
              <a:t>نشاط ا</a:t>
            </a:r>
          </a:p>
          <a:p>
            <a:pPr lvl="2" algn="r" rtl="1"/>
            <a:r>
              <a:rPr lang="ar-EG" smtClean="0"/>
              <a:t>نشاط ب</a:t>
            </a:r>
          </a:p>
          <a:p>
            <a:pPr lvl="2" algn="r" rtl="1"/>
            <a:r>
              <a:rPr lang="ar-EG" smtClean="0"/>
              <a:t>نشاط ج</a:t>
            </a:r>
          </a:p>
          <a:p>
            <a:pPr lvl="2" algn="r" rtl="1">
              <a:buFontTx/>
              <a:buNone/>
            </a:pPr>
            <a:r>
              <a:rPr lang="ar-EG" smtClean="0"/>
              <a:t>لكل نشاط اشرح اذا ما كان هناك استفادة طبقا للنوع، وكيف يتم التعامل معها  </a:t>
            </a:r>
          </a:p>
          <a:p>
            <a:pPr lvl="1" algn="r" rtl="1"/>
            <a:r>
              <a:rPr lang="ar-EG" smtClean="0"/>
              <a:t>النتيجة 3</a:t>
            </a:r>
          </a:p>
          <a:p>
            <a:pPr lvl="2" algn="r" rtl="1"/>
            <a:r>
              <a:rPr lang="ar-EG" smtClean="0"/>
              <a:t>نشاط ا</a:t>
            </a:r>
          </a:p>
          <a:p>
            <a:pPr lvl="2" algn="r" rtl="1"/>
            <a:r>
              <a:rPr lang="ar-EG" smtClean="0"/>
              <a:t>نشاط ب</a:t>
            </a:r>
          </a:p>
          <a:p>
            <a:pPr lvl="2" algn="r" rtl="1"/>
            <a:r>
              <a:rPr lang="ar-EG" smtClean="0"/>
              <a:t>نشاط ج</a:t>
            </a:r>
          </a:p>
          <a:p>
            <a:pPr lvl="2" algn="r" rtl="1">
              <a:buFontTx/>
              <a:buNone/>
            </a:pPr>
            <a:r>
              <a:rPr lang="ar-EG" smtClean="0"/>
              <a:t>لكل نشاط اشرح اذا ما كان هناك استفادة طبقا للنوع، وكيف يتم التعامل معها </a:t>
            </a:r>
            <a:endParaRPr lang="en-US" smtClean="0"/>
          </a:p>
          <a:p>
            <a:pPr lvl="1" algn="r" rtl="1"/>
            <a:endParaRPr lang="en-US" smtClean="0"/>
          </a:p>
          <a:p>
            <a:pPr algn="r" rtl="1"/>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762000" y="1752600"/>
            <a:ext cx="7772400" cy="3886200"/>
          </a:xfrm>
        </p:spPr>
        <p:txBody>
          <a:bodyPr/>
          <a:lstStyle/>
          <a:p>
            <a:pPr algn="r" rtl="1">
              <a:buFont typeface="Wingdings" pitchFamily="2" charset="2"/>
              <a:buChar char="ü"/>
            </a:pPr>
            <a:r>
              <a:rPr lang="ar-EG" i="1" smtClean="0"/>
              <a:t>النتائج المتوقعة ومؤشرات القياس</a:t>
            </a:r>
          </a:p>
          <a:p>
            <a:pPr lvl="1" algn="r" rtl="1"/>
            <a:r>
              <a:rPr lang="ar-EG" smtClean="0"/>
              <a:t>اشرح كيف سيتم متابعة النتائج، وتقيمها وكتابة التقارير. يجب جمع وكتابة التقارير ربع سنويا ان امكن ذلك. </a:t>
            </a:r>
          </a:p>
          <a:p>
            <a:pPr algn="r" rtl="1"/>
            <a:r>
              <a:rPr lang="ar-EG" smtClean="0"/>
              <a:t>النتيجة 1:</a:t>
            </a:r>
          </a:p>
          <a:p>
            <a:pPr lvl="2" algn="r" rtl="1"/>
            <a:r>
              <a:rPr lang="ar-EG" smtClean="0"/>
              <a:t>دون المخرجات المتوقعة من عمل المشروع، النتائج المترتبة لكل نتيجة. بين اذا ما كانت المخرجات المتوقعة من عمل المشروع، النتائج المترتبة سوف تستديم بعد عمر المشروع. </a:t>
            </a:r>
          </a:p>
          <a:p>
            <a:pPr algn="r" rtl="1"/>
            <a:r>
              <a:rPr lang="ar-EG" smtClean="0"/>
              <a:t>النتيجة 2:</a:t>
            </a:r>
          </a:p>
          <a:p>
            <a:pPr lvl="2" algn="r" rtl="1"/>
            <a:r>
              <a:rPr lang="ar-EG" smtClean="0"/>
              <a:t>دون المخرجات المتوقعة من عمل المشروع، النتائج المترتبة لكل نتيجة. بين اذا ما كانت المخرجات المتوقعة من عمل المشروع، النتائج المترتبة سوف تستديم بعد انتهاء عمر المشروع. </a:t>
            </a:r>
            <a:endParaRPr lang="en-US" smtClean="0"/>
          </a:p>
          <a:p>
            <a:pPr lvl="2" algn="r" rtl="1"/>
            <a:endParaRPr 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609600" y="1600200"/>
            <a:ext cx="7772400" cy="3886200"/>
          </a:xfrm>
        </p:spPr>
        <p:txBody>
          <a:bodyPr/>
          <a:lstStyle/>
          <a:p>
            <a:pPr algn="r" rtl="1"/>
            <a:r>
              <a:rPr lang="ar-EG" smtClean="0"/>
              <a:t>فرضيات عمل المشروع</a:t>
            </a:r>
          </a:p>
          <a:p>
            <a:pPr lvl="1" algn="r" rtl="1"/>
            <a:r>
              <a:rPr lang="ar-EG" smtClean="0"/>
              <a:t>اشرح اي فرضيات يقوم عليها المشروع</a:t>
            </a:r>
          </a:p>
          <a:p>
            <a:pPr algn="r" rtl="1"/>
            <a:r>
              <a:rPr lang="ar-EG" smtClean="0"/>
              <a:t>مخاطر المشروع</a:t>
            </a:r>
          </a:p>
          <a:p>
            <a:pPr lvl="1" algn="r" rtl="1"/>
            <a:r>
              <a:rPr lang="ar-EG" smtClean="0"/>
              <a:t>اشرح اي مخاطر قد يتعرض لها المشروع</a:t>
            </a:r>
          </a:p>
          <a:p>
            <a:pPr algn="r" rtl="1"/>
            <a:r>
              <a:rPr lang="ar-EG" smtClean="0"/>
              <a:t>محددات عمل المشروع</a:t>
            </a:r>
          </a:p>
          <a:p>
            <a:pPr lvl="1" algn="r" rtl="1"/>
            <a:r>
              <a:rPr lang="ar-EG" smtClean="0"/>
              <a:t> اشرح اي محددات قد يتعرض لها المشروع</a:t>
            </a:r>
          </a:p>
          <a:p>
            <a:pPr algn="r" rtl="1"/>
            <a:endParaRPr lang="en-US" smtClean="0"/>
          </a:p>
        </p:txBody>
      </p:sp>
    </p:spTree>
  </p:cSld>
  <p:clrMapOvr>
    <a:masterClrMapping/>
  </p:clrMapOvr>
</p:sld>
</file>

<file path=ppt/theme/theme1.xml><?xml version="1.0" encoding="utf-8"?>
<a:theme xmlns:a="http://schemas.openxmlformats.org/drawingml/2006/main" name="USAID template">
  <a:themeElements>
    <a:clrScheme name="USAID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USAID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USAID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USAID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USAID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USAID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USAID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USAID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USAID 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USAID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USAID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USAID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USAID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USAID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USAID template</Template>
  <TotalTime>5278</TotalTime>
  <Words>2899</Words>
  <Application>Microsoft Office PowerPoint</Application>
  <PresentationFormat>On-screen Show (4:3)</PresentationFormat>
  <Paragraphs>389</Paragraphs>
  <Slides>53</Slides>
  <Notes>11</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USAID template</vt:lpstr>
      <vt:lpstr>Egyptian Economic Support Annual Program Statement  Proposal Writing Sessions   March 2011</vt:lpstr>
      <vt:lpstr>مكونات العرض</vt:lpstr>
      <vt:lpstr>اسم المشروع: مقدم المشروع: العنوان: التليفون: البريد الالكتروني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إرشادات عامة</vt:lpstr>
      <vt:lpstr>PowerPoint Presentation</vt:lpstr>
      <vt:lpstr>  مقترح النشاط</vt:lpstr>
      <vt:lpstr>مكونات مقترح النشاط</vt:lpstr>
      <vt:lpstr>1 –قائمة المحتويات (الفهرس)</vt:lpstr>
      <vt:lpstr>-2الملخص التنفيذى للنشاط</vt:lpstr>
      <vt:lpstr>3-   مضمون النشاط/المشروع </vt:lpstr>
      <vt:lpstr>3-1  خلفية المشروع</vt:lpstr>
      <vt:lpstr>3 -2    المنهج الفنى</vt:lpstr>
      <vt:lpstr>3- 2- أ  الهدف العام والأهداف المحددة</vt:lpstr>
      <vt:lpstr>PowerPoint Presentation</vt:lpstr>
      <vt:lpstr>PowerPoint Presentation</vt:lpstr>
      <vt:lpstr>3 -2-د المتابعه والتقييم</vt:lpstr>
      <vt:lpstr>3 -2-د النتائج المتوقعه ومؤشرات القياس</vt:lpstr>
      <vt:lpstr>3-2-ه ادارة النشاط والقائمين عليه</vt:lpstr>
      <vt:lpstr>3-2-و استمرارية النشاط </vt:lpstr>
      <vt:lpstr>3-2-م اعتبارات النوع الاجتماعى</vt:lpstr>
      <vt:lpstr>4- القدرات والمنهجية الادارية والتنفيذية للمنظمة</vt:lpstr>
      <vt:lpstr>5 - المرفقات/الملحق</vt:lpstr>
      <vt:lpstr>مرفق رقم 1 – بيان عن المنظمة </vt:lpstr>
      <vt:lpstr>مرفق رقم 2 – سابق الخبرة للمنظمة </vt:lpstr>
      <vt:lpstr>PowerPoint Presentation</vt:lpstr>
      <vt:lpstr>مرفق رقم 3 - الميزانية</vt:lpstr>
      <vt:lpstr>الميزانية (تكملة)</vt:lpstr>
      <vt:lpstr>إرشادات إعداد الميزانية </vt:lpstr>
      <vt:lpstr>التدريب والمؤتمرات </vt:lpstr>
      <vt:lpstr>المؤتمرات / الندوات / ورش العمل  </vt:lpstr>
      <vt:lpstr>سفر وانتقالات</vt:lpstr>
      <vt:lpstr>المعدات </vt:lpstr>
      <vt:lpstr>التكاليف المباشرة الأخرى</vt:lpstr>
      <vt:lpstr>PowerPoint Presentation</vt:lpstr>
      <vt:lpstr>مساهمات المنظمة غير الحكومية  في التكاليف </vt:lpstr>
      <vt:lpstr>PowerPoint Presentation</vt:lpstr>
      <vt:lpstr>المساهمة العينية</vt:lpstr>
      <vt:lpstr>PowerPoint Presentation</vt:lpstr>
      <vt:lpstr>PowerPoint Presentation</vt:lpstr>
      <vt:lpstr>PowerPoint Presentation</vt:lpstr>
      <vt:lpstr>PowerPoint Presentation</vt:lpstr>
      <vt:lpstr>Budget Template- Grants   أعداد ميزانيه المنح </vt:lpstr>
      <vt:lpstr>Budget Template- Fixed Obligation Grants ميزانيه المنح الثابته أعداد</vt:lpstr>
      <vt:lpstr>َQuestions and Answers</vt:lpstr>
    </vt:vector>
  </TitlesOfParts>
  <Company>CH2M Hill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David Osgood</dc:creator>
  <cp:lastModifiedBy>Wilson, Botros (Cairo/PROC)</cp:lastModifiedBy>
  <cp:revision>218</cp:revision>
  <cp:lastPrinted>2011-03-17T13:43:54Z</cp:lastPrinted>
  <dcterms:created xsi:type="dcterms:W3CDTF">2009-01-13T09:36:24Z</dcterms:created>
  <dcterms:modified xsi:type="dcterms:W3CDTF">2011-04-12T12:26:41Z</dcterms:modified>
</cp:coreProperties>
</file>