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notesMasterIdLst>
    <p:notesMasterId r:id="rId7"/>
  </p:notesMasterIdLst>
  <p:handoutMasterIdLst>
    <p:handoutMasterId r:id="rId8"/>
  </p:handoutMasterIdLst>
  <p:sldIdLst>
    <p:sldId id="400" r:id="rId5"/>
    <p:sldId id="401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rek, Matthew" initials="TM" lastIdx="1" clrIdx="0">
    <p:extLst>
      <p:ext uri="{19B8F6BF-5375-455C-9EA6-DF929625EA0E}">
        <p15:presenceInfo xmlns:p15="http://schemas.microsoft.com/office/powerpoint/2012/main" userId="S-1-5-21-15365455-1894414796-1560228694-949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CA4C70-F1CF-4CB3-BC98-6C91F90DC21B}" v="1" dt="2026-05-20T14:13:51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85503" autoAdjust="0"/>
  </p:normalViewPr>
  <p:slideViewPr>
    <p:cSldViewPr snapToGrid="0" showGuides="1">
      <p:cViewPr varScale="1">
        <p:scale>
          <a:sx n="91" d="100"/>
          <a:sy n="91" d="100"/>
        </p:scale>
        <p:origin x="1308" y="78"/>
      </p:cViewPr>
      <p:guideLst>
        <p:guide orient="horz" pos="2162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3" d="100"/>
          <a:sy n="83" d="100"/>
        </p:scale>
        <p:origin x="3894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rshner, Bethany (contr-i2o)" userId="c60b4ce7-c67a-455f-92e3-60f8724584eb" providerId="ADAL" clId="{2A70CF86-9242-4A34-874B-3F01EB3BD0B2}"/>
    <pc:docChg chg="custSel modSld">
      <pc:chgData name="Kershner, Bethany (contr-i2o)" userId="c60b4ce7-c67a-455f-92e3-60f8724584eb" providerId="ADAL" clId="{2A70CF86-9242-4A34-874B-3F01EB3BD0B2}" dt="2026-05-20T14:15:01.732" v="491" actId="20577"/>
      <pc:docMkLst>
        <pc:docMk/>
      </pc:docMkLst>
      <pc:sldChg chg="modSp mod">
        <pc:chgData name="Kershner, Bethany (contr-i2o)" userId="c60b4ce7-c67a-455f-92e3-60f8724584eb" providerId="ADAL" clId="{2A70CF86-9242-4A34-874B-3F01EB3BD0B2}" dt="2026-05-20T14:14:25.004" v="423" actId="108"/>
        <pc:sldMkLst>
          <pc:docMk/>
          <pc:sldMk cId="3491568313" sldId="400"/>
        </pc:sldMkLst>
        <pc:spChg chg="mod">
          <ac:chgData name="Kershner, Bethany (contr-i2o)" userId="c60b4ce7-c67a-455f-92e3-60f8724584eb" providerId="ADAL" clId="{2A70CF86-9242-4A34-874B-3F01EB3BD0B2}" dt="2026-05-20T14:14:25.004" v="423" actId="108"/>
          <ac:spMkLst>
            <pc:docMk/>
            <pc:sldMk cId="3491568313" sldId="400"/>
            <ac:spMk id="5" creationId="{A939A08D-1080-F6C1-B95B-A9172912A5AD}"/>
          </ac:spMkLst>
        </pc:spChg>
      </pc:sldChg>
      <pc:sldChg chg="delSp modSp mod">
        <pc:chgData name="Kershner, Bethany (contr-i2o)" userId="c60b4ce7-c67a-455f-92e3-60f8724584eb" providerId="ADAL" clId="{2A70CF86-9242-4A34-874B-3F01EB3BD0B2}" dt="2026-05-20T14:15:01.732" v="491" actId="20577"/>
        <pc:sldMkLst>
          <pc:docMk/>
          <pc:sldMk cId="3272981199" sldId="401"/>
        </pc:sldMkLst>
        <pc:spChg chg="del">
          <ac:chgData name="Kershner, Bethany (contr-i2o)" userId="c60b4ce7-c67a-455f-92e3-60f8724584eb" providerId="ADAL" clId="{2A70CF86-9242-4A34-874B-3F01EB3BD0B2}" dt="2026-05-20T14:14:30.878" v="424" actId="478"/>
          <ac:spMkLst>
            <pc:docMk/>
            <pc:sldMk cId="3272981199" sldId="401"/>
            <ac:spMk id="7" creationId="{C651A769-E2E2-40EB-46B1-CAA961B19F9E}"/>
          </ac:spMkLst>
        </pc:spChg>
        <pc:spChg chg="mod">
          <ac:chgData name="Kershner, Bethany (contr-i2o)" userId="c60b4ce7-c67a-455f-92e3-60f8724584eb" providerId="ADAL" clId="{2A70CF86-9242-4A34-874B-3F01EB3BD0B2}" dt="2026-05-20T14:15:01.732" v="491" actId="20577"/>
          <ac:spMkLst>
            <pc:docMk/>
            <pc:sldMk cId="3272981199" sldId="401"/>
            <ac:spMk id="8" creationId="{300B98D7-1DF6-1944-E0A0-5BD77C4BA78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45904C4-010F-4896-9D22-0FDDB5A0FF93}" type="datetimeFigureOut">
              <a:rPr lang="en-US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5/20/2026</a:t>
            </a:fld>
            <a:endParaRPr lang="en-US" dirty="0">
              <a:solidFill>
                <a:schemeClr val="bg1">
                  <a:lumMod val="6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Distribution Statement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99D1F1-6DC0-4977-808C-FD0BF7AD2565}" type="slidenum">
              <a:rPr lang="en-US" smtClean="0">
                <a:solidFill>
                  <a:schemeClr val="bg1">
                    <a:lumMod val="6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‹#›</a:t>
            </a:fld>
            <a:endParaRPr lang="en-US" dirty="0">
              <a:solidFill>
                <a:schemeClr val="bg1">
                  <a:lumMod val="6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6" descr="TITLE-HEADER 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87" y="-77470"/>
            <a:ext cx="1582209" cy="1084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4592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92715C0D-0E45-40B4-BE1B-664AAA8E6B7F}" type="datetimeFigureOut">
              <a:rPr lang="en-US" smtClean="0"/>
              <a:pPr/>
              <a:t>5/20/2026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89535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648200"/>
            <a:ext cx="5608320" cy="395097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Distribution Statement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639B577F-6036-4BCD-9021-A736CBC2873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6" descr="TITLE-HEADER 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87" y="-77470"/>
            <a:ext cx="1582209" cy="1084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8633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Tahoma" pitchFamily="34" charset="0"/>
        <a:cs typeface="Tahoma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Tahoma" pitchFamily="34" charset="0"/>
        <a:cs typeface="Tahoma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Tahoma" pitchFamily="34" charset="0"/>
        <a:cs typeface="Tahoma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Tahoma" pitchFamily="34" charset="0"/>
        <a:cs typeface="Tahoma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Tahoma" pitchFamily="34" charset="0"/>
        <a:cs typeface="Tahom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0167" y="1456511"/>
            <a:ext cx="10363200" cy="457200"/>
          </a:xfrm>
        </p:spPr>
        <p:txBody>
          <a:bodyPr anchor="b" anchorCtr="0"/>
          <a:lstStyle>
            <a:lvl1pPr algn="ctr">
              <a:defRPr sz="2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2057400"/>
            <a:ext cx="8534400" cy="1752600"/>
          </a:xfrm>
        </p:spPr>
        <p:txBody>
          <a:bodyPr/>
          <a:lstStyle>
            <a:lvl1pPr marL="0" indent="0" algn="ctr">
              <a:buNone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add briefer names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508000" y="1979616"/>
            <a:ext cx="11176000" cy="1587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834195" y="4049487"/>
            <a:ext cx="8524567" cy="720221"/>
          </a:xfrm>
        </p:spPr>
        <p:txBody>
          <a:bodyPr/>
          <a:lstStyle>
            <a:lvl1pPr algn="ctr" eaLnBrk="1" hangingPunct="1">
              <a:defRPr sz="1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eaLnBrk="1" hangingPunct="1"/>
            <a:r>
              <a:rPr lang="en-US" dirty="0">
                <a:latin typeface="Tahoma" charset="0"/>
              </a:rPr>
              <a:t>Click to edit “Briefing prepared for”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653367" y="4790049"/>
            <a:ext cx="4876799" cy="322825"/>
          </a:xfrm>
        </p:spPr>
        <p:txBody>
          <a:bodyPr/>
          <a:lstStyle>
            <a:lvl1pPr algn="ctr" eaLnBrk="1" hangingPunct="1">
              <a:defRPr sz="16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eaLnBrk="1" hangingPunct="1"/>
            <a:r>
              <a:rPr lang="en-US" dirty="0">
                <a:latin typeface="Tahoma" charset="0"/>
              </a:rPr>
              <a:t>Click to edit Date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281" y="5167034"/>
            <a:ext cx="1722970" cy="1039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614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Four_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3"/>
          </p:nvPr>
        </p:nvSpPr>
        <p:spPr>
          <a:xfrm>
            <a:off x="609604" y="1066800"/>
            <a:ext cx="5377545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6193975" y="1066800"/>
            <a:ext cx="5490031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5"/>
          </p:nvPr>
        </p:nvSpPr>
        <p:spPr>
          <a:xfrm>
            <a:off x="6193970" y="3521528"/>
            <a:ext cx="5490031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6"/>
          </p:nvPr>
        </p:nvSpPr>
        <p:spPr>
          <a:xfrm>
            <a:off x="605976" y="3529693"/>
            <a:ext cx="5377545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200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58F1B25C-58CA-CA98-20B4-3D7907220F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9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Six_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3556000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4368800" y="1066800"/>
            <a:ext cx="3556000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5"/>
          </p:nvPr>
        </p:nvSpPr>
        <p:spPr>
          <a:xfrm>
            <a:off x="616857" y="3535137"/>
            <a:ext cx="3556000" cy="2359479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16"/>
          </p:nvPr>
        </p:nvSpPr>
        <p:spPr>
          <a:xfrm>
            <a:off x="8120743" y="1066800"/>
            <a:ext cx="3556000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7"/>
          </p:nvPr>
        </p:nvSpPr>
        <p:spPr>
          <a:xfrm>
            <a:off x="8128000" y="3535137"/>
            <a:ext cx="3556000" cy="2359479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8"/>
          </p:nvPr>
        </p:nvSpPr>
        <p:spPr>
          <a:xfrm>
            <a:off x="4376059" y="3537858"/>
            <a:ext cx="3556000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200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5" name="Straight Connector 14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80EF3C8-CBAC-4699-246F-C0FB71634D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887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4"/>
          </p:nvPr>
        </p:nvSpPr>
        <p:spPr>
          <a:xfrm>
            <a:off x="4713516" y="1066801"/>
            <a:ext cx="6970485" cy="4811486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751422" y="1763489"/>
            <a:ext cx="3831468" cy="4115027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762002" y="1066800"/>
            <a:ext cx="3828143" cy="696687"/>
          </a:xfrm>
        </p:spPr>
        <p:txBody>
          <a:bodyPr anchor="b"/>
          <a:lstStyle>
            <a:lvl1pPr algn="l">
              <a:defRPr sz="2000" b="1" baseline="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200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89116226-2015-5084-54B0-C7F58D998E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53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ding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4550365" y="3979891"/>
            <a:ext cx="3030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www.darpa.mil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3A40C43E-E55B-973D-7E1B-0AA5BFFFAB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96" y="1943823"/>
            <a:ext cx="3657607" cy="203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281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17_Staffer_Quad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 Placeholder 73"/>
          <p:cNvSpPr>
            <a:spLocks noGrp="1"/>
          </p:cNvSpPr>
          <p:nvPr>
            <p:ph type="body" sz="quarter" idx="36" hasCustomPrompt="1"/>
          </p:nvPr>
        </p:nvSpPr>
        <p:spPr>
          <a:xfrm>
            <a:off x="262875" y="4077691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(What are you trying to accomplish and what is the desired end state)</a:t>
            </a:r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35" hasCustomPrompt="1"/>
          </p:nvPr>
        </p:nvSpPr>
        <p:spPr>
          <a:xfrm>
            <a:off x="262875" y="1592626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(Give a broad overview of the program here)</a:t>
            </a:r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>
            <a:off x="0" y="3825875"/>
            <a:ext cx="1219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/>
          <p:nvPr userDrawn="1"/>
        </p:nvCxnSpPr>
        <p:spPr bwMode="auto">
          <a:xfrm>
            <a:off x="6096000" y="1355726"/>
            <a:ext cx="0" cy="5070474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273660" y="1592626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Upcoming Key Decisions: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Transition: (Define stages of transition – 6.1, 6.2, 6.3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Technical Risk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1200151" y="1363190"/>
            <a:ext cx="3619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PROGRAM OVERVIEW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7454898" y="1365363"/>
            <a:ext cx="3619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PROGRAM STATUS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341314" y="3843864"/>
            <a:ext cx="5337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CAPABILITY OBJECTIVE/GOAL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8188123" y="3843864"/>
            <a:ext cx="2153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PERFORMERS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6253087" y="4329799"/>
            <a:ext cx="3252157" cy="2221992"/>
          </a:xfrm>
        </p:spPr>
        <p:txBody>
          <a:bodyPr/>
          <a:lstStyle>
            <a:lvl1pPr marL="0" indent="0">
              <a:defRPr sz="1000"/>
            </a:lvl1pPr>
          </a:lstStyle>
          <a:p>
            <a:pPr lvl="0"/>
            <a:r>
              <a:rPr lang="en-US" dirty="0"/>
              <a:t>(Just include primes)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3" hasCustomPrompt="1"/>
          </p:nvPr>
        </p:nvSpPr>
        <p:spPr>
          <a:xfrm>
            <a:off x="9514448" y="4329585"/>
            <a:ext cx="2621280" cy="2221992"/>
          </a:xfrm>
        </p:spPr>
        <p:txBody>
          <a:bodyPr/>
          <a:lstStyle>
            <a:lvl1pPr marL="0" indent="0">
              <a:defRPr sz="1000" baseline="0"/>
            </a:lvl1pPr>
          </a:lstStyle>
          <a:p>
            <a:pPr lvl="0"/>
            <a:r>
              <a:rPr lang="en-US" dirty="0"/>
              <a:t>(City, State)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0" y="1355726"/>
            <a:ext cx="1219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Text Placeholder 67"/>
          <p:cNvSpPr>
            <a:spLocks noGrp="1"/>
          </p:cNvSpPr>
          <p:nvPr>
            <p:ph type="body" sz="quarter" idx="34" hasCustomPrompt="1"/>
          </p:nvPr>
        </p:nvSpPr>
        <p:spPr>
          <a:xfrm>
            <a:off x="1828800" y="201560"/>
            <a:ext cx="10162908" cy="521208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en-US" dirty="0"/>
              <a:t>Program Name (Acronym)</a:t>
            </a:r>
          </a:p>
        </p:txBody>
      </p:sp>
      <p:sp>
        <p:nvSpPr>
          <p:cNvPr id="52" name="TextBox 51"/>
          <p:cNvSpPr txBox="1"/>
          <p:nvPr userDrawn="1"/>
        </p:nvSpPr>
        <p:spPr>
          <a:xfrm>
            <a:off x="38105" y="1100946"/>
            <a:ext cx="831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PE:</a:t>
            </a:r>
          </a:p>
        </p:txBody>
      </p:sp>
      <p:sp>
        <p:nvSpPr>
          <p:cNvPr id="53" name="TextBox 52"/>
          <p:cNvSpPr txBox="1"/>
          <p:nvPr userDrawn="1"/>
        </p:nvSpPr>
        <p:spPr>
          <a:xfrm>
            <a:off x="1392061" y="1100946"/>
            <a:ext cx="16065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PROJECT:</a:t>
            </a:r>
          </a:p>
        </p:txBody>
      </p:sp>
      <p:sp>
        <p:nvSpPr>
          <p:cNvPr id="54" name="TextBox 53"/>
          <p:cNvSpPr txBox="1"/>
          <p:nvPr userDrawn="1"/>
        </p:nvSpPr>
        <p:spPr>
          <a:xfrm>
            <a:off x="3009902" y="1100946"/>
            <a:ext cx="16065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RDDS PG #:</a:t>
            </a:r>
          </a:p>
        </p:txBody>
      </p:sp>
      <p:sp>
        <p:nvSpPr>
          <p:cNvPr id="55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373943" y="1100945"/>
            <a:ext cx="992009" cy="246888"/>
          </a:xfrm>
          <a:noFill/>
        </p:spPr>
        <p:txBody>
          <a:bodyPr wrap="square" lIns="45720" rtlCol="0">
            <a:spAutoFit/>
          </a:bodyPr>
          <a:lstStyle>
            <a:lvl1pPr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56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2238766" y="1100946"/>
            <a:ext cx="669532" cy="24622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57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4030131" y="1100946"/>
            <a:ext cx="1387124" cy="24622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58" name="Text Placeholder 39"/>
          <p:cNvSpPr>
            <a:spLocks noGrp="1"/>
          </p:cNvSpPr>
          <p:nvPr>
            <p:ph type="body" sz="quarter" idx="15" hasCustomPrompt="1"/>
          </p:nvPr>
        </p:nvSpPr>
        <p:spPr>
          <a:xfrm>
            <a:off x="9119973" y="1100945"/>
            <a:ext cx="975360" cy="246888"/>
          </a:xfrm>
          <a:noFill/>
        </p:spPr>
        <p:txBody>
          <a:bodyPr wrap="square" rtlCol="0">
            <a:spAutoFit/>
          </a:bodyPr>
          <a:lstStyle>
            <a:lvl1pPr algn="ctr"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59" name="Text Placeholder 39"/>
          <p:cNvSpPr>
            <a:spLocks noGrp="1"/>
          </p:cNvSpPr>
          <p:nvPr>
            <p:ph type="body" sz="quarter" idx="29" hasCustomPrompt="1"/>
          </p:nvPr>
        </p:nvSpPr>
        <p:spPr>
          <a:xfrm>
            <a:off x="10096341" y="1100945"/>
            <a:ext cx="975360" cy="246888"/>
          </a:xfrm>
          <a:noFill/>
        </p:spPr>
        <p:txBody>
          <a:bodyPr wrap="square" rtlCol="0">
            <a:spAutoFit/>
          </a:bodyPr>
          <a:lstStyle>
            <a:lvl1pPr algn="ctr"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60" name="Text Placeholder 39"/>
          <p:cNvSpPr>
            <a:spLocks noGrp="1"/>
          </p:cNvSpPr>
          <p:nvPr>
            <p:ph type="body" sz="quarter" idx="30" hasCustomPrompt="1"/>
          </p:nvPr>
        </p:nvSpPr>
        <p:spPr>
          <a:xfrm>
            <a:off x="11079800" y="1100945"/>
            <a:ext cx="975360" cy="246888"/>
          </a:xfrm>
          <a:noFill/>
        </p:spPr>
        <p:txBody>
          <a:bodyPr wrap="square" rtlCol="0">
            <a:spAutoFit/>
          </a:bodyPr>
          <a:lstStyle>
            <a:lvl1pPr algn="ctr"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61" name="TextBox 60"/>
          <p:cNvSpPr txBox="1"/>
          <p:nvPr userDrawn="1"/>
        </p:nvSpPr>
        <p:spPr>
          <a:xfrm>
            <a:off x="11079800" y="880703"/>
            <a:ext cx="9753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algn="ctr"/>
            <a:r>
              <a:rPr lang="en-US" sz="1000" dirty="0">
                <a:solidFill>
                  <a:prstClr val="black"/>
                </a:solidFill>
              </a:rPr>
              <a:t>FY20</a:t>
            </a:r>
          </a:p>
        </p:txBody>
      </p:sp>
      <p:sp>
        <p:nvSpPr>
          <p:cNvPr id="62" name="TextBox 61"/>
          <p:cNvSpPr txBox="1"/>
          <p:nvPr userDrawn="1"/>
        </p:nvSpPr>
        <p:spPr>
          <a:xfrm>
            <a:off x="10101659" y="880703"/>
            <a:ext cx="9753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algn="ctr"/>
            <a:r>
              <a:rPr lang="en-US" sz="1000" dirty="0">
                <a:solidFill>
                  <a:prstClr val="black"/>
                </a:solidFill>
              </a:rPr>
              <a:t>FY19</a:t>
            </a:r>
          </a:p>
        </p:txBody>
      </p:sp>
      <p:sp>
        <p:nvSpPr>
          <p:cNvPr id="63" name="TextBox 62"/>
          <p:cNvSpPr txBox="1"/>
          <p:nvPr userDrawn="1"/>
        </p:nvSpPr>
        <p:spPr>
          <a:xfrm>
            <a:off x="9123517" y="880703"/>
            <a:ext cx="9753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algn="ctr"/>
            <a:r>
              <a:rPr lang="en-US" sz="1000" dirty="0">
                <a:solidFill>
                  <a:prstClr val="black"/>
                </a:solidFill>
              </a:rPr>
              <a:t>FY18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245883" y="4103929"/>
            <a:ext cx="5876544" cy="2286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455863" algn="l"/>
              </a:tabLst>
            </a:pPr>
            <a:r>
              <a:rPr lang="en-US" sz="1000" dirty="0">
                <a:solidFill>
                  <a:prstClr val="white"/>
                </a:solidFill>
                <a:ea typeface="Tahoma" pitchFamily="34" charset="0"/>
                <a:cs typeface="Tahoma" pitchFamily="34" charset="0"/>
              </a:rPr>
              <a:t>PERFORMER:	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9505245" y="4095463"/>
            <a:ext cx="8386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2455863" algn="l"/>
              </a:tabLst>
              <a:defRPr/>
            </a:pPr>
            <a:r>
              <a:rPr lang="en-US" sz="1000" dirty="0">
                <a:solidFill>
                  <a:prstClr val="white"/>
                </a:solidFill>
                <a:ea typeface="Tahoma" pitchFamily="34" charset="0"/>
                <a:cs typeface="Tahoma" pitchFamily="34" charset="0"/>
              </a:rPr>
              <a:t>LOCATION: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39"/>
          </p:nvPr>
        </p:nvSpPr>
        <p:spPr>
          <a:xfrm>
            <a:off x="10803240" y="6553200"/>
            <a:ext cx="1016000" cy="292102"/>
          </a:xfrm>
        </p:spPr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778000" y="6550026"/>
            <a:ext cx="8636000" cy="298450"/>
          </a:xfrm>
        </p:spPr>
        <p:txBody>
          <a:bodyPr/>
          <a:lstStyle/>
          <a:p>
            <a:r>
              <a:rPr lang="en-US" sz="900" dirty="0">
                <a:solidFill>
                  <a:prstClr val="white">
                    <a:lumMod val="50000"/>
                  </a:prstClr>
                </a:solidFill>
              </a:rPr>
              <a:t>Distribution authorized to U.S. Government Agencies only. Other requests for this document shall be referred to DARPA Director’s Office.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A7C9D13D-768E-C45F-AF8A-AE4385A3AE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936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17_Staffer_Quad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 Placeholder 73"/>
          <p:cNvSpPr>
            <a:spLocks noGrp="1"/>
          </p:cNvSpPr>
          <p:nvPr>
            <p:ph type="body" sz="quarter" idx="36" hasCustomPrompt="1"/>
          </p:nvPr>
        </p:nvSpPr>
        <p:spPr>
          <a:xfrm>
            <a:off x="262875" y="4077691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(What are you trying to accomplish and what is the desired end state)</a:t>
            </a:r>
          </a:p>
        </p:txBody>
      </p:sp>
      <p:sp>
        <p:nvSpPr>
          <p:cNvPr id="71" name="Text Placeholder 70"/>
          <p:cNvSpPr>
            <a:spLocks noGrp="1"/>
          </p:cNvSpPr>
          <p:nvPr>
            <p:ph type="body" sz="quarter" idx="35" hasCustomPrompt="1"/>
          </p:nvPr>
        </p:nvSpPr>
        <p:spPr>
          <a:xfrm>
            <a:off x="262875" y="1592626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(Give a broad overview of the program here)</a:t>
            </a:r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>
            <a:off x="0" y="3825875"/>
            <a:ext cx="1219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/>
          <p:nvPr userDrawn="1"/>
        </p:nvCxnSpPr>
        <p:spPr bwMode="auto">
          <a:xfrm>
            <a:off x="6096000" y="1355726"/>
            <a:ext cx="0" cy="5070474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273660" y="1592626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Upcoming Key Decisions: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Transition: (Define stages of transition – 6.1, 6.2, 6.3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Technical Risk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1200151" y="1363190"/>
            <a:ext cx="3619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PROGRAM OVERVIEW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7454898" y="1365363"/>
            <a:ext cx="3619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PROGRAM STATUS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341314" y="3843864"/>
            <a:ext cx="5337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CAPABILITY OBJECTIVE/GOAL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8188123" y="3843864"/>
            <a:ext cx="2153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PERFORMERS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32" hasCustomPrompt="1"/>
          </p:nvPr>
        </p:nvSpPr>
        <p:spPr>
          <a:xfrm>
            <a:off x="6253087" y="4329799"/>
            <a:ext cx="3252157" cy="2221992"/>
          </a:xfrm>
        </p:spPr>
        <p:txBody>
          <a:bodyPr/>
          <a:lstStyle>
            <a:lvl1pPr marL="0" indent="0">
              <a:defRPr sz="1000"/>
            </a:lvl1pPr>
          </a:lstStyle>
          <a:p>
            <a:pPr lvl="0"/>
            <a:r>
              <a:rPr lang="en-US" dirty="0"/>
              <a:t>(Just include primes)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33" hasCustomPrompt="1"/>
          </p:nvPr>
        </p:nvSpPr>
        <p:spPr>
          <a:xfrm>
            <a:off x="9514448" y="4329585"/>
            <a:ext cx="2621280" cy="2221992"/>
          </a:xfrm>
        </p:spPr>
        <p:txBody>
          <a:bodyPr/>
          <a:lstStyle>
            <a:lvl1pPr marL="0" indent="0">
              <a:defRPr sz="1000" baseline="0"/>
            </a:lvl1pPr>
          </a:lstStyle>
          <a:p>
            <a:pPr lvl="0"/>
            <a:r>
              <a:rPr lang="en-US" dirty="0"/>
              <a:t>(City, State)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0" y="1355726"/>
            <a:ext cx="1219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Text Placeholder 67"/>
          <p:cNvSpPr>
            <a:spLocks noGrp="1"/>
          </p:cNvSpPr>
          <p:nvPr>
            <p:ph type="body" sz="quarter" idx="34" hasCustomPrompt="1"/>
          </p:nvPr>
        </p:nvSpPr>
        <p:spPr>
          <a:xfrm>
            <a:off x="1828800" y="201560"/>
            <a:ext cx="10162908" cy="521208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en-US" dirty="0"/>
              <a:t>Program Name (Acronym)</a:t>
            </a:r>
          </a:p>
        </p:txBody>
      </p:sp>
      <p:sp>
        <p:nvSpPr>
          <p:cNvPr id="55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373941" y="1100945"/>
            <a:ext cx="1987296" cy="246888"/>
          </a:xfrm>
          <a:noFill/>
        </p:spPr>
        <p:txBody>
          <a:bodyPr wrap="square" lIns="45720" rtlCol="0">
            <a:spAutoFit/>
          </a:bodyPr>
          <a:lstStyle>
            <a:lvl1pPr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56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203771" y="1100946"/>
            <a:ext cx="1658112" cy="24622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57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5851173" y="1100946"/>
            <a:ext cx="1387124" cy="24622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58" name="Text Placeholder 39"/>
          <p:cNvSpPr>
            <a:spLocks noGrp="1"/>
          </p:cNvSpPr>
          <p:nvPr>
            <p:ph type="body" sz="quarter" idx="15" hasCustomPrompt="1"/>
          </p:nvPr>
        </p:nvSpPr>
        <p:spPr>
          <a:xfrm>
            <a:off x="9122068" y="1120609"/>
            <a:ext cx="975360" cy="230832"/>
          </a:xfrm>
          <a:noFill/>
        </p:spPr>
        <p:txBody>
          <a:bodyPr wrap="square" rtlCol="0">
            <a:spAutoFit/>
          </a:bodyPr>
          <a:lstStyle>
            <a:lvl1pPr algn="ctr">
              <a:defRPr lang="en-US" sz="9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59" name="Text Placeholder 39"/>
          <p:cNvSpPr>
            <a:spLocks noGrp="1"/>
          </p:cNvSpPr>
          <p:nvPr>
            <p:ph type="body" sz="quarter" idx="29" hasCustomPrompt="1"/>
          </p:nvPr>
        </p:nvSpPr>
        <p:spPr>
          <a:xfrm>
            <a:off x="10111545" y="1120609"/>
            <a:ext cx="975360" cy="230832"/>
          </a:xfrm>
          <a:noFill/>
        </p:spPr>
        <p:txBody>
          <a:bodyPr wrap="square" rtlCol="0">
            <a:spAutoFit/>
          </a:bodyPr>
          <a:lstStyle>
            <a:lvl1pPr algn="ctr">
              <a:defRPr lang="en-US" sz="9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60" name="Text Placeholder 39"/>
          <p:cNvSpPr>
            <a:spLocks noGrp="1"/>
          </p:cNvSpPr>
          <p:nvPr>
            <p:ph type="body" sz="quarter" idx="30" hasCustomPrompt="1"/>
          </p:nvPr>
        </p:nvSpPr>
        <p:spPr>
          <a:xfrm>
            <a:off x="11095004" y="1120609"/>
            <a:ext cx="975360" cy="230832"/>
          </a:xfrm>
          <a:noFill/>
        </p:spPr>
        <p:txBody>
          <a:bodyPr wrap="square" rtlCol="0">
            <a:spAutoFit/>
          </a:bodyPr>
          <a:lstStyle>
            <a:lvl1pPr algn="ctr">
              <a:defRPr lang="en-US" sz="9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33" name="TextBox 32"/>
          <p:cNvSpPr txBox="1"/>
          <p:nvPr userDrawn="1"/>
        </p:nvSpPr>
        <p:spPr>
          <a:xfrm>
            <a:off x="2376359" y="1109506"/>
            <a:ext cx="10567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+mn-lt"/>
              </a:rPr>
              <a:t>PROJECT:</a:t>
            </a:r>
          </a:p>
        </p:txBody>
      </p:sp>
      <p:sp>
        <p:nvSpPr>
          <p:cNvPr id="34" name="TextBox 33"/>
          <p:cNvSpPr txBox="1"/>
          <p:nvPr userDrawn="1"/>
        </p:nvSpPr>
        <p:spPr>
          <a:xfrm>
            <a:off x="4819654" y="1109506"/>
            <a:ext cx="16065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+mn-lt"/>
              </a:rPr>
              <a:t>RDDS</a:t>
            </a:r>
            <a:r>
              <a:rPr lang="en-US" sz="1000" baseline="0" dirty="0">
                <a:latin typeface="+mn-lt"/>
              </a:rPr>
              <a:t> PG #</a:t>
            </a:r>
            <a:r>
              <a:rPr lang="en-US" sz="1000" dirty="0">
                <a:latin typeface="+mn-lt"/>
              </a:rPr>
              <a:t>:</a:t>
            </a:r>
          </a:p>
        </p:txBody>
      </p:sp>
      <p:sp>
        <p:nvSpPr>
          <p:cNvPr id="35" name="TextBox 34"/>
          <p:cNvSpPr txBox="1"/>
          <p:nvPr userDrawn="1"/>
        </p:nvSpPr>
        <p:spPr>
          <a:xfrm>
            <a:off x="11085197" y="663878"/>
            <a:ext cx="975360" cy="2308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900" dirty="0"/>
              <a:t>FY20</a:t>
            </a:r>
          </a:p>
        </p:txBody>
      </p:sp>
      <p:sp>
        <p:nvSpPr>
          <p:cNvPr id="36" name="TextBox 35"/>
          <p:cNvSpPr txBox="1"/>
          <p:nvPr userDrawn="1"/>
        </p:nvSpPr>
        <p:spPr>
          <a:xfrm>
            <a:off x="10106128" y="663878"/>
            <a:ext cx="975360" cy="2308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900" dirty="0"/>
              <a:t>FY19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9130605" y="663878"/>
            <a:ext cx="975360" cy="2308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900" dirty="0"/>
              <a:t>FY18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8155245" y="663878"/>
            <a:ext cx="975360" cy="2308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900" dirty="0"/>
              <a:t>PROJECT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105" y="1100946"/>
            <a:ext cx="831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+mn-lt"/>
              </a:rPr>
              <a:t>PE: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7" hasCustomPrompt="1"/>
          </p:nvPr>
        </p:nvSpPr>
        <p:spPr>
          <a:xfrm>
            <a:off x="9115229" y="874914"/>
            <a:ext cx="975360" cy="228600"/>
          </a:xfrm>
        </p:spPr>
        <p:txBody>
          <a:bodyPr/>
          <a:lstStyle>
            <a:lvl1pPr algn="ctr">
              <a:defRPr sz="900"/>
            </a:lvl1pPr>
          </a:lstStyle>
          <a:p>
            <a:pPr lvl="0"/>
            <a:r>
              <a:rPr lang="en-US" dirty="0"/>
              <a:t>0.000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0111545" y="874688"/>
            <a:ext cx="975360" cy="228600"/>
          </a:xfrm>
        </p:spPr>
        <p:txBody>
          <a:bodyPr/>
          <a:lstStyle>
            <a:lvl1pPr algn="ctr">
              <a:defRPr sz="900"/>
            </a:lvl1pPr>
          </a:lstStyle>
          <a:p>
            <a:pPr lvl="0"/>
            <a:r>
              <a:rPr lang="en-US" dirty="0"/>
              <a:t>0.000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9" hasCustomPrompt="1"/>
          </p:nvPr>
        </p:nvSpPr>
        <p:spPr>
          <a:xfrm>
            <a:off x="11095004" y="874688"/>
            <a:ext cx="975360" cy="228600"/>
          </a:xfrm>
        </p:spPr>
        <p:txBody>
          <a:bodyPr/>
          <a:lstStyle>
            <a:lvl1pPr algn="ctr">
              <a:defRPr sz="900"/>
            </a:lvl1pPr>
          </a:lstStyle>
          <a:p>
            <a:pPr lvl="0"/>
            <a:r>
              <a:rPr lang="en-US" dirty="0"/>
              <a:t>0.000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0" hasCustomPrompt="1"/>
          </p:nvPr>
        </p:nvSpPr>
        <p:spPr>
          <a:xfrm>
            <a:off x="8124905" y="1121948"/>
            <a:ext cx="975360" cy="228600"/>
          </a:xfrm>
        </p:spPr>
        <p:txBody>
          <a:bodyPr/>
          <a:lstStyle>
            <a:lvl1pPr algn="ctr">
              <a:defRPr sz="900"/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1" hasCustomPrompt="1"/>
          </p:nvPr>
        </p:nvSpPr>
        <p:spPr>
          <a:xfrm>
            <a:off x="8124905" y="874688"/>
            <a:ext cx="975360" cy="228600"/>
          </a:xfrm>
        </p:spPr>
        <p:txBody>
          <a:bodyPr/>
          <a:lstStyle>
            <a:lvl1pPr algn="ctr"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245883" y="4103929"/>
            <a:ext cx="5876544" cy="2286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tabLst>
                <a:tab pos="2455863" algn="l"/>
              </a:tabLst>
            </a:pPr>
            <a:r>
              <a:rPr lang="en-US" sz="1000" baseline="0" dirty="0">
                <a:latin typeface="Tahoma" pitchFamily="34" charset="0"/>
                <a:ea typeface="Tahoma" pitchFamily="34" charset="0"/>
                <a:cs typeface="Tahoma" pitchFamily="34" charset="0"/>
              </a:rPr>
              <a:t>PERFORMER:	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9505245" y="4095463"/>
            <a:ext cx="8386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455863" algn="l"/>
              </a:tabLst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LOCATION: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4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778000" y="6550026"/>
            <a:ext cx="8636000" cy="298450"/>
          </a:xfrm>
        </p:spPr>
        <p:txBody>
          <a:bodyPr/>
          <a:lstStyle/>
          <a:p>
            <a:r>
              <a:rPr lang="en-US" sz="900" dirty="0">
                <a:solidFill>
                  <a:prstClr val="white">
                    <a:lumMod val="50000"/>
                  </a:prstClr>
                </a:solidFill>
              </a:rPr>
              <a:t>Distribution authorized to U.S. Government Agencies only. Other requests for this document shall be referred to DARPA Director’s Office.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D0B9EB8A-DFCD-0D9A-CD5E-ACF937D163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98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17_Staffer_Quad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 Placeholder 70"/>
          <p:cNvSpPr>
            <a:spLocks noGrp="1"/>
          </p:cNvSpPr>
          <p:nvPr>
            <p:ph type="body" sz="quarter" idx="49" hasCustomPrompt="1"/>
          </p:nvPr>
        </p:nvSpPr>
        <p:spPr>
          <a:xfrm>
            <a:off x="262875" y="1592626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(Give a broad overview of the program here)</a:t>
            </a:r>
          </a:p>
        </p:txBody>
      </p:sp>
      <p:sp>
        <p:nvSpPr>
          <p:cNvPr id="63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9514448" y="4329585"/>
            <a:ext cx="2621280" cy="2221992"/>
          </a:xfrm>
        </p:spPr>
        <p:txBody>
          <a:bodyPr/>
          <a:lstStyle>
            <a:lvl1pPr marL="0" indent="0">
              <a:defRPr sz="1000" baseline="0"/>
            </a:lvl1pPr>
          </a:lstStyle>
          <a:p>
            <a:pPr lvl="0"/>
            <a:r>
              <a:rPr lang="en-US" dirty="0"/>
              <a:t>(City, State)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6253087" y="4329799"/>
            <a:ext cx="3252157" cy="2221992"/>
          </a:xfrm>
        </p:spPr>
        <p:txBody>
          <a:bodyPr/>
          <a:lstStyle>
            <a:lvl1pPr marL="0" indent="0">
              <a:defRPr sz="1000"/>
            </a:lvl1pPr>
          </a:lstStyle>
          <a:p>
            <a:pPr lvl="0"/>
            <a:r>
              <a:rPr lang="en-US" dirty="0"/>
              <a:t>(Just include primes)</a:t>
            </a:r>
          </a:p>
        </p:txBody>
      </p:sp>
      <p:sp>
        <p:nvSpPr>
          <p:cNvPr id="60" name="Text Placeholder 67"/>
          <p:cNvSpPr>
            <a:spLocks noGrp="1"/>
          </p:cNvSpPr>
          <p:nvPr>
            <p:ph type="body" sz="quarter" idx="43" hasCustomPrompt="1"/>
          </p:nvPr>
        </p:nvSpPr>
        <p:spPr>
          <a:xfrm>
            <a:off x="1828800" y="201560"/>
            <a:ext cx="10162908" cy="521208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en-US" dirty="0"/>
              <a:t>Program Name (Acronym)</a:t>
            </a:r>
          </a:p>
        </p:txBody>
      </p:sp>
      <p:cxnSp>
        <p:nvCxnSpPr>
          <p:cNvPr id="41" name="Straight Connector 40"/>
          <p:cNvCxnSpPr/>
          <p:nvPr userDrawn="1"/>
        </p:nvCxnSpPr>
        <p:spPr bwMode="auto">
          <a:xfrm>
            <a:off x="0" y="1355726"/>
            <a:ext cx="1219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Box 10"/>
          <p:cNvSpPr txBox="1"/>
          <p:nvPr userDrawn="1"/>
        </p:nvSpPr>
        <p:spPr>
          <a:xfrm>
            <a:off x="2953687" y="1124895"/>
            <a:ext cx="10567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+mn-lt"/>
              </a:rPr>
              <a:t>PROJECT:</a:t>
            </a:r>
          </a:p>
        </p:txBody>
      </p:sp>
      <p:sp>
        <p:nvSpPr>
          <p:cNvPr id="53" name="TextBox 52"/>
          <p:cNvSpPr txBox="1"/>
          <p:nvPr userDrawn="1"/>
        </p:nvSpPr>
        <p:spPr>
          <a:xfrm>
            <a:off x="38105" y="1100946"/>
            <a:ext cx="8318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+mn-lt"/>
              </a:rPr>
              <a:t>PE: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5901886" y="1115063"/>
            <a:ext cx="16065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+mn-lt"/>
              </a:rPr>
              <a:t>RDDS</a:t>
            </a:r>
            <a:r>
              <a:rPr lang="en-US" sz="1000" baseline="0" dirty="0">
                <a:latin typeface="+mn-lt"/>
              </a:rPr>
              <a:t> PG #</a:t>
            </a:r>
            <a:r>
              <a:rPr lang="en-US" sz="1000" dirty="0">
                <a:latin typeface="+mn-lt"/>
              </a:rPr>
              <a:t>: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364472" y="1095399"/>
            <a:ext cx="2764371" cy="246221"/>
          </a:xfrm>
          <a:noFill/>
        </p:spPr>
        <p:txBody>
          <a:bodyPr wrap="square" lIns="45720" rtlCol="0">
            <a:spAutoFit/>
          </a:bodyPr>
          <a:lstStyle>
            <a:lvl1pPr>
              <a:defRPr lang="en-US" sz="1000" baseline="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3768343" y="1095399"/>
            <a:ext cx="2297212" cy="24622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10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6934856" y="1105231"/>
            <a:ext cx="1213629" cy="24622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000" dirty="0">
                <a:latin typeface="+mn-lt"/>
                <a:cs typeface="+mn-cs"/>
              </a:defRPr>
            </a:lvl1pPr>
          </a:lstStyle>
          <a:p>
            <a:pPr marL="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-</a:t>
            </a:r>
          </a:p>
        </p:txBody>
      </p:sp>
      <p:sp>
        <p:nvSpPr>
          <p:cNvPr id="19" name="Text Placeholder 39"/>
          <p:cNvSpPr>
            <a:spLocks noGrp="1"/>
          </p:cNvSpPr>
          <p:nvPr>
            <p:ph type="body" sz="quarter" idx="15" hasCustomPrompt="1"/>
          </p:nvPr>
        </p:nvSpPr>
        <p:spPr>
          <a:xfrm>
            <a:off x="9131097" y="1184163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29" hasCustomPrompt="1"/>
          </p:nvPr>
        </p:nvSpPr>
        <p:spPr>
          <a:xfrm>
            <a:off x="10106128" y="1184163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44" name="Text Placeholder 39"/>
          <p:cNvSpPr>
            <a:spLocks noGrp="1"/>
          </p:cNvSpPr>
          <p:nvPr>
            <p:ph type="body" sz="quarter" idx="30" hasCustomPrompt="1"/>
          </p:nvPr>
        </p:nvSpPr>
        <p:spPr>
          <a:xfrm>
            <a:off x="11085197" y="1184163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32" name="Text Placeholder 39"/>
          <p:cNvSpPr>
            <a:spLocks noGrp="1"/>
          </p:cNvSpPr>
          <p:nvPr>
            <p:ph type="body" sz="quarter" idx="31" hasCustomPrompt="1"/>
          </p:nvPr>
        </p:nvSpPr>
        <p:spPr>
          <a:xfrm>
            <a:off x="9131097" y="102097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34" name="Text Placeholder 39"/>
          <p:cNvSpPr>
            <a:spLocks noGrp="1"/>
          </p:cNvSpPr>
          <p:nvPr>
            <p:ph type="body" sz="quarter" idx="32" hasCustomPrompt="1"/>
          </p:nvPr>
        </p:nvSpPr>
        <p:spPr>
          <a:xfrm>
            <a:off x="10106128" y="102097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43" name="Text Placeholder 39"/>
          <p:cNvSpPr>
            <a:spLocks noGrp="1"/>
          </p:cNvSpPr>
          <p:nvPr>
            <p:ph type="body" sz="quarter" idx="33" hasCustomPrompt="1"/>
          </p:nvPr>
        </p:nvSpPr>
        <p:spPr>
          <a:xfrm>
            <a:off x="11085197" y="102097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085197" y="709920"/>
            <a:ext cx="975360" cy="160044"/>
          </a:xfrm>
          <a:prstGeom prst="rect">
            <a:avLst/>
          </a:prstGeom>
          <a:noFill/>
        </p:spPr>
        <p:txBody>
          <a:bodyPr wrap="square" lIns="91440" tIns="18288" rIns="91440" bIns="18288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800" dirty="0"/>
              <a:t>FY20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0106128" y="709920"/>
            <a:ext cx="975360" cy="160044"/>
          </a:xfrm>
          <a:prstGeom prst="rect">
            <a:avLst/>
          </a:prstGeom>
          <a:noFill/>
        </p:spPr>
        <p:txBody>
          <a:bodyPr wrap="square" lIns="91440" tIns="18288" rIns="91440" bIns="18288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800" dirty="0"/>
              <a:t>FY19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9131097" y="709920"/>
            <a:ext cx="975360" cy="160044"/>
          </a:xfrm>
          <a:prstGeom prst="rect">
            <a:avLst/>
          </a:prstGeom>
          <a:noFill/>
        </p:spPr>
        <p:txBody>
          <a:bodyPr wrap="square" lIns="91440" tIns="18288" rIns="91440" bIns="18288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800" dirty="0"/>
              <a:t>FY18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8152193" y="709920"/>
            <a:ext cx="975360" cy="160044"/>
          </a:xfrm>
          <a:prstGeom prst="rect">
            <a:avLst/>
          </a:prstGeom>
          <a:noFill/>
        </p:spPr>
        <p:txBody>
          <a:bodyPr wrap="square" lIns="91440" tIns="18288" rIns="91440" bIns="18288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 algn="ctr"/>
            <a:r>
              <a:rPr lang="en-US" sz="800" dirty="0"/>
              <a:t>PROJECT</a:t>
            </a:r>
          </a:p>
        </p:txBody>
      </p:sp>
      <p:sp>
        <p:nvSpPr>
          <p:cNvPr id="46" name="Text Placeholder 39"/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8152193" y="1184163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48" name="Text Placeholder 39"/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152193" y="102097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1200151" y="1363190"/>
            <a:ext cx="3619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PROGRAM OVERVIEW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7454898" y="1365363"/>
            <a:ext cx="3619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PROGRAM STATUS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341314" y="3843864"/>
            <a:ext cx="5337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CAPABILITY OBJECTIVE/GOAL</a:t>
            </a:r>
          </a:p>
        </p:txBody>
      </p:sp>
      <p:cxnSp>
        <p:nvCxnSpPr>
          <p:cNvPr id="42" name="Straight Connector 41"/>
          <p:cNvCxnSpPr/>
          <p:nvPr userDrawn="1"/>
        </p:nvCxnSpPr>
        <p:spPr bwMode="auto">
          <a:xfrm>
            <a:off x="0" y="3825875"/>
            <a:ext cx="12192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Straight Connector 46"/>
          <p:cNvCxnSpPr/>
          <p:nvPr userDrawn="1"/>
        </p:nvCxnSpPr>
        <p:spPr bwMode="auto">
          <a:xfrm>
            <a:off x="6096000" y="1355726"/>
            <a:ext cx="0" cy="5070474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TextBox 38"/>
          <p:cNvSpPr txBox="1"/>
          <p:nvPr userDrawn="1"/>
        </p:nvSpPr>
        <p:spPr>
          <a:xfrm>
            <a:off x="8188123" y="3843864"/>
            <a:ext cx="2153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PERFORMERS</a:t>
            </a:r>
          </a:p>
        </p:txBody>
      </p:sp>
      <p:sp>
        <p:nvSpPr>
          <p:cNvPr id="49" name="Text Placeholder 39"/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9131097" y="84914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50" name="Text Placeholder 39"/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10106620" y="84914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51" name="Text Placeholder 39"/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1085197" y="84914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0.000</a:t>
            </a:r>
          </a:p>
        </p:txBody>
      </p:sp>
      <p:sp>
        <p:nvSpPr>
          <p:cNvPr id="52" name="Text Placeholder 39"/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8152193" y="849141"/>
            <a:ext cx="975360" cy="160044"/>
          </a:xfrm>
          <a:noFill/>
        </p:spPr>
        <p:txBody>
          <a:bodyPr wrap="square" lIns="91440" tIns="18288" rIns="91440" bIns="18288" rtlCol="0">
            <a:spAutoFit/>
          </a:bodyPr>
          <a:lstStyle>
            <a:lvl1pPr algn="ctr">
              <a:defRPr lang="en-US" sz="800" dirty="0">
                <a:latin typeface="+mn-lt"/>
                <a:cs typeface="+mn-cs"/>
              </a:defRPr>
            </a:lvl1pPr>
          </a:lstStyle>
          <a:p>
            <a:pPr marL="0" lvl="0"/>
            <a:r>
              <a:rPr lang="en-US" dirty="0"/>
              <a:t>-</a:t>
            </a:r>
          </a:p>
        </p:txBody>
      </p:sp>
      <p:sp>
        <p:nvSpPr>
          <p:cNvPr id="57" name="Text Placeholder 73"/>
          <p:cNvSpPr>
            <a:spLocks noGrp="1"/>
          </p:cNvSpPr>
          <p:nvPr>
            <p:ph type="body" sz="quarter" idx="40" hasCustomPrompt="1"/>
          </p:nvPr>
        </p:nvSpPr>
        <p:spPr>
          <a:xfrm>
            <a:off x="262875" y="4077691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(What are you trying to accomplish and what is the desired end state)</a:t>
            </a:r>
          </a:p>
        </p:txBody>
      </p:sp>
      <p:sp>
        <p:nvSpPr>
          <p:cNvPr id="5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273660" y="1592626"/>
            <a:ext cx="5718048" cy="2157984"/>
          </a:xfrm>
        </p:spPr>
        <p:txBody>
          <a:bodyPr/>
          <a:lstStyle>
            <a:lvl1pPr marL="0" indent="0">
              <a:defRPr sz="1200" baseline="0"/>
            </a:lvl1pPr>
          </a:lstStyle>
          <a:p>
            <a:pPr lvl="0"/>
            <a:r>
              <a:rPr lang="en-US" dirty="0"/>
              <a:t>Upcoming Key Decisions: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Transition: (Define stages of transition – 6.1, 6.2, 6.3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Technical Risk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6245883" y="4103929"/>
            <a:ext cx="5876544" cy="2286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tabLst>
                <a:tab pos="2455863" algn="l"/>
              </a:tabLst>
            </a:pPr>
            <a:r>
              <a:rPr lang="en-US" sz="1000" baseline="0" dirty="0">
                <a:latin typeface="Tahoma" pitchFamily="34" charset="0"/>
                <a:ea typeface="Tahoma" pitchFamily="34" charset="0"/>
                <a:cs typeface="Tahoma" pitchFamily="34" charset="0"/>
              </a:rPr>
              <a:t>PERFORMER:	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9505245" y="4095463"/>
            <a:ext cx="8386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455863" algn="l"/>
              </a:tabLst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LOCATION: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2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778000" y="6550026"/>
            <a:ext cx="8636000" cy="298450"/>
          </a:xfrm>
        </p:spPr>
        <p:txBody>
          <a:bodyPr/>
          <a:lstStyle/>
          <a:p>
            <a:r>
              <a:rPr lang="en-US" sz="900" dirty="0">
                <a:solidFill>
                  <a:prstClr val="white">
                    <a:lumMod val="50000"/>
                  </a:prstClr>
                </a:solidFill>
              </a:rPr>
              <a:t>Distribution authorized to U.S. Government Agencies only. Other requests for this document shall be referred to DARPA Director’s Office.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2D0A6508-D5C2-230D-67A8-951C6F19EB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444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and_Content_V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0"/>
          <p:cNvSpPr>
            <a:spLocks noGrp="1"/>
          </p:cNvSpPr>
          <p:nvPr>
            <p:ph sz="quarter" idx="13"/>
          </p:nvPr>
        </p:nvSpPr>
        <p:spPr>
          <a:xfrm rot="5400000">
            <a:off x="2603497" y="-1333497"/>
            <a:ext cx="6400803" cy="9525001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/>
            </a:lvl2pPr>
            <a:lvl3pPr marL="1143000" indent="-228600">
              <a:buFont typeface="Arial" pitchFamily="34" charset="0"/>
              <a:buChar char="•"/>
              <a:defRPr sz="1400"/>
            </a:lvl3pPr>
            <a:lvl4pPr marL="1600200" indent="-228600">
              <a:buFont typeface="Arial" pitchFamily="34" charset="0"/>
              <a:buChar char="•"/>
              <a:defRPr sz="1300"/>
            </a:lvl4pPr>
            <a:lvl5pPr marL="2057400" indent="-228600">
              <a:buFont typeface="Arial" pitchFamily="34" charset="0"/>
              <a:buChar char="•"/>
              <a:defRPr sz="13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 rot="5400000">
            <a:off x="-2447443" y="3228446"/>
            <a:ext cx="5546817" cy="397933"/>
          </a:xfrm>
        </p:spPr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 rot="5400000">
            <a:off x="56713" y="6309160"/>
            <a:ext cx="530038" cy="389469"/>
          </a:xfrm>
        </p:spPr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 rot="5400000">
            <a:off x="9074222" y="3657674"/>
            <a:ext cx="5041761" cy="901700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 flipH="1">
            <a:off x="11022546" y="228601"/>
            <a:ext cx="2117" cy="6410325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3FB09F80-EDC4-713C-522D-F4E13BF3AF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991971" y="495983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74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10363200" cy="914400"/>
          </a:xfrm>
        </p:spPr>
        <p:txBody>
          <a:bodyPr/>
          <a:lstStyle>
            <a:lvl1pPr algn="ctr">
              <a:defRPr sz="22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>
            <a:cxnSpLocks noChangeShapeType="1"/>
          </p:cNvCxnSpPr>
          <p:nvPr userDrawn="1"/>
        </p:nvCxnSpPr>
        <p:spPr bwMode="auto">
          <a:xfrm>
            <a:off x="508000" y="3198816"/>
            <a:ext cx="11176000" cy="1587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3133"/>
            <a:ext cx="1241441" cy="74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68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10363200" cy="914400"/>
          </a:xfrm>
        </p:spPr>
        <p:txBody>
          <a:bodyPr/>
          <a:lstStyle>
            <a:lvl1pPr algn="ctr">
              <a:defRPr sz="22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>
            <a:cxnSpLocks noChangeShapeType="1"/>
          </p:cNvCxnSpPr>
          <p:nvPr userDrawn="1"/>
        </p:nvCxnSpPr>
        <p:spPr bwMode="auto">
          <a:xfrm>
            <a:off x="508000" y="3198816"/>
            <a:ext cx="11176000" cy="1587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3352798"/>
            <a:ext cx="10363200" cy="465138"/>
          </a:xfrm>
        </p:spPr>
        <p:txBody>
          <a:bodyPr/>
          <a:lstStyle>
            <a:lvl1pPr algn="ctr"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3133"/>
            <a:ext cx="1241441" cy="74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1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876300" y="4329372"/>
            <a:ext cx="10363200" cy="1461828"/>
          </a:xfrm>
        </p:spPr>
        <p:txBody>
          <a:bodyPr anchor="t"/>
          <a:lstStyle>
            <a:lvl1pPr algn="l">
              <a:defRPr sz="2400" b="1" baseline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6" name="Straight Connector 5"/>
          <p:cNvCxnSpPr>
            <a:cxnSpLocks noChangeShapeType="1"/>
          </p:cNvCxnSpPr>
          <p:nvPr userDrawn="1"/>
        </p:nvCxnSpPr>
        <p:spPr bwMode="auto">
          <a:xfrm>
            <a:off x="508000" y="4341816"/>
            <a:ext cx="11176000" cy="1587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92629" y="2954111"/>
            <a:ext cx="10363200" cy="1379538"/>
          </a:xfrm>
        </p:spPr>
        <p:txBody>
          <a:bodyPr anchor="b"/>
          <a:lstStyle>
            <a:lvl1pPr algn="l">
              <a:defRPr sz="1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3133"/>
            <a:ext cx="1241441" cy="74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376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Content Placeholder 10"/>
          <p:cNvSpPr>
            <a:spLocks noGrp="1"/>
          </p:cNvSpPr>
          <p:nvPr>
            <p:ph sz="quarter" idx="13"/>
          </p:nvPr>
        </p:nvSpPr>
        <p:spPr>
          <a:xfrm>
            <a:off x="558800" y="1143000"/>
            <a:ext cx="11074400" cy="53340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/>
            </a:lvl2pPr>
            <a:lvl3pPr marL="1143000" indent="-228600">
              <a:buFont typeface="Arial" pitchFamily="34" charset="0"/>
              <a:buChar char="•"/>
              <a:defRPr sz="1400"/>
            </a:lvl3pPr>
            <a:lvl4pPr marL="1600200" indent="-228600">
              <a:buFont typeface="Arial" pitchFamily="34" charset="0"/>
              <a:buChar char="•"/>
              <a:defRPr sz="1300"/>
            </a:lvl4pPr>
            <a:lvl5pPr marL="2057400" indent="-228600">
              <a:buFont typeface="Arial" pitchFamily="34" charset="0"/>
              <a:buChar char="•"/>
              <a:defRPr sz="13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199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19B5BA6F-FC6A-72F0-2956-B5D2B95948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0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and_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200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6DC98F47-9A23-4C80-6D8F-BE3350F3FC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46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Two_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11074400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609600" y="3581400"/>
            <a:ext cx="11074400" cy="23622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200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36D4283C-CF5C-F1EA-30AE-7E1174A3F3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8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5384800" cy="49530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6197600" y="1066800"/>
            <a:ext cx="5384800" cy="49530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200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F60A81FB-C004-C12B-6C95-7F30D67A7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95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Three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3556000" cy="49530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4368800" y="1066800"/>
            <a:ext cx="3556000" cy="49530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5"/>
          </p:nvPr>
        </p:nvSpPr>
        <p:spPr>
          <a:xfrm>
            <a:off x="8128000" y="1066800"/>
            <a:ext cx="3556000" cy="4953000"/>
          </a:xfrm>
        </p:spPr>
        <p:txBody>
          <a:bodyPr/>
          <a:lstStyle>
            <a:lvl1pPr marL="342900" indent="-342900">
              <a:buFont typeface="Arial" pitchFamily="34" charset="0"/>
              <a:buChar char="•"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>
              <a:buFont typeface="Arial" pitchFamily="34" charset="0"/>
              <a:buChar char="•"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Arial" pitchFamily="34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>
              <a:buFont typeface="Arial" pitchFamily="34" charset="0"/>
              <a:buChar char="•"/>
              <a:defRPr sz="13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828800" y="151418"/>
            <a:ext cx="9855200" cy="612648"/>
          </a:xfrm>
        </p:spPr>
        <p:txBody>
          <a:bodyPr>
            <a:normAutofit/>
          </a:bodyPr>
          <a:lstStyle>
            <a:lvl1pPr algn="l">
              <a:defRPr sz="2400" b="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381000" y="841689"/>
            <a:ext cx="11302999" cy="0"/>
          </a:xfrm>
          <a:prstGeom prst="line">
            <a:avLst/>
          </a:prstGeom>
          <a:noFill/>
          <a:ln w="22225">
            <a:solidFill>
              <a:srgbClr val="0F5E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EF4EE012-9C95-F732-B805-D1C401C589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6491"/>
            <a:ext cx="1206260" cy="67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18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219200"/>
            <a:ext cx="11176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8000" y="6550026"/>
            <a:ext cx="8636000" cy="298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baseline="0">
                <a:solidFill>
                  <a:srgbClr val="898989"/>
                </a:solidFill>
                <a:latin typeface="Tahoma" charset="0"/>
              </a:defRPr>
            </a:lvl1pPr>
          </a:lstStyle>
          <a:p>
            <a:pPr>
              <a:defRPr/>
            </a:pPr>
            <a:r>
              <a:rPr lang="en-US" dirty="0"/>
              <a:t>Distribution Statement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03240" y="6553200"/>
            <a:ext cx="1016000" cy="29210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rgbClr val="898989"/>
                </a:solidFill>
                <a:latin typeface="Tahoma" charset="0"/>
              </a:defRPr>
            </a:lvl1pPr>
          </a:lstStyle>
          <a:p>
            <a:pPr>
              <a:defRPr/>
            </a:pPr>
            <a:fld id="{231CC523-8BC6-4921-807A-66BD262F3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" name="Title Placeholder 9"/>
          <p:cNvSpPr>
            <a:spLocks noGrp="1"/>
          </p:cNvSpPr>
          <p:nvPr>
            <p:ph type="title"/>
          </p:nvPr>
        </p:nvSpPr>
        <p:spPr bwMode="auto">
          <a:xfrm>
            <a:off x="2163233" y="152400"/>
            <a:ext cx="952076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94E2C-28A1-4ACF-BE1C-DC6E3E3FF6B4}" type="datetimeFigureOut">
              <a:rPr lang="en-US" smtClean="0"/>
              <a:t>5/20/2026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2" r:id="rId3"/>
    <p:sldLayoutId id="2147483720" r:id="rId4"/>
    <p:sldLayoutId id="2147483721" r:id="rId5"/>
    <p:sldLayoutId id="2147483723" r:id="rId6"/>
    <p:sldLayoutId id="2147483725" r:id="rId7"/>
    <p:sldLayoutId id="2147483726" r:id="rId8"/>
    <p:sldLayoutId id="2147483729" r:id="rId9"/>
    <p:sldLayoutId id="2147483728" r:id="rId10"/>
    <p:sldLayoutId id="2147483727" r:id="rId11"/>
    <p:sldLayoutId id="2147483730" r:id="rId12"/>
    <p:sldLayoutId id="2147483731" r:id="rId13"/>
    <p:sldLayoutId id="2147483757" r:id="rId14"/>
    <p:sldLayoutId id="2147483758" r:id="rId15"/>
    <p:sldLayoutId id="2147483759" r:id="rId16"/>
    <p:sldLayoutId id="2147483754" r:id="rId1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ED061FB-86A3-13B1-04CE-20CBC687C5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Source Selection Sensitive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470FBF-3577-4646-3400-2DEDFB440E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39A08D-1080-F6C1-B95B-A9172912A5A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of this template is required for all proposal submissions to this BAA.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sz="1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Proposal Summary Slide Template must include all components and must be submitted in Microsoft PowerPoint format. The recommended file naming convention “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Organization_Proposal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Summary Slide”. 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en-US" sz="1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submissions must be written in English with font size no smaller than 12-point. Font sizes 8 or 10-point may be used for figures, tables, and charts. This document shall utilize standard Microsoft PowerPoint formatting for printing on 8-1/2 by 11-inch paper. </a:t>
            </a:r>
          </a:p>
          <a:p>
            <a:pPr marL="0" indent="0">
              <a:buNone/>
            </a:pPr>
            <a:endParaRPr lang="en-US" sz="1400" b="1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[Content requirements on the Proposal Summary Slide Template are stated in blue font and should be deleted prior to abstract submission.]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68FDE8A-7D31-1292-2874-4EEBB91A35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Proposal Summary Slide Instructions and Template</a:t>
            </a:r>
          </a:p>
        </p:txBody>
      </p:sp>
    </p:spTree>
    <p:extLst>
      <p:ext uri="{BB962C8B-B14F-4D97-AF65-F5344CB8AC3E}">
        <p14:creationId xmlns:p14="http://schemas.microsoft.com/office/powerpoint/2010/main" val="3491568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06B6A0-E55B-F577-382A-BABD5F6C1B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Source Selection Sensitive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AEB00B-8864-6757-9D52-D633525FB8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1CC523-8BC6-4921-807A-66BD262F34A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393D45-A7B9-5782-5F7D-8C6192AEDF3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fontAlgn="base">
              <a:spcBef>
                <a:spcPct val="0"/>
              </a:spcBef>
              <a:buNone/>
              <a:defRPr/>
            </a:pPr>
            <a:r>
              <a:rPr lang="en-US" sz="1200" b="1" dirty="0">
                <a:latin typeface="Tahoma" pitchFamily="34" charset="0"/>
                <a:cs typeface="Tahoma" pitchFamily="34" charset="0"/>
              </a:rPr>
              <a:t>Proposed Technical Approach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How the approach addresses the key challenges of the program.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Why your approach’s key innovation will succeed where others have failed.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Most significant limitation to your approach and how you will compensate.</a:t>
            </a:r>
          </a:p>
          <a:p>
            <a:pPr marL="0" indent="0" fontAlgn="base">
              <a:spcBef>
                <a:spcPts val="600"/>
              </a:spcBef>
              <a:buNone/>
              <a:defRPr/>
            </a:pPr>
            <a:r>
              <a:rPr lang="en-US" sz="1200" dirty="0">
                <a:solidFill>
                  <a:srgbClr val="0070C0"/>
                </a:solidFill>
              </a:rPr>
              <a:t>These bullets, combined with the graphic below, should clearly convey what is proposed.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EC56F6-5410-2142-E71C-02D2B209E30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 fontAlgn="base">
              <a:spcBef>
                <a:spcPct val="0"/>
              </a:spcBef>
              <a:buNone/>
              <a:defRPr/>
            </a:pPr>
            <a:r>
              <a:rPr lang="en-US" sz="1200" b="1" dirty="0">
                <a:latin typeface="Tahoma" pitchFamily="34" charset="0"/>
                <a:cs typeface="Tahoma" pitchFamily="34" charset="0"/>
              </a:rPr>
              <a:t>Technical Rationale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State your goal using absolutely no jargon. 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Summarize how you will accomplish technical goals and achieve program metrics. </a:t>
            </a:r>
            <a:endParaRPr lang="en-US" sz="1200" i="1" dirty="0">
              <a:solidFill>
                <a:srgbClr val="0070C0"/>
              </a:solidFill>
            </a:endParaRP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Describe how progress will be measured.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Identify major technical risks and describe mitigations.</a:t>
            </a:r>
          </a:p>
          <a:p>
            <a:endParaRPr lang="en-US" sz="1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EC9CE8-5F0C-B6AB-728A-6A1204D9E2D8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 fontAlgn="base">
              <a:spcBef>
                <a:spcPct val="0"/>
              </a:spcBef>
              <a:buNone/>
              <a:defRPr/>
            </a:pPr>
            <a:r>
              <a:rPr lang="en-US" sz="1200" b="1" dirty="0">
                <a:latin typeface="Tahoma" pitchFamily="34" charset="0"/>
                <a:cs typeface="Tahoma" pitchFamily="34" charset="0"/>
              </a:rPr>
              <a:t>Team organization, Milestones, and Schedule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Show the proposed team organization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Summarize technical milestones (intermediate and end‐of-phase milestones)</a:t>
            </a:r>
          </a:p>
          <a:p>
            <a:pPr marL="171450" indent="-171450" fontAlgn="base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rgbClr val="0070C0"/>
                </a:solidFill>
              </a:rPr>
              <a:t>Compact illustration of project schedule</a:t>
            </a:r>
          </a:p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00B98D7-1DF6-1944-E0A0-5BD77C4BA7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numCol="1" anchor="t">
            <a:noAutofit/>
          </a:bodyPr>
          <a:lstStyle/>
          <a:p>
            <a:pPr>
              <a:defRPr/>
            </a:pPr>
            <a:r>
              <a:rPr lang="en-US" sz="1000" dirty="0">
                <a:solidFill>
                  <a:prstClr val="black"/>
                </a:solidFill>
              </a:rPr>
              <a:t>Title: </a:t>
            </a:r>
            <a:r>
              <a:rPr lang="en-US" sz="1000" dirty="0">
                <a:solidFill>
                  <a:srgbClr val="0070C0"/>
                </a:solidFill>
              </a:rPr>
              <a:t>Proposal Title</a:t>
            </a:r>
            <a:br>
              <a:rPr lang="en-US" sz="1000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Organization: </a:t>
            </a:r>
            <a:r>
              <a:rPr lang="en-US" sz="1000" dirty="0">
                <a:solidFill>
                  <a:srgbClr val="0070C0"/>
                </a:solidFill>
              </a:rPr>
              <a:t>Name of Prime Contractor</a:t>
            </a:r>
            <a:br>
              <a:rPr lang="en-US" sz="1000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PI: </a:t>
            </a:r>
            <a:r>
              <a:rPr lang="en-US" sz="1000" dirty="0" err="1">
                <a:solidFill>
                  <a:srgbClr val="0070C0"/>
                </a:solidFill>
              </a:rPr>
              <a:t>Firstname</a:t>
            </a:r>
            <a:r>
              <a:rPr lang="en-US" sz="1000" dirty="0">
                <a:solidFill>
                  <a:srgbClr val="0070C0"/>
                </a:solidFill>
              </a:rPr>
              <a:t> Lastname (xx% LOE)</a:t>
            </a:r>
            <a:br>
              <a:rPr lang="en-US" sz="1000" dirty="0">
                <a:solidFill>
                  <a:prstClr val="black"/>
                </a:solidFill>
              </a:rPr>
            </a:br>
            <a:r>
              <a:rPr lang="en-US" sz="1000" dirty="0">
                <a:solidFill>
                  <a:prstClr val="black"/>
                </a:solidFill>
              </a:rPr>
              <a:t>Subcontractors</a:t>
            </a:r>
            <a:r>
              <a:rPr lang="en-US" sz="1000">
                <a:solidFill>
                  <a:prstClr val="black"/>
                </a:solidFill>
              </a:rPr>
              <a:t>: </a:t>
            </a:r>
            <a:r>
              <a:rPr lang="en-US" sz="1000">
                <a:solidFill>
                  <a:srgbClr val="0070C0"/>
                </a:solidFill>
              </a:rPr>
              <a:t>Organization </a:t>
            </a:r>
            <a:r>
              <a:rPr lang="en-US" sz="1000" dirty="0">
                <a:solidFill>
                  <a:srgbClr val="0070C0"/>
                </a:solidFill>
              </a:rPr>
              <a:t>Name</a:t>
            </a:r>
            <a:br>
              <a:rPr lang="en-US" sz="1000" strike="sngStrike" dirty="0">
                <a:solidFill>
                  <a:srgbClr val="C00000"/>
                </a:solidFill>
              </a:rPr>
            </a:br>
            <a:endParaRPr lang="en-US" sz="1000" dirty="0"/>
          </a:p>
        </p:txBody>
      </p:sp>
      <p:sp>
        <p:nvSpPr>
          <p:cNvPr id="9" name="Rounded Rectangle 1">
            <a:extLst>
              <a:ext uri="{FF2B5EF4-FFF2-40B4-BE49-F238E27FC236}">
                <a16:creationId xmlns:a16="http://schemas.microsoft.com/office/drawing/2014/main" id="{6F8A9631-D4D7-03F1-4F05-9348E8848A1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07994" y="3325348"/>
            <a:ext cx="5376863" cy="2362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chemeClr val="tx1"/>
                </a:solidFill>
              </a:rPr>
              <a:t>Replace this image with a 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chemeClr val="tx1"/>
                </a:solidFill>
              </a:rPr>
              <a:t>GRAPHIC 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tx1"/>
                </a:solidFill>
              </a:rPr>
              <a:t>representative of the proposed technical approach</a:t>
            </a: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47AE2FF-B06E-5292-B507-98B2049AC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710597"/>
              </p:ext>
            </p:extLst>
          </p:nvPr>
        </p:nvGraphicFramePr>
        <p:xfrm>
          <a:off x="1208428" y="6113782"/>
          <a:ext cx="4172855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571">
                  <a:extLst>
                    <a:ext uri="{9D8B030D-6E8A-4147-A177-3AD203B41FA5}">
                      <a16:colId xmlns:a16="http://schemas.microsoft.com/office/drawing/2014/main" val="2162103200"/>
                    </a:ext>
                  </a:extLst>
                </a:gridCol>
                <a:gridCol w="834571">
                  <a:extLst>
                    <a:ext uri="{9D8B030D-6E8A-4147-A177-3AD203B41FA5}">
                      <a16:colId xmlns:a16="http://schemas.microsoft.com/office/drawing/2014/main" val="4135317900"/>
                    </a:ext>
                  </a:extLst>
                </a:gridCol>
                <a:gridCol w="834571">
                  <a:extLst>
                    <a:ext uri="{9D8B030D-6E8A-4147-A177-3AD203B41FA5}">
                      <a16:colId xmlns:a16="http://schemas.microsoft.com/office/drawing/2014/main" val="200732569"/>
                    </a:ext>
                  </a:extLst>
                </a:gridCol>
                <a:gridCol w="834571">
                  <a:extLst>
                    <a:ext uri="{9D8B030D-6E8A-4147-A177-3AD203B41FA5}">
                      <a16:colId xmlns:a16="http://schemas.microsoft.com/office/drawing/2014/main" val="3362713628"/>
                    </a:ext>
                  </a:extLst>
                </a:gridCol>
                <a:gridCol w="834571">
                  <a:extLst>
                    <a:ext uri="{9D8B030D-6E8A-4147-A177-3AD203B41FA5}">
                      <a16:colId xmlns:a16="http://schemas.microsoft.com/office/drawing/2014/main" val="1917596323"/>
                    </a:ext>
                  </a:extLst>
                </a:gridCol>
              </a:tblGrid>
              <a:tr h="224367">
                <a:tc>
                  <a:txBody>
                    <a:bodyPr/>
                    <a:lstStyle/>
                    <a:p>
                      <a:r>
                        <a:rPr lang="en-US" sz="1000" dirty="0"/>
                        <a:t>Summary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Phase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Phase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Phase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199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Proposed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190593"/>
                  </a:ext>
                </a:extLst>
              </a:tr>
            </a:tbl>
          </a:graphicData>
        </a:graphic>
      </p:graphicFrame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FC9E61B7-FFED-1306-908B-8D8D6914CA18}"/>
              </a:ext>
            </a:extLst>
          </p:cNvPr>
          <p:cNvSpPr txBox="1">
            <a:spLocks/>
          </p:cNvSpPr>
          <p:nvPr/>
        </p:nvSpPr>
        <p:spPr>
          <a:xfrm>
            <a:off x="1259610" y="5829626"/>
            <a:ext cx="4070489" cy="28415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 baseline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5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summarize cost per phase in the table below</a:t>
            </a:r>
            <a:endParaRPr lang="en-US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/>
            <a:endParaRPr lang="en-US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72981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noFill/>
        <a:ln w="22225">
          <a:solidFill>
            <a:schemeClr val="tx1"/>
          </a:solidFill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/>
  <a:extLst>
    <a:ext uri="{05A4C25C-085E-4340-85A3-A5531E510DB2}">
      <thm15:themeFamily xmlns:thm15="http://schemas.microsoft.com/office/thememl/2012/main" name="Updated_DARPA_Template_20190102_1237.pptx" id="{73648ED9-5A49-4BD0-BC42-DE32C2E6CF09}" vid="{D0B459EC-B9B7-4546-9243-8AF0A3298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305744-0039-47fe-a0e0-ab796fc728ea" xsi:nil="true"/>
    <lcf76f155ced4ddcb4097134ff3c332f xmlns="0ae3abbb-c905-4f0e-abd0-b2a766502642">
      <Terms xmlns="http://schemas.microsoft.com/office/infopath/2007/PartnerControls"/>
    </lcf76f155ced4ddcb4097134ff3c332f>
    <Order0 xmlns="0ae3abbb-c905-4f0e-abd0-b2a76650264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81731B9B73D940A01C2EF1AE001404" ma:contentTypeVersion="16" ma:contentTypeDescription="Create a new document." ma:contentTypeScope="" ma:versionID="75d544a554fcc574b8722c385723a616">
  <xsd:schema xmlns:xsd="http://www.w3.org/2001/XMLSchema" xmlns:xs="http://www.w3.org/2001/XMLSchema" xmlns:p="http://schemas.microsoft.com/office/2006/metadata/properties" xmlns:ns2="0ae3abbb-c905-4f0e-abd0-b2a766502642" xmlns:ns3="9c305744-0039-47fe-a0e0-ab796fc728ea" targetNamespace="http://schemas.microsoft.com/office/2006/metadata/properties" ma:root="true" ma:fieldsID="1aca7a5294d6f838d0a61394a33d7835" ns2:_="" ns3:_="">
    <xsd:import namespace="0ae3abbb-c905-4f0e-abd0-b2a766502642"/>
    <xsd:import namespace="9c305744-0039-47fe-a0e0-ab796fc728ea"/>
    <xsd:element name="properties">
      <xsd:complexType>
        <xsd:sequence>
          <xsd:element name="documentManagement">
            <xsd:complexType>
              <xsd:all>
                <xsd:element ref="ns2:Order0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e3abbb-c905-4f0e-abd0-b2a766502642" elementFormDefault="qualified">
    <xsd:import namespace="http://schemas.microsoft.com/office/2006/documentManagement/types"/>
    <xsd:import namespace="http://schemas.microsoft.com/office/infopath/2007/PartnerControls"/>
    <xsd:element name="Order0" ma:index="5" nillable="true" ma:displayName="Order" ma:internalName="Order0" ma:readOnly="false" ma:percentage="FALSE">
      <xsd:simpleType>
        <xsd:restriction base="dms:Number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05744-0039-47fe-a0e0-ab796fc728e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05fd1c8-9035-4c2f-9035-97143bc958d7}" ma:internalName="TaxCatchAll" ma:showField="CatchAllData" ma:web="9c305744-0039-47fe-a0e0-ab796fc72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0A81EE-9D13-45B0-9B44-851CC5A1387B}">
  <ds:schemaRefs>
    <ds:schemaRef ds:uri="http://schemas.microsoft.com/office/2006/metadata/properties"/>
    <ds:schemaRef ds:uri="http://schemas.microsoft.com/office/infopath/2007/PartnerControls"/>
    <ds:schemaRef ds:uri="1417d20e-ebb8-4b4e-83ec-8807a0ac47b3"/>
    <ds:schemaRef ds:uri="9c305744-0039-47fe-a0e0-ab796fc728ea"/>
    <ds:schemaRef ds:uri="0ae3abbb-c905-4f0e-abd0-b2a766502642"/>
  </ds:schemaRefs>
</ds:datastoreItem>
</file>

<file path=customXml/itemProps2.xml><?xml version="1.0" encoding="utf-8"?>
<ds:datastoreItem xmlns:ds="http://schemas.openxmlformats.org/officeDocument/2006/customXml" ds:itemID="{01370938-68C9-47E7-AE01-0367B066EE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2C32C7-23BF-434A-865B-FBB5FBD688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e3abbb-c905-4f0e-abd0-b2a766502642"/>
    <ds:schemaRef ds:uri="9c305744-0039-47fe-a0e0-ab796fc72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f82e219-c734-43c1-b6a6-17b40be899ef}" enabled="1" method="Privileged" siteId="{f84814b5-f44e-4690-9314-553e36b5f58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4567</TotalTime>
  <Words>305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Times New Roman</vt:lpstr>
      <vt:lpstr>Office Theme</vt:lpstr>
      <vt:lpstr>Proposal Summary Slide Instructions and Template</vt:lpstr>
      <vt:lpstr>Title: Proposal Title Organization: Name of Prime Contractor PI: Firstname Lastname (xx% LOE) Subcontractors: Organization Name </vt:lpstr>
    </vt:vector>
  </TitlesOfParts>
  <Company>DARPA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LINC detailed metrics and milestones</dc:title>
  <dc:creator>Waisel, Laurie (contr-i2o)</dc:creator>
  <cp:lastModifiedBy>Kershner, Bethany (contr-i2o)</cp:lastModifiedBy>
  <cp:revision>62</cp:revision>
  <cp:lastPrinted>2011-09-22T20:00:03Z</cp:lastPrinted>
  <dcterms:created xsi:type="dcterms:W3CDTF">2021-06-04T16:12:57Z</dcterms:created>
  <dcterms:modified xsi:type="dcterms:W3CDTF">2026-05-20T14:15:02Z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0x010100BB81731B9B73D940A01C2EF1AE001404</vt:lpwstr>
  </property>
  <property fmtid="{D5CDD505-2E9C-101B-9397-08002B2CF9AE}" pid="3" name="MSIP_Label_af82e219-c734-43c1-b6a6-17b40be899ef_Enabled">
    <vt:lpwstr>True</vt:lpwstr>
  </property>
  <property fmtid="{D5CDD505-2E9C-101B-9397-08002B2CF9AE}" pid="4" name="MSIP_Label_af82e219-c734-43c1-b6a6-17b40be899ef_SiteId">
    <vt:lpwstr>f84814b5-f44e-4690-9314-553e36b5f585</vt:lpwstr>
  </property>
  <property fmtid="{D5CDD505-2E9C-101B-9397-08002B2CF9AE}" pid="5" name="MSIP_Label_af82e219-c734-43c1-b6a6-17b40be899ef_SetDate">
    <vt:lpwstr>2025-07-08T18:55:24Z</vt:lpwstr>
  </property>
  <property fmtid="{D5CDD505-2E9C-101B-9397-08002B2CF9AE}" pid="6" name="MSIP_Label_af82e219-c734-43c1-b6a6-17b40be899ef_Name">
    <vt:lpwstr>CUI</vt:lpwstr>
  </property>
  <property fmtid="{D5CDD505-2E9C-101B-9397-08002B2CF9AE}" pid="7" name="MSIP_Label_af82e219-c734-43c1-b6a6-17b40be899ef_ActionId">
    <vt:lpwstr>f39ff581-f2d4-4f75-a120-348da9216cf6</vt:lpwstr>
  </property>
  <property fmtid="{D5CDD505-2E9C-101B-9397-08002B2CF9AE}" pid="8" name="MSIP_Label_af82e219-c734-43c1-b6a6-17b40be899ef_Removed">
    <vt:lpwstr>False</vt:lpwstr>
  </property>
  <property fmtid="{D5CDD505-2E9C-101B-9397-08002B2CF9AE}" pid="9" name="MSIP_Label_af82e219-c734-43c1-b6a6-17b40be899ef_Extended_MSFT_Method">
    <vt:lpwstr>Standard</vt:lpwstr>
  </property>
  <property fmtid="{D5CDD505-2E9C-101B-9397-08002B2CF9AE}" pid="10" name="Sensitivity">
    <vt:lpwstr>CUI</vt:lpwstr>
  </property>
  <property fmtid="{D5CDD505-2E9C-101B-9397-08002B2CF9AE}" pid="11" name="MediaServiceImageTags">
    <vt:lpwstr/>
  </property>
  <property fmtid="{D5CDD505-2E9C-101B-9397-08002B2CF9AE}" pid="12" name="_ExtendedDescription">
    <vt:lpwstr/>
  </property>
</Properties>
</file>