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0" r:id="rId2"/>
  </p:sldMasterIdLst>
  <p:notesMasterIdLst>
    <p:notesMasterId r:id="rId95"/>
  </p:notesMasterIdLst>
  <p:handoutMasterIdLst>
    <p:handoutMasterId r:id="rId96"/>
  </p:handoutMasterIdLst>
  <p:sldIdLst>
    <p:sldId id="262" r:id="rId3"/>
    <p:sldId id="516" r:id="rId4"/>
    <p:sldId id="545" r:id="rId5"/>
    <p:sldId id="588" r:id="rId6"/>
    <p:sldId id="533" r:id="rId7"/>
    <p:sldId id="589" r:id="rId8"/>
    <p:sldId id="546" r:id="rId9"/>
    <p:sldId id="590" r:id="rId10"/>
    <p:sldId id="591" r:id="rId11"/>
    <p:sldId id="544" r:id="rId12"/>
    <p:sldId id="595" r:id="rId13"/>
    <p:sldId id="548" r:id="rId14"/>
    <p:sldId id="597" r:id="rId15"/>
    <p:sldId id="593" r:id="rId16"/>
    <p:sldId id="592" r:id="rId17"/>
    <p:sldId id="594" r:id="rId18"/>
    <p:sldId id="596" r:id="rId19"/>
    <p:sldId id="598" r:id="rId20"/>
    <p:sldId id="612" r:id="rId21"/>
    <p:sldId id="617" r:id="rId22"/>
    <p:sldId id="567" r:id="rId23"/>
    <p:sldId id="562" r:id="rId24"/>
    <p:sldId id="568" r:id="rId25"/>
    <p:sldId id="662" r:id="rId26"/>
    <p:sldId id="569" r:id="rId27"/>
    <p:sldId id="599" r:id="rId28"/>
    <p:sldId id="600" r:id="rId29"/>
    <p:sldId id="560" r:id="rId30"/>
    <p:sldId id="663" r:id="rId31"/>
    <p:sldId id="601" r:id="rId32"/>
    <p:sldId id="570" r:id="rId33"/>
    <p:sldId id="602" r:id="rId34"/>
    <p:sldId id="603" r:id="rId35"/>
    <p:sldId id="604" r:id="rId36"/>
    <p:sldId id="559" r:id="rId37"/>
    <p:sldId id="557" r:id="rId38"/>
    <p:sldId id="578" r:id="rId39"/>
    <p:sldId id="583" r:id="rId40"/>
    <p:sldId id="582" r:id="rId41"/>
    <p:sldId id="581" r:id="rId42"/>
    <p:sldId id="613" r:id="rId43"/>
    <p:sldId id="606" r:id="rId44"/>
    <p:sldId id="607" r:id="rId45"/>
    <p:sldId id="608" r:id="rId46"/>
    <p:sldId id="609" r:id="rId47"/>
    <p:sldId id="610" r:id="rId48"/>
    <p:sldId id="611" r:id="rId49"/>
    <p:sldId id="614" r:id="rId50"/>
    <p:sldId id="618" r:id="rId51"/>
    <p:sldId id="619" r:id="rId52"/>
    <p:sldId id="620" r:id="rId53"/>
    <p:sldId id="621" r:id="rId54"/>
    <p:sldId id="622" r:id="rId55"/>
    <p:sldId id="623" r:id="rId56"/>
    <p:sldId id="624" r:id="rId57"/>
    <p:sldId id="625" r:id="rId58"/>
    <p:sldId id="626" r:id="rId59"/>
    <p:sldId id="627" r:id="rId60"/>
    <p:sldId id="628" r:id="rId61"/>
    <p:sldId id="629" r:id="rId62"/>
    <p:sldId id="630" r:id="rId63"/>
    <p:sldId id="631" r:id="rId64"/>
    <p:sldId id="632" r:id="rId65"/>
    <p:sldId id="633" r:id="rId66"/>
    <p:sldId id="634" r:id="rId67"/>
    <p:sldId id="635" r:id="rId68"/>
    <p:sldId id="636" r:id="rId69"/>
    <p:sldId id="637" r:id="rId70"/>
    <p:sldId id="638" r:id="rId71"/>
    <p:sldId id="639" r:id="rId72"/>
    <p:sldId id="640" r:id="rId73"/>
    <p:sldId id="641" r:id="rId74"/>
    <p:sldId id="642" r:id="rId75"/>
    <p:sldId id="643" r:id="rId76"/>
    <p:sldId id="644" r:id="rId77"/>
    <p:sldId id="645" r:id="rId78"/>
    <p:sldId id="646" r:id="rId79"/>
    <p:sldId id="647" r:id="rId80"/>
    <p:sldId id="648" r:id="rId81"/>
    <p:sldId id="649" r:id="rId82"/>
    <p:sldId id="650" r:id="rId83"/>
    <p:sldId id="651" r:id="rId84"/>
    <p:sldId id="652" r:id="rId85"/>
    <p:sldId id="653" r:id="rId86"/>
    <p:sldId id="654" r:id="rId87"/>
    <p:sldId id="655" r:id="rId88"/>
    <p:sldId id="656" r:id="rId89"/>
    <p:sldId id="657" r:id="rId90"/>
    <p:sldId id="658" r:id="rId91"/>
    <p:sldId id="659" r:id="rId92"/>
    <p:sldId id="660" r:id="rId93"/>
    <p:sldId id="661" r:id="rId9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Georges, Tracy (OS/OASH)" initials="GT(" lastIdx="9" clrIdx="6">
    <p:extLst>
      <p:ext uri="{19B8F6BF-5375-455C-9EA6-DF929625EA0E}">
        <p15:presenceInfo xmlns:p15="http://schemas.microsoft.com/office/powerpoint/2012/main" userId="S-1-5-21-1747495209-1248221918-2216747781-234064" providerId="AD"/>
      </p:ext>
    </p:extLst>
  </p:cmAuthor>
  <p:cmAuthor id="1" name="Silver, Karen (OS/OASH)" initials="SK(" lastIdx="17" clrIdx="0">
    <p:extLst>
      <p:ext uri="{19B8F6BF-5375-455C-9EA6-DF929625EA0E}">
        <p15:presenceInfo xmlns:p15="http://schemas.microsoft.com/office/powerpoint/2012/main" userId="S::Karen.Silver@hhs.gov::d71a7615-5cf1-44d0-b694-146edabd7090" providerId="AD"/>
      </p:ext>
    </p:extLst>
  </p:cmAuthor>
  <p:cmAuthor id="8" name="Georges, Tracy (OS/OASH)" initials="GT( [2]" lastIdx="3" clrIdx="7">
    <p:extLst>
      <p:ext uri="{19B8F6BF-5375-455C-9EA6-DF929625EA0E}">
        <p15:presenceInfo xmlns:p15="http://schemas.microsoft.com/office/powerpoint/2012/main" userId="S::Tracy.Georges@hhs.gov::9fce9290-835a-492f-884e-204b38715331" providerId="AD"/>
      </p:ext>
    </p:extLst>
  </p:cmAuthor>
  <p:cmAuthor id="2" name="Aflaki, Armin (OS/OASH)" initials="AA(" lastIdx="3" clrIdx="1">
    <p:extLst>
      <p:ext uri="{19B8F6BF-5375-455C-9EA6-DF929625EA0E}">
        <p15:presenceInfo xmlns:p15="http://schemas.microsoft.com/office/powerpoint/2012/main" userId="S::Armin.Aflaki@hhs.gov::582512b2-2468-4525-8a63-39d1af6682a3" providerId="AD"/>
      </p:ext>
    </p:extLst>
  </p:cmAuthor>
  <p:cmAuthor id="9" name="Banikya-Leaseburg, Mousumi (OS/OASH)" initials="BM(" lastIdx="5" clrIdx="8">
    <p:extLst>
      <p:ext uri="{19B8F6BF-5375-455C-9EA6-DF929625EA0E}">
        <p15:presenceInfo xmlns:p15="http://schemas.microsoft.com/office/powerpoint/2012/main" userId="S::Mousumi.Banikya-leaseburg@hhs.gov::9a2dd20e-5ce9-4754-8dde-92c6dd93a53c" providerId="AD"/>
      </p:ext>
    </p:extLst>
  </p:cmAuthor>
  <p:cmAuthor id="3" name="Novick, Emily (OS/OASH)" initials="NE(" lastIdx="19" clrIdx="2">
    <p:extLst>
      <p:ext uri="{19B8F6BF-5375-455C-9EA6-DF929625EA0E}">
        <p15:presenceInfo xmlns:p15="http://schemas.microsoft.com/office/powerpoint/2012/main" userId="S-1-5-21-1747495209-1248221918-2216747781-133586" providerId="AD"/>
      </p:ext>
    </p:extLst>
  </p:cmAuthor>
  <p:cmAuthor id="10" name="Harvey, Alissa (OS/OASH)" initials="HA(" lastIdx="3" clrIdx="9">
    <p:extLst>
      <p:ext uri="{19B8F6BF-5375-455C-9EA6-DF929625EA0E}">
        <p15:presenceInfo xmlns:p15="http://schemas.microsoft.com/office/powerpoint/2012/main" userId="S::Alissa.Harvey@hhs.gov::339da9e0-7c55-4c77-94d1-c19d94c1ac15" providerId="AD"/>
      </p:ext>
    </p:extLst>
  </p:cmAuthor>
  <p:cmAuthor id="4" name="Farb, Amy (HHS/OASH)" initials="FA(" lastIdx="2" clrIdx="3">
    <p:extLst>
      <p:ext uri="{19B8F6BF-5375-455C-9EA6-DF929625EA0E}">
        <p15:presenceInfo xmlns:p15="http://schemas.microsoft.com/office/powerpoint/2012/main" userId="S::Amy.Farb@hhs.gov::a7f85201-753c-4198-a16b-e2cf40553b8f" providerId="AD"/>
      </p:ext>
    </p:extLst>
  </p:cmAuthor>
  <p:cmAuthor id="5" name="Richmond, Alicia (HHS/OASH)" initials="RA(" lastIdx="1" clrIdx="4">
    <p:extLst>
      <p:ext uri="{19B8F6BF-5375-455C-9EA6-DF929625EA0E}">
        <p15:presenceInfo xmlns:p15="http://schemas.microsoft.com/office/powerpoint/2012/main" userId="S-1-5-21-1747495209-1248221918-2216747781-60572" providerId="AD"/>
      </p:ext>
    </p:extLst>
  </p:cmAuthor>
  <p:cmAuthor id="6" name="Margolis, Amy (HHS/OASH)" initials="MA(" lastIdx="10" clrIdx="5">
    <p:extLst>
      <p:ext uri="{19B8F6BF-5375-455C-9EA6-DF929625EA0E}">
        <p15:presenceInfo xmlns:p15="http://schemas.microsoft.com/office/powerpoint/2012/main" userId="S::Amy.Margolis@hhs.gov::97b1cc9a-0bcf-4531-8591-224e223bc5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23" autoAdjust="0"/>
    <p:restoredTop sz="45249" autoAdjust="0"/>
  </p:normalViewPr>
  <p:slideViewPr>
    <p:cSldViewPr snapToGrid="0" snapToObjects="1" showGuides="1">
      <p:cViewPr varScale="1">
        <p:scale>
          <a:sx n="30" d="100"/>
          <a:sy n="30" d="100"/>
        </p:scale>
        <p:origin x="2252" y="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showGuide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803950-DD04-FD43-B4DD-636E7784791B}"/>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D9E82B5F-01B8-604A-9B84-842B649CD21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1271BDDB-324C-AD48-99D4-C8F1D0834833}" type="datetimeFigureOut">
              <a:rPr lang="en-US" smtClean="0"/>
              <a:t>11/24/2021</a:t>
            </a:fld>
            <a:endParaRPr lang="en-US" dirty="0"/>
          </a:p>
        </p:txBody>
      </p:sp>
      <p:sp>
        <p:nvSpPr>
          <p:cNvPr id="4" name="Footer Placeholder 3">
            <a:extLst>
              <a:ext uri="{FF2B5EF4-FFF2-40B4-BE49-F238E27FC236}">
                <a16:creationId xmlns:a16="http://schemas.microsoft.com/office/drawing/2014/main" id="{01561D92-8484-394A-867E-B19BB143D422}"/>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2DE41FB8-C077-1F44-8B77-06E04A6D8FBD}"/>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208B7BCC-2BB5-8046-8656-CC254361DC20}" type="slidenum">
              <a:rPr lang="en-US" smtClean="0"/>
              <a:t>‹#›</a:t>
            </a:fld>
            <a:endParaRPr lang="en-US" dirty="0"/>
          </a:p>
        </p:txBody>
      </p:sp>
    </p:spTree>
    <p:extLst>
      <p:ext uri="{BB962C8B-B14F-4D97-AF65-F5344CB8AC3E}">
        <p14:creationId xmlns:p14="http://schemas.microsoft.com/office/powerpoint/2010/main" val="2890716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D953DA7-A58B-E24F-9E5D-A7A3F531BC74}" type="datetimeFigureOut">
              <a:rPr lang="en-US" smtClean="0"/>
              <a:t>11/24/2021</a:t>
            </a:fld>
            <a:endParaRPr lang="en-US" dirty="0"/>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9FB36DFB-7DB6-2A4C-B837-27FB59B6494E}" type="slidenum">
              <a:rPr lang="en-US" smtClean="0"/>
              <a:t>‹#›</a:t>
            </a:fld>
            <a:endParaRPr lang="en-US" dirty="0"/>
          </a:p>
        </p:txBody>
      </p:sp>
    </p:spTree>
    <p:extLst>
      <p:ext uri="{BB962C8B-B14F-4D97-AF65-F5344CB8AC3E}">
        <p14:creationId xmlns:p14="http://schemas.microsoft.com/office/powerpoint/2010/main" val="386034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FY22.TitleXNOFO.National@hhs.gov"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opa.hhs.gov/grant-programs/funding/current-funding-opportunities#TitleX"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Mousumi</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Good afternoon/good morning to everyone joining us today from across the US and our territories and from the Pacific Rim, and thank you for joining  the Technical assistance webinar for the Office of Population Affairs’ funding opportunity announcement for Title X Family Planning Services Grants; Opportunity Number: PA-FPH-22-001</a:t>
            </a:r>
            <a:br>
              <a:rPr lang="en-US" baseline="0" dirty="0"/>
            </a:br>
            <a:endParaRPr lang="en-US" baseline="0" dirty="0"/>
          </a:p>
          <a:p>
            <a:pPr marL="171450" indent="-171450">
              <a:buFont typeface="Arial" panose="020B0604020202020204" pitchFamily="34" charset="0"/>
              <a:buChar char="•"/>
            </a:pPr>
            <a:r>
              <a:rPr lang="en-US" baseline="0" dirty="0"/>
              <a:t>My name is Mousumi Banikya-Leaseburg and I am with the Office of Population Affairs where I serve as the Supervisory Lead for the Title X program and team. </a:t>
            </a:r>
            <a:endParaRPr lang="en-US" dirty="0"/>
          </a:p>
          <a:p>
            <a:endParaRPr lang="en-US" dirty="0"/>
          </a:p>
          <a:p>
            <a:r>
              <a:rPr lang="en-US" dirty="0"/>
              <a:t>I am joined today by Alissa Harvey, Naomie Gathua, and Shenena Armstrong Merchant who are Project Officers on the Title X Team as well as my colleague from the OASH Grants and Acquisitions Management Division (GAM) – Scott Moore who is the OASH Grants Management Officer.</a:t>
            </a:r>
          </a:p>
          <a:p>
            <a:endParaRPr lang="en-US" dirty="0"/>
          </a:p>
          <a:p>
            <a:r>
              <a:rPr lang="en-US" dirty="0"/>
              <a:t>This technical assistance webinar is being recorded and will be posted for the duration of the competition. </a:t>
            </a:r>
          </a:p>
          <a:p>
            <a:endParaRPr lang="en-US" dirty="0"/>
          </a:p>
          <a:p>
            <a:r>
              <a:rPr lang="en-US" dirty="0"/>
              <a:t>A few housekeeping items before we begin: All participants have been muted. We invite you to submit questions throughout the webinar in the chat. We will not be taking verbal questions. We’ll respond to questions during the Q&amp;A sessions and in an FAQs document which will be posted to Grants.gov as well as the OPA website.. </a:t>
            </a:r>
          </a:p>
          <a:p>
            <a:endParaRPr lang="en-US" dirty="0"/>
          </a:p>
          <a:p>
            <a:r>
              <a:rPr lang="en-US" dirty="0"/>
              <a:t>Please note that the information provided in this call does not supersede any of the content of the NOFO.  The NOFO is the written document that will govern the competition.  We strongly encourage you to subscribe to the NOFO on Grants.gov to ensure that if there are any revisions or amendments made to it you will receive notice.</a:t>
            </a:r>
          </a:p>
          <a:p>
            <a:endParaRPr lang="en-US" dirty="0"/>
          </a:p>
          <a:p>
            <a:r>
              <a:rPr lang="en-US" dirty="0"/>
              <a:t>Again-- the notice of funding opportunity is the document which governs the competition.  If there is a conflict with what is said in this webinar, the written NOFO as posted on grants.gov controls. </a:t>
            </a:r>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1</a:t>
            </a:fld>
            <a:endParaRPr lang="en-US" dirty="0"/>
          </a:p>
        </p:txBody>
      </p:sp>
    </p:spTree>
    <p:extLst>
      <p:ext uri="{BB962C8B-B14F-4D97-AF65-F5344CB8AC3E}">
        <p14:creationId xmlns:p14="http://schemas.microsoft.com/office/powerpoint/2010/main" val="273987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Mousumi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A little house keeping…</a:t>
            </a:r>
          </a:p>
          <a:p>
            <a:endParaRPr lang="en-US" dirty="0"/>
          </a:p>
          <a:p>
            <a:pPr>
              <a:buFont typeface="Wingdings" panose="05000000000000000000" pitchFamily="2" charset="2"/>
              <a:buChar char="§"/>
            </a:pPr>
            <a:r>
              <a:rPr lang="en-US" dirty="0">
                <a:solidFill>
                  <a:schemeClr val="tx2">
                    <a:lumMod val="50000"/>
                  </a:schemeClr>
                </a:solidFill>
              </a:rPr>
              <a:t>Please be on mute.</a:t>
            </a:r>
          </a:p>
          <a:p>
            <a:pPr>
              <a:buFont typeface="Wingdings" panose="05000000000000000000" pitchFamily="2" charset="2"/>
              <a:buChar char="§"/>
            </a:pPr>
            <a:r>
              <a:rPr lang="en-US" dirty="0">
                <a:solidFill>
                  <a:schemeClr val="tx2">
                    <a:lumMod val="50000"/>
                  </a:schemeClr>
                </a:solidFill>
              </a:rPr>
              <a:t>We will pause for Q&amp;A a few times during the session</a:t>
            </a:r>
          </a:p>
          <a:p>
            <a:pPr lvl="1"/>
            <a:r>
              <a:rPr lang="en-US" dirty="0">
                <a:solidFill>
                  <a:schemeClr val="tx2">
                    <a:lumMod val="50000"/>
                  </a:schemeClr>
                </a:solidFill>
              </a:rPr>
              <a:t>Chat Q&amp;A</a:t>
            </a:r>
          </a:p>
          <a:p>
            <a:pPr>
              <a:buFont typeface="Wingdings" panose="05000000000000000000" pitchFamily="2" charset="2"/>
              <a:buChar char="§"/>
            </a:pPr>
            <a:r>
              <a:rPr lang="en-US" dirty="0">
                <a:solidFill>
                  <a:schemeClr val="tx2">
                    <a:lumMod val="50000"/>
                  </a:schemeClr>
                </a:solidFill>
              </a:rPr>
              <a:t>Questions and Answers</a:t>
            </a:r>
          </a:p>
          <a:p>
            <a:pPr lvl="1"/>
            <a:r>
              <a:rPr lang="en-US" dirty="0">
                <a:solidFill>
                  <a:schemeClr val="tx2">
                    <a:lumMod val="50000"/>
                  </a:schemeClr>
                </a:solidFill>
              </a:rPr>
              <a:t>Submit questions via Resource Mailbox: </a:t>
            </a:r>
            <a:r>
              <a:rPr lang="en-US" dirty="0">
                <a:hlinkClick r:id="rId3"/>
              </a:rPr>
              <a:t>FY22.TitleXNOFO.National@hhs.gov</a:t>
            </a:r>
            <a:endParaRPr lang="en-US" dirty="0"/>
          </a:p>
          <a:p>
            <a:pPr lvl="1"/>
            <a:r>
              <a:rPr lang="en-US" dirty="0"/>
              <a:t>Call: 240-453-2800</a:t>
            </a:r>
          </a:p>
          <a:p>
            <a:pPr lvl="1"/>
            <a:r>
              <a:rPr lang="en-US" dirty="0">
                <a:solidFill>
                  <a:schemeClr val="tx2">
                    <a:lumMod val="50000"/>
                  </a:schemeClr>
                </a:solidFill>
              </a:rPr>
              <a:t>Submit questions via the Q&amp;A box on your screen</a:t>
            </a:r>
          </a:p>
          <a:p>
            <a:pPr lvl="1"/>
            <a:r>
              <a:rPr lang="en-US" dirty="0">
                <a:solidFill>
                  <a:schemeClr val="tx2">
                    <a:lumMod val="50000"/>
                  </a:schemeClr>
                </a:solidFill>
              </a:rPr>
              <a:t>All questions will be added to an FAQs document which will be updated regularly</a:t>
            </a:r>
          </a:p>
          <a:p>
            <a:pPr lvl="1"/>
            <a:r>
              <a:rPr lang="en-US" dirty="0">
                <a:solidFill>
                  <a:schemeClr val="tx2">
                    <a:lumMod val="50000"/>
                  </a:schemeClr>
                </a:solidFill>
              </a:rPr>
              <a:t>Review the FAQs on OPA’s website at </a:t>
            </a:r>
            <a:r>
              <a:rPr lang="en-US" dirty="0">
                <a:hlinkClick r:id="rId4"/>
              </a:rPr>
              <a:t>https://opa.hhs.gov/grant-programs/funding/current-funding-opportunities#TitleX</a:t>
            </a:r>
            <a:endParaRPr lang="en-US" dirty="0"/>
          </a:p>
          <a:p>
            <a:r>
              <a:rPr lang="en-US" dirty="0"/>
              <a:t>These slides and a link to the recording of this presentation will be posted on grants.gov and opa.hhs.gov following the 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2</a:t>
            </a:fld>
            <a:endParaRPr lang="en-US" dirty="0"/>
          </a:p>
        </p:txBody>
      </p:sp>
    </p:spTree>
    <p:extLst>
      <p:ext uri="{BB962C8B-B14F-4D97-AF65-F5344CB8AC3E}">
        <p14:creationId xmlns:p14="http://schemas.microsoft.com/office/powerpoint/2010/main" val="1383986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aseline="0" dirty="0"/>
              <a:t>Mousumi</a:t>
            </a:r>
          </a:p>
          <a:p>
            <a:pPr marL="0" indent="0">
              <a:buFont typeface="Arial" panose="020B0604020202020204" pitchFamily="34" charset="0"/>
              <a:buNone/>
            </a:pPr>
            <a:r>
              <a:rPr lang="en-US" sz="1200" baseline="0" dirty="0"/>
              <a:t>The purpose of today’s call is to review the expectations, application content, and the application submission instructions for the funding opportunity announcement but also to help prepare applicants to submit responsive and compelling applications by the due date which is Jan 11 by 6 pm ET. Alissa and I will first cover the programmatic overview which will include and intro and background, expectations of recipients, application content, and application review information. Then Scott will cover the Grants and Acquisitions portion which includes the competitive application requirements and process.</a:t>
            </a:r>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3</a:t>
            </a:fld>
            <a:endParaRPr lang="en-US" dirty="0"/>
          </a:p>
        </p:txBody>
      </p:sp>
    </p:spTree>
    <p:extLst>
      <p:ext uri="{BB962C8B-B14F-4D97-AF65-F5344CB8AC3E}">
        <p14:creationId xmlns:p14="http://schemas.microsoft.com/office/powerpoint/2010/main" val="43247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Alissa</a:t>
            </a:r>
          </a:p>
        </p:txBody>
      </p:sp>
      <p:sp>
        <p:nvSpPr>
          <p:cNvPr id="4" name="Slide Number Placeholder 3"/>
          <p:cNvSpPr>
            <a:spLocks noGrp="1"/>
          </p:cNvSpPr>
          <p:nvPr>
            <p:ph type="sldNum" sz="quarter" idx="5"/>
          </p:nvPr>
        </p:nvSpPr>
        <p:spPr/>
        <p:txBody>
          <a:bodyPr/>
          <a:lstStyle/>
          <a:p>
            <a:fld id="{9FB36DFB-7DB6-2A4C-B837-27FB59B6494E}" type="slidenum">
              <a:rPr lang="en-US" smtClean="0"/>
              <a:t>4</a:t>
            </a:fld>
            <a:endParaRPr lang="en-US" dirty="0"/>
          </a:p>
        </p:txBody>
      </p:sp>
    </p:spTree>
    <p:extLst>
      <p:ext uri="{BB962C8B-B14F-4D97-AF65-F5344CB8AC3E}">
        <p14:creationId xmlns:p14="http://schemas.microsoft.com/office/powerpoint/2010/main" val="884696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Alissa</a:t>
            </a:r>
          </a:p>
          <a:p>
            <a:endParaRPr lang="en-US" dirty="0"/>
          </a:p>
          <a:p>
            <a:pPr marL="176717" indent="-176717" defTabSz="942489">
              <a:buFont typeface="Arial" panose="020B0604020202020204" pitchFamily="34" charset="0"/>
              <a:buChar char="•"/>
              <a:defRPr/>
            </a:pPr>
            <a:r>
              <a:rPr lang="en-US" baseline="0" dirty="0"/>
              <a:t>OPA is a staff division within the US. Department of Health and Human Services </a:t>
            </a:r>
            <a:r>
              <a:rPr lang="en-US" dirty="0"/>
              <a:t>Office of the Assistant Secretary of Health, or</a:t>
            </a:r>
            <a:r>
              <a:rPr lang="en-US" baseline="0" dirty="0"/>
              <a:t> OASH. The primary focus of OASH is leading America to healthier lives, especially for those who have suffered historic disparities. In support of this vision, OPA promotes health across the reproductive lifespan through innovative, evidence-based sexual and reproductive health and family planning programs, services, strategic partnerships, evaluation, and research. </a:t>
            </a:r>
          </a:p>
          <a:p>
            <a:pPr marL="176717" indent="-176717" defTabSz="942489">
              <a:buFont typeface="Arial" panose="020B0604020202020204" pitchFamily="34" charset="0"/>
              <a:buChar char="•"/>
              <a:defRPr/>
            </a:pPr>
            <a:endParaRPr lang="en-US" baseline="0" dirty="0"/>
          </a:p>
          <a:p>
            <a:pPr marL="176717" indent="-176717" defTabSz="942489">
              <a:buFont typeface="Arial" panose="020B0604020202020204" pitchFamily="34" charset="0"/>
              <a:buChar char="•"/>
              <a:defRPr/>
            </a:pPr>
            <a:r>
              <a:rPr lang="en-US" baseline="0" dirty="0"/>
              <a:t>OPA administers the Title X family planning program, the Teen Pregnancy Prevention program, and the Embryo Adoption Awareness program</a:t>
            </a:r>
          </a:p>
          <a:p>
            <a:pPr marL="176717" indent="-176717" defTabSz="942489">
              <a:buFont typeface="Arial" panose="020B0604020202020204" pitchFamily="34" charset="0"/>
              <a:buChar char="•"/>
              <a:defRPr/>
            </a:pPr>
            <a:endParaRPr lang="en-US" baseline="0" dirty="0"/>
          </a:p>
          <a:p>
            <a:pPr marL="176717" indent="-176717" defTabSz="942489">
              <a:buFont typeface="Arial" panose="020B0604020202020204" pitchFamily="34" charset="0"/>
              <a:buChar char="•"/>
              <a:defRPr/>
            </a:pPr>
            <a:r>
              <a:rPr lang="en-US" baseline="0" dirty="0"/>
              <a:t>Grants funded through this NOFO will support Title X family planning services to millions of clients nationwide.</a:t>
            </a:r>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5</a:t>
            </a:fld>
            <a:endParaRPr lang="en-US" dirty="0"/>
          </a:p>
        </p:txBody>
      </p:sp>
    </p:spTree>
    <p:extLst>
      <p:ext uri="{BB962C8B-B14F-4D97-AF65-F5344CB8AC3E}">
        <p14:creationId xmlns:p14="http://schemas.microsoft.com/office/powerpoint/2010/main" val="2348526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Alissa</a:t>
            </a:r>
          </a:p>
          <a:p>
            <a:endParaRPr lang="en-US" dirty="0"/>
          </a:p>
          <a:p>
            <a:r>
              <a:rPr lang="en-US" dirty="0"/>
              <a:t>Read the slide</a:t>
            </a:r>
          </a:p>
        </p:txBody>
      </p:sp>
      <p:sp>
        <p:nvSpPr>
          <p:cNvPr id="4" name="Slide Number Placeholder 3"/>
          <p:cNvSpPr>
            <a:spLocks noGrp="1"/>
          </p:cNvSpPr>
          <p:nvPr>
            <p:ph type="sldNum" sz="quarter" idx="5"/>
          </p:nvPr>
        </p:nvSpPr>
        <p:spPr/>
        <p:txBody>
          <a:bodyPr/>
          <a:lstStyle/>
          <a:p>
            <a:fld id="{9FB36DFB-7DB6-2A4C-B837-27FB59B6494E}" type="slidenum">
              <a:rPr lang="en-US" smtClean="0"/>
              <a:t>6</a:t>
            </a:fld>
            <a:endParaRPr lang="en-US" dirty="0"/>
          </a:p>
        </p:txBody>
      </p:sp>
    </p:spTree>
    <p:extLst>
      <p:ext uri="{BB962C8B-B14F-4D97-AF65-F5344CB8AC3E}">
        <p14:creationId xmlns:p14="http://schemas.microsoft.com/office/powerpoint/2010/main" val="3442490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Alissa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Section 1001 of Title X of the PHS Act authorizes grants “to assist in the establishment and operation of voluntary family planning projects which offer a broad range of acceptable and effective family planning methods and services (including natural family planning methods, infertility services, and services for adolescents).”</a:t>
            </a:r>
          </a:p>
          <a:p>
            <a:endParaRPr lang="en-US" dirty="0"/>
          </a:p>
          <a:p>
            <a:r>
              <a:rPr lang="en-US" dirty="0"/>
              <a:t>Please</a:t>
            </a:r>
            <a:r>
              <a:rPr lang="en-US" baseline="0" dirty="0"/>
              <a:t> note that Title X statute requires services to be voluntary. We often get asked about natural family planning methods and services for adolescents. Are these must haves in a Title X project? And yes, they are because they are written into statute!</a:t>
            </a: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7</a:t>
            </a:fld>
            <a:endParaRPr lang="en-US" dirty="0"/>
          </a:p>
        </p:txBody>
      </p:sp>
    </p:spTree>
    <p:extLst>
      <p:ext uri="{BB962C8B-B14F-4D97-AF65-F5344CB8AC3E}">
        <p14:creationId xmlns:p14="http://schemas.microsoft.com/office/powerpoint/2010/main" val="1100737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Alissa</a:t>
            </a:r>
          </a:p>
          <a:p>
            <a:endParaRPr lang="en-US" dirty="0"/>
          </a:p>
          <a:p>
            <a:r>
              <a:rPr lang="en-US" dirty="0"/>
              <a:t>Read the slide</a:t>
            </a:r>
          </a:p>
        </p:txBody>
      </p:sp>
      <p:sp>
        <p:nvSpPr>
          <p:cNvPr id="4" name="Slide Number Placeholder 3"/>
          <p:cNvSpPr>
            <a:spLocks noGrp="1"/>
          </p:cNvSpPr>
          <p:nvPr>
            <p:ph type="sldNum" sz="quarter" idx="5"/>
          </p:nvPr>
        </p:nvSpPr>
        <p:spPr/>
        <p:txBody>
          <a:bodyPr/>
          <a:lstStyle/>
          <a:p>
            <a:fld id="{9FB36DFB-7DB6-2A4C-B837-27FB59B6494E}" type="slidenum">
              <a:rPr lang="en-US" smtClean="0"/>
              <a:t>8</a:t>
            </a:fld>
            <a:endParaRPr lang="en-US" dirty="0"/>
          </a:p>
        </p:txBody>
      </p:sp>
    </p:spTree>
    <p:extLst>
      <p:ext uri="{BB962C8B-B14F-4D97-AF65-F5344CB8AC3E}">
        <p14:creationId xmlns:p14="http://schemas.microsoft.com/office/powerpoint/2010/main" val="163091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Alissa</a:t>
            </a:r>
          </a:p>
          <a:p>
            <a:endParaRPr lang="en-US" dirty="0"/>
          </a:p>
          <a:p>
            <a:r>
              <a:rPr lang="en-US" dirty="0"/>
              <a:t>Today we will be presenting information on PA-FPH-22-001, the Title X Family Planning Services Grants NOFO</a:t>
            </a:r>
          </a:p>
          <a:p>
            <a:r>
              <a:rPr lang="en-US" dirty="0"/>
              <a:t>which announces an Anticipated availability of funds for Fiscal Year (FY) 2022 grants under the authority of Title X of the Public Health Service Act, Section 1001 (42 U.S.C. §300).</a:t>
            </a:r>
          </a:p>
          <a:p>
            <a:endParaRPr lang="en-US" dirty="0"/>
          </a:p>
          <a:p>
            <a:r>
              <a:rPr lang="en-US" dirty="0"/>
              <a:t>The Application Deadline is Tuesday, January 11, 2022 by 6:00 PM Eastern.</a:t>
            </a:r>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9</a:t>
            </a:fld>
            <a:endParaRPr lang="en-US" dirty="0"/>
          </a:p>
        </p:txBody>
      </p:sp>
    </p:spTree>
    <p:extLst>
      <p:ext uri="{BB962C8B-B14F-4D97-AF65-F5344CB8AC3E}">
        <p14:creationId xmlns:p14="http://schemas.microsoft.com/office/powerpoint/2010/main" val="854077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Alissa</a:t>
            </a:r>
          </a:p>
          <a:p>
            <a:endParaRPr lang="en-US" dirty="0"/>
          </a:p>
          <a:p>
            <a:r>
              <a:rPr lang="en-US" dirty="0"/>
              <a:t>The goal of this NOFO is to:</a:t>
            </a:r>
          </a:p>
          <a:p>
            <a:endParaRPr lang="en-US" dirty="0"/>
          </a:p>
          <a:p>
            <a:r>
              <a:rPr lang="en-US" dirty="0"/>
              <a:t> establish and operate voluntary Title X family planning projects. </a:t>
            </a:r>
          </a:p>
          <a:p>
            <a:endParaRPr lang="en-US" dirty="0"/>
          </a:p>
          <a:p>
            <a:r>
              <a:rPr lang="en-US" dirty="0"/>
              <a:t>Family planning services include a broad range of medically approved services, which includes Food and Drug Administration (FDA)-approved contraceptive products and natural family planning methods, for clients who want to prevent pregnancy and space births, pregnancy testing and counseling, assistance to achieve pregnancy, basic infertility services, sexually transmitted infection (STI) services (such as HIV prevention education, counseling, testing, and referral), and other preconception health services. </a:t>
            </a:r>
          </a:p>
          <a:p>
            <a:endParaRPr lang="en-US" dirty="0"/>
          </a:p>
          <a:p>
            <a:r>
              <a:rPr lang="en-US" dirty="0"/>
              <a:t>We seek a broad competition for Title X grant awards and are interested in innovative strategies to expand access, ensure quality, and achieve equity for all clients.</a:t>
            </a:r>
          </a:p>
          <a:p>
            <a:endParaRPr lang="en-US" dirty="0"/>
          </a:p>
          <a:p>
            <a:r>
              <a:rPr lang="en-US" dirty="0"/>
              <a:t>And now I will turn it over to Mousumi to go over the Expectations for Recipients, the Application Content, and Application Review Information</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10</a:t>
            </a:fld>
            <a:endParaRPr lang="en-US" dirty="0"/>
          </a:p>
        </p:txBody>
      </p:sp>
    </p:spTree>
    <p:extLst>
      <p:ext uri="{BB962C8B-B14F-4D97-AF65-F5344CB8AC3E}">
        <p14:creationId xmlns:p14="http://schemas.microsoft.com/office/powerpoint/2010/main" val="2716266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Mousumi </a:t>
            </a:r>
          </a:p>
          <a:p>
            <a:endParaRPr lang="en-US" dirty="0"/>
          </a:p>
          <a:p>
            <a:r>
              <a:rPr lang="en-US" dirty="0"/>
              <a:t>I am now going to discuss the expectations for recipients of awards under this NOFO. Again, please note that the information in this section pertains to recipients once they are awarded Title X funds. You will find this information in Section B2 from pages 7-11.</a:t>
            </a:r>
          </a:p>
        </p:txBody>
      </p:sp>
      <p:sp>
        <p:nvSpPr>
          <p:cNvPr id="4" name="Slide Number Placeholder 3"/>
          <p:cNvSpPr>
            <a:spLocks noGrp="1"/>
          </p:cNvSpPr>
          <p:nvPr>
            <p:ph type="sldNum" sz="quarter" idx="5"/>
          </p:nvPr>
        </p:nvSpPr>
        <p:spPr/>
        <p:txBody>
          <a:bodyPr/>
          <a:lstStyle/>
          <a:p>
            <a:fld id="{9FB36DFB-7DB6-2A4C-B837-27FB59B6494E}" type="slidenum">
              <a:rPr lang="en-US" smtClean="0"/>
              <a:t>11</a:t>
            </a:fld>
            <a:endParaRPr lang="en-US" dirty="0"/>
          </a:p>
        </p:txBody>
      </p:sp>
    </p:spTree>
    <p:extLst>
      <p:ext uri="{BB962C8B-B14F-4D97-AF65-F5344CB8AC3E}">
        <p14:creationId xmlns:p14="http://schemas.microsoft.com/office/powerpoint/2010/main" val="364227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None/>
            </a:pPr>
            <a:r>
              <a:rPr lang="en-US" dirty="0">
                <a:solidFill>
                  <a:schemeClr val="tx2">
                    <a:lumMod val="50000"/>
                  </a:schemeClr>
                </a:solidFill>
              </a:rPr>
              <a:t>Recipients are expected to: </a:t>
            </a:r>
          </a:p>
          <a:p>
            <a:pPr marL="457200" indent="-457200">
              <a:buFont typeface="+mj-lt"/>
              <a:buAutoNum type="alphaLcPeriod"/>
            </a:pPr>
            <a:r>
              <a:rPr lang="en-US" dirty="0">
                <a:solidFill>
                  <a:schemeClr val="tx2">
                    <a:lumMod val="50000"/>
                  </a:schemeClr>
                </a:solidFill>
              </a:rPr>
              <a:t>Comply with Title X Statute, Regulations, Legislative Mandates, and Additional Program Guidance</a:t>
            </a:r>
          </a:p>
          <a:p>
            <a:pPr marL="457200" indent="-457200">
              <a:buFont typeface="+mj-lt"/>
              <a:buAutoNum type="alphaLcPeriod"/>
            </a:pPr>
            <a:r>
              <a:rPr lang="en-US" dirty="0">
                <a:solidFill>
                  <a:schemeClr val="tx2">
                    <a:lumMod val="50000"/>
                  </a:schemeClr>
                </a:solidFill>
              </a:rPr>
              <a:t>Address OPA Program Priorities</a:t>
            </a:r>
          </a:p>
          <a:p>
            <a:pPr marL="457200" indent="-457200">
              <a:buFont typeface="+mj-lt"/>
              <a:buAutoNum type="alphaLcPeriod"/>
            </a:pPr>
            <a:r>
              <a:rPr lang="en-US" dirty="0">
                <a:solidFill>
                  <a:schemeClr val="tx2">
                    <a:lumMod val="50000"/>
                  </a:schemeClr>
                </a:solidFill>
              </a:rPr>
              <a:t>Implement a quality improvement and quality assurance (QI/QA)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12</a:t>
            </a:fld>
            <a:endParaRPr lang="en-US" dirty="0"/>
          </a:p>
        </p:txBody>
      </p:sp>
    </p:spTree>
    <p:extLst>
      <p:ext uri="{BB962C8B-B14F-4D97-AF65-F5344CB8AC3E}">
        <p14:creationId xmlns:p14="http://schemas.microsoft.com/office/powerpoint/2010/main" val="1471723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first expectation. Grant recipients are expected to comply with the Requirements regarding the provision of family planning services under Title X that are in the  statute (Title X of the Public Health Service Act, 42 U.S.C. 300 et seq.). Title X of the Public Health Service Act authorizes the Secretary of HHS to award grants  for projects to provide family planning services to any person desiring such services, with priority  given to individuals from low-income families. Section 1001 of the Act, as amended, authorizes  grants “to assist in the establishment and operation of voluntary family planning projects which  shall offer a broad range of acceptable and effective family planning methods and services  (including natural family planning methods, infertility services, and services for adolescents).” In addition, section 1001 of the statute requires that, to the extent practicable, Title X service providers shall encourage family participation in family planning services projects.  Finally, section 1001(b) assures the right of local and regional entities to apply directly to the  Secretary for Title X grant funds.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Section 1008 of the Act, as amended, stipulates, “None of the funds appropriated under This title shall be used in programs where abortion is a method of family planning.”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13</a:t>
            </a:fld>
            <a:endParaRPr lang="en-US" dirty="0"/>
          </a:p>
        </p:txBody>
      </p:sp>
    </p:spTree>
    <p:extLst>
      <p:ext uri="{BB962C8B-B14F-4D97-AF65-F5344CB8AC3E}">
        <p14:creationId xmlns:p14="http://schemas.microsoft.com/office/powerpoint/2010/main" val="850928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Moving on to the regulations. Title X recipients must comply with the implementing regulations which govern project grants for family planning services (42 C.F.R. part 59, subpart 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sterilization of clients as part of the Title X program must be consistent with 42 C.F.R. part 50, subpart B (“Sterilization of Persons in Federally Assisted Family Planning Projects”). </a:t>
            </a:r>
          </a:p>
        </p:txBody>
      </p:sp>
      <p:sp>
        <p:nvSpPr>
          <p:cNvPr id="4" name="Slide Number Placeholder 3"/>
          <p:cNvSpPr>
            <a:spLocks noGrp="1"/>
          </p:cNvSpPr>
          <p:nvPr>
            <p:ph type="sldNum" sz="quarter" idx="5"/>
          </p:nvPr>
        </p:nvSpPr>
        <p:spPr/>
        <p:txBody>
          <a:bodyPr/>
          <a:lstStyle/>
          <a:p>
            <a:fld id="{9FB36DFB-7DB6-2A4C-B837-27FB59B6494E}" type="slidenum">
              <a:rPr lang="en-US" smtClean="0"/>
              <a:t>14</a:t>
            </a:fld>
            <a:endParaRPr lang="en-US" dirty="0"/>
          </a:p>
        </p:txBody>
      </p:sp>
    </p:spTree>
    <p:extLst>
      <p:ext uri="{BB962C8B-B14F-4D97-AF65-F5344CB8AC3E}">
        <p14:creationId xmlns:p14="http://schemas.microsoft.com/office/powerpoint/2010/main" val="2372281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Recipients are also expected to comply with the legislative mandates which have been part of the Title X appropriations language for the last several years. This NOFO assumes these provisions will be carried forward in FY 2022. Title X family planning services projects should include administrative, clinical, counseling, and referral services as well as training of staff necessary to ensure adherence to these requirements.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2 legislative mandates: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1)“None of the funds appropriated in this Act may be made available to any entity under Title  X of the PHS Act unless the applicant for the award certifies to the Secretary of Health and Human Services that it encourages family participation in the decision of minors to seek family planning services and that it provides counseling to minors on how to resist attempts  to coerce minors into engaging in sexual activities;” 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“Notwithstanding any other provision of law, no provider of services under Title X of the PHS Act shall be exempt from any State law requiring notification or the reporting of child  abuse, child molestation, sexual abuse, rape, or incest.” </a:t>
            </a:r>
          </a:p>
        </p:txBody>
      </p:sp>
      <p:sp>
        <p:nvSpPr>
          <p:cNvPr id="4" name="Slide Number Placeholder 3"/>
          <p:cNvSpPr>
            <a:spLocks noGrp="1"/>
          </p:cNvSpPr>
          <p:nvPr>
            <p:ph type="sldNum" sz="quarter" idx="5"/>
          </p:nvPr>
        </p:nvSpPr>
        <p:spPr/>
        <p:txBody>
          <a:bodyPr/>
          <a:lstStyle/>
          <a:p>
            <a:fld id="{9FB36DFB-7DB6-2A4C-B837-27FB59B6494E}" type="slidenum">
              <a:rPr lang="en-US" smtClean="0"/>
              <a:t>15</a:t>
            </a:fld>
            <a:endParaRPr lang="en-US" dirty="0"/>
          </a:p>
        </p:txBody>
      </p:sp>
    </p:spTree>
    <p:extLst>
      <p:ext uri="{BB962C8B-B14F-4D97-AF65-F5344CB8AC3E}">
        <p14:creationId xmlns:p14="http://schemas.microsoft.com/office/powerpoint/2010/main" val="658597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also expect recipients to follow additional program guidance issued by OPA. This  includes providing clinical services consistent with the Providing Quality Family Planning  Services: Recommendations from Centers for Disease Control and Prevention and the U.S. Office of Population Affairs (QFP).[1] In 2014, with updates in 2015 and 2017, OPA collaborated with the Centers for Disease Control and Prevention (CDC) to create the first federal evidence-informed guidelines for the delivery of family planning and related preventative health services. QFP answers the questions, "What services should be offered to a client who is in need of family planning, and how should those services be provided?" The QFP recommendations support all providers in delivering quality family planning services and defines family planning services within a broader context of preventive services, to improve health outcomes for women, men and their (future) children.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 program guidance also includes, but is not limited to, occasional Program Policy Notices issued by OPA to provide clarity and guidance on policy issues relevant to Title X recipients. https://opa.hhs.gov/grant-programs/title-x-service-grants/about-title-x-service-grants/program-policy-notices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16</a:t>
            </a:fld>
            <a:endParaRPr lang="en-US" dirty="0"/>
          </a:p>
        </p:txBody>
      </p:sp>
    </p:spTree>
    <p:extLst>
      <p:ext uri="{BB962C8B-B14F-4D97-AF65-F5344CB8AC3E}">
        <p14:creationId xmlns:p14="http://schemas.microsoft.com/office/powerpoint/2010/main" val="2360985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expectation is that recipients are expected to address OPA program priorities which first of all include Advancing health equity for all, including people from low-income families, people of color, and others who have been historically underserved, marginalized, and adversely affected by persistent poverty and inequality, through the delivery of Title X services. This is a priority for HHS, for OPA, and for the Title X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expect recipients to ensure that predominantly low-income clients who rely on Title X services as their usual source of medical care have access to the same quality healthcare, including full medical information and referrals, that higher-income clients and clients with private insurance are able to access.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Recipients are expected to develop a disparity impact statement once they are funded. The disparity impact statement will provide the framework for ongoing monitoring and determining the impact of the project.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Recipients are expected to develop plans and strategies for implementing family planning services in ways that make services as accessible as possible for clients.  Recipients should identify and execute strategies for delivering services that are responsive to the diverse needs of the clients and communities served.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expect recipients to provide quality family planning services that are consistent with QFP and other relevant nationally recognized standards of care. We expect recipient networks to have the capacity to support implementation of QFP.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17</a:t>
            </a:fld>
            <a:endParaRPr lang="en-US" dirty="0"/>
          </a:p>
        </p:txBody>
      </p:sp>
    </p:spTree>
    <p:extLst>
      <p:ext uri="{BB962C8B-B14F-4D97-AF65-F5344CB8AC3E}">
        <p14:creationId xmlns:p14="http://schemas.microsoft.com/office/powerpoint/2010/main" val="666206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2 slides will provide information on the expectation around implementing a QI/QA plan. We expect recipients to implement a QI/QA plan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that involves collecting and using data to monitor the delivery of quality family planning services,  informs modifications to the provision of services, informs oversight and decision-making regarding  the provision of services, and assesses client or patient satisfaction.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NOFO we have provided detailed information on the transition from collecting aggregate level data or the Family Planning Annual Report 1.0 to FPAR 2.0. As a part of the QI/QA plan, all recipients must collect and report FPAR data to OPA on  an annual basis (OMB approval 0990-0479, expires 9/30/2024) and are expected to use their FPAR data to inform their QI/QA activities. Prior to 2022, Title X recipients reported aggregate-level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FPAR data to OPA on an annual basis (referred to here as FPAR 1.0). Beginning in 2022, we 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adopting FPAR 2.0, which is the next iteration of FPAR data reporting that will collect encounter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level data for Title X Family Planning Service recipients. FPAR 2.0 will allow for improved data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collection, reporting, and analysis that will ultimately allow for more opportunities to improve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service delivery. As a part of this improved data collection, Title X Family Planning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recipients will also begin collecting data on sexual orientation and gender identity (pending OMB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approval), which are data elements outside of the FPAR 2.0 data elements typically found 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electronic health </a:t>
            </a:r>
            <a:r>
              <a:rPr lang="en-US" dirty="0" err="1"/>
              <a:t>records.The</a:t>
            </a:r>
            <a:r>
              <a:rPr lang="en-US" dirty="0"/>
              <a:t> current method of aggregate level FPAR 1.0 data reporting will end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2022.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 information about FPAR 2.0, including the data elements and response options,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 available on the OPA website at https://opa.hhs.gov/research-evaluation/</a:t>
            </a:r>
            <a:r>
              <a:rPr lang="en-US" dirty="0" err="1"/>
              <a:t>title-x-servicesresearch</a:t>
            </a:r>
            <a:r>
              <a:rPr lang="en-US" dirty="0"/>
              <a:t>/family-planning-annual-report/fpar2. Recipients will start collecting FPAR 2.0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encounter-level data in 2022 and report it for the first time in 2023. We are using a phased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implementation approach with two data reporting options that both begin in January 2023.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preferred approach is for recipients who can submit any FPAR 2.0 encounter data to do so.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FPAR 2.0 system will calculate aggregate recipient and site-level data. Recipients who cannot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submit any FPAR 2.0 encounter-level data will request and obtain a waiver from OPA to continue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report aggregate-level FPAR 1.0 data with a plan to transition to FPAR 2.0 by 2024.</a:t>
            </a:r>
          </a:p>
        </p:txBody>
      </p:sp>
      <p:sp>
        <p:nvSpPr>
          <p:cNvPr id="4" name="Slide Number Placeholder 3"/>
          <p:cNvSpPr>
            <a:spLocks noGrp="1"/>
          </p:cNvSpPr>
          <p:nvPr>
            <p:ph type="sldNum" sz="quarter" idx="5"/>
          </p:nvPr>
        </p:nvSpPr>
        <p:spPr/>
        <p:txBody>
          <a:bodyPr/>
          <a:lstStyle/>
          <a:p>
            <a:fld id="{9FB36DFB-7DB6-2A4C-B837-27FB59B6494E}" type="slidenum">
              <a:rPr lang="en-US" smtClean="0"/>
              <a:t>18</a:t>
            </a:fld>
            <a:endParaRPr lang="en-US" dirty="0"/>
          </a:p>
        </p:txBody>
      </p:sp>
    </p:spTree>
    <p:extLst>
      <p:ext uri="{BB962C8B-B14F-4D97-AF65-F5344CB8AC3E}">
        <p14:creationId xmlns:p14="http://schemas.microsoft.com/office/powerpoint/2010/main" val="1166180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NOFO we have provided detailed information on the transition from collecting aggregate level data or the Family Planning Annual Report 1.0 to FPAR 2.0. As a part of the QI/QA plan, all recipients must collect and report FPAR data to OPA on  an annual basis (OMB approval 0990-0479, expires 9/30/2024) and are expected to use their FPAR data to inform their QI/QA activities. We expect recipients to address oversight  and service provision at the recipient level, the subrecipient level, and the service site level within  their QI/QA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Prior to 2022, Title X recipients reported aggregate-level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FPAR data to OPA on an annual basis (referred to here as FPAR 1.0). Beginning in 2022, we 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adopting FPAR 2.0, which is the next iteration of FPAR data reporting that will collect encounter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level data for Title X Family Planning Service recipients. FPAR 2.0 will allow for improved data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collection, reporting, and analysis that will ultimately allow for more opportunities to improve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service delivery. As a part of this improved data collection, Title X Family Planning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recipients will also begin collecting data on sexual orientation and gender identity (pending OMB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approval), which are data elements outside of the FPAR 2.0 data elements typically found 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electronic health </a:t>
            </a:r>
            <a:r>
              <a:rPr lang="en-US" dirty="0" err="1"/>
              <a:t>records.The</a:t>
            </a:r>
            <a:r>
              <a:rPr lang="en-US" dirty="0"/>
              <a:t> current method of aggregate level FPAR 1.0 data reporting will end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2022.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 information about FPAR 2.0, including the data elements and response options,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 available on the OPA website at https://opa.hhs.gov/research-evaluation/</a:t>
            </a:r>
            <a:r>
              <a:rPr lang="en-US" dirty="0" err="1"/>
              <a:t>title-x-servicesresearch</a:t>
            </a:r>
            <a:r>
              <a:rPr lang="en-US" dirty="0"/>
              <a:t>/family-planning-annual-report/fpar2. Recipients will start collecting FPAR 2.0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encounter-level data in 2022 and report it for the first time in 2023. We are using a phased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implementation approach with two data reporting options that both begin in January 2023.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preferred approach is for recipients who can submit any FPAR 2.0 encounter data to do so.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FPAR 2.0 system will calculate aggregate recipient and site-level data. Recipients who cannot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submit any FPAR 2.0 encounter-level data will request and obtain a waiver from OPA to continue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report aggregate-level FPAR 1.0 data with a plan to transition to FPAR 2.0 by 2024.</a:t>
            </a:r>
          </a:p>
        </p:txBody>
      </p:sp>
      <p:sp>
        <p:nvSpPr>
          <p:cNvPr id="4" name="Slide Number Placeholder 3"/>
          <p:cNvSpPr>
            <a:spLocks noGrp="1"/>
          </p:cNvSpPr>
          <p:nvPr>
            <p:ph type="sldNum" sz="quarter" idx="5"/>
          </p:nvPr>
        </p:nvSpPr>
        <p:spPr/>
        <p:txBody>
          <a:bodyPr/>
          <a:lstStyle/>
          <a:p>
            <a:fld id="{9FB36DFB-7DB6-2A4C-B837-27FB59B6494E}" type="slidenum">
              <a:rPr lang="en-US" smtClean="0"/>
              <a:t>19</a:t>
            </a:fld>
            <a:endParaRPr lang="en-US" dirty="0"/>
          </a:p>
        </p:txBody>
      </p:sp>
    </p:spTree>
    <p:extLst>
      <p:ext uri="{BB962C8B-B14F-4D97-AF65-F5344CB8AC3E}">
        <p14:creationId xmlns:p14="http://schemas.microsoft.com/office/powerpoint/2010/main" val="540824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Disparity Impact Statement Successful applicants are expected to develop a disparity impact statement using local data to identify populations at highest risk for health disparities and low health literacy. Please note that these expectations are for awarded recipients.</a:t>
            </a:r>
          </a:p>
          <a:p>
            <a:r>
              <a:rPr lang="en-US" dirty="0"/>
              <a:t>Section K. b. Ensuring an Accurate Family Planning Service Site Database In order to maintain an accurate record of current Title X service sites, recipients are expected to provide timely notice (within 30 days) to the Office of Population Affairs (OPA) through its website contractor, as well as to the appropriate HHS project officer, of any deletions, 41 additions, or changes to the name, location, street address and email, and contact information for Title X recipients and service sites. The OPA project officer will review and approve all changes prior to being posted in the OPA clinic database and available on the OPA website. Note, this does not replace the requirement for prior approval by the Grants Management Officer under HHS grants policy for changes in project scope, including clinic closures. </a:t>
            </a:r>
          </a:p>
        </p:txBody>
      </p:sp>
      <p:sp>
        <p:nvSpPr>
          <p:cNvPr id="4" name="Slide Number Placeholder 3"/>
          <p:cNvSpPr>
            <a:spLocks noGrp="1"/>
          </p:cNvSpPr>
          <p:nvPr>
            <p:ph type="sldNum" sz="quarter" idx="5"/>
          </p:nvPr>
        </p:nvSpPr>
        <p:spPr/>
        <p:txBody>
          <a:bodyPr/>
          <a:lstStyle/>
          <a:p>
            <a:fld id="{9FB36DFB-7DB6-2A4C-B837-27FB59B6494E}" type="slidenum">
              <a:rPr lang="en-US" smtClean="0"/>
              <a:t>20</a:t>
            </a:fld>
            <a:endParaRPr lang="en-US" dirty="0"/>
          </a:p>
        </p:txBody>
      </p:sp>
    </p:spTree>
    <p:extLst>
      <p:ext uri="{BB962C8B-B14F-4D97-AF65-F5344CB8AC3E}">
        <p14:creationId xmlns:p14="http://schemas.microsoft.com/office/powerpoint/2010/main" val="2553669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am going to move on to discuss the application content section which is section F3 from pages 17-21</a:t>
            </a:r>
          </a:p>
          <a:p>
            <a:endParaRPr lang="en-US" dirty="0"/>
          </a:p>
        </p:txBody>
      </p:sp>
      <p:sp>
        <p:nvSpPr>
          <p:cNvPr id="4" name="Slide Number Placeholder 3"/>
          <p:cNvSpPr>
            <a:spLocks noGrp="1"/>
          </p:cNvSpPr>
          <p:nvPr>
            <p:ph type="sldNum" sz="quarter" idx="10"/>
          </p:nvPr>
        </p:nvSpPr>
        <p:spPr/>
        <p:txBody>
          <a:bodyPr/>
          <a:lstStyle/>
          <a:p>
            <a:fld id="{9FB36DFB-7DB6-2A4C-B837-27FB59B6494E}" type="slidenum">
              <a:rPr lang="en-US" smtClean="0"/>
              <a:t>21</a:t>
            </a:fld>
            <a:endParaRPr lang="en-US" dirty="0"/>
          </a:p>
        </p:txBody>
      </p:sp>
    </p:spTree>
    <p:extLst>
      <p:ext uri="{BB962C8B-B14F-4D97-AF65-F5344CB8AC3E}">
        <p14:creationId xmlns:p14="http://schemas.microsoft.com/office/powerpoint/2010/main" val="1389821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Speaker:</a:t>
            </a:r>
          </a:p>
          <a:p>
            <a:pPr defTabSz="931774">
              <a:defRPr/>
            </a:pPr>
            <a:r>
              <a:rPr lang="en-US" dirty="0"/>
              <a:t>Pages 17-21</a:t>
            </a:r>
          </a:p>
          <a:p>
            <a:r>
              <a:rPr lang="en-US" dirty="0"/>
              <a:t>As clearly mentioned in the NOFO the Project Narrative is the most important part of the application where you should provide a Clear and concise description of the project including all services to be provided by the project. Please Provide evidence of ability to comply with Title X Statutes and Regulations and Legislative Mandates. You must clearly describe the administrative, management, and clinical capability of your organization and plans for delivering family planning services that meet the expectations outlined in the NOFO. You should include all services to be provided by the project as part of the program plan. Proposed projects must adhere to all requirements of the Title X statute; applicable regulations, including regulations regarding sterilization of persons in federally assisted family planning projects; and legislative mandates. </a:t>
            </a:r>
          </a:p>
        </p:txBody>
      </p:sp>
      <p:sp>
        <p:nvSpPr>
          <p:cNvPr id="4" name="Slide Number Placeholder 3"/>
          <p:cNvSpPr>
            <a:spLocks noGrp="1"/>
          </p:cNvSpPr>
          <p:nvPr>
            <p:ph type="sldNum" sz="quarter" idx="5"/>
          </p:nvPr>
        </p:nvSpPr>
        <p:spPr/>
        <p:txBody>
          <a:bodyPr/>
          <a:lstStyle/>
          <a:p>
            <a:fld id="{9FB36DFB-7DB6-2A4C-B837-27FB59B6494E}" type="slidenum">
              <a:rPr lang="en-US" smtClean="0"/>
              <a:t>22</a:t>
            </a:fld>
            <a:endParaRPr lang="en-US" dirty="0"/>
          </a:p>
        </p:txBody>
      </p:sp>
    </p:spTree>
    <p:extLst>
      <p:ext uri="{BB962C8B-B14F-4D97-AF65-F5344CB8AC3E}">
        <p14:creationId xmlns:p14="http://schemas.microsoft.com/office/powerpoint/2010/main" val="2898032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1) Proposed Service Area and Plans to Address the Need for Family Planning </a:t>
            </a:r>
          </a:p>
          <a:p>
            <a:r>
              <a:rPr lang="en-US" dirty="0"/>
              <a:t>Services </a:t>
            </a:r>
          </a:p>
          <a:p>
            <a:r>
              <a:rPr lang="en-US" dirty="0"/>
              <a:t>• Describe the proposed service area, including the service area boundaries, and </a:t>
            </a:r>
          </a:p>
          <a:p>
            <a:r>
              <a:rPr lang="en-US" dirty="0"/>
              <a:t>the need for Title X family planning services in the proposed service area. </a:t>
            </a:r>
          </a:p>
          <a:p>
            <a:r>
              <a:rPr lang="en-US" dirty="0"/>
              <a:t>Describe the current availability of family planning services in the proposed </a:t>
            </a:r>
          </a:p>
          <a:p>
            <a:r>
              <a:rPr lang="en-US" dirty="0"/>
              <a:t>service area and any existing gaps in the availability or accessibility of services.</a:t>
            </a:r>
          </a:p>
          <a:p>
            <a:endParaRPr lang="en-US" dirty="0"/>
          </a:p>
          <a:p>
            <a:r>
              <a:rPr lang="en-US" dirty="0"/>
              <a:t>• Describe your process for assessing the need for services within the proposed </a:t>
            </a:r>
          </a:p>
          <a:p>
            <a:r>
              <a:rPr lang="en-US" dirty="0"/>
              <a:t>service area and how you have/will continue to use the results of your </a:t>
            </a:r>
          </a:p>
          <a:p>
            <a:r>
              <a:rPr lang="en-US" dirty="0"/>
              <a:t>assessment to inform and improve service delivery. </a:t>
            </a:r>
          </a:p>
          <a:p>
            <a:endParaRPr lang="en-US" dirty="0"/>
          </a:p>
        </p:txBody>
      </p:sp>
      <p:sp>
        <p:nvSpPr>
          <p:cNvPr id="4" name="Slide Number Placeholder 3"/>
          <p:cNvSpPr>
            <a:spLocks noGrp="1"/>
          </p:cNvSpPr>
          <p:nvPr>
            <p:ph type="sldNum" sz="quarter" idx="10"/>
          </p:nvPr>
        </p:nvSpPr>
        <p:spPr/>
        <p:txBody>
          <a:bodyPr/>
          <a:lstStyle/>
          <a:p>
            <a:fld id="{9FB36DFB-7DB6-2A4C-B837-27FB59B6494E}" type="slidenum">
              <a:rPr lang="en-US" smtClean="0"/>
              <a:t>23</a:t>
            </a:fld>
            <a:endParaRPr lang="en-US" dirty="0"/>
          </a:p>
        </p:txBody>
      </p:sp>
    </p:spTree>
    <p:extLst>
      <p:ext uri="{BB962C8B-B14F-4D97-AF65-F5344CB8AC3E}">
        <p14:creationId xmlns:p14="http://schemas.microsoft.com/office/powerpoint/2010/main" val="29063120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Proposed Service Area and Plans to Address the Need for Family Planning </a:t>
            </a:r>
          </a:p>
          <a:p>
            <a:r>
              <a:rPr lang="en-US" dirty="0"/>
              <a:t>Services </a:t>
            </a:r>
          </a:p>
          <a:p>
            <a:r>
              <a:rPr lang="en-US" dirty="0"/>
              <a:t>• Using and citing current data, describe the clients in need of services in the </a:t>
            </a:r>
          </a:p>
          <a:p>
            <a:r>
              <a:rPr lang="en-US" dirty="0"/>
              <a:t>proposed service area and any factors associated with access and utilization of </a:t>
            </a:r>
          </a:p>
          <a:p>
            <a:r>
              <a:rPr lang="en-US" dirty="0"/>
              <a:t>family planning services (e.g., geography, transportation, occupation, </a:t>
            </a:r>
          </a:p>
          <a:p>
            <a:r>
              <a:rPr lang="en-US" dirty="0"/>
              <a:t>transience, unemployment, income level, educational attainment). Also </a:t>
            </a:r>
          </a:p>
          <a:p>
            <a:r>
              <a:rPr lang="en-US" dirty="0"/>
              <a:t>describe any unique health care needs or characteristics that impact health status </a:t>
            </a:r>
          </a:p>
          <a:p>
            <a:r>
              <a:rPr lang="en-US" dirty="0"/>
              <a:t>and delivery of family planning services (e.g., language barriers, food </a:t>
            </a:r>
          </a:p>
          <a:p>
            <a:r>
              <a:rPr lang="en-US" dirty="0"/>
              <a:t>insecurity, housing insecurity, financial strain, lack of transportation, the </a:t>
            </a:r>
          </a:p>
          <a:p>
            <a:r>
              <a:rPr lang="en-US" dirty="0"/>
              <a:t>physical environment, intimate partner violence, human trafficking).Describe </a:t>
            </a:r>
          </a:p>
          <a:p>
            <a:r>
              <a:rPr lang="en-US" dirty="0"/>
              <a:t>the structure of your Title X network, including your recipient organization, any </a:t>
            </a:r>
          </a:p>
          <a:p>
            <a:r>
              <a:rPr lang="en-US" dirty="0"/>
              <a:t>subrecipients that will assist in carrying out the proposed project, and the </a:t>
            </a:r>
          </a:p>
          <a:p>
            <a:r>
              <a:rPr lang="en-US" dirty="0"/>
              <a:t>proposed services sites where family planning services will be delivered. To the </a:t>
            </a:r>
          </a:p>
          <a:p>
            <a:r>
              <a:rPr lang="en-US" dirty="0"/>
              <a:t>extent that you will not provide all services directly, describe the process and </a:t>
            </a:r>
          </a:p>
          <a:p>
            <a:r>
              <a:rPr lang="en-US" dirty="0"/>
              <a:t>selection criteria that will be used to select subrecipients and service sites, </a:t>
            </a:r>
          </a:p>
          <a:p>
            <a:r>
              <a:rPr lang="en-US" dirty="0"/>
              <a:t>including a description of eligible entities for funding as subrecipients.</a:t>
            </a:r>
          </a:p>
        </p:txBody>
      </p:sp>
      <p:sp>
        <p:nvSpPr>
          <p:cNvPr id="4" name="Slide Number Placeholder 3"/>
          <p:cNvSpPr>
            <a:spLocks noGrp="1"/>
          </p:cNvSpPr>
          <p:nvPr>
            <p:ph type="sldNum" sz="quarter" idx="10"/>
          </p:nvPr>
        </p:nvSpPr>
        <p:spPr/>
        <p:txBody>
          <a:bodyPr/>
          <a:lstStyle/>
          <a:p>
            <a:fld id="{9FB36DFB-7DB6-2A4C-B837-27FB59B6494E}" type="slidenum">
              <a:rPr lang="en-US" smtClean="0"/>
              <a:t>24</a:t>
            </a:fld>
            <a:endParaRPr lang="en-US" dirty="0"/>
          </a:p>
        </p:txBody>
      </p:sp>
    </p:spTree>
    <p:extLst>
      <p:ext uri="{BB962C8B-B14F-4D97-AF65-F5344CB8AC3E}">
        <p14:creationId xmlns:p14="http://schemas.microsoft.com/office/powerpoint/2010/main" val="21913329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 each direct service site, describe the location of the site compared to the </a:t>
            </a:r>
          </a:p>
          <a:p>
            <a:r>
              <a:rPr lang="en-US" dirty="0"/>
              <a:t>identified need; the days/hours of planned operation; the estimated number of </a:t>
            </a:r>
          </a:p>
          <a:p>
            <a:r>
              <a:rPr lang="en-US" dirty="0"/>
              <a:t>clients expected to receive services at the site; the broad range of acceptable </a:t>
            </a:r>
          </a:p>
          <a:p>
            <a:r>
              <a:rPr lang="en-US" dirty="0"/>
              <a:t>and effective medically approved family planning methods (including natural </a:t>
            </a:r>
          </a:p>
          <a:p>
            <a:r>
              <a:rPr lang="en-US" dirty="0"/>
              <a:t>family planning methods) and services (including pregnancy testing and </a:t>
            </a:r>
          </a:p>
          <a:p>
            <a:r>
              <a:rPr lang="en-US" dirty="0"/>
              <a:t>counseling, assistance to achieve pregnancy, basic infertility services, STI </a:t>
            </a:r>
          </a:p>
          <a:p>
            <a:r>
              <a:rPr lang="en-US" dirty="0"/>
              <a:t>services, preconception health services, and adolescent-friendly health </a:t>
            </a:r>
          </a:p>
          <a:p>
            <a:r>
              <a:rPr lang="en-US" dirty="0"/>
              <a:t>services) that will be provided directly at the site; and a justification for any </a:t>
            </a:r>
          </a:p>
          <a:p>
            <a:r>
              <a:rPr lang="en-US" dirty="0"/>
              <a:t>methods and services that will not be available at the site along with a </a:t>
            </a:r>
          </a:p>
          <a:p>
            <a:r>
              <a:rPr lang="en-US" dirty="0"/>
              <a:t>description of how you will ensure client access for the methods and services </a:t>
            </a:r>
          </a:p>
          <a:p>
            <a:r>
              <a:rPr lang="en-US" dirty="0"/>
              <a:t>not available directly at the site.</a:t>
            </a:r>
          </a:p>
          <a:p>
            <a:r>
              <a:rPr lang="en-US" dirty="0"/>
              <a:t>• Describe how you will address identified health care access and utilization </a:t>
            </a:r>
          </a:p>
          <a:p>
            <a:r>
              <a:rPr lang="en-US" dirty="0"/>
              <a:t>barriers and other factors that impact health status to ensure the availability and </a:t>
            </a:r>
          </a:p>
          <a:p>
            <a:r>
              <a:rPr lang="en-US" dirty="0"/>
              <a:t>accessibility of family planning services within the proposed service delivery </a:t>
            </a:r>
          </a:p>
          <a:p>
            <a:r>
              <a:rPr lang="en-US" dirty="0"/>
              <a:t>area.</a:t>
            </a:r>
          </a:p>
          <a:p>
            <a:endParaRPr lang="en-US" dirty="0"/>
          </a:p>
        </p:txBody>
      </p:sp>
      <p:sp>
        <p:nvSpPr>
          <p:cNvPr id="4" name="Slide Number Placeholder 3"/>
          <p:cNvSpPr>
            <a:spLocks noGrp="1"/>
          </p:cNvSpPr>
          <p:nvPr>
            <p:ph type="sldNum" sz="quarter" idx="10"/>
          </p:nvPr>
        </p:nvSpPr>
        <p:spPr/>
        <p:txBody>
          <a:bodyPr/>
          <a:lstStyle/>
          <a:p>
            <a:fld id="{9FB36DFB-7DB6-2A4C-B837-27FB59B6494E}" type="slidenum">
              <a:rPr lang="en-US" smtClean="0"/>
              <a:t>25</a:t>
            </a:fld>
            <a:endParaRPr lang="en-US" dirty="0"/>
          </a:p>
        </p:txBody>
      </p:sp>
    </p:spTree>
    <p:extLst>
      <p:ext uri="{BB962C8B-B14F-4D97-AF65-F5344CB8AC3E}">
        <p14:creationId xmlns:p14="http://schemas.microsoft.com/office/powerpoint/2010/main" val="519942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Describe how you will address identified health care access and utilization barriers and other factors that impact health status to ensure the availability and accessibility of family planning services within the proposed service delivery area.</a:t>
            </a:r>
          </a:p>
          <a:p>
            <a:endParaRPr lang="en-US" dirty="0"/>
          </a:p>
          <a:p>
            <a:r>
              <a:rPr lang="en-US" dirty="0"/>
              <a:t>• Describe how you plan to educate clients and the broader service delivery area about the availability of family planning services. </a:t>
            </a:r>
          </a:p>
          <a:p>
            <a:endParaRPr lang="en-US" dirty="0"/>
          </a:p>
          <a:p>
            <a:r>
              <a:rPr lang="en-US" dirty="0"/>
              <a:t>• Describe the number of clients in need of services, particularly low-income clients, to be served, the broad range of services and methods that will be </a:t>
            </a:r>
          </a:p>
          <a:p>
            <a:r>
              <a:rPr lang="en-US" dirty="0"/>
              <a:t>provided, and how the proposed project will expand access to Title X services to clients in need of services in the defined service area. </a:t>
            </a:r>
          </a:p>
        </p:txBody>
      </p:sp>
      <p:sp>
        <p:nvSpPr>
          <p:cNvPr id="4" name="Slide Number Placeholder 3"/>
          <p:cNvSpPr>
            <a:spLocks noGrp="1"/>
          </p:cNvSpPr>
          <p:nvPr>
            <p:ph type="sldNum" sz="quarter" idx="10"/>
          </p:nvPr>
        </p:nvSpPr>
        <p:spPr/>
        <p:txBody>
          <a:bodyPr/>
          <a:lstStyle/>
          <a:p>
            <a:fld id="{9FB36DFB-7DB6-2A4C-B837-27FB59B6494E}" type="slidenum">
              <a:rPr lang="en-US" smtClean="0"/>
              <a:t>26</a:t>
            </a:fld>
            <a:endParaRPr lang="en-US" dirty="0"/>
          </a:p>
        </p:txBody>
      </p:sp>
    </p:spTree>
    <p:extLst>
      <p:ext uri="{BB962C8B-B14F-4D97-AF65-F5344CB8AC3E}">
        <p14:creationId xmlns:p14="http://schemas.microsoft.com/office/powerpoint/2010/main" val="3962932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number of unduplicated clients that you project to serve on an annual basis, including the number of adolescent clients. Include how that determination took into consideration recent or potential changes in the local health care landscape (e.g., after-effects of the COVID-19 public health emergency, potential changes in insurance coverage), organizational structure, and/or workforce. </a:t>
            </a:r>
          </a:p>
          <a:p>
            <a:r>
              <a:rPr lang="en-US" dirty="0"/>
              <a:t>• Describe how grant funds will be used to best address the identified needs. Demonstrate that the cost per client and cost per encounter are reasonable. </a:t>
            </a:r>
          </a:p>
          <a:p>
            <a:r>
              <a:rPr lang="en-US" dirty="0"/>
              <a:t>Describe other non-Title X resources available to address the needs for family planning services within the proposed service area and how grant funds will be </a:t>
            </a:r>
          </a:p>
          <a:p>
            <a:r>
              <a:rPr lang="en-US" dirty="0"/>
              <a:t>used to leverage and expand available resources, and not duplicate them.</a:t>
            </a:r>
          </a:p>
          <a:p>
            <a:endParaRPr lang="en-US" dirty="0"/>
          </a:p>
        </p:txBody>
      </p:sp>
      <p:sp>
        <p:nvSpPr>
          <p:cNvPr id="4" name="Slide Number Placeholder 3"/>
          <p:cNvSpPr>
            <a:spLocks noGrp="1"/>
          </p:cNvSpPr>
          <p:nvPr>
            <p:ph type="sldNum" sz="quarter" idx="10"/>
          </p:nvPr>
        </p:nvSpPr>
        <p:spPr/>
        <p:txBody>
          <a:bodyPr/>
          <a:lstStyle/>
          <a:p>
            <a:fld id="{9FB36DFB-7DB6-2A4C-B837-27FB59B6494E}" type="slidenum">
              <a:rPr lang="en-US" smtClean="0"/>
              <a:t>27</a:t>
            </a:fld>
            <a:endParaRPr lang="en-US" dirty="0"/>
          </a:p>
        </p:txBody>
      </p:sp>
    </p:spTree>
    <p:extLst>
      <p:ext uri="{BB962C8B-B14F-4D97-AF65-F5344CB8AC3E}">
        <p14:creationId xmlns:p14="http://schemas.microsoft.com/office/powerpoint/2010/main" val="1720737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how you will implement Title X family planning services that are in compliance with the Title X statute, regulations, and legislative mandates. Your plan should include a description of how you will ensure compliance with the statute, with each provision of the regulation (42 C.F.R. Part 59, Subpart A §59.1-§59.11), and with each legislative mandate.</a:t>
            </a:r>
          </a:p>
          <a:p>
            <a:endParaRPr lang="en-US" dirty="0"/>
          </a:p>
          <a:p>
            <a:r>
              <a:rPr lang="en-US" dirty="0"/>
              <a:t>The 2021 final rule includes a description of what programs the regulations apply (§ 59.1), definitions (§ 59.2), who is eligible to apply for a family planning services grant (§ 59.3), how one applies for a family planning services grant (§ 59.4), requirements that must be met by a family planning project (§ 59.5), procedures to assure the suitability of informational and educational material (print and electronic) (§ 59.6), criteria HHS will use to decide which family planning services projects to fund and in what amount (§ 59.7), how grants are awarded (§ 59.8), for what purposes the grant funds may be used (§ 59.9), confidentiality (§ 59.10), and additional conditions (§ 59.11). A copy of the 2021 final rule is available in Section K.3 and is also available at </a:t>
            </a:r>
          </a:p>
          <a:p>
            <a:r>
              <a:rPr lang="en-US" dirty="0"/>
              <a:t>https://www.govinfo.gov/content/pkg/FR-2021-10-07/pdf/2021-21542.pdf. </a:t>
            </a:r>
          </a:p>
          <a:p>
            <a:endParaRPr lang="en-US" dirty="0"/>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28</a:t>
            </a:fld>
            <a:endParaRPr lang="en-US" dirty="0"/>
          </a:p>
        </p:txBody>
      </p:sp>
    </p:spTree>
    <p:extLst>
      <p:ext uri="{BB962C8B-B14F-4D97-AF65-F5344CB8AC3E}">
        <p14:creationId xmlns:p14="http://schemas.microsoft.com/office/powerpoint/2010/main" val="2511418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Describe plans and strategies for providing family planning services that address OPA program priorities and data collection requirements, including: o Advancing health equity throughout the delivery of Title X family planning services. o Improving and expanding accessibility of Title X family planning services for all clients, especially low-income clients. o Delivering Title X family planning services that are of the highest quality and consistent with nationally recognized standards of care. o Implementing a QI/QA plan, including but not limited to, collecting, reporting, and using FPAR 2.0 data.</a:t>
            </a:r>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29</a:t>
            </a:fld>
            <a:endParaRPr lang="en-US" dirty="0"/>
          </a:p>
        </p:txBody>
      </p:sp>
    </p:spTree>
    <p:extLst>
      <p:ext uri="{BB962C8B-B14F-4D97-AF65-F5344CB8AC3E}">
        <p14:creationId xmlns:p14="http://schemas.microsoft.com/office/powerpoint/2010/main" val="14465034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Clearly describe your project plan including goal statements and related outcome objectives that are S.M.A.R.T. (Specific, Measurable, Achievable, Realistic and Time-framed) and designed to provide family planning services that are in compliance with the Title X statute, regulations, and legislative mandates and that address OPA’s program priorities. The activities proposed are feasible, are clearly connected to the identified needs, and likely to achieve the stated outcomes. </a:t>
            </a:r>
          </a:p>
          <a:p>
            <a:endParaRPr lang="en-US" dirty="0"/>
          </a:p>
          <a:p>
            <a:r>
              <a:rPr lang="en-US" dirty="0"/>
              <a:t>• Describe any major anticipated barriers and describe how you propose to overcome such barriers. </a:t>
            </a:r>
          </a:p>
        </p:txBody>
      </p:sp>
      <p:sp>
        <p:nvSpPr>
          <p:cNvPr id="4" name="Slide Number Placeholder 3"/>
          <p:cNvSpPr>
            <a:spLocks noGrp="1"/>
          </p:cNvSpPr>
          <p:nvPr>
            <p:ph type="sldNum" sz="quarter" idx="5"/>
          </p:nvPr>
        </p:nvSpPr>
        <p:spPr/>
        <p:txBody>
          <a:bodyPr/>
          <a:lstStyle/>
          <a:p>
            <a:fld id="{9FB36DFB-7DB6-2A4C-B837-27FB59B6494E}" type="slidenum">
              <a:rPr lang="en-US" smtClean="0"/>
              <a:t>30</a:t>
            </a:fld>
            <a:endParaRPr lang="en-US" dirty="0"/>
          </a:p>
        </p:txBody>
      </p:sp>
    </p:spTree>
    <p:extLst>
      <p:ext uri="{BB962C8B-B14F-4D97-AF65-F5344CB8AC3E}">
        <p14:creationId xmlns:p14="http://schemas.microsoft.com/office/powerpoint/2010/main" val="241715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200" dirty="0"/>
              <a:t>Moving on to Project Capability and Project Management</a:t>
            </a:r>
          </a:p>
          <a:p>
            <a:pPr>
              <a:buFont typeface="Wingdings" panose="05000000000000000000" pitchFamily="2" charset="2"/>
              <a:buChar char="§"/>
            </a:pPr>
            <a:endParaRPr lang="en-US" sz="1200" dirty="0"/>
          </a:p>
          <a:p>
            <a:pPr>
              <a:buFont typeface="Wingdings" panose="05000000000000000000" pitchFamily="2" charset="2"/>
              <a:buChar char="§"/>
            </a:pPr>
            <a:r>
              <a:rPr lang="en-US" sz="1200" dirty="0"/>
              <a:t>Describe your project management structure and how it will enable accountability and rapid and effective use of grant funds.</a:t>
            </a:r>
          </a:p>
          <a:p>
            <a:pPr>
              <a:buFont typeface="Wingdings" panose="05000000000000000000" pitchFamily="2" charset="2"/>
              <a:buChar char="§"/>
            </a:pPr>
            <a:r>
              <a:rPr lang="en-US" sz="1200" dirty="0"/>
              <a:t> Describe the expertise and experience of your organization and other organizations that will partner with you on the project to deliver family planning services. Provide evidence of your experience working in the proposed service area and with the community(</a:t>
            </a:r>
            <a:r>
              <a:rPr lang="en-US" sz="1200" dirty="0" err="1"/>
              <a:t>ies</a:t>
            </a:r>
            <a:r>
              <a:rPr lang="en-US" sz="1200" dirty="0"/>
              <a:t>) to be served. </a:t>
            </a:r>
          </a:p>
          <a:p>
            <a:pPr>
              <a:buFont typeface="Wingdings" panose="05000000000000000000" pitchFamily="2" charset="2"/>
              <a:buChar char="§"/>
            </a:pPr>
            <a:r>
              <a:rPr lang="en-US" sz="1200" dirty="0"/>
              <a:t>Describe your experience and expertise providing clinical health services, specifically quality family planning services, and describe your capacity to deliver the comprehensive clinical family planning and related preventive health services required, including offering a broad range of acceptable and effective family planning methods and services.</a:t>
            </a:r>
            <a:endParaRPr lang="en-US" dirty="0"/>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31</a:t>
            </a:fld>
            <a:endParaRPr lang="en-US" dirty="0"/>
          </a:p>
        </p:txBody>
      </p:sp>
    </p:spTree>
    <p:extLst>
      <p:ext uri="{BB962C8B-B14F-4D97-AF65-F5344CB8AC3E}">
        <p14:creationId xmlns:p14="http://schemas.microsoft.com/office/powerpoint/2010/main" val="19099089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r>
              <a:rPr lang="en-US" dirty="0"/>
              <a:t>Describe the key management team for your project. Describe how the makeup and distribution of functions among key management staff, and their qualifications, support the operation and oversight of the proposed project. • Describe the facilities where your project will be administered and where family planning services will be delivered. Describe how the location of project facilities will ensure continued access to family planning services for clients in the proposed service area.</a:t>
            </a:r>
          </a:p>
        </p:txBody>
      </p:sp>
      <p:sp>
        <p:nvSpPr>
          <p:cNvPr id="4" name="Slide Number Placeholder 3"/>
          <p:cNvSpPr>
            <a:spLocks noGrp="1"/>
          </p:cNvSpPr>
          <p:nvPr>
            <p:ph type="sldNum" sz="quarter" idx="5"/>
          </p:nvPr>
        </p:nvSpPr>
        <p:spPr/>
        <p:txBody>
          <a:bodyPr/>
          <a:lstStyle/>
          <a:p>
            <a:fld id="{9FB36DFB-7DB6-2A4C-B837-27FB59B6494E}" type="slidenum">
              <a:rPr lang="en-US" smtClean="0"/>
              <a:t>32</a:t>
            </a:fld>
            <a:endParaRPr lang="en-US" dirty="0"/>
          </a:p>
        </p:txBody>
      </p:sp>
    </p:spTree>
    <p:extLst>
      <p:ext uri="{BB962C8B-B14F-4D97-AF65-F5344CB8AC3E}">
        <p14:creationId xmlns:p14="http://schemas.microsoft.com/office/powerpoint/2010/main" val="4120672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r>
              <a:rPr lang="en-US" dirty="0"/>
              <a:t>Provide a staffing plan which is reasonable and adheres to the Title X regulatory requirement that family planning medical services be performed under the direction of a clinical services provider, with services offered within their scope of practice and allowable under state law, and with special training or experience in family planning. Staff providing clinical services should be licensed and function within the applicable professional practice acts for the State in which they practice. Demonstrate that proposed staff have the expertise needed to implement Title X family planning services. Describe how the size, demographics, and health care needs of the service area/client population were considered when determining the number and mix of staff, and how you maintain documentation of licensure and credentialing verification for clinical staff.</a:t>
            </a:r>
          </a:p>
        </p:txBody>
      </p:sp>
      <p:sp>
        <p:nvSpPr>
          <p:cNvPr id="4" name="Slide Number Placeholder 3"/>
          <p:cNvSpPr>
            <a:spLocks noGrp="1"/>
          </p:cNvSpPr>
          <p:nvPr>
            <p:ph type="sldNum" sz="quarter" idx="5"/>
          </p:nvPr>
        </p:nvSpPr>
        <p:spPr/>
        <p:txBody>
          <a:bodyPr/>
          <a:lstStyle/>
          <a:p>
            <a:fld id="{9FB36DFB-7DB6-2A4C-B837-27FB59B6494E}" type="slidenum">
              <a:rPr lang="en-US" smtClean="0"/>
              <a:t>33</a:t>
            </a:fld>
            <a:endParaRPr lang="en-US" dirty="0"/>
          </a:p>
        </p:txBody>
      </p:sp>
    </p:spTree>
    <p:extLst>
      <p:ext uri="{BB962C8B-B14F-4D97-AF65-F5344CB8AC3E}">
        <p14:creationId xmlns:p14="http://schemas.microsoft.com/office/powerpoint/2010/main" val="8410813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
            </a:pPr>
            <a:r>
              <a:rPr lang="en-US" dirty="0"/>
              <a:t>Describe your plans for providing ongoing training and professional development for staff across your recipient network.</a:t>
            </a:r>
          </a:p>
          <a:p>
            <a:pPr>
              <a:buFont typeface="Wingdings" panose="05000000000000000000" pitchFamily="2" charset="2"/>
              <a:buChar char="§"/>
            </a:pPr>
            <a:r>
              <a:rPr lang="en-US" dirty="0"/>
              <a:t> • Describe how you will monitor and oversee provision of Title X family planning services across your network to ensure compliance and continuous quality improvement, including detailed plans for subrecipient monitoring.</a:t>
            </a:r>
          </a:p>
          <a:p>
            <a:pPr>
              <a:buFont typeface="Wingdings" panose="05000000000000000000" pitchFamily="2" charset="2"/>
              <a:buChar char="§"/>
            </a:pPr>
            <a:r>
              <a:rPr lang="en-US" dirty="0"/>
              <a:t> • Describe how your financial accounting and internal control systems will align with the requirements of 42 C.F.R. § 59.5 and § 59.7. </a:t>
            </a:r>
          </a:p>
          <a:p>
            <a:pPr>
              <a:buFont typeface="Wingdings" panose="05000000000000000000" pitchFamily="2" charset="2"/>
              <a:buChar char="§"/>
            </a:pPr>
            <a:r>
              <a:rPr lang="en-US" dirty="0"/>
              <a:t>• Demonstrate your ability to make use of non-federal resources (i.e., non-Title X funds) within the community to be served and the degree to which those resources are used to enhance the range of family planning services provided through the project. </a:t>
            </a:r>
          </a:p>
        </p:txBody>
      </p:sp>
      <p:sp>
        <p:nvSpPr>
          <p:cNvPr id="4" name="Slide Number Placeholder 3"/>
          <p:cNvSpPr>
            <a:spLocks noGrp="1"/>
          </p:cNvSpPr>
          <p:nvPr>
            <p:ph type="sldNum" sz="quarter" idx="5"/>
          </p:nvPr>
        </p:nvSpPr>
        <p:spPr/>
        <p:txBody>
          <a:bodyPr/>
          <a:lstStyle/>
          <a:p>
            <a:fld id="{9FB36DFB-7DB6-2A4C-B837-27FB59B6494E}" type="slidenum">
              <a:rPr lang="en-US" smtClean="0"/>
              <a:t>34</a:t>
            </a:fld>
            <a:endParaRPr lang="en-US" dirty="0"/>
          </a:p>
        </p:txBody>
      </p:sp>
    </p:spTree>
    <p:extLst>
      <p:ext uri="{BB962C8B-B14F-4D97-AF65-F5344CB8AC3E}">
        <p14:creationId xmlns:p14="http://schemas.microsoft.com/office/powerpoint/2010/main" val="805016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a:t>
            </a:r>
          </a:p>
          <a:p>
            <a:endParaRPr lang="en-US" dirty="0"/>
          </a:p>
          <a:p>
            <a:r>
              <a:rPr lang="en-US" dirty="0"/>
              <a:t>GAM will provide more details</a:t>
            </a:r>
            <a:r>
              <a:rPr lang="en-US" baseline="0" dirty="0"/>
              <a:t> later in the presentation. Here are a few points to remember:</a:t>
            </a:r>
          </a:p>
          <a:p>
            <a:r>
              <a:rPr lang="en-US" dirty="0"/>
              <a:t>Your budget request should be based on: </a:t>
            </a:r>
          </a:p>
          <a:p>
            <a:r>
              <a:rPr lang="en-US" dirty="0"/>
              <a:t>Number of clients who will receive services</a:t>
            </a:r>
          </a:p>
          <a:p>
            <a:r>
              <a:rPr lang="en-US" dirty="0"/>
              <a:t>Broad range of methods and services that will be provided</a:t>
            </a:r>
          </a:p>
          <a:p>
            <a:r>
              <a:rPr lang="en-US" dirty="0"/>
              <a:t>Average cost of providing family planning services per client in the service area in the past </a:t>
            </a:r>
          </a:p>
          <a:p>
            <a:r>
              <a:rPr lang="en-US" dirty="0"/>
              <a:t>Availability of non-Title X funds to support the provision of family planning services in the defined service area</a:t>
            </a:r>
          </a:p>
          <a:p>
            <a:r>
              <a:rPr lang="en-US" dirty="0"/>
              <a:t>Activities that enhance quality, access, or equity that would impact the cost of services</a:t>
            </a:r>
          </a:p>
          <a:p>
            <a:endParaRPr lang="en-US" dirty="0"/>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35</a:t>
            </a:fld>
            <a:endParaRPr lang="en-US" dirty="0"/>
          </a:p>
        </p:txBody>
      </p:sp>
    </p:spTree>
    <p:extLst>
      <p:ext uri="{BB962C8B-B14F-4D97-AF65-F5344CB8AC3E}">
        <p14:creationId xmlns:p14="http://schemas.microsoft.com/office/powerpoint/2010/main" val="5405375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Appendices:</a:t>
            </a:r>
          </a:p>
          <a:p>
            <a:r>
              <a:rPr lang="en-US" dirty="0"/>
              <a:t>All items in the application’s appendices </a:t>
            </a:r>
            <a:r>
              <a:rPr lang="en-US" b="1" dirty="0"/>
              <a:t>will count </a:t>
            </a:r>
            <a:r>
              <a:rPr lang="en-US" dirty="0"/>
              <a:t>toward the total page limit of your application. </a:t>
            </a:r>
          </a:p>
          <a:p>
            <a:endParaRPr lang="en-US" dirty="0"/>
          </a:p>
          <a:p>
            <a:r>
              <a:rPr lang="en-US" dirty="0"/>
              <a:t>You must submit them as a single electronic file uploaded to the Attachments section of your Grants.gov application.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Your work plan should reflect, and be consistent with, the Project Narrative and Budget Narrative, and must cover the 5 year project period.  Your work plan should include a statement of the project’s overall goal, anticipated outcome(s), key objectives, and the major tasks, action steps, or products that will be pursued or developed to achieve the goal and outcome(s).  For each major task, action step, or product, your work plan should identify the timeframes involved (including start and end dates), and the lead person responsible for completing the task.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Include a schedule of discounts for your projects and the methodology for how you developed/will develop this schedule. If you propose to have the sub recipient(s) develop their own schedule(s) of discounts, you should include guidance on how the schedule(s) of discounts are developed and how you intend on monitoring subrecipient development and implementation of the schedule of discounts.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 You must include a coverage map of the areas you propose to serve indicating the location of proposed Title X service sites compared to the need for services.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4. You may include signed Letters of Commitment for the organizations that have been specifically named as referral entities (organizations that provide services that are not paid with Title X funds, but that may contribute to continuum of care for clients) to carry out any aspects of the project not provided by subrecipients.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5. You must submit with your application curriculum vitae and/or resumes of all key personnel.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6. You must include a written statement certifying that, if funded, your Title X Family Planning Services project will encourage family participation in the decision of minors to seek family planning services, and that they will provide counseling to minors on how to resist attempts to coerce minors into engaging in sexual activities.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36</a:t>
            </a:fld>
            <a:endParaRPr lang="en-US" dirty="0"/>
          </a:p>
        </p:txBody>
      </p:sp>
    </p:spTree>
    <p:extLst>
      <p:ext uri="{BB962C8B-B14F-4D97-AF65-F5344CB8AC3E}">
        <p14:creationId xmlns:p14="http://schemas.microsoft.com/office/powerpoint/2010/main" val="21091581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2">
                    <a:lumMod val="50000"/>
                  </a:schemeClr>
                </a:solidFill>
              </a:rPr>
              <a:t>Title X service sites that are unable to provide clients with access to a broad range of acceptable and effective medically approved family planning methods and services, must be able to provide a prescription to the client for their method of choice or referrals to another provider, as requested.</a:t>
            </a:r>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38</a:t>
            </a:fld>
            <a:endParaRPr lang="en-US" dirty="0"/>
          </a:p>
        </p:txBody>
      </p:sp>
    </p:spTree>
    <p:extLst>
      <p:ext uri="{BB962C8B-B14F-4D97-AF65-F5344CB8AC3E}">
        <p14:creationId xmlns:p14="http://schemas.microsoft.com/office/powerpoint/2010/main" val="2725878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40</a:t>
            </a:fld>
            <a:endParaRPr lang="en-US" dirty="0"/>
          </a:p>
        </p:txBody>
      </p:sp>
    </p:spTree>
    <p:extLst>
      <p:ext uri="{BB962C8B-B14F-4D97-AF65-F5344CB8AC3E}">
        <p14:creationId xmlns:p14="http://schemas.microsoft.com/office/powerpoint/2010/main" val="33250906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maximum extent possible, a recipient organization should segregate responsibilities </a:t>
            </a:r>
          </a:p>
          <a:p>
            <a:r>
              <a:rPr lang="en-US" dirty="0"/>
              <a:t>for receipt and custody of cash and other assets; maintaining accounting records on the assets; and </a:t>
            </a:r>
          </a:p>
          <a:p>
            <a:r>
              <a:rPr lang="en-US" dirty="0"/>
              <a:t>authorizing transactions. In the case of payroll activities, the organization, where possible, should </a:t>
            </a:r>
          </a:p>
          <a:p>
            <a:r>
              <a:rPr lang="en-US" dirty="0"/>
              <a:t>segregate the timekeeping, payroll preparation, payroll approval, and payment functions. </a:t>
            </a:r>
          </a:p>
          <a:p>
            <a:r>
              <a:rPr lang="en-US" dirty="0"/>
              <a:t>Questions for consideration in developing your plan may include: </a:t>
            </a:r>
          </a:p>
          <a:p>
            <a:r>
              <a:rPr lang="en-US" dirty="0"/>
              <a:t>• Do the written internal controls provide for the segregation of responsibilities </a:t>
            </a:r>
          </a:p>
          <a:p>
            <a:r>
              <a:rPr lang="en-US" dirty="0"/>
              <a:t>to provide an adequate system of checks and balances?</a:t>
            </a:r>
          </a:p>
          <a:p>
            <a:r>
              <a:rPr lang="en-US" dirty="0"/>
              <a:t>• Are specific officials designated to approve payrolls and other major </a:t>
            </a:r>
          </a:p>
          <a:p>
            <a:r>
              <a:rPr lang="en-US" dirty="0"/>
              <a:t>transactions </a:t>
            </a:r>
          </a:p>
          <a:p>
            <a:r>
              <a:rPr lang="en-US" dirty="0"/>
              <a:t>• Does the time and accounting system track effort by cost objective? </a:t>
            </a:r>
          </a:p>
          <a:p>
            <a:r>
              <a:rPr lang="en-US" dirty="0"/>
              <a:t>• Are time distribution records maintained for all employees when his/her effort </a:t>
            </a:r>
          </a:p>
          <a:p>
            <a:r>
              <a:rPr lang="en-US" dirty="0"/>
              <a:t>cannot be specifically identified to a particular program cost objective?</a:t>
            </a:r>
          </a:p>
          <a:p>
            <a:r>
              <a:rPr lang="en-US" dirty="0"/>
              <a:t>• Do the procedures for cash receipts and disbursements include: </a:t>
            </a:r>
          </a:p>
          <a:p>
            <a:r>
              <a:rPr lang="en-US" dirty="0"/>
              <a:t>o Receipts are promptly logged in, restrictively endorsed, and </a:t>
            </a:r>
          </a:p>
          <a:p>
            <a:r>
              <a:rPr lang="en-US" dirty="0"/>
              <a:t>deposited in an insured bank account? </a:t>
            </a:r>
          </a:p>
          <a:p>
            <a:r>
              <a:rPr lang="en-US" dirty="0"/>
              <a:t>o Bank statements are promptly reconciled to the accounting </a:t>
            </a:r>
          </a:p>
          <a:p>
            <a:r>
              <a:rPr lang="en-US" dirty="0"/>
              <a:t>records, and are reconciled by someone other than the </a:t>
            </a:r>
          </a:p>
          <a:p>
            <a:r>
              <a:rPr lang="en-US" dirty="0"/>
              <a:t>individuals handling cash, disbursements and maintaining </a:t>
            </a:r>
          </a:p>
          <a:p>
            <a:r>
              <a:rPr lang="en-US" dirty="0"/>
              <a:t>accounting records? </a:t>
            </a:r>
          </a:p>
          <a:p>
            <a:r>
              <a:rPr lang="en-US" dirty="0"/>
              <a:t>o All disbursements (except petty cash or EFT disbursements) are </a:t>
            </a:r>
          </a:p>
          <a:p>
            <a:r>
              <a:rPr lang="en-US" dirty="0"/>
              <a:t>made by pre-numbered checks?</a:t>
            </a:r>
          </a:p>
          <a:p>
            <a:r>
              <a:rPr lang="en-US" dirty="0"/>
              <a:t>o Supporting documents (e.g., purchase orders, Invoices, etc.) </a:t>
            </a:r>
          </a:p>
          <a:p>
            <a:r>
              <a:rPr lang="en-US" dirty="0"/>
              <a:t>accompany checks submitted for signature and are marked </a:t>
            </a:r>
          </a:p>
          <a:p>
            <a:r>
              <a:rPr lang="en-US" dirty="0"/>
              <a:t>"paid" or otherwise prominently noted after payments are made?</a:t>
            </a:r>
          </a:p>
          <a:p>
            <a:endParaRPr lang="en-US" dirty="0"/>
          </a:p>
          <a:p>
            <a:endParaRPr lang="en-US" dirty="0"/>
          </a:p>
          <a:p>
            <a:r>
              <a:rPr lang="en-US" dirty="0"/>
              <a:t>Disparity impact statements are a part of a comprehensive data-driven approach for </a:t>
            </a:r>
          </a:p>
          <a:p>
            <a:r>
              <a:rPr lang="en-US" dirty="0"/>
              <a:t>identifying and addressing health disparities to promote health equity for racial and ethnic minority </a:t>
            </a:r>
          </a:p>
          <a:p>
            <a:r>
              <a:rPr lang="en-US" dirty="0"/>
              <a:t>populations. A Disparity Impact Statement refers to the demographic, cultural, and linguistic data </a:t>
            </a:r>
          </a:p>
          <a:p>
            <a:r>
              <a:rPr lang="en-US" dirty="0"/>
              <a:t>that identify the population(s) in which health disparities exist and the quality improvement plan </a:t>
            </a:r>
          </a:p>
          <a:p>
            <a:r>
              <a:rPr lang="en-US" dirty="0"/>
              <a:t>designed to address the noted disparities.</a:t>
            </a:r>
          </a:p>
          <a:p>
            <a:r>
              <a:rPr lang="en-US" dirty="0"/>
              <a:t>Agencies within the U.S. Department of Health and Human Services offer resources to </a:t>
            </a:r>
          </a:p>
          <a:p>
            <a:r>
              <a:rPr lang="en-US" dirty="0"/>
              <a:t>support developing a Disparity Impact Statement, including the following: </a:t>
            </a:r>
          </a:p>
          <a:p>
            <a:r>
              <a:rPr lang="en-US" dirty="0"/>
              <a:t>• Building an Organizational Response to Health Disparities: Disparities Impact</a:t>
            </a:r>
          </a:p>
          <a:p>
            <a:r>
              <a:rPr lang="en-US" dirty="0"/>
              <a:t>Statement (https://www.cms.gov/About-CMS/</a:t>
            </a:r>
            <a:r>
              <a:rPr lang="en-US" dirty="0" err="1"/>
              <a:t>AgencyInformation</a:t>
            </a:r>
            <a:r>
              <a:rPr lang="en-US" dirty="0"/>
              <a:t>/OMH/Downloads/Disparities-Impact-Statement-508-</a:t>
            </a:r>
          </a:p>
          <a:p>
            <a:r>
              <a:rPr lang="en-US" dirty="0"/>
              <a:t>rev102018.pdf) </a:t>
            </a:r>
          </a:p>
          <a:p>
            <a:r>
              <a:rPr lang="en-US" dirty="0"/>
              <a:t>• Examples of Disparities Impact Statements </a:t>
            </a:r>
          </a:p>
          <a:p>
            <a:r>
              <a:rPr lang="en-US" dirty="0"/>
              <a:t>(https://www.samhsa.gov/grants/grants-management/</a:t>
            </a:r>
            <a:r>
              <a:rPr lang="en-US" dirty="0" err="1"/>
              <a:t>disparity-impactstatement</a:t>
            </a:r>
            <a:r>
              <a:rPr lang="en-US" dirty="0"/>
              <a:t>) </a:t>
            </a:r>
          </a:p>
          <a:p>
            <a:r>
              <a:rPr lang="en-US" dirty="0"/>
              <a:t>• </a:t>
            </a:r>
            <a:r>
              <a:rPr lang="en-US" dirty="0" err="1"/>
              <a:t>HDPulse</a:t>
            </a:r>
            <a:r>
              <a:rPr lang="en-US" dirty="0"/>
              <a:t> — An Ecosystem of Minority Health and Health Disparities </a:t>
            </a:r>
          </a:p>
          <a:p>
            <a:r>
              <a:rPr lang="en-US" dirty="0"/>
              <a:t>Resources (https://www.nimhd.nih.gov/resources/hd-pulse.html)</a:t>
            </a:r>
          </a:p>
        </p:txBody>
      </p:sp>
      <p:sp>
        <p:nvSpPr>
          <p:cNvPr id="4" name="Slide Number Placeholder 3"/>
          <p:cNvSpPr>
            <a:spLocks noGrp="1"/>
          </p:cNvSpPr>
          <p:nvPr>
            <p:ph type="sldNum" sz="quarter" idx="5"/>
          </p:nvPr>
        </p:nvSpPr>
        <p:spPr/>
        <p:txBody>
          <a:bodyPr/>
          <a:lstStyle/>
          <a:p>
            <a:fld id="{9FB36DFB-7DB6-2A4C-B837-27FB59B6494E}" type="slidenum">
              <a:rPr lang="en-US" smtClean="0"/>
              <a:t>41</a:t>
            </a:fld>
            <a:endParaRPr lang="en-US" dirty="0"/>
          </a:p>
        </p:txBody>
      </p:sp>
    </p:spTree>
    <p:extLst>
      <p:ext uri="{BB962C8B-B14F-4D97-AF65-F5344CB8AC3E}">
        <p14:creationId xmlns:p14="http://schemas.microsoft.com/office/powerpoint/2010/main" val="28713761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Scoring criteria</a:t>
            </a:r>
          </a:p>
        </p:txBody>
      </p:sp>
      <p:sp>
        <p:nvSpPr>
          <p:cNvPr id="4" name="Slide Number Placeholder 3"/>
          <p:cNvSpPr>
            <a:spLocks noGrp="1"/>
          </p:cNvSpPr>
          <p:nvPr>
            <p:ph type="sldNum" sz="quarter" idx="5"/>
          </p:nvPr>
        </p:nvSpPr>
        <p:spPr/>
        <p:txBody>
          <a:bodyPr/>
          <a:lstStyle/>
          <a:p>
            <a:fld id="{9FB36DFB-7DB6-2A4C-B837-27FB59B6494E}" type="slidenum">
              <a:rPr lang="en-US" smtClean="0"/>
              <a:t>42</a:t>
            </a:fld>
            <a:endParaRPr lang="en-US" dirty="0"/>
          </a:p>
        </p:txBody>
      </p:sp>
    </p:spTree>
    <p:extLst>
      <p:ext uri="{BB962C8B-B14F-4D97-AF65-F5344CB8AC3E}">
        <p14:creationId xmlns:p14="http://schemas.microsoft.com/office/powerpoint/2010/main" val="21290663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Proposed Service Area and Plans to Address Need for Family Planning Services 1) The extent to which the applicant substantiates and/or justifies that family planning services are needed locally within the proposed service area (15 points) 2) The extent to which the applicant identifies the number of clients, and, in particular, the number of low-income clients to be served, and describes the broad range of methods and services that will be provided to address client needs. For applicants that will not provide all services directly, the extent to which the applicant has documented the process and selection criteria it will use to identify qualified subrecipients to fulfill Title X activities. (15 points)</a:t>
            </a:r>
          </a:p>
        </p:txBody>
      </p:sp>
      <p:sp>
        <p:nvSpPr>
          <p:cNvPr id="4" name="Slide Number Placeholder 3"/>
          <p:cNvSpPr>
            <a:spLocks noGrp="1"/>
          </p:cNvSpPr>
          <p:nvPr>
            <p:ph type="sldNum" sz="quarter" idx="5"/>
          </p:nvPr>
        </p:nvSpPr>
        <p:spPr/>
        <p:txBody>
          <a:bodyPr/>
          <a:lstStyle/>
          <a:p>
            <a:fld id="{9FB36DFB-7DB6-2A4C-B837-27FB59B6494E}" type="slidenum">
              <a:rPr lang="en-US" smtClean="0"/>
              <a:t>43</a:t>
            </a:fld>
            <a:endParaRPr lang="en-US" dirty="0"/>
          </a:p>
        </p:txBody>
      </p:sp>
    </p:spTree>
    <p:extLst>
      <p:ext uri="{BB962C8B-B14F-4D97-AF65-F5344CB8AC3E}">
        <p14:creationId xmlns:p14="http://schemas.microsoft.com/office/powerpoint/2010/main" val="31566017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44</a:t>
            </a:fld>
            <a:endParaRPr lang="en-US" dirty="0"/>
          </a:p>
        </p:txBody>
      </p:sp>
    </p:spTree>
    <p:extLst>
      <p:ext uri="{BB962C8B-B14F-4D97-AF65-F5344CB8AC3E}">
        <p14:creationId xmlns:p14="http://schemas.microsoft.com/office/powerpoint/2010/main" val="16089179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and Selection process-GAM will provide a detailed overview</a:t>
            </a:r>
          </a:p>
        </p:txBody>
      </p:sp>
      <p:sp>
        <p:nvSpPr>
          <p:cNvPr id="4" name="Slide Number Placeholder 3"/>
          <p:cNvSpPr>
            <a:spLocks noGrp="1"/>
          </p:cNvSpPr>
          <p:nvPr>
            <p:ph type="sldNum" sz="quarter" idx="5"/>
          </p:nvPr>
        </p:nvSpPr>
        <p:spPr/>
        <p:txBody>
          <a:bodyPr/>
          <a:lstStyle/>
          <a:p>
            <a:fld id="{9FB36DFB-7DB6-2A4C-B837-27FB59B6494E}" type="slidenum">
              <a:rPr lang="en-US" smtClean="0"/>
              <a:t>47</a:t>
            </a:fld>
            <a:endParaRPr lang="en-US" dirty="0"/>
          </a:p>
        </p:txBody>
      </p:sp>
    </p:spTree>
    <p:extLst>
      <p:ext uri="{BB962C8B-B14F-4D97-AF65-F5344CB8AC3E}">
        <p14:creationId xmlns:p14="http://schemas.microsoft.com/office/powerpoint/2010/main" val="22874643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Scott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21655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3194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0711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5740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0441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32755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This is a list of the five forms and three files for submission of your application:  </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Application for Federal Assistance (SF-424)</a:t>
            </a:r>
          </a:p>
          <a:p>
            <a:pPr lvl="0"/>
            <a:r>
              <a:rPr lang="en-US" sz="1200" kern="1200">
                <a:solidFill>
                  <a:schemeClr val="tx1"/>
                </a:solidFill>
                <a:effectLst/>
                <a:latin typeface="+mn-lt"/>
                <a:ea typeface="+mn-ea"/>
                <a:cs typeface="+mn-cs"/>
              </a:rPr>
              <a:t>Budget Information for Non-construction Programs (SF-424A)</a:t>
            </a:r>
          </a:p>
          <a:p>
            <a:pPr lvl="0"/>
            <a:r>
              <a:rPr lang="en-US" sz="1200" kern="1200">
                <a:solidFill>
                  <a:schemeClr val="tx1"/>
                </a:solidFill>
                <a:effectLst/>
                <a:latin typeface="+mn-lt"/>
                <a:ea typeface="+mn-ea"/>
                <a:cs typeface="+mn-cs"/>
              </a:rPr>
              <a:t>Assurances for Non-construction Programs (SF-424B)</a:t>
            </a:r>
          </a:p>
          <a:p>
            <a:pPr lvl="0"/>
            <a:r>
              <a:rPr lang="en-US" sz="1200" kern="1200">
                <a:solidFill>
                  <a:schemeClr val="tx1"/>
                </a:solidFill>
                <a:effectLst/>
                <a:latin typeface="+mn-lt"/>
                <a:ea typeface="+mn-ea"/>
                <a:cs typeface="+mn-cs"/>
              </a:rPr>
              <a:t>Disclosure of Lobbying Activities (SF-LLL)</a:t>
            </a:r>
          </a:p>
          <a:p>
            <a:pPr lvl="0"/>
            <a:r>
              <a:rPr lang="en-US" sz="1200" kern="1200">
                <a:solidFill>
                  <a:schemeClr val="tx1"/>
                </a:solidFill>
                <a:effectLst/>
                <a:latin typeface="+mn-lt"/>
                <a:ea typeface="+mn-ea"/>
                <a:cs typeface="+mn-cs"/>
              </a:rPr>
              <a:t>Project Abstract Summary – which is an actual form within your application package and to be completed for submission with the application.   </a:t>
            </a:r>
          </a:p>
          <a:p>
            <a:r>
              <a:rPr lang="en-US" sz="1200" kern="1200">
                <a:solidFill>
                  <a:schemeClr val="tx1"/>
                </a:solidFill>
                <a:effectLst/>
                <a:latin typeface="+mn-lt"/>
                <a:ea typeface="+mn-ea"/>
                <a:cs typeface="+mn-cs"/>
              </a:rPr>
              <a:t> </a:t>
            </a:r>
          </a:p>
          <a:p>
            <a:pPr lvl="0"/>
            <a:r>
              <a:rPr lang="en-US" sz="1200" kern="1200">
                <a:solidFill>
                  <a:schemeClr val="tx1"/>
                </a:solidFill>
                <a:effectLst/>
                <a:latin typeface="+mn-lt"/>
                <a:ea typeface="+mn-ea"/>
                <a:cs typeface="+mn-cs"/>
              </a:rPr>
              <a:t>Project Narrative – Submit all Project Narrative content as a single acceptable file.</a:t>
            </a:r>
          </a:p>
          <a:p>
            <a:pPr lvl="0"/>
            <a:r>
              <a:rPr lang="en-US" sz="1200" kern="1200">
                <a:solidFill>
                  <a:schemeClr val="tx1"/>
                </a:solidFill>
                <a:effectLst/>
                <a:latin typeface="+mn-lt"/>
                <a:ea typeface="+mn-ea"/>
                <a:cs typeface="+mn-cs"/>
              </a:rPr>
              <a:t>Budget Narrative – Submit all Budget Narrative content as a single acceptable file.</a:t>
            </a:r>
          </a:p>
          <a:p>
            <a:pPr lvl="0"/>
            <a:r>
              <a:rPr lang="en-US" sz="1200" kern="1200">
                <a:solidFill>
                  <a:schemeClr val="tx1"/>
                </a:solidFill>
                <a:effectLst/>
                <a:latin typeface="+mn-lt"/>
                <a:ea typeface="+mn-ea"/>
                <a:cs typeface="+mn-cs"/>
              </a:rPr>
              <a:t>Appendices – Submit all appendix content as a single acceptable file, </a:t>
            </a:r>
            <a:r>
              <a:rPr lang="en-US" sz="1200" b="1" kern="1200">
                <a:solidFill>
                  <a:schemeClr val="tx1"/>
                </a:solidFill>
                <a:effectLst/>
                <a:latin typeface="+mn-lt"/>
                <a:ea typeface="+mn-ea"/>
                <a:cs typeface="+mn-cs"/>
              </a:rPr>
              <a:t>in the Attachments section of your Grants.gov application</a:t>
            </a:r>
            <a:r>
              <a:rPr lang="en-US" sz="1200" kern="1200">
                <a:solidFill>
                  <a:schemeClr val="tx1"/>
                </a:solidFill>
                <a:effectLst/>
                <a:latin typeface="+mn-lt"/>
                <a:ea typeface="+mn-ea"/>
                <a:cs typeface="+mn-cs"/>
              </a:rPr>
              <a:t>.</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37501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Application Format -  </a:t>
            </a:r>
          </a:p>
          <a:p>
            <a:r>
              <a:rPr lang="en-US"/>
              <a:t>Be sure to follow the Project Narrative format instructions in the FOA. </a:t>
            </a:r>
          </a:p>
          <a:p>
            <a:r>
              <a:rPr lang="en-US"/>
              <a:t>Your application will be disqualified if it does not conform to the format requirements.</a:t>
            </a:r>
          </a:p>
          <a:p>
            <a:r>
              <a:rPr lang="en-US"/>
              <a:t>You </a:t>
            </a:r>
            <a:r>
              <a:rPr lang="en-US" i="1"/>
              <a:t>must</a:t>
            </a:r>
            <a:r>
              <a:rPr lang="en-US"/>
              <a:t> double-space the Project Narrative pages.</a:t>
            </a:r>
            <a:r>
              <a:rPr lang="en-US" b="1"/>
              <a:t> </a:t>
            </a:r>
            <a:endParaRPr lang="en-US"/>
          </a:p>
          <a:p>
            <a:r>
              <a:rPr lang="en-US"/>
              <a:t>You </a:t>
            </a:r>
            <a:r>
              <a:rPr lang="en-US" i="1"/>
              <a:t>must</a:t>
            </a:r>
            <a:r>
              <a:rPr lang="en-US"/>
              <a:t> use 12-point font. </a:t>
            </a:r>
          </a:p>
          <a:p>
            <a:r>
              <a:rPr lang="en-US"/>
              <a:t>You should use an easily readable typeface, such as Times New Roman or Arial. </a:t>
            </a:r>
          </a:p>
          <a:p>
            <a:r>
              <a:rPr lang="en-US"/>
              <a:t>You may single-space </a:t>
            </a:r>
            <a:r>
              <a:rPr lang="en-US" b="1" u="sng"/>
              <a:t>tables </a:t>
            </a:r>
            <a:r>
              <a:rPr lang="en-US"/>
              <a:t>or use alternate fonts but you must ensure the tables are easy to read.</a:t>
            </a:r>
          </a:p>
          <a:p>
            <a:r>
              <a:rPr lang="en-US"/>
              <a:t>For Appendices and Budget Narrative, you should use the same formatting specified for the Project Narrative.</a:t>
            </a:r>
          </a:p>
          <a:p>
            <a:r>
              <a:rPr lang="en-US"/>
              <a:t>Appendix documents such as résumés may use alternate formats common to such documents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9934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61486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1777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70190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222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7294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project’s budget information includes, the form SF 424A, the budget narrative and a detailed budget justification. </a:t>
            </a:r>
          </a:p>
          <a:p>
            <a:r>
              <a:rPr lang="en-US" sz="1200" kern="1200">
                <a:solidFill>
                  <a:schemeClr val="tx1"/>
                </a:solidFill>
                <a:effectLst/>
                <a:latin typeface="+mn-lt"/>
                <a:ea typeface="+mn-ea"/>
                <a:cs typeface="+mn-cs"/>
              </a:rPr>
              <a:t> </a:t>
            </a:r>
          </a:p>
          <a:p>
            <a:pPr lvl="0"/>
            <a:r>
              <a:rPr lang="en-US" sz="1200" kern="1200">
                <a:solidFill>
                  <a:schemeClr val="tx1"/>
                </a:solidFill>
                <a:effectLst/>
                <a:latin typeface="+mn-lt"/>
                <a:ea typeface="+mn-ea"/>
                <a:cs typeface="+mn-cs"/>
              </a:rPr>
              <a:t>It must be consistent with the requirements of the FOA</a:t>
            </a:r>
          </a:p>
          <a:p>
            <a:pPr lvl="0"/>
            <a:r>
              <a:rPr lang="en-US" sz="1200" kern="1200">
                <a:solidFill>
                  <a:schemeClr val="tx1"/>
                </a:solidFill>
                <a:effectLst/>
                <a:latin typeface="+mn-lt"/>
                <a:ea typeface="+mn-ea"/>
                <a:cs typeface="+mn-cs"/>
              </a:rPr>
              <a:t>The budgeted costs must reflect the proposed activities</a:t>
            </a:r>
          </a:p>
          <a:p>
            <a:pPr lvl="0"/>
            <a:r>
              <a:rPr lang="en-US" sz="1200" kern="1200">
                <a:solidFill>
                  <a:schemeClr val="tx1"/>
                </a:solidFill>
                <a:effectLst/>
                <a:latin typeface="+mn-lt"/>
                <a:ea typeface="+mn-ea"/>
                <a:cs typeface="+mn-cs"/>
              </a:rPr>
              <a:t>The forms, narrative and detailed justification do not count towards page limit </a:t>
            </a:r>
          </a:p>
          <a:p>
            <a:pPr lvl="0"/>
            <a:r>
              <a:rPr lang="en-US" sz="1200" kern="1200">
                <a:solidFill>
                  <a:schemeClr val="tx1"/>
                </a:solidFill>
                <a:effectLst/>
                <a:latin typeface="+mn-lt"/>
                <a:ea typeface="+mn-ea"/>
                <a:cs typeface="+mn-cs"/>
              </a:rPr>
              <a:t>The various budget line item descriptions and justification requirements are explained in FOA</a:t>
            </a:r>
          </a:p>
          <a:p>
            <a:pPr lvl="0"/>
            <a:r>
              <a:rPr lang="en-US" sz="1200" kern="1200">
                <a:solidFill>
                  <a:schemeClr val="tx1"/>
                </a:solidFill>
                <a:effectLst/>
                <a:latin typeface="+mn-lt"/>
                <a:ea typeface="+mn-ea"/>
                <a:cs typeface="+mn-cs"/>
              </a:rPr>
              <a:t>A suggested table formats has been included within FOA </a:t>
            </a:r>
          </a:p>
          <a:p>
            <a:endParaRPr lang="en-US"/>
          </a:p>
          <a:p>
            <a:r>
              <a:rPr lang="en-US"/>
              <a:t>*Please note you must ensure the Budget Narrative includes a written plan for oversight of federal award funds.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39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 application does not meet the following requirements if will be disqualified and given no further consideration.  It will not be forward to the review panel.</a:t>
            </a:r>
          </a:p>
          <a:p>
            <a:endParaRPr lang="en-US"/>
          </a:p>
          <a:p>
            <a:r>
              <a:rPr lang="en-US"/>
              <a:t>Read slide bullets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90952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 application does not meet the following requirements if will be disqualified and given no further consideration.  It will not be forward to the review panel.</a:t>
            </a:r>
          </a:p>
          <a:p>
            <a:endParaRPr lang="en-US"/>
          </a:p>
          <a:p>
            <a:r>
              <a:rPr lang="en-US"/>
              <a:t>Read slide bullets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3052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 application does not meet the following requirements if will be disqualified and given no further consideration.  It will not be forward to the review panel.</a:t>
            </a:r>
          </a:p>
          <a:p>
            <a:endParaRPr lang="en-US"/>
          </a:p>
          <a:p>
            <a:r>
              <a:rPr lang="en-US"/>
              <a:t>Read slide bullets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1645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7793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5257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column slide is good for comparisons, for newspaper-style content, or to place a image next to text. All images require an Alt Text of 100 characters or less.  When the alt text exceeds the 100 character limit, a content description is required.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7952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39155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8997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43541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562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9532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5878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1237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4057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3381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77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1661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78308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5554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Talk through contacts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Contact information is listed on this slide if</a:t>
            </a:r>
            <a:r>
              <a:rPr lang="en-US" baseline="0"/>
              <a:t> you have further programmatic or administrative and budget requirement questions.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2809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The slides will also be posted to Grants.gov. The webinar recording will be available on OMH’s </a:t>
            </a:r>
            <a:r>
              <a:rPr lang="en-US" baseline="0" err="1"/>
              <a:t>Youtube</a:t>
            </a:r>
            <a:r>
              <a:rPr lang="en-US" baseline="0"/>
              <a:t> channel. This concludes today’s webinar. Thank you for your interest in this funding opportunity, and best of luck in the application process.</a:t>
            </a:r>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68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620110" y="1130400"/>
            <a:ext cx="5542913" cy="2187126"/>
          </a:xfrm>
        </p:spPr>
        <p:txBody>
          <a:bodyPr>
            <a:normAutofit/>
          </a:bodyPr>
          <a:lstStyle>
            <a:lvl1pPr>
              <a:defRPr sz="3600" b="1" i="0">
                <a:solidFill>
                  <a:schemeClr val="tx1"/>
                </a:solidFill>
                <a:latin typeface="Arial" panose="020B0604020202020204" pitchFamily="34" charset="0"/>
                <a:cs typeface="Arial" panose="020B0604020202020204" pitchFamily="34" charset="0"/>
              </a:defRPr>
            </a:lvl1pPr>
          </a:lstStyle>
          <a:p>
            <a:r>
              <a:rPr lang="en-US" dirty="0"/>
              <a:t>Presentation Title in Arial Bold, 36pt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620110" y="3913267"/>
            <a:ext cx="6858000" cy="1655762"/>
          </a:xfrm>
        </p:spPr>
        <p:txBody>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Presenter Name on first line, Month DD, YYYY on second line</a:t>
            </a:r>
          </a:p>
        </p:txBody>
      </p:sp>
      <p:cxnSp>
        <p:nvCxnSpPr>
          <p:cNvPr id="5" name="Straight Connector 4">
            <a:extLst>
              <a:ext uri="{FF2B5EF4-FFF2-40B4-BE49-F238E27FC236}">
                <a16:creationId xmlns:a16="http://schemas.microsoft.com/office/drawing/2014/main" id="{F7D0124E-2069-2E48-82AE-8743ED1ECCED}"/>
              </a:ext>
            </a:extLst>
          </p:cNvPr>
          <p:cNvCxnSpPr/>
          <p:nvPr userDrawn="1"/>
        </p:nvCxnSpPr>
        <p:spPr>
          <a:xfrm>
            <a:off x="706722" y="3810576"/>
            <a:ext cx="497681"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sp>
        <p:nvSpPr>
          <p:cNvPr id="6" name="Footer Placeholder 4">
            <a:extLst>
              <a:ext uri="{FF2B5EF4-FFF2-40B4-BE49-F238E27FC236}">
                <a16:creationId xmlns:a16="http://schemas.microsoft.com/office/drawing/2014/main" id="{460652AE-4E92-4613-A63D-52A7AD05EDF3}"/>
              </a:ext>
            </a:extLst>
          </p:cNvPr>
          <p:cNvSpPr>
            <a:spLocks noGrp="1"/>
          </p:cNvSpPr>
          <p:nvPr>
            <p:ph type="ftr" sz="quarter" idx="3"/>
          </p:nvPr>
        </p:nvSpPr>
        <p:spPr>
          <a:xfrm>
            <a:off x="620110" y="5624994"/>
            <a:ext cx="3086100" cy="365125"/>
          </a:xfrm>
          <a:prstGeom prst="rect">
            <a:avLst/>
          </a:prstGeom>
        </p:spPr>
        <p:txBody>
          <a:bodyPr vert="horz" lIns="91440" tIns="45720" rIns="91440" bIns="45720" rtlCol="0" anchor="ctr"/>
          <a:lstStyle>
            <a:lvl1pPr algn="l">
              <a:defRPr sz="900">
                <a:solidFill>
                  <a:schemeClr val="tx1"/>
                </a:solidFill>
                <a:latin typeface="Arial" panose="020B0604020202020204" pitchFamily="34" charset="0"/>
                <a:cs typeface="Arial" panose="020B0604020202020204" pitchFamily="34" charset="0"/>
              </a:defRPr>
            </a:lvl1pPr>
          </a:lstStyle>
          <a:p>
            <a:r>
              <a:rPr lang="en-US" dirty="0"/>
              <a:t>Insert footer information as needed</a:t>
            </a:r>
          </a:p>
        </p:txBody>
      </p:sp>
      <p:pic>
        <p:nvPicPr>
          <p:cNvPr id="9" name="Picture 8">
            <a:extLst>
              <a:ext uri="{FF2B5EF4-FFF2-40B4-BE49-F238E27FC236}">
                <a16:creationId xmlns:a16="http://schemas.microsoft.com/office/drawing/2014/main" id="{62CA279A-A2A1-4B70-9DD4-410296ADB1B7}"/>
              </a:ext>
            </a:extLst>
          </p:cNvPr>
          <p:cNvPicPr>
            <a:picLocks noChangeAspect="1"/>
          </p:cNvPicPr>
          <p:nvPr userDrawn="1"/>
        </p:nvPicPr>
        <p:blipFill>
          <a:blip r:embed="rId3"/>
          <a:srcRect/>
          <a:stretch/>
        </p:blipFill>
        <p:spPr>
          <a:xfrm>
            <a:off x="620110" y="6018605"/>
            <a:ext cx="2574647" cy="501788"/>
          </a:xfrm>
          <a:prstGeom prst="rect">
            <a:avLst/>
          </a:prstGeom>
        </p:spPr>
      </p:pic>
    </p:spTree>
    <p:extLst>
      <p:ext uri="{BB962C8B-B14F-4D97-AF65-F5344CB8AC3E}">
        <p14:creationId xmlns:p14="http://schemas.microsoft.com/office/powerpoint/2010/main" val="108653988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5820-B5FB-2449-AB78-AE38572DBC51}"/>
              </a:ext>
            </a:extLst>
          </p:cNvPr>
          <p:cNvSpPr>
            <a:spLocks noGrp="1"/>
          </p:cNvSpPr>
          <p:nvPr>
            <p:ph type="title" hasCustomPrompt="1"/>
          </p:nvPr>
        </p:nvSpPr>
        <p:spPr>
          <a:xfrm>
            <a:off x="628650" y="1209040"/>
            <a:ext cx="7886700" cy="596610"/>
          </a:xfrm>
        </p:spPr>
        <p:txBody>
          <a:bodyPr>
            <a:normAutofit/>
          </a:bodyPr>
          <a:lstStyle>
            <a:lvl1pPr>
              <a:defRPr sz="2800"/>
            </a:lvl1pPr>
          </a:lstStyle>
          <a:p>
            <a:r>
              <a:rPr lang="en-US" dirty="0"/>
              <a:t>Slide Title is Arial Bold, 28pt </a:t>
            </a:r>
          </a:p>
        </p:txBody>
      </p:sp>
      <p:sp>
        <p:nvSpPr>
          <p:cNvPr id="3" name="Content Placeholder 2">
            <a:extLst>
              <a:ext uri="{FF2B5EF4-FFF2-40B4-BE49-F238E27FC236}">
                <a16:creationId xmlns:a16="http://schemas.microsoft.com/office/drawing/2014/main" id="{84CD2DCA-788F-6549-B0CE-7A0ED31700D5}"/>
              </a:ext>
            </a:extLst>
          </p:cNvPr>
          <p:cNvSpPr>
            <a:spLocks noGrp="1"/>
          </p:cNvSpPr>
          <p:nvPr>
            <p:ph idx="1" hasCustomPrompt="1"/>
          </p:nvPr>
        </p:nvSpPr>
        <p:spPr/>
        <p:txBody>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200"/>
            </a:lvl1pPr>
            <a:lvl2pPr>
              <a:buFont typeface="Wingdings" panose="05000000000000000000" pitchFamily="2" charset="2"/>
              <a:buChar char="§"/>
              <a:defRPr sz="2000" b="0"/>
            </a:lvl2pPr>
            <a:lvl3pPr>
              <a:buFont typeface="Wingdings" panose="05000000000000000000" pitchFamily="2" charset="2"/>
              <a:buChar char="ü"/>
              <a:defRPr sz="1800"/>
            </a:lvl3pPr>
          </a:lstStyle>
          <a:p>
            <a:pPr marL="342900" marR="0" lvl="0" indent="-342900" algn="l" defTabSz="685800" rtl="0" eaLnBrk="1" fontAlgn="auto" latinLnBrk="0" hangingPunct="1">
              <a:lnSpc>
                <a:spcPct val="90000"/>
              </a:lnSpc>
              <a:spcBef>
                <a:spcPts val="750"/>
              </a:spcBef>
              <a:spcAft>
                <a:spcPts val="0"/>
              </a:spcAft>
              <a:buClrTx/>
              <a:buSzTx/>
              <a:tabLst/>
              <a:defRPr/>
            </a:pPr>
            <a:r>
              <a:rPr lang="en-US" dirty="0"/>
              <a:t>First level text should be Arial, 22pt with a solid bullet.</a:t>
            </a:r>
          </a:p>
          <a:p>
            <a:pPr marL="514350" marR="0" lvl="1" indent="-342900" algn="l" defTabSz="685800" rtl="0" eaLnBrk="1" fontAlgn="auto" latinLnBrk="0" hangingPunct="1">
              <a:lnSpc>
                <a:spcPct val="90000"/>
              </a:lnSpc>
              <a:spcBef>
                <a:spcPts val="750"/>
              </a:spcBef>
              <a:spcAft>
                <a:spcPts val="0"/>
              </a:spcAft>
              <a:buClrTx/>
              <a:buSzTx/>
              <a:tabLst/>
              <a:defRPr/>
            </a:pPr>
            <a:r>
              <a:rPr lang="en-US" dirty="0"/>
              <a:t>Second level lists are blue Arial, 20pt with a solid square. Do not use open bullets. </a:t>
            </a:r>
          </a:p>
          <a:p>
            <a:pPr marL="857250" marR="0" lvl="2" indent="-342900" algn="l" defTabSz="685800" rtl="0" eaLnBrk="1" fontAlgn="auto" latinLnBrk="0" hangingPunct="1">
              <a:lnSpc>
                <a:spcPct val="90000"/>
              </a:lnSpc>
              <a:spcBef>
                <a:spcPts val="750"/>
              </a:spcBef>
              <a:spcAft>
                <a:spcPts val="0"/>
              </a:spcAft>
              <a:buClrTx/>
              <a:buSzTx/>
              <a:tabLst/>
              <a:defRPr/>
            </a:pPr>
            <a:r>
              <a:rPr lang="en-US" dirty="0"/>
              <a:t>Third level lists are Arial, 18pt with a check mark bullet. </a:t>
            </a:r>
          </a:p>
        </p:txBody>
      </p:sp>
      <p:sp>
        <p:nvSpPr>
          <p:cNvPr id="5" name="Footer Placeholder 4">
            <a:extLst>
              <a:ext uri="{FF2B5EF4-FFF2-40B4-BE49-F238E27FC236}">
                <a16:creationId xmlns:a16="http://schemas.microsoft.com/office/drawing/2014/main" id="{DA6F819E-4416-6344-911B-E58837AFF1BB}"/>
              </a:ext>
            </a:extLst>
          </p:cNvPr>
          <p:cNvSpPr>
            <a:spLocks noGrp="1"/>
          </p:cNvSpPr>
          <p:nvPr>
            <p:ph type="ftr" sz="quarter" idx="11"/>
          </p:nvPr>
        </p:nvSpPr>
        <p:spPr/>
        <p:txBody>
          <a:bodyPr/>
          <a:lstStyle/>
          <a:p>
            <a:r>
              <a:rPr lang="en-US" dirty="0"/>
              <a:t>Insert footer information as needed</a:t>
            </a:r>
          </a:p>
        </p:txBody>
      </p:sp>
      <p:sp>
        <p:nvSpPr>
          <p:cNvPr id="6" name="Slide Number Placeholder 5">
            <a:extLst>
              <a:ext uri="{FF2B5EF4-FFF2-40B4-BE49-F238E27FC236}">
                <a16:creationId xmlns:a16="http://schemas.microsoft.com/office/drawing/2014/main" id="{CCAF641B-0F8D-1440-8487-3D3338BF4658}"/>
              </a:ext>
            </a:extLst>
          </p:cNvPr>
          <p:cNvSpPr>
            <a:spLocks noGrp="1"/>
          </p:cNvSpPr>
          <p:nvPr>
            <p:ph type="sldNum" sz="quarter" idx="12"/>
          </p:nvPr>
        </p:nvSpPr>
        <p:spPr/>
        <p:txBody>
          <a:bodyPr/>
          <a:lstStyle/>
          <a:p>
            <a:fld id="{549D6600-C6B9-CF4F-8A0C-864766A79F48}" type="slidenum">
              <a:rPr lang="en-US" smtClean="0"/>
              <a:t>‹#›</a:t>
            </a:fld>
            <a:endParaRPr lang="en-US" dirty="0"/>
          </a:p>
        </p:txBody>
      </p:sp>
    </p:spTree>
    <p:extLst>
      <p:ext uri="{BB962C8B-B14F-4D97-AF65-F5344CB8AC3E}">
        <p14:creationId xmlns:p14="http://schemas.microsoft.com/office/powerpoint/2010/main" val="2042043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82E1-5304-4B68-A132-B8AE69F6E9EC}"/>
              </a:ext>
            </a:extLst>
          </p:cNvPr>
          <p:cNvSpPr>
            <a:spLocks noGrp="1"/>
          </p:cNvSpPr>
          <p:nvPr>
            <p:ph type="title" hasCustomPrompt="1"/>
          </p:nvPr>
        </p:nvSpPr>
        <p:spPr>
          <a:xfrm>
            <a:off x="542925" y="5061231"/>
            <a:ext cx="7886700" cy="1014132"/>
          </a:xfrm>
        </p:spPr>
        <p:txBody>
          <a:bodyPr/>
          <a:lstStyle>
            <a:lvl1pPr>
              <a:defRPr/>
            </a:lvl1pPr>
          </a:lstStyle>
          <a:p>
            <a:r>
              <a:rPr lang="en-US" dirty="0"/>
              <a:t>Title Arial Bold, 28pt</a:t>
            </a:r>
          </a:p>
        </p:txBody>
      </p:sp>
      <p:sp>
        <p:nvSpPr>
          <p:cNvPr id="3" name="Footer Placeholder 2">
            <a:extLst>
              <a:ext uri="{FF2B5EF4-FFF2-40B4-BE49-F238E27FC236}">
                <a16:creationId xmlns:a16="http://schemas.microsoft.com/office/drawing/2014/main" id="{10B66C4A-EDE0-4C4B-9792-74C03EE67C8B}"/>
              </a:ext>
            </a:extLst>
          </p:cNvPr>
          <p:cNvSpPr>
            <a:spLocks noGrp="1"/>
          </p:cNvSpPr>
          <p:nvPr>
            <p:ph type="ftr" sz="quarter" idx="10"/>
          </p:nvPr>
        </p:nvSpPr>
        <p:spPr>
          <a:xfrm>
            <a:off x="3810000" y="97763"/>
            <a:ext cx="3086100" cy="365125"/>
          </a:xfrm>
        </p:spPr>
        <p:txBody>
          <a:bodyPr/>
          <a:lstStyle/>
          <a:p>
            <a:r>
              <a:rPr lang="en-US" dirty="0"/>
              <a:t>Insert footer information as needed</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01C5CD0-EC7F-4C89-B1F7-A11848606B17}"/>
              </a:ext>
            </a:extLst>
          </p:cNvPr>
          <p:cNvSpPr>
            <a:spLocks noGrp="1"/>
          </p:cNvSpPr>
          <p:nvPr>
            <p:ph type="sldNum" sz="quarter" idx="11"/>
          </p:nvPr>
        </p:nvSpPr>
        <p:spPr>
          <a:xfrm>
            <a:off x="6896100" y="97763"/>
            <a:ext cx="2057400" cy="365125"/>
          </a:xfrm>
        </p:spPr>
        <p:txBody>
          <a:bodyPr/>
          <a:lstStyle/>
          <a:p>
            <a:fld id="{549D6600-C6B9-CF4F-8A0C-864766A79F48}" type="slidenum">
              <a:rPr lang="en-US" smtClean="0"/>
              <a:pPr/>
              <a:t>‹#›</a:t>
            </a:fld>
            <a:endParaRPr lang="en-US"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680C1638-A0D2-47EB-A5F0-D710DEE400D2}"/>
              </a:ext>
            </a:extLst>
          </p:cNvPr>
          <p:cNvSpPr/>
          <p:nvPr userDrawn="1"/>
        </p:nvSpPr>
        <p:spPr>
          <a:xfrm>
            <a:off x="0" y="6182139"/>
            <a:ext cx="9144000" cy="675861"/>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Graphical user interface, text, application&#10;&#10;Description automatically generated">
            <a:extLst>
              <a:ext uri="{FF2B5EF4-FFF2-40B4-BE49-F238E27FC236}">
                <a16:creationId xmlns:a16="http://schemas.microsoft.com/office/drawing/2014/main" id="{990E3F80-6498-4D47-8BCA-8FBFD98E69B4}"/>
              </a:ext>
            </a:extLst>
          </p:cNvPr>
          <p:cNvPicPr>
            <a:picLocks noChangeAspect="1"/>
          </p:cNvPicPr>
          <p:nvPr userDrawn="1"/>
        </p:nvPicPr>
        <p:blipFill>
          <a:blip r:embed="rId2"/>
          <a:stretch>
            <a:fillRect/>
          </a:stretch>
        </p:blipFill>
        <p:spPr>
          <a:xfrm>
            <a:off x="6079989" y="6248051"/>
            <a:ext cx="2873511" cy="544034"/>
          </a:xfrm>
          <a:prstGeom prst="rect">
            <a:avLst/>
          </a:prstGeom>
        </p:spPr>
      </p:pic>
    </p:spTree>
    <p:extLst>
      <p:ext uri="{BB962C8B-B14F-4D97-AF65-F5344CB8AC3E}">
        <p14:creationId xmlns:p14="http://schemas.microsoft.com/office/powerpoint/2010/main" val="3637351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5820-B5FB-2449-AB78-AE38572DBC51}"/>
              </a:ext>
            </a:extLst>
          </p:cNvPr>
          <p:cNvSpPr>
            <a:spLocks noGrp="1"/>
          </p:cNvSpPr>
          <p:nvPr>
            <p:ph type="title" hasCustomPrompt="1"/>
          </p:nvPr>
        </p:nvSpPr>
        <p:spPr>
          <a:xfrm>
            <a:off x="628650" y="1209040"/>
            <a:ext cx="7886700" cy="596610"/>
          </a:xfrm>
        </p:spPr>
        <p:txBody>
          <a:bodyPr>
            <a:normAutofit/>
          </a:bodyPr>
          <a:lstStyle>
            <a:lvl1pPr>
              <a:defRPr sz="2800"/>
            </a:lvl1pPr>
          </a:lstStyle>
          <a:p>
            <a:r>
              <a:rPr lang="en-US" dirty="0"/>
              <a:t>Columns Slide Title Arial Bold, 28pt</a:t>
            </a:r>
          </a:p>
        </p:txBody>
      </p:sp>
      <p:sp>
        <p:nvSpPr>
          <p:cNvPr id="5" name="Footer Placeholder 4">
            <a:extLst>
              <a:ext uri="{FF2B5EF4-FFF2-40B4-BE49-F238E27FC236}">
                <a16:creationId xmlns:a16="http://schemas.microsoft.com/office/drawing/2014/main" id="{DA6F819E-4416-6344-911B-E58837AFF1BB}"/>
              </a:ext>
            </a:extLst>
          </p:cNvPr>
          <p:cNvSpPr>
            <a:spLocks noGrp="1"/>
          </p:cNvSpPr>
          <p:nvPr>
            <p:ph type="ftr" sz="quarter" idx="11"/>
          </p:nvPr>
        </p:nvSpPr>
        <p:spPr/>
        <p:txBody>
          <a:bodyPr/>
          <a:lstStyle/>
          <a:p>
            <a:r>
              <a:rPr lang="en-US" dirty="0"/>
              <a:t>Insert footer information as needed</a:t>
            </a:r>
          </a:p>
        </p:txBody>
      </p:sp>
      <p:sp>
        <p:nvSpPr>
          <p:cNvPr id="6" name="Slide Number Placeholder 5">
            <a:extLst>
              <a:ext uri="{FF2B5EF4-FFF2-40B4-BE49-F238E27FC236}">
                <a16:creationId xmlns:a16="http://schemas.microsoft.com/office/drawing/2014/main" id="{CCAF641B-0F8D-1440-8487-3D3338BF4658}"/>
              </a:ext>
            </a:extLst>
          </p:cNvPr>
          <p:cNvSpPr>
            <a:spLocks noGrp="1"/>
          </p:cNvSpPr>
          <p:nvPr>
            <p:ph type="sldNum" sz="quarter" idx="12"/>
          </p:nvPr>
        </p:nvSpPr>
        <p:spPr/>
        <p:txBody>
          <a:bodyPr/>
          <a:lstStyle/>
          <a:p>
            <a:fld id="{549D6600-C6B9-CF4F-8A0C-864766A79F48}" type="slidenum">
              <a:rPr lang="en-US" smtClean="0"/>
              <a:t>‹#›</a:t>
            </a:fld>
            <a:endParaRPr lang="en-US" dirty="0"/>
          </a:p>
        </p:txBody>
      </p:sp>
      <p:sp>
        <p:nvSpPr>
          <p:cNvPr id="8" name="Content Placeholder 2">
            <a:extLst>
              <a:ext uri="{FF2B5EF4-FFF2-40B4-BE49-F238E27FC236}">
                <a16:creationId xmlns:a16="http://schemas.microsoft.com/office/drawing/2014/main" id="{329C2DB6-C91F-2E42-B0CA-CB27B5105C84}"/>
              </a:ext>
            </a:extLst>
          </p:cNvPr>
          <p:cNvSpPr>
            <a:spLocks noGrp="1"/>
          </p:cNvSpPr>
          <p:nvPr>
            <p:ph sz="half" idx="2" hasCustomPrompt="1"/>
          </p:nvPr>
        </p:nvSpPr>
        <p:spPr>
          <a:xfrm>
            <a:off x="628650" y="2370138"/>
            <a:ext cx="3737057" cy="3625549"/>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to add text</a:t>
            </a:r>
          </a:p>
        </p:txBody>
      </p:sp>
      <p:sp>
        <p:nvSpPr>
          <p:cNvPr id="10" name="Content Placeholder 2">
            <a:extLst>
              <a:ext uri="{FF2B5EF4-FFF2-40B4-BE49-F238E27FC236}">
                <a16:creationId xmlns:a16="http://schemas.microsoft.com/office/drawing/2014/main" id="{01B8ABF4-684C-0140-B841-60540A9302E0}"/>
              </a:ext>
            </a:extLst>
          </p:cNvPr>
          <p:cNvSpPr>
            <a:spLocks noGrp="1"/>
          </p:cNvSpPr>
          <p:nvPr>
            <p:ph sz="half" idx="13" hasCustomPrompt="1"/>
          </p:nvPr>
        </p:nvSpPr>
        <p:spPr>
          <a:xfrm>
            <a:off x="4778295" y="2370136"/>
            <a:ext cx="3737057" cy="3625549"/>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to add text</a:t>
            </a:r>
          </a:p>
        </p:txBody>
      </p:sp>
    </p:spTree>
    <p:extLst>
      <p:ext uri="{BB962C8B-B14F-4D97-AF65-F5344CB8AC3E}">
        <p14:creationId xmlns:p14="http://schemas.microsoft.com/office/powerpoint/2010/main" val="787051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DD5F-BDFB-3443-930A-4ECE2B1C5827}"/>
              </a:ext>
            </a:extLst>
          </p:cNvPr>
          <p:cNvSpPr>
            <a:spLocks noGrp="1"/>
          </p:cNvSpPr>
          <p:nvPr>
            <p:ph type="title" hasCustomPrompt="1"/>
          </p:nvPr>
        </p:nvSpPr>
        <p:spPr/>
        <p:txBody>
          <a:bodyPr>
            <a:normAutofit/>
          </a:bodyPr>
          <a:lstStyle>
            <a:lvl1pPr>
              <a:defRPr sz="2800"/>
            </a:lvl1pPr>
          </a:lstStyle>
          <a:p>
            <a:r>
              <a:rPr lang="en-US" dirty="0"/>
              <a:t>Charts Slide Title is Arial Bold, 28pt</a:t>
            </a:r>
          </a:p>
        </p:txBody>
      </p:sp>
      <p:sp>
        <p:nvSpPr>
          <p:cNvPr id="3" name="Footer Placeholder 2">
            <a:extLst>
              <a:ext uri="{FF2B5EF4-FFF2-40B4-BE49-F238E27FC236}">
                <a16:creationId xmlns:a16="http://schemas.microsoft.com/office/drawing/2014/main" id="{2AD28D3B-54C8-A147-B2C4-8906F98936C6}"/>
              </a:ext>
            </a:extLst>
          </p:cNvPr>
          <p:cNvSpPr>
            <a:spLocks noGrp="1"/>
          </p:cNvSpPr>
          <p:nvPr>
            <p:ph type="ftr" sz="quarter" idx="10"/>
          </p:nvPr>
        </p:nvSpPr>
        <p:spPr/>
        <p:txBody>
          <a:bodyPr/>
          <a:lstStyle/>
          <a:p>
            <a:r>
              <a:rPr lang="en-US" dirty="0"/>
              <a:t>Insert footer information as needed</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6D3714A-6FF9-C84D-922F-7C5A5186735F}"/>
              </a:ext>
            </a:extLst>
          </p:cNvPr>
          <p:cNvSpPr>
            <a:spLocks noGrp="1"/>
          </p:cNvSpPr>
          <p:nvPr>
            <p:ph type="sldNum" sz="quarter" idx="11"/>
          </p:nvPr>
        </p:nvSpPr>
        <p:spPr/>
        <p:txBody>
          <a:bodyPr/>
          <a:lstStyle/>
          <a:p>
            <a:fld id="{549D6600-C6B9-CF4F-8A0C-864766A79F48}" type="slidenum">
              <a:rPr lang="en-US" smtClean="0"/>
              <a:pPr/>
              <a:t>‹#›</a:t>
            </a:fld>
            <a:endParaRPr lang="en-US" dirty="0">
              <a:latin typeface="Arial" panose="020B0604020202020204" pitchFamily="34" charset="0"/>
              <a:cs typeface="Arial" panose="020B0604020202020204" pitchFamily="34" charset="0"/>
            </a:endParaRPr>
          </a:p>
        </p:txBody>
      </p:sp>
      <p:sp>
        <p:nvSpPr>
          <p:cNvPr id="8" name="Content Placeholder 3">
            <a:extLst>
              <a:ext uri="{FF2B5EF4-FFF2-40B4-BE49-F238E27FC236}">
                <a16:creationId xmlns:a16="http://schemas.microsoft.com/office/drawing/2014/main" id="{6C8A1040-DAA9-3C42-A0D5-E3EC96005028}"/>
              </a:ext>
            </a:extLst>
          </p:cNvPr>
          <p:cNvSpPr>
            <a:spLocks noGrp="1"/>
          </p:cNvSpPr>
          <p:nvPr>
            <p:ph sz="half" idx="14" hasCustomPrompt="1"/>
          </p:nvPr>
        </p:nvSpPr>
        <p:spPr>
          <a:xfrm>
            <a:off x="3226952" y="2357146"/>
            <a:ext cx="5807624" cy="3709336"/>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to add text</a:t>
            </a:r>
          </a:p>
        </p:txBody>
      </p:sp>
      <p:sp>
        <p:nvSpPr>
          <p:cNvPr id="7" name="Content Placeholder 2">
            <a:extLst>
              <a:ext uri="{FF2B5EF4-FFF2-40B4-BE49-F238E27FC236}">
                <a16:creationId xmlns:a16="http://schemas.microsoft.com/office/drawing/2014/main" id="{BC436691-F499-574E-89CF-6419385ECC51}"/>
              </a:ext>
            </a:extLst>
          </p:cNvPr>
          <p:cNvSpPr>
            <a:spLocks noGrp="1"/>
          </p:cNvSpPr>
          <p:nvPr>
            <p:ph sz="half" idx="1" hasCustomPrompt="1"/>
          </p:nvPr>
        </p:nvSpPr>
        <p:spPr>
          <a:xfrm>
            <a:off x="628648" y="2357146"/>
            <a:ext cx="2179415" cy="3709336"/>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200" b="0" i="1">
                <a:solidFill>
                  <a:schemeClr val="accent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to add text</a:t>
            </a:r>
          </a:p>
        </p:txBody>
      </p:sp>
    </p:spTree>
    <p:extLst>
      <p:ext uri="{BB962C8B-B14F-4D97-AF65-F5344CB8AC3E}">
        <p14:creationId xmlns:p14="http://schemas.microsoft.com/office/powerpoint/2010/main" val="241816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Slide Dark Blue">
    <p:bg>
      <p:bgPr>
        <a:solidFill>
          <a:schemeClr val="accent5"/>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620110" y="1130400"/>
            <a:ext cx="5711679" cy="2187126"/>
          </a:xfrm>
        </p:spPr>
        <p:txBody>
          <a:bodyPr>
            <a:normAutofit/>
          </a:bodyPr>
          <a:lstStyle>
            <a:lvl1pPr>
              <a:defRPr sz="2800" b="1" i="0">
                <a:solidFill>
                  <a:schemeClr val="tx2"/>
                </a:solidFill>
                <a:latin typeface="Arial" panose="020B0604020202020204" pitchFamily="34" charset="0"/>
                <a:cs typeface="Arial" panose="020B0604020202020204" pitchFamily="34" charset="0"/>
              </a:defRPr>
            </a:lvl1pPr>
          </a:lstStyle>
          <a:p>
            <a:r>
              <a:rPr lang="en-US" dirty="0"/>
              <a:t>Section Slide in Arial Bold, 28pt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620110" y="3913267"/>
            <a:ext cx="6858000" cy="1655762"/>
          </a:xfrm>
        </p:spPr>
        <p:txBody>
          <a:bodyPr>
            <a:normAutofit/>
          </a:bodyPr>
          <a:lstStyle>
            <a:lvl1pPr marL="0" indent="0" algn="l">
              <a:buNone/>
              <a:defRPr sz="22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Subheading in Arial, 22pt</a:t>
            </a:r>
          </a:p>
        </p:txBody>
      </p:sp>
      <p:cxnSp>
        <p:nvCxnSpPr>
          <p:cNvPr id="14" name="Straight Connector 13">
            <a:extLst>
              <a:ext uri="{FF2B5EF4-FFF2-40B4-BE49-F238E27FC236}">
                <a16:creationId xmlns:a16="http://schemas.microsoft.com/office/drawing/2014/main" id="{86069636-552A-3947-831B-9C8810ED36F2}"/>
              </a:ext>
            </a:extLst>
          </p:cNvPr>
          <p:cNvCxnSpPr/>
          <p:nvPr userDrawn="1"/>
        </p:nvCxnSpPr>
        <p:spPr>
          <a:xfrm>
            <a:off x="706722" y="3810576"/>
            <a:ext cx="497681"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pic>
        <p:nvPicPr>
          <p:cNvPr id="7" name="Picture 6">
            <a:extLst>
              <a:ext uri="{FF2B5EF4-FFF2-40B4-BE49-F238E27FC236}">
                <a16:creationId xmlns:a16="http://schemas.microsoft.com/office/drawing/2014/main" id="{EC3CF85E-1453-4DC3-A5E7-0AABDF28F8F0}"/>
              </a:ext>
            </a:extLst>
          </p:cNvPr>
          <p:cNvPicPr>
            <a:picLocks noChangeAspect="1"/>
          </p:cNvPicPr>
          <p:nvPr userDrawn="1"/>
        </p:nvPicPr>
        <p:blipFill>
          <a:blip r:embed="rId2"/>
          <a:srcRect/>
          <a:stretch/>
        </p:blipFill>
        <p:spPr>
          <a:xfrm>
            <a:off x="620110" y="6018605"/>
            <a:ext cx="2574647" cy="501788"/>
          </a:xfrm>
          <a:prstGeom prst="rect">
            <a:avLst/>
          </a:prstGeom>
        </p:spPr>
      </p:pic>
    </p:spTree>
    <p:extLst>
      <p:ext uri="{BB962C8B-B14F-4D97-AF65-F5344CB8AC3E}">
        <p14:creationId xmlns:p14="http://schemas.microsoft.com/office/powerpoint/2010/main" val="1367993239"/>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Slide Dark Blue">
    <p:bg>
      <p:bgPr>
        <a:solidFill>
          <a:schemeClr val="accent5"/>
        </a:solidFill>
        <a:effectLst/>
      </p:bgPr>
    </p:bg>
    <p:spTree>
      <p:nvGrpSpPr>
        <p:cNvPr id="1" name=""/>
        <p:cNvGrpSpPr/>
        <p:nvPr/>
      </p:nvGrpSpPr>
      <p:grpSpPr>
        <a:xfrm>
          <a:off x="0" y="0"/>
          <a:ext cx="0" cy="0"/>
          <a:chOff x="0" y="0"/>
          <a:chExt cx="0" cy="0"/>
        </a:xfrm>
      </p:grpSpPr>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620109" y="1626205"/>
            <a:ext cx="7756139" cy="4167612"/>
          </a:xfrm>
        </p:spPr>
        <p:txBody>
          <a:bodyPr>
            <a:normAutofit/>
          </a:bodyPr>
          <a:lstStyle>
            <a:lvl1pPr marL="0" indent="0" algn="l">
              <a:buNone/>
              <a:defRPr sz="22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Text in Arial, 22pt</a:t>
            </a:r>
          </a:p>
        </p:txBody>
      </p:sp>
      <p:sp>
        <p:nvSpPr>
          <p:cNvPr id="2" name="Rectangle 1">
            <a:extLst>
              <a:ext uri="{FF2B5EF4-FFF2-40B4-BE49-F238E27FC236}">
                <a16:creationId xmlns:a16="http://schemas.microsoft.com/office/drawing/2014/main" id="{F468D088-54B1-4A34-8246-C1A932092E83}"/>
              </a:ext>
            </a:extLst>
          </p:cNvPr>
          <p:cNvSpPr/>
          <p:nvPr userDrawn="1"/>
        </p:nvSpPr>
        <p:spPr>
          <a:xfrm>
            <a:off x="-9939" y="-19878"/>
            <a:ext cx="9153940" cy="7553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620110" y="777308"/>
            <a:ext cx="5711679" cy="624109"/>
          </a:xfrm>
        </p:spPr>
        <p:txBody>
          <a:bodyPr>
            <a:normAutofit/>
          </a:bodyPr>
          <a:lstStyle>
            <a:lvl1pPr>
              <a:defRPr sz="2800" b="1" i="0">
                <a:solidFill>
                  <a:schemeClr val="tx2"/>
                </a:solidFill>
                <a:latin typeface="Arial" panose="020B0604020202020204" pitchFamily="34" charset="0"/>
                <a:cs typeface="Arial" panose="020B0604020202020204" pitchFamily="34" charset="0"/>
              </a:defRPr>
            </a:lvl1pPr>
          </a:lstStyle>
          <a:p>
            <a:r>
              <a:rPr lang="en-US" dirty="0"/>
              <a:t>Title in Arial Bold, 28pt</a:t>
            </a:r>
          </a:p>
        </p:txBody>
      </p:sp>
      <p:sp>
        <p:nvSpPr>
          <p:cNvPr id="9" name="Footer Placeholder 4">
            <a:extLst>
              <a:ext uri="{FF2B5EF4-FFF2-40B4-BE49-F238E27FC236}">
                <a16:creationId xmlns:a16="http://schemas.microsoft.com/office/drawing/2014/main" id="{50337854-20AE-45EF-8C89-0D9523592F5E}"/>
              </a:ext>
            </a:extLst>
          </p:cNvPr>
          <p:cNvSpPr>
            <a:spLocks noGrp="1"/>
          </p:cNvSpPr>
          <p:nvPr>
            <p:ph type="ftr" sz="quarter" idx="3"/>
          </p:nvPr>
        </p:nvSpPr>
        <p:spPr>
          <a:xfrm>
            <a:off x="3245689"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cs typeface="Arial" panose="020B0604020202020204" pitchFamily="34" charset="0"/>
              </a:defRPr>
            </a:lvl1pPr>
          </a:lstStyle>
          <a:p>
            <a:r>
              <a:rPr lang="en-US" dirty="0"/>
              <a:t>Insert footer information as needed</a:t>
            </a:r>
            <a:endParaRPr lang="en-US" dirty="0">
              <a:latin typeface="Arial" panose="020B0604020202020204" pitchFamily="34" charset="0"/>
              <a:cs typeface="Arial" panose="020B0604020202020204" pitchFamily="34" charset="0"/>
            </a:endParaRPr>
          </a:p>
        </p:txBody>
      </p:sp>
      <p:sp>
        <p:nvSpPr>
          <p:cNvPr id="10" name="Slide Number Placeholder 3">
            <a:extLst>
              <a:ext uri="{FF2B5EF4-FFF2-40B4-BE49-F238E27FC236}">
                <a16:creationId xmlns:a16="http://schemas.microsoft.com/office/drawing/2014/main" id="{E6F95EA3-CD85-4CF7-95C7-2BA2122CF2E9}"/>
              </a:ext>
            </a:extLst>
          </p:cNvPr>
          <p:cNvSpPr>
            <a:spLocks noGrp="1"/>
          </p:cNvSpPr>
          <p:nvPr>
            <p:ph type="sldNum" sz="quarter" idx="11"/>
          </p:nvPr>
        </p:nvSpPr>
        <p:spPr>
          <a:xfrm>
            <a:off x="6457950" y="6356351"/>
            <a:ext cx="2057400" cy="365125"/>
          </a:xfrm>
        </p:spPr>
        <p:txBody>
          <a:bodyPr/>
          <a:lstStyle/>
          <a:p>
            <a:fld id="{549D6600-C6B9-CF4F-8A0C-864766A79F48}" type="slidenum">
              <a:rPr lang="en-US" smtClean="0"/>
              <a:pPr/>
              <a:t>‹#›</a:t>
            </a:fld>
            <a:endParaRPr lang="en-US" dirty="0">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FE6D8D73-402C-49C6-99C3-DD97A452A582}"/>
              </a:ext>
            </a:extLst>
          </p:cNvPr>
          <p:cNvCxnSpPr>
            <a:cxnSpLocks/>
          </p:cNvCxnSpPr>
          <p:nvPr userDrawn="1"/>
        </p:nvCxnSpPr>
        <p:spPr>
          <a:xfrm>
            <a:off x="611483" y="1435921"/>
            <a:ext cx="77561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descr="Graphical user interface, application&#10;&#10;Description automatically generated">
            <a:extLst>
              <a:ext uri="{FF2B5EF4-FFF2-40B4-BE49-F238E27FC236}">
                <a16:creationId xmlns:a16="http://schemas.microsoft.com/office/drawing/2014/main" id="{2D5546C2-176B-4D2C-8F9B-814204FF2645}"/>
              </a:ext>
            </a:extLst>
          </p:cNvPr>
          <p:cNvPicPr>
            <a:picLocks noChangeAspect="1"/>
          </p:cNvPicPr>
          <p:nvPr userDrawn="1"/>
        </p:nvPicPr>
        <p:blipFill>
          <a:blip r:embed="rId2"/>
          <a:stretch>
            <a:fillRect/>
          </a:stretch>
        </p:blipFill>
        <p:spPr>
          <a:xfrm>
            <a:off x="6457950" y="136525"/>
            <a:ext cx="2442152" cy="462366"/>
          </a:xfrm>
          <a:prstGeom prst="rect">
            <a:avLst/>
          </a:prstGeom>
        </p:spPr>
      </p:pic>
    </p:spTree>
    <p:extLst>
      <p:ext uri="{BB962C8B-B14F-4D97-AF65-F5344CB8AC3E}">
        <p14:creationId xmlns:p14="http://schemas.microsoft.com/office/powerpoint/2010/main" val="1577838290"/>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Slide Graphic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620110" y="1130400"/>
            <a:ext cx="5668547" cy="2187126"/>
          </a:xfrm>
        </p:spPr>
        <p:txBody>
          <a:bodyPr>
            <a:normAutofit/>
          </a:bodyPr>
          <a:lstStyle>
            <a:lvl1pPr>
              <a:defRPr sz="2800" b="1" i="0">
                <a:solidFill>
                  <a:schemeClr val="bg2"/>
                </a:solidFill>
                <a:latin typeface="Arial" panose="020B0604020202020204" pitchFamily="34" charset="0"/>
                <a:cs typeface="Arial" panose="020B0604020202020204" pitchFamily="34" charset="0"/>
              </a:defRPr>
            </a:lvl1pPr>
          </a:lstStyle>
          <a:p>
            <a:r>
              <a:rPr lang="en-US" dirty="0"/>
              <a:t>Section Slide in Arial Bold, 28pt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620110" y="3913267"/>
            <a:ext cx="6858000" cy="1655762"/>
          </a:xfrm>
        </p:spPr>
        <p:txBody>
          <a:bodyPr/>
          <a:lstStyle>
            <a:lvl1pPr marL="0" indent="0" algn="l">
              <a:buNone/>
              <a:defRPr sz="2200" b="0" i="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Subheading in Arial, 22pt</a:t>
            </a:r>
          </a:p>
        </p:txBody>
      </p:sp>
      <p:cxnSp>
        <p:nvCxnSpPr>
          <p:cNvPr id="5" name="Straight Connector 4">
            <a:extLst>
              <a:ext uri="{FF2B5EF4-FFF2-40B4-BE49-F238E27FC236}">
                <a16:creationId xmlns:a16="http://schemas.microsoft.com/office/drawing/2014/main" id="{EE745446-3DBC-9C4E-B930-A234901FA2F2}"/>
              </a:ext>
            </a:extLst>
          </p:cNvPr>
          <p:cNvCxnSpPr/>
          <p:nvPr userDrawn="1"/>
        </p:nvCxnSpPr>
        <p:spPr>
          <a:xfrm>
            <a:off x="706722" y="3810576"/>
            <a:ext cx="497681"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pic>
        <p:nvPicPr>
          <p:cNvPr id="6" name="Picture 5" descr="A picture containing logo&#10;&#10;Description automatically generated">
            <a:extLst>
              <a:ext uri="{FF2B5EF4-FFF2-40B4-BE49-F238E27FC236}">
                <a16:creationId xmlns:a16="http://schemas.microsoft.com/office/drawing/2014/main" id="{08165E4A-0414-4AD5-BAFB-40C8392CCEA8}"/>
              </a:ext>
            </a:extLst>
          </p:cNvPr>
          <p:cNvPicPr>
            <a:picLocks noChangeAspect="1"/>
          </p:cNvPicPr>
          <p:nvPr userDrawn="1"/>
        </p:nvPicPr>
        <p:blipFill>
          <a:blip r:embed="rId3"/>
          <a:stretch>
            <a:fillRect/>
          </a:stretch>
        </p:blipFill>
        <p:spPr>
          <a:xfrm>
            <a:off x="613963" y="5999492"/>
            <a:ext cx="2714827" cy="530368"/>
          </a:xfrm>
          <a:prstGeom prst="rect">
            <a:avLst/>
          </a:prstGeom>
        </p:spPr>
      </p:pic>
    </p:spTree>
    <p:extLst>
      <p:ext uri="{BB962C8B-B14F-4D97-AF65-F5344CB8AC3E}">
        <p14:creationId xmlns:p14="http://schemas.microsoft.com/office/powerpoint/2010/main" val="178861458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2 - Graphic,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9436B18-4A7E-1348-9FBB-5994C5AB276D}"/>
              </a:ext>
            </a:extLst>
          </p:cNvPr>
          <p:cNvSpPr txBox="1"/>
          <p:nvPr userDrawn="1"/>
        </p:nvSpPr>
        <p:spPr>
          <a:xfrm>
            <a:off x="9679899" y="2413416"/>
            <a:ext cx="184731" cy="300082"/>
          </a:xfrm>
          <a:prstGeom prst="rect">
            <a:avLst/>
          </a:prstGeom>
          <a:noFill/>
        </p:spPr>
        <p:txBody>
          <a:bodyPr wrap="none" rtlCol="0">
            <a:spAutoFit/>
          </a:bodyPr>
          <a:lstStyle/>
          <a:p>
            <a:endParaRPr lang="en-US" sz="1350" dirty="0"/>
          </a:p>
        </p:txBody>
      </p:sp>
      <p:pic>
        <p:nvPicPr>
          <p:cNvPr id="20" name="Picture 19">
            <a:extLst>
              <a:ext uri="{FF2B5EF4-FFF2-40B4-BE49-F238E27FC236}">
                <a16:creationId xmlns:a16="http://schemas.microsoft.com/office/drawing/2014/main" id="{F15BE37E-E45F-7B45-B81A-857504D857E4}"/>
              </a:ext>
            </a:extLst>
          </p:cNvPr>
          <p:cNvPicPr>
            <a:picLocks noChangeAspect="1"/>
          </p:cNvPicPr>
          <p:nvPr userDrawn="1"/>
        </p:nvPicPr>
        <p:blipFill>
          <a:blip r:embed="rId3"/>
          <a:stretch>
            <a:fillRect/>
          </a:stretch>
        </p:blipFill>
        <p:spPr>
          <a:xfrm>
            <a:off x="3320740" y="4384616"/>
            <a:ext cx="495300" cy="38100"/>
          </a:xfrm>
          <a:prstGeom prst="rect">
            <a:avLst/>
          </a:prstGeom>
        </p:spPr>
      </p:pic>
      <p:sp>
        <p:nvSpPr>
          <p:cNvPr id="10" name="Footer Placeholder 4">
            <a:extLst>
              <a:ext uri="{FF2B5EF4-FFF2-40B4-BE49-F238E27FC236}">
                <a16:creationId xmlns:a16="http://schemas.microsoft.com/office/drawing/2014/main" id="{4DD06976-73BD-F244-BCFF-118CEC1F62BA}"/>
              </a:ext>
            </a:extLst>
          </p:cNvPr>
          <p:cNvSpPr>
            <a:spLocks noGrp="1"/>
          </p:cNvSpPr>
          <p:nvPr>
            <p:ph type="ftr" sz="quarter" idx="3"/>
          </p:nvPr>
        </p:nvSpPr>
        <p:spPr>
          <a:xfrm>
            <a:off x="3234128" y="6356351"/>
            <a:ext cx="3086100" cy="365125"/>
          </a:xfrm>
          <a:prstGeom prst="rect">
            <a:avLst/>
          </a:prstGeom>
        </p:spPr>
        <p:txBody>
          <a:bodyPr vert="horz" lIns="91440" tIns="45720" rIns="91440" bIns="45720" rtlCol="0" anchor="ctr"/>
          <a:lstStyle>
            <a:lvl1pPr algn="l">
              <a:defRPr sz="900">
                <a:solidFill>
                  <a:schemeClr val="bg1"/>
                </a:solidFill>
                <a:latin typeface="Arial" panose="020B0604020202020204" pitchFamily="34" charset="0"/>
                <a:cs typeface="Arial" panose="020B0604020202020204" pitchFamily="34" charset="0"/>
              </a:defRPr>
            </a:lvl1pPr>
          </a:lstStyle>
          <a:p>
            <a:r>
              <a:rPr lang="en-US" dirty="0"/>
              <a:t>Insert footer information as needed</a:t>
            </a:r>
          </a:p>
        </p:txBody>
      </p:sp>
      <p:sp>
        <p:nvSpPr>
          <p:cNvPr id="9" name="Title 1">
            <a:extLst>
              <a:ext uri="{FF2B5EF4-FFF2-40B4-BE49-F238E27FC236}">
                <a16:creationId xmlns:a16="http://schemas.microsoft.com/office/drawing/2014/main" id="{CC8D5423-5F41-D245-85F5-B1E275D0536D}"/>
              </a:ext>
            </a:extLst>
          </p:cNvPr>
          <p:cNvSpPr>
            <a:spLocks noGrp="1"/>
          </p:cNvSpPr>
          <p:nvPr>
            <p:ph type="ctrTitle" hasCustomPrompt="1"/>
          </p:nvPr>
        </p:nvSpPr>
        <p:spPr>
          <a:xfrm>
            <a:off x="3234129" y="1747007"/>
            <a:ext cx="5445052" cy="2387600"/>
          </a:xfrm>
        </p:spPr>
        <p:txBody>
          <a:bodyPr anchor="b">
            <a:normAutofit/>
          </a:bodyPr>
          <a:lstStyle>
            <a:lvl1pPr algn="l">
              <a:defRPr sz="2800" b="1" i="0">
                <a:solidFill>
                  <a:schemeClr val="bg1"/>
                </a:solidFill>
                <a:latin typeface="Arial" panose="020B0604020202020204" pitchFamily="34" charset="0"/>
                <a:cs typeface="Arial" panose="020B0604020202020204" pitchFamily="34" charset="0"/>
              </a:defRPr>
            </a:lvl1pPr>
          </a:lstStyle>
          <a:p>
            <a:r>
              <a:rPr lang="en-US" dirty="0"/>
              <a:t>Optional End Slide Arial Bold, 28pt</a:t>
            </a:r>
          </a:p>
        </p:txBody>
      </p:sp>
      <p:sp>
        <p:nvSpPr>
          <p:cNvPr id="11" name="Subtitle 2">
            <a:extLst>
              <a:ext uri="{FF2B5EF4-FFF2-40B4-BE49-F238E27FC236}">
                <a16:creationId xmlns:a16="http://schemas.microsoft.com/office/drawing/2014/main" id="{B62495D2-AE77-E540-949F-BD14C314E48A}"/>
              </a:ext>
            </a:extLst>
          </p:cNvPr>
          <p:cNvSpPr>
            <a:spLocks noGrp="1"/>
          </p:cNvSpPr>
          <p:nvPr>
            <p:ph type="subTitle" idx="1" hasCustomPrompt="1"/>
          </p:nvPr>
        </p:nvSpPr>
        <p:spPr>
          <a:xfrm>
            <a:off x="3234129" y="4512707"/>
            <a:ext cx="5445052" cy="1655762"/>
          </a:xfrm>
        </p:spPr>
        <p:txBody>
          <a:bodyPr>
            <a:normAutofit/>
          </a:bodyPr>
          <a:lstStyle>
            <a:lvl1pPr marL="0" indent="0" algn="l">
              <a:buNone/>
              <a:defRPr sz="2200" b="0" i="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Subheading in Arial, 22pt</a:t>
            </a:r>
          </a:p>
        </p:txBody>
      </p:sp>
      <p:pic>
        <p:nvPicPr>
          <p:cNvPr id="13" name="Picture 12" descr="A picture containing logo&#10;&#10;Description automatically generated">
            <a:extLst>
              <a:ext uri="{FF2B5EF4-FFF2-40B4-BE49-F238E27FC236}">
                <a16:creationId xmlns:a16="http://schemas.microsoft.com/office/drawing/2014/main" id="{470EBFB0-0BB6-4D51-A593-C7012DE60AC2}"/>
              </a:ext>
            </a:extLst>
          </p:cNvPr>
          <p:cNvPicPr>
            <a:picLocks noChangeAspect="1"/>
          </p:cNvPicPr>
          <p:nvPr userDrawn="1"/>
        </p:nvPicPr>
        <p:blipFill>
          <a:blip r:embed="rId4"/>
          <a:stretch>
            <a:fillRect/>
          </a:stretch>
        </p:blipFill>
        <p:spPr>
          <a:xfrm>
            <a:off x="3241828" y="554008"/>
            <a:ext cx="2714827" cy="530368"/>
          </a:xfrm>
          <a:prstGeom prst="rect">
            <a:avLst/>
          </a:prstGeom>
        </p:spPr>
      </p:pic>
    </p:spTree>
    <p:extLst>
      <p:ext uri="{BB962C8B-B14F-4D97-AF65-F5344CB8AC3E}">
        <p14:creationId xmlns:p14="http://schemas.microsoft.com/office/powerpoint/2010/main" val="872202635"/>
      </p:ext>
    </p:extLst>
  </p:cSld>
  <p:clrMapOvr>
    <a:masterClrMapping/>
  </p:clrMapOvr>
  <p:extLst>
    <p:ext uri="{DCECCB84-F9BA-43D5-87BE-67443E8EF086}">
      <p15:sldGuideLst xmlns:p15="http://schemas.microsoft.com/office/powerpoint/2012/main">
        <p15:guide id="1" orient="horz" pos="39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4A3FEB0-09AB-CC43-8BAC-CCAC393C572B}"/>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49048" t="963" r="35367" b="1033"/>
          <a:stretch/>
        </p:blipFill>
        <p:spPr>
          <a:xfrm>
            <a:off x="6743700" y="-1"/>
            <a:ext cx="2400301" cy="6858000"/>
          </a:xfrm>
          <a:prstGeom prst="rect">
            <a:avLst/>
          </a:prstGeom>
        </p:spPr>
      </p:pic>
      <p:sp>
        <p:nvSpPr>
          <p:cNvPr id="2" name="Title 1"/>
          <p:cNvSpPr>
            <a:spLocks noGrp="1"/>
          </p:cNvSpPr>
          <p:nvPr>
            <p:ph type="ctrTitle" hasCustomPrompt="1"/>
          </p:nvPr>
        </p:nvSpPr>
        <p:spPr>
          <a:xfrm>
            <a:off x="685801" y="571559"/>
            <a:ext cx="5845628" cy="1340212"/>
          </a:xfrm>
        </p:spPr>
        <p:txBody>
          <a:bodyPr anchor="t" anchorCtr="0">
            <a:normAutofit/>
          </a:bodyPr>
          <a:lstStyle>
            <a:lvl1pPr algn="l">
              <a:defRPr sz="2700" b="1">
                <a:solidFill>
                  <a:schemeClr val="bg1"/>
                </a:solidFill>
              </a:defRPr>
            </a:lvl1pPr>
          </a:lstStyle>
          <a:p>
            <a:r>
              <a:rPr lang="en-US"/>
              <a:t>TITLE, ARIAL BOLD, ALL CAPS</a:t>
            </a:r>
            <a:br>
              <a:rPr lang="en-US"/>
            </a:br>
            <a:r>
              <a:rPr lang="en-US"/>
              <a:t>36 </a:t>
            </a:r>
            <a:r>
              <a:rPr lang="en-US" err="1"/>
              <a:t>pt</a:t>
            </a:r>
            <a:endParaRPr lang="en-US"/>
          </a:p>
        </p:txBody>
      </p:sp>
      <p:sp>
        <p:nvSpPr>
          <p:cNvPr id="3" name="Subtitle 2"/>
          <p:cNvSpPr>
            <a:spLocks noGrp="1"/>
          </p:cNvSpPr>
          <p:nvPr>
            <p:ph type="subTitle" idx="1" hasCustomPrompt="1"/>
          </p:nvPr>
        </p:nvSpPr>
        <p:spPr>
          <a:xfrm>
            <a:off x="685801" y="2064820"/>
            <a:ext cx="5845628" cy="914400"/>
          </a:xfrm>
        </p:spPr>
        <p:txBody>
          <a:bodyPr>
            <a:normAutofit/>
          </a:bodyPr>
          <a:lstStyle>
            <a:lvl1pPr marL="0" indent="0" algn="l">
              <a:buNone/>
              <a:defRPr sz="2100" b="0" baseline="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Subtitle, Arial Body, 28pt</a:t>
            </a:r>
          </a:p>
        </p:txBody>
      </p:sp>
      <p:sp>
        <p:nvSpPr>
          <p:cNvPr id="12" name="Rectangle 11">
            <a:extLst>
              <a:ext uri="{FF2B5EF4-FFF2-40B4-BE49-F238E27FC236}">
                <a16:creationId xmlns:a16="http://schemas.microsoft.com/office/drawing/2014/main" id="{03C9A20E-1506-9F4A-9136-E2DB5120F841}"/>
              </a:ext>
            </a:extLst>
          </p:cNvPr>
          <p:cNvSpPr/>
          <p:nvPr userDrawn="1"/>
        </p:nvSpPr>
        <p:spPr>
          <a:xfrm>
            <a:off x="0" y="6267451"/>
            <a:ext cx="9144000" cy="590550"/>
          </a:xfrm>
          <a:prstGeom prst="rect">
            <a:avLst/>
          </a:prstGeom>
          <a:solidFill>
            <a:schemeClr val="tx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3" name="Picture 12" descr="A close up of a logo&#10;&#10;Description automatically generated">
            <a:extLst>
              <a:ext uri="{FF2B5EF4-FFF2-40B4-BE49-F238E27FC236}">
                <a16:creationId xmlns:a16="http://schemas.microsoft.com/office/drawing/2014/main" id="{1ED626AE-ECEC-1C40-AF81-F68595D5E9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51460" y="726730"/>
            <a:ext cx="1395610" cy="1795291"/>
          </a:xfrm>
          <a:prstGeom prst="rect">
            <a:avLst/>
          </a:prstGeom>
        </p:spPr>
      </p:pic>
      <p:sp>
        <p:nvSpPr>
          <p:cNvPr id="5" name="Text Placeholder 4">
            <a:extLst>
              <a:ext uri="{FF2B5EF4-FFF2-40B4-BE49-F238E27FC236}">
                <a16:creationId xmlns:a16="http://schemas.microsoft.com/office/drawing/2014/main" id="{CA9505D0-A6DC-A84B-BBD8-CF7B8C86ED28}"/>
              </a:ext>
            </a:extLst>
          </p:cNvPr>
          <p:cNvSpPr>
            <a:spLocks noGrp="1"/>
          </p:cNvSpPr>
          <p:nvPr>
            <p:ph type="body" sz="quarter" idx="10" hasCustomPrompt="1"/>
          </p:nvPr>
        </p:nvSpPr>
        <p:spPr>
          <a:xfrm>
            <a:off x="242395" y="6368487"/>
            <a:ext cx="2400300" cy="449724"/>
          </a:xfrm>
          <a:ln>
            <a:noFill/>
          </a:ln>
        </p:spPr>
        <p:txBody>
          <a:bodyPr>
            <a:normAutofit/>
          </a:bodyPr>
          <a:lstStyle>
            <a:lvl1pPr marL="0" indent="0">
              <a:buNone/>
              <a:defRPr sz="1500">
                <a:solidFill>
                  <a:schemeClr val="bg1"/>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a:t>Presenter Name, Title</a:t>
            </a:r>
          </a:p>
        </p:txBody>
      </p:sp>
      <p:sp>
        <p:nvSpPr>
          <p:cNvPr id="9" name="Rectangle 8">
            <a:extLst>
              <a:ext uri="{FF2B5EF4-FFF2-40B4-BE49-F238E27FC236}">
                <a16:creationId xmlns:a16="http://schemas.microsoft.com/office/drawing/2014/main" id="{820E09BB-78DA-5741-8D9C-52C42A808F25}"/>
              </a:ext>
            </a:extLst>
          </p:cNvPr>
          <p:cNvSpPr/>
          <p:nvPr userDrawn="1"/>
        </p:nvSpPr>
        <p:spPr>
          <a:xfrm>
            <a:off x="434076" y="726729"/>
            <a:ext cx="46735" cy="1732692"/>
          </a:xfrm>
          <a:prstGeom prst="rect">
            <a:avLst/>
          </a:prstGeom>
          <a:solidFill>
            <a:schemeClr val="bg2"/>
          </a:solidFill>
          <a:ln>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ectangle 10">
            <a:extLst>
              <a:ext uri="{FF2B5EF4-FFF2-40B4-BE49-F238E27FC236}">
                <a16:creationId xmlns:a16="http://schemas.microsoft.com/office/drawing/2014/main" id="{EC5CFADC-A7B0-4146-A67E-51C61D0DCEA6}"/>
              </a:ext>
            </a:extLst>
          </p:cNvPr>
          <p:cNvSpPr/>
          <p:nvPr userDrawn="1"/>
        </p:nvSpPr>
        <p:spPr>
          <a:xfrm>
            <a:off x="254712" y="726729"/>
            <a:ext cx="46735" cy="1732692"/>
          </a:xfrm>
          <a:prstGeom prst="rect">
            <a:avLst/>
          </a:prstGeom>
          <a:solidFill>
            <a:schemeClr val="bg2"/>
          </a:solidFill>
          <a:ln>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Picture Placeholder 5">
            <a:extLst>
              <a:ext uri="{FF2B5EF4-FFF2-40B4-BE49-F238E27FC236}">
                <a16:creationId xmlns:a16="http://schemas.microsoft.com/office/drawing/2014/main" id="{6295800F-821E-6247-83BA-A7A3DCA7EF2B}"/>
              </a:ext>
            </a:extLst>
          </p:cNvPr>
          <p:cNvSpPr>
            <a:spLocks noGrp="1"/>
          </p:cNvSpPr>
          <p:nvPr>
            <p:ph type="pic" sz="quarter" idx="11"/>
          </p:nvPr>
        </p:nvSpPr>
        <p:spPr>
          <a:xfrm>
            <a:off x="0" y="2979738"/>
            <a:ext cx="9144000" cy="3348959"/>
          </a:xfrm>
        </p:spPr>
        <p:txBody>
          <a:bodyPr/>
          <a:lstStyle/>
          <a:p>
            <a:endParaRPr lang="en-US" dirty="0"/>
          </a:p>
        </p:txBody>
      </p:sp>
      <p:sp>
        <p:nvSpPr>
          <p:cNvPr id="14" name="Text Placeholder 4">
            <a:extLst>
              <a:ext uri="{FF2B5EF4-FFF2-40B4-BE49-F238E27FC236}">
                <a16:creationId xmlns:a16="http://schemas.microsoft.com/office/drawing/2014/main" id="{3AA2B0CC-1D78-6643-8ADE-13F5136E625B}"/>
              </a:ext>
            </a:extLst>
          </p:cNvPr>
          <p:cNvSpPr>
            <a:spLocks noGrp="1"/>
          </p:cNvSpPr>
          <p:nvPr>
            <p:ph type="body" sz="quarter" idx="12" hasCustomPrompt="1"/>
          </p:nvPr>
        </p:nvSpPr>
        <p:spPr>
          <a:xfrm>
            <a:off x="6290442" y="6368487"/>
            <a:ext cx="2400300" cy="449724"/>
          </a:xfrm>
          <a:ln>
            <a:noFill/>
          </a:ln>
        </p:spPr>
        <p:txBody>
          <a:bodyPr>
            <a:normAutofit/>
          </a:bodyPr>
          <a:lstStyle>
            <a:lvl1pPr marL="0" indent="0" algn="r">
              <a:buNone/>
              <a:defRPr sz="1500">
                <a:solidFill>
                  <a:schemeClr val="bg1"/>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a:t>Date</a:t>
            </a:r>
          </a:p>
        </p:txBody>
      </p:sp>
    </p:spTree>
    <p:extLst>
      <p:ext uri="{BB962C8B-B14F-4D97-AF65-F5344CB8AC3E}">
        <p14:creationId xmlns:p14="http://schemas.microsoft.com/office/powerpoint/2010/main" val="74414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One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41690"/>
            <a:ext cx="8229600" cy="3752116"/>
          </a:xfrm>
        </p:spPr>
        <p:txBody>
          <a:bodyPr/>
          <a:lstStyle>
            <a:lvl1pPr marL="386954" indent="-210741">
              <a:buClr>
                <a:schemeClr val="accent1"/>
              </a:buClr>
              <a:buSzPct val="125000"/>
              <a:buFont typeface="Arial" panose="020B0604020202020204" pitchFamily="34" charset="0"/>
              <a:buChar char="•"/>
              <a:tabLst/>
              <a:defRPr sz="1650">
                <a:solidFill>
                  <a:schemeClr val="tx1">
                    <a:lumMod val="85000"/>
                    <a:lumOff val="15000"/>
                  </a:schemeClr>
                </a:solidFill>
              </a:defRPr>
            </a:lvl1pPr>
            <a:lvl2pPr marL="732235" indent="-210741">
              <a:buClr>
                <a:schemeClr val="accent1"/>
              </a:buClr>
              <a:buFont typeface="Wingdings" panose="05000000000000000000" pitchFamily="2" charset="2"/>
              <a:buChar char="§"/>
              <a:tabLst/>
              <a:defRPr sz="1500">
                <a:solidFill>
                  <a:schemeClr val="tx1">
                    <a:lumMod val="85000"/>
                    <a:lumOff val="15000"/>
                  </a:schemeClr>
                </a:solidFill>
              </a:defRPr>
            </a:lvl2pPr>
            <a:lvl3pPr marL="1035844" indent="-176213">
              <a:buClr>
                <a:schemeClr val="accent1"/>
              </a:buClr>
              <a:buFont typeface="Wingdings" pitchFamily="2" charset="2"/>
              <a:buChar char="§"/>
              <a:tabLst/>
              <a:defRPr sz="1350">
                <a:solidFill>
                  <a:schemeClr val="tx1">
                    <a:lumMod val="85000"/>
                    <a:lumOff val="15000"/>
                  </a:schemeClr>
                </a:solidFill>
              </a:defRPr>
            </a:lvl3pPr>
          </a:lstStyle>
          <a:p>
            <a:pPr lvl="0"/>
            <a:r>
              <a:rPr lang="en-US"/>
              <a:t>Click to edit Master text styles</a:t>
            </a:r>
          </a:p>
          <a:p>
            <a:pPr lvl="1"/>
            <a:r>
              <a:rPr lang="en-US"/>
              <a:t>Second level</a:t>
            </a:r>
          </a:p>
          <a:p>
            <a:pPr lvl="2"/>
            <a:r>
              <a:rPr lang="en-US"/>
              <a:t>Third level</a:t>
            </a:r>
          </a:p>
          <a:p>
            <a:pPr lvl="0"/>
            <a:endParaRPr lang="en-US"/>
          </a:p>
          <a:p>
            <a:pPr lvl="2"/>
            <a:endParaRPr lang="en-US"/>
          </a:p>
          <a:p>
            <a:pPr lvl="2"/>
            <a:endParaRPr lang="en-US"/>
          </a:p>
        </p:txBody>
      </p:sp>
      <p:cxnSp>
        <p:nvCxnSpPr>
          <p:cNvPr id="15" name="Straight Connector 14">
            <a:extLst>
              <a:ext uri="{FF2B5EF4-FFF2-40B4-BE49-F238E27FC236}">
                <a16:creationId xmlns:a16="http://schemas.microsoft.com/office/drawing/2014/main" id="{28DBD5A7-8F2D-6B4B-8C13-CF5A026A5BDD}"/>
              </a:ext>
            </a:extLst>
          </p:cNvPr>
          <p:cNvCxnSpPr/>
          <p:nvPr userDrawn="1"/>
        </p:nvCxnSpPr>
        <p:spPr>
          <a:xfrm>
            <a:off x="534832" y="449124"/>
            <a:ext cx="71120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F0151E5E-4296-8D45-A5A3-08F88EF43960}"/>
              </a:ext>
            </a:extLst>
          </p:cNvPr>
          <p:cNvSpPr>
            <a:spLocks noGrp="1"/>
          </p:cNvSpPr>
          <p:nvPr>
            <p:ph type="body" sz="quarter" idx="11" hasCustomPrompt="1"/>
          </p:nvPr>
        </p:nvSpPr>
        <p:spPr>
          <a:xfrm>
            <a:off x="457200" y="1479551"/>
            <a:ext cx="6485335" cy="360363"/>
          </a:xfrm>
        </p:spPr>
        <p:txBody>
          <a:bodyPr>
            <a:noAutofit/>
          </a:bodyPr>
          <a:lstStyle>
            <a:lvl1pPr marL="0" indent="0">
              <a:buNone/>
              <a:defRPr sz="1800" b="1" i="0">
                <a:solidFill>
                  <a:schemeClr val="accent1"/>
                </a:solidFill>
                <a:latin typeface="Arial" panose="020B0604020202020204" pitchFamily="34" charset="0"/>
                <a:cs typeface="Arial" panose="020B0604020202020204" pitchFamily="34" charset="0"/>
              </a:defRPr>
            </a:lvl1pPr>
          </a:lstStyle>
          <a:p>
            <a:pPr lvl="0"/>
            <a:r>
              <a:rPr lang="en-US"/>
              <a:t>Header, Arial Bold, 24 </a:t>
            </a:r>
            <a:r>
              <a:rPr lang="en-US" err="1"/>
              <a:t>pt</a:t>
            </a:r>
            <a:endParaRPr lang="en-US"/>
          </a:p>
        </p:txBody>
      </p:sp>
      <p:sp>
        <p:nvSpPr>
          <p:cNvPr id="12" name="Title 1">
            <a:extLst>
              <a:ext uri="{FF2B5EF4-FFF2-40B4-BE49-F238E27FC236}">
                <a16:creationId xmlns:a16="http://schemas.microsoft.com/office/drawing/2014/main" id="{0424E232-618D-E24A-9139-2F9D7BA8A855}"/>
              </a:ext>
            </a:extLst>
          </p:cNvPr>
          <p:cNvSpPr>
            <a:spLocks noGrp="1"/>
          </p:cNvSpPr>
          <p:nvPr>
            <p:ph type="title" hasCustomPrompt="1"/>
          </p:nvPr>
        </p:nvSpPr>
        <p:spPr>
          <a:xfrm>
            <a:off x="457200" y="484459"/>
            <a:ext cx="8229600" cy="887356"/>
          </a:xfrm>
        </p:spPr>
        <p:txBody>
          <a:bodyPr anchor="t" anchorCtr="0">
            <a:normAutofit/>
          </a:bodyPr>
          <a:lstStyle>
            <a:lvl1pPr>
              <a:defRPr sz="2400" b="1" baseline="0">
                <a:solidFill>
                  <a:schemeClr val="accent1"/>
                </a:solidFill>
              </a:defRPr>
            </a:lvl1pPr>
          </a:lstStyle>
          <a:p>
            <a:r>
              <a:rPr lang="en-US"/>
              <a:t>DIFFERENT TITLE PER SLIDE, ARIAL 32 PT</a:t>
            </a:r>
          </a:p>
        </p:txBody>
      </p:sp>
      <p:sp>
        <p:nvSpPr>
          <p:cNvPr id="18" name="Rectangle 17">
            <a:extLst>
              <a:ext uri="{FF2B5EF4-FFF2-40B4-BE49-F238E27FC236}">
                <a16:creationId xmlns:a16="http://schemas.microsoft.com/office/drawing/2014/main" id="{071DB286-2393-1641-A757-4135C612D3ED}"/>
              </a:ext>
            </a:extLst>
          </p:cNvPr>
          <p:cNvSpPr/>
          <p:nvPr userDrawn="1"/>
        </p:nvSpPr>
        <p:spPr>
          <a:xfrm>
            <a:off x="0" y="6117996"/>
            <a:ext cx="9144000" cy="740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Slide Number Placeholder 5">
            <a:extLst>
              <a:ext uri="{FF2B5EF4-FFF2-40B4-BE49-F238E27FC236}">
                <a16:creationId xmlns:a16="http://schemas.microsoft.com/office/drawing/2014/main" id="{0DC4B90D-13EB-0547-9DBA-C27FB09AA47E}"/>
              </a:ext>
            </a:extLst>
          </p:cNvPr>
          <p:cNvSpPr txBox="1">
            <a:spLocks/>
          </p:cNvSpPr>
          <p:nvPr userDrawn="1"/>
        </p:nvSpPr>
        <p:spPr>
          <a:xfrm>
            <a:off x="8396486" y="6370139"/>
            <a:ext cx="533400" cy="25931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85E4B45-3C0D-4DB7-A4A8-89FEB5CAB5B2}" type="slidenum">
              <a:rPr lang="en-US" sz="1000" smtClean="0">
                <a:solidFill>
                  <a:schemeClr val="bg1"/>
                </a:solidFill>
              </a:rPr>
              <a:pPr algn="ctr"/>
              <a:t>‹#›</a:t>
            </a:fld>
            <a:endParaRPr lang="en-US" sz="1000" dirty="0">
              <a:solidFill>
                <a:schemeClr val="bg1"/>
              </a:solidFill>
            </a:endParaRPr>
          </a:p>
        </p:txBody>
      </p:sp>
      <p:pic>
        <p:nvPicPr>
          <p:cNvPr id="25" name="Graphic 24">
            <a:extLst>
              <a:ext uri="{FF2B5EF4-FFF2-40B4-BE49-F238E27FC236}">
                <a16:creationId xmlns:a16="http://schemas.microsoft.com/office/drawing/2014/main" id="{EDEFD197-41A9-4D49-8B1E-F36D7B47357C}"/>
              </a:ext>
            </a:extLst>
          </p:cNvPr>
          <p:cNvPicPr>
            <a:picLocks noChangeAspect="1"/>
          </p:cNvPicPr>
          <p:nvPr userDrawn="1"/>
        </p:nvPicPr>
        <p:blipFill>
          <a:blip>
            <a:extLst>
              <a:ext uri="{28A0092B-C50C-407E-A947-70E740481C1C}">
                <a14:useLocalDpi xmlns:a14="http://schemas.microsoft.com/office/drawing/2010/main"/>
              </a:ext>
            </a:extLst>
          </a:blip>
          <a:stretch>
            <a:fillRect/>
          </a:stretch>
        </p:blipFill>
        <p:spPr>
          <a:xfrm>
            <a:off x="457200" y="6246069"/>
            <a:ext cx="1695450" cy="495300"/>
          </a:xfrm>
          <a:prstGeom prst="rect">
            <a:avLst/>
          </a:prstGeom>
        </p:spPr>
      </p:pic>
      <p:cxnSp>
        <p:nvCxnSpPr>
          <p:cNvPr id="26" name="Straight Connector 25">
            <a:extLst>
              <a:ext uri="{FF2B5EF4-FFF2-40B4-BE49-F238E27FC236}">
                <a16:creationId xmlns:a16="http://schemas.microsoft.com/office/drawing/2014/main" id="{A8862BE3-D8CE-E045-88D4-613894588C36}"/>
              </a:ext>
            </a:extLst>
          </p:cNvPr>
          <p:cNvCxnSpPr/>
          <p:nvPr userDrawn="1"/>
        </p:nvCxnSpPr>
        <p:spPr>
          <a:xfrm>
            <a:off x="8445977" y="6341319"/>
            <a:ext cx="0" cy="3048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Text Placeholder 3">
            <a:extLst>
              <a:ext uri="{FF2B5EF4-FFF2-40B4-BE49-F238E27FC236}">
                <a16:creationId xmlns:a16="http://schemas.microsoft.com/office/drawing/2014/main" id="{FC93A596-ED5F-EC4F-8C22-4C387485D10A}"/>
              </a:ext>
            </a:extLst>
          </p:cNvPr>
          <p:cNvSpPr>
            <a:spLocks noGrp="1"/>
          </p:cNvSpPr>
          <p:nvPr>
            <p:ph type="body" sz="quarter" idx="10" hasCustomPrompt="1"/>
          </p:nvPr>
        </p:nvSpPr>
        <p:spPr>
          <a:xfrm>
            <a:off x="5416653" y="6341319"/>
            <a:ext cx="2984897" cy="304800"/>
          </a:xfrm>
        </p:spPr>
        <p:txBody>
          <a:bodyPr anchor="ctr" anchorCtr="0">
            <a:noAutofit/>
          </a:bodyPr>
          <a:lstStyle>
            <a:lvl1pPr marL="0" indent="0" algn="r">
              <a:buNone/>
              <a:defRPr sz="1350">
                <a:solidFill>
                  <a:schemeClr val="bg1"/>
                </a:solidFill>
              </a:defRPr>
            </a:lvl1pPr>
          </a:lstStyle>
          <a:p>
            <a:pPr lvl="0"/>
            <a:r>
              <a:rPr lang="en-US" dirty="0"/>
              <a:t>A Modernized Commissioned Corps</a:t>
            </a:r>
          </a:p>
        </p:txBody>
      </p:sp>
      <p:pic>
        <p:nvPicPr>
          <p:cNvPr id="11" name="Picture 10"/>
          <p:cNvPicPr>
            <a:picLocks noChangeAspect="1"/>
          </p:cNvPicPr>
          <p:nvPr userDrawn="1"/>
        </p:nvPicPr>
        <p:blipFill>
          <a:blip r:embed="rId2">
            <a:clrChange>
              <a:clrFrom>
                <a:srgbClr val="0F242F"/>
              </a:clrFrom>
              <a:clrTo>
                <a:srgbClr val="0F242F">
                  <a:alpha val="0"/>
                </a:srgbClr>
              </a:clrTo>
            </a:clrChange>
          </a:blip>
          <a:stretch>
            <a:fillRect/>
          </a:stretch>
        </p:blipFill>
        <p:spPr>
          <a:xfrm>
            <a:off x="890431" y="6308259"/>
            <a:ext cx="2014134" cy="359478"/>
          </a:xfrm>
          <a:prstGeom prst="rect">
            <a:avLst/>
          </a:prstGeom>
          <a:solidFill>
            <a:srgbClr val="123342"/>
          </a:solidFill>
        </p:spPr>
      </p:pic>
    </p:spTree>
    <p:extLst>
      <p:ext uri="{BB962C8B-B14F-4D97-AF65-F5344CB8AC3E}">
        <p14:creationId xmlns:p14="http://schemas.microsoft.com/office/powerpoint/2010/main" val="764000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3326D00-486B-F544-A810-6A664A8A10EA}"/>
              </a:ext>
            </a:extLst>
          </p:cNvPr>
          <p:cNvCxnSpPr/>
          <p:nvPr userDrawn="1"/>
        </p:nvCxnSpPr>
        <p:spPr>
          <a:xfrm>
            <a:off x="534832" y="449124"/>
            <a:ext cx="71120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6" name="Text Placeholder 8">
            <a:extLst>
              <a:ext uri="{FF2B5EF4-FFF2-40B4-BE49-F238E27FC236}">
                <a16:creationId xmlns:a16="http://schemas.microsoft.com/office/drawing/2014/main" id="{924EF95B-E749-F848-97F1-24271ED5B82D}"/>
              </a:ext>
            </a:extLst>
          </p:cNvPr>
          <p:cNvSpPr>
            <a:spLocks noGrp="1"/>
          </p:cNvSpPr>
          <p:nvPr>
            <p:ph type="body" sz="quarter" idx="11" hasCustomPrompt="1"/>
          </p:nvPr>
        </p:nvSpPr>
        <p:spPr>
          <a:xfrm>
            <a:off x="457201" y="1479551"/>
            <a:ext cx="4038600" cy="360363"/>
          </a:xfrm>
        </p:spPr>
        <p:txBody>
          <a:bodyPr>
            <a:noAutofit/>
          </a:bodyPr>
          <a:lstStyle>
            <a:lvl1pPr marL="0" indent="0">
              <a:buNone/>
              <a:defRPr sz="1800" b="1" i="0">
                <a:solidFill>
                  <a:schemeClr val="accent1"/>
                </a:solidFill>
                <a:latin typeface="Arial" panose="020B0604020202020204" pitchFamily="34" charset="0"/>
                <a:cs typeface="Arial" panose="020B0604020202020204" pitchFamily="34" charset="0"/>
              </a:defRPr>
            </a:lvl1pPr>
          </a:lstStyle>
          <a:p>
            <a:pPr lvl="0"/>
            <a:r>
              <a:rPr lang="en-US"/>
              <a:t>Header, Arial Bold, 24 </a:t>
            </a:r>
            <a:r>
              <a:rPr lang="en-US" err="1"/>
              <a:t>pt</a:t>
            </a:r>
            <a:endParaRPr lang="en-US"/>
          </a:p>
        </p:txBody>
      </p:sp>
      <p:sp>
        <p:nvSpPr>
          <p:cNvPr id="7" name="Text Placeholder 8">
            <a:extLst>
              <a:ext uri="{FF2B5EF4-FFF2-40B4-BE49-F238E27FC236}">
                <a16:creationId xmlns:a16="http://schemas.microsoft.com/office/drawing/2014/main" id="{9A6F2590-7AAF-B448-8932-6958800FC7F8}"/>
              </a:ext>
            </a:extLst>
          </p:cNvPr>
          <p:cNvSpPr>
            <a:spLocks noGrp="1"/>
          </p:cNvSpPr>
          <p:nvPr>
            <p:ph type="body" sz="quarter" idx="12" hasCustomPrompt="1"/>
          </p:nvPr>
        </p:nvSpPr>
        <p:spPr>
          <a:xfrm>
            <a:off x="4648201" y="1479551"/>
            <a:ext cx="4038600" cy="360363"/>
          </a:xfrm>
        </p:spPr>
        <p:txBody>
          <a:bodyPr>
            <a:noAutofit/>
          </a:bodyPr>
          <a:lstStyle>
            <a:lvl1pPr marL="0" indent="0">
              <a:buNone/>
              <a:defRPr sz="1800" b="1" i="0">
                <a:solidFill>
                  <a:schemeClr val="accent1"/>
                </a:solidFill>
                <a:latin typeface="Arial" panose="020B0604020202020204" pitchFamily="34" charset="0"/>
                <a:cs typeface="Arial" panose="020B0604020202020204" pitchFamily="34" charset="0"/>
              </a:defRPr>
            </a:lvl1pPr>
          </a:lstStyle>
          <a:p>
            <a:pPr lvl="0"/>
            <a:r>
              <a:rPr lang="en-US"/>
              <a:t>Header, Arial Bold, 24 </a:t>
            </a:r>
            <a:r>
              <a:rPr lang="en-US" err="1"/>
              <a:t>pt</a:t>
            </a:r>
            <a:endParaRPr lang="en-US"/>
          </a:p>
        </p:txBody>
      </p:sp>
      <p:sp>
        <p:nvSpPr>
          <p:cNvPr id="8" name="Content Placeholder 2">
            <a:extLst>
              <a:ext uri="{FF2B5EF4-FFF2-40B4-BE49-F238E27FC236}">
                <a16:creationId xmlns:a16="http://schemas.microsoft.com/office/drawing/2014/main" id="{4728009B-32C3-554E-BBC3-6CE451988224}"/>
              </a:ext>
            </a:extLst>
          </p:cNvPr>
          <p:cNvSpPr>
            <a:spLocks noGrp="1"/>
          </p:cNvSpPr>
          <p:nvPr>
            <p:ph idx="1"/>
          </p:nvPr>
        </p:nvSpPr>
        <p:spPr>
          <a:xfrm>
            <a:off x="457200" y="1941690"/>
            <a:ext cx="4038600" cy="3752116"/>
          </a:xfrm>
        </p:spPr>
        <p:txBody>
          <a:bodyPr/>
          <a:lstStyle>
            <a:lvl1pPr marL="386954" indent="-210741">
              <a:buClr>
                <a:schemeClr val="accent1"/>
              </a:buClr>
              <a:buSzPct val="125000"/>
              <a:buFont typeface="Arial" panose="020B0604020202020204" pitchFamily="34" charset="0"/>
              <a:buChar char="•"/>
              <a:tabLst/>
              <a:defRPr sz="1650">
                <a:solidFill>
                  <a:schemeClr val="tx1">
                    <a:lumMod val="85000"/>
                    <a:lumOff val="15000"/>
                  </a:schemeClr>
                </a:solidFill>
              </a:defRPr>
            </a:lvl1pPr>
            <a:lvl2pPr marL="732235" indent="-210741">
              <a:buClr>
                <a:schemeClr val="accent1"/>
              </a:buClr>
              <a:buFont typeface="Wingdings" panose="05000000000000000000" pitchFamily="2" charset="2"/>
              <a:buChar char="§"/>
              <a:tabLst/>
              <a:defRPr sz="1500">
                <a:solidFill>
                  <a:schemeClr val="tx1">
                    <a:lumMod val="85000"/>
                    <a:lumOff val="15000"/>
                  </a:schemeClr>
                </a:solidFill>
              </a:defRPr>
            </a:lvl2pPr>
            <a:lvl3pPr marL="1035844" indent="-176213">
              <a:buClr>
                <a:schemeClr val="accent1"/>
              </a:buClr>
              <a:buFont typeface="Wingdings" pitchFamily="2" charset="2"/>
              <a:buChar char="§"/>
              <a:tabLst/>
              <a:defRPr sz="1350">
                <a:solidFill>
                  <a:schemeClr val="tx1">
                    <a:lumMod val="85000"/>
                    <a:lumOff val="15000"/>
                  </a:schemeClr>
                </a:solidFill>
              </a:defRPr>
            </a:lvl3pPr>
          </a:lstStyle>
          <a:p>
            <a:pPr lvl="0"/>
            <a:r>
              <a:rPr lang="en-US"/>
              <a:t>Click to edit Master text styles</a:t>
            </a:r>
          </a:p>
          <a:p>
            <a:pPr lvl="1"/>
            <a:r>
              <a:rPr lang="en-US"/>
              <a:t>Second level</a:t>
            </a:r>
          </a:p>
          <a:p>
            <a:pPr lvl="2"/>
            <a:r>
              <a:rPr lang="en-US"/>
              <a:t>Third level</a:t>
            </a:r>
          </a:p>
          <a:p>
            <a:pPr lvl="0"/>
            <a:endParaRPr lang="en-US"/>
          </a:p>
          <a:p>
            <a:pPr lvl="2"/>
            <a:endParaRPr lang="en-US"/>
          </a:p>
          <a:p>
            <a:pPr lvl="2"/>
            <a:endParaRPr lang="en-US"/>
          </a:p>
        </p:txBody>
      </p:sp>
      <p:sp>
        <p:nvSpPr>
          <p:cNvPr id="9" name="Content Placeholder 2">
            <a:extLst>
              <a:ext uri="{FF2B5EF4-FFF2-40B4-BE49-F238E27FC236}">
                <a16:creationId xmlns:a16="http://schemas.microsoft.com/office/drawing/2014/main" id="{8BD0CD79-0A88-6F4A-9DE1-A5B60346B1AC}"/>
              </a:ext>
            </a:extLst>
          </p:cNvPr>
          <p:cNvSpPr>
            <a:spLocks noGrp="1"/>
          </p:cNvSpPr>
          <p:nvPr>
            <p:ph idx="13"/>
          </p:nvPr>
        </p:nvSpPr>
        <p:spPr>
          <a:xfrm>
            <a:off x="4648200" y="1941690"/>
            <a:ext cx="4038600" cy="3752116"/>
          </a:xfrm>
        </p:spPr>
        <p:txBody>
          <a:bodyPr/>
          <a:lstStyle>
            <a:lvl1pPr marL="386954" indent="-210741">
              <a:buClr>
                <a:schemeClr val="accent1"/>
              </a:buClr>
              <a:buSzPct val="125000"/>
              <a:buFont typeface="Arial" panose="020B0604020202020204" pitchFamily="34" charset="0"/>
              <a:buChar char="•"/>
              <a:tabLst/>
              <a:defRPr sz="1650">
                <a:solidFill>
                  <a:schemeClr val="tx1">
                    <a:lumMod val="85000"/>
                    <a:lumOff val="15000"/>
                  </a:schemeClr>
                </a:solidFill>
              </a:defRPr>
            </a:lvl1pPr>
            <a:lvl2pPr marL="732235" indent="-210741">
              <a:buClr>
                <a:schemeClr val="accent1"/>
              </a:buClr>
              <a:buFont typeface="Wingdings" panose="05000000000000000000" pitchFamily="2" charset="2"/>
              <a:buChar char="§"/>
              <a:tabLst/>
              <a:defRPr sz="1500">
                <a:solidFill>
                  <a:schemeClr val="tx1">
                    <a:lumMod val="85000"/>
                    <a:lumOff val="15000"/>
                  </a:schemeClr>
                </a:solidFill>
              </a:defRPr>
            </a:lvl2pPr>
            <a:lvl3pPr marL="1035844" indent="-176213">
              <a:buClr>
                <a:schemeClr val="accent1"/>
              </a:buClr>
              <a:buFont typeface="Wingdings" pitchFamily="2" charset="2"/>
              <a:buChar char="§"/>
              <a:tabLst/>
              <a:defRPr sz="1350">
                <a:solidFill>
                  <a:schemeClr val="tx1">
                    <a:lumMod val="85000"/>
                    <a:lumOff val="15000"/>
                  </a:schemeClr>
                </a:solidFill>
              </a:defRPr>
            </a:lvl3pPr>
          </a:lstStyle>
          <a:p>
            <a:pPr lvl="0"/>
            <a:r>
              <a:rPr lang="en-US"/>
              <a:t>Click to edit Master text styles</a:t>
            </a:r>
          </a:p>
          <a:p>
            <a:pPr lvl="1"/>
            <a:r>
              <a:rPr lang="en-US"/>
              <a:t>Second level</a:t>
            </a:r>
          </a:p>
          <a:p>
            <a:pPr lvl="2"/>
            <a:r>
              <a:rPr lang="en-US"/>
              <a:t>Third level</a:t>
            </a:r>
          </a:p>
          <a:p>
            <a:pPr lvl="0"/>
            <a:endParaRPr lang="en-US"/>
          </a:p>
          <a:p>
            <a:pPr lvl="2"/>
            <a:endParaRPr lang="en-US"/>
          </a:p>
          <a:p>
            <a:pPr lvl="2"/>
            <a:endParaRPr lang="en-US"/>
          </a:p>
        </p:txBody>
      </p:sp>
      <p:sp>
        <p:nvSpPr>
          <p:cNvPr id="19" name="Title 1">
            <a:extLst>
              <a:ext uri="{FF2B5EF4-FFF2-40B4-BE49-F238E27FC236}">
                <a16:creationId xmlns:a16="http://schemas.microsoft.com/office/drawing/2014/main" id="{F4AA8F56-8114-0645-AE64-8E42161E1C8A}"/>
              </a:ext>
            </a:extLst>
          </p:cNvPr>
          <p:cNvSpPr>
            <a:spLocks noGrp="1"/>
          </p:cNvSpPr>
          <p:nvPr>
            <p:ph type="title" hasCustomPrompt="1"/>
          </p:nvPr>
        </p:nvSpPr>
        <p:spPr>
          <a:xfrm>
            <a:off x="457200" y="484458"/>
            <a:ext cx="8229600" cy="887356"/>
          </a:xfrm>
        </p:spPr>
        <p:txBody>
          <a:bodyPr anchor="t" anchorCtr="0">
            <a:normAutofit/>
          </a:bodyPr>
          <a:lstStyle>
            <a:lvl1pPr>
              <a:defRPr sz="2400" b="1" baseline="0">
                <a:solidFill>
                  <a:schemeClr val="accent1"/>
                </a:solidFill>
              </a:defRPr>
            </a:lvl1pPr>
          </a:lstStyle>
          <a:p>
            <a:r>
              <a:rPr lang="en-US"/>
              <a:t>DIFFERENT TITLE PER SLIDE, ARIAL 32 PT</a:t>
            </a:r>
          </a:p>
        </p:txBody>
      </p:sp>
      <p:sp>
        <p:nvSpPr>
          <p:cNvPr id="20" name="Rectangle 19">
            <a:extLst>
              <a:ext uri="{FF2B5EF4-FFF2-40B4-BE49-F238E27FC236}">
                <a16:creationId xmlns:a16="http://schemas.microsoft.com/office/drawing/2014/main" id="{34B8B072-DDDA-F14B-A37B-9E2975BB5F00}"/>
              </a:ext>
            </a:extLst>
          </p:cNvPr>
          <p:cNvSpPr/>
          <p:nvPr userDrawn="1"/>
        </p:nvSpPr>
        <p:spPr>
          <a:xfrm>
            <a:off x="0" y="6117996"/>
            <a:ext cx="9144000" cy="740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1" name="Slide Number Placeholder 5">
            <a:extLst>
              <a:ext uri="{FF2B5EF4-FFF2-40B4-BE49-F238E27FC236}">
                <a16:creationId xmlns:a16="http://schemas.microsoft.com/office/drawing/2014/main" id="{CCD2B8BF-30BB-754F-9DA4-B739C4E87EDF}"/>
              </a:ext>
            </a:extLst>
          </p:cNvPr>
          <p:cNvSpPr txBox="1">
            <a:spLocks/>
          </p:cNvSpPr>
          <p:nvPr userDrawn="1"/>
        </p:nvSpPr>
        <p:spPr>
          <a:xfrm>
            <a:off x="8396486" y="6370139"/>
            <a:ext cx="533400" cy="25931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85E4B45-3C0D-4DB7-A4A8-89FEB5CAB5B2}" type="slidenum">
              <a:rPr lang="en-US" sz="1000" smtClean="0">
                <a:solidFill>
                  <a:schemeClr val="bg1"/>
                </a:solidFill>
              </a:rPr>
              <a:pPr algn="ctr"/>
              <a:t>‹#›</a:t>
            </a:fld>
            <a:endParaRPr lang="en-US" sz="1000" dirty="0">
              <a:solidFill>
                <a:schemeClr val="bg1"/>
              </a:solidFill>
            </a:endParaRPr>
          </a:p>
        </p:txBody>
      </p:sp>
      <p:pic>
        <p:nvPicPr>
          <p:cNvPr id="23" name="Graphic 22">
            <a:extLst>
              <a:ext uri="{FF2B5EF4-FFF2-40B4-BE49-F238E27FC236}">
                <a16:creationId xmlns:a16="http://schemas.microsoft.com/office/drawing/2014/main" id="{3832E2F6-DAE8-3541-8467-7B04338EC680}"/>
              </a:ext>
            </a:extLst>
          </p:cNvPr>
          <p:cNvPicPr>
            <a:picLocks noChangeAspect="1"/>
          </p:cNvPicPr>
          <p:nvPr userDrawn="1"/>
        </p:nvPicPr>
        <p:blipFill>
          <a:blip>
            <a:extLst>
              <a:ext uri="{28A0092B-C50C-407E-A947-70E740481C1C}">
                <a14:useLocalDpi xmlns:a14="http://schemas.microsoft.com/office/drawing/2010/main"/>
              </a:ext>
            </a:extLst>
          </a:blip>
          <a:stretch>
            <a:fillRect/>
          </a:stretch>
        </p:blipFill>
        <p:spPr>
          <a:xfrm>
            <a:off x="457200" y="6246069"/>
            <a:ext cx="1695450" cy="495300"/>
          </a:xfrm>
          <a:prstGeom prst="rect">
            <a:avLst/>
          </a:prstGeom>
        </p:spPr>
      </p:pic>
      <p:cxnSp>
        <p:nvCxnSpPr>
          <p:cNvPr id="24" name="Straight Connector 23">
            <a:extLst>
              <a:ext uri="{FF2B5EF4-FFF2-40B4-BE49-F238E27FC236}">
                <a16:creationId xmlns:a16="http://schemas.microsoft.com/office/drawing/2014/main" id="{6F217AE5-A9C8-6D4B-83AE-2A10BF6462AA}"/>
              </a:ext>
            </a:extLst>
          </p:cNvPr>
          <p:cNvCxnSpPr/>
          <p:nvPr userDrawn="1"/>
        </p:nvCxnSpPr>
        <p:spPr>
          <a:xfrm>
            <a:off x="8445977" y="6341319"/>
            <a:ext cx="0" cy="3048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clrChange>
              <a:clrFrom>
                <a:srgbClr val="0F242F"/>
              </a:clrFrom>
              <a:clrTo>
                <a:srgbClr val="0F242F">
                  <a:alpha val="0"/>
                </a:srgbClr>
              </a:clrTo>
            </a:clrChange>
          </a:blip>
          <a:stretch>
            <a:fillRect/>
          </a:stretch>
        </p:blipFill>
        <p:spPr>
          <a:xfrm>
            <a:off x="890431" y="6308259"/>
            <a:ext cx="2014134" cy="359478"/>
          </a:xfrm>
          <a:prstGeom prst="rect">
            <a:avLst/>
          </a:prstGeom>
          <a:solidFill>
            <a:srgbClr val="123342"/>
          </a:solidFill>
        </p:spPr>
      </p:pic>
      <p:sp>
        <p:nvSpPr>
          <p:cNvPr id="14" name="Text Placeholder 3">
            <a:extLst>
              <a:ext uri="{FF2B5EF4-FFF2-40B4-BE49-F238E27FC236}">
                <a16:creationId xmlns:a16="http://schemas.microsoft.com/office/drawing/2014/main" id="{503FE65B-FDF9-4390-AE09-EB01FB09EB9B}"/>
              </a:ext>
            </a:extLst>
          </p:cNvPr>
          <p:cNvSpPr>
            <a:spLocks noGrp="1"/>
          </p:cNvSpPr>
          <p:nvPr>
            <p:ph type="body" sz="quarter" idx="10" hasCustomPrompt="1"/>
          </p:nvPr>
        </p:nvSpPr>
        <p:spPr>
          <a:xfrm>
            <a:off x="5416653" y="6341319"/>
            <a:ext cx="2984897" cy="304800"/>
          </a:xfrm>
        </p:spPr>
        <p:txBody>
          <a:bodyPr anchor="ctr" anchorCtr="0">
            <a:noAutofit/>
          </a:bodyPr>
          <a:lstStyle>
            <a:lvl1pPr marL="0" indent="0" algn="r">
              <a:buNone/>
              <a:defRPr sz="1350">
                <a:solidFill>
                  <a:schemeClr val="bg1"/>
                </a:solidFill>
              </a:defRPr>
            </a:lvl1pPr>
          </a:lstStyle>
          <a:p>
            <a:pPr lvl="0"/>
            <a:r>
              <a:rPr lang="en-US"/>
              <a:t>A Modernized Commissioned Corps</a:t>
            </a:r>
          </a:p>
        </p:txBody>
      </p:sp>
    </p:spTree>
    <p:extLst>
      <p:ext uri="{BB962C8B-B14F-4D97-AF65-F5344CB8AC3E}">
        <p14:creationId xmlns:p14="http://schemas.microsoft.com/office/powerpoint/2010/main" val="38413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with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CABA801-8FBD-1443-BFFA-88017638CC24}"/>
              </a:ext>
            </a:extLst>
          </p:cNvPr>
          <p:cNvSpPr>
            <a:spLocks noGrp="1"/>
          </p:cNvSpPr>
          <p:nvPr>
            <p:ph type="pic" sz="quarter" idx="11"/>
          </p:nvPr>
        </p:nvSpPr>
        <p:spPr>
          <a:xfrm>
            <a:off x="6257925" y="0"/>
            <a:ext cx="2886075" cy="6112774"/>
          </a:xfrm>
        </p:spPr>
        <p:txBody>
          <a:bodyPr/>
          <a:lstStyle/>
          <a:p>
            <a:endParaRPr lang="en-US" dirty="0"/>
          </a:p>
        </p:txBody>
      </p:sp>
      <p:cxnSp>
        <p:nvCxnSpPr>
          <p:cNvPr id="23" name="Straight Connector 22">
            <a:extLst>
              <a:ext uri="{FF2B5EF4-FFF2-40B4-BE49-F238E27FC236}">
                <a16:creationId xmlns:a16="http://schemas.microsoft.com/office/drawing/2014/main" id="{BDAA0027-432C-6244-840D-4FBFDD96A598}"/>
              </a:ext>
            </a:extLst>
          </p:cNvPr>
          <p:cNvCxnSpPr/>
          <p:nvPr userDrawn="1"/>
        </p:nvCxnSpPr>
        <p:spPr>
          <a:xfrm>
            <a:off x="534832" y="449124"/>
            <a:ext cx="71120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43" name="Text Placeholder 42">
            <a:extLst>
              <a:ext uri="{FF2B5EF4-FFF2-40B4-BE49-F238E27FC236}">
                <a16:creationId xmlns:a16="http://schemas.microsoft.com/office/drawing/2014/main" id="{454EB662-8970-3548-9C1E-15940E99A469}"/>
              </a:ext>
            </a:extLst>
          </p:cNvPr>
          <p:cNvSpPr>
            <a:spLocks noGrp="1"/>
          </p:cNvSpPr>
          <p:nvPr>
            <p:ph type="body" sz="quarter" idx="12"/>
          </p:nvPr>
        </p:nvSpPr>
        <p:spPr>
          <a:xfrm>
            <a:off x="457200" y="1601513"/>
            <a:ext cx="5686425" cy="406400"/>
          </a:xfrm>
        </p:spPr>
        <p:txBody>
          <a:bodyPr>
            <a:noAutofit/>
          </a:bodyPr>
          <a:lstStyle>
            <a:lvl1pPr marL="0" indent="0">
              <a:buNone/>
              <a:defRPr sz="1800" b="1" i="0">
                <a:solidFill>
                  <a:schemeClr val="accent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44" name="Content Placeholder 2">
            <a:extLst>
              <a:ext uri="{FF2B5EF4-FFF2-40B4-BE49-F238E27FC236}">
                <a16:creationId xmlns:a16="http://schemas.microsoft.com/office/drawing/2014/main" id="{9C634B4E-4653-3846-85AD-42C20DC5FB51}"/>
              </a:ext>
            </a:extLst>
          </p:cNvPr>
          <p:cNvSpPr>
            <a:spLocks noGrp="1"/>
          </p:cNvSpPr>
          <p:nvPr>
            <p:ph idx="1"/>
          </p:nvPr>
        </p:nvSpPr>
        <p:spPr>
          <a:xfrm>
            <a:off x="457200" y="2120803"/>
            <a:ext cx="5686425" cy="3880562"/>
          </a:xfrm>
        </p:spPr>
        <p:txBody>
          <a:bodyPr/>
          <a:lstStyle>
            <a:lvl1pPr marL="386954" indent="-210741">
              <a:buClr>
                <a:schemeClr val="accent1"/>
              </a:buClr>
              <a:buSzPct val="125000"/>
              <a:buFont typeface="Arial" panose="020B0604020202020204" pitchFamily="34" charset="0"/>
              <a:buChar char="•"/>
              <a:tabLst/>
              <a:defRPr sz="1650">
                <a:solidFill>
                  <a:schemeClr val="tx1">
                    <a:lumMod val="85000"/>
                    <a:lumOff val="15000"/>
                  </a:schemeClr>
                </a:solidFill>
              </a:defRPr>
            </a:lvl1pPr>
            <a:lvl2pPr marL="732235" indent="-210741">
              <a:buClr>
                <a:schemeClr val="accent1"/>
              </a:buClr>
              <a:buFont typeface="Wingdings" panose="05000000000000000000" pitchFamily="2" charset="2"/>
              <a:buChar char="§"/>
              <a:tabLst/>
              <a:defRPr sz="1500">
                <a:solidFill>
                  <a:schemeClr val="tx1">
                    <a:lumMod val="85000"/>
                    <a:lumOff val="15000"/>
                  </a:schemeClr>
                </a:solidFill>
              </a:defRPr>
            </a:lvl2pPr>
            <a:lvl3pPr marL="1035844" indent="-176213">
              <a:buClr>
                <a:schemeClr val="accent1"/>
              </a:buClr>
              <a:buFont typeface="Wingdings" pitchFamily="2" charset="2"/>
              <a:buChar char="§"/>
              <a:tabLst/>
              <a:defRPr sz="1350">
                <a:solidFill>
                  <a:schemeClr val="tx1">
                    <a:lumMod val="85000"/>
                    <a:lumOff val="15000"/>
                  </a:schemeClr>
                </a:solidFill>
              </a:defRPr>
            </a:lvl3pPr>
          </a:lstStyle>
          <a:p>
            <a:pPr lvl="0"/>
            <a:r>
              <a:rPr lang="en-US"/>
              <a:t>Click to edit Master text styles</a:t>
            </a:r>
          </a:p>
          <a:p>
            <a:pPr lvl="1"/>
            <a:r>
              <a:rPr lang="en-US"/>
              <a:t>Second level</a:t>
            </a:r>
          </a:p>
          <a:p>
            <a:pPr lvl="2"/>
            <a:r>
              <a:rPr lang="en-US"/>
              <a:t>Third level</a:t>
            </a:r>
          </a:p>
          <a:p>
            <a:pPr lvl="0"/>
            <a:endParaRPr lang="en-US"/>
          </a:p>
          <a:p>
            <a:pPr lvl="2"/>
            <a:endParaRPr lang="en-US"/>
          </a:p>
          <a:p>
            <a:pPr lvl="2"/>
            <a:endParaRPr lang="en-US"/>
          </a:p>
        </p:txBody>
      </p:sp>
      <p:sp>
        <p:nvSpPr>
          <p:cNvPr id="15" name="Title 1">
            <a:extLst>
              <a:ext uri="{FF2B5EF4-FFF2-40B4-BE49-F238E27FC236}">
                <a16:creationId xmlns:a16="http://schemas.microsoft.com/office/drawing/2014/main" id="{8577A86C-776B-E547-A6C5-969E9A7865BD}"/>
              </a:ext>
            </a:extLst>
          </p:cNvPr>
          <p:cNvSpPr>
            <a:spLocks noGrp="1"/>
          </p:cNvSpPr>
          <p:nvPr>
            <p:ph type="title" hasCustomPrompt="1"/>
          </p:nvPr>
        </p:nvSpPr>
        <p:spPr>
          <a:xfrm>
            <a:off x="457200" y="484458"/>
            <a:ext cx="5686425" cy="1000424"/>
          </a:xfrm>
        </p:spPr>
        <p:txBody>
          <a:bodyPr anchor="t" anchorCtr="0">
            <a:noAutofit/>
          </a:bodyPr>
          <a:lstStyle>
            <a:lvl1pPr>
              <a:defRPr sz="2400" b="1" baseline="0">
                <a:solidFill>
                  <a:schemeClr val="accent1"/>
                </a:solidFill>
              </a:defRPr>
            </a:lvl1pPr>
          </a:lstStyle>
          <a:p>
            <a:r>
              <a:rPr lang="en-US"/>
              <a:t>DIFFERENT TITLE PER SLIDE, </a:t>
            </a:r>
            <a:br>
              <a:rPr lang="en-US"/>
            </a:br>
            <a:r>
              <a:rPr lang="en-US"/>
              <a:t>ARIAL 32 PT</a:t>
            </a:r>
          </a:p>
        </p:txBody>
      </p:sp>
      <p:sp>
        <p:nvSpPr>
          <p:cNvPr id="30" name="Rectangle 29">
            <a:extLst>
              <a:ext uri="{FF2B5EF4-FFF2-40B4-BE49-F238E27FC236}">
                <a16:creationId xmlns:a16="http://schemas.microsoft.com/office/drawing/2014/main" id="{C2BF3CEB-349B-9B43-B746-9CCF08DD2D70}"/>
              </a:ext>
            </a:extLst>
          </p:cNvPr>
          <p:cNvSpPr/>
          <p:nvPr userDrawn="1"/>
        </p:nvSpPr>
        <p:spPr>
          <a:xfrm>
            <a:off x="0" y="6117996"/>
            <a:ext cx="9144000" cy="740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1" name="Slide Number Placeholder 5">
            <a:extLst>
              <a:ext uri="{FF2B5EF4-FFF2-40B4-BE49-F238E27FC236}">
                <a16:creationId xmlns:a16="http://schemas.microsoft.com/office/drawing/2014/main" id="{7FD54241-466E-224B-B253-D275ACDE7919}"/>
              </a:ext>
            </a:extLst>
          </p:cNvPr>
          <p:cNvSpPr txBox="1">
            <a:spLocks/>
          </p:cNvSpPr>
          <p:nvPr userDrawn="1"/>
        </p:nvSpPr>
        <p:spPr>
          <a:xfrm>
            <a:off x="8396486" y="6370139"/>
            <a:ext cx="533400" cy="25931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85E4B45-3C0D-4DB7-A4A8-89FEB5CAB5B2}" type="slidenum">
              <a:rPr lang="en-US" sz="1000" smtClean="0">
                <a:solidFill>
                  <a:schemeClr val="bg1"/>
                </a:solidFill>
              </a:rPr>
              <a:pPr algn="ctr"/>
              <a:t>‹#›</a:t>
            </a:fld>
            <a:endParaRPr lang="en-US" sz="1000" dirty="0">
              <a:solidFill>
                <a:schemeClr val="bg1"/>
              </a:solidFill>
            </a:endParaRPr>
          </a:p>
        </p:txBody>
      </p:sp>
      <p:pic>
        <p:nvPicPr>
          <p:cNvPr id="32" name="Graphic 31">
            <a:extLst>
              <a:ext uri="{FF2B5EF4-FFF2-40B4-BE49-F238E27FC236}">
                <a16:creationId xmlns:a16="http://schemas.microsoft.com/office/drawing/2014/main" id="{F07774A4-F463-6143-9CA1-7716CA9F9F46}"/>
              </a:ext>
            </a:extLst>
          </p:cNvPr>
          <p:cNvPicPr>
            <a:picLocks noChangeAspect="1"/>
          </p:cNvPicPr>
          <p:nvPr userDrawn="1"/>
        </p:nvPicPr>
        <p:blipFill>
          <a:blip>
            <a:extLst>
              <a:ext uri="{28A0092B-C50C-407E-A947-70E740481C1C}">
                <a14:useLocalDpi xmlns:a14="http://schemas.microsoft.com/office/drawing/2010/main"/>
              </a:ext>
            </a:extLst>
          </a:blip>
          <a:stretch>
            <a:fillRect/>
          </a:stretch>
        </p:blipFill>
        <p:spPr>
          <a:xfrm>
            <a:off x="457200" y="6246069"/>
            <a:ext cx="1695450" cy="495300"/>
          </a:xfrm>
          <a:prstGeom prst="rect">
            <a:avLst/>
          </a:prstGeom>
        </p:spPr>
      </p:pic>
      <p:cxnSp>
        <p:nvCxnSpPr>
          <p:cNvPr id="33" name="Straight Connector 32">
            <a:extLst>
              <a:ext uri="{FF2B5EF4-FFF2-40B4-BE49-F238E27FC236}">
                <a16:creationId xmlns:a16="http://schemas.microsoft.com/office/drawing/2014/main" id="{CC68A604-8BB6-794F-ACB5-D78699FCB3B0}"/>
              </a:ext>
            </a:extLst>
          </p:cNvPr>
          <p:cNvCxnSpPr/>
          <p:nvPr userDrawn="1"/>
        </p:nvCxnSpPr>
        <p:spPr>
          <a:xfrm>
            <a:off x="8445977" y="6341319"/>
            <a:ext cx="0" cy="3048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a:clrChange>
              <a:clrFrom>
                <a:srgbClr val="0F242F"/>
              </a:clrFrom>
              <a:clrTo>
                <a:srgbClr val="0F242F">
                  <a:alpha val="0"/>
                </a:srgbClr>
              </a:clrTo>
            </a:clrChange>
          </a:blip>
          <a:stretch>
            <a:fillRect/>
          </a:stretch>
        </p:blipFill>
        <p:spPr>
          <a:xfrm>
            <a:off x="890431" y="6308259"/>
            <a:ext cx="2014134" cy="359478"/>
          </a:xfrm>
          <a:prstGeom prst="rect">
            <a:avLst/>
          </a:prstGeom>
          <a:solidFill>
            <a:srgbClr val="123342"/>
          </a:solidFill>
        </p:spPr>
      </p:pic>
      <p:sp>
        <p:nvSpPr>
          <p:cNvPr id="13" name="Text Placeholder 3">
            <a:extLst>
              <a:ext uri="{FF2B5EF4-FFF2-40B4-BE49-F238E27FC236}">
                <a16:creationId xmlns:a16="http://schemas.microsoft.com/office/drawing/2014/main" id="{3E28F5F2-FF2C-4D3A-A8FD-24C163BE0674}"/>
              </a:ext>
            </a:extLst>
          </p:cNvPr>
          <p:cNvSpPr>
            <a:spLocks noGrp="1"/>
          </p:cNvSpPr>
          <p:nvPr>
            <p:ph type="body" sz="quarter" idx="10" hasCustomPrompt="1"/>
          </p:nvPr>
        </p:nvSpPr>
        <p:spPr>
          <a:xfrm>
            <a:off x="5416653" y="6341319"/>
            <a:ext cx="2984897" cy="304800"/>
          </a:xfrm>
        </p:spPr>
        <p:txBody>
          <a:bodyPr anchor="ctr" anchorCtr="0">
            <a:noAutofit/>
          </a:bodyPr>
          <a:lstStyle>
            <a:lvl1pPr marL="0" indent="0" algn="r">
              <a:buNone/>
              <a:defRPr sz="1350">
                <a:solidFill>
                  <a:schemeClr val="bg1"/>
                </a:solidFill>
              </a:defRPr>
            </a:lvl1pPr>
          </a:lstStyle>
          <a:p>
            <a:pPr lvl="0"/>
            <a:r>
              <a:rPr lang="en-US"/>
              <a:t>A Modernized Commissioned Corps</a:t>
            </a:r>
          </a:p>
        </p:txBody>
      </p:sp>
    </p:spTree>
    <p:extLst>
      <p:ext uri="{BB962C8B-B14F-4D97-AF65-F5344CB8AC3E}">
        <p14:creationId xmlns:p14="http://schemas.microsoft.com/office/powerpoint/2010/main" val="2246095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accent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20DE676-5A7C-8E4A-A4B6-6E698D17865E}"/>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20991" t="279" r="33495" b="1867"/>
          <a:stretch/>
        </p:blipFill>
        <p:spPr>
          <a:xfrm>
            <a:off x="2886075" y="-71120"/>
            <a:ext cx="6330736" cy="6183895"/>
          </a:xfrm>
          <a:prstGeom prst="rect">
            <a:avLst/>
          </a:prstGeom>
        </p:spPr>
      </p:pic>
      <p:sp>
        <p:nvSpPr>
          <p:cNvPr id="4" name="Slide Number Placeholder 5">
            <a:extLst>
              <a:ext uri="{FF2B5EF4-FFF2-40B4-BE49-F238E27FC236}">
                <a16:creationId xmlns:a16="http://schemas.microsoft.com/office/drawing/2014/main" id="{7DBF9CD3-72F1-6D4C-8B35-8755693DCD4D}"/>
              </a:ext>
            </a:extLst>
          </p:cNvPr>
          <p:cNvSpPr txBox="1">
            <a:spLocks/>
          </p:cNvSpPr>
          <p:nvPr userDrawn="1"/>
        </p:nvSpPr>
        <p:spPr>
          <a:xfrm>
            <a:off x="8396486" y="6370139"/>
            <a:ext cx="533400" cy="25931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85E4B45-3C0D-4DB7-A4A8-89FEB5CAB5B2}" type="slidenum">
              <a:rPr lang="en-US" sz="1000" smtClean="0">
                <a:solidFill>
                  <a:schemeClr val="bg1"/>
                </a:solidFill>
              </a:rPr>
              <a:pPr algn="ctr"/>
              <a:t>‹#›</a:t>
            </a:fld>
            <a:endParaRPr lang="en-US" sz="1000" dirty="0">
              <a:solidFill>
                <a:schemeClr val="bg1"/>
              </a:solidFill>
            </a:endParaRPr>
          </a:p>
        </p:txBody>
      </p:sp>
      <p:pic>
        <p:nvPicPr>
          <p:cNvPr id="5" name="Graphic 4">
            <a:extLst>
              <a:ext uri="{FF2B5EF4-FFF2-40B4-BE49-F238E27FC236}">
                <a16:creationId xmlns:a16="http://schemas.microsoft.com/office/drawing/2014/main" id="{77300BC6-E090-4649-9031-DFDA75FE9E0E}"/>
              </a:ext>
            </a:extLst>
          </p:cNvPr>
          <p:cNvPicPr>
            <a:picLocks noChangeAspect="1"/>
          </p:cNvPicPr>
          <p:nvPr userDrawn="1"/>
        </p:nvPicPr>
        <p:blipFill>
          <a:blip>
            <a:extLst>
              <a:ext uri="{28A0092B-C50C-407E-A947-70E740481C1C}">
                <a14:useLocalDpi xmlns:a14="http://schemas.microsoft.com/office/drawing/2010/main"/>
              </a:ext>
            </a:extLst>
          </a:blip>
          <a:stretch>
            <a:fillRect/>
          </a:stretch>
        </p:blipFill>
        <p:spPr>
          <a:xfrm>
            <a:off x="457200" y="6246069"/>
            <a:ext cx="1695450" cy="495300"/>
          </a:xfrm>
          <a:prstGeom prst="rect">
            <a:avLst/>
          </a:prstGeom>
        </p:spPr>
      </p:pic>
      <p:cxnSp>
        <p:nvCxnSpPr>
          <p:cNvPr id="6" name="Straight Connector 5">
            <a:extLst>
              <a:ext uri="{FF2B5EF4-FFF2-40B4-BE49-F238E27FC236}">
                <a16:creationId xmlns:a16="http://schemas.microsoft.com/office/drawing/2014/main" id="{1FD622D0-F4FC-D14D-8584-5D90889DC8C5}"/>
              </a:ext>
            </a:extLst>
          </p:cNvPr>
          <p:cNvCxnSpPr/>
          <p:nvPr userDrawn="1"/>
        </p:nvCxnSpPr>
        <p:spPr>
          <a:xfrm>
            <a:off x="8445977" y="6341319"/>
            <a:ext cx="0" cy="3048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 name="Picture Placeholder 8">
            <a:extLst>
              <a:ext uri="{FF2B5EF4-FFF2-40B4-BE49-F238E27FC236}">
                <a16:creationId xmlns:a16="http://schemas.microsoft.com/office/drawing/2014/main" id="{2CE02DCB-40A2-9245-800B-60AAC4FAFC93}"/>
              </a:ext>
            </a:extLst>
          </p:cNvPr>
          <p:cNvSpPr>
            <a:spLocks noGrp="1"/>
          </p:cNvSpPr>
          <p:nvPr>
            <p:ph type="pic" sz="quarter" idx="11"/>
          </p:nvPr>
        </p:nvSpPr>
        <p:spPr>
          <a:xfrm>
            <a:off x="0" y="0"/>
            <a:ext cx="2886075" cy="6112774"/>
          </a:xfrm>
        </p:spPr>
        <p:txBody>
          <a:bodyPr/>
          <a:lstStyle/>
          <a:p>
            <a:endParaRPr lang="en-US" dirty="0"/>
          </a:p>
        </p:txBody>
      </p:sp>
      <p:cxnSp>
        <p:nvCxnSpPr>
          <p:cNvPr id="9" name="Straight Connector 8">
            <a:extLst>
              <a:ext uri="{FF2B5EF4-FFF2-40B4-BE49-F238E27FC236}">
                <a16:creationId xmlns:a16="http://schemas.microsoft.com/office/drawing/2014/main" id="{D25518BB-58AA-AA44-8F78-6FB6BA906A6B}"/>
              </a:ext>
            </a:extLst>
          </p:cNvPr>
          <p:cNvCxnSpPr/>
          <p:nvPr userDrawn="1"/>
        </p:nvCxnSpPr>
        <p:spPr>
          <a:xfrm>
            <a:off x="3474985" y="449124"/>
            <a:ext cx="71120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C542555F-F18A-8242-BBB3-CEF73CDA69FB}"/>
              </a:ext>
            </a:extLst>
          </p:cNvPr>
          <p:cNvSpPr>
            <a:spLocks noGrp="1"/>
          </p:cNvSpPr>
          <p:nvPr>
            <p:ph type="body" sz="quarter" idx="12" hasCustomPrompt="1"/>
          </p:nvPr>
        </p:nvSpPr>
        <p:spPr>
          <a:xfrm>
            <a:off x="3397354" y="1479551"/>
            <a:ext cx="4038600" cy="360363"/>
          </a:xfrm>
        </p:spPr>
        <p:txBody>
          <a:bodyPr>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stStyle>
          <a:p>
            <a:pPr lvl="0"/>
            <a:r>
              <a:rPr lang="en-US"/>
              <a:t>Header, Arial Bold, 24 </a:t>
            </a:r>
            <a:r>
              <a:rPr lang="en-US" err="1"/>
              <a:t>pt</a:t>
            </a:r>
            <a:endParaRPr lang="en-US"/>
          </a:p>
        </p:txBody>
      </p:sp>
      <p:sp>
        <p:nvSpPr>
          <p:cNvPr id="11" name="Content Placeholder 2">
            <a:extLst>
              <a:ext uri="{FF2B5EF4-FFF2-40B4-BE49-F238E27FC236}">
                <a16:creationId xmlns:a16="http://schemas.microsoft.com/office/drawing/2014/main" id="{A1FDD6B2-508F-EA4A-87D7-31ADD248E10D}"/>
              </a:ext>
            </a:extLst>
          </p:cNvPr>
          <p:cNvSpPr>
            <a:spLocks noGrp="1"/>
          </p:cNvSpPr>
          <p:nvPr>
            <p:ph idx="1"/>
          </p:nvPr>
        </p:nvSpPr>
        <p:spPr>
          <a:xfrm>
            <a:off x="3397353" y="1941690"/>
            <a:ext cx="4038600" cy="3752116"/>
          </a:xfrm>
        </p:spPr>
        <p:txBody>
          <a:bodyPr/>
          <a:lstStyle>
            <a:lvl1pPr marL="386954" indent="-210741">
              <a:buClr>
                <a:schemeClr val="bg2"/>
              </a:buClr>
              <a:buSzPct val="125000"/>
              <a:buFont typeface="Arial" panose="020B0604020202020204" pitchFamily="34" charset="0"/>
              <a:buChar char="•"/>
              <a:tabLst/>
              <a:defRPr sz="1650">
                <a:solidFill>
                  <a:schemeClr val="bg1"/>
                </a:solidFill>
              </a:defRPr>
            </a:lvl1pPr>
            <a:lvl2pPr marL="732235" indent="-210741">
              <a:buClr>
                <a:schemeClr val="accent1"/>
              </a:buClr>
              <a:buFont typeface="Wingdings" panose="05000000000000000000" pitchFamily="2" charset="2"/>
              <a:buChar char="§"/>
              <a:tabLst/>
              <a:defRPr sz="1500">
                <a:solidFill>
                  <a:schemeClr val="bg1"/>
                </a:solidFill>
              </a:defRPr>
            </a:lvl2pPr>
            <a:lvl3pPr marL="1035844" indent="-176213">
              <a:buClr>
                <a:schemeClr val="accent1"/>
              </a:buClr>
              <a:buFont typeface="Wingdings" pitchFamily="2" charset="2"/>
              <a:buChar char="§"/>
              <a:tabLst/>
              <a:defRPr sz="1350">
                <a:solidFill>
                  <a:schemeClr val="bg1"/>
                </a:solidFill>
              </a:defRPr>
            </a:lvl3pPr>
          </a:lstStyle>
          <a:p>
            <a:pPr lvl="0"/>
            <a:r>
              <a:rPr lang="en-US"/>
              <a:t>Click to edit Master text styles</a:t>
            </a:r>
          </a:p>
          <a:p>
            <a:pPr lvl="1"/>
            <a:r>
              <a:rPr lang="en-US"/>
              <a:t>Second level</a:t>
            </a:r>
          </a:p>
          <a:p>
            <a:pPr lvl="2"/>
            <a:r>
              <a:rPr lang="en-US"/>
              <a:t>Third level</a:t>
            </a:r>
          </a:p>
          <a:p>
            <a:pPr lvl="0"/>
            <a:endParaRPr lang="en-US"/>
          </a:p>
          <a:p>
            <a:pPr lvl="2"/>
            <a:endParaRPr lang="en-US"/>
          </a:p>
          <a:p>
            <a:pPr lvl="2"/>
            <a:endParaRPr lang="en-US"/>
          </a:p>
        </p:txBody>
      </p:sp>
      <p:sp>
        <p:nvSpPr>
          <p:cNvPr id="12" name="Title 1">
            <a:extLst>
              <a:ext uri="{FF2B5EF4-FFF2-40B4-BE49-F238E27FC236}">
                <a16:creationId xmlns:a16="http://schemas.microsoft.com/office/drawing/2014/main" id="{6D0CB6B6-F640-684D-AABC-37F9ECD6E052}"/>
              </a:ext>
            </a:extLst>
          </p:cNvPr>
          <p:cNvSpPr>
            <a:spLocks noGrp="1"/>
          </p:cNvSpPr>
          <p:nvPr>
            <p:ph type="title" hasCustomPrompt="1"/>
          </p:nvPr>
        </p:nvSpPr>
        <p:spPr>
          <a:xfrm>
            <a:off x="3397354" y="484458"/>
            <a:ext cx="5137040" cy="887356"/>
          </a:xfrm>
        </p:spPr>
        <p:txBody>
          <a:bodyPr anchor="t" anchorCtr="0">
            <a:normAutofit/>
          </a:bodyPr>
          <a:lstStyle>
            <a:lvl1pPr>
              <a:defRPr sz="2400" b="1" baseline="0">
                <a:solidFill>
                  <a:schemeClr val="bg1"/>
                </a:solidFill>
              </a:defRPr>
            </a:lvl1pPr>
          </a:lstStyle>
          <a:p>
            <a:r>
              <a:rPr lang="en-US"/>
              <a:t>DIFFERENT TITLE PER SLIDE, ARIAL 32 PT</a:t>
            </a:r>
          </a:p>
        </p:txBody>
      </p:sp>
      <p:pic>
        <p:nvPicPr>
          <p:cNvPr id="13" name="Picture 12"/>
          <p:cNvPicPr>
            <a:picLocks noChangeAspect="1"/>
          </p:cNvPicPr>
          <p:nvPr userDrawn="1"/>
        </p:nvPicPr>
        <p:blipFill>
          <a:blip r:embed="rId3">
            <a:clrChange>
              <a:clrFrom>
                <a:srgbClr val="0F242F"/>
              </a:clrFrom>
              <a:clrTo>
                <a:srgbClr val="0F242F">
                  <a:alpha val="0"/>
                </a:srgbClr>
              </a:clrTo>
            </a:clrChange>
          </a:blip>
          <a:stretch>
            <a:fillRect/>
          </a:stretch>
        </p:blipFill>
        <p:spPr>
          <a:xfrm>
            <a:off x="890431" y="6308259"/>
            <a:ext cx="2014134" cy="359478"/>
          </a:xfrm>
          <a:prstGeom prst="rect">
            <a:avLst/>
          </a:prstGeom>
          <a:solidFill>
            <a:srgbClr val="123342"/>
          </a:solidFill>
        </p:spPr>
      </p:pic>
      <p:sp>
        <p:nvSpPr>
          <p:cNvPr id="14" name="Text Placeholder 3">
            <a:extLst>
              <a:ext uri="{FF2B5EF4-FFF2-40B4-BE49-F238E27FC236}">
                <a16:creationId xmlns:a16="http://schemas.microsoft.com/office/drawing/2014/main" id="{5D8F3CDB-27FB-4479-8C0C-F140BB4CAC38}"/>
              </a:ext>
            </a:extLst>
          </p:cNvPr>
          <p:cNvSpPr>
            <a:spLocks noGrp="1"/>
          </p:cNvSpPr>
          <p:nvPr>
            <p:ph type="body" sz="quarter" idx="10" hasCustomPrompt="1"/>
          </p:nvPr>
        </p:nvSpPr>
        <p:spPr>
          <a:xfrm>
            <a:off x="5416653" y="6341319"/>
            <a:ext cx="2984897" cy="304800"/>
          </a:xfrm>
        </p:spPr>
        <p:txBody>
          <a:bodyPr anchor="ctr" anchorCtr="0">
            <a:noAutofit/>
          </a:bodyPr>
          <a:lstStyle>
            <a:lvl1pPr marL="0" indent="0" algn="r">
              <a:buNone/>
              <a:defRPr sz="1350">
                <a:solidFill>
                  <a:schemeClr val="bg1"/>
                </a:solidFill>
              </a:defRPr>
            </a:lvl1pPr>
          </a:lstStyle>
          <a:p>
            <a:pPr lvl="0"/>
            <a:r>
              <a:rPr lang="en-US" dirty="0"/>
              <a:t>A Modernized Commissioned Corps</a:t>
            </a:r>
          </a:p>
        </p:txBody>
      </p:sp>
    </p:spTree>
    <p:extLst>
      <p:ext uri="{BB962C8B-B14F-4D97-AF65-F5344CB8AC3E}">
        <p14:creationId xmlns:p14="http://schemas.microsoft.com/office/powerpoint/2010/main" val="73951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Graphic">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508C5BCF-1094-B94D-A6B4-3BA4D385EDAD}"/>
              </a:ext>
            </a:extLst>
          </p:cNvPr>
          <p:cNvCxnSpPr/>
          <p:nvPr userDrawn="1"/>
        </p:nvCxnSpPr>
        <p:spPr>
          <a:xfrm>
            <a:off x="534832" y="449124"/>
            <a:ext cx="71120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Content Placeholder 23">
            <a:extLst>
              <a:ext uri="{FF2B5EF4-FFF2-40B4-BE49-F238E27FC236}">
                <a16:creationId xmlns:a16="http://schemas.microsoft.com/office/drawing/2014/main" id="{340F56E4-F8A1-4D4D-9E61-5CABD197FB01}"/>
              </a:ext>
            </a:extLst>
          </p:cNvPr>
          <p:cNvSpPr>
            <a:spLocks noGrp="1"/>
          </p:cNvSpPr>
          <p:nvPr>
            <p:ph sz="quarter" idx="13"/>
          </p:nvPr>
        </p:nvSpPr>
        <p:spPr>
          <a:xfrm>
            <a:off x="4673203" y="1554378"/>
            <a:ext cx="3929063" cy="4351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a:extLst>
              <a:ext uri="{FF2B5EF4-FFF2-40B4-BE49-F238E27FC236}">
                <a16:creationId xmlns:a16="http://schemas.microsoft.com/office/drawing/2014/main" id="{848D99A2-1D1C-984A-A263-5F663DD24984}"/>
              </a:ext>
            </a:extLst>
          </p:cNvPr>
          <p:cNvSpPr>
            <a:spLocks noGrp="1"/>
          </p:cNvSpPr>
          <p:nvPr>
            <p:ph type="title" hasCustomPrompt="1"/>
          </p:nvPr>
        </p:nvSpPr>
        <p:spPr>
          <a:xfrm>
            <a:off x="457200" y="484459"/>
            <a:ext cx="8229600" cy="825051"/>
          </a:xfrm>
        </p:spPr>
        <p:txBody>
          <a:bodyPr anchor="t" anchorCtr="0">
            <a:normAutofit/>
          </a:bodyPr>
          <a:lstStyle>
            <a:lvl1pPr>
              <a:defRPr sz="2400" b="1" baseline="0">
                <a:solidFill>
                  <a:schemeClr val="accent1"/>
                </a:solidFill>
              </a:defRPr>
            </a:lvl1pPr>
          </a:lstStyle>
          <a:p>
            <a:r>
              <a:rPr lang="en-US"/>
              <a:t>DIFFERENT TITLE PER SLIDE, ARIAL 32 PT</a:t>
            </a:r>
          </a:p>
        </p:txBody>
      </p:sp>
      <p:sp>
        <p:nvSpPr>
          <p:cNvPr id="31" name="Rectangle 30">
            <a:extLst>
              <a:ext uri="{FF2B5EF4-FFF2-40B4-BE49-F238E27FC236}">
                <a16:creationId xmlns:a16="http://schemas.microsoft.com/office/drawing/2014/main" id="{117DD378-629D-E840-B370-54259EE82100}"/>
              </a:ext>
            </a:extLst>
          </p:cNvPr>
          <p:cNvSpPr/>
          <p:nvPr userDrawn="1"/>
        </p:nvSpPr>
        <p:spPr>
          <a:xfrm>
            <a:off x="0" y="6117996"/>
            <a:ext cx="9144000" cy="740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2" name="Slide Number Placeholder 5">
            <a:extLst>
              <a:ext uri="{FF2B5EF4-FFF2-40B4-BE49-F238E27FC236}">
                <a16:creationId xmlns:a16="http://schemas.microsoft.com/office/drawing/2014/main" id="{2798D922-0933-1043-98C8-522ED9BC98EE}"/>
              </a:ext>
            </a:extLst>
          </p:cNvPr>
          <p:cNvSpPr txBox="1">
            <a:spLocks/>
          </p:cNvSpPr>
          <p:nvPr userDrawn="1"/>
        </p:nvSpPr>
        <p:spPr>
          <a:xfrm>
            <a:off x="8396486" y="6370139"/>
            <a:ext cx="533400" cy="25931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85E4B45-3C0D-4DB7-A4A8-89FEB5CAB5B2}" type="slidenum">
              <a:rPr lang="en-US" sz="1000" smtClean="0">
                <a:solidFill>
                  <a:schemeClr val="bg1"/>
                </a:solidFill>
              </a:rPr>
              <a:pPr algn="ctr"/>
              <a:t>‹#›</a:t>
            </a:fld>
            <a:endParaRPr lang="en-US" sz="1000" dirty="0">
              <a:solidFill>
                <a:schemeClr val="bg1"/>
              </a:solidFill>
            </a:endParaRPr>
          </a:p>
        </p:txBody>
      </p:sp>
      <p:pic>
        <p:nvPicPr>
          <p:cNvPr id="33" name="Graphic 32">
            <a:extLst>
              <a:ext uri="{FF2B5EF4-FFF2-40B4-BE49-F238E27FC236}">
                <a16:creationId xmlns:a16="http://schemas.microsoft.com/office/drawing/2014/main" id="{576D76D2-5186-1145-81B6-C978F0FD5B22}"/>
              </a:ext>
            </a:extLst>
          </p:cNvPr>
          <p:cNvPicPr>
            <a:picLocks noChangeAspect="1"/>
          </p:cNvPicPr>
          <p:nvPr userDrawn="1"/>
        </p:nvPicPr>
        <p:blipFill>
          <a:blip>
            <a:extLst>
              <a:ext uri="{28A0092B-C50C-407E-A947-70E740481C1C}">
                <a14:useLocalDpi xmlns:a14="http://schemas.microsoft.com/office/drawing/2010/main"/>
              </a:ext>
            </a:extLst>
          </a:blip>
          <a:stretch>
            <a:fillRect/>
          </a:stretch>
        </p:blipFill>
        <p:spPr>
          <a:xfrm>
            <a:off x="457200" y="6246069"/>
            <a:ext cx="1695450" cy="495300"/>
          </a:xfrm>
          <a:prstGeom prst="rect">
            <a:avLst/>
          </a:prstGeom>
        </p:spPr>
      </p:pic>
      <p:cxnSp>
        <p:nvCxnSpPr>
          <p:cNvPr id="34" name="Straight Connector 33">
            <a:extLst>
              <a:ext uri="{FF2B5EF4-FFF2-40B4-BE49-F238E27FC236}">
                <a16:creationId xmlns:a16="http://schemas.microsoft.com/office/drawing/2014/main" id="{AFF4CCCA-CC14-5F4F-85F8-E9E43CBD83C3}"/>
              </a:ext>
            </a:extLst>
          </p:cNvPr>
          <p:cNvCxnSpPr/>
          <p:nvPr userDrawn="1"/>
        </p:nvCxnSpPr>
        <p:spPr>
          <a:xfrm>
            <a:off x="8445977" y="6341319"/>
            <a:ext cx="0" cy="3048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Content Placeholder 23">
            <a:extLst>
              <a:ext uri="{FF2B5EF4-FFF2-40B4-BE49-F238E27FC236}">
                <a16:creationId xmlns:a16="http://schemas.microsoft.com/office/drawing/2014/main" id="{33C51EF8-3A4A-BF43-91AD-F7ED3A3ADF15}"/>
              </a:ext>
            </a:extLst>
          </p:cNvPr>
          <p:cNvSpPr>
            <a:spLocks noGrp="1"/>
          </p:cNvSpPr>
          <p:nvPr>
            <p:ph sz="quarter" idx="14"/>
          </p:nvPr>
        </p:nvSpPr>
        <p:spPr>
          <a:xfrm>
            <a:off x="472678" y="1554378"/>
            <a:ext cx="3929063" cy="4351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a:clrChange>
              <a:clrFrom>
                <a:srgbClr val="0F242F"/>
              </a:clrFrom>
              <a:clrTo>
                <a:srgbClr val="0F242F">
                  <a:alpha val="0"/>
                </a:srgbClr>
              </a:clrTo>
            </a:clrChange>
          </a:blip>
          <a:stretch>
            <a:fillRect/>
          </a:stretch>
        </p:blipFill>
        <p:spPr>
          <a:xfrm>
            <a:off x="890431" y="6308259"/>
            <a:ext cx="2014134" cy="359478"/>
          </a:xfrm>
          <a:prstGeom prst="rect">
            <a:avLst/>
          </a:prstGeom>
          <a:solidFill>
            <a:srgbClr val="123342"/>
          </a:solidFill>
        </p:spPr>
      </p:pic>
      <p:sp>
        <p:nvSpPr>
          <p:cNvPr id="12" name="Text Placeholder 3">
            <a:extLst>
              <a:ext uri="{FF2B5EF4-FFF2-40B4-BE49-F238E27FC236}">
                <a16:creationId xmlns:a16="http://schemas.microsoft.com/office/drawing/2014/main" id="{9776A3EE-AA9A-40AA-879D-09FD1FEEAF00}"/>
              </a:ext>
            </a:extLst>
          </p:cNvPr>
          <p:cNvSpPr>
            <a:spLocks noGrp="1"/>
          </p:cNvSpPr>
          <p:nvPr>
            <p:ph type="body" sz="quarter" idx="10" hasCustomPrompt="1"/>
          </p:nvPr>
        </p:nvSpPr>
        <p:spPr>
          <a:xfrm>
            <a:off x="5416653" y="6341319"/>
            <a:ext cx="2984897" cy="304800"/>
          </a:xfrm>
        </p:spPr>
        <p:txBody>
          <a:bodyPr anchor="ctr" anchorCtr="0">
            <a:noAutofit/>
          </a:bodyPr>
          <a:lstStyle>
            <a:lvl1pPr marL="0" indent="0" algn="r">
              <a:buNone/>
              <a:defRPr sz="1350">
                <a:solidFill>
                  <a:schemeClr val="bg1"/>
                </a:solidFill>
              </a:defRPr>
            </a:lvl1pPr>
          </a:lstStyle>
          <a:p>
            <a:pPr lvl="0"/>
            <a:r>
              <a:rPr lang="en-US"/>
              <a:t>A Modernized Commissioned Corps</a:t>
            </a:r>
          </a:p>
        </p:txBody>
      </p:sp>
    </p:spTree>
    <p:extLst>
      <p:ext uri="{BB962C8B-B14F-4D97-AF65-F5344CB8AC3E}">
        <p14:creationId xmlns:p14="http://schemas.microsoft.com/office/powerpoint/2010/main" val="208673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PPT Chart">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66783A4B-93AD-574C-BB9F-CCFFDA76DA3B}"/>
              </a:ext>
            </a:extLst>
          </p:cNvPr>
          <p:cNvSpPr>
            <a:spLocks noGrp="1"/>
          </p:cNvSpPr>
          <p:nvPr>
            <p:ph type="chart" sz="quarter" idx="10"/>
          </p:nvPr>
        </p:nvSpPr>
        <p:spPr>
          <a:xfrm>
            <a:off x="457200" y="1622865"/>
            <a:ext cx="8226029" cy="4283251"/>
          </a:xfrm>
        </p:spPr>
        <p:txBody>
          <a:bodyPr/>
          <a:lstStyle/>
          <a:p>
            <a:endParaRPr lang="en-US" dirty="0"/>
          </a:p>
        </p:txBody>
      </p:sp>
      <p:cxnSp>
        <p:nvCxnSpPr>
          <p:cNvPr id="19" name="Straight Connector 18">
            <a:extLst>
              <a:ext uri="{FF2B5EF4-FFF2-40B4-BE49-F238E27FC236}">
                <a16:creationId xmlns:a16="http://schemas.microsoft.com/office/drawing/2014/main" id="{DD7A90AB-F918-D841-92EA-FF682489E30B}"/>
              </a:ext>
            </a:extLst>
          </p:cNvPr>
          <p:cNvCxnSpPr/>
          <p:nvPr userDrawn="1"/>
        </p:nvCxnSpPr>
        <p:spPr>
          <a:xfrm>
            <a:off x="534832" y="449124"/>
            <a:ext cx="71120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C35FA206-A2EA-8343-A005-2B63047D2274}"/>
              </a:ext>
            </a:extLst>
          </p:cNvPr>
          <p:cNvSpPr>
            <a:spLocks noGrp="1"/>
          </p:cNvSpPr>
          <p:nvPr>
            <p:ph type="title" hasCustomPrompt="1"/>
          </p:nvPr>
        </p:nvSpPr>
        <p:spPr>
          <a:xfrm>
            <a:off x="457200" y="484458"/>
            <a:ext cx="8229600" cy="974991"/>
          </a:xfrm>
        </p:spPr>
        <p:txBody>
          <a:bodyPr anchor="t" anchorCtr="0">
            <a:normAutofit/>
          </a:bodyPr>
          <a:lstStyle>
            <a:lvl1pPr>
              <a:defRPr sz="2400" b="1" baseline="0">
                <a:solidFill>
                  <a:schemeClr val="accent1"/>
                </a:solidFill>
              </a:defRPr>
            </a:lvl1pPr>
          </a:lstStyle>
          <a:p>
            <a:r>
              <a:rPr lang="en-US"/>
              <a:t>DIFFERENT TITLE PER SLIDE, ARIAL 32 PT</a:t>
            </a:r>
          </a:p>
        </p:txBody>
      </p:sp>
      <p:sp>
        <p:nvSpPr>
          <p:cNvPr id="26" name="Rectangle 25">
            <a:extLst>
              <a:ext uri="{FF2B5EF4-FFF2-40B4-BE49-F238E27FC236}">
                <a16:creationId xmlns:a16="http://schemas.microsoft.com/office/drawing/2014/main" id="{F3DDD418-8000-C543-8D48-F8E5450BDDC0}"/>
              </a:ext>
            </a:extLst>
          </p:cNvPr>
          <p:cNvSpPr/>
          <p:nvPr userDrawn="1"/>
        </p:nvSpPr>
        <p:spPr>
          <a:xfrm>
            <a:off x="0" y="6117996"/>
            <a:ext cx="9144000" cy="740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Slide Number Placeholder 5">
            <a:extLst>
              <a:ext uri="{FF2B5EF4-FFF2-40B4-BE49-F238E27FC236}">
                <a16:creationId xmlns:a16="http://schemas.microsoft.com/office/drawing/2014/main" id="{FF16A477-2FDE-B844-89E5-53567EFF47B3}"/>
              </a:ext>
            </a:extLst>
          </p:cNvPr>
          <p:cNvSpPr txBox="1">
            <a:spLocks/>
          </p:cNvSpPr>
          <p:nvPr userDrawn="1"/>
        </p:nvSpPr>
        <p:spPr>
          <a:xfrm>
            <a:off x="8396486" y="6370139"/>
            <a:ext cx="533400" cy="25931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85E4B45-3C0D-4DB7-A4A8-89FEB5CAB5B2}" type="slidenum">
              <a:rPr lang="en-US" sz="1000" smtClean="0">
                <a:solidFill>
                  <a:schemeClr val="bg1"/>
                </a:solidFill>
              </a:rPr>
              <a:pPr algn="ctr"/>
              <a:t>‹#›</a:t>
            </a:fld>
            <a:endParaRPr lang="en-US" sz="1000" dirty="0">
              <a:solidFill>
                <a:schemeClr val="bg1"/>
              </a:solidFill>
            </a:endParaRPr>
          </a:p>
        </p:txBody>
      </p:sp>
      <p:pic>
        <p:nvPicPr>
          <p:cNvPr id="28" name="Graphic 27">
            <a:extLst>
              <a:ext uri="{FF2B5EF4-FFF2-40B4-BE49-F238E27FC236}">
                <a16:creationId xmlns:a16="http://schemas.microsoft.com/office/drawing/2014/main" id="{A2BA51FD-6863-B44B-B3CC-8DE6F23B7E50}"/>
              </a:ext>
            </a:extLst>
          </p:cNvPr>
          <p:cNvPicPr>
            <a:picLocks noChangeAspect="1"/>
          </p:cNvPicPr>
          <p:nvPr userDrawn="1"/>
        </p:nvPicPr>
        <p:blipFill>
          <a:blip>
            <a:extLst>
              <a:ext uri="{28A0092B-C50C-407E-A947-70E740481C1C}">
                <a14:useLocalDpi xmlns:a14="http://schemas.microsoft.com/office/drawing/2010/main"/>
              </a:ext>
            </a:extLst>
          </a:blip>
          <a:stretch>
            <a:fillRect/>
          </a:stretch>
        </p:blipFill>
        <p:spPr>
          <a:xfrm>
            <a:off x="457200" y="6246069"/>
            <a:ext cx="1695450" cy="495300"/>
          </a:xfrm>
          <a:prstGeom prst="rect">
            <a:avLst/>
          </a:prstGeom>
        </p:spPr>
      </p:pic>
      <p:cxnSp>
        <p:nvCxnSpPr>
          <p:cNvPr id="29" name="Straight Connector 28">
            <a:extLst>
              <a:ext uri="{FF2B5EF4-FFF2-40B4-BE49-F238E27FC236}">
                <a16:creationId xmlns:a16="http://schemas.microsoft.com/office/drawing/2014/main" id="{D3E8422D-7B3C-8247-A6B7-560541E2F024}"/>
              </a:ext>
            </a:extLst>
          </p:cNvPr>
          <p:cNvCxnSpPr/>
          <p:nvPr userDrawn="1"/>
        </p:nvCxnSpPr>
        <p:spPr>
          <a:xfrm>
            <a:off x="8445977" y="6341319"/>
            <a:ext cx="0" cy="3048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clrChange>
              <a:clrFrom>
                <a:srgbClr val="0F242F"/>
              </a:clrFrom>
              <a:clrTo>
                <a:srgbClr val="0F242F">
                  <a:alpha val="0"/>
                </a:srgbClr>
              </a:clrTo>
            </a:clrChange>
          </a:blip>
          <a:stretch>
            <a:fillRect/>
          </a:stretch>
        </p:blipFill>
        <p:spPr>
          <a:xfrm>
            <a:off x="890431" y="6308259"/>
            <a:ext cx="2014134" cy="359478"/>
          </a:xfrm>
          <a:prstGeom prst="rect">
            <a:avLst/>
          </a:prstGeom>
          <a:solidFill>
            <a:srgbClr val="123342"/>
          </a:solidFill>
        </p:spPr>
      </p:pic>
      <p:sp>
        <p:nvSpPr>
          <p:cNvPr id="12" name="Text Placeholder 3">
            <a:extLst>
              <a:ext uri="{FF2B5EF4-FFF2-40B4-BE49-F238E27FC236}">
                <a16:creationId xmlns:a16="http://schemas.microsoft.com/office/drawing/2014/main" id="{5B3F0562-8E11-4084-A7FD-CD7CC7949FC4}"/>
              </a:ext>
            </a:extLst>
          </p:cNvPr>
          <p:cNvSpPr>
            <a:spLocks noGrp="1"/>
          </p:cNvSpPr>
          <p:nvPr>
            <p:ph type="body" sz="quarter" idx="11" hasCustomPrompt="1"/>
          </p:nvPr>
        </p:nvSpPr>
        <p:spPr>
          <a:xfrm>
            <a:off x="5416653" y="6341319"/>
            <a:ext cx="2984897" cy="304800"/>
          </a:xfrm>
        </p:spPr>
        <p:txBody>
          <a:bodyPr anchor="ctr" anchorCtr="0">
            <a:noAutofit/>
          </a:bodyPr>
          <a:lstStyle>
            <a:lvl1pPr marL="0" indent="0" algn="r">
              <a:buNone/>
              <a:defRPr sz="1350">
                <a:solidFill>
                  <a:schemeClr val="bg1"/>
                </a:solidFill>
              </a:defRPr>
            </a:lvl1pPr>
          </a:lstStyle>
          <a:p>
            <a:pPr lvl="0"/>
            <a:r>
              <a:rPr lang="en-US"/>
              <a:t>A Modernized Commissioned Corps</a:t>
            </a:r>
          </a:p>
        </p:txBody>
      </p:sp>
    </p:spTree>
    <p:extLst>
      <p:ext uri="{BB962C8B-B14F-4D97-AF65-F5344CB8AC3E}">
        <p14:creationId xmlns:p14="http://schemas.microsoft.com/office/powerpoint/2010/main" val="103917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 with Large Image/Graphic">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705CBE4-EE8C-A74D-87A4-DE173750744F}"/>
              </a:ext>
            </a:extLst>
          </p:cNvPr>
          <p:cNvSpPr>
            <a:spLocks noGrp="1"/>
          </p:cNvSpPr>
          <p:nvPr>
            <p:ph type="pic" sz="quarter" idx="12"/>
          </p:nvPr>
        </p:nvSpPr>
        <p:spPr>
          <a:xfrm>
            <a:off x="457201" y="1667733"/>
            <a:ext cx="8229600" cy="4221718"/>
          </a:xfrm>
        </p:spPr>
        <p:txBody>
          <a:bodyPr/>
          <a:lstStyle/>
          <a:p>
            <a:endParaRPr lang="en-US" dirty="0"/>
          </a:p>
        </p:txBody>
      </p:sp>
      <p:cxnSp>
        <p:nvCxnSpPr>
          <p:cNvPr id="13" name="Straight Connector 12">
            <a:extLst>
              <a:ext uri="{FF2B5EF4-FFF2-40B4-BE49-F238E27FC236}">
                <a16:creationId xmlns:a16="http://schemas.microsoft.com/office/drawing/2014/main" id="{E5D6EDFE-9BCC-7241-BE79-C3C97886BF10}"/>
              </a:ext>
            </a:extLst>
          </p:cNvPr>
          <p:cNvCxnSpPr/>
          <p:nvPr userDrawn="1"/>
        </p:nvCxnSpPr>
        <p:spPr>
          <a:xfrm>
            <a:off x="534832" y="449124"/>
            <a:ext cx="711200" cy="0"/>
          </a:xfrm>
          <a:prstGeom prst="line">
            <a:avLst/>
          </a:prstGeom>
          <a:ln w="3175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0B7E887-57A5-1B48-AE15-22374E11DD61}"/>
              </a:ext>
            </a:extLst>
          </p:cNvPr>
          <p:cNvSpPr>
            <a:spLocks noGrp="1"/>
          </p:cNvSpPr>
          <p:nvPr>
            <p:ph type="title" hasCustomPrompt="1"/>
          </p:nvPr>
        </p:nvSpPr>
        <p:spPr>
          <a:xfrm>
            <a:off x="457200" y="484459"/>
            <a:ext cx="8229600" cy="974989"/>
          </a:xfrm>
        </p:spPr>
        <p:txBody>
          <a:bodyPr anchor="t" anchorCtr="0">
            <a:normAutofit/>
          </a:bodyPr>
          <a:lstStyle>
            <a:lvl1pPr>
              <a:defRPr sz="2400" b="1" baseline="0">
                <a:solidFill>
                  <a:schemeClr val="accent1"/>
                </a:solidFill>
              </a:defRPr>
            </a:lvl1pPr>
          </a:lstStyle>
          <a:p>
            <a:r>
              <a:rPr lang="en-US"/>
              <a:t>DIFFERENT TITLE PER SLIDE, ARIAL 32 PT</a:t>
            </a:r>
          </a:p>
        </p:txBody>
      </p:sp>
      <p:sp>
        <p:nvSpPr>
          <p:cNvPr id="26" name="Rectangle 25">
            <a:extLst>
              <a:ext uri="{FF2B5EF4-FFF2-40B4-BE49-F238E27FC236}">
                <a16:creationId xmlns:a16="http://schemas.microsoft.com/office/drawing/2014/main" id="{0A0DF808-4C38-3849-B5B7-4E3001375694}"/>
              </a:ext>
            </a:extLst>
          </p:cNvPr>
          <p:cNvSpPr/>
          <p:nvPr userDrawn="1"/>
        </p:nvSpPr>
        <p:spPr>
          <a:xfrm>
            <a:off x="0" y="6117996"/>
            <a:ext cx="9144000" cy="740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7" name="Slide Number Placeholder 5">
            <a:extLst>
              <a:ext uri="{FF2B5EF4-FFF2-40B4-BE49-F238E27FC236}">
                <a16:creationId xmlns:a16="http://schemas.microsoft.com/office/drawing/2014/main" id="{EEC23946-B628-904A-A109-D9C3DF530852}"/>
              </a:ext>
            </a:extLst>
          </p:cNvPr>
          <p:cNvSpPr txBox="1">
            <a:spLocks/>
          </p:cNvSpPr>
          <p:nvPr userDrawn="1"/>
        </p:nvSpPr>
        <p:spPr>
          <a:xfrm>
            <a:off x="8396486" y="6370139"/>
            <a:ext cx="533400" cy="25931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085E4B45-3C0D-4DB7-A4A8-89FEB5CAB5B2}" type="slidenum">
              <a:rPr lang="en-US" sz="1000" smtClean="0">
                <a:solidFill>
                  <a:schemeClr val="bg1"/>
                </a:solidFill>
              </a:rPr>
              <a:pPr algn="ctr"/>
              <a:t>‹#›</a:t>
            </a:fld>
            <a:endParaRPr lang="en-US" sz="1000" dirty="0">
              <a:solidFill>
                <a:schemeClr val="bg1"/>
              </a:solidFill>
            </a:endParaRPr>
          </a:p>
        </p:txBody>
      </p:sp>
      <p:pic>
        <p:nvPicPr>
          <p:cNvPr id="28" name="Graphic 27">
            <a:extLst>
              <a:ext uri="{FF2B5EF4-FFF2-40B4-BE49-F238E27FC236}">
                <a16:creationId xmlns:a16="http://schemas.microsoft.com/office/drawing/2014/main" id="{564CD507-EEDB-6948-930D-9B84E47A6F8F}"/>
              </a:ext>
            </a:extLst>
          </p:cNvPr>
          <p:cNvPicPr>
            <a:picLocks noChangeAspect="1"/>
          </p:cNvPicPr>
          <p:nvPr userDrawn="1"/>
        </p:nvPicPr>
        <p:blipFill>
          <a:blip>
            <a:extLst>
              <a:ext uri="{28A0092B-C50C-407E-A947-70E740481C1C}">
                <a14:useLocalDpi xmlns:a14="http://schemas.microsoft.com/office/drawing/2010/main"/>
              </a:ext>
            </a:extLst>
          </a:blip>
          <a:stretch>
            <a:fillRect/>
          </a:stretch>
        </p:blipFill>
        <p:spPr>
          <a:xfrm>
            <a:off x="457200" y="6246069"/>
            <a:ext cx="1695450" cy="495300"/>
          </a:xfrm>
          <a:prstGeom prst="rect">
            <a:avLst/>
          </a:prstGeom>
        </p:spPr>
      </p:pic>
      <p:cxnSp>
        <p:nvCxnSpPr>
          <p:cNvPr id="29" name="Straight Connector 28">
            <a:extLst>
              <a:ext uri="{FF2B5EF4-FFF2-40B4-BE49-F238E27FC236}">
                <a16:creationId xmlns:a16="http://schemas.microsoft.com/office/drawing/2014/main" id="{99C370B9-4ACE-AE45-89BE-88F87F4C2D25}"/>
              </a:ext>
            </a:extLst>
          </p:cNvPr>
          <p:cNvCxnSpPr/>
          <p:nvPr userDrawn="1"/>
        </p:nvCxnSpPr>
        <p:spPr>
          <a:xfrm>
            <a:off x="8445977" y="6341319"/>
            <a:ext cx="0" cy="30480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clrChange>
              <a:clrFrom>
                <a:srgbClr val="0F242F"/>
              </a:clrFrom>
              <a:clrTo>
                <a:srgbClr val="0F242F">
                  <a:alpha val="0"/>
                </a:srgbClr>
              </a:clrTo>
            </a:clrChange>
          </a:blip>
          <a:stretch>
            <a:fillRect/>
          </a:stretch>
        </p:blipFill>
        <p:spPr>
          <a:xfrm>
            <a:off x="890431" y="6308259"/>
            <a:ext cx="2014134" cy="359478"/>
          </a:xfrm>
          <a:prstGeom prst="rect">
            <a:avLst/>
          </a:prstGeom>
          <a:solidFill>
            <a:srgbClr val="123342"/>
          </a:solidFill>
        </p:spPr>
      </p:pic>
      <p:sp>
        <p:nvSpPr>
          <p:cNvPr id="14" name="Text Placeholder 3">
            <a:extLst>
              <a:ext uri="{FF2B5EF4-FFF2-40B4-BE49-F238E27FC236}">
                <a16:creationId xmlns:a16="http://schemas.microsoft.com/office/drawing/2014/main" id="{8AAB286D-2816-4D67-B489-AF195E927E7F}"/>
              </a:ext>
            </a:extLst>
          </p:cNvPr>
          <p:cNvSpPr>
            <a:spLocks noGrp="1"/>
          </p:cNvSpPr>
          <p:nvPr>
            <p:ph type="body" sz="quarter" idx="10" hasCustomPrompt="1"/>
          </p:nvPr>
        </p:nvSpPr>
        <p:spPr>
          <a:xfrm>
            <a:off x="5416653" y="6341319"/>
            <a:ext cx="2984897" cy="304800"/>
          </a:xfrm>
        </p:spPr>
        <p:txBody>
          <a:bodyPr anchor="ctr" anchorCtr="0">
            <a:noAutofit/>
          </a:bodyPr>
          <a:lstStyle>
            <a:lvl1pPr marL="0" indent="0" algn="r">
              <a:buNone/>
              <a:defRPr sz="1350">
                <a:solidFill>
                  <a:schemeClr val="bg1"/>
                </a:solidFill>
              </a:defRPr>
            </a:lvl1pPr>
          </a:lstStyle>
          <a:p>
            <a:pPr lvl="0"/>
            <a:r>
              <a:rPr lang="en-US"/>
              <a:t>A Modernized Commissioned Corps</a:t>
            </a:r>
          </a:p>
        </p:txBody>
      </p:sp>
    </p:spTree>
    <p:extLst>
      <p:ext uri="{BB962C8B-B14F-4D97-AF65-F5344CB8AC3E}">
        <p14:creationId xmlns:p14="http://schemas.microsoft.com/office/powerpoint/2010/main" val="238528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0A5C9A-4A11-784F-957D-6444814FA726}"/>
              </a:ext>
            </a:extLst>
          </p:cNvPr>
          <p:cNvSpPr/>
          <p:nvPr userDrawn="1"/>
        </p:nvSpPr>
        <p:spPr>
          <a:xfrm>
            <a:off x="5659" y="1"/>
            <a:ext cx="9134396" cy="2980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1" name="Picture 10">
            <a:extLst>
              <a:ext uri="{FF2B5EF4-FFF2-40B4-BE49-F238E27FC236}">
                <a16:creationId xmlns:a16="http://schemas.microsoft.com/office/drawing/2014/main" id="{EDCE8E7C-6EA8-5E4A-98DA-197608A078BB}"/>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215" t="279" r="34047" b="51444"/>
          <a:stretch/>
        </p:blipFill>
        <p:spPr>
          <a:xfrm>
            <a:off x="-3944" y="-71119"/>
            <a:ext cx="9144000" cy="3050858"/>
          </a:xfrm>
          <a:prstGeom prst="rect">
            <a:avLst/>
          </a:prstGeom>
        </p:spPr>
      </p:pic>
      <p:sp>
        <p:nvSpPr>
          <p:cNvPr id="10" name="Rectangle 9">
            <a:extLst>
              <a:ext uri="{FF2B5EF4-FFF2-40B4-BE49-F238E27FC236}">
                <a16:creationId xmlns:a16="http://schemas.microsoft.com/office/drawing/2014/main" id="{C8D70E64-FE79-E246-A2DA-42EE90A704EF}"/>
              </a:ext>
            </a:extLst>
          </p:cNvPr>
          <p:cNvSpPr/>
          <p:nvPr userDrawn="1"/>
        </p:nvSpPr>
        <p:spPr>
          <a:xfrm>
            <a:off x="-1" y="1201194"/>
            <a:ext cx="7488937" cy="1470025"/>
          </a:xfrm>
          <a:prstGeom prst="rect">
            <a:avLst/>
          </a:prstGeom>
          <a:solidFill>
            <a:schemeClr val="tx2">
              <a:lumMod val="10000"/>
            </a:schemeClr>
          </a:solidFill>
          <a:ln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itle 1">
            <a:extLst>
              <a:ext uri="{FF2B5EF4-FFF2-40B4-BE49-F238E27FC236}">
                <a16:creationId xmlns:a16="http://schemas.microsoft.com/office/drawing/2014/main" id="{DA4C386B-3E03-9A45-8365-ACE91E7D8F0D}"/>
              </a:ext>
            </a:extLst>
          </p:cNvPr>
          <p:cNvSpPr>
            <a:spLocks noGrp="1"/>
          </p:cNvSpPr>
          <p:nvPr>
            <p:ph type="ctrTitle" hasCustomPrompt="1"/>
          </p:nvPr>
        </p:nvSpPr>
        <p:spPr>
          <a:xfrm>
            <a:off x="685801" y="1201194"/>
            <a:ext cx="5845628" cy="1470025"/>
          </a:xfrm>
        </p:spPr>
        <p:txBody>
          <a:bodyPr>
            <a:normAutofit/>
          </a:bodyPr>
          <a:lstStyle>
            <a:lvl1pPr algn="l">
              <a:defRPr sz="2400" b="1">
                <a:solidFill>
                  <a:schemeClr val="bg1"/>
                </a:solidFill>
              </a:defRPr>
            </a:lvl1pPr>
          </a:lstStyle>
          <a:p>
            <a:r>
              <a:rPr lang="en-US"/>
              <a:t>Section Title, Arial Bold, 32 </a:t>
            </a:r>
            <a:r>
              <a:rPr lang="en-US" err="1"/>
              <a:t>pt</a:t>
            </a:r>
            <a:endParaRPr lang="en-US"/>
          </a:p>
        </p:txBody>
      </p:sp>
      <p:sp>
        <p:nvSpPr>
          <p:cNvPr id="17" name="Picture Placeholder 16">
            <a:extLst>
              <a:ext uri="{FF2B5EF4-FFF2-40B4-BE49-F238E27FC236}">
                <a16:creationId xmlns:a16="http://schemas.microsoft.com/office/drawing/2014/main" id="{DAE0E53C-0779-1B43-86E7-21148BDEE6C5}"/>
              </a:ext>
            </a:extLst>
          </p:cNvPr>
          <p:cNvSpPr>
            <a:spLocks noGrp="1"/>
          </p:cNvSpPr>
          <p:nvPr>
            <p:ph type="pic" sz="quarter" idx="10"/>
          </p:nvPr>
        </p:nvSpPr>
        <p:spPr>
          <a:xfrm>
            <a:off x="0" y="2979738"/>
            <a:ext cx="9144000" cy="3878262"/>
          </a:xfrm>
        </p:spPr>
        <p:txBody>
          <a:bodyPr/>
          <a:lstStyle/>
          <a:p>
            <a:endParaRPr lang="en-US" dirty="0"/>
          </a:p>
        </p:txBody>
      </p:sp>
      <p:sp>
        <p:nvSpPr>
          <p:cNvPr id="12" name="Rectangle 11">
            <a:extLst>
              <a:ext uri="{FF2B5EF4-FFF2-40B4-BE49-F238E27FC236}">
                <a16:creationId xmlns:a16="http://schemas.microsoft.com/office/drawing/2014/main" id="{984B987E-0BBF-BA42-A491-9976991B47A3}"/>
              </a:ext>
            </a:extLst>
          </p:cNvPr>
          <p:cNvSpPr/>
          <p:nvPr userDrawn="1"/>
        </p:nvSpPr>
        <p:spPr>
          <a:xfrm>
            <a:off x="498129" y="1201194"/>
            <a:ext cx="61430" cy="1470025"/>
          </a:xfrm>
          <a:prstGeom prst="rect">
            <a:avLst/>
          </a:prstGeom>
          <a:solidFill>
            <a:schemeClr val="bg2"/>
          </a:solidFill>
          <a:ln>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Rectangle 14">
            <a:extLst>
              <a:ext uri="{FF2B5EF4-FFF2-40B4-BE49-F238E27FC236}">
                <a16:creationId xmlns:a16="http://schemas.microsoft.com/office/drawing/2014/main" id="{1BFC7608-7677-3E47-9925-1C93BC6DCED2}"/>
              </a:ext>
            </a:extLst>
          </p:cNvPr>
          <p:cNvSpPr/>
          <p:nvPr userDrawn="1"/>
        </p:nvSpPr>
        <p:spPr>
          <a:xfrm>
            <a:off x="318766" y="1201194"/>
            <a:ext cx="61430" cy="1470025"/>
          </a:xfrm>
          <a:prstGeom prst="rect">
            <a:avLst/>
          </a:prstGeom>
          <a:solidFill>
            <a:schemeClr val="bg2"/>
          </a:solidFill>
          <a:ln>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96411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3E065F-9071-E840-93FC-0FFF2AD44CA3}"/>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215" t="279" r="34047" b="51444"/>
          <a:stretch/>
        </p:blipFill>
        <p:spPr>
          <a:xfrm>
            <a:off x="-3944" y="-71119"/>
            <a:ext cx="9144000" cy="3050858"/>
          </a:xfrm>
          <a:prstGeom prst="rect">
            <a:avLst/>
          </a:prstGeom>
        </p:spPr>
      </p:pic>
      <p:sp>
        <p:nvSpPr>
          <p:cNvPr id="4" name="Rectangle 3">
            <a:extLst>
              <a:ext uri="{FF2B5EF4-FFF2-40B4-BE49-F238E27FC236}">
                <a16:creationId xmlns:a16="http://schemas.microsoft.com/office/drawing/2014/main" id="{31BAE4F3-67AD-5046-BA17-23EF3507710F}"/>
              </a:ext>
            </a:extLst>
          </p:cNvPr>
          <p:cNvSpPr/>
          <p:nvPr userDrawn="1"/>
        </p:nvSpPr>
        <p:spPr>
          <a:xfrm>
            <a:off x="-1" y="1201194"/>
            <a:ext cx="7488937" cy="1470025"/>
          </a:xfrm>
          <a:prstGeom prst="rect">
            <a:avLst/>
          </a:prstGeom>
          <a:solidFill>
            <a:schemeClr val="tx2">
              <a:lumMod val="10000"/>
            </a:schemeClr>
          </a:solidFill>
          <a:ln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Title 1">
            <a:extLst>
              <a:ext uri="{FF2B5EF4-FFF2-40B4-BE49-F238E27FC236}">
                <a16:creationId xmlns:a16="http://schemas.microsoft.com/office/drawing/2014/main" id="{8DB5D6DC-3286-9547-8661-3FE447A52094}"/>
              </a:ext>
            </a:extLst>
          </p:cNvPr>
          <p:cNvSpPr>
            <a:spLocks noGrp="1"/>
          </p:cNvSpPr>
          <p:nvPr>
            <p:ph type="ctrTitle" hasCustomPrompt="1"/>
          </p:nvPr>
        </p:nvSpPr>
        <p:spPr>
          <a:xfrm>
            <a:off x="685801" y="1201194"/>
            <a:ext cx="5845628" cy="1470025"/>
          </a:xfrm>
        </p:spPr>
        <p:txBody>
          <a:bodyPr>
            <a:normAutofit/>
          </a:bodyPr>
          <a:lstStyle>
            <a:lvl1pPr algn="l">
              <a:defRPr sz="2400" b="1">
                <a:solidFill>
                  <a:schemeClr val="bg1"/>
                </a:solidFill>
              </a:defRPr>
            </a:lvl1pPr>
          </a:lstStyle>
          <a:p>
            <a:r>
              <a:rPr lang="en-US"/>
              <a:t>Section Title, Arial Bold, 32 </a:t>
            </a:r>
            <a:r>
              <a:rPr lang="en-US" err="1"/>
              <a:t>pt</a:t>
            </a:r>
            <a:endParaRPr lang="en-US"/>
          </a:p>
        </p:txBody>
      </p:sp>
      <p:sp>
        <p:nvSpPr>
          <p:cNvPr id="8" name="Rectangle 7">
            <a:extLst>
              <a:ext uri="{FF2B5EF4-FFF2-40B4-BE49-F238E27FC236}">
                <a16:creationId xmlns:a16="http://schemas.microsoft.com/office/drawing/2014/main" id="{592067DB-9389-8148-9AD4-338B1FA93EC2}"/>
              </a:ext>
            </a:extLst>
          </p:cNvPr>
          <p:cNvSpPr/>
          <p:nvPr userDrawn="1"/>
        </p:nvSpPr>
        <p:spPr>
          <a:xfrm>
            <a:off x="498129" y="1201194"/>
            <a:ext cx="61430" cy="1470025"/>
          </a:xfrm>
          <a:prstGeom prst="rect">
            <a:avLst/>
          </a:prstGeom>
          <a:solidFill>
            <a:schemeClr val="bg2"/>
          </a:solidFill>
          <a:ln>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Rectangle 8">
            <a:extLst>
              <a:ext uri="{FF2B5EF4-FFF2-40B4-BE49-F238E27FC236}">
                <a16:creationId xmlns:a16="http://schemas.microsoft.com/office/drawing/2014/main" id="{6396F6A5-C238-444C-9134-545435D8BE69}"/>
              </a:ext>
            </a:extLst>
          </p:cNvPr>
          <p:cNvSpPr/>
          <p:nvPr userDrawn="1"/>
        </p:nvSpPr>
        <p:spPr>
          <a:xfrm>
            <a:off x="318766" y="1201194"/>
            <a:ext cx="61430" cy="1470025"/>
          </a:xfrm>
          <a:prstGeom prst="rect">
            <a:avLst/>
          </a:prstGeom>
          <a:solidFill>
            <a:schemeClr val="bg2"/>
          </a:solidFill>
          <a:ln>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37619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39E7165-FEAA-4443-8CF8-E28F2D999B5D}"/>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49048" t="3916" r="33495" b="-8079"/>
          <a:stretch/>
        </p:blipFill>
        <p:spPr>
          <a:xfrm>
            <a:off x="6614160" y="1"/>
            <a:ext cx="2529840" cy="6857999"/>
          </a:xfrm>
          <a:prstGeom prst="rect">
            <a:avLst/>
          </a:prstGeom>
        </p:spPr>
      </p:pic>
      <p:sp>
        <p:nvSpPr>
          <p:cNvPr id="15" name="Rectangle 14">
            <a:extLst>
              <a:ext uri="{FF2B5EF4-FFF2-40B4-BE49-F238E27FC236}">
                <a16:creationId xmlns:a16="http://schemas.microsoft.com/office/drawing/2014/main" id="{9557C841-2B2B-3946-AECA-0AD3DB9BBC9F}"/>
              </a:ext>
            </a:extLst>
          </p:cNvPr>
          <p:cNvSpPr/>
          <p:nvPr userDrawn="1"/>
        </p:nvSpPr>
        <p:spPr>
          <a:xfrm>
            <a:off x="0" y="6244618"/>
            <a:ext cx="9144000" cy="613383"/>
          </a:xfrm>
          <a:prstGeom prst="rect">
            <a:avLst/>
          </a:prstGeom>
          <a:solidFill>
            <a:schemeClr val="tx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ext Placeholder 2">
            <a:extLst>
              <a:ext uri="{FF2B5EF4-FFF2-40B4-BE49-F238E27FC236}">
                <a16:creationId xmlns:a16="http://schemas.microsoft.com/office/drawing/2014/main" id="{9E287AA1-09CB-2C48-ADEB-9CAAEF0D7B1A}"/>
              </a:ext>
            </a:extLst>
          </p:cNvPr>
          <p:cNvSpPr>
            <a:spLocks noGrp="1"/>
          </p:cNvSpPr>
          <p:nvPr>
            <p:ph type="body" sz="quarter" idx="11" hasCustomPrompt="1"/>
          </p:nvPr>
        </p:nvSpPr>
        <p:spPr>
          <a:xfrm>
            <a:off x="685800" y="6304549"/>
            <a:ext cx="1381645" cy="506317"/>
          </a:xfrm>
        </p:spPr>
        <p:txBody>
          <a:bodyPr>
            <a:normAutofit/>
          </a:bodyPr>
          <a:lstStyle>
            <a:lvl1pPr marL="0" indent="0">
              <a:buNone/>
              <a:defRPr sz="1800" b="0" i="0">
                <a:solidFill>
                  <a:schemeClr val="bg1"/>
                </a:solidFill>
                <a:latin typeface="Arial" panose="020B0604020202020204" pitchFamily="34" charset="0"/>
                <a:cs typeface="Arial" panose="020B0604020202020204" pitchFamily="34" charset="0"/>
              </a:defRPr>
            </a:lvl1pPr>
          </a:lstStyle>
          <a:p>
            <a:pPr lvl="0"/>
            <a:r>
              <a:rPr lang="en-US" err="1"/>
              <a:t>usphs.gov</a:t>
            </a:r>
            <a:endParaRPr lang="en-US"/>
          </a:p>
        </p:txBody>
      </p:sp>
    </p:spTree>
    <p:extLst>
      <p:ext uri="{BB962C8B-B14F-4D97-AF65-F5344CB8AC3E}">
        <p14:creationId xmlns:p14="http://schemas.microsoft.com/office/powerpoint/2010/main" val="2596016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400" b="1" baseline="0">
                <a:solidFill>
                  <a:srgbClr val="00277E"/>
                </a:solidFill>
              </a:defRPr>
            </a:lvl1pPr>
          </a:lstStyle>
          <a:p>
            <a:r>
              <a:rPr lang="en-US"/>
              <a:t>THIS IS PAGE TWO</a:t>
            </a:r>
          </a:p>
        </p:txBody>
      </p:sp>
      <p:sp>
        <p:nvSpPr>
          <p:cNvPr id="3" name="Content Placeholder 2"/>
          <p:cNvSpPr>
            <a:spLocks noGrp="1"/>
          </p:cNvSpPr>
          <p:nvPr>
            <p:ph idx="1" hasCustomPrompt="1"/>
          </p:nvPr>
        </p:nvSpPr>
        <p:spPr>
          <a:xfrm>
            <a:off x="457200" y="1498602"/>
            <a:ext cx="8229600" cy="4254129"/>
          </a:xfrm>
        </p:spPr>
        <p:txBody>
          <a:bodyPr/>
          <a:lstStyle>
            <a:lvl1pPr marL="342892" indent="-342892">
              <a:buSzPct val="125000"/>
              <a:buFont typeface="Arial" panose="020B0604020202020204" pitchFamily="34" charset="0"/>
              <a:buChar char="•"/>
              <a:defRPr sz="1650">
                <a:solidFill>
                  <a:srgbClr val="000000"/>
                </a:solidFill>
              </a:defRPr>
            </a:lvl1pPr>
            <a:lvl2pPr marL="742931" indent="-285743">
              <a:buFont typeface="Arial" panose="020B0604020202020204" pitchFamily="34" charset="0"/>
              <a:buChar char="-"/>
              <a:defRPr sz="1500">
                <a:solidFill>
                  <a:srgbClr val="000000"/>
                </a:solidFill>
              </a:defRPr>
            </a:lvl2pPr>
            <a:lvl3pPr marL="1142972" indent="-228594">
              <a:buFont typeface="Courier New" panose="02070309020205020404" pitchFamily="49" charset="0"/>
              <a:buChar char="o"/>
              <a:defRPr sz="1350">
                <a:solidFill>
                  <a:srgbClr val="000000"/>
                </a:solidFill>
              </a:defRPr>
            </a:lvl3pPr>
          </a:lstStyle>
          <a:p>
            <a:pPr lvl="0"/>
            <a:r>
              <a:rPr lang="en-US"/>
              <a:t>Click to edit Master text styles</a:t>
            </a:r>
          </a:p>
          <a:p>
            <a:pPr lvl="1"/>
            <a:r>
              <a:rPr lang="en-US"/>
              <a:t>Second level</a:t>
            </a:r>
          </a:p>
          <a:p>
            <a:pPr lvl="2"/>
            <a:r>
              <a:rPr lang="en-US"/>
              <a:t>Third level</a:t>
            </a:r>
          </a:p>
          <a:p>
            <a:pPr lvl="0"/>
            <a:endParaRPr lang="en-US"/>
          </a:p>
          <a:p>
            <a:pPr lvl="2"/>
            <a:endParaRPr lang="en-US"/>
          </a:p>
          <a:p>
            <a:pPr lvl="2"/>
            <a:endParaRPr lang="en-US"/>
          </a:p>
        </p:txBody>
      </p:sp>
    </p:spTree>
    <p:extLst>
      <p:ext uri="{BB962C8B-B14F-4D97-AF65-F5344CB8AC3E}">
        <p14:creationId xmlns:p14="http://schemas.microsoft.com/office/powerpoint/2010/main" val="301289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Cover External">
    <p:spTree>
      <p:nvGrpSpPr>
        <p:cNvPr id="1" name=""/>
        <p:cNvGrpSpPr/>
        <p:nvPr/>
      </p:nvGrpSpPr>
      <p:grpSpPr>
        <a:xfrm>
          <a:off x="0" y="0"/>
          <a:ext cx="0" cy="0"/>
          <a:chOff x="0" y="0"/>
          <a:chExt cx="0" cy="0"/>
        </a:xfrm>
      </p:grpSpPr>
      <p:sp>
        <p:nvSpPr>
          <p:cNvPr id="6" name="Rectangle 5"/>
          <p:cNvSpPr/>
          <p:nvPr userDrawn="1"/>
        </p:nvSpPr>
        <p:spPr>
          <a:xfrm>
            <a:off x="0" y="839777"/>
            <a:ext cx="9144000" cy="5587919"/>
          </a:xfrm>
          <a:prstGeom prst="rect">
            <a:avLst/>
          </a:prstGeom>
          <a:gradFill flip="none" rotWithShape="1">
            <a:gsLst>
              <a:gs pos="16000">
                <a:schemeClr val="accent2"/>
              </a:gs>
              <a:gs pos="74000">
                <a:schemeClr val="accent1"/>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sp>
        <p:nvSpPr>
          <p:cNvPr id="9" name="Picture Placeholder 8"/>
          <p:cNvSpPr>
            <a:spLocks noGrp="1"/>
          </p:cNvSpPr>
          <p:nvPr>
            <p:ph type="pic" sz="quarter" idx="11"/>
          </p:nvPr>
        </p:nvSpPr>
        <p:spPr>
          <a:xfrm>
            <a:off x="283464" y="839772"/>
            <a:ext cx="2684116" cy="5586984"/>
          </a:xfrm>
          <a:solidFill>
            <a:schemeClr val="bg1"/>
          </a:solidFill>
        </p:spPr>
        <p:txBody>
          <a:bodyPr/>
          <a:lstStyle/>
          <a:p>
            <a:r>
              <a:rPr lang="en-US" dirty="0"/>
              <a:t>Click icon to add picture</a:t>
            </a:r>
          </a:p>
        </p:txBody>
      </p:sp>
      <p:sp>
        <p:nvSpPr>
          <p:cNvPr id="2" name="Title 1"/>
          <p:cNvSpPr>
            <a:spLocks noGrp="1"/>
          </p:cNvSpPr>
          <p:nvPr>
            <p:ph type="ctrTitle"/>
          </p:nvPr>
        </p:nvSpPr>
        <p:spPr>
          <a:xfrm>
            <a:off x="3317162" y="1201563"/>
            <a:ext cx="5219726" cy="2387600"/>
          </a:xfrm>
        </p:spPr>
        <p:txBody>
          <a:bodyPr anchor="b">
            <a:normAutofit/>
          </a:bodyPr>
          <a:lstStyle>
            <a:lvl1pPr algn="l">
              <a:lnSpc>
                <a:spcPct val="90000"/>
              </a:lnSpc>
              <a:defRPr sz="3750" spc="225"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3317163" y="4015752"/>
            <a:ext cx="5420300" cy="628248"/>
          </a:xfrm>
        </p:spPr>
        <p:txBody>
          <a:bodyPr>
            <a:normAutofit/>
          </a:bodyPr>
          <a:lstStyle>
            <a:lvl1pPr marL="0" indent="0" algn="l">
              <a:buNone/>
              <a:defRPr sz="1050" b="0" i="1" cap="none" spc="0" baseline="0">
                <a:solidFill>
                  <a:schemeClr val="bg1"/>
                </a:solidFill>
                <a:latin typeface="Georgia" charset="0"/>
                <a:ea typeface="Georgia" charset="0"/>
                <a:cs typeface="Georgia"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16"/>
          <p:cNvSpPr>
            <a:spLocks noGrp="1"/>
          </p:cNvSpPr>
          <p:nvPr>
            <p:ph type="body" sz="quarter" idx="10" hasCustomPrompt="1"/>
          </p:nvPr>
        </p:nvSpPr>
        <p:spPr>
          <a:xfrm>
            <a:off x="3317162" y="5928914"/>
            <a:ext cx="3757613" cy="346075"/>
          </a:xfrm>
        </p:spPr>
        <p:txBody>
          <a:bodyPr>
            <a:normAutofit/>
          </a:bodyPr>
          <a:lstStyle>
            <a:lvl1pPr marL="0" indent="0">
              <a:buNone/>
              <a:defRPr sz="900" b="0" cap="all" spc="75" baseline="0">
                <a:solidFill>
                  <a:schemeClr val="bg1"/>
                </a:solidFill>
                <a:latin typeface="Calibri" charset="0"/>
                <a:ea typeface="Calibri" charset="0"/>
                <a:cs typeface="Calibri" charset="0"/>
              </a:defRPr>
            </a:lvl1pPr>
            <a:lvl2pPr>
              <a:defRPr>
                <a:solidFill>
                  <a:schemeClr val="bg1"/>
                </a:solidFill>
                <a:latin typeface="Calibri" charset="0"/>
                <a:ea typeface="Calibri" charset="0"/>
                <a:cs typeface="Calibri" charset="0"/>
              </a:defRPr>
            </a:lvl2pPr>
            <a:lvl3pPr>
              <a:defRPr>
                <a:solidFill>
                  <a:schemeClr val="bg1"/>
                </a:solidFill>
                <a:latin typeface="Calibri" charset="0"/>
                <a:ea typeface="Calibri" charset="0"/>
                <a:cs typeface="Calibri" charset="0"/>
              </a:defRPr>
            </a:lvl3pPr>
            <a:lvl4pPr>
              <a:defRPr>
                <a:solidFill>
                  <a:schemeClr val="bg1"/>
                </a:solidFill>
                <a:latin typeface="Calibri" charset="0"/>
                <a:ea typeface="Calibri" charset="0"/>
                <a:cs typeface="Calibri" charset="0"/>
              </a:defRPr>
            </a:lvl4pPr>
            <a:lvl5pPr>
              <a:defRPr>
                <a:solidFill>
                  <a:schemeClr val="bg1"/>
                </a:solidFill>
                <a:latin typeface="Calibri" charset="0"/>
                <a:ea typeface="Calibri" charset="0"/>
                <a:cs typeface="Calibri" charset="0"/>
              </a:defRPr>
            </a:lvl5pPr>
          </a:lstStyle>
          <a:p>
            <a:pPr lvl="0"/>
            <a:r>
              <a:rPr lang="en-US"/>
              <a:t>Month Year</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21420" y="6601819"/>
            <a:ext cx="3305908" cy="92964"/>
          </a:xfrm>
          <a:prstGeom prst="rect">
            <a:avLst/>
          </a:prstGeom>
        </p:spPr>
      </p:pic>
      <p:pic>
        <p:nvPicPr>
          <p:cNvPr id="13" name="Picture 12"/>
          <p:cNvPicPr>
            <a:picLocks noChangeAspect="1"/>
          </p:cNvPicPr>
          <p:nvPr userDrawn="1"/>
        </p:nvPicPr>
        <p:blipFill>
          <a:blip r:embed="rId3"/>
          <a:srcRect/>
          <a:stretch/>
        </p:blipFill>
        <p:spPr>
          <a:xfrm>
            <a:off x="6507326" y="308377"/>
            <a:ext cx="2120001" cy="246953"/>
          </a:xfrm>
          <a:prstGeom prst="rect">
            <a:avLst/>
          </a:prstGeom>
        </p:spPr>
      </p:pic>
    </p:spTree>
    <p:extLst>
      <p:ext uri="{BB962C8B-B14F-4D97-AF65-F5344CB8AC3E}">
        <p14:creationId xmlns:p14="http://schemas.microsoft.com/office/powerpoint/2010/main" val="2357951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LF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z="750"/>
            </a:lvl1pPr>
          </a:lstStyle>
          <a:p>
            <a:fld id="{EACE6E22-E655-5947-A8B4-6F095FBA2C12}" type="slidenum">
              <a:rPr lang="en-US" smtClean="0"/>
              <a:pPr/>
              <a:t>‹#›</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Text Placeholder 2"/>
          <p:cNvSpPr>
            <a:spLocks noGrp="1"/>
          </p:cNvSpPr>
          <p:nvPr>
            <p:ph idx="1" hasCustomPrompt="1"/>
          </p:nvPr>
        </p:nvSpPr>
        <p:spPr>
          <a:xfrm>
            <a:off x="662609" y="1554482"/>
            <a:ext cx="8091716" cy="4626943"/>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5pPr>
              <a:defRPr>
                <a:solidFill>
                  <a:schemeClr val="tx1"/>
                </a:solidFill>
              </a:defRPr>
            </a:lvl5pPr>
            <a:lvl6pPr>
              <a:defRPr>
                <a:solidFill>
                  <a:schemeClr val="tx1"/>
                </a:solidFill>
              </a:defRPr>
            </a:lvl6pPr>
          </a:lstStyle>
          <a:p>
            <a:pPr lvl="0"/>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Level 4 is an optional subhead </a:t>
            </a:r>
          </a:p>
          <a:p>
            <a:pPr lvl="4"/>
            <a:r>
              <a:rPr lang="en-US"/>
              <a:t>Level 5 is an optional short description. </a:t>
            </a:r>
          </a:p>
          <a:p>
            <a:pPr lvl="5"/>
            <a:r>
              <a:rPr lang="en-US"/>
              <a:t>Level 6 is used for source information or footnotes.</a:t>
            </a:r>
          </a:p>
        </p:txBody>
      </p:sp>
      <p:sp>
        <p:nvSpPr>
          <p:cNvPr id="7" name="Date Placeholder 3"/>
          <p:cNvSpPr>
            <a:spLocks noGrp="1"/>
          </p:cNvSpPr>
          <p:nvPr>
            <p:ph type="dt" sz="half" idx="2"/>
          </p:nvPr>
        </p:nvSpPr>
        <p:spPr>
          <a:xfrm>
            <a:off x="4327573" y="6446665"/>
            <a:ext cx="764621" cy="365125"/>
          </a:xfrm>
          <a:prstGeom prst="rect">
            <a:avLst/>
          </a:prstGeom>
        </p:spPr>
        <p:txBody>
          <a:bodyPr vert="horz" lIns="91440" tIns="45720" rIns="91440" bIns="45720" rtlCol="0" anchor="ctr"/>
          <a:lstStyle>
            <a:lvl1pPr algn="ctr">
              <a:defRPr sz="750">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3200272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662E62-4A90-5843-88A3-5CB71E2B11FB}"/>
              </a:ext>
            </a:extLst>
          </p:cNvPr>
          <p:cNvSpPr/>
          <p:nvPr userDrawn="1"/>
        </p:nvSpPr>
        <p:spPr>
          <a:xfrm>
            <a:off x="0" y="3186"/>
            <a:ext cx="9144000" cy="6810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2"/>
              </a:solidFill>
            </a:endParaRPr>
          </a:p>
        </p:txBody>
      </p:sp>
      <p:sp>
        <p:nvSpPr>
          <p:cNvPr id="2" name="Title Placeholder 1">
            <a:extLst>
              <a:ext uri="{FF2B5EF4-FFF2-40B4-BE49-F238E27FC236}">
                <a16:creationId xmlns:a16="http://schemas.microsoft.com/office/drawing/2014/main" id="{AAB7C69D-AD8C-AE4F-89B1-BD5DC49F0A10}"/>
              </a:ext>
            </a:extLst>
          </p:cNvPr>
          <p:cNvSpPr>
            <a:spLocks noGrp="1"/>
          </p:cNvSpPr>
          <p:nvPr>
            <p:ph type="title"/>
          </p:nvPr>
        </p:nvSpPr>
        <p:spPr>
          <a:xfrm>
            <a:off x="628650" y="791518"/>
            <a:ext cx="7886700" cy="1014132"/>
          </a:xfrm>
          <a:prstGeom prst="rect">
            <a:avLst/>
          </a:prstGeom>
        </p:spPr>
        <p:txBody>
          <a:bodyPr vert="horz" lIns="91440" tIns="45720" rIns="91440" bIns="45720" rtlCol="0" anchor="b">
            <a:normAutofit/>
          </a:bodyPr>
          <a:lstStyle/>
          <a:p>
            <a:r>
              <a:rPr lang="en-US" dirty="0"/>
              <a:t>TITLE in Arial Bold, 28pt</a:t>
            </a:r>
          </a:p>
        </p:txBody>
      </p:sp>
      <p:sp>
        <p:nvSpPr>
          <p:cNvPr id="3" name="Text Placeholder 2">
            <a:extLst>
              <a:ext uri="{FF2B5EF4-FFF2-40B4-BE49-F238E27FC236}">
                <a16:creationId xmlns:a16="http://schemas.microsoft.com/office/drawing/2014/main" id="{33DD6D48-BEDD-9548-94EE-6D9FBF7E9E3A}"/>
              </a:ext>
            </a:extLst>
          </p:cNvPr>
          <p:cNvSpPr>
            <a:spLocks noGrp="1"/>
          </p:cNvSpPr>
          <p:nvPr>
            <p:ph type="body" idx="1"/>
          </p:nvPr>
        </p:nvSpPr>
        <p:spPr>
          <a:xfrm>
            <a:off x="628650" y="2367286"/>
            <a:ext cx="7886700" cy="3628401"/>
          </a:xfrm>
          <a:prstGeom prst="rect">
            <a:avLst/>
          </a:prstGeom>
        </p:spPr>
        <p:txBody>
          <a:bodyPr vert="horz" lIns="91440" tIns="45720" rIns="91440" bIns="45720" rtlCol="0">
            <a:norm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to edit Master text styles</a:t>
            </a:r>
          </a:p>
          <a:p>
            <a:pPr lvl="0"/>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BBD4AB6E-3F6E-6141-8C08-6121F954908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cs typeface="Arial" panose="020B0604020202020204" pitchFamily="34" charset="0"/>
              </a:defRPr>
            </a:lvl1pPr>
          </a:lstStyle>
          <a:p>
            <a:r>
              <a:rPr lang="en-US" dirty="0"/>
              <a:t>Insert footer information as needed</a:t>
            </a:r>
            <a:endParaRPr lang="en-US"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BA63F9-A2B7-5644-96C9-A65FBC192A3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549D6600-C6B9-CF4F-8A0C-864766A79F48}" type="slidenum">
              <a:rPr lang="en-US" smtClean="0"/>
              <a:pPr/>
              <a:t>‹#›</a:t>
            </a:fld>
            <a:endParaRPr lang="en-US" dirty="0">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587ACDBF-9651-A143-B577-52487D131BC1}"/>
              </a:ext>
            </a:extLst>
          </p:cNvPr>
          <p:cNvCxnSpPr>
            <a:cxnSpLocks/>
          </p:cNvCxnSpPr>
          <p:nvPr userDrawn="1"/>
        </p:nvCxnSpPr>
        <p:spPr>
          <a:xfrm>
            <a:off x="694482" y="1817225"/>
            <a:ext cx="7820869" cy="0"/>
          </a:xfrm>
          <a:prstGeom prst="line">
            <a:avLst/>
          </a:prstGeom>
          <a:ln w="19050">
            <a:solidFill>
              <a:schemeClr val="bg2"/>
            </a:solidFill>
          </a:ln>
        </p:spPr>
        <p:style>
          <a:lnRef idx="2">
            <a:schemeClr val="accent6"/>
          </a:lnRef>
          <a:fillRef idx="0">
            <a:schemeClr val="accent6"/>
          </a:fillRef>
          <a:effectRef idx="1">
            <a:schemeClr val="accent6"/>
          </a:effectRef>
          <a:fontRef idx="minor">
            <a:schemeClr val="tx1"/>
          </a:fontRef>
        </p:style>
      </p:cxnSp>
      <p:pic>
        <p:nvPicPr>
          <p:cNvPr id="13" name="Picture 12" descr="Graphical user interface, text, application&#10;&#10;Description automatically generated">
            <a:extLst>
              <a:ext uri="{FF2B5EF4-FFF2-40B4-BE49-F238E27FC236}">
                <a16:creationId xmlns:a16="http://schemas.microsoft.com/office/drawing/2014/main" id="{1C4754BF-F175-49A5-9397-B24113D954C6}"/>
              </a:ext>
            </a:extLst>
          </p:cNvPr>
          <p:cNvPicPr>
            <a:picLocks noChangeAspect="1"/>
          </p:cNvPicPr>
          <p:nvPr userDrawn="1"/>
        </p:nvPicPr>
        <p:blipFill>
          <a:blip r:embed="rId11"/>
          <a:stretch>
            <a:fillRect/>
          </a:stretch>
        </p:blipFill>
        <p:spPr>
          <a:xfrm>
            <a:off x="6055385" y="75743"/>
            <a:ext cx="2873511" cy="544034"/>
          </a:xfrm>
          <a:prstGeom prst="rect">
            <a:avLst/>
          </a:prstGeom>
        </p:spPr>
      </p:pic>
    </p:spTree>
    <p:extLst>
      <p:ext uri="{BB962C8B-B14F-4D97-AF65-F5344CB8AC3E}">
        <p14:creationId xmlns:p14="http://schemas.microsoft.com/office/powerpoint/2010/main" val="2158455312"/>
      </p:ext>
    </p:extLst>
  </p:cSld>
  <p:clrMap bg1="lt1" tx1="dk1" bg2="lt2" tx2="dk2" accent1="accent1" accent2="accent2" accent3="accent3" accent4="accent4" accent5="accent5" accent6="accent6" hlink="hlink" folHlink="folHlink"/>
  <p:sldLayoutIdLst>
    <p:sldLayoutId id="2147483669" r:id="rId1"/>
    <p:sldLayoutId id="2147483663" r:id="rId2"/>
    <p:sldLayoutId id="2147483675" r:id="rId3"/>
    <p:sldLayoutId id="2147483650" r:id="rId4"/>
    <p:sldLayoutId id="2147483664" r:id="rId5"/>
    <p:sldLayoutId id="2147483674" r:id="rId6"/>
    <p:sldLayoutId id="2147483676" r:id="rId7"/>
    <p:sldLayoutId id="2147483670" r:id="rId8"/>
    <p:sldLayoutId id="2147483662" r:id="rId9"/>
  </p:sldLayoutIdLst>
  <p:hf hdr="0" dt="0"/>
  <p:txStyles>
    <p:titleStyle>
      <a:lvl1pPr algn="l" defTabSz="6858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257175" marR="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22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Wingdings" panose="05000000000000000000" pitchFamily="2" charset="2"/>
        <a:buChar char="§"/>
        <a:defRPr sz="2000" b="1" i="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Wingdings" panose="05000000000000000000" pitchFamily="2" charset="2"/>
        <a:buChar char="ü"/>
        <a:defRPr sz="18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accent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77800"/>
            <a:ext cx="8229600" cy="1143000"/>
          </a:xfrm>
          <a:prstGeom prst="rect">
            <a:avLst/>
          </a:prstGeom>
        </p:spPr>
        <p:txBody>
          <a:bodyPr vert="horz" lIns="91440" tIns="45720" rIns="91440" bIns="45720" rtlCol="0" anchor="ctr">
            <a:normAutofit/>
          </a:bodyPr>
          <a:lstStyle/>
          <a:p>
            <a:r>
              <a:rPr lang="en-US"/>
              <a:t>DIFFERENT TITLE PER SLIDE, ARIAL 28 PT</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38F9D54B-D965-47BA-806D-0AE3A62956E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9DAA455-A226-4C77-B5F5-5C6A0D2C1E0D}" type="datetimeFigureOut">
              <a:rPr lang="en-US" smtClean="0"/>
              <a:t>11/24/2021</a:t>
            </a:fld>
            <a:endParaRPr lang="en-US" dirty="0"/>
          </a:p>
        </p:txBody>
      </p:sp>
      <p:sp>
        <p:nvSpPr>
          <p:cNvPr id="5" name="Footer Placeholder 4">
            <a:extLst>
              <a:ext uri="{FF2B5EF4-FFF2-40B4-BE49-F238E27FC236}">
                <a16:creationId xmlns:a16="http://schemas.microsoft.com/office/drawing/2014/main" id="{C4AA4D7C-828B-4988-B15A-0B0D61A0634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BDCA60F-0C30-4EDE-BD5D-822D99F12A9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E13D018-C9D9-4181-AD6A-D892F4006AFD}" type="slidenum">
              <a:rPr lang="en-US" smtClean="0"/>
              <a:t>‹#›</a:t>
            </a:fld>
            <a:endParaRPr lang="en-US" dirty="0"/>
          </a:p>
        </p:txBody>
      </p:sp>
    </p:spTree>
    <p:extLst>
      <p:ext uri="{BB962C8B-B14F-4D97-AF65-F5344CB8AC3E}">
        <p14:creationId xmlns:p14="http://schemas.microsoft.com/office/powerpoint/2010/main" val="183456945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378" rtl="0" eaLnBrk="1" latinLnBrk="0" hangingPunct="1">
        <a:spcBef>
          <a:spcPct val="0"/>
        </a:spcBef>
        <a:buNone/>
        <a:defRPr sz="2100" b="1" kern="1200" baseline="0">
          <a:solidFill>
            <a:srgbClr val="273D77"/>
          </a:solidFill>
          <a:latin typeface="+mj-lt"/>
          <a:ea typeface="+mj-ea"/>
          <a:cs typeface="+mj-cs"/>
        </a:defRPr>
      </a:lvl1pPr>
    </p:titleStyle>
    <p:bodyStyle>
      <a:lvl1pPr marL="342892" indent="-342892" algn="l" defTabSz="914378" rtl="0" eaLnBrk="1" latinLnBrk="0" hangingPunct="1">
        <a:spcBef>
          <a:spcPct val="20000"/>
        </a:spcBef>
        <a:buSzPct val="125000"/>
        <a:buFont typeface="Arial" panose="020B0604020202020204" pitchFamily="34" charset="0"/>
        <a:buChar char="•"/>
        <a:defRPr sz="2200" kern="1200">
          <a:solidFill>
            <a:srgbClr val="002060"/>
          </a:solidFill>
          <a:latin typeface="+mn-lt"/>
          <a:ea typeface="+mn-ea"/>
          <a:cs typeface="+mn-cs"/>
        </a:defRPr>
      </a:lvl1pPr>
      <a:lvl2pPr marL="742931" indent="-285743" algn="l" defTabSz="914378" rtl="0" eaLnBrk="1" latinLnBrk="0" hangingPunct="1">
        <a:spcBef>
          <a:spcPct val="20000"/>
        </a:spcBef>
        <a:buFont typeface="Wingdings" panose="05000000000000000000" pitchFamily="2" charset="2"/>
        <a:buChar char="§"/>
        <a:defRPr sz="2000" kern="1200">
          <a:solidFill>
            <a:srgbClr val="002060"/>
          </a:solidFill>
          <a:latin typeface="+mn-lt"/>
          <a:ea typeface="+mn-ea"/>
          <a:cs typeface="+mn-cs"/>
        </a:defRPr>
      </a:lvl2pPr>
      <a:lvl3pPr marL="1142972" indent="-228594" algn="l" defTabSz="914378" rtl="0" eaLnBrk="1" latinLnBrk="0" hangingPunct="1">
        <a:spcBef>
          <a:spcPct val="20000"/>
        </a:spcBef>
        <a:buSzPct val="80000"/>
        <a:buFont typeface="Wingdings" pitchFamily="2" charset="2"/>
        <a:buChar char="§"/>
        <a:defRPr sz="1800" kern="1200">
          <a:solidFill>
            <a:srgbClr val="002060"/>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FY22.TitleXNOFO.National@hhs.go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a.hhs.gov/grant-programs/funding/current-funding-opportunities#TitleX"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federalregister.gov/documents/2021/10/07/2021-21542/ensuring-access-to-equitable-affordable-client-centered-quality-family-planning-service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opa.hhs.gov/sites/default/files/2020-10/providing-quality-family-planning-services-2014_1.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www.grants.gov/"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grants.gov/"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160;http:/www.grants.gov/web/grants/applicants/apply-for-grants.html"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www.grants.gov/web/grants/applicants/organization-registration.html"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mailto:FY22.TitleXNOFO.National@hhs.gov" TargetMode="External"/><Relationship Id="rId2" Type="http://schemas.openxmlformats.org/officeDocument/2006/relationships/notesSlide" Target="../notesSlides/notesSlide77.xml"/><Relationship Id="rId1" Type="http://schemas.openxmlformats.org/officeDocument/2006/relationships/slideLayout" Target="../slideLayouts/slideLayout4.xml"/><Relationship Id="rId5" Type="http://schemas.openxmlformats.org/officeDocument/2006/relationships/hyperlink" Target="mailto:support@grants.gov" TargetMode="External"/><Relationship Id="rId4" Type="http://schemas.openxmlformats.org/officeDocument/2006/relationships/hyperlink" Target="http://www.grants.gov/"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DAE4-BF4B-4258-81B9-4F85C3C47AFD}"/>
              </a:ext>
            </a:extLst>
          </p:cNvPr>
          <p:cNvSpPr>
            <a:spLocks noGrp="1"/>
          </p:cNvSpPr>
          <p:nvPr>
            <p:ph type="title"/>
          </p:nvPr>
        </p:nvSpPr>
        <p:spPr>
          <a:xfrm>
            <a:off x="150312" y="2481942"/>
            <a:ext cx="8567803" cy="2173639"/>
          </a:xfrm>
        </p:spPr>
        <p:txBody>
          <a:bodyPr>
            <a:normAutofit fontScale="90000"/>
          </a:bodyPr>
          <a:lstStyle/>
          <a:p>
            <a:pPr algn="ctr"/>
            <a:r>
              <a:rPr lang="en-US" dirty="0"/>
              <a:t>FY2022 NOFO Technical Assistance Webinar: </a:t>
            </a:r>
            <a:br>
              <a:rPr lang="en-US" dirty="0"/>
            </a:br>
            <a:r>
              <a:rPr lang="en-US" dirty="0"/>
              <a:t>Title X Family Planning Services Grants</a:t>
            </a:r>
            <a:br>
              <a:rPr lang="en-US" dirty="0"/>
            </a:br>
            <a:r>
              <a:rPr lang="en-US" dirty="0"/>
              <a:t>Opportunity Number: PA-FPH-22-001</a:t>
            </a:r>
            <a:br>
              <a:rPr lang="en-US" dirty="0"/>
            </a:br>
            <a:br>
              <a:rPr lang="en-US" dirty="0"/>
            </a:br>
            <a:r>
              <a:rPr lang="en-US" sz="2200" dirty="0"/>
              <a:t>November 9, 2021</a:t>
            </a:r>
            <a:br>
              <a:rPr lang="en-US" sz="2200" dirty="0"/>
            </a:br>
            <a:r>
              <a:rPr lang="en-US" sz="2200" dirty="0"/>
              <a:t>Audio:  833 568 8864 US Toll-free</a:t>
            </a:r>
            <a:br>
              <a:rPr lang="en-US" sz="2200" dirty="0"/>
            </a:br>
            <a:r>
              <a:rPr lang="en-US" sz="2200" dirty="0"/>
              <a:t>Meeting ID: 161 424 6897</a:t>
            </a:r>
            <a:br>
              <a:rPr lang="en-US" sz="2200" dirty="0"/>
            </a:br>
            <a:r>
              <a:rPr lang="en-US" sz="2200" dirty="0"/>
              <a:t>Passcode: 163666</a:t>
            </a:r>
            <a:br>
              <a:rPr lang="en-US" sz="2200" dirty="0"/>
            </a:br>
            <a:br>
              <a:rPr lang="en-US" dirty="0"/>
            </a:br>
            <a:endParaRPr lang="en-US" dirty="0"/>
          </a:p>
        </p:txBody>
      </p:sp>
      <p:sp>
        <p:nvSpPr>
          <p:cNvPr id="3" name="TextBox 2"/>
          <p:cNvSpPr txBox="1"/>
          <p:nvPr/>
        </p:nvSpPr>
        <p:spPr>
          <a:xfrm>
            <a:off x="150312" y="4058433"/>
            <a:ext cx="6388274" cy="1754326"/>
          </a:xfrm>
          <a:prstGeom prst="rect">
            <a:avLst/>
          </a:prstGeom>
          <a:noFill/>
        </p:spPr>
        <p:txBody>
          <a:bodyPr wrap="square" rtlCol="0">
            <a:spAutoFit/>
          </a:bodyPr>
          <a:lstStyle/>
          <a:p>
            <a:r>
              <a:rPr lang="en-US" dirty="0"/>
              <a:t>U.S. Department of Health &amp; Human Services</a:t>
            </a:r>
            <a:br>
              <a:rPr lang="en-US" dirty="0"/>
            </a:br>
            <a:r>
              <a:rPr lang="en-US" dirty="0"/>
              <a:t>Office of the Assistant Secretary for Health</a:t>
            </a:r>
            <a:br>
              <a:rPr lang="en-US" dirty="0"/>
            </a:br>
            <a:r>
              <a:rPr lang="en-US" dirty="0"/>
              <a:t>Office of Population Affairs</a:t>
            </a:r>
          </a:p>
          <a:p>
            <a:endParaRPr lang="en-US" dirty="0"/>
          </a:p>
          <a:p>
            <a:endParaRPr lang="en-US" dirty="0"/>
          </a:p>
          <a:p>
            <a:endParaRPr lang="en-US" dirty="0"/>
          </a:p>
        </p:txBody>
      </p:sp>
    </p:spTree>
    <p:extLst>
      <p:ext uri="{BB962C8B-B14F-4D97-AF65-F5344CB8AC3E}">
        <p14:creationId xmlns:p14="http://schemas.microsoft.com/office/powerpoint/2010/main" val="2043574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Logistics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2367286"/>
            <a:ext cx="7886700" cy="4354190"/>
          </a:xfrm>
        </p:spPr>
        <p:txBody>
          <a:bodyPr>
            <a:normAutofit fontScale="85000" lnSpcReduction="20000"/>
          </a:bodyPr>
          <a:lstStyle/>
          <a:p>
            <a:pPr>
              <a:buFont typeface="Wingdings" panose="05000000000000000000" pitchFamily="2" charset="2"/>
              <a:buChar char="§"/>
            </a:pPr>
            <a:r>
              <a:rPr lang="en-US" dirty="0">
                <a:solidFill>
                  <a:schemeClr val="tx2">
                    <a:lumMod val="50000"/>
                  </a:schemeClr>
                </a:solidFill>
              </a:rPr>
              <a:t>Please be on mute.</a:t>
            </a:r>
          </a:p>
          <a:p>
            <a:pPr>
              <a:buFont typeface="Wingdings" panose="05000000000000000000" pitchFamily="2" charset="2"/>
              <a:buChar char="§"/>
            </a:pPr>
            <a:r>
              <a:rPr lang="en-US" dirty="0">
                <a:solidFill>
                  <a:schemeClr val="tx2">
                    <a:lumMod val="50000"/>
                  </a:schemeClr>
                </a:solidFill>
              </a:rPr>
              <a:t>We will pause for Q&amp;A a few times during the session</a:t>
            </a:r>
          </a:p>
          <a:p>
            <a:pPr lvl="1"/>
            <a:r>
              <a:rPr lang="en-US" dirty="0">
                <a:solidFill>
                  <a:schemeClr val="tx2">
                    <a:lumMod val="50000"/>
                  </a:schemeClr>
                </a:solidFill>
              </a:rPr>
              <a:t>Chat Q&amp;A</a:t>
            </a:r>
          </a:p>
          <a:p>
            <a:pPr>
              <a:buFont typeface="Wingdings" panose="05000000000000000000" pitchFamily="2" charset="2"/>
              <a:buChar char="§"/>
            </a:pPr>
            <a:r>
              <a:rPr lang="en-US" dirty="0">
                <a:solidFill>
                  <a:schemeClr val="tx2">
                    <a:lumMod val="50000"/>
                  </a:schemeClr>
                </a:solidFill>
              </a:rPr>
              <a:t>Questions and Answers</a:t>
            </a:r>
          </a:p>
          <a:p>
            <a:pPr lvl="1"/>
            <a:r>
              <a:rPr lang="en-US" dirty="0">
                <a:solidFill>
                  <a:schemeClr val="tx2">
                    <a:lumMod val="50000"/>
                  </a:schemeClr>
                </a:solidFill>
              </a:rPr>
              <a:t>Submit questions via Resource Mailbox: </a:t>
            </a:r>
            <a:r>
              <a:rPr lang="en-US" dirty="0">
                <a:hlinkClick r:id="rId3"/>
              </a:rPr>
              <a:t>FY22.TitleXNOFO.National@hhs.gov</a:t>
            </a:r>
            <a:endParaRPr lang="en-US" dirty="0"/>
          </a:p>
          <a:p>
            <a:pPr lvl="1"/>
            <a:r>
              <a:rPr lang="en-US" dirty="0"/>
              <a:t>Call: 240-453-2800</a:t>
            </a:r>
          </a:p>
          <a:p>
            <a:pPr lvl="1"/>
            <a:r>
              <a:rPr lang="en-US" dirty="0">
                <a:solidFill>
                  <a:schemeClr val="tx2">
                    <a:lumMod val="50000"/>
                  </a:schemeClr>
                </a:solidFill>
              </a:rPr>
              <a:t>Submit questions via the Q&amp;A box on your screen</a:t>
            </a:r>
          </a:p>
          <a:p>
            <a:pPr lvl="1"/>
            <a:r>
              <a:rPr lang="en-US" dirty="0">
                <a:solidFill>
                  <a:schemeClr val="tx2">
                    <a:lumMod val="50000"/>
                  </a:schemeClr>
                </a:solidFill>
              </a:rPr>
              <a:t>All questions will be added to an FAQs document which will be updated regularly</a:t>
            </a:r>
          </a:p>
          <a:p>
            <a:pPr lvl="1"/>
            <a:r>
              <a:rPr lang="en-US" dirty="0">
                <a:solidFill>
                  <a:schemeClr val="tx2">
                    <a:lumMod val="50000"/>
                  </a:schemeClr>
                </a:solidFill>
              </a:rPr>
              <a:t>Review the FAQs on OPA’s website at </a:t>
            </a:r>
            <a:r>
              <a:rPr lang="en-US" dirty="0">
                <a:hlinkClick r:id="rId4"/>
              </a:rPr>
              <a:t>https://opa.hhs.gov/grant-programs/funding/current-funding-opportunities#TitleX</a:t>
            </a:r>
            <a:endParaRPr lang="en-US" dirty="0"/>
          </a:p>
          <a:p>
            <a:r>
              <a:rPr lang="en-US" dirty="0"/>
              <a:t>These slides and a link to the recording of this presentation will be posted on grants.gov and opa.hhs.gov following the presentation. </a:t>
            </a:r>
            <a:br>
              <a:rPr lang="en-US" dirty="0"/>
            </a:br>
            <a:endParaRPr lang="en-US" dirty="0"/>
          </a:p>
          <a:p>
            <a:pPr lvl="1"/>
            <a:endParaRPr lang="en-US" dirty="0"/>
          </a:p>
          <a:p>
            <a:pPr marL="609585" lvl="1" indent="0">
              <a:buNone/>
            </a:pPr>
            <a:r>
              <a:rPr lang="en-US" dirty="0"/>
              <a:t> </a:t>
            </a:r>
          </a:p>
          <a:p>
            <a:pPr marL="0" indent="0">
              <a:buNone/>
            </a:pPr>
            <a:endParaRPr lang="en-US" dirty="0"/>
          </a:p>
          <a:p>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2</a:t>
            </a:fld>
            <a:endParaRPr lang="en-US" dirty="0"/>
          </a:p>
        </p:txBody>
      </p:sp>
    </p:spTree>
    <p:extLst>
      <p:ext uri="{BB962C8B-B14F-4D97-AF65-F5344CB8AC3E}">
        <p14:creationId xmlns:p14="http://schemas.microsoft.com/office/powerpoint/2010/main" val="3868611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Webinar Agenda</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normAutofit fontScale="92500" lnSpcReduction="20000"/>
          </a:bodyPr>
          <a:lstStyle/>
          <a:p>
            <a:pPr>
              <a:buFont typeface="Wingdings" panose="05000000000000000000" pitchFamily="2" charset="2"/>
              <a:buChar char="§"/>
            </a:pPr>
            <a:r>
              <a:rPr lang="en-US" dirty="0">
                <a:solidFill>
                  <a:schemeClr val="tx2">
                    <a:lumMod val="50000"/>
                  </a:schemeClr>
                </a:solidFill>
              </a:rPr>
              <a:t>Programmatic Overview of the Notice of Funding Opportunity (NOFO)</a:t>
            </a:r>
          </a:p>
          <a:p>
            <a:pPr lvl="1"/>
            <a:r>
              <a:rPr lang="en-US" dirty="0">
                <a:solidFill>
                  <a:schemeClr val="tx2">
                    <a:lumMod val="50000"/>
                  </a:schemeClr>
                </a:solidFill>
              </a:rPr>
              <a:t>Introduction &amp; Background</a:t>
            </a:r>
          </a:p>
          <a:p>
            <a:pPr lvl="1"/>
            <a:r>
              <a:rPr lang="en-US" dirty="0">
                <a:solidFill>
                  <a:schemeClr val="tx2">
                    <a:lumMod val="50000"/>
                  </a:schemeClr>
                </a:solidFill>
              </a:rPr>
              <a:t>Expectations of Recipients</a:t>
            </a:r>
          </a:p>
          <a:p>
            <a:pPr lvl="1"/>
            <a:r>
              <a:rPr lang="en-US" dirty="0">
                <a:solidFill>
                  <a:schemeClr val="tx2">
                    <a:lumMod val="50000"/>
                  </a:schemeClr>
                </a:solidFill>
              </a:rPr>
              <a:t>Application Content</a:t>
            </a:r>
          </a:p>
          <a:p>
            <a:pPr lvl="1"/>
            <a:r>
              <a:rPr lang="en-US" dirty="0">
                <a:solidFill>
                  <a:schemeClr val="tx2">
                    <a:lumMod val="50000"/>
                  </a:schemeClr>
                </a:solidFill>
              </a:rPr>
              <a:t>Application Review Information</a:t>
            </a:r>
          </a:p>
          <a:p>
            <a:pPr marL="342900" lvl="1" indent="0">
              <a:buNone/>
            </a:pPr>
            <a:endParaRPr lang="en-US" dirty="0">
              <a:solidFill>
                <a:schemeClr val="tx2">
                  <a:lumMod val="50000"/>
                </a:schemeClr>
              </a:solidFill>
            </a:endParaRPr>
          </a:p>
          <a:p>
            <a:pPr>
              <a:buFont typeface="Wingdings" panose="05000000000000000000" pitchFamily="2" charset="2"/>
              <a:buChar char="§"/>
            </a:pPr>
            <a:r>
              <a:rPr lang="en-US" dirty="0">
                <a:solidFill>
                  <a:schemeClr val="tx2">
                    <a:lumMod val="50000"/>
                  </a:schemeClr>
                </a:solidFill>
              </a:rPr>
              <a:t>Question and Answer Session</a:t>
            </a:r>
          </a:p>
          <a:p>
            <a:pPr>
              <a:buFont typeface="Wingdings" panose="05000000000000000000" pitchFamily="2" charset="2"/>
              <a:buChar char="§"/>
            </a:pPr>
            <a:endParaRPr lang="en-US" dirty="0">
              <a:solidFill>
                <a:schemeClr val="tx2">
                  <a:lumMod val="50000"/>
                </a:schemeClr>
              </a:solidFill>
            </a:endParaRPr>
          </a:p>
          <a:p>
            <a:pPr>
              <a:buFont typeface="Wingdings" panose="05000000000000000000" pitchFamily="2" charset="2"/>
              <a:buChar char="§"/>
            </a:pPr>
            <a:r>
              <a:rPr lang="en-US" dirty="0">
                <a:solidFill>
                  <a:schemeClr val="tx2">
                    <a:lumMod val="50000"/>
                  </a:schemeClr>
                </a:solidFill>
              </a:rPr>
              <a:t>Grants and Acquisitions Management</a:t>
            </a:r>
          </a:p>
          <a:p>
            <a:pPr lvl="1"/>
            <a:r>
              <a:rPr lang="en-US" dirty="0">
                <a:solidFill>
                  <a:schemeClr val="tx2">
                    <a:lumMod val="50000"/>
                  </a:schemeClr>
                </a:solidFill>
              </a:rPr>
              <a:t>Competitive Application Requirements and Process</a:t>
            </a:r>
          </a:p>
          <a:p>
            <a:pPr marL="342900" lvl="1" indent="0">
              <a:buNone/>
            </a:pPr>
            <a:endParaRPr lang="en-US" dirty="0">
              <a:solidFill>
                <a:schemeClr val="tx2">
                  <a:lumMod val="50000"/>
                </a:schemeClr>
              </a:solidFill>
            </a:endParaRPr>
          </a:p>
          <a:p>
            <a:pPr>
              <a:buFont typeface="Wingdings" panose="05000000000000000000" pitchFamily="2" charset="2"/>
              <a:buChar char="§"/>
            </a:pPr>
            <a:r>
              <a:rPr lang="en-US" dirty="0">
                <a:solidFill>
                  <a:schemeClr val="tx2">
                    <a:lumMod val="50000"/>
                  </a:schemeClr>
                </a:solidFill>
              </a:rPr>
              <a:t>Question and Answer Session</a:t>
            </a:r>
          </a:p>
          <a:p>
            <a:pPr marL="0" indent="0">
              <a:buNone/>
            </a:pPr>
            <a:endParaRPr lang="en-US" dirty="0">
              <a:solidFill>
                <a:schemeClr val="tx2">
                  <a:lumMod val="50000"/>
                </a:schemeClr>
              </a:solidFill>
            </a:endParaRP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3</a:t>
            </a:fld>
            <a:endParaRPr lang="en-US" dirty="0"/>
          </a:p>
        </p:txBody>
      </p:sp>
    </p:spTree>
    <p:extLst>
      <p:ext uri="{BB962C8B-B14F-4D97-AF65-F5344CB8AC3E}">
        <p14:creationId xmlns:p14="http://schemas.microsoft.com/office/powerpoint/2010/main" val="1703819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94AC0E7-577F-4CB5-BACE-AEC76073C728}"/>
              </a:ext>
            </a:extLst>
          </p:cNvPr>
          <p:cNvSpPr>
            <a:spLocks noGrp="1"/>
          </p:cNvSpPr>
          <p:nvPr>
            <p:ph type="title"/>
          </p:nvPr>
        </p:nvSpPr>
        <p:spPr/>
        <p:txBody>
          <a:bodyPr/>
          <a:lstStyle/>
          <a:p>
            <a:r>
              <a:rPr lang="en-US" dirty="0"/>
              <a:t>Introduction &amp; Background</a:t>
            </a:r>
          </a:p>
        </p:txBody>
      </p:sp>
      <p:sp>
        <p:nvSpPr>
          <p:cNvPr id="7" name="Subtitle 6">
            <a:extLst>
              <a:ext uri="{FF2B5EF4-FFF2-40B4-BE49-F238E27FC236}">
                <a16:creationId xmlns:a16="http://schemas.microsoft.com/office/drawing/2014/main" id="{48999769-F0DB-4B3F-B64E-DD4B3174B085}"/>
              </a:ext>
            </a:extLst>
          </p:cNvPr>
          <p:cNvSpPr>
            <a:spLocks noGrp="1"/>
          </p:cNvSpPr>
          <p:nvPr>
            <p:ph type="subTitle" idx="1"/>
          </p:nvPr>
        </p:nvSpPr>
        <p:spPr/>
        <p:txBody>
          <a:bodyPr/>
          <a:lstStyle/>
          <a:p>
            <a:endParaRPr lang="en-US"/>
          </a:p>
        </p:txBody>
      </p:sp>
      <p:sp>
        <p:nvSpPr>
          <p:cNvPr id="3" name="Slide Number Placeholder 2">
            <a:extLst>
              <a:ext uri="{FF2B5EF4-FFF2-40B4-BE49-F238E27FC236}">
                <a16:creationId xmlns:a16="http://schemas.microsoft.com/office/drawing/2014/main" id="{15142865-B7DF-4F7F-8602-EA856740FBDC}"/>
              </a:ext>
            </a:extLst>
          </p:cNvPr>
          <p:cNvSpPr>
            <a:spLocks noGrp="1"/>
          </p:cNvSpPr>
          <p:nvPr>
            <p:ph type="sldNum" sz="quarter" idx="4294967295"/>
          </p:nvPr>
        </p:nvSpPr>
        <p:spPr>
          <a:xfrm>
            <a:off x="7086600" y="6356350"/>
            <a:ext cx="2057400" cy="365125"/>
          </a:xfrm>
        </p:spPr>
        <p:txBody>
          <a:bodyPr/>
          <a:lstStyle/>
          <a:p>
            <a:fld id="{EACE6E22-E655-5947-A8B4-6F095FBA2C12}" type="slidenum">
              <a:rPr lang="en-US" smtClean="0"/>
              <a:pPr/>
              <a:t>4</a:t>
            </a:fld>
            <a:endParaRPr lang="en-US" dirty="0"/>
          </a:p>
        </p:txBody>
      </p:sp>
    </p:spTree>
    <p:extLst>
      <p:ext uri="{BB962C8B-B14F-4D97-AF65-F5344CB8AC3E}">
        <p14:creationId xmlns:p14="http://schemas.microsoft.com/office/powerpoint/2010/main" val="3465664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90FC-8BB9-44EA-BF7C-E67245490387}"/>
              </a:ext>
            </a:extLst>
          </p:cNvPr>
          <p:cNvSpPr>
            <a:spLocks noGrp="1"/>
          </p:cNvSpPr>
          <p:nvPr>
            <p:ph type="title"/>
          </p:nvPr>
        </p:nvSpPr>
        <p:spPr/>
        <p:txBody>
          <a:bodyPr/>
          <a:lstStyle/>
          <a:p>
            <a:r>
              <a:rPr lang="en-US" dirty="0"/>
              <a:t>OPA Mission</a:t>
            </a:r>
          </a:p>
        </p:txBody>
      </p:sp>
      <p:sp>
        <p:nvSpPr>
          <p:cNvPr id="5" name="Content Placeholder 4">
            <a:extLst>
              <a:ext uri="{FF2B5EF4-FFF2-40B4-BE49-F238E27FC236}">
                <a16:creationId xmlns:a16="http://schemas.microsoft.com/office/drawing/2014/main" id="{91EA9512-F276-401F-B590-EA094223F9CD}"/>
              </a:ext>
            </a:extLst>
          </p:cNvPr>
          <p:cNvSpPr>
            <a:spLocks noGrp="1"/>
          </p:cNvSpPr>
          <p:nvPr>
            <p:ph idx="1"/>
          </p:nvPr>
        </p:nvSpPr>
        <p:spPr/>
        <p:txBody>
          <a:bodyPr/>
          <a:lstStyle/>
          <a:p>
            <a:pPr marL="0" indent="0">
              <a:buNone/>
            </a:pPr>
            <a:r>
              <a:rPr lang="en-US" sz="2400" i="1" spc="100" dirty="0">
                <a:solidFill>
                  <a:schemeClr val="tx2">
                    <a:lumMod val="50000"/>
                  </a:schemeClr>
                </a:solidFill>
              </a:rPr>
              <a:t>Promote health across the reproductive lifespan through innovative, evidence-based adolescent health and family planning programs, services, strategic partnerships, evaluation, and research.</a:t>
            </a:r>
          </a:p>
          <a:p>
            <a:pPr marL="0" lvl="0" indent="0">
              <a:buNone/>
            </a:pPr>
            <a:endParaRPr lang="en-US" sz="1800" dirty="0">
              <a:solidFill>
                <a:schemeClr val="tx2">
                  <a:lumMod val="50000"/>
                </a:schemeClr>
              </a:solidFill>
            </a:endParaRPr>
          </a:p>
          <a:p>
            <a:pPr marL="0" lvl="0" indent="0">
              <a:buNone/>
            </a:pPr>
            <a:r>
              <a:rPr lang="en-US" sz="1800" dirty="0">
                <a:solidFill>
                  <a:schemeClr val="tx2">
                    <a:lumMod val="50000"/>
                  </a:schemeClr>
                </a:solidFill>
              </a:rPr>
              <a:t>OPA administers the Title X family planning program, the Teen Pregnancy Prevention program,, and the Embryo Adoption Awareness program</a:t>
            </a:r>
          </a:p>
          <a:p>
            <a:pPr marL="0" indent="0">
              <a:buNone/>
            </a:pPr>
            <a:endParaRPr lang="en-US" dirty="0"/>
          </a:p>
          <a:p>
            <a:endParaRPr lang="en-US" dirty="0"/>
          </a:p>
        </p:txBody>
      </p:sp>
      <p:sp>
        <p:nvSpPr>
          <p:cNvPr id="3" name="Slide Number Placeholder 2">
            <a:extLst>
              <a:ext uri="{FF2B5EF4-FFF2-40B4-BE49-F238E27FC236}">
                <a16:creationId xmlns:a16="http://schemas.microsoft.com/office/drawing/2014/main" id="{EB4A733B-FBDA-4EA0-AB58-4569ED98517C}"/>
              </a:ext>
            </a:extLst>
          </p:cNvPr>
          <p:cNvSpPr>
            <a:spLocks noGrp="1"/>
          </p:cNvSpPr>
          <p:nvPr>
            <p:ph type="sldNum" sz="quarter" idx="12"/>
          </p:nvPr>
        </p:nvSpPr>
        <p:spPr/>
        <p:txBody>
          <a:bodyPr/>
          <a:lstStyle/>
          <a:p>
            <a:fld id="{EACE6E22-E655-5947-A8B4-6F095FBA2C12}" type="slidenum">
              <a:rPr lang="en-US" smtClean="0"/>
              <a:pPr/>
              <a:t>5</a:t>
            </a:fld>
            <a:endParaRPr lang="en-US" dirty="0"/>
          </a:p>
        </p:txBody>
      </p:sp>
    </p:spTree>
    <p:extLst>
      <p:ext uri="{BB962C8B-B14F-4D97-AF65-F5344CB8AC3E}">
        <p14:creationId xmlns:p14="http://schemas.microsoft.com/office/powerpoint/2010/main" val="4127223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EA9135-6417-4453-85D6-C62B4E3419CF}"/>
              </a:ext>
            </a:extLst>
          </p:cNvPr>
          <p:cNvSpPr>
            <a:spLocks noGrp="1"/>
          </p:cNvSpPr>
          <p:nvPr>
            <p:ph type="title"/>
          </p:nvPr>
        </p:nvSpPr>
        <p:spPr/>
        <p:txBody>
          <a:bodyPr/>
          <a:lstStyle/>
          <a:p>
            <a:r>
              <a:rPr lang="en-US" dirty="0"/>
              <a:t>About Title X</a:t>
            </a:r>
          </a:p>
        </p:txBody>
      </p:sp>
      <p:sp>
        <p:nvSpPr>
          <p:cNvPr id="7" name="Content Placeholder 6">
            <a:extLst>
              <a:ext uri="{FF2B5EF4-FFF2-40B4-BE49-F238E27FC236}">
                <a16:creationId xmlns:a16="http://schemas.microsoft.com/office/drawing/2014/main" id="{9E83F335-60C8-49F0-AE70-D87944209F03}"/>
              </a:ext>
            </a:extLst>
          </p:cNvPr>
          <p:cNvSpPr>
            <a:spLocks noGrp="1"/>
          </p:cNvSpPr>
          <p:nvPr>
            <p:ph idx="1"/>
          </p:nvPr>
        </p:nvSpPr>
        <p:spPr/>
        <p:txBody>
          <a:bodyPr>
            <a:normAutofit fontScale="77500" lnSpcReduction="20000"/>
          </a:bodyPr>
          <a:lstStyle/>
          <a:p>
            <a:pPr marL="257175" indent="-257175">
              <a:lnSpc>
                <a:spcPct val="110000"/>
              </a:lnSpc>
              <a:buFont typeface="Wingdings" panose="05000000000000000000" pitchFamily="2" charset="2"/>
              <a:buChar char="§"/>
            </a:pPr>
            <a:r>
              <a:rPr lang="en-US" dirty="0">
                <a:solidFill>
                  <a:schemeClr val="tx2">
                    <a:lumMod val="50000"/>
                  </a:schemeClr>
                </a:solidFill>
              </a:rPr>
              <a:t>The Title X Family Planning Program is the only federal grant program dedicated solely to providing comprehensive family planning and related preventive health services</a:t>
            </a:r>
          </a:p>
          <a:p>
            <a:pPr marL="257175" indent="-257175">
              <a:lnSpc>
                <a:spcPct val="110000"/>
              </a:lnSpc>
              <a:buFont typeface="Wingdings" panose="05000000000000000000" pitchFamily="2" charset="2"/>
              <a:buChar char="§"/>
            </a:pPr>
            <a:r>
              <a:rPr lang="en-US" dirty="0">
                <a:solidFill>
                  <a:schemeClr val="tx2">
                    <a:lumMod val="50000"/>
                  </a:schemeClr>
                </a:solidFill>
              </a:rPr>
              <a:t>Title X grants play a critical role in ensuring access to a broad range of family planning and related preventive health services for millions of low-income or uninsured individuals and others.</a:t>
            </a:r>
          </a:p>
          <a:p>
            <a:pPr marL="257175" indent="-257175">
              <a:lnSpc>
                <a:spcPct val="110000"/>
              </a:lnSpc>
              <a:buFont typeface="Wingdings" panose="05000000000000000000" pitchFamily="2" charset="2"/>
              <a:buChar char="§"/>
            </a:pPr>
            <a:r>
              <a:rPr lang="en-US" dirty="0">
                <a:solidFill>
                  <a:schemeClr val="tx2">
                    <a:lumMod val="50000"/>
                  </a:schemeClr>
                </a:solidFill>
              </a:rPr>
              <a:t>Family planning services are services that assist in preventing or achieving pregnancy. Title X clinics provide these services to individuals (including adolescents) with priority given to persons from low-income families. </a:t>
            </a:r>
          </a:p>
          <a:p>
            <a:pPr marL="257175" indent="-257175">
              <a:lnSpc>
                <a:spcPct val="110000"/>
              </a:lnSpc>
              <a:buFont typeface="Wingdings" panose="05000000000000000000" pitchFamily="2" charset="2"/>
              <a:buChar char="§"/>
            </a:pPr>
            <a:r>
              <a:rPr lang="en-US" dirty="0">
                <a:solidFill>
                  <a:schemeClr val="tx2">
                    <a:lumMod val="50000"/>
                  </a:schemeClr>
                </a:solidFill>
              </a:rPr>
              <a:t>Title X services are voluntary, confidential, and provided regardless of one’s ability to pay. </a:t>
            </a:r>
          </a:p>
          <a:p>
            <a:pPr marL="257175" indent="-257175">
              <a:lnSpc>
                <a:spcPct val="110000"/>
              </a:lnSpc>
              <a:buFont typeface="Wingdings" panose="05000000000000000000" pitchFamily="2" charset="2"/>
              <a:buChar char="§"/>
            </a:pPr>
            <a:r>
              <a:rPr lang="en-US" dirty="0">
                <a:solidFill>
                  <a:schemeClr val="tx2">
                    <a:lumMod val="50000"/>
                  </a:schemeClr>
                </a:solidFill>
              </a:rPr>
              <a:t>For many clients, Title X clinics are their only ongoing source of health care and health education. </a:t>
            </a:r>
          </a:p>
        </p:txBody>
      </p:sp>
      <p:sp>
        <p:nvSpPr>
          <p:cNvPr id="3" name="Slide Number Placeholder 2">
            <a:extLst>
              <a:ext uri="{FF2B5EF4-FFF2-40B4-BE49-F238E27FC236}">
                <a16:creationId xmlns:a16="http://schemas.microsoft.com/office/drawing/2014/main" id="{EBF82B29-1B3B-4D4D-8507-39EC5B012B58}"/>
              </a:ext>
            </a:extLst>
          </p:cNvPr>
          <p:cNvSpPr>
            <a:spLocks noGrp="1"/>
          </p:cNvSpPr>
          <p:nvPr>
            <p:ph type="sldNum" sz="quarter" idx="12"/>
          </p:nvPr>
        </p:nvSpPr>
        <p:spPr/>
        <p:txBody>
          <a:bodyPr/>
          <a:lstStyle/>
          <a:p>
            <a:fld id="{EACE6E22-E655-5947-A8B4-6F095FBA2C12}" type="slidenum">
              <a:rPr lang="en-US" smtClean="0"/>
              <a:pPr/>
              <a:t>6</a:t>
            </a:fld>
            <a:endParaRPr lang="en-US" dirty="0"/>
          </a:p>
        </p:txBody>
      </p:sp>
    </p:spTree>
    <p:extLst>
      <p:ext uri="{BB962C8B-B14F-4D97-AF65-F5344CB8AC3E}">
        <p14:creationId xmlns:p14="http://schemas.microsoft.com/office/powerpoint/2010/main" val="3438274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Title X Statute</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lstStyle/>
          <a:p>
            <a:pPr>
              <a:buFont typeface="Wingdings" panose="05000000000000000000" pitchFamily="2" charset="2"/>
              <a:buChar char="§"/>
            </a:pPr>
            <a:r>
              <a:rPr lang="en-US" dirty="0">
                <a:solidFill>
                  <a:schemeClr val="tx2">
                    <a:lumMod val="50000"/>
                  </a:schemeClr>
                </a:solidFill>
              </a:rPr>
              <a:t>Section 1001 of Title X of the PHS Act authorizes grants “to assist in the establishment and operation of voluntary family planning projects which offer a broad range of acceptable and effective family planning methods and services (including natural family planning methods, infertility services, and services for adolescents).”</a:t>
            </a:r>
          </a:p>
          <a:p>
            <a:endParaRPr lang="en-US" dirty="0">
              <a:solidFill>
                <a:schemeClr val="tx2">
                  <a:lumMod val="50000"/>
                </a:schemeClr>
              </a:solidFill>
            </a:endParaRP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7</a:t>
            </a:fld>
            <a:endParaRPr lang="en-US" dirty="0"/>
          </a:p>
        </p:txBody>
      </p:sp>
    </p:spTree>
    <p:extLst>
      <p:ext uri="{BB962C8B-B14F-4D97-AF65-F5344CB8AC3E}">
        <p14:creationId xmlns:p14="http://schemas.microsoft.com/office/powerpoint/2010/main" val="2488857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1F3C6-7DF9-489A-A0DA-FFA2055DADA9}"/>
              </a:ext>
            </a:extLst>
          </p:cNvPr>
          <p:cNvSpPr>
            <a:spLocks noGrp="1"/>
          </p:cNvSpPr>
          <p:nvPr>
            <p:ph type="title"/>
          </p:nvPr>
        </p:nvSpPr>
        <p:spPr/>
        <p:txBody>
          <a:bodyPr/>
          <a:lstStyle/>
          <a:p>
            <a:r>
              <a:rPr lang="en-US" dirty="0"/>
              <a:t>2021 Title X Final Rule</a:t>
            </a:r>
          </a:p>
        </p:txBody>
      </p:sp>
      <p:sp>
        <p:nvSpPr>
          <p:cNvPr id="3" name="Content Placeholder 2">
            <a:extLst>
              <a:ext uri="{FF2B5EF4-FFF2-40B4-BE49-F238E27FC236}">
                <a16:creationId xmlns:a16="http://schemas.microsoft.com/office/drawing/2014/main" id="{C059682C-5437-4C7C-947A-4545BB3C0217}"/>
              </a:ext>
            </a:extLst>
          </p:cNvPr>
          <p:cNvSpPr>
            <a:spLocks noGrp="1"/>
          </p:cNvSpPr>
          <p:nvPr>
            <p:ph idx="1"/>
          </p:nvPr>
        </p:nvSpPr>
        <p:spPr/>
        <p:txBody>
          <a:bodyPr>
            <a:normAutofit fontScale="77500" lnSpcReduction="20000"/>
          </a:bodyPr>
          <a:lstStyle/>
          <a:p>
            <a:r>
              <a:rPr lang="en-US" dirty="0"/>
              <a:t>On October 4, 2021, OPA amended the Title X Family Planning regulations to restore access to equitable, affordable, client-centered, quality family planning services for more Americans. </a:t>
            </a:r>
          </a:p>
          <a:p>
            <a:pPr marL="0" indent="0">
              <a:buNone/>
            </a:pPr>
            <a:endParaRPr lang="en-US" dirty="0"/>
          </a:p>
          <a:p>
            <a:r>
              <a:rPr lang="en-US" dirty="0"/>
              <a:t>Ensuring such access for all clients, especially for low-income clients,</a:t>
            </a:r>
            <a:r>
              <a:rPr lang="en-US" dirty="0">
                <a:solidFill>
                  <a:srgbClr val="FF0000"/>
                </a:solidFill>
              </a:rPr>
              <a:t> </a:t>
            </a:r>
            <a:r>
              <a:rPr lang="en-US" dirty="0"/>
              <a:t>the Title X program creates opportunities for realigning the nation's family planning program with nationally recognized standards of care and improving the health of communities that have been historically underserved. </a:t>
            </a:r>
          </a:p>
          <a:p>
            <a:pPr marL="0" indent="0">
              <a:buNone/>
            </a:pPr>
            <a:endParaRPr lang="en-US" dirty="0"/>
          </a:p>
          <a:p>
            <a:r>
              <a:rPr lang="en-US" dirty="0"/>
              <a:t>The 2021 regulations also reinforce the program’s central tenets of quality, equity, and dignity for all individuals who seek Title X services and modernizes the more than 50-year-old program to better reflect the current healthcare system.</a:t>
            </a:r>
          </a:p>
          <a:p>
            <a:endParaRPr lang="en-US" dirty="0"/>
          </a:p>
          <a:p>
            <a:r>
              <a:rPr lang="en-US" dirty="0">
                <a:hlinkClick r:id="rId3"/>
              </a:rPr>
              <a:t>Ensuring Access to Equitable, Affordable, Client-Centered, Quality Family Planning Services</a:t>
            </a:r>
            <a:r>
              <a:rPr lang="en-US" dirty="0"/>
              <a:t> (42 CFR Part 59, October 2021)</a:t>
            </a:r>
          </a:p>
          <a:p>
            <a:endParaRPr lang="en-US" dirty="0"/>
          </a:p>
        </p:txBody>
      </p:sp>
      <p:sp>
        <p:nvSpPr>
          <p:cNvPr id="5" name="Slide Number Placeholder 4">
            <a:extLst>
              <a:ext uri="{FF2B5EF4-FFF2-40B4-BE49-F238E27FC236}">
                <a16:creationId xmlns:a16="http://schemas.microsoft.com/office/drawing/2014/main" id="{4516D370-432F-417D-A3DA-18AF655431F9}"/>
              </a:ext>
            </a:extLst>
          </p:cNvPr>
          <p:cNvSpPr>
            <a:spLocks noGrp="1"/>
          </p:cNvSpPr>
          <p:nvPr>
            <p:ph type="sldNum" sz="quarter" idx="12"/>
          </p:nvPr>
        </p:nvSpPr>
        <p:spPr/>
        <p:txBody>
          <a:bodyPr/>
          <a:lstStyle/>
          <a:p>
            <a:fld id="{549D6600-C6B9-CF4F-8A0C-864766A79F48}" type="slidenum">
              <a:rPr lang="en-US" smtClean="0"/>
              <a:t>8</a:t>
            </a:fld>
            <a:endParaRPr lang="en-US" dirty="0"/>
          </a:p>
        </p:txBody>
      </p:sp>
    </p:spTree>
    <p:extLst>
      <p:ext uri="{BB962C8B-B14F-4D97-AF65-F5344CB8AC3E}">
        <p14:creationId xmlns:p14="http://schemas.microsoft.com/office/powerpoint/2010/main" val="940804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4F68A-0D22-4534-83B3-54C70704F8CB}"/>
              </a:ext>
            </a:extLst>
          </p:cNvPr>
          <p:cNvSpPr>
            <a:spLocks noGrp="1"/>
          </p:cNvSpPr>
          <p:nvPr>
            <p:ph type="title"/>
          </p:nvPr>
        </p:nvSpPr>
        <p:spPr/>
        <p:txBody>
          <a:bodyPr/>
          <a:lstStyle/>
          <a:p>
            <a:r>
              <a:rPr lang="en-US" dirty="0"/>
              <a:t>PA-FPH-22-001</a:t>
            </a:r>
          </a:p>
        </p:txBody>
      </p:sp>
      <p:sp>
        <p:nvSpPr>
          <p:cNvPr id="3" name="Content Placeholder 2">
            <a:extLst>
              <a:ext uri="{FF2B5EF4-FFF2-40B4-BE49-F238E27FC236}">
                <a16:creationId xmlns:a16="http://schemas.microsoft.com/office/drawing/2014/main" id="{0A7B99FE-C96B-4C0F-B553-683FC33F0621}"/>
              </a:ext>
            </a:extLst>
          </p:cNvPr>
          <p:cNvSpPr>
            <a:spLocks noGrp="1"/>
          </p:cNvSpPr>
          <p:nvPr>
            <p:ph idx="1"/>
          </p:nvPr>
        </p:nvSpPr>
        <p:spPr/>
        <p:txBody>
          <a:bodyPr/>
          <a:lstStyle/>
          <a:p>
            <a:r>
              <a:rPr lang="en-US" dirty="0">
                <a:solidFill>
                  <a:schemeClr val="tx2">
                    <a:lumMod val="50000"/>
                  </a:schemeClr>
                </a:solidFill>
              </a:rPr>
              <a:t>Title X Family Planning Services Grants</a:t>
            </a:r>
          </a:p>
          <a:p>
            <a:r>
              <a:rPr lang="en-US" dirty="0">
                <a:solidFill>
                  <a:schemeClr val="tx2">
                    <a:lumMod val="50000"/>
                  </a:schemeClr>
                </a:solidFill>
              </a:rPr>
              <a:t>Anticipated availability of funds for Fiscal Year (FY) 2022 grants under the authority of Title X of the Public Health Service Act, Section 1001 (42 U.S.C. §300).</a:t>
            </a:r>
          </a:p>
          <a:p>
            <a:r>
              <a:rPr lang="en-US" dirty="0">
                <a:solidFill>
                  <a:schemeClr val="tx2">
                    <a:lumMod val="50000"/>
                  </a:schemeClr>
                </a:solidFill>
              </a:rPr>
              <a:t>Application Deadline: Tuesday, January 11, 2022 by 6:00 PM Eastern.</a:t>
            </a:r>
          </a:p>
          <a:p>
            <a:endParaRPr lang="en-US" dirty="0"/>
          </a:p>
          <a:p>
            <a:endParaRPr lang="en-US" dirty="0"/>
          </a:p>
        </p:txBody>
      </p:sp>
      <p:sp>
        <p:nvSpPr>
          <p:cNvPr id="4" name="Footer Placeholder 3">
            <a:extLst>
              <a:ext uri="{FF2B5EF4-FFF2-40B4-BE49-F238E27FC236}">
                <a16:creationId xmlns:a16="http://schemas.microsoft.com/office/drawing/2014/main" id="{5EDC03B6-42A1-4EAF-957B-3096BDD75098}"/>
              </a:ext>
            </a:extLst>
          </p:cNvPr>
          <p:cNvSpPr>
            <a:spLocks noGrp="1"/>
          </p:cNvSpPr>
          <p:nvPr>
            <p:ph type="ftr" sz="quarter" idx="11"/>
          </p:nvPr>
        </p:nvSpPr>
        <p:spPr/>
        <p:txBody>
          <a:bodyPr/>
          <a:lstStyle/>
          <a:p>
            <a:r>
              <a:rPr lang="en-US"/>
              <a:t>Insert footer information as needed</a:t>
            </a:r>
            <a:endParaRPr lang="en-US" dirty="0"/>
          </a:p>
        </p:txBody>
      </p:sp>
      <p:sp>
        <p:nvSpPr>
          <p:cNvPr id="5" name="Slide Number Placeholder 4">
            <a:extLst>
              <a:ext uri="{FF2B5EF4-FFF2-40B4-BE49-F238E27FC236}">
                <a16:creationId xmlns:a16="http://schemas.microsoft.com/office/drawing/2014/main" id="{6C775458-BE5B-4B2E-AF4A-EDA31F856220}"/>
              </a:ext>
            </a:extLst>
          </p:cNvPr>
          <p:cNvSpPr>
            <a:spLocks noGrp="1"/>
          </p:cNvSpPr>
          <p:nvPr>
            <p:ph type="sldNum" sz="quarter" idx="12"/>
          </p:nvPr>
        </p:nvSpPr>
        <p:spPr/>
        <p:txBody>
          <a:bodyPr/>
          <a:lstStyle/>
          <a:p>
            <a:fld id="{549D6600-C6B9-CF4F-8A0C-864766A79F48}" type="slidenum">
              <a:rPr lang="en-US" smtClean="0"/>
              <a:t>9</a:t>
            </a:fld>
            <a:endParaRPr lang="en-US" dirty="0"/>
          </a:p>
        </p:txBody>
      </p:sp>
    </p:spTree>
    <p:extLst>
      <p:ext uri="{BB962C8B-B14F-4D97-AF65-F5344CB8AC3E}">
        <p14:creationId xmlns:p14="http://schemas.microsoft.com/office/powerpoint/2010/main" val="1469251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The Goal </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normAutofit fontScale="85000" lnSpcReduction="20000"/>
          </a:bodyPr>
          <a:lstStyle/>
          <a:p>
            <a:r>
              <a:rPr lang="en-US" dirty="0">
                <a:solidFill>
                  <a:schemeClr val="tx2">
                    <a:lumMod val="50000"/>
                  </a:schemeClr>
                </a:solidFill>
              </a:rPr>
              <a:t>To establish and operate voluntary Title X family planning projects. </a:t>
            </a:r>
          </a:p>
          <a:p>
            <a:pPr marL="0" indent="0">
              <a:buNone/>
            </a:pPr>
            <a:endParaRPr lang="en-US" dirty="0">
              <a:solidFill>
                <a:schemeClr val="tx2">
                  <a:lumMod val="50000"/>
                </a:schemeClr>
              </a:solidFill>
            </a:endParaRPr>
          </a:p>
          <a:p>
            <a:r>
              <a:rPr lang="en-US" dirty="0">
                <a:solidFill>
                  <a:schemeClr val="tx2">
                    <a:lumMod val="50000"/>
                  </a:schemeClr>
                </a:solidFill>
              </a:rPr>
              <a:t>Family planning services include a broad range of medically approved services, which includes Food and Drug Administration (FDA)-approved contraceptive products and natural family planning methods, for clients who want to prevent pregnancy and space births, pregnancy testing and counseling, assistance to achieve pregnancy, basic infertility services, sexually transmitted infection (STI) services (such as HIV prevention education, counseling, testing, and referral), and other preconception health services. </a:t>
            </a:r>
          </a:p>
          <a:p>
            <a:pPr marL="0" indent="0">
              <a:buNone/>
            </a:pPr>
            <a:endParaRPr lang="en-US" dirty="0">
              <a:solidFill>
                <a:schemeClr val="tx2">
                  <a:lumMod val="50000"/>
                </a:schemeClr>
              </a:solidFill>
            </a:endParaRPr>
          </a:p>
          <a:p>
            <a:r>
              <a:rPr lang="en-US" dirty="0">
                <a:solidFill>
                  <a:schemeClr val="tx2">
                    <a:lumMod val="50000"/>
                  </a:schemeClr>
                </a:solidFill>
              </a:rPr>
              <a:t>We seek a broad competition for Title X grant awards and are interested in innovative strategies to expand access, ensure quality, and achieve equity for all clients.</a:t>
            </a: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10</a:t>
            </a:fld>
            <a:endParaRPr lang="en-US" dirty="0"/>
          </a:p>
        </p:txBody>
      </p:sp>
    </p:spTree>
    <p:extLst>
      <p:ext uri="{BB962C8B-B14F-4D97-AF65-F5344CB8AC3E}">
        <p14:creationId xmlns:p14="http://schemas.microsoft.com/office/powerpoint/2010/main" val="162975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B5C7B0B-C82D-481B-9D94-03E78B43C093}"/>
              </a:ext>
            </a:extLst>
          </p:cNvPr>
          <p:cNvSpPr>
            <a:spLocks noGrp="1"/>
          </p:cNvSpPr>
          <p:nvPr>
            <p:ph type="title"/>
          </p:nvPr>
        </p:nvSpPr>
        <p:spPr/>
        <p:txBody>
          <a:bodyPr/>
          <a:lstStyle/>
          <a:p>
            <a:r>
              <a:rPr lang="en-US" dirty="0"/>
              <a:t>Expectations for Recipients</a:t>
            </a:r>
          </a:p>
        </p:txBody>
      </p:sp>
      <p:sp>
        <p:nvSpPr>
          <p:cNvPr id="7" name="Subtitle 6">
            <a:extLst>
              <a:ext uri="{FF2B5EF4-FFF2-40B4-BE49-F238E27FC236}">
                <a16:creationId xmlns:a16="http://schemas.microsoft.com/office/drawing/2014/main" id="{CAB073A9-B71F-4D65-95F2-51516DA56BE0}"/>
              </a:ext>
            </a:extLst>
          </p:cNvPr>
          <p:cNvSpPr>
            <a:spLocks noGrp="1"/>
          </p:cNvSpPr>
          <p:nvPr>
            <p:ph type="subTitle" idx="1"/>
          </p:nvPr>
        </p:nvSpPr>
        <p:spPr/>
        <p:txBody>
          <a:bodyPr/>
          <a:lstStyle/>
          <a:p>
            <a:r>
              <a:rPr lang="en-US" dirty="0"/>
              <a:t>Section B2.</a:t>
            </a:r>
          </a:p>
          <a:p>
            <a:r>
              <a:rPr lang="en-US" dirty="0"/>
              <a:t>Pg. 7-11</a:t>
            </a:r>
          </a:p>
        </p:txBody>
      </p:sp>
      <p:sp>
        <p:nvSpPr>
          <p:cNvPr id="3" name="Slide Number Placeholder 2">
            <a:extLst>
              <a:ext uri="{FF2B5EF4-FFF2-40B4-BE49-F238E27FC236}">
                <a16:creationId xmlns:a16="http://schemas.microsoft.com/office/drawing/2014/main" id="{AB1DD667-179C-4723-81F2-D98B729BB16D}"/>
              </a:ext>
            </a:extLst>
          </p:cNvPr>
          <p:cNvSpPr>
            <a:spLocks noGrp="1"/>
          </p:cNvSpPr>
          <p:nvPr>
            <p:ph type="sldNum" sz="quarter" idx="4294967295"/>
          </p:nvPr>
        </p:nvSpPr>
        <p:spPr>
          <a:xfrm>
            <a:off x="7086600" y="6356350"/>
            <a:ext cx="2057400" cy="365125"/>
          </a:xfrm>
        </p:spPr>
        <p:txBody>
          <a:bodyPr/>
          <a:lstStyle/>
          <a:p>
            <a:fld id="{EACE6E22-E655-5947-A8B4-6F095FBA2C12}" type="slidenum">
              <a:rPr lang="en-US" smtClean="0"/>
              <a:pPr/>
              <a:t>11</a:t>
            </a:fld>
            <a:endParaRPr lang="en-US" dirty="0"/>
          </a:p>
        </p:txBody>
      </p:sp>
      <p:sp>
        <p:nvSpPr>
          <p:cNvPr id="4" name="Footer Placeholder 3">
            <a:extLst>
              <a:ext uri="{FF2B5EF4-FFF2-40B4-BE49-F238E27FC236}">
                <a16:creationId xmlns:a16="http://schemas.microsoft.com/office/drawing/2014/main" id="{C10D3368-AE9D-4B75-AF7A-0EC6E265361B}"/>
              </a:ext>
            </a:extLst>
          </p:cNvPr>
          <p:cNvSpPr>
            <a:spLocks noGrp="1"/>
          </p:cNvSpPr>
          <p:nvPr>
            <p:ph type="ftr" sz="quarter" idx="4294967295"/>
          </p:nvPr>
        </p:nvSpPr>
        <p:spPr>
          <a:xfrm>
            <a:off x="0" y="6356350"/>
            <a:ext cx="3086100" cy="365125"/>
          </a:xfrm>
        </p:spPr>
        <p:txBody>
          <a:bodyPr/>
          <a:lstStyle/>
          <a:p>
            <a:r>
              <a:rPr lang="en-US"/>
              <a:t>© 2020 Booz Allen Hamilton Inc. All Rights Reserved. This document is confidential and intended solely for the client to whom it is addressed.</a:t>
            </a:r>
            <a:endParaRPr lang="en-US" dirty="0"/>
          </a:p>
        </p:txBody>
      </p:sp>
    </p:spTree>
    <p:extLst>
      <p:ext uri="{BB962C8B-B14F-4D97-AF65-F5344CB8AC3E}">
        <p14:creationId xmlns:p14="http://schemas.microsoft.com/office/powerpoint/2010/main" val="1682556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Expectations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lstStyle/>
          <a:p>
            <a:pPr marL="0" indent="0">
              <a:lnSpc>
                <a:spcPct val="150000"/>
              </a:lnSpc>
              <a:buNone/>
            </a:pPr>
            <a:r>
              <a:rPr lang="en-US" dirty="0">
                <a:solidFill>
                  <a:schemeClr val="tx2">
                    <a:lumMod val="50000"/>
                  </a:schemeClr>
                </a:solidFill>
              </a:rPr>
              <a:t>Recipients are expected to: </a:t>
            </a:r>
          </a:p>
          <a:p>
            <a:pPr marL="457200" indent="-457200">
              <a:buFont typeface="+mj-lt"/>
              <a:buAutoNum type="alphaLcPeriod"/>
            </a:pPr>
            <a:r>
              <a:rPr lang="en-US" dirty="0">
                <a:solidFill>
                  <a:schemeClr val="tx2">
                    <a:lumMod val="50000"/>
                  </a:schemeClr>
                </a:solidFill>
              </a:rPr>
              <a:t>Comply with Title X Statute, Regulations, Legislative Mandates, and Additional Program Guidance</a:t>
            </a:r>
          </a:p>
          <a:p>
            <a:pPr marL="457200" indent="-457200">
              <a:buFont typeface="+mj-lt"/>
              <a:buAutoNum type="alphaLcPeriod"/>
            </a:pPr>
            <a:r>
              <a:rPr lang="en-US" dirty="0">
                <a:solidFill>
                  <a:schemeClr val="tx2">
                    <a:lumMod val="50000"/>
                  </a:schemeClr>
                </a:solidFill>
              </a:rPr>
              <a:t>Address OPA Program Priorities</a:t>
            </a:r>
          </a:p>
          <a:p>
            <a:pPr marL="457200" indent="-457200">
              <a:buFont typeface="+mj-lt"/>
              <a:buAutoNum type="alphaLcPeriod"/>
            </a:pPr>
            <a:r>
              <a:rPr lang="en-US" dirty="0">
                <a:solidFill>
                  <a:schemeClr val="tx2">
                    <a:lumMod val="50000"/>
                  </a:schemeClr>
                </a:solidFill>
              </a:rPr>
              <a:t>Implement a quality improvement and quality assurance (QI/QA) plan.</a:t>
            </a: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12</a:t>
            </a:fld>
            <a:endParaRPr lang="en-US" dirty="0"/>
          </a:p>
        </p:txBody>
      </p:sp>
    </p:spTree>
    <p:extLst>
      <p:ext uri="{BB962C8B-B14F-4D97-AF65-F5344CB8AC3E}">
        <p14:creationId xmlns:p14="http://schemas.microsoft.com/office/powerpoint/2010/main" val="172981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Expectations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normAutofit fontScale="92500" lnSpcReduction="20000"/>
          </a:bodyPr>
          <a:lstStyle/>
          <a:p>
            <a:pPr marL="0" indent="0">
              <a:lnSpc>
                <a:spcPct val="150000"/>
              </a:lnSpc>
              <a:buNone/>
            </a:pPr>
            <a:r>
              <a:rPr lang="en-US" dirty="0">
                <a:solidFill>
                  <a:schemeClr val="tx2">
                    <a:lumMod val="50000"/>
                  </a:schemeClr>
                </a:solidFill>
              </a:rPr>
              <a:t>Recipients are expected to comply with: </a:t>
            </a:r>
          </a:p>
          <a:p>
            <a:pPr marL="800100" lvl="1" indent="-457200">
              <a:lnSpc>
                <a:spcPct val="100000"/>
              </a:lnSpc>
              <a:buAutoNum type="arabicPeriod"/>
            </a:pPr>
            <a:r>
              <a:rPr lang="en-US" b="1" dirty="0">
                <a:solidFill>
                  <a:schemeClr val="tx2">
                    <a:lumMod val="50000"/>
                  </a:schemeClr>
                </a:solidFill>
              </a:rPr>
              <a:t>Title X Statute (Title X of the Public Health Service Act, 42 U.S.C. 300 et seq.) </a:t>
            </a:r>
          </a:p>
          <a:p>
            <a:pPr marL="342900" lvl="1" indent="0">
              <a:lnSpc>
                <a:spcPct val="100000"/>
              </a:lnSpc>
              <a:buNone/>
            </a:pPr>
            <a:endParaRPr lang="en-US" dirty="0">
              <a:solidFill>
                <a:schemeClr val="tx2">
                  <a:lumMod val="50000"/>
                </a:schemeClr>
              </a:solidFill>
            </a:endParaRPr>
          </a:p>
          <a:p>
            <a:pPr lvl="2">
              <a:lnSpc>
                <a:spcPct val="100000"/>
              </a:lnSpc>
            </a:pPr>
            <a:r>
              <a:rPr lang="en-US" dirty="0">
                <a:solidFill>
                  <a:schemeClr val="tx2">
                    <a:lumMod val="50000"/>
                  </a:schemeClr>
                </a:solidFill>
              </a:rPr>
              <a:t>Section 1001 to assist in the establishment and operation of voluntary family planning projects which  shall offer a broad range of acceptable and effective family planning methods and services  (including natural family planning methods, infertility services, and services for adolescents). to the extent practicable, Title X service providers shall encourage family participation in family planning services projects.</a:t>
            </a:r>
          </a:p>
          <a:p>
            <a:pPr marL="685800" lvl="2" indent="0">
              <a:lnSpc>
                <a:spcPct val="100000"/>
              </a:lnSpc>
              <a:buNone/>
            </a:pPr>
            <a:r>
              <a:rPr lang="en-US" dirty="0">
                <a:solidFill>
                  <a:schemeClr val="tx2">
                    <a:lumMod val="50000"/>
                  </a:schemeClr>
                </a:solidFill>
              </a:rPr>
              <a:t> </a:t>
            </a:r>
          </a:p>
          <a:p>
            <a:pPr lvl="2">
              <a:lnSpc>
                <a:spcPct val="100000"/>
              </a:lnSpc>
            </a:pPr>
            <a:r>
              <a:rPr lang="en-US" dirty="0">
                <a:solidFill>
                  <a:schemeClr val="tx2">
                    <a:lumMod val="50000"/>
                  </a:schemeClr>
                </a:solidFill>
              </a:rPr>
              <a:t>Section 1008 “None of the funds appropriated under this title shall be used in programs where abortion is a method of family planning.”</a:t>
            </a:r>
          </a:p>
          <a:p>
            <a:pPr lvl="2">
              <a:lnSpc>
                <a:spcPct val="200000"/>
              </a:lnSpc>
            </a:pPr>
            <a:endParaRPr lang="en-US" dirty="0">
              <a:solidFill>
                <a:schemeClr val="tx2">
                  <a:lumMod val="50000"/>
                </a:schemeClr>
              </a:solidFill>
            </a:endParaRPr>
          </a:p>
          <a:p>
            <a:pPr marL="0" indent="0">
              <a:buNone/>
            </a:pPr>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13</a:t>
            </a:fld>
            <a:endParaRPr lang="en-US" dirty="0"/>
          </a:p>
        </p:txBody>
      </p:sp>
    </p:spTree>
    <p:extLst>
      <p:ext uri="{BB962C8B-B14F-4D97-AF65-F5344CB8AC3E}">
        <p14:creationId xmlns:p14="http://schemas.microsoft.com/office/powerpoint/2010/main" val="355127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Expectations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lstStyle/>
          <a:p>
            <a:pPr marL="0" indent="0">
              <a:lnSpc>
                <a:spcPct val="150000"/>
              </a:lnSpc>
              <a:buNone/>
            </a:pPr>
            <a:r>
              <a:rPr lang="en-US" dirty="0">
                <a:solidFill>
                  <a:schemeClr val="tx2">
                    <a:lumMod val="50000"/>
                  </a:schemeClr>
                </a:solidFill>
              </a:rPr>
              <a:t>Recipients are expected to comply with: </a:t>
            </a:r>
          </a:p>
          <a:p>
            <a:pPr marL="342900" lvl="1" indent="0">
              <a:lnSpc>
                <a:spcPct val="200000"/>
              </a:lnSpc>
              <a:buNone/>
            </a:pPr>
            <a:r>
              <a:rPr lang="en-US" dirty="0">
                <a:solidFill>
                  <a:schemeClr val="tx2">
                    <a:lumMod val="50000"/>
                  </a:schemeClr>
                </a:solidFill>
              </a:rPr>
              <a:t>2.	Title X Regulations (42 CFR Part 59 Subpart A)</a:t>
            </a:r>
          </a:p>
          <a:p>
            <a:pPr marL="0" indent="0">
              <a:buNone/>
            </a:pPr>
            <a:r>
              <a:rPr lang="en-US" dirty="0"/>
              <a:t>Additionally, sterilization of clients as part of the Title X program must be consistent with 42 C.F.R. part 50, subpart B (“Sterilization of Persons in Federally Assisted Family Planning Projects”). </a:t>
            </a:r>
          </a:p>
          <a:p>
            <a:pPr marL="0" indent="0">
              <a:buNone/>
            </a:pPr>
            <a:endParaRPr lang="en-US" dirty="0"/>
          </a:p>
          <a:p>
            <a:pPr marL="0" indent="0">
              <a:buNone/>
            </a:pPr>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14</a:t>
            </a:fld>
            <a:endParaRPr lang="en-US" dirty="0"/>
          </a:p>
        </p:txBody>
      </p:sp>
    </p:spTree>
    <p:extLst>
      <p:ext uri="{BB962C8B-B14F-4D97-AF65-F5344CB8AC3E}">
        <p14:creationId xmlns:p14="http://schemas.microsoft.com/office/powerpoint/2010/main" val="44776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Expectations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normAutofit fontScale="77500" lnSpcReduction="20000"/>
          </a:bodyPr>
          <a:lstStyle/>
          <a:p>
            <a:pPr marL="0" indent="0">
              <a:lnSpc>
                <a:spcPct val="150000"/>
              </a:lnSpc>
              <a:buNone/>
            </a:pPr>
            <a:r>
              <a:rPr lang="en-US" dirty="0">
                <a:solidFill>
                  <a:schemeClr val="tx2">
                    <a:lumMod val="50000"/>
                  </a:schemeClr>
                </a:solidFill>
              </a:rPr>
              <a:t>Recipients are expected to comply with: </a:t>
            </a:r>
          </a:p>
          <a:p>
            <a:pPr marL="800100" lvl="1" indent="-457200">
              <a:lnSpc>
                <a:spcPct val="200000"/>
              </a:lnSpc>
              <a:buAutoNum type="arabicPeriod" startAt="3"/>
            </a:pPr>
            <a:r>
              <a:rPr lang="en-US" b="1" dirty="0">
                <a:solidFill>
                  <a:schemeClr val="tx2">
                    <a:lumMod val="50000"/>
                  </a:schemeClr>
                </a:solidFill>
              </a:rPr>
              <a:t>Legislative Mandates</a:t>
            </a:r>
          </a:p>
          <a:p>
            <a:pPr marL="0" indent="0">
              <a:buNone/>
            </a:pPr>
            <a:r>
              <a:rPr lang="en-US" dirty="0"/>
              <a:t>“None of the funds appropriated in this Act may be made available to any entity under Title X of the PHS Act unless the applicant for the award certifies to the Secretary of Health and Human Services that it </a:t>
            </a:r>
            <a:r>
              <a:rPr lang="en-US" b="1" dirty="0"/>
              <a:t>encourages family participation in the decision of minors to seek family planning services and that it provides counseling to minors on how to resist attempts to coerce minors into engaging in sexual activities</a:t>
            </a:r>
            <a:r>
              <a:rPr lang="en-US" dirty="0"/>
              <a:t>;” </a:t>
            </a:r>
          </a:p>
          <a:p>
            <a:pPr marL="0" indent="0">
              <a:buNone/>
            </a:pPr>
            <a:endParaRPr lang="en-US" dirty="0"/>
          </a:p>
          <a:p>
            <a:pPr marL="0" indent="0">
              <a:buNone/>
            </a:pPr>
            <a:r>
              <a:rPr lang="en-US" dirty="0"/>
              <a:t>“Notwithstanding any other provision of law</a:t>
            </a:r>
            <a:r>
              <a:rPr lang="en-US" b="1" dirty="0"/>
              <a:t>, no provider of services under Title X of the PHS Act shall be exempt from any State law requiring notification or the reporting of child abuse, child molestation, sexual abuse, rape, or incest</a:t>
            </a:r>
            <a:r>
              <a:rPr lang="en-US" dirty="0"/>
              <a:t>.” </a:t>
            </a:r>
          </a:p>
          <a:p>
            <a:pPr marL="0" indent="0">
              <a:buNone/>
            </a:pPr>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15</a:t>
            </a:fld>
            <a:endParaRPr lang="en-US" dirty="0"/>
          </a:p>
        </p:txBody>
      </p:sp>
    </p:spTree>
    <p:extLst>
      <p:ext uri="{BB962C8B-B14F-4D97-AF65-F5344CB8AC3E}">
        <p14:creationId xmlns:p14="http://schemas.microsoft.com/office/powerpoint/2010/main" val="3184647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Expectations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lstStyle/>
          <a:p>
            <a:pPr marL="0" indent="0">
              <a:lnSpc>
                <a:spcPct val="150000"/>
              </a:lnSpc>
              <a:buNone/>
            </a:pPr>
            <a:r>
              <a:rPr lang="en-US" dirty="0">
                <a:solidFill>
                  <a:schemeClr val="tx2">
                    <a:lumMod val="50000"/>
                  </a:schemeClr>
                </a:solidFill>
              </a:rPr>
              <a:t>Recipients are expected to comply with: </a:t>
            </a:r>
          </a:p>
          <a:p>
            <a:pPr marL="342900" lvl="1" indent="0">
              <a:lnSpc>
                <a:spcPct val="200000"/>
              </a:lnSpc>
              <a:buNone/>
            </a:pPr>
            <a:r>
              <a:rPr lang="en-US" dirty="0">
                <a:solidFill>
                  <a:schemeClr val="tx2">
                    <a:lumMod val="50000"/>
                  </a:schemeClr>
                </a:solidFill>
              </a:rPr>
              <a:t>4.	</a:t>
            </a:r>
            <a:r>
              <a:rPr lang="en-US" b="1" dirty="0">
                <a:solidFill>
                  <a:schemeClr val="tx2">
                    <a:lumMod val="50000"/>
                  </a:schemeClr>
                </a:solidFill>
              </a:rPr>
              <a:t>Additional Title X Program Guidance</a:t>
            </a:r>
          </a:p>
          <a:p>
            <a:pPr marL="1028700" lvl="2" indent="-342900">
              <a:buFont typeface="+mj-lt"/>
              <a:buAutoNum type="alphaLcParenR"/>
            </a:pPr>
            <a:r>
              <a:rPr lang="en-US" b="1" dirty="0">
                <a:solidFill>
                  <a:schemeClr val="tx2">
                    <a:lumMod val="50000"/>
                  </a:schemeClr>
                </a:solidFill>
              </a:rPr>
              <a:t>Provide clinical services consist with the </a:t>
            </a:r>
            <a:r>
              <a:rPr lang="en-US" b="1" dirty="0">
                <a:solidFill>
                  <a:schemeClr val="tx2">
                    <a:lumMod val="50000"/>
                  </a:schemeClr>
                </a:solidFill>
                <a:hlinkClick r:id="rId3"/>
              </a:rPr>
              <a:t>Providing Quality Family Planning Services: Recommendations from Centers for Disease Control and Prevention and the US Office of Population Affairs (QFP)</a:t>
            </a:r>
            <a:endParaRPr lang="en-US" b="1" dirty="0">
              <a:solidFill>
                <a:schemeClr val="tx2">
                  <a:lumMod val="50000"/>
                </a:schemeClr>
              </a:solidFill>
            </a:endParaRPr>
          </a:p>
          <a:p>
            <a:pPr marL="1028700" lvl="2" indent="-342900">
              <a:buFont typeface="+mj-lt"/>
              <a:buAutoNum type="alphaLcParenR"/>
            </a:pPr>
            <a:r>
              <a:rPr lang="en-US" b="1" dirty="0">
                <a:solidFill>
                  <a:schemeClr val="tx2">
                    <a:lumMod val="50000"/>
                  </a:schemeClr>
                </a:solidFill>
              </a:rPr>
              <a:t>Program Policy Notices</a:t>
            </a:r>
          </a:p>
          <a:p>
            <a:pPr marL="685800" lvl="2" indent="0">
              <a:buNone/>
            </a:pPr>
            <a:endParaRPr lang="en-US" b="1" dirty="0">
              <a:solidFill>
                <a:schemeClr val="tx2">
                  <a:lumMod val="50000"/>
                </a:schemeClr>
              </a:solidFill>
            </a:endParaRPr>
          </a:p>
          <a:p>
            <a:pPr>
              <a:buFont typeface="Wingdings" panose="05000000000000000000" pitchFamily="2" charset="2"/>
              <a:buChar char="§"/>
            </a:pPr>
            <a:endParaRPr lang="en-US" b="1" dirty="0">
              <a:solidFill>
                <a:schemeClr val="tx2">
                  <a:lumMod val="50000"/>
                </a:schemeClr>
              </a:solidFill>
            </a:endParaRPr>
          </a:p>
          <a:p>
            <a:pPr lvl="1">
              <a:lnSpc>
                <a:spcPct val="200000"/>
              </a:lnSpc>
            </a:pPr>
            <a:endParaRPr lang="en-US" dirty="0">
              <a:solidFill>
                <a:schemeClr val="tx2">
                  <a:lumMod val="50000"/>
                </a:schemeClr>
              </a:solidFill>
            </a:endParaRPr>
          </a:p>
          <a:p>
            <a:pPr marL="0" indent="0">
              <a:buNone/>
            </a:pPr>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16</a:t>
            </a:fld>
            <a:endParaRPr lang="en-US" dirty="0"/>
          </a:p>
        </p:txBody>
      </p:sp>
    </p:spTree>
    <p:extLst>
      <p:ext uri="{BB962C8B-B14F-4D97-AF65-F5344CB8AC3E}">
        <p14:creationId xmlns:p14="http://schemas.microsoft.com/office/powerpoint/2010/main" val="1284593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Expectations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2367286"/>
            <a:ext cx="7886700" cy="4354190"/>
          </a:xfrm>
        </p:spPr>
        <p:txBody>
          <a:bodyPr/>
          <a:lstStyle/>
          <a:p>
            <a:pPr marL="0" indent="0">
              <a:lnSpc>
                <a:spcPct val="150000"/>
              </a:lnSpc>
              <a:buNone/>
            </a:pPr>
            <a:r>
              <a:rPr lang="en-US" dirty="0">
                <a:solidFill>
                  <a:schemeClr val="tx2">
                    <a:lumMod val="50000"/>
                  </a:schemeClr>
                </a:solidFill>
              </a:rPr>
              <a:t>Recipients are expected to: </a:t>
            </a:r>
          </a:p>
          <a:p>
            <a:pPr marL="0" indent="0">
              <a:buNone/>
            </a:pPr>
            <a:endParaRPr lang="en-US" b="1" dirty="0">
              <a:solidFill>
                <a:schemeClr val="tx2">
                  <a:lumMod val="50000"/>
                </a:schemeClr>
              </a:solidFill>
            </a:endParaRPr>
          </a:p>
          <a:p>
            <a:pPr marL="685800" lvl="2" indent="0">
              <a:lnSpc>
                <a:spcPct val="100000"/>
              </a:lnSpc>
              <a:buNone/>
            </a:pPr>
            <a:r>
              <a:rPr lang="en-US" b="1" dirty="0">
                <a:solidFill>
                  <a:schemeClr val="tx2">
                    <a:lumMod val="50000"/>
                  </a:schemeClr>
                </a:solidFill>
              </a:rPr>
              <a:t>b) Address OPA Program Priorities </a:t>
            </a:r>
          </a:p>
          <a:p>
            <a:pPr lvl="3">
              <a:lnSpc>
                <a:spcPct val="100000"/>
              </a:lnSpc>
            </a:pPr>
            <a:r>
              <a:rPr lang="en-US" sz="2000" b="0" i="1" dirty="0">
                <a:solidFill>
                  <a:schemeClr val="tx2">
                    <a:lumMod val="50000"/>
                  </a:schemeClr>
                </a:solidFill>
              </a:rPr>
              <a:t>Advance health equity through the delivery of Title X services</a:t>
            </a:r>
          </a:p>
          <a:p>
            <a:pPr lvl="3">
              <a:lnSpc>
                <a:spcPct val="100000"/>
              </a:lnSpc>
            </a:pPr>
            <a:r>
              <a:rPr lang="en-US" sz="2000" b="0" i="1" dirty="0">
                <a:solidFill>
                  <a:schemeClr val="tx2">
                    <a:lumMod val="50000"/>
                  </a:schemeClr>
                </a:solidFill>
              </a:rPr>
              <a:t>Improve and expand access to Title X services</a:t>
            </a:r>
          </a:p>
          <a:p>
            <a:pPr lvl="3">
              <a:lnSpc>
                <a:spcPct val="100000"/>
              </a:lnSpc>
            </a:pPr>
            <a:r>
              <a:rPr lang="en-US" sz="2000" b="0" i="1" dirty="0">
                <a:solidFill>
                  <a:schemeClr val="tx2">
                    <a:lumMod val="50000"/>
                  </a:schemeClr>
                </a:solidFill>
              </a:rPr>
              <a:t>Deliver Title X services of the highest quality </a:t>
            </a:r>
          </a:p>
          <a:p>
            <a:pPr lvl="1">
              <a:lnSpc>
                <a:spcPct val="200000"/>
              </a:lnSpc>
            </a:pPr>
            <a:endParaRPr lang="en-US" dirty="0">
              <a:solidFill>
                <a:schemeClr val="tx2">
                  <a:lumMod val="50000"/>
                </a:schemeClr>
              </a:solidFill>
            </a:endParaRPr>
          </a:p>
          <a:p>
            <a:pPr marL="0" indent="0">
              <a:buNone/>
            </a:pPr>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17</a:t>
            </a:fld>
            <a:endParaRPr lang="en-US" dirty="0"/>
          </a:p>
        </p:txBody>
      </p:sp>
    </p:spTree>
    <p:extLst>
      <p:ext uri="{BB962C8B-B14F-4D97-AF65-F5344CB8AC3E}">
        <p14:creationId xmlns:p14="http://schemas.microsoft.com/office/powerpoint/2010/main" val="794852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Expectations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1805650"/>
            <a:ext cx="7886700" cy="5418110"/>
          </a:xfrm>
        </p:spPr>
        <p:txBody>
          <a:bodyPr>
            <a:normAutofit/>
          </a:bodyPr>
          <a:lstStyle/>
          <a:p>
            <a:pPr marL="0" indent="0">
              <a:lnSpc>
                <a:spcPct val="150000"/>
              </a:lnSpc>
              <a:buNone/>
            </a:pPr>
            <a:r>
              <a:rPr lang="en-US" dirty="0">
                <a:solidFill>
                  <a:schemeClr val="tx2">
                    <a:lumMod val="50000"/>
                  </a:schemeClr>
                </a:solidFill>
              </a:rPr>
              <a:t>Recipients are expected to comply with: </a:t>
            </a:r>
          </a:p>
          <a:p>
            <a:pPr marL="0" indent="0">
              <a:buNone/>
            </a:pPr>
            <a:endParaRPr lang="en-US" b="1" dirty="0">
              <a:solidFill>
                <a:schemeClr val="tx2">
                  <a:lumMod val="50000"/>
                </a:schemeClr>
              </a:solidFill>
            </a:endParaRPr>
          </a:p>
          <a:p>
            <a:pPr marL="685800" lvl="2" indent="0">
              <a:lnSpc>
                <a:spcPct val="100000"/>
              </a:lnSpc>
              <a:buNone/>
            </a:pPr>
            <a:r>
              <a:rPr lang="en-US" b="1" dirty="0">
                <a:solidFill>
                  <a:schemeClr val="tx2">
                    <a:lumMod val="50000"/>
                  </a:schemeClr>
                </a:solidFill>
              </a:rPr>
              <a:t>c) </a:t>
            </a:r>
            <a:r>
              <a:rPr lang="en-US" sz="1900" b="1" dirty="0">
                <a:solidFill>
                  <a:schemeClr val="tx2">
                    <a:lumMod val="50000"/>
                  </a:schemeClr>
                </a:solidFill>
              </a:rPr>
              <a:t>Implement a quality improvement and quality assurance (QI/QA) plan.</a:t>
            </a:r>
          </a:p>
          <a:p>
            <a:pPr lvl="3">
              <a:lnSpc>
                <a:spcPct val="100000"/>
              </a:lnSpc>
            </a:pPr>
            <a:r>
              <a:rPr lang="en-US" dirty="0">
                <a:solidFill>
                  <a:schemeClr val="tx2">
                    <a:lumMod val="50000"/>
                  </a:schemeClr>
                </a:solidFill>
              </a:rPr>
              <a:t>collecting and using data to monitor the delivery of quality family planning services</a:t>
            </a:r>
          </a:p>
          <a:p>
            <a:pPr lvl="3">
              <a:lnSpc>
                <a:spcPct val="100000"/>
              </a:lnSpc>
            </a:pPr>
            <a:r>
              <a:rPr lang="en-US" dirty="0">
                <a:solidFill>
                  <a:schemeClr val="tx2">
                    <a:lumMod val="50000"/>
                  </a:schemeClr>
                </a:solidFill>
              </a:rPr>
              <a:t>inform modifications to the provision of services</a:t>
            </a:r>
          </a:p>
          <a:p>
            <a:pPr lvl="3">
              <a:lnSpc>
                <a:spcPct val="100000"/>
              </a:lnSpc>
            </a:pPr>
            <a:r>
              <a:rPr lang="en-US" dirty="0">
                <a:solidFill>
                  <a:schemeClr val="tx2">
                    <a:lumMod val="50000"/>
                  </a:schemeClr>
                </a:solidFill>
              </a:rPr>
              <a:t>inform oversight and decision-making regarding the provision of services</a:t>
            </a:r>
          </a:p>
          <a:p>
            <a:pPr lvl="3">
              <a:lnSpc>
                <a:spcPct val="100000"/>
              </a:lnSpc>
            </a:pPr>
            <a:r>
              <a:rPr lang="en-US" dirty="0">
                <a:solidFill>
                  <a:schemeClr val="tx2">
                    <a:lumMod val="50000"/>
                  </a:schemeClr>
                </a:solidFill>
              </a:rPr>
              <a:t>assess patient satisfaction</a:t>
            </a:r>
          </a:p>
          <a:p>
            <a:pPr lvl="3">
              <a:lnSpc>
                <a:spcPct val="100000"/>
              </a:lnSpc>
            </a:pPr>
            <a:endParaRPr lang="en-US" b="1" dirty="0">
              <a:solidFill>
                <a:schemeClr val="tx2">
                  <a:lumMod val="50000"/>
                </a:schemeClr>
              </a:solidFill>
            </a:endParaRPr>
          </a:p>
          <a:p>
            <a:pPr marL="685800" lvl="2" indent="0">
              <a:lnSpc>
                <a:spcPct val="100000"/>
              </a:lnSpc>
              <a:buNone/>
            </a:pPr>
            <a:r>
              <a:rPr lang="en-US" b="1" dirty="0">
                <a:solidFill>
                  <a:schemeClr val="tx2">
                    <a:lumMod val="50000"/>
                  </a:schemeClr>
                </a:solidFill>
              </a:rPr>
              <a:t>	</a:t>
            </a:r>
            <a:endParaRPr lang="en-US" dirty="0">
              <a:solidFill>
                <a:schemeClr val="tx2">
                  <a:lumMod val="50000"/>
                </a:schemeClr>
              </a:solidFill>
            </a:endParaRPr>
          </a:p>
          <a:p>
            <a:pPr marL="0" indent="0">
              <a:buNone/>
            </a:pPr>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18</a:t>
            </a:fld>
            <a:endParaRPr lang="en-US" dirty="0"/>
          </a:p>
        </p:txBody>
      </p:sp>
    </p:spTree>
    <p:extLst>
      <p:ext uri="{BB962C8B-B14F-4D97-AF65-F5344CB8AC3E}">
        <p14:creationId xmlns:p14="http://schemas.microsoft.com/office/powerpoint/2010/main" val="4230241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Expectations</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2367286"/>
            <a:ext cx="7886700" cy="4765034"/>
          </a:xfrm>
        </p:spPr>
        <p:txBody>
          <a:bodyPr>
            <a:normAutofit/>
          </a:bodyPr>
          <a:lstStyle/>
          <a:p>
            <a:pPr marL="0" indent="0">
              <a:lnSpc>
                <a:spcPct val="150000"/>
              </a:lnSpc>
              <a:buNone/>
            </a:pPr>
            <a:r>
              <a:rPr lang="en-US" dirty="0">
                <a:solidFill>
                  <a:schemeClr val="tx2">
                    <a:lumMod val="50000"/>
                  </a:schemeClr>
                </a:solidFill>
              </a:rPr>
              <a:t>Recipients are expected to comply with: </a:t>
            </a:r>
          </a:p>
          <a:p>
            <a:pPr>
              <a:buFont typeface="Wingdings" panose="05000000000000000000" pitchFamily="2" charset="2"/>
              <a:buChar char="§"/>
            </a:pPr>
            <a:endParaRPr lang="en-US" b="1" dirty="0">
              <a:solidFill>
                <a:schemeClr val="tx2">
                  <a:lumMod val="50000"/>
                </a:schemeClr>
              </a:solidFill>
            </a:endParaRPr>
          </a:p>
          <a:p>
            <a:pPr marL="685800" lvl="2" indent="0">
              <a:lnSpc>
                <a:spcPct val="100000"/>
              </a:lnSpc>
              <a:buNone/>
            </a:pPr>
            <a:r>
              <a:rPr lang="en-US" sz="1900" b="1" dirty="0">
                <a:solidFill>
                  <a:schemeClr val="tx2">
                    <a:lumMod val="50000"/>
                  </a:schemeClr>
                </a:solidFill>
              </a:rPr>
              <a:t>c) Implement a quality improvement and quality assurance (QI/QA) plan (contd.)</a:t>
            </a:r>
          </a:p>
          <a:p>
            <a:pPr lvl="3">
              <a:lnSpc>
                <a:spcPct val="100000"/>
              </a:lnSpc>
            </a:pPr>
            <a:r>
              <a:rPr lang="en-US" dirty="0">
                <a:solidFill>
                  <a:schemeClr val="tx2">
                    <a:lumMod val="50000"/>
                  </a:schemeClr>
                </a:solidFill>
              </a:rPr>
              <a:t>expect recipients to address oversight and service provision at the recipient level, the subrecipient level, and the service site level within their QI/QA plan. </a:t>
            </a:r>
          </a:p>
          <a:p>
            <a:pPr lvl="3">
              <a:lnSpc>
                <a:spcPct val="100000"/>
              </a:lnSpc>
            </a:pPr>
            <a:r>
              <a:rPr lang="en-US" dirty="0">
                <a:solidFill>
                  <a:schemeClr val="tx2">
                    <a:lumMod val="50000"/>
                  </a:schemeClr>
                </a:solidFill>
              </a:rPr>
              <a:t>must collect and report FPAR data to OPA on an annual basis (OMB approval 0990-0479, expires 9/30/2024) and are expected to use their FPAR data to inform their QI/QA activities</a:t>
            </a:r>
          </a:p>
          <a:p>
            <a:pPr lvl="3">
              <a:lnSpc>
                <a:spcPct val="100000"/>
              </a:lnSpc>
            </a:pPr>
            <a:endParaRPr lang="en-US" b="1" dirty="0">
              <a:solidFill>
                <a:schemeClr val="tx2">
                  <a:lumMod val="50000"/>
                </a:schemeClr>
              </a:solidFill>
            </a:endParaRPr>
          </a:p>
          <a:p>
            <a:pPr lvl="3">
              <a:lnSpc>
                <a:spcPct val="100000"/>
              </a:lnSpc>
            </a:pPr>
            <a:endParaRPr lang="en-US" b="1" dirty="0">
              <a:solidFill>
                <a:schemeClr val="tx2">
                  <a:lumMod val="50000"/>
                </a:schemeClr>
              </a:solidFill>
            </a:endParaRPr>
          </a:p>
          <a:p>
            <a:pPr marL="685800" lvl="2" indent="0">
              <a:lnSpc>
                <a:spcPct val="100000"/>
              </a:lnSpc>
              <a:buNone/>
            </a:pPr>
            <a:r>
              <a:rPr lang="en-US" b="1" dirty="0">
                <a:solidFill>
                  <a:schemeClr val="tx2">
                    <a:lumMod val="50000"/>
                  </a:schemeClr>
                </a:solidFill>
              </a:rPr>
              <a:t>	</a:t>
            </a:r>
            <a:endParaRPr lang="en-US" dirty="0">
              <a:solidFill>
                <a:schemeClr val="tx2">
                  <a:lumMod val="50000"/>
                </a:schemeClr>
              </a:solidFill>
            </a:endParaRPr>
          </a:p>
          <a:p>
            <a:pPr marL="0" indent="0">
              <a:buNone/>
            </a:pPr>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19</a:t>
            </a:fld>
            <a:endParaRPr lang="en-US" dirty="0"/>
          </a:p>
        </p:txBody>
      </p:sp>
    </p:spTree>
    <p:extLst>
      <p:ext uri="{BB962C8B-B14F-4D97-AF65-F5344CB8AC3E}">
        <p14:creationId xmlns:p14="http://schemas.microsoft.com/office/powerpoint/2010/main" val="1249799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BA458-BA73-483E-8110-C463D4D4B7EF}"/>
              </a:ext>
            </a:extLst>
          </p:cNvPr>
          <p:cNvSpPr>
            <a:spLocks noGrp="1"/>
          </p:cNvSpPr>
          <p:nvPr>
            <p:ph type="title"/>
          </p:nvPr>
        </p:nvSpPr>
        <p:spPr/>
        <p:txBody>
          <a:bodyPr>
            <a:normAutofit fontScale="90000"/>
          </a:bodyPr>
          <a:lstStyle/>
          <a:p>
            <a:r>
              <a:rPr lang="en-US" dirty="0"/>
              <a:t>Program Specific Terms &amp; Conditions (Pg. 40-41)</a:t>
            </a:r>
          </a:p>
        </p:txBody>
      </p:sp>
      <p:sp>
        <p:nvSpPr>
          <p:cNvPr id="3" name="Content Placeholder 2">
            <a:extLst>
              <a:ext uri="{FF2B5EF4-FFF2-40B4-BE49-F238E27FC236}">
                <a16:creationId xmlns:a16="http://schemas.microsoft.com/office/drawing/2014/main" id="{BFEB0667-1642-4AC4-8CB9-2F31A27825F4}"/>
              </a:ext>
            </a:extLst>
          </p:cNvPr>
          <p:cNvSpPr>
            <a:spLocks noGrp="1"/>
          </p:cNvSpPr>
          <p:nvPr>
            <p:ph idx="1"/>
          </p:nvPr>
        </p:nvSpPr>
        <p:spPr/>
        <p:txBody>
          <a:bodyPr>
            <a:normAutofit/>
          </a:bodyPr>
          <a:lstStyle/>
          <a:p>
            <a:r>
              <a:rPr lang="en-US" dirty="0"/>
              <a:t>Disparity Impact Statement</a:t>
            </a:r>
          </a:p>
          <a:p>
            <a:r>
              <a:rPr lang="en-US" dirty="0"/>
              <a:t>Ensuring an Accurate Family Planning Service Site Database</a:t>
            </a:r>
          </a:p>
        </p:txBody>
      </p:sp>
      <p:sp>
        <p:nvSpPr>
          <p:cNvPr id="5" name="Slide Number Placeholder 4">
            <a:extLst>
              <a:ext uri="{FF2B5EF4-FFF2-40B4-BE49-F238E27FC236}">
                <a16:creationId xmlns:a16="http://schemas.microsoft.com/office/drawing/2014/main" id="{7A9D03DE-B7DD-433E-A4BA-DB92984F8EAE}"/>
              </a:ext>
            </a:extLst>
          </p:cNvPr>
          <p:cNvSpPr>
            <a:spLocks noGrp="1"/>
          </p:cNvSpPr>
          <p:nvPr>
            <p:ph type="sldNum" sz="quarter" idx="12"/>
          </p:nvPr>
        </p:nvSpPr>
        <p:spPr/>
        <p:txBody>
          <a:bodyPr/>
          <a:lstStyle/>
          <a:p>
            <a:fld id="{549D6600-C6B9-CF4F-8A0C-864766A79F48}" type="slidenum">
              <a:rPr lang="en-US" smtClean="0"/>
              <a:t>20</a:t>
            </a:fld>
            <a:endParaRPr lang="en-US" dirty="0"/>
          </a:p>
        </p:txBody>
      </p:sp>
    </p:spTree>
    <p:extLst>
      <p:ext uri="{BB962C8B-B14F-4D97-AF65-F5344CB8AC3E}">
        <p14:creationId xmlns:p14="http://schemas.microsoft.com/office/powerpoint/2010/main" val="1360465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F4A4A-24E2-4346-BD0C-E6389F96CB5F}"/>
              </a:ext>
            </a:extLst>
          </p:cNvPr>
          <p:cNvSpPr>
            <a:spLocks noGrp="1"/>
          </p:cNvSpPr>
          <p:nvPr>
            <p:ph type="title"/>
          </p:nvPr>
        </p:nvSpPr>
        <p:spPr/>
        <p:txBody>
          <a:bodyPr>
            <a:normAutofit/>
          </a:bodyPr>
          <a:lstStyle/>
          <a:p>
            <a:r>
              <a:rPr lang="en-US" sz="3200" dirty="0"/>
              <a:t>Application Content</a:t>
            </a:r>
          </a:p>
        </p:txBody>
      </p:sp>
      <p:sp>
        <p:nvSpPr>
          <p:cNvPr id="3" name="Subtitle 2">
            <a:extLst>
              <a:ext uri="{FF2B5EF4-FFF2-40B4-BE49-F238E27FC236}">
                <a16:creationId xmlns:a16="http://schemas.microsoft.com/office/drawing/2014/main" id="{B279FF3F-261D-4A79-ADEE-3200F611DD86}"/>
              </a:ext>
            </a:extLst>
          </p:cNvPr>
          <p:cNvSpPr>
            <a:spLocks noGrp="1"/>
          </p:cNvSpPr>
          <p:nvPr>
            <p:ph type="subTitle" idx="1"/>
          </p:nvPr>
        </p:nvSpPr>
        <p:spPr/>
        <p:txBody>
          <a:bodyPr/>
          <a:lstStyle/>
          <a:p>
            <a:r>
              <a:rPr lang="en-US" dirty="0"/>
              <a:t>Section F3.</a:t>
            </a:r>
          </a:p>
          <a:p>
            <a:r>
              <a:rPr lang="en-US" dirty="0"/>
              <a:t>Pg. 17-21</a:t>
            </a:r>
          </a:p>
        </p:txBody>
      </p:sp>
    </p:spTree>
    <p:extLst>
      <p:ext uri="{BB962C8B-B14F-4D97-AF65-F5344CB8AC3E}">
        <p14:creationId xmlns:p14="http://schemas.microsoft.com/office/powerpoint/2010/main" val="3171661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Project Narrative</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lstStyle/>
          <a:p>
            <a:pPr>
              <a:lnSpc>
                <a:spcPct val="100000"/>
              </a:lnSpc>
              <a:buFont typeface="Wingdings" panose="05000000000000000000" pitchFamily="2" charset="2"/>
              <a:buChar char="§"/>
            </a:pPr>
            <a:r>
              <a:rPr lang="en-US" sz="2000" dirty="0">
                <a:solidFill>
                  <a:srgbClr val="BACCF3">
                    <a:lumMod val="25000"/>
                  </a:srgbClr>
                </a:solidFill>
                <a:latin typeface="Arial"/>
              </a:rPr>
              <a:t>Project Narrative is the </a:t>
            </a:r>
            <a:r>
              <a:rPr lang="en-US" sz="2000" b="1" dirty="0">
                <a:solidFill>
                  <a:srgbClr val="C00000"/>
                </a:solidFill>
                <a:latin typeface="Arial"/>
              </a:rPr>
              <a:t>most important </a:t>
            </a:r>
            <a:r>
              <a:rPr lang="en-US" sz="2000" dirty="0">
                <a:solidFill>
                  <a:srgbClr val="BACCF3">
                    <a:lumMod val="25000"/>
                  </a:srgbClr>
                </a:solidFill>
                <a:latin typeface="Arial"/>
              </a:rPr>
              <a:t>part of the application</a:t>
            </a:r>
          </a:p>
          <a:p>
            <a:pPr>
              <a:lnSpc>
                <a:spcPct val="100000"/>
              </a:lnSpc>
              <a:buFont typeface="Wingdings" panose="05000000000000000000" pitchFamily="2" charset="2"/>
              <a:buChar char="§"/>
            </a:pPr>
            <a:r>
              <a:rPr lang="en-US" sz="2000" dirty="0">
                <a:solidFill>
                  <a:schemeClr val="tx2">
                    <a:lumMod val="50000"/>
                  </a:schemeClr>
                </a:solidFill>
              </a:rPr>
              <a:t>Clear and concise description of the project</a:t>
            </a:r>
          </a:p>
          <a:p>
            <a:pPr>
              <a:lnSpc>
                <a:spcPct val="100000"/>
              </a:lnSpc>
              <a:buFont typeface="Wingdings" panose="05000000000000000000" pitchFamily="2" charset="2"/>
              <a:buChar char="§"/>
            </a:pPr>
            <a:r>
              <a:rPr lang="en-US" sz="2000" dirty="0">
                <a:solidFill>
                  <a:schemeClr val="tx2">
                    <a:lumMod val="50000"/>
                  </a:schemeClr>
                </a:solidFill>
              </a:rPr>
              <a:t>Include all services to be provided by the project</a:t>
            </a:r>
          </a:p>
          <a:p>
            <a:pPr>
              <a:lnSpc>
                <a:spcPct val="100000"/>
              </a:lnSpc>
              <a:buFont typeface="Wingdings" panose="05000000000000000000" pitchFamily="2" charset="2"/>
              <a:buChar char="§"/>
            </a:pPr>
            <a:r>
              <a:rPr lang="en-US" sz="2000" dirty="0">
                <a:solidFill>
                  <a:schemeClr val="tx2">
                    <a:lumMod val="50000"/>
                  </a:schemeClr>
                </a:solidFill>
              </a:rPr>
              <a:t>Provide evidence of ability to comply with Title X Statutes and Regulations and Legislative Mandates</a:t>
            </a:r>
          </a:p>
          <a:p>
            <a:endParaRPr lang="en-US" dirty="0"/>
          </a:p>
          <a:p>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22</a:t>
            </a:fld>
            <a:endParaRPr lang="en-US" dirty="0"/>
          </a:p>
        </p:txBody>
      </p:sp>
    </p:spTree>
    <p:extLst>
      <p:ext uri="{BB962C8B-B14F-4D97-AF65-F5344CB8AC3E}">
        <p14:creationId xmlns:p14="http://schemas.microsoft.com/office/powerpoint/2010/main" val="513220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2000" dirty="0"/>
            </a:br>
            <a:r>
              <a:rPr lang="en-US" sz="2400" dirty="0"/>
              <a:t>Proposed Service Area and Plans to Address the Need for Family Planning Services </a:t>
            </a:r>
            <a:br>
              <a:rPr lang="en-US" sz="2400" dirty="0"/>
            </a:br>
            <a:endParaRPr lang="en-US" sz="2400" dirty="0"/>
          </a:p>
        </p:txBody>
      </p:sp>
      <p:sp>
        <p:nvSpPr>
          <p:cNvPr id="6" name="Content Placeholder 5"/>
          <p:cNvSpPr>
            <a:spLocks noGrp="1"/>
          </p:cNvSpPr>
          <p:nvPr>
            <p:ph idx="1"/>
          </p:nvPr>
        </p:nvSpPr>
        <p:spPr>
          <a:xfrm>
            <a:off x="628650" y="2367286"/>
            <a:ext cx="7886700" cy="3989065"/>
          </a:xfrm>
        </p:spPr>
        <p:txBody>
          <a:bodyPr>
            <a:normAutofit/>
          </a:bodyPr>
          <a:lstStyle/>
          <a:p>
            <a:pPr>
              <a:buFont typeface="Wingdings" panose="05000000000000000000" pitchFamily="2" charset="2"/>
              <a:buChar char="§"/>
            </a:pPr>
            <a:r>
              <a:rPr lang="en-US" sz="2000" dirty="0">
                <a:solidFill>
                  <a:schemeClr val="tx2">
                    <a:lumMod val="50000"/>
                  </a:schemeClr>
                </a:solidFill>
              </a:rPr>
              <a:t>Describe the proposed service area, including the service area boundaries, and the need for Title X family planning services in the proposed service area. Describe the current availability of family planning services in the proposed service area and any existing gaps in the availability or accessibility of services.</a:t>
            </a:r>
          </a:p>
          <a:p>
            <a:pPr marL="0" indent="0">
              <a:buNone/>
            </a:pPr>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Describe your process for assessing the need for services within the proposed service area and how you have/will continue to use the results of your assessment to inform and improve service delivery. </a:t>
            </a:r>
          </a:p>
          <a:p>
            <a:pPr marL="0" indent="0">
              <a:buNone/>
            </a:pPr>
            <a:endParaRPr lang="en-US" sz="1600" dirty="0">
              <a:solidFill>
                <a:schemeClr val="tx2">
                  <a:lumMod val="50000"/>
                </a:schemeClr>
              </a:solidFill>
            </a:endParaRPr>
          </a:p>
          <a:p>
            <a:pPr marL="0" indent="0">
              <a:buNone/>
            </a:pPr>
            <a:endParaRPr lang="en-US" dirty="0"/>
          </a:p>
        </p:txBody>
      </p:sp>
      <p:sp>
        <p:nvSpPr>
          <p:cNvPr id="3" name="Slide Number Placeholder 2"/>
          <p:cNvSpPr>
            <a:spLocks noGrp="1"/>
          </p:cNvSpPr>
          <p:nvPr>
            <p:ph type="sldNum" sz="quarter" idx="12"/>
          </p:nvPr>
        </p:nvSpPr>
        <p:spPr/>
        <p:txBody>
          <a:bodyPr/>
          <a:lstStyle/>
          <a:p>
            <a:fld id="{EACE6E22-E655-5947-A8B4-6F095FBA2C12}" type="slidenum">
              <a:rPr lang="en-US" smtClean="0"/>
              <a:pPr/>
              <a:t>23</a:t>
            </a:fld>
            <a:endParaRPr lang="en-US" dirty="0"/>
          </a:p>
        </p:txBody>
      </p:sp>
    </p:spTree>
    <p:extLst>
      <p:ext uri="{BB962C8B-B14F-4D97-AF65-F5344CB8AC3E}">
        <p14:creationId xmlns:p14="http://schemas.microsoft.com/office/powerpoint/2010/main" val="3696209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2000" dirty="0"/>
            </a:br>
            <a:r>
              <a:rPr lang="en-US" sz="2400" dirty="0"/>
              <a:t>Proposed Service Area and Plans to Address the Need for Family Planning Services </a:t>
            </a:r>
            <a:br>
              <a:rPr lang="en-US" sz="2400" dirty="0"/>
            </a:br>
            <a:endParaRPr lang="en-US" sz="2400" dirty="0"/>
          </a:p>
        </p:txBody>
      </p:sp>
      <p:sp>
        <p:nvSpPr>
          <p:cNvPr id="6" name="Content Placeholder 5"/>
          <p:cNvSpPr>
            <a:spLocks noGrp="1"/>
          </p:cNvSpPr>
          <p:nvPr>
            <p:ph idx="1"/>
          </p:nvPr>
        </p:nvSpPr>
        <p:spPr>
          <a:xfrm>
            <a:off x="628650" y="1805650"/>
            <a:ext cx="7886700" cy="4915826"/>
          </a:xfrm>
        </p:spPr>
        <p:txBody>
          <a:bodyPr>
            <a:normAutofit lnSpcReduction="10000"/>
          </a:bodyPr>
          <a:lstStyle/>
          <a:p>
            <a:pPr marL="0" indent="0">
              <a:buNone/>
            </a:pPr>
            <a:endParaRPr lang="en-US" sz="16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Using and citing current data, describe the clients in need of services in the proposed service area and any factors associated with access and utilization of family planning services (e.g., geography, transportation, occupation, transience, unemployment, income level, educational attainment). Also describe any unique health care needs or characteristics that impact health status and delivery of family planning services (e.g., language barriers, food insecurity, housing insecurity, financial strain, lack of transportation, the physical environment, intimate partner violence, human trafficking).Describe the structure of your Title X network, including your recipient organization, any subrecipients that will assist in carrying out the proposed project, and the proposed services sites where family planning services will be delivered. To the extent that you will not provide all services directly, describe the process and selection criteria that will be used to select subrecipients and service sites, including a description of eligible entities for funding as subrecipients.</a:t>
            </a:r>
          </a:p>
          <a:p>
            <a:endParaRPr lang="en-US" sz="1600" dirty="0"/>
          </a:p>
          <a:p>
            <a:endParaRPr lang="en-US" dirty="0"/>
          </a:p>
        </p:txBody>
      </p:sp>
      <p:sp>
        <p:nvSpPr>
          <p:cNvPr id="3" name="Slide Number Placeholder 2"/>
          <p:cNvSpPr>
            <a:spLocks noGrp="1"/>
          </p:cNvSpPr>
          <p:nvPr>
            <p:ph type="sldNum" sz="quarter" idx="12"/>
          </p:nvPr>
        </p:nvSpPr>
        <p:spPr/>
        <p:txBody>
          <a:bodyPr/>
          <a:lstStyle/>
          <a:p>
            <a:fld id="{EACE6E22-E655-5947-A8B4-6F095FBA2C12}" type="slidenum">
              <a:rPr lang="en-US" smtClean="0"/>
              <a:pPr/>
              <a:t>24</a:t>
            </a:fld>
            <a:endParaRPr lang="en-US" dirty="0"/>
          </a:p>
        </p:txBody>
      </p:sp>
    </p:spTree>
    <p:extLst>
      <p:ext uri="{BB962C8B-B14F-4D97-AF65-F5344CB8AC3E}">
        <p14:creationId xmlns:p14="http://schemas.microsoft.com/office/powerpoint/2010/main" val="170096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Proposed Service Area and Plans to Address the Need for Family Planning Services </a:t>
            </a:r>
          </a:p>
        </p:txBody>
      </p:sp>
      <p:sp>
        <p:nvSpPr>
          <p:cNvPr id="6" name="Content Placeholder 5"/>
          <p:cNvSpPr>
            <a:spLocks noGrp="1"/>
          </p:cNvSpPr>
          <p:nvPr>
            <p:ph idx="1"/>
          </p:nvPr>
        </p:nvSpPr>
        <p:spPr>
          <a:xfrm>
            <a:off x="628650" y="2367286"/>
            <a:ext cx="7886700" cy="4354190"/>
          </a:xfrm>
        </p:spPr>
        <p:txBody>
          <a:bodyPr>
            <a:normAutofit/>
          </a:bodyPr>
          <a:lstStyle/>
          <a:p>
            <a:pPr>
              <a:buFont typeface="Wingdings" panose="05000000000000000000" pitchFamily="2" charset="2"/>
              <a:buChar char="§"/>
            </a:pPr>
            <a:r>
              <a:rPr lang="en-US" dirty="0">
                <a:solidFill>
                  <a:schemeClr val="tx2">
                    <a:lumMod val="50000"/>
                  </a:schemeClr>
                </a:solidFill>
              </a:rPr>
              <a:t>For each direct service site, describe the location of the site compared to the identified need; the days/hours of planned operation; the estimated number of clients expected to receive services at the site; the broad range of acceptable and effective medically approved family planning methods (including natural family planning methods) and services (including pregnancy testing and counseling, assistance to achieve pregnancy, basic infertility services, STI services, preconception health services, and adolescent-friendly health services) that will be provided directly at the site; and a justification for any methods and services that will not be available at the site along with a description of how you will ensure client access for the methods and services not available directly at the site.</a:t>
            </a:r>
          </a:p>
          <a:p>
            <a:pPr marL="342900" lvl="1" indent="0">
              <a:buNone/>
            </a:pPr>
            <a:endParaRPr lang="en-US" b="0" i="1" dirty="0">
              <a:solidFill>
                <a:schemeClr val="tx2">
                  <a:lumMod val="50000"/>
                </a:schemeClr>
              </a:solidFill>
            </a:endParaRPr>
          </a:p>
          <a:p>
            <a:pPr marL="0" indent="0">
              <a:buNone/>
            </a:pPr>
            <a:endParaRPr lang="en-US" dirty="0">
              <a:solidFill>
                <a:schemeClr val="tx2">
                  <a:lumMod val="50000"/>
                </a:schemeClr>
              </a:solidFill>
            </a:endParaRPr>
          </a:p>
          <a:p>
            <a:endParaRPr lang="en-US" dirty="0"/>
          </a:p>
          <a:p>
            <a:endParaRPr lang="en-US" dirty="0"/>
          </a:p>
        </p:txBody>
      </p:sp>
      <p:sp>
        <p:nvSpPr>
          <p:cNvPr id="3" name="Slide Number Placeholder 2"/>
          <p:cNvSpPr>
            <a:spLocks noGrp="1"/>
          </p:cNvSpPr>
          <p:nvPr>
            <p:ph type="sldNum" sz="quarter" idx="12"/>
          </p:nvPr>
        </p:nvSpPr>
        <p:spPr/>
        <p:txBody>
          <a:bodyPr/>
          <a:lstStyle/>
          <a:p>
            <a:fld id="{EACE6E22-E655-5947-A8B4-6F095FBA2C12}" type="slidenum">
              <a:rPr lang="en-US" smtClean="0"/>
              <a:pPr/>
              <a:t>25</a:t>
            </a:fld>
            <a:endParaRPr lang="en-US" dirty="0"/>
          </a:p>
        </p:txBody>
      </p:sp>
    </p:spTree>
    <p:extLst>
      <p:ext uri="{BB962C8B-B14F-4D97-AF65-F5344CB8AC3E}">
        <p14:creationId xmlns:p14="http://schemas.microsoft.com/office/powerpoint/2010/main" val="2331964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Proposed Service Area and Plans to Address the Need for Family Planning Services </a:t>
            </a:r>
          </a:p>
        </p:txBody>
      </p:sp>
      <p:sp>
        <p:nvSpPr>
          <p:cNvPr id="6" name="Content Placeholder 5"/>
          <p:cNvSpPr>
            <a:spLocks noGrp="1"/>
          </p:cNvSpPr>
          <p:nvPr>
            <p:ph idx="1"/>
          </p:nvPr>
        </p:nvSpPr>
        <p:spPr>
          <a:xfrm>
            <a:off x="628650" y="2367286"/>
            <a:ext cx="7886700" cy="4354190"/>
          </a:xfrm>
        </p:spPr>
        <p:txBody>
          <a:bodyPr>
            <a:normAutofit/>
          </a:bodyPr>
          <a:lstStyle/>
          <a:p>
            <a:pPr>
              <a:buFont typeface="Wingdings" panose="05000000000000000000" pitchFamily="2" charset="2"/>
              <a:buChar char="§"/>
            </a:pPr>
            <a:r>
              <a:rPr lang="en-US" sz="2000" dirty="0">
                <a:solidFill>
                  <a:schemeClr val="tx2">
                    <a:lumMod val="50000"/>
                  </a:schemeClr>
                </a:solidFill>
              </a:rPr>
              <a:t>Describe how you will address identified health care access and utilization barriers and other factors that impact health status to ensure the availability and accessibility of family planning services within the proposed service delivery area.</a:t>
            </a:r>
          </a:p>
          <a:p>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Describe how you plan to educate clients and the broader service delivery area about the availability of family planning services. </a:t>
            </a:r>
          </a:p>
          <a:p>
            <a:pPr>
              <a:buFont typeface="Wingdings" panose="05000000000000000000" pitchFamily="2" charset="2"/>
              <a:buChar char="§"/>
            </a:pPr>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Describe the number of clients in need of services, particularly low-income clients, to be served, the broad range of services and methods that will be provided, and how the proposed project will expand access to Title X services to clients in need of services in the defined service area. </a:t>
            </a:r>
          </a:p>
        </p:txBody>
      </p:sp>
      <p:sp>
        <p:nvSpPr>
          <p:cNvPr id="3" name="Slide Number Placeholder 2"/>
          <p:cNvSpPr>
            <a:spLocks noGrp="1"/>
          </p:cNvSpPr>
          <p:nvPr>
            <p:ph type="sldNum" sz="quarter" idx="12"/>
          </p:nvPr>
        </p:nvSpPr>
        <p:spPr/>
        <p:txBody>
          <a:bodyPr/>
          <a:lstStyle/>
          <a:p>
            <a:fld id="{EACE6E22-E655-5947-A8B4-6F095FBA2C12}" type="slidenum">
              <a:rPr lang="en-US" smtClean="0"/>
              <a:pPr/>
              <a:t>26</a:t>
            </a:fld>
            <a:endParaRPr lang="en-US" dirty="0"/>
          </a:p>
        </p:txBody>
      </p:sp>
    </p:spTree>
    <p:extLst>
      <p:ext uri="{BB962C8B-B14F-4D97-AF65-F5344CB8AC3E}">
        <p14:creationId xmlns:p14="http://schemas.microsoft.com/office/powerpoint/2010/main" val="1610365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Proposed Service Area and Plans to Address the Need for Family Planning Services </a:t>
            </a:r>
          </a:p>
        </p:txBody>
      </p:sp>
      <p:sp>
        <p:nvSpPr>
          <p:cNvPr id="6" name="Content Placeholder 5"/>
          <p:cNvSpPr>
            <a:spLocks noGrp="1"/>
          </p:cNvSpPr>
          <p:nvPr>
            <p:ph idx="1"/>
          </p:nvPr>
        </p:nvSpPr>
        <p:spPr>
          <a:xfrm>
            <a:off x="628650" y="2367286"/>
            <a:ext cx="7886700" cy="4354190"/>
          </a:xfrm>
        </p:spPr>
        <p:txBody>
          <a:bodyPr>
            <a:normAutofit lnSpcReduction="10000"/>
          </a:bodyPr>
          <a:lstStyle/>
          <a:p>
            <a:r>
              <a:rPr lang="en-US" sz="2000" dirty="0">
                <a:solidFill>
                  <a:schemeClr val="tx2">
                    <a:lumMod val="50000"/>
                  </a:schemeClr>
                </a:solidFill>
              </a:rPr>
              <a:t>Describe the number of unduplicated clients that you project to serve on an annual basis, including the number of adolescent clients. Include how that determination took into consideration recent or potential changes in the local health care landscape (e.g., after-effects of the COVID-19 public health emergency, potential changes in insurance coverage), organizational structure, and/or workforce. </a:t>
            </a:r>
          </a:p>
          <a:p>
            <a:endParaRPr lang="en-US" sz="2000" dirty="0">
              <a:solidFill>
                <a:schemeClr val="tx2">
                  <a:lumMod val="50000"/>
                </a:schemeClr>
              </a:solidFill>
            </a:endParaRPr>
          </a:p>
          <a:p>
            <a:r>
              <a:rPr lang="en-US" sz="2000" dirty="0">
                <a:solidFill>
                  <a:schemeClr val="tx2">
                    <a:lumMod val="50000"/>
                  </a:schemeClr>
                </a:solidFill>
              </a:rPr>
              <a:t>Describe how grant funds will be used to best address the identified needs. Demonstrate that the cost per client and cost per encounter are reasonable. Describe other non-Title X resources available to address the needs for family planning services within the proposed service area and how grant funds will be used to leverage and expand available resources, and not duplicate them.</a:t>
            </a:r>
          </a:p>
        </p:txBody>
      </p:sp>
      <p:sp>
        <p:nvSpPr>
          <p:cNvPr id="3" name="Slide Number Placeholder 2"/>
          <p:cNvSpPr>
            <a:spLocks noGrp="1"/>
          </p:cNvSpPr>
          <p:nvPr>
            <p:ph type="sldNum" sz="quarter" idx="12"/>
          </p:nvPr>
        </p:nvSpPr>
        <p:spPr/>
        <p:txBody>
          <a:bodyPr/>
          <a:lstStyle/>
          <a:p>
            <a:fld id="{EACE6E22-E655-5947-A8B4-6F095FBA2C12}" type="slidenum">
              <a:rPr lang="en-US" smtClean="0"/>
              <a:pPr/>
              <a:t>27</a:t>
            </a:fld>
            <a:endParaRPr lang="en-US" dirty="0"/>
          </a:p>
        </p:txBody>
      </p:sp>
    </p:spTree>
    <p:extLst>
      <p:ext uri="{BB962C8B-B14F-4D97-AF65-F5344CB8AC3E}">
        <p14:creationId xmlns:p14="http://schemas.microsoft.com/office/powerpoint/2010/main" val="575525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noAutofit/>
          </a:bodyPr>
          <a:lstStyle/>
          <a:p>
            <a:r>
              <a:rPr lang="en-US" sz="2400" dirty="0"/>
              <a:t>Plan to deliver family planning services in compliance with the statute, regulations, legislative mandates and aligned with OPA program priorities</a:t>
            </a:r>
            <a:endParaRPr lang="en-US" sz="2300" dirty="0"/>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1805650"/>
            <a:ext cx="7886700" cy="4915826"/>
          </a:xfrm>
        </p:spPr>
        <p:txBody>
          <a:bodyPr>
            <a:normAutofit/>
          </a:bodyPr>
          <a:lstStyle/>
          <a:p>
            <a:pPr>
              <a:lnSpc>
                <a:spcPct val="110000"/>
              </a:lnSpc>
              <a:buFont typeface="Wingdings" panose="05000000000000000000" pitchFamily="2" charset="2"/>
              <a:buChar char="§"/>
            </a:pPr>
            <a:r>
              <a:rPr lang="en-US" dirty="0">
                <a:solidFill>
                  <a:schemeClr val="tx2">
                    <a:lumMod val="50000"/>
                  </a:schemeClr>
                </a:solidFill>
              </a:rPr>
              <a:t>Describe how you will implement Title X family planning services that are in compliance with the Title X statute, regulations, and legislative mandates. Your plan should include a description of how you will ensure compliance with the statute, with each provision of the regulation (42 C.F.R. Part 59, Subpart A §59.1-§59.11), and with each legislative mandate.</a:t>
            </a:r>
          </a:p>
          <a:p>
            <a:pPr>
              <a:lnSpc>
                <a:spcPct val="110000"/>
              </a:lnSpc>
              <a:buFont typeface="Wingdings" panose="05000000000000000000" pitchFamily="2" charset="2"/>
              <a:buChar char="§"/>
            </a:pPr>
            <a:endParaRPr lang="en-US" dirty="0">
              <a:solidFill>
                <a:schemeClr val="tx2">
                  <a:lumMod val="50000"/>
                </a:schemeClr>
              </a:solidFill>
            </a:endParaRP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28</a:t>
            </a:fld>
            <a:endParaRPr lang="en-US" dirty="0"/>
          </a:p>
        </p:txBody>
      </p:sp>
    </p:spTree>
    <p:extLst>
      <p:ext uri="{BB962C8B-B14F-4D97-AF65-F5344CB8AC3E}">
        <p14:creationId xmlns:p14="http://schemas.microsoft.com/office/powerpoint/2010/main" val="4253765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noAutofit/>
          </a:bodyPr>
          <a:lstStyle/>
          <a:p>
            <a:r>
              <a:rPr lang="en-US" sz="2400" dirty="0"/>
              <a:t>Plan to deliver family planning services in compliance with the statute, regulations, legislative mandates and aligned with OPA program priorities</a:t>
            </a:r>
            <a:endParaRPr lang="en-US" sz="2300" dirty="0"/>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1805650"/>
            <a:ext cx="7886700" cy="4915826"/>
          </a:xfrm>
        </p:spPr>
        <p:txBody>
          <a:bodyPr>
            <a:normAutofit/>
          </a:bodyPr>
          <a:lstStyle/>
          <a:p>
            <a:pPr>
              <a:lnSpc>
                <a:spcPct val="110000"/>
              </a:lnSpc>
              <a:buFont typeface="Wingdings" panose="05000000000000000000" pitchFamily="2" charset="2"/>
              <a:buChar char="§"/>
            </a:pPr>
            <a:endParaRPr lang="en-US" dirty="0">
              <a:solidFill>
                <a:schemeClr val="tx2">
                  <a:lumMod val="50000"/>
                </a:schemeClr>
              </a:solidFill>
            </a:endParaRPr>
          </a:p>
          <a:p>
            <a:pPr>
              <a:lnSpc>
                <a:spcPct val="110000"/>
              </a:lnSpc>
              <a:buFont typeface="Wingdings" panose="05000000000000000000" pitchFamily="2" charset="2"/>
              <a:buChar char="§"/>
            </a:pPr>
            <a:r>
              <a:rPr lang="en-US" dirty="0">
                <a:solidFill>
                  <a:schemeClr val="tx2">
                    <a:lumMod val="50000"/>
                  </a:schemeClr>
                </a:solidFill>
              </a:rPr>
              <a:t>Describe plans and strategies for providing family planning services that address OPA program priorities and data collection requirements, including: </a:t>
            </a:r>
          </a:p>
          <a:p>
            <a:pPr lvl="1"/>
            <a:r>
              <a:rPr lang="en-US" sz="1800" dirty="0"/>
              <a:t>Advancing health equity throughout the delivery of Title X family planning services. </a:t>
            </a:r>
          </a:p>
          <a:p>
            <a:pPr lvl="1"/>
            <a:r>
              <a:rPr lang="en-US" sz="1800" dirty="0"/>
              <a:t>Improving and expanding accessibility of Title X family planning services for all clients, especially low-income clients.</a:t>
            </a:r>
          </a:p>
          <a:p>
            <a:pPr lvl="1"/>
            <a:r>
              <a:rPr lang="en-US" sz="1800" dirty="0"/>
              <a:t>Delivering Title X family planning services that are of the highest quality and consistent with nationally recognized standards of care. </a:t>
            </a:r>
          </a:p>
          <a:p>
            <a:pPr lvl="1"/>
            <a:r>
              <a:rPr lang="en-US" sz="1800" dirty="0"/>
              <a:t>Implementing a QI/QA plan, including but not limited to, collecting, reporting, and using FPAR 2.0 data.</a:t>
            </a:r>
            <a:endParaRPr lang="en-US" sz="1800" dirty="0">
              <a:solidFill>
                <a:schemeClr val="tx2">
                  <a:lumMod val="50000"/>
                </a:schemeClr>
              </a:solidFill>
            </a:endParaRP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29</a:t>
            </a:fld>
            <a:endParaRPr lang="en-US" dirty="0"/>
          </a:p>
        </p:txBody>
      </p:sp>
    </p:spTree>
    <p:extLst>
      <p:ext uri="{BB962C8B-B14F-4D97-AF65-F5344CB8AC3E}">
        <p14:creationId xmlns:p14="http://schemas.microsoft.com/office/powerpoint/2010/main" val="1980040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noAutofit/>
          </a:bodyPr>
          <a:lstStyle/>
          <a:p>
            <a:r>
              <a:rPr lang="en-US" sz="2400" dirty="0"/>
              <a:t>Plan to deliver family planning services in compliance with the statute, regulations, legislative mandates and aligned with OPA program priorities</a:t>
            </a:r>
            <a:endParaRPr lang="en-US" sz="2300" dirty="0"/>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1946366"/>
            <a:ext cx="7886700" cy="4775110"/>
          </a:xfrm>
        </p:spPr>
        <p:txBody>
          <a:bodyPr/>
          <a:lstStyle/>
          <a:p>
            <a:pPr>
              <a:buFont typeface="Wingdings" panose="05000000000000000000" pitchFamily="2" charset="2"/>
              <a:buChar char="§"/>
            </a:pPr>
            <a:r>
              <a:rPr lang="en-US" sz="2000" dirty="0">
                <a:solidFill>
                  <a:schemeClr val="tx2">
                    <a:lumMod val="50000"/>
                  </a:schemeClr>
                </a:solidFill>
              </a:rPr>
              <a:t>Clearly describe your project plan including goal statements and related outcome objectives that are S.M.A.R.T. (Specific, Measurable, Achievable, Realistic and Time-framed) and designed to provide family planning services that are in compliance with the Title X statute, regulations, and legislative mandates and that address OPA’s program priorities. The activities proposed are feasible, are clearly connected to the identified needs, and likely to achieve the stated outcomes. </a:t>
            </a:r>
          </a:p>
          <a:p>
            <a:pPr marL="0" indent="0">
              <a:buNone/>
            </a:pPr>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 Describe any major anticipated barriers and describe how you propose to overcome such barriers. </a:t>
            </a: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30</a:t>
            </a:fld>
            <a:endParaRPr lang="en-US" dirty="0"/>
          </a:p>
        </p:txBody>
      </p:sp>
    </p:spTree>
    <p:extLst>
      <p:ext uri="{BB962C8B-B14F-4D97-AF65-F5344CB8AC3E}">
        <p14:creationId xmlns:p14="http://schemas.microsoft.com/office/powerpoint/2010/main" val="1389718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noAutofit/>
          </a:bodyPr>
          <a:lstStyle/>
          <a:p>
            <a:r>
              <a:rPr lang="en-US" sz="2200" dirty="0"/>
              <a:t>Project Capability and Project Management</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1990726"/>
            <a:ext cx="7886700" cy="4581524"/>
          </a:xfrm>
        </p:spPr>
        <p:txBody>
          <a:bodyPr>
            <a:normAutofit lnSpcReduction="10000"/>
          </a:bodyPr>
          <a:lstStyle/>
          <a:p>
            <a:pPr>
              <a:buFont typeface="Wingdings" panose="05000000000000000000" pitchFamily="2" charset="2"/>
              <a:buChar char="§"/>
            </a:pPr>
            <a:r>
              <a:rPr lang="en-US" sz="2000" dirty="0">
                <a:solidFill>
                  <a:schemeClr val="tx2">
                    <a:lumMod val="50000"/>
                  </a:schemeClr>
                </a:solidFill>
              </a:rPr>
              <a:t>Describe your project management structure and how it will enable accountability and rapid and effective use of grant funds.</a:t>
            </a:r>
          </a:p>
          <a:p>
            <a:pPr marL="0" indent="0">
              <a:buNone/>
            </a:pPr>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Describe the expertise and experience of your organization and other organizations that will partner with you on the project to deliver family planning services. Provide evidence of your experience working in the proposed service area and with the community(</a:t>
            </a:r>
            <a:r>
              <a:rPr lang="en-US" sz="2000" dirty="0" err="1">
                <a:solidFill>
                  <a:schemeClr val="tx2">
                    <a:lumMod val="50000"/>
                  </a:schemeClr>
                </a:solidFill>
              </a:rPr>
              <a:t>ies</a:t>
            </a:r>
            <a:r>
              <a:rPr lang="en-US" sz="2000" dirty="0">
                <a:solidFill>
                  <a:schemeClr val="tx2">
                    <a:lumMod val="50000"/>
                  </a:schemeClr>
                </a:solidFill>
              </a:rPr>
              <a:t>) to be served. </a:t>
            </a:r>
          </a:p>
          <a:p>
            <a:pPr marL="0" indent="0">
              <a:buNone/>
            </a:pPr>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Describe your experience and expertise providing clinical health services, specifically quality family planning services, and describe your capacity to deliver the comprehensive clinical family planning and related preventive health services required, including offering a broad range of acceptable and effective family planning methods and services.</a:t>
            </a: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31</a:t>
            </a:fld>
            <a:endParaRPr lang="en-US" dirty="0"/>
          </a:p>
        </p:txBody>
      </p:sp>
    </p:spTree>
    <p:extLst>
      <p:ext uri="{BB962C8B-B14F-4D97-AF65-F5344CB8AC3E}">
        <p14:creationId xmlns:p14="http://schemas.microsoft.com/office/powerpoint/2010/main" val="2460828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noAutofit/>
          </a:bodyPr>
          <a:lstStyle/>
          <a:p>
            <a:r>
              <a:rPr lang="en-US" sz="2200" dirty="0"/>
              <a:t>Project Capability and Project Management</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2367286"/>
            <a:ext cx="7886700" cy="4354190"/>
          </a:xfrm>
        </p:spPr>
        <p:txBody>
          <a:bodyPr>
            <a:normAutofit/>
          </a:bodyPr>
          <a:lstStyle/>
          <a:p>
            <a:pPr>
              <a:buFont typeface="Wingdings" panose="05000000000000000000" pitchFamily="2" charset="2"/>
              <a:buChar char="§"/>
            </a:pPr>
            <a:r>
              <a:rPr lang="en-US" sz="2400" dirty="0">
                <a:solidFill>
                  <a:schemeClr val="tx2">
                    <a:lumMod val="50000"/>
                  </a:schemeClr>
                </a:solidFill>
              </a:rPr>
              <a:t>Describe the key management team for your project. Describe how the makeup and distribution of functions among key management staff, and their qualifications, support the operation and oversight of the proposed project. </a:t>
            </a:r>
          </a:p>
          <a:p>
            <a:pPr marL="0" indent="0">
              <a:buNone/>
            </a:pPr>
            <a:endParaRPr lang="en-US" sz="2400" dirty="0">
              <a:solidFill>
                <a:schemeClr val="tx2">
                  <a:lumMod val="50000"/>
                </a:schemeClr>
              </a:solidFill>
            </a:endParaRPr>
          </a:p>
          <a:p>
            <a:pPr>
              <a:buFont typeface="Wingdings" panose="05000000000000000000" pitchFamily="2" charset="2"/>
              <a:buChar char="§"/>
            </a:pPr>
            <a:r>
              <a:rPr lang="en-US" sz="2400" dirty="0">
                <a:solidFill>
                  <a:schemeClr val="tx2">
                    <a:lumMod val="50000"/>
                  </a:schemeClr>
                </a:solidFill>
              </a:rPr>
              <a:t>Describe the facilities where your project will be administered and where family planning services will be delivered. Describe how the location of project facilities will ensure continued access to family planning services for clients in the proposed service area.</a:t>
            </a: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32</a:t>
            </a:fld>
            <a:endParaRPr lang="en-US" dirty="0"/>
          </a:p>
        </p:txBody>
      </p:sp>
    </p:spTree>
    <p:extLst>
      <p:ext uri="{BB962C8B-B14F-4D97-AF65-F5344CB8AC3E}">
        <p14:creationId xmlns:p14="http://schemas.microsoft.com/office/powerpoint/2010/main" val="2057943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noAutofit/>
          </a:bodyPr>
          <a:lstStyle/>
          <a:p>
            <a:r>
              <a:rPr lang="en-US" sz="2200" dirty="0"/>
              <a:t>Project Capability and Project Management</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normAutofit lnSpcReduction="10000"/>
          </a:bodyPr>
          <a:lstStyle/>
          <a:p>
            <a:pPr>
              <a:buFont typeface="Wingdings" panose="05000000000000000000" pitchFamily="2" charset="2"/>
              <a:buChar char="§"/>
            </a:pPr>
            <a:r>
              <a:rPr lang="en-US" sz="2000" dirty="0">
                <a:solidFill>
                  <a:schemeClr val="tx2">
                    <a:lumMod val="50000"/>
                  </a:schemeClr>
                </a:solidFill>
              </a:rPr>
              <a:t>Provide a staffing plan which is reasonable and adheres to the Title X regulatory requirement that family planning medical services be performed under the direction of a clinical services provider, with services offered within their scope of practice and allowable under state law, and with special training or experience in family planning. Staff providing clinical services should be licensed and function within the applicable professional practice acts for the State in which they practice. Demonstrate that proposed staff have the expertise needed to implement Title X family planning services. Describe how the size, demographics, and health care needs of the service area/client population were considered when determining the number and mix of staff, and how you maintain documentation of licensure and credentialing verification for clinical staff.</a:t>
            </a: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33</a:t>
            </a:fld>
            <a:endParaRPr lang="en-US" dirty="0"/>
          </a:p>
        </p:txBody>
      </p:sp>
    </p:spTree>
    <p:extLst>
      <p:ext uri="{BB962C8B-B14F-4D97-AF65-F5344CB8AC3E}">
        <p14:creationId xmlns:p14="http://schemas.microsoft.com/office/powerpoint/2010/main" val="1331591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noAutofit/>
          </a:bodyPr>
          <a:lstStyle/>
          <a:p>
            <a:r>
              <a:rPr lang="en-US" sz="2200" dirty="0"/>
              <a:t>Project Capability and Project Management</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1805650"/>
            <a:ext cx="7886700" cy="5052350"/>
          </a:xfrm>
        </p:spPr>
        <p:txBody>
          <a:bodyPr>
            <a:normAutofit lnSpcReduction="10000"/>
          </a:bodyPr>
          <a:lstStyle/>
          <a:p>
            <a:pPr>
              <a:buFont typeface="Wingdings" panose="05000000000000000000" pitchFamily="2" charset="2"/>
              <a:buChar char="§"/>
            </a:pPr>
            <a:r>
              <a:rPr lang="en-US" sz="2000" dirty="0">
                <a:solidFill>
                  <a:schemeClr val="tx2">
                    <a:lumMod val="50000"/>
                  </a:schemeClr>
                </a:solidFill>
              </a:rPr>
              <a:t>Describe your plans for providing ongoing training and professional development for staff across your recipient network.</a:t>
            </a:r>
          </a:p>
          <a:p>
            <a:pPr marL="0" indent="0">
              <a:buNone/>
            </a:pPr>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Describe how you will monitor and oversee provision of Title X family planning services across your network to ensure compliance and continuous quality improvement, including detailed plans for subrecipient monitoring.</a:t>
            </a:r>
          </a:p>
          <a:p>
            <a:pPr marL="0" indent="0">
              <a:buNone/>
            </a:pPr>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Describe how your financial accounting and internal control systems will align with the requirements of 42 C.F.R. § 59.5 and § 59.7.</a:t>
            </a:r>
          </a:p>
          <a:p>
            <a:pPr marL="0" indent="0">
              <a:buNone/>
            </a:pPr>
            <a:endParaRPr lang="en-US" sz="2000" dirty="0">
              <a:solidFill>
                <a:schemeClr val="tx2">
                  <a:lumMod val="50000"/>
                </a:schemeClr>
              </a:solidFill>
            </a:endParaRPr>
          </a:p>
          <a:p>
            <a:pPr>
              <a:buFont typeface="Wingdings" panose="05000000000000000000" pitchFamily="2" charset="2"/>
              <a:buChar char="§"/>
            </a:pPr>
            <a:r>
              <a:rPr lang="en-US" sz="2000" dirty="0">
                <a:solidFill>
                  <a:schemeClr val="tx2">
                    <a:lumMod val="50000"/>
                  </a:schemeClr>
                </a:solidFill>
              </a:rPr>
              <a:t>Demonstrate your ability to make use of non-federal resources (i.e., non-Title X funds) within the community to be served and the degree to which those resources are used to enhance the range of family planning services provided through the project. </a:t>
            </a: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34</a:t>
            </a:fld>
            <a:endParaRPr lang="en-US" dirty="0"/>
          </a:p>
        </p:txBody>
      </p:sp>
    </p:spTree>
    <p:extLst>
      <p:ext uri="{BB962C8B-B14F-4D97-AF65-F5344CB8AC3E}">
        <p14:creationId xmlns:p14="http://schemas.microsoft.com/office/powerpoint/2010/main" val="914584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Budget </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a:xfrm>
            <a:off x="628650" y="2367286"/>
            <a:ext cx="7886700" cy="4354190"/>
          </a:xfrm>
        </p:spPr>
        <p:txBody>
          <a:bodyPr/>
          <a:lstStyle/>
          <a:p>
            <a:pPr marL="0" indent="0">
              <a:buNone/>
            </a:pPr>
            <a:r>
              <a:rPr lang="en-US" dirty="0">
                <a:solidFill>
                  <a:schemeClr val="tx2">
                    <a:lumMod val="50000"/>
                  </a:schemeClr>
                </a:solidFill>
              </a:rPr>
              <a:t>Your budget request should be based on: </a:t>
            </a:r>
          </a:p>
          <a:p>
            <a:pPr>
              <a:buFont typeface="Wingdings" panose="05000000000000000000" pitchFamily="2" charset="2"/>
              <a:buChar char="§"/>
            </a:pPr>
            <a:r>
              <a:rPr lang="en-US" dirty="0">
                <a:solidFill>
                  <a:schemeClr val="tx2">
                    <a:lumMod val="50000"/>
                  </a:schemeClr>
                </a:solidFill>
              </a:rPr>
              <a:t>Number of clients who will receive services</a:t>
            </a:r>
          </a:p>
          <a:p>
            <a:pPr>
              <a:buFont typeface="Wingdings" panose="05000000000000000000" pitchFamily="2" charset="2"/>
              <a:buChar char="§"/>
            </a:pPr>
            <a:r>
              <a:rPr lang="en-US" dirty="0">
                <a:solidFill>
                  <a:schemeClr val="tx2">
                    <a:lumMod val="50000"/>
                  </a:schemeClr>
                </a:solidFill>
              </a:rPr>
              <a:t>Broad range of methods and services that will be provided</a:t>
            </a:r>
          </a:p>
          <a:p>
            <a:pPr>
              <a:buFont typeface="Wingdings" panose="05000000000000000000" pitchFamily="2" charset="2"/>
              <a:buChar char="§"/>
            </a:pPr>
            <a:r>
              <a:rPr lang="en-US" dirty="0">
                <a:solidFill>
                  <a:schemeClr val="tx2">
                    <a:lumMod val="50000"/>
                  </a:schemeClr>
                </a:solidFill>
              </a:rPr>
              <a:t>Average cost of providing family planning services per client in the service area in the past </a:t>
            </a:r>
          </a:p>
          <a:p>
            <a:pPr>
              <a:buFont typeface="Wingdings" panose="05000000000000000000" pitchFamily="2" charset="2"/>
              <a:buChar char="§"/>
            </a:pPr>
            <a:r>
              <a:rPr lang="en-US" dirty="0">
                <a:solidFill>
                  <a:schemeClr val="tx2">
                    <a:lumMod val="50000"/>
                  </a:schemeClr>
                </a:solidFill>
              </a:rPr>
              <a:t>Availability of non-Title X funds to support the provision of family planning services in the defined service area</a:t>
            </a:r>
          </a:p>
          <a:p>
            <a:pPr>
              <a:buFont typeface="Wingdings" panose="05000000000000000000" pitchFamily="2" charset="2"/>
              <a:buChar char="§"/>
            </a:pPr>
            <a:r>
              <a:rPr lang="en-US" dirty="0">
                <a:solidFill>
                  <a:schemeClr val="tx2">
                    <a:lumMod val="50000"/>
                  </a:schemeClr>
                </a:solidFill>
              </a:rPr>
              <a:t>Activities that enhance quality, access, or equity that would impact the cost of services</a:t>
            </a:r>
          </a:p>
          <a:p>
            <a:pPr>
              <a:buFont typeface="Wingdings" panose="05000000000000000000" pitchFamily="2" charset="2"/>
              <a:buChar char="§"/>
            </a:pPr>
            <a:endParaRPr lang="en-US" dirty="0">
              <a:solidFill>
                <a:schemeClr val="tx2">
                  <a:lumMod val="50000"/>
                </a:schemeClr>
              </a:solidFill>
            </a:endParaRPr>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35</a:t>
            </a:fld>
            <a:endParaRPr lang="en-US" dirty="0"/>
          </a:p>
        </p:txBody>
      </p:sp>
    </p:spTree>
    <p:extLst>
      <p:ext uri="{BB962C8B-B14F-4D97-AF65-F5344CB8AC3E}">
        <p14:creationId xmlns:p14="http://schemas.microsoft.com/office/powerpoint/2010/main" val="118759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3027-1F63-416D-B761-55A5FF269EF0}"/>
              </a:ext>
            </a:extLst>
          </p:cNvPr>
          <p:cNvSpPr>
            <a:spLocks noGrp="1"/>
          </p:cNvSpPr>
          <p:nvPr>
            <p:ph type="title"/>
          </p:nvPr>
        </p:nvSpPr>
        <p:spPr/>
        <p:txBody>
          <a:bodyPr/>
          <a:lstStyle/>
          <a:p>
            <a:r>
              <a:rPr lang="en-US" dirty="0"/>
              <a:t>Appendices (Pg. 28-30)</a:t>
            </a:r>
          </a:p>
        </p:txBody>
      </p:sp>
      <p:sp>
        <p:nvSpPr>
          <p:cNvPr id="5" name="Content Placeholder 4">
            <a:extLst>
              <a:ext uri="{FF2B5EF4-FFF2-40B4-BE49-F238E27FC236}">
                <a16:creationId xmlns:a16="http://schemas.microsoft.com/office/drawing/2014/main" id="{0C4826A7-D39B-4801-BCAA-7413A73B2B3B}"/>
              </a:ext>
            </a:extLst>
          </p:cNvPr>
          <p:cNvSpPr>
            <a:spLocks noGrp="1"/>
          </p:cNvSpPr>
          <p:nvPr>
            <p:ph idx="1"/>
          </p:nvPr>
        </p:nvSpPr>
        <p:spPr/>
        <p:txBody>
          <a:bodyPr/>
          <a:lstStyle/>
          <a:p>
            <a:pPr marL="990575" lvl="1" indent="-380990" defTabSz="1219170">
              <a:lnSpc>
                <a:spcPct val="100000"/>
              </a:lnSpc>
              <a:spcBef>
                <a:spcPct val="20000"/>
              </a:spcBef>
            </a:pPr>
            <a:r>
              <a:rPr lang="en-US" b="0" dirty="0">
                <a:solidFill>
                  <a:srgbClr val="102B62"/>
                </a:solidFill>
                <a:latin typeface="Arial"/>
                <a:cs typeface="+mn-cs"/>
              </a:rPr>
              <a:t>Work plan</a:t>
            </a:r>
          </a:p>
          <a:p>
            <a:pPr marL="990575" lvl="1" indent="-380990" defTabSz="1219170">
              <a:lnSpc>
                <a:spcPct val="100000"/>
              </a:lnSpc>
              <a:spcBef>
                <a:spcPct val="20000"/>
              </a:spcBef>
            </a:pPr>
            <a:r>
              <a:rPr lang="en-US" b="0" dirty="0">
                <a:solidFill>
                  <a:srgbClr val="102B62"/>
                </a:solidFill>
                <a:latin typeface="Arial"/>
                <a:cs typeface="+mn-cs"/>
              </a:rPr>
              <a:t>Schedule of discounts and billing</a:t>
            </a:r>
          </a:p>
          <a:p>
            <a:pPr marL="990575" lvl="1" indent="-380990" defTabSz="1219170">
              <a:lnSpc>
                <a:spcPct val="100000"/>
              </a:lnSpc>
              <a:spcBef>
                <a:spcPct val="20000"/>
              </a:spcBef>
            </a:pPr>
            <a:r>
              <a:rPr lang="en-US" b="0" dirty="0">
                <a:solidFill>
                  <a:srgbClr val="102B62"/>
                </a:solidFill>
                <a:latin typeface="Arial"/>
                <a:cs typeface="+mn-cs"/>
              </a:rPr>
              <a:t>Coverage map</a:t>
            </a:r>
          </a:p>
          <a:p>
            <a:pPr marL="990575" lvl="1" indent="-380990" defTabSz="1219170">
              <a:lnSpc>
                <a:spcPct val="100000"/>
              </a:lnSpc>
              <a:spcBef>
                <a:spcPct val="20000"/>
              </a:spcBef>
            </a:pPr>
            <a:r>
              <a:rPr lang="en-US" b="0" dirty="0">
                <a:solidFill>
                  <a:srgbClr val="102B62"/>
                </a:solidFill>
                <a:latin typeface="Arial"/>
                <a:cs typeface="+mn-cs"/>
              </a:rPr>
              <a:t>Letters of Commitment from Referral Entities </a:t>
            </a:r>
          </a:p>
          <a:p>
            <a:pPr marL="990575" lvl="1" indent="-380990" defTabSz="1219170">
              <a:lnSpc>
                <a:spcPct val="100000"/>
              </a:lnSpc>
              <a:spcBef>
                <a:spcPct val="20000"/>
              </a:spcBef>
            </a:pPr>
            <a:r>
              <a:rPr lang="en-US" b="0" dirty="0">
                <a:solidFill>
                  <a:srgbClr val="102B62"/>
                </a:solidFill>
                <a:latin typeface="Arial"/>
                <a:cs typeface="+mn-cs"/>
              </a:rPr>
              <a:t>CVs/resumes for key project personnel</a:t>
            </a:r>
          </a:p>
          <a:p>
            <a:pPr marL="990575" lvl="1" indent="-380990" defTabSz="1219170">
              <a:lnSpc>
                <a:spcPct val="100000"/>
              </a:lnSpc>
              <a:spcBef>
                <a:spcPct val="20000"/>
              </a:spcBef>
            </a:pPr>
            <a:r>
              <a:rPr lang="en-US" b="0" dirty="0">
                <a:solidFill>
                  <a:srgbClr val="102B62"/>
                </a:solidFill>
                <a:latin typeface="Arial"/>
                <a:cs typeface="+mn-cs"/>
              </a:rPr>
              <a:t>Family Participation Certification</a:t>
            </a:r>
          </a:p>
          <a:p>
            <a:pPr marL="0" indent="0">
              <a:buNone/>
            </a:pPr>
            <a:endParaRPr lang="en-US" dirty="0"/>
          </a:p>
        </p:txBody>
      </p:sp>
      <p:sp>
        <p:nvSpPr>
          <p:cNvPr id="3" name="Slide Number Placeholder 2">
            <a:extLst>
              <a:ext uri="{FF2B5EF4-FFF2-40B4-BE49-F238E27FC236}">
                <a16:creationId xmlns:a16="http://schemas.microsoft.com/office/drawing/2014/main" id="{AAABA506-1F7D-4D6A-8784-07D51BC98889}"/>
              </a:ext>
            </a:extLst>
          </p:cNvPr>
          <p:cNvSpPr>
            <a:spLocks noGrp="1"/>
          </p:cNvSpPr>
          <p:nvPr>
            <p:ph type="sldNum" sz="quarter" idx="12"/>
          </p:nvPr>
        </p:nvSpPr>
        <p:spPr/>
        <p:txBody>
          <a:bodyPr/>
          <a:lstStyle/>
          <a:p>
            <a:fld id="{EACE6E22-E655-5947-A8B4-6F095FBA2C12}" type="slidenum">
              <a:rPr lang="en-US" smtClean="0"/>
              <a:pPr/>
              <a:t>36</a:t>
            </a:fld>
            <a:endParaRPr lang="en-US" dirty="0"/>
          </a:p>
        </p:txBody>
      </p:sp>
    </p:spTree>
    <p:extLst>
      <p:ext uri="{BB962C8B-B14F-4D97-AF65-F5344CB8AC3E}">
        <p14:creationId xmlns:p14="http://schemas.microsoft.com/office/powerpoint/2010/main" val="40280916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07399-A1BB-411A-BB69-E51F0CDC6EF9}"/>
              </a:ext>
            </a:extLst>
          </p:cNvPr>
          <p:cNvSpPr>
            <a:spLocks noGrp="1"/>
          </p:cNvSpPr>
          <p:nvPr>
            <p:ph type="title"/>
          </p:nvPr>
        </p:nvSpPr>
        <p:spPr/>
        <p:txBody>
          <a:bodyPr/>
          <a:lstStyle/>
          <a:p>
            <a:r>
              <a:rPr lang="en-US" dirty="0"/>
              <a:t>Appendix: Work Plan</a:t>
            </a:r>
          </a:p>
        </p:txBody>
      </p:sp>
      <p:sp>
        <p:nvSpPr>
          <p:cNvPr id="5" name="Content Placeholder 4">
            <a:extLst>
              <a:ext uri="{FF2B5EF4-FFF2-40B4-BE49-F238E27FC236}">
                <a16:creationId xmlns:a16="http://schemas.microsoft.com/office/drawing/2014/main" id="{C90472A7-4598-4D07-98E9-A58DFE695EE6}"/>
              </a:ext>
            </a:extLst>
          </p:cNvPr>
          <p:cNvSpPr>
            <a:spLocks noGrp="1"/>
          </p:cNvSpPr>
          <p:nvPr>
            <p:ph idx="1"/>
          </p:nvPr>
        </p:nvSpPr>
        <p:spPr>
          <a:xfrm>
            <a:off x="628650" y="2367286"/>
            <a:ext cx="7886700" cy="4203635"/>
          </a:xfrm>
        </p:spPr>
        <p:txBody>
          <a:bodyPr>
            <a:normAutofit fontScale="92500" lnSpcReduction="20000"/>
          </a:bodyPr>
          <a:lstStyle/>
          <a:p>
            <a:r>
              <a:rPr lang="en-US" dirty="0">
                <a:solidFill>
                  <a:schemeClr val="tx2">
                    <a:lumMod val="50000"/>
                  </a:schemeClr>
                </a:solidFill>
              </a:rPr>
              <a:t>Should reflect, and be consistent with, the Project Narrative and Budget Narrative, and must cover all years of the period of performance. </a:t>
            </a:r>
          </a:p>
          <a:p>
            <a:pPr marL="0" indent="0">
              <a:buNone/>
            </a:pPr>
            <a:endParaRPr lang="en-US" dirty="0">
              <a:solidFill>
                <a:schemeClr val="tx2">
                  <a:lumMod val="50000"/>
                </a:schemeClr>
              </a:solidFill>
            </a:endParaRPr>
          </a:p>
          <a:p>
            <a:r>
              <a:rPr lang="en-US" dirty="0">
                <a:solidFill>
                  <a:schemeClr val="tx2">
                    <a:lumMod val="50000"/>
                  </a:schemeClr>
                </a:solidFill>
              </a:rPr>
              <a:t>Each year’s activities should be fully attainable in one budget year. You may propose multi-year activities, as well as activities that build upon each other, but each phase of the project must be discreet and attainable within a single budget year.</a:t>
            </a:r>
          </a:p>
          <a:p>
            <a:endParaRPr lang="en-US" dirty="0">
              <a:solidFill>
                <a:schemeClr val="tx2">
                  <a:lumMod val="50000"/>
                </a:schemeClr>
              </a:solidFill>
            </a:endParaRPr>
          </a:p>
          <a:p>
            <a:r>
              <a:rPr lang="en-US" dirty="0">
                <a:solidFill>
                  <a:schemeClr val="tx2">
                    <a:lumMod val="50000"/>
                  </a:schemeClr>
                </a:solidFill>
              </a:rPr>
              <a:t>Should include a statement of the project’s overall goal, anticipated outcome(s), key objectives, and the major tasks, action steps, or products that will be pursued or developed to achieve the goal and outcome(s). </a:t>
            </a:r>
          </a:p>
          <a:p>
            <a:pPr lvl="1"/>
            <a:r>
              <a:rPr lang="en-US" dirty="0">
                <a:solidFill>
                  <a:schemeClr val="tx2">
                    <a:lumMod val="50000"/>
                  </a:schemeClr>
                </a:solidFill>
              </a:rPr>
              <a:t> For each major task, action step, or product, your work plan should identify the timeframes involved (including start and end dates), and the lead person responsible for completing the task. </a:t>
            </a:r>
          </a:p>
        </p:txBody>
      </p:sp>
      <p:sp>
        <p:nvSpPr>
          <p:cNvPr id="3" name="Slide Number Placeholder 2">
            <a:extLst>
              <a:ext uri="{FF2B5EF4-FFF2-40B4-BE49-F238E27FC236}">
                <a16:creationId xmlns:a16="http://schemas.microsoft.com/office/drawing/2014/main" id="{55BB2E65-1F28-4D20-9AEA-E44CFCB479EB}"/>
              </a:ext>
            </a:extLst>
          </p:cNvPr>
          <p:cNvSpPr>
            <a:spLocks noGrp="1"/>
          </p:cNvSpPr>
          <p:nvPr>
            <p:ph type="sldNum" sz="quarter" idx="12"/>
          </p:nvPr>
        </p:nvSpPr>
        <p:spPr/>
        <p:txBody>
          <a:bodyPr/>
          <a:lstStyle/>
          <a:p>
            <a:fld id="{EACE6E22-E655-5947-A8B4-6F095FBA2C12}" type="slidenum">
              <a:rPr lang="en-US" smtClean="0"/>
              <a:pPr/>
              <a:t>37</a:t>
            </a:fld>
            <a:endParaRPr lang="en-US" dirty="0"/>
          </a:p>
        </p:txBody>
      </p:sp>
    </p:spTree>
    <p:extLst>
      <p:ext uri="{BB962C8B-B14F-4D97-AF65-F5344CB8AC3E}">
        <p14:creationId xmlns:p14="http://schemas.microsoft.com/office/powerpoint/2010/main" val="3751198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20CE7-7EE7-474C-8562-B887C2C21301}"/>
              </a:ext>
            </a:extLst>
          </p:cNvPr>
          <p:cNvSpPr>
            <a:spLocks noGrp="1"/>
          </p:cNvSpPr>
          <p:nvPr>
            <p:ph type="title"/>
          </p:nvPr>
        </p:nvSpPr>
        <p:spPr/>
        <p:txBody>
          <a:bodyPr>
            <a:normAutofit/>
          </a:bodyPr>
          <a:lstStyle/>
          <a:p>
            <a:r>
              <a:rPr lang="en-US" sz="2150" dirty="0"/>
              <a:t>Appendix: List of Subrecipient FP Services Documentation</a:t>
            </a:r>
          </a:p>
        </p:txBody>
      </p:sp>
      <p:sp>
        <p:nvSpPr>
          <p:cNvPr id="5" name="Content Placeholder 4">
            <a:extLst>
              <a:ext uri="{FF2B5EF4-FFF2-40B4-BE49-F238E27FC236}">
                <a16:creationId xmlns:a16="http://schemas.microsoft.com/office/drawing/2014/main" id="{20CDC40D-EE1A-489F-BBB5-429B2024792E}"/>
              </a:ext>
            </a:extLst>
          </p:cNvPr>
          <p:cNvSpPr>
            <a:spLocks noGrp="1"/>
          </p:cNvSpPr>
          <p:nvPr>
            <p:ph idx="1"/>
          </p:nvPr>
        </p:nvSpPr>
        <p:spPr/>
        <p:txBody>
          <a:bodyPr>
            <a:normAutofit fontScale="92500" lnSpcReduction="10000"/>
          </a:bodyPr>
          <a:lstStyle/>
          <a:p>
            <a:r>
              <a:rPr lang="en-US" sz="2000" dirty="0">
                <a:solidFill>
                  <a:schemeClr val="tx2">
                    <a:lumMod val="50000"/>
                  </a:schemeClr>
                </a:solidFill>
              </a:rPr>
              <a:t>You </a:t>
            </a:r>
            <a:r>
              <a:rPr lang="en-US" sz="2000" b="1" dirty="0">
                <a:solidFill>
                  <a:schemeClr val="tx2">
                    <a:lumMod val="50000"/>
                  </a:schemeClr>
                </a:solidFill>
              </a:rPr>
              <a:t>must</a:t>
            </a:r>
            <a:r>
              <a:rPr lang="en-US" sz="2000" dirty="0">
                <a:solidFill>
                  <a:schemeClr val="tx2">
                    <a:lumMod val="50000"/>
                  </a:schemeClr>
                </a:solidFill>
              </a:rPr>
              <a:t> include a detailed list of all the family planning services proposed to be provided by your project </a:t>
            </a:r>
          </a:p>
          <a:p>
            <a:endParaRPr lang="en-US" sz="1800" dirty="0">
              <a:solidFill>
                <a:schemeClr val="tx2">
                  <a:lumMod val="50000"/>
                </a:schemeClr>
              </a:solidFill>
            </a:endParaRPr>
          </a:p>
          <a:p>
            <a:pPr>
              <a:lnSpc>
                <a:spcPct val="100000"/>
              </a:lnSpc>
            </a:pPr>
            <a:r>
              <a:rPr lang="en-US" sz="2000" dirty="0">
                <a:solidFill>
                  <a:schemeClr val="tx2">
                    <a:lumMod val="50000"/>
                  </a:schemeClr>
                </a:solidFill>
              </a:rPr>
              <a:t>If some or all of the services will be provided by subrecipients, you must include a list of these entities. For each direct service site: </a:t>
            </a:r>
          </a:p>
          <a:p>
            <a:pPr lvl="1">
              <a:lnSpc>
                <a:spcPct val="100000"/>
              </a:lnSpc>
            </a:pPr>
            <a:r>
              <a:rPr lang="en-US" sz="1800" dirty="0">
                <a:solidFill>
                  <a:schemeClr val="tx2">
                    <a:lumMod val="50000"/>
                  </a:schemeClr>
                </a:solidFill>
              </a:rPr>
              <a:t>describe the location of the site compared to the identified need</a:t>
            </a:r>
          </a:p>
          <a:p>
            <a:pPr lvl="1">
              <a:lnSpc>
                <a:spcPct val="100000"/>
              </a:lnSpc>
            </a:pPr>
            <a:r>
              <a:rPr lang="en-US" sz="1800" dirty="0">
                <a:solidFill>
                  <a:schemeClr val="tx2">
                    <a:lumMod val="50000"/>
                  </a:schemeClr>
                </a:solidFill>
              </a:rPr>
              <a:t>the days/hours of planned operation</a:t>
            </a:r>
          </a:p>
          <a:p>
            <a:pPr lvl="1">
              <a:lnSpc>
                <a:spcPct val="100000"/>
              </a:lnSpc>
            </a:pPr>
            <a:r>
              <a:rPr lang="en-US" sz="1800" dirty="0">
                <a:solidFill>
                  <a:schemeClr val="tx2">
                    <a:lumMod val="50000"/>
                  </a:schemeClr>
                </a:solidFill>
              </a:rPr>
              <a:t>the estimated number of clients expected to receive services at the site</a:t>
            </a:r>
          </a:p>
          <a:p>
            <a:pPr lvl="1">
              <a:lnSpc>
                <a:spcPct val="100000"/>
              </a:lnSpc>
            </a:pPr>
            <a:r>
              <a:rPr lang="en-US" sz="1800" dirty="0">
                <a:solidFill>
                  <a:schemeClr val="tx2">
                    <a:lumMod val="50000"/>
                  </a:schemeClr>
                </a:solidFill>
              </a:rPr>
              <a:t>the broad range of acceptable and effective medically approved family planning methods that will be provided directly at the site</a:t>
            </a:r>
          </a:p>
          <a:p>
            <a:pPr lvl="1">
              <a:lnSpc>
                <a:spcPct val="100000"/>
              </a:lnSpc>
            </a:pPr>
            <a:r>
              <a:rPr lang="en-US" sz="1800" dirty="0">
                <a:solidFill>
                  <a:schemeClr val="tx2">
                    <a:lumMod val="50000"/>
                  </a:schemeClr>
                </a:solidFill>
              </a:rPr>
              <a:t>a justification for any methods and services that will not be available at the site along with a description of how you will ensure client access for the methods and services not available directly at the site</a:t>
            </a:r>
          </a:p>
        </p:txBody>
      </p:sp>
      <p:sp>
        <p:nvSpPr>
          <p:cNvPr id="3" name="Slide Number Placeholder 2">
            <a:extLst>
              <a:ext uri="{FF2B5EF4-FFF2-40B4-BE49-F238E27FC236}">
                <a16:creationId xmlns:a16="http://schemas.microsoft.com/office/drawing/2014/main" id="{5BD0EFEC-00DF-4D71-9307-915C75312304}"/>
              </a:ext>
            </a:extLst>
          </p:cNvPr>
          <p:cNvSpPr>
            <a:spLocks noGrp="1"/>
          </p:cNvSpPr>
          <p:nvPr>
            <p:ph type="sldNum" sz="quarter" idx="12"/>
          </p:nvPr>
        </p:nvSpPr>
        <p:spPr/>
        <p:txBody>
          <a:bodyPr/>
          <a:lstStyle/>
          <a:p>
            <a:fld id="{EACE6E22-E655-5947-A8B4-6F095FBA2C12}" type="slidenum">
              <a:rPr lang="en-US" smtClean="0"/>
              <a:pPr/>
              <a:t>38</a:t>
            </a:fld>
            <a:endParaRPr lang="en-US" dirty="0"/>
          </a:p>
        </p:txBody>
      </p:sp>
    </p:spTree>
    <p:extLst>
      <p:ext uri="{BB962C8B-B14F-4D97-AF65-F5344CB8AC3E}">
        <p14:creationId xmlns:p14="http://schemas.microsoft.com/office/powerpoint/2010/main" val="31946983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EC466-9611-415F-A52E-B7432113078D}"/>
              </a:ext>
            </a:extLst>
          </p:cNvPr>
          <p:cNvSpPr>
            <a:spLocks noGrp="1"/>
          </p:cNvSpPr>
          <p:nvPr>
            <p:ph type="title"/>
          </p:nvPr>
        </p:nvSpPr>
        <p:spPr/>
        <p:txBody>
          <a:bodyPr/>
          <a:lstStyle/>
          <a:p>
            <a:r>
              <a:rPr lang="en-US" dirty="0"/>
              <a:t>Appendix: Schedule of Discounts</a:t>
            </a:r>
          </a:p>
        </p:txBody>
      </p:sp>
      <p:sp>
        <p:nvSpPr>
          <p:cNvPr id="5" name="Content Placeholder 4">
            <a:extLst>
              <a:ext uri="{FF2B5EF4-FFF2-40B4-BE49-F238E27FC236}">
                <a16:creationId xmlns:a16="http://schemas.microsoft.com/office/drawing/2014/main" id="{7B20CE87-0D4F-4415-A19B-F1E88B15B342}"/>
              </a:ext>
            </a:extLst>
          </p:cNvPr>
          <p:cNvSpPr>
            <a:spLocks noGrp="1"/>
          </p:cNvSpPr>
          <p:nvPr>
            <p:ph idx="1"/>
          </p:nvPr>
        </p:nvSpPr>
        <p:spPr>
          <a:xfrm>
            <a:off x="628650" y="1933303"/>
            <a:ext cx="7886700" cy="4788173"/>
          </a:xfrm>
        </p:spPr>
        <p:txBody>
          <a:bodyPr>
            <a:normAutofit fontScale="92500" lnSpcReduction="20000"/>
          </a:bodyPr>
          <a:lstStyle/>
          <a:p>
            <a:r>
              <a:rPr lang="en-US" sz="2000" dirty="0">
                <a:solidFill>
                  <a:schemeClr val="tx2">
                    <a:lumMod val="50000"/>
                  </a:schemeClr>
                </a:solidFill>
              </a:rPr>
              <a:t>Include a schedule of discounts for your projects and the methodology for how you developed/will develop this schedule</a:t>
            </a:r>
          </a:p>
          <a:p>
            <a:pPr marL="0" indent="0">
              <a:buNone/>
            </a:pPr>
            <a:endParaRPr lang="en-US" sz="2000" dirty="0">
              <a:solidFill>
                <a:schemeClr val="tx2">
                  <a:lumMod val="50000"/>
                </a:schemeClr>
              </a:solidFill>
            </a:endParaRPr>
          </a:p>
          <a:p>
            <a:r>
              <a:rPr lang="en-US" sz="2000" dirty="0">
                <a:solidFill>
                  <a:schemeClr val="tx2">
                    <a:lumMod val="50000"/>
                  </a:schemeClr>
                </a:solidFill>
              </a:rPr>
              <a:t>If you propose to have the subrecipient(s) develop their own schedule(s) of discounts, you should include guidance on how the schedule(s) of discounts are developed and how you intend on monitoring subrecipient development and implementation of the schedule of discounts. </a:t>
            </a:r>
          </a:p>
          <a:p>
            <a:pPr marL="0" indent="0">
              <a:buNone/>
            </a:pPr>
            <a:endParaRPr lang="en-US" sz="2000" dirty="0">
              <a:solidFill>
                <a:schemeClr val="tx2">
                  <a:lumMod val="50000"/>
                </a:schemeClr>
              </a:solidFill>
            </a:endParaRPr>
          </a:p>
          <a:p>
            <a:r>
              <a:rPr lang="en-US" sz="2000" dirty="0">
                <a:solidFill>
                  <a:schemeClr val="tx2">
                    <a:lumMod val="50000"/>
                  </a:schemeClr>
                </a:solidFill>
              </a:rPr>
              <a:t>Also include a description of the processes in place to ensure that persons from low-income families, with incomes that fall at or below 100% of the current FPL, will not be charged except where third parties are authorized or legally obligated to pay; and that all reasonable efforts will be made to obtain third party payment without the application of any discounts. </a:t>
            </a:r>
          </a:p>
          <a:p>
            <a:pPr marL="0" indent="0">
              <a:buNone/>
            </a:pPr>
            <a:endParaRPr lang="en-US" sz="2000" dirty="0">
              <a:solidFill>
                <a:schemeClr val="tx2">
                  <a:lumMod val="50000"/>
                </a:schemeClr>
              </a:solidFill>
            </a:endParaRPr>
          </a:p>
          <a:p>
            <a:r>
              <a:rPr lang="en-US" sz="2000" dirty="0">
                <a:solidFill>
                  <a:schemeClr val="tx2">
                    <a:lumMod val="50000"/>
                  </a:schemeClr>
                </a:solidFill>
              </a:rPr>
              <a:t>Include evidence that you have the ability to bill third parties, including private and public insurance such as Medicaid, when appropriate, and the ability to facilitate enrollment of clients into Medicaid.</a:t>
            </a:r>
          </a:p>
        </p:txBody>
      </p:sp>
      <p:sp>
        <p:nvSpPr>
          <p:cNvPr id="3" name="Slide Number Placeholder 2">
            <a:extLst>
              <a:ext uri="{FF2B5EF4-FFF2-40B4-BE49-F238E27FC236}">
                <a16:creationId xmlns:a16="http://schemas.microsoft.com/office/drawing/2014/main" id="{4970DF8B-A2B1-4C00-AEEE-D02A58EAE50F}"/>
              </a:ext>
            </a:extLst>
          </p:cNvPr>
          <p:cNvSpPr>
            <a:spLocks noGrp="1"/>
          </p:cNvSpPr>
          <p:nvPr>
            <p:ph type="sldNum" sz="quarter" idx="12"/>
          </p:nvPr>
        </p:nvSpPr>
        <p:spPr/>
        <p:txBody>
          <a:bodyPr/>
          <a:lstStyle/>
          <a:p>
            <a:fld id="{EACE6E22-E655-5947-A8B4-6F095FBA2C12}" type="slidenum">
              <a:rPr lang="en-US" smtClean="0"/>
              <a:pPr/>
              <a:t>39</a:t>
            </a:fld>
            <a:endParaRPr lang="en-US" dirty="0"/>
          </a:p>
        </p:txBody>
      </p:sp>
    </p:spTree>
    <p:extLst>
      <p:ext uri="{BB962C8B-B14F-4D97-AF65-F5344CB8AC3E}">
        <p14:creationId xmlns:p14="http://schemas.microsoft.com/office/powerpoint/2010/main" val="936247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A9757-2858-4300-8DBD-DA04FDA1E1CA}"/>
              </a:ext>
            </a:extLst>
          </p:cNvPr>
          <p:cNvSpPr>
            <a:spLocks noGrp="1"/>
          </p:cNvSpPr>
          <p:nvPr>
            <p:ph type="title"/>
          </p:nvPr>
        </p:nvSpPr>
        <p:spPr/>
        <p:txBody>
          <a:bodyPr/>
          <a:lstStyle/>
          <a:p>
            <a:r>
              <a:rPr lang="en-US" dirty="0"/>
              <a:t>Additional Appendices</a:t>
            </a:r>
          </a:p>
        </p:txBody>
      </p:sp>
      <p:sp>
        <p:nvSpPr>
          <p:cNvPr id="5" name="Content Placeholder 4">
            <a:extLst>
              <a:ext uri="{FF2B5EF4-FFF2-40B4-BE49-F238E27FC236}">
                <a16:creationId xmlns:a16="http://schemas.microsoft.com/office/drawing/2014/main" id="{12197CBD-2087-4E48-931C-DCEE0D5B7723}"/>
              </a:ext>
            </a:extLst>
          </p:cNvPr>
          <p:cNvSpPr>
            <a:spLocks noGrp="1"/>
          </p:cNvSpPr>
          <p:nvPr>
            <p:ph idx="1"/>
          </p:nvPr>
        </p:nvSpPr>
        <p:spPr>
          <a:xfrm>
            <a:off x="628650" y="2367286"/>
            <a:ext cx="7886700" cy="4354190"/>
          </a:xfrm>
        </p:spPr>
        <p:txBody>
          <a:bodyPr>
            <a:normAutofit lnSpcReduction="10000"/>
          </a:bodyPr>
          <a:lstStyle/>
          <a:p>
            <a:r>
              <a:rPr lang="en-US" sz="1600" b="1" dirty="0">
                <a:solidFill>
                  <a:schemeClr val="tx2">
                    <a:lumMod val="50000"/>
                  </a:schemeClr>
                </a:solidFill>
              </a:rPr>
              <a:t>Coverage Map</a:t>
            </a:r>
            <a:r>
              <a:rPr lang="en-US" sz="1600" dirty="0">
                <a:solidFill>
                  <a:schemeClr val="tx2">
                    <a:lumMod val="50000"/>
                  </a:schemeClr>
                </a:solidFill>
              </a:rPr>
              <a:t>: You must include a coverage map of the areas you propose to serve indicating the location of proposed Title X service sites.</a:t>
            </a:r>
          </a:p>
          <a:p>
            <a:endParaRPr lang="en-US" sz="1600" dirty="0">
              <a:solidFill>
                <a:schemeClr val="tx2">
                  <a:lumMod val="50000"/>
                </a:schemeClr>
              </a:solidFill>
            </a:endParaRPr>
          </a:p>
          <a:p>
            <a:r>
              <a:rPr lang="en-US" sz="1600" b="1" dirty="0">
                <a:solidFill>
                  <a:schemeClr val="tx2">
                    <a:lumMod val="50000"/>
                  </a:schemeClr>
                </a:solidFill>
              </a:rPr>
              <a:t>Letters of Commitment from Referral Entities</a:t>
            </a:r>
            <a:r>
              <a:rPr lang="en-US" sz="1600" dirty="0">
                <a:solidFill>
                  <a:schemeClr val="tx2">
                    <a:lumMod val="50000"/>
                  </a:schemeClr>
                </a:solidFill>
              </a:rPr>
              <a:t>: You may include signed Letters of Commitment for the organizations that have been specifically named as referral entities to carry out any aspects of the project not provided by subrecipients (organizations that provide services that are not paid with Title X funds, but that may contribute to continuum of care for clients). The signed letters of commitment should include the specific role and resources that will be provided (if any), or activities that will be undertaken, in support of the applicant. The entity’s expertise, experience, and access to the targeted population(s) should also be described in the letter of commitment.</a:t>
            </a:r>
          </a:p>
          <a:p>
            <a:endParaRPr lang="en-US" sz="1600" dirty="0">
              <a:solidFill>
                <a:schemeClr val="tx2">
                  <a:lumMod val="50000"/>
                </a:schemeClr>
              </a:solidFill>
            </a:endParaRPr>
          </a:p>
          <a:p>
            <a:r>
              <a:rPr lang="en-US" sz="1600" b="1" dirty="0">
                <a:solidFill>
                  <a:schemeClr val="tx2">
                    <a:lumMod val="50000"/>
                  </a:schemeClr>
                </a:solidFill>
              </a:rPr>
              <a:t>Curriculum Vitae/Resume for Key Project Personnel</a:t>
            </a:r>
            <a:r>
              <a:rPr lang="en-US" sz="1600" dirty="0">
                <a:solidFill>
                  <a:schemeClr val="tx2">
                    <a:lumMod val="50000"/>
                  </a:schemeClr>
                </a:solidFill>
              </a:rPr>
              <a:t>: You must submit with your application curriculum vitae and/or resumes of all key personnel. Key Personnel includes those individuals who will oversee the technical, professional, and managerial functions and/or assume responsibility for assuring the validity and quality of your organization’s program. This includes at a minimum the Project Director, Program Manager/Coordinator, and Medical Director. </a:t>
            </a:r>
          </a:p>
          <a:p>
            <a:endParaRPr lang="en-US" dirty="0"/>
          </a:p>
        </p:txBody>
      </p:sp>
      <p:sp>
        <p:nvSpPr>
          <p:cNvPr id="3" name="Slide Number Placeholder 2">
            <a:extLst>
              <a:ext uri="{FF2B5EF4-FFF2-40B4-BE49-F238E27FC236}">
                <a16:creationId xmlns:a16="http://schemas.microsoft.com/office/drawing/2014/main" id="{3955B315-7BB0-42A0-9787-83A128FFF2F8}"/>
              </a:ext>
            </a:extLst>
          </p:cNvPr>
          <p:cNvSpPr>
            <a:spLocks noGrp="1"/>
          </p:cNvSpPr>
          <p:nvPr>
            <p:ph type="sldNum" sz="quarter" idx="12"/>
          </p:nvPr>
        </p:nvSpPr>
        <p:spPr/>
        <p:txBody>
          <a:bodyPr/>
          <a:lstStyle/>
          <a:p>
            <a:fld id="{EACE6E22-E655-5947-A8B4-6F095FBA2C12}" type="slidenum">
              <a:rPr lang="en-US" smtClean="0"/>
              <a:pPr/>
              <a:t>40</a:t>
            </a:fld>
            <a:endParaRPr lang="en-US" dirty="0"/>
          </a:p>
        </p:txBody>
      </p:sp>
    </p:spTree>
    <p:extLst>
      <p:ext uri="{BB962C8B-B14F-4D97-AF65-F5344CB8AC3E}">
        <p14:creationId xmlns:p14="http://schemas.microsoft.com/office/powerpoint/2010/main" val="3075398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01C9E5-3A0F-46E6-998D-D37DEBBF67CC}"/>
              </a:ext>
            </a:extLst>
          </p:cNvPr>
          <p:cNvSpPr>
            <a:spLocks noGrp="1"/>
          </p:cNvSpPr>
          <p:nvPr>
            <p:ph type="title"/>
          </p:nvPr>
        </p:nvSpPr>
        <p:spPr/>
        <p:txBody>
          <a:bodyPr>
            <a:normAutofit fontScale="90000"/>
          </a:bodyPr>
          <a:lstStyle/>
          <a:p>
            <a:r>
              <a:rPr lang="en-US" dirty="0"/>
              <a:t>Supplementary Materials (Section K1-2, Pg. 51-52)</a:t>
            </a:r>
          </a:p>
        </p:txBody>
      </p:sp>
      <p:sp>
        <p:nvSpPr>
          <p:cNvPr id="7" name="Content Placeholder 6">
            <a:extLst>
              <a:ext uri="{FF2B5EF4-FFF2-40B4-BE49-F238E27FC236}">
                <a16:creationId xmlns:a16="http://schemas.microsoft.com/office/drawing/2014/main" id="{FDAE0ADD-C800-4ECF-B02E-CF6DC6CBD4E4}"/>
              </a:ext>
            </a:extLst>
          </p:cNvPr>
          <p:cNvSpPr>
            <a:spLocks noGrp="1"/>
          </p:cNvSpPr>
          <p:nvPr>
            <p:ph idx="1"/>
          </p:nvPr>
        </p:nvSpPr>
        <p:spPr/>
        <p:txBody>
          <a:bodyPr>
            <a:normAutofit/>
          </a:bodyPr>
          <a:lstStyle/>
          <a:p>
            <a:pPr marL="342900" lvl="2" indent="-342900">
              <a:spcBef>
                <a:spcPts val="750"/>
              </a:spcBef>
              <a:buFont typeface="Arial" panose="020B0604020202020204" pitchFamily="34" charset="0"/>
              <a:buChar char="•"/>
            </a:pPr>
            <a:r>
              <a:rPr lang="en-US" sz="2200" dirty="0">
                <a:solidFill>
                  <a:schemeClr val="tx2">
                    <a:lumMod val="50000"/>
                  </a:schemeClr>
                </a:solidFill>
              </a:rPr>
              <a:t>Considerations in Recipient Plans for Oversight of Federal Funds</a:t>
            </a:r>
            <a:endParaRPr lang="en-US" dirty="0"/>
          </a:p>
          <a:p>
            <a:pPr marL="342900" lvl="2" indent="-342900">
              <a:spcBef>
                <a:spcPts val="750"/>
              </a:spcBef>
              <a:buFont typeface="Arial" panose="020B0604020202020204" pitchFamily="34" charset="0"/>
              <a:buChar char="•"/>
            </a:pPr>
            <a:r>
              <a:rPr lang="en-US" sz="2200" dirty="0">
                <a:solidFill>
                  <a:schemeClr val="tx2">
                    <a:lumMod val="50000"/>
                  </a:schemeClr>
                </a:solidFill>
              </a:rPr>
              <a:t>Disparity Impact Statements</a:t>
            </a:r>
            <a:endParaRPr lang="en-US" dirty="0"/>
          </a:p>
        </p:txBody>
      </p:sp>
      <p:sp>
        <p:nvSpPr>
          <p:cNvPr id="5" name="Slide Number Placeholder 4">
            <a:extLst>
              <a:ext uri="{FF2B5EF4-FFF2-40B4-BE49-F238E27FC236}">
                <a16:creationId xmlns:a16="http://schemas.microsoft.com/office/drawing/2014/main" id="{42C2FEBC-06EB-4536-A572-3DFC6EEF6997}"/>
              </a:ext>
            </a:extLst>
          </p:cNvPr>
          <p:cNvSpPr>
            <a:spLocks noGrp="1"/>
          </p:cNvSpPr>
          <p:nvPr>
            <p:ph type="sldNum" sz="quarter" idx="12"/>
          </p:nvPr>
        </p:nvSpPr>
        <p:spPr/>
        <p:txBody>
          <a:bodyPr/>
          <a:lstStyle/>
          <a:p>
            <a:fld id="{549D6600-C6B9-CF4F-8A0C-864766A79F48}" type="slidenum">
              <a:rPr lang="en-US" smtClean="0"/>
              <a:t>41</a:t>
            </a:fld>
            <a:endParaRPr lang="en-US" dirty="0"/>
          </a:p>
        </p:txBody>
      </p:sp>
    </p:spTree>
    <p:extLst>
      <p:ext uri="{BB962C8B-B14F-4D97-AF65-F5344CB8AC3E}">
        <p14:creationId xmlns:p14="http://schemas.microsoft.com/office/powerpoint/2010/main" val="2442486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154813A-6DA3-482C-B995-05C9F3A6E37F}"/>
              </a:ext>
            </a:extLst>
          </p:cNvPr>
          <p:cNvSpPr>
            <a:spLocks noGrp="1"/>
          </p:cNvSpPr>
          <p:nvPr>
            <p:ph type="title"/>
          </p:nvPr>
        </p:nvSpPr>
        <p:spPr/>
        <p:txBody>
          <a:bodyPr/>
          <a:lstStyle/>
          <a:p>
            <a:r>
              <a:rPr lang="en-US" dirty="0"/>
              <a:t>Application Review Information</a:t>
            </a:r>
          </a:p>
        </p:txBody>
      </p:sp>
      <p:sp>
        <p:nvSpPr>
          <p:cNvPr id="7" name="Subtitle 6">
            <a:extLst>
              <a:ext uri="{FF2B5EF4-FFF2-40B4-BE49-F238E27FC236}">
                <a16:creationId xmlns:a16="http://schemas.microsoft.com/office/drawing/2014/main" id="{F2EE8837-0C9B-4CCA-B0AE-057CF329AAC8}"/>
              </a:ext>
            </a:extLst>
          </p:cNvPr>
          <p:cNvSpPr>
            <a:spLocks noGrp="1"/>
          </p:cNvSpPr>
          <p:nvPr>
            <p:ph type="subTitle" idx="1"/>
          </p:nvPr>
        </p:nvSpPr>
        <p:spPr/>
        <p:txBody>
          <a:bodyPr/>
          <a:lstStyle/>
          <a:p>
            <a:r>
              <a:rPr lang="en-US" dirty="0"/>
              <a:t>Section G1.</a:t>
            </a:r>
          </a:p>
          <a:p>
            <a:r>
              <a:rPr lang="en-US" dirty="0"/>
              <a:t>Pg. 36-37</a:t>
            </a:r>
          </a:p>
        </p:txBody>
      </p:sp>
      <p:sp>
        <p:nvSpPr>
          <p:cNvPr id="3" name="Slide Number Placeholder 2">
            <a:extLst>
              <a:ext uri="{FF2B5EF4-FFF2-40B4-BE49-F238E27FC236}">
                <a16:creationId xmlns:a16="http://schemas.microsoft.com/office/drawing/2014/main" id="{C610F67D-C461-4B8C-88E7-759D83025F26}"/>
              </a:ext>
            </a:extLst>
          </p:cNvPr>
          <p:cNvSpPr>
            <a:spLocks noGrp="1"/>
          </p:cNvSpPr>
          <p:nvPr>
            <p:ph type="sldNum" sz="quarter" idx="4294967295"/>
          </p:nvPr>
        </p:nvSpPr>
        <p:spPr>
          <a:xfrm>
            <a:off x="7086600" y="6356350"/>
            <a:ext cx="2057400" cy="365125"/>
          </a:xfrm>
        </p:spPr>
        <p:txBody>
          <a:bodyPr/>
          <a:lstStyle/>
          <a:p>
            <a:fld id="{EACE6E22-E655-5947-A8B4-6F095FBA2C12}" type="slidenum">
              <a:rPr lang="en-US" smtClean="0"/>
              <a:pPr/>
              <a:t>42</a:t>
            </a:fld>
            <a:endParaRPr lang="en-US" dirty="0"/>
          </a:p>
        </p:txBody>
      </p:sp>
    </p:spTree>
    <p:extLst>
      <p:ext uri="{BB962C8B-B14F-4D97-AF65-F5344CB8AC3E}">
        <p14:creationId xmlns:p14="http://schemas.microsoft.com/office/powerpoint/2010/main" val="2560943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9EC828-FF21-4E5B-9327-FE5E8D6E2749}"/>
              </a:ext>
            </a:extLst>
          </p:cNvPr>
          <p:cNvSpPr>
            <a:spLocks noGrp="1"/>
          </p:cNvSpPr>
          <p:nvPr>
            <p:ph type="title"/>
          </p:nvPr>
        </p:nvSpPr>
        <p:spPr/>
        <p:txBody>
          <a:bodyPr>
            <a:normAutofit fontScale="90000"/>
          </a:bodyPr>
          <a:lstStyle/>
          <a:p>
            <a:r>
              <a:rPr lang="en-US" dirty="0"/>
              <a:t>Proposed Service Area and Plans to Address Need for Family Planning Services</a:t>
            </a:r>
          </a:p>
        </p:txBody>
      </p:sp>
      <p:sp>
        <p:nvSpPr>
          <p:cNvPr id="5" name="Content Placeholder 4">
            <a:extLst>
              <a:ext uri="{FF2B5EF4-FFF2-40B4-BE49-F238E27FC236}">
                <a16:creationId xmlns:a16="http://schemas.microsoft.com/office/drawing/2014/main" id="{9F3996C7-49FD-4A6C-A4AC-8595D1C8127B}"/>
              </a:ext>
            </a:extLst>
          </p:cNvPr>
          <p:cNvSpPr>
            <a:spLocks noGrp="1"/>
          </p:cNvSpPr>
          <p:nvPr>
            <p:ph idx="1"/>
          </p:nvPr>
        </p:nvSpPr>
        <p:spPr/>
        <p:txBody>
          <a:bodyPr>
            <a:normAutofit/>
          </a:bodyPr>
          <a:lstStyle/>
          <a:p>
            <a:r>
              <a:rPr lang="en-US" dirty="0"/>
              <a:t>1) The extent to which the applicant substantiates and/or justifies that family planning services are needed locally within the proposed service area (</a:t>
            </a:r>
            <a:r>
              <a:rPr lang="en-US" b="1" dirty="0"/>
              <a:t>15 points</a:t>
            </a:r>
            <a:r>
              <a:rPr lang="en-US" dirty="0"/>
              <a:t>) </a:t>
            </a:r>
          </a:p>
          <a:p>
            <a:r>
              <a:rPr lang="en-US" dirty="0"/>
              <a:t>2) The extent to which the applicant identifies the number of clients, </a:t>
            </a:r>
            <a:r>
              <a:rPr lang="en-US" dirty="0" err="1"/>
              <a:t>and,in</a:t>
            </a:r>
            <a:r>
              <a:rPr lang="en-US" dirty="0"/>
              <a:t> particular, the number of low-income clients to be served, and describes the broad range of methods and services that will be provided to address client needs. For applicants that will not provide all services directly, the extent to which the applicant has documented the process and selection criteria it will use to identify qualified subrecipients to fulfill Title X activities. (</a:t>
            </a:r>
            <a:r>
              <a:rPr lang="en-US" b="1" dirty="0"/>
              <a:t>15 points</a:t>
            </a:r>
            <a:r>
              <a:rPr lang="en-US" dirty="0"/>
              <a:t>)</a:t>
            </a:r>
          </a:p>
          <a:p>
            <a:endParaRPr lang="en-US" dirty="0"/>
          </a:p>
        </p:txBody>
      </p:sp>
    </p:spTree>
    <p:extLst>
      <p:ext uri="{BB962C8B-B14F-4D97-AF65-F5344CB8AC3E}">
        <p14:creationId xmlns:p14="http://schemas.microsoft.com/office/powerpoint/2010/main" val="21163071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EA3D6-C2DF-479E-9232-96E9E3FCDC6E}"/>
              </a:ext>
            </a:extLst>
          </p:cNvPr>
          <p:cNvSpPr>
            <a:spLocks noGrp="1"/>
          </p:cNvSpPr>
          <p:nvPr>
            <p:ph type="title"/>
          </p:nvPr>
        </p:nvSpPr>
        <p:spPr/>
        <p:txBody>
          <a:bodyPr>
            <a:normAutofit fontScale="90000"/>
          </a:bodyPr>
          <a:lstStyle/>
          <a:p>
            <a:r>
              <a:rPr lang="en-US" dirty="0"/>
              <a:t>Plan to Deliver Family Planning Services in Compliance with the Statute, Regulations, Legislative Mandates, and Aligned with OPA Program Priorities </a:t>
            </a:r>
          </a:p>
        </p:txBody>
      </p:sp>
      <p:sp>
        <p:nvSpPr>
          <p:cNvPr id="3" name="Content Placeholder 2">
            <a:extLst>
              <a:ext uri="{FF2B5EF4-FFF2-40B4-BE49-F238E27FC236}">
                <a16:creationId xmlns:a16="http://schemas.microsoft.com/office/drawing/2014/main" id="{9EE37A65-CF05-4B5E-A154-B2A9CA3DCF31}"/>
              </a:ext>
            </a:extLst>
          </p:cNvPr>
          <p:cNvSpPr>
            <a:spLocks noGrp="1"/>
          </p:cNvSpPr>
          <p:nvPr>
            <p:ph idx="1"/>
          </p:nvPr>
        </p:nvSpPr>
        <p:spPr/>
        <p:txBody>
          <a:bodyPr/>
          <a:lstStyle/>
          <a:p>
            <a:r>
              <a:rPr lang="en-US" dirty="0"/>
              <a:t>1) The degree to which the project plan adequately provides for the requirements set forth in the Title X statute, regulations (42 C.F.R. part 59, subpart A), and legislative mandates </a:t>
            </a:r>
            <a:r>
              <a:rPr lang="en-US" b="1" dirty="0"/>
              <a:t>(20 points)</a:t>
            </a:r>
          </a:p>
          <a:p>
            <a:r>
              <a:rPr lang="en-US" dirty="0"/>
              <a:t> 2) The ability of the applicant to advance health equity, including evidence that the structure of the recipient network will effectively address the need for services and result in increased access to quality family planning services for all clients, especially for low-income clients. </a:t>
            </a:r>
            <a:r>
              <a:rPr lang="en-US" b="1" dirty="0"/>
              <a:t>(20 points) </a:t>
            </a:r>
          </a:p>
        </p:txBody>
      </p:sp>
      <p:sp>
        <p:nvSpPr>
          <p:cNvPr id="4" name="Footer Placeholder 3">
            <a:extLst>
              <a:ext uri="{FF2B5EF4-FFF2-40B4-BE49-F238E27FC236}">
                <a16:creationId xmlns:a16="http://schemas.microsoft.com/office/drawing/2014/main" id="{21584F7A-982C-4CCC-ADD9-DC9515FE3839}"/>
              </a:ext>
            </a:extLst>
          </p:cNvPr>
          <p:cNvSpPr>
            <a:spLocks noGrp="1"/>
          </p:cNvSpPr>
          <p:nvPr>
            <p:ph type="ftr" sz="quarter" idx="11"/>
          </p:nvPr>
        </p:nvSpPr>
        <p:spPr/>
        <p:txBody>
          <a:bodyPr/>
          <a:lstStyle/>
          <a:p>
            <a:r>
              <a:rPr lang="en-US"/>
              <a:t>Insert footer information as needed</a:t>
            </a:r>
            <a:endParaRPr lang="en-US" dirty="0"/>
          </a:p>
        </p:txBody>
      </p:sp>
      <p:sp>
        <p:nvSpPr>
          <p:cNvPr id="5" name="Slide Number Placeholder 4">
            <a:extLst>
              <a:ext uri="{FF2B5EF4-FFF2-40B4-BE49-F238E27FC236}">
                <a16:creationId xmlns:a16="http://schemas.microsoft.com/office/drawing/2014/main" id="{5C9982D1-60DD-451D-A8E7-386BB542EDAB}"/>
              </a:ext>
            </a:extLst>
          </p:cNvPr>
          <p:cNvSpPr>
            <a:spLocks noGrp="1"/>
          </p:cNvSpPr>
          <p:nvPr>
            <p:ph type="sldNum" sz="quarter" idx="12"/>
          </p:nvPr>
        </p:nvSpPr>
        <p:spPr/>
        <p:txBody>
          <a:bodyPr/>
          <a:lstStyle/>
          <a:p>
            <a:fld id="{549D6600-C6B9-CF4F-8A0C-864766A79F48}" type="slidenum">
              <a:rPr lang="en-US" smtClean="0"/>
              <a:t>44</a:t>
            </a:fld>
            <a:endParaRPr lang="en-US" dirty="0"/>
          </a:p>
        </p:txBody>
      </p:sp>
    </p:spTree>
    <p:extLst>
      <p:ext uri="{BB962C8B-B14F-4D97-AF65-F5344CB8AC3E}">
        <p14:creationId xmlns:p14="http://schemas.microsoft.com/office/powerpoint/2010/main" val="32822954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C95A1-D80D-474A-94C3-DEAF8A8E6C9B}"/>
              </a:ext>
            </a:extLst>
          </p:cNvPr>
          <p:cNvSpPr>
            <a:spLocks noGrp="1"/>
          </p:cNvSpPr>
          <p:nvPr>
            <p:ph type="title"/>
          </p:nvPr>
        </p:nvSpPr>
        <p:spPr/>
        <p:txBody>
          <a:bodyPr/>
          <a:lstStyle/>
          <a:p>
            <a:r>
              <a:rPr lang="en-US" dirty="0"/>
              <a:t>Project Management and Capability</a:t>
            </a:r>
          </a:p>
        </p:txBody>
      </p:sp>
      <p:sp>
        <p:nvSpPr>
          <p:cNvPr id="3" name="Content Placeholder 2">
            <a:extLst>
              <a:ext uri="{FF2B5EF4-FFF2-40B4-BE49-F238E27FC236}">
                <a16:creationId xmlns:a16="http://schemas.microsoft.com/office/drawing/2014/main" id="{2362C4D6-496E-4261-B731-3345C814F2BD}"/>
              </a:ext>
            </a:extLst>
          </p:cNvPr>
          <p:cNvSpPr>
            <a:spLocks noGrp="1"/>
          </p:cNvSpPr>
          <p:nvPr>
            <p:ph idx="1"/>
          </p:nvPr>
        </p:nvSpPr>
        <p:spPr/>
        <p:txBody>
          <a:bodyPr>
            <a:normAutofit fontScale="92500" lnSpcReduction="10000"/>
          </a:bodyPr>
          <a:lstStyle/>
          <a:p>
            <a:r>
              <a:rPr lang="en-US" dirty="0"/>
              <a:t>1) The relative need of the applicant, including the extent to which the applicant’s project management plan shows the applicant’s need for funds and the applicant’s capability to make effective use of grant funds. (</a:t>
            </a:r>
            <a:r>
              <a:rPr lang="en-US" b="1" dirty="0"/>
              <a:t>5 points</a:t>
            </a:r>
            <a:r>
              <a:rPr lang="en-US" dirty="0"/>
              <a:t>) </a:t>
            </a:r>
          </a:p>
          <a:p>
            <a:r>
              <a:rPr lang="en-US" dirty="0"/>
              <a:t>2) The adequacy of the applicant’s facilities and staff, including evidence of an infrastructure that is sustainable in ensuring continued access to family planning services for clients in the proposed service area. (</a:t>
            </a:r>
            <a:r>
              <a:rPr lang="en-US" b="1" dirty="0"/>
              <a:t>10 points</a:t>
            </a:r>
            <a:r>
              <a:rPr lang="en-US" dirty="0"/>
              <a:t>) </a:t>
            </a:r>
          </a:p>
          <a:p>
            <a:r>
              <a:rPr lang="en-US" dirty="0"/>
              <a:t>3) The capacity of the applicant to make rapid and effective use of the Federal assistance. Applicants must demonstrate/explain how they propose to use the federal assistance to provide quality family planning services that meet the needs of and improve access for clients in the proposed service area. (</a:t>
            </a:r>
            <a:r>
              <a:rPr lang="en-US" b="1" dirty="0"/>
              <a:t>10 points</a:t>
            </a:r>
            <a:r>
              <a:rPr lang="en-US" dirty="0"/>
              <a:t>).</a:t>
            </a:r>
          </a:p>
        </p:txBody>
      </p:sp>
      <p:sp>
        <p:nvSpPr>
          <p:cNvPr id="4" name="Footer Placeholder 3">
            <a:extLst>
              <a:ext uri="{FF2B5EF4-FFF2-40B4-BE49-F238E27FC236}">
                <a16:creationId xmlns:a16="http://schemas.microsoft.com/office/drawing/2014/main" id="{BE59F4A5-22E4-43E6-A776-C8FE6BB9F5F9}"/>
              </a:ext>
            </a:extLst>
          </p:cNvPr>
          <p:cNvSpPr>
            <a:spLocks noGrp="1"/>
          </p:cNvSpPr>
          <p:nvPr>
            <p:ph type="ftr" sz="quarter" idx="11"/>
          </p:nvPr>
        </p:nvSpPr>
        <p:spPr/>
        <p:txBody>
          <a:bodyPr/>
          <a:lstStyle/>
          <a:p>
            <a:r>
              <a:rPr lang="en-US"/>
              <a:t>Insert footer information as needed</a:t>
            </a:r>
            <a:endParaRPr lang="en-US" dirty="0"/>
          </a:p>
        </p:txBody>
      </p:sp>
      <p:sp>
        <p:nvSpPr>
          <p:cNvPr id="5" name="Slide Number Placeholder 4">
            <a:extLst>
              <a:ext uri="{FF2B5EF4-FFF2-40B4-BE49-F238E27FC236}">
                <a16:creationId xmlns:a16="http://schemas.microsoft.com/office/drawing/2014/main" id="{AB147EFF-25EB-4F79-84A5-A89BD39DC8CC}"/>
              </a:ext>
            </a:extLst>
          </p:cNvPr>
          <p:cNvSpPr>
            <a:spLocks noGrp="1"/>
          </p:cNvSpPr>
          <p:nvPr>
            <p:ph type="sldNum" sz="quarter" idx="12"/>
          </p:nvPr>
        </p:nvSpPr>
        <p:spPr/>
        <p:txBody>
          <a:bodyPr/>
          <a:lstStyle/>
          <a:p>
            <a:fld id="{549D6600-C6B9-CF4F-8A0C-864766A79F48}" type="slidenum">
              <a:rPr lang="en-US" smtClean="0"/>
              <a:t>45</a:t>
            </a:fld>
            <a:endParaRPr lang="en-US" dirty="0"/>
          </a:p>
        </p:txBody>
      </p:sp>
    </p:spTree>
    <p:extLst>
      <p:ext uri="{BB962C8B-B14F-4D97-AF65-F5344CB8AC3E}">
        <p14:creationId xmlns:p14="http://schemas.microsoft.com/office/powerpoint/2010/main" val="28162960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C997-7D4E-48CD-B377-9B1F043851F2}"/>
              </a:ext>
            </a:extLst>
          </p:cNvPr>
          <p:cNvSpPr>
            <a:spLocks noGrp="1"/>
          </p:cNvSpPr>
          <p:nvPr>
            <p:ph type="title"/>
          </p:nvPr>
        </p:nvSpPr>
        <p:spPr/>
        <p:txBody>
          <a:bodyPr/>
          <a:lstStyle/>
          <a:p>
            <a:r>
              <a:rPr lang="en-US" dirty="0"/>
              <a:t>Budget</a:t>
            </a:r>
          </a:p>
        </p:txBody>
      </p:sp>
      <p:sp>
        <p:nvSpPr>
          <p:cNvPr id="3" name="Content Placeholder 2">
            <a:extLst>
              <a:ext uri="{FF2B5EF4-FFF2-40B4-BE49-F238E27FC236}">
                <a16:creationId xmlns:a16="http://schemas.microsoft.com/office/drawing/2014/main" id="{D63E22C6-31CA-4549-B8F7-0A3B2CE7DEB8}"/>
              </a:ext>
            </a:extLst>
          </p:cNvPr>
          <p:cNvSpPr>
            <a:spLocks noGrp="1"/>
          </p:cNvSpPr>
          <p:nvPr>
            <p:ph idx="1"/>
          </p:nvPr>
        </p:nvSpPr>
        <p:spPr/>
        <p:txBody>
          <a:bodyPr/>
          <a:lstStyle/>
          <a:p>
            <a:r>
              <a:rPr lang="en-US" dirty="0"/>
              <a:t>1) The relative availability of non-Federal resources within the community to be served and the degree to which those resources are committed to the project, including the degree to which the budget and budget narrative identify other sources of revenue, including but not limited to the estimated amount of program income and how the applicant proposes to invest it back into the proposed Title X project (</a:t>
            </a:r>
            <a:r>
              <a:rPr lang="en-US" b="1" dirty="0"/>
              <a:t>5 points</a:t>
            </a:r>
            <a:r>
              <a:rPr lang="en-US" dirty="0"/>
              <a:t>) </a:t>
            </a:r>
          </a:p>
        </p:txBody>
      </p:sp>
      <p:sp>
        <p:nvSpPr>
          <p:cNvPr id="5" name="Slide Number Placeholder 4">
            <a:extLst>
              <a:ext uri="{FF2B5EF4-FFF2-40B4-BE49-F238E27FC236}">
                <a16:creationId xmlns:a16="http://schemas.microsoft.com/office/drawing/2014/main" id="{6648085B-27B5-40A0-B888-3E06DE5621D2}"/>
              </a:ext>
            </a:extLst>
          </p:cNvPr>
          <p:cNvSpPr>
            <a:spLocks noGrp="1"/>
          </p:cNvSpPr>
          <p:nvPr>
            <p:ph type="sldNum" sz="quarter" idx="12"/>
          </p:nvPr>
        </p:nvSpPr>
        <p:spPr/>
        <p:txBody>
          <a:bodyPr/>
          <a:lstStyle/>
          <a:p>
            <a:fld id="{549D6600-C6B9-CF4F-8A0C-864766A79F48}" type="slidenum">
              <a:rPr lang="en-US" smtClean="0"/>
              <a:t>46</a:t>
            </a:fld>
            <a:endParaRPr lang="en-US" dirty="0"/>
          </a:p>
        </p:txBody>
      </p:sp>
    </p:spTree>
    <p:extLst>
      <p:ext uri="{BB962C8B-B14F-4D97-AF65-F5344CB8AC3E}">
        <p14:creationId xmlns:p14="http://schemas.microsoft.com/office/powerpoint/2010/main" val="897074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FD40B-DC74-45BE-8E31-EDC8E31FC4DA}"/>
              </a:ext>
            </a:extLst>
          </p:cNvPr>
          <p:cNvSpPr>
            <a:spLocks noGrp="1"/>
          </p:cNvSpPr>
          <p:nvPr>
            <p:ph type="title"/>
          </p:nvPr>
        </p:nvSpPr>
        <p:spPr/>
        <p:txBody>
          <a:bodyPr/>
          <a:lstStyle/>
          <a:p>
            <a:r>
              <a:rPr lang="en-US" dirty="0"/>
              <a:t>DASPA Criteria (Section G2. Pg. 37)</a:t>
            </a:r>
          </a:p>
        </p:txBody>
      </p:sp>
      <p:sp>
        <p:nvSpPr>
          <p:cNvPr id="3" name="Content Placeholder 2">
            <a:extLst>
              <a:ext uri="{FF2B5EF4-FFF2-40B4-BE49-F238E27FC236}">
                <a16:creationId xmlns:a16="http://schemas.microsoft.com/office/drawing/2014/main" id="{B625AC12-1474-428B-8517-1EDAFDA82027}"/>
              </a:ext>
            </a:extLst>
          </p:cNvPr>
          <p:cNvSpPr>
            <a:spLocks noGrp="1"/>
          </p:cNvSpPr>
          <p:nvPr>
            <p:ph idx="1"/>
          </p:nvPr>
        </p:nvSpPr>
        <p:spPr>
          <a:xfrm>
            <a:off x="628650" y="2367286"/>
            <a:ext cx="7886700" cy="4490714"/>
          </a:xfrm>
        </p:spPr>
        <p:txBody>
          <a:bodyPr>
            <a:normAutofit fontScale="92500"/>
          </a:bodyPr>
          <a:lstStyle/>
          <a:p>
            <a:pPr marL="0" indent="0">
              <a:buNone/>
            </a:pPr>
            <a:r>
              <a:rPr lang="en-US" dirty="0"/>
              <a:t>The Deputy Assistant Secretary for Population Affairs will take into consideration the following additional factor(s): </a:t>
            </a:r>
          </a:p>
          <a:p>
            <a:r>
              <a:rPr lang="en-US" dirty="0"/>
              <a:t>The geographic distribution of services within the identified service area.</a:t>
            </a:r>
          </a:p>
          <a:p>
            <a:r>
              <a:rPr lang="en-US" dirty="0"/>
              <a:t>The extent to which funds requested for a project maximize access for the population in need within the entire service area.</a:t>
            </a:r>
          </a:p>
          <a:p>
            <a:r>
              <a:rPr lang="en-US" dirty="0"/>
              <a:t>The extent to which projects that rely on subrecipients to provide services can provide the required services and best serve individuals in need throughout the anticipated service area.</a:t>
            </a:r>
          </a:p>
          <a:p>
            <a:r>
              <a:rPr lang="en-US" dirty="0"/>
              <a:t>The extent to which projects best promote the purposes of Section 1001 of the Public Health Service Act, within the limits of funds available for such projects (42 C.F.R. § 59.7).</a:t>
            </a:r>
          </a:p>
        </p:txBody>
      </p:sp>
      <p:sp>
        <p:nvSpPr>
          <p:cNvPr id="5" name="Slide Number Placeholder 4">
            <a:extLst>
              <a:ext uri="{FF2B5EF4-FFF2-40B4-BE49-F238E27FC236}">
                <a16:creationId xmlns:a16="http://schemas.microsoft.com/office/drawing/2014/main" id="{8C8D309F-5144-4471-9552-B42A0B3EC0E4}"/>
              </a:ext>
            </a:extLst>
          </p:cNvPr>
          <p:cNvSpPr>
            <a:spLocks noGrp="1"/>
          </p:cNvSpPr>
          <p:nvPr>
            <p:ph type="sldNum" sz="quarter" idx="12"/>
          </p:nvPr>
        </p:nvSpPr>
        <p:spPr/>
        <p:txBody>
          <a:bodyPr/>
          <a:lstStyle/>
          <a:p>
            <a:fld id="{549D6600-C6B9-CF4F-8A0C-864766A79F48}" type="slidenum">
              <a:rPr lang="en-US" smtClean="0"/>
              <a:t>47</a:t>
            </a:fld>
            <a:endParaRPr lang="en-US" dirty="0"/>
          </a:p>
        </p:txBody>
      </p:sp>
    </p:spTree>
    <p:extLst>
      <p:ext uri="{BB962C8B-B14F-4D97-AF65-F5344CB8AC3E}">
        <p14:creationId xmlns:p14="http://schemas.microsoft.com/office/powerpoint/2010/main" val="684566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0BE9759-B057-4CCF-B591-3F2AF0898C67}"/>
              </a:ext>
            </a:extLst>
          </p:cNvPr>
          <p:cNvSpPr>
            <a:spLocks noGrp="1"/>
          </p:cNvSpPr>
          <p:nvPr>
            <p:ph type="title"/>
          </p:nvPr>
        </p:nvSpPr>
        <p:spPr/>
        <p:txBody>
          <a:bodyPr/>
          <a:lstStyle/>
          <a:p>
            <a:r>
              <a:rPr lang="en-US" dirty="0"/>
              <a:t>Q&amp;A</a:t>
            </a:r>
          </a:p>
        </p:txBody>
      </p:sp>
      <p:sp>
        <p:nvSpPr>
          <p:cNvPr id="7" name="Subtitle 6">
            <a:extLst>
              <a:ext uri="{FF2B5EF4-FFF2-40B4-BE49-F238E27FC236}">
                <a16:creationId xmlns:a16="http://schemas.microsoft.com/office/drawing/2014/main" id="{6689FF9C-5777-45BA-91C0-5E29355E0B26}"/>
              </a:ext>
            </a:extLst>
          </p:cNvPr>
          <p:cNvSpPr>
            <a:spLocks noGrp="1"/>
          </p:cNvSpPr>
          <p:nvPr>
            <p:ph type="subTitle" idx="1"/>
          </p:nvPr>
        </p:nvSpPr>
        <p:spPr/>
        <p:txBody>
          <a:bodyPr/>
          <a:lstStyle/>
          <a:p>
            <a:r>
              <a:rPr lang="en-US" dirty="0"/>
              <a:t>Chat in your question</a:t>
            </a:r>
          </a:p>
        </p:txBody>
      </p:sp>
      <p:sp>
        <p:nvSpPr>
          <p:cNvPr id="4" name="Footer Placeholder 3">
            <a:extLst>
              <a:ext uri="{FF2B5EF4-FFF2-40B4-BE49-F238E27FC236}">
                <a16:creationId xmlns:a16="http://schemas.microsoft.com/office/drawing/2014/main" id="{4ADE02C4-569A-4AE6-9DEC-45EED89DA306}"/>
              </a:ext>
            </a:extLst>
          </p:cNvPr>
          <p:cNvSpPr>
            <a:spLocks noGrp="1"/>
          </p:cNvSpPr>
          <p:nvPr>
            <p:ph type="ftr" sz="quarter" idx="4294967295"/>
          </p:nvPr>
        </p:nvSpPr>
        <p:spPr>
          <a:xfrm>
            <a:off x="0" y="6356350"/>
            <a:ext cx="3086100" cy="365125"/>
          </a:xfrm>
        </p:spPr>
        <p:txBody>
          <a:bodyPr/>
          <a:lstStyle/>
          <a:p>
            <a:r>
              <a:rPr lang="en-US"/>
              <a:t>Insert footer information as needed</a:t>
            </a:r>
            <a:endParaRPr lang="en-US" dirty="0"/>
          </a:p>
        </p:txBody>
      </p:sp>
      <p:sp>
        <p:nvSpPr>
          <p:cNvPr id="5" name="Slide Number Placeholder 4">
            <a:extLst>
              <a:ext uri="{FF2B5EF4-FFF2-40B4-BE49-F238E27FC236}">
                <a16:creationId xmlns:a16="http://schemas.microsoft.com/office/drawing/2014/main" id="{E0DBE9F9-7BDF-4EBF-907D-DD84BDD97F43}"/>
              </a:ext>
            </a:extLst>
          </p:cNvPr>
          <p:cNvSpPr>
            <a:spLocks noGrp="1"/>
          </p:cNvSpPr>
          <p:nvPr>
            <p:ph type="sldNum" sz="quarter" idx="4294967295"/>
          </p:nvPr>
        </p:nvSpPr>
        <p:spPr>
          <a:xfrm>
            <a:off x="7086600" y="6356350"/>
            <a:ext cx="2057400" cy="365125"/>
          </a:xfrm>
        </p:spPr>
        <p:txBody>
          <a:bodyPr/>
          <a:lstStyle/>
          <a:p>
            <a:fld id="{549D6600-C6B9-CF4F-8A0C-864766A79F48}" type="slidenum">
              <a:rPr lang="en-US" smtClean="0"/>
              <a:t>48</a:t>
            </a:fld>
            <a:endParaRPr lang="en-US" dirty="0"/>
          </a:p>
        </p:txBody>
      </p:sp>
    </p:spTree>
    <p:extLst>
      <p:ext uri="{BB962C8B-B14F-4D97-AF65-F5344CB8AC3E}">
        <p14:creationId xmlns:p14="http://schemas.microsoft.com/office/powerpoint/2010/main" val="22855625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OASH Grants &amp; Acquisition Division</a:t>
            </a:r>
            <a:endParaRPr lang="en-US" b="0" i="1" dirty="0"/>
          </a:p>
        </p:txBody>
      </p:sp>
      <p:sp>
        <p:nvSpPr>
          <p:cNvPr id="3" name="Subtitle 2"/>
          <p:cNvSpPr>
            <a:spLocks noGrp="1"/>
          </p:cNvSpPr>
          <p:nvPr>
            <p:ph type="subTitle" idx="1"/>
          </p:nvPr>
        </p:nvSpPr>
        <p:spPr/>
        <p:txBody>
          <a:bodyPr/>
          <a:lstStyle/>
          <a:p>
            <a:r>
              <a:rPr lang="en-US" dirty="0"/>
              <a:t>PA-FPH-22-001</a:t>
            </a:r>
          </a:p>
          <a:p>
            <a:r>
              <a:rPr lang="en-US" dirty="0"/>
              <a:t>November 9, 2021</a:t>
            </a:r>
          </a:p>
        </p:txBody>
      </p:sp>
    </p:spTree>
    <p:extLst>
      <p:ext uri="{BB962C8B-B14F-4D97-AF65-F5344CB8AC3E}">
        <p14:creationId xmlns:p14="http://schemas.microsoft.com/office/powerpoint/2010/main" val="3962008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D40B7-5B7C-4358-AF8D-BAD7A16633BF}"/>
              </a:ext>
            </a:extLst>
          </p:cNvPr>
          <p:cNvSpPr>
            <a:spLocks noGrp="1"/>
          </p:cNvSpPr>
          <p:nvPr>
            <p:ph type="title"/>
          </p:nvPr>
        </p:nvSpPr>
        <p:spPr/>
        <p:txBody>
          <a:bodyPr/>
          <a:lstStyle/>
          <a:p>
            <a:r>
              <a:rPr lang="en-US" spc="-75">
                <a:solidFill>
                  <a:srgbClr val="002060"/>
                </a:solidFill>
              </a:rPr>
              <a:t>Submission Dates and Times (Section A)</a:t>
            </a:r>
            <a:r>
              <a:rPr lang="en-US"/>
              <a:t>	</a:t>
            </a:r>
          </a:p>
        </p:txBody>
      </p:sp>
      <p:sp>
        <p:nvSpPr>
          <p:cNvPr id="3" name="Content Placeholder 2">
            <a:extLst>
              <a:ext uri="{FF2B5EF4-FFF2-40B4-BE49-F238E27FC236}">
                <a16:creationId xmlns:a16="http://schemas.microsoft.com/office/drawing/2014/main" id="{03197F8D-D21F-4B8B-A40B-953F27EA34CF}"/>
              </a:ext>
            </a:extLst>
          </p:cNvPr>
          <p:cNvSpPr>
            <a:spLocks noGrp="1"/>
          </p:cNvSpPr>
          <p:nvPr>
            <p:ph idx="1"/>
          </p:nvPr>
        </p:nvSpPr>
        <p:spPr/>
        <p:txBody>
          <a:bodyPr vert="horz" lIns="68580" tIns="34290" rIns="68580" bIns="34290" rtlCol="0" anchor="t">
            <a:normAutofit/>
          </a:bodyPr>
          <a:lstStyle/>
          <a:p>
            <a:pPr marL="128588" lvl="1" indent="0">
              <a:buNone/>
            </a:pPr>
            <a:r>
              <a:rPr lang="en-US" sz="1800" i="1" u="sng" dirty="0">
                <a:solidFill>
                  <a:srgbClr val="FF0000"/>
                </a:solidFill>
                <a:latin typeface="Arial"/>
                <a:cs typeface="Arial"/>
              </a:rPr>
              <a:t>Application is due by 6:00 p.m. Eastern Time, January 11, 2022</a:t>
            </a:r>
            <a:endParaRPr lang="en-US" i="1" u="sng" dirty="0">
              <a:solidFill>
                <a:srgbClr val="FF0000"/>
              </a:solidFill>
              <a:latin typeface="Arial"/>
              <a:cs typeface="Arial"/>
            </a:endParaRPr>
          </a:p>
          <a:p>
            <a:pPr lvl="1"/>
            <a:r>
              <a:rPr lang="en-US" dirty="0"/>
              <a:t>Your submission time will be determined by the date and time stamp provided by Grants.gov when you complete your submission.</a:t>
            </a:r>
          </a:p>
          <a:p>
            <a:pPr lvl="1"/>
            <a:r>
              <a:rPr lang="en-US" dirty="0"/>
              <a:t>Strongly encouraged to submit your application a minimum of 3-5 days prior to the application closing date.</a:t>
            </a:r>
          </a:p>
          <a:p>
            <a:pPr lvl="1"/>
            <a:r>
              <a:rPr lang="en-US" dirty="0"/>
              <a:t>Grants.gov may take up to 48 hours to notify you of a successful submission.</a:t>
            </a:r>
          </a:p>
          <a:p>
            <a:pPr lvl="1"/>
            <a:r>
              <a:rPr lang="en-US" dirty="0"/>
              <a:t>If you fail to submit your application by the due date and time, we will not review it, and it will receive no further consideration.</a:t>
            </a:r>
          </a:p>
        </p:txBody>
      </p:sp>
      <p:sp>
        <p:nvSpPr>
          <p:cNvPr id="4" name="Slide Number Placeholder 3">
            <a:extLst>
              <a:ext uri="{FF2B5EF4-FFF2-40B4-BE49-F238E27FC236}">
                <a16:creationId xmlns:a16="http://schemas.microsoft.com/office/drawing/2014/main" id="{1AFA1331-3A81-4235-9DF9-F49D5EA5BE83}"/>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50</a:t>
            </a:fld>
            <a:endParaRPr lang="en-US">
              <a:solidFill>
                <a:srgbClr val="000000">
                  <a:tint val="75000"/>
                </a:srgbClr>
              </a:solidFill>
            </a:endParaRPr>
          </a:p>
        </p:txBody>
      </p:sp>
    </p:spTree>
    <p:extLst>
      <p:ext uri="{BB962C8B-B14F-4D97-AF65-F5344CB8AC3E}">
        <p14:creationId xmlns:p14="http://schemas.microsoft.com/office/powerpoint/2010/main" val="36926700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2F2A-596A-4F24-A9AD-02319CC68583}"/>
              </a:ext>
            </a:extLst>
          </p:cNvPr>
          <p:cNvSpPr>
            <a:spLocks noGrp="1"/>
          </p:cNvSpPr>
          <p:nvPr>
            <p:ph type="title"/>
          </p:nvPr>
        </p:nvSpPr>
        <p:spPr/>
        <p:txBody>
          <a:bodyPr/>
          <a:lstStyle/>
          <a:p>
            <a:r>
              <a:rPr lang="en-US">
                <a:latin typeface="Arial"/>
                <a:cs typeface="Arial"/>
              </a:rPr>
              <a:t>Eligible Applicants (NOFO, Section E.1)</a:t>
            </a:r>
          </a:p>
        </p:txBody>
      </p:sp>
      <p:sp>
        <p:nvSpPr>
          <p:cNvPr id="6" name="Content Placeholder 5">
            <a:extLst>
              <a:ext uri="{FF2B5EF4-FFF2-40B4-BE49-F238E27FC236}">
                <a16:creationId xmlns:a16="http://schemas.microsoft.com/office/drawing/2014/main" id="{BDAA4DE9-FF02-4934-BC2A-ABABA7D55396}"/>
              </a:ext>
            </a:extLst>
          </p:cNvPr>
          <p:cNvSpPr>
            <a:spLocks noGrp="1"/>
          </p:cNvSpPr>
          <p:nvPr>
            <p:ph idx="1"/>
          </p:nvPr>
        </p:nvSpPr>
        <p:spPr/>
        <p:txBody>
          <a:bodyPr vert="horz" lIns="68580" tIns="34290" rIns="68580" bIns="34290" rtlCol="0" anchor="t">
            <a:normAutofit lnSpcReduction="10000"/>
          </a:bodyPr>
          <a:lstStyle/>
          <a:p>
            <a:pPr marL="0" indent="0">
              <a:buNone/>
            </a:pPr>
            <a:r>
              <a:rPr lang="en-US" sz="1500" b="1" dirty="0">
                <a:latin typeface="Arial"/>
                <a:cs typeface="Arial"/>
              </a:rPr>
              <a:t>Applicant eligibility for this NOFO:</a:t>
            </a:r>
          </a:p>
          <a:p>
            <a:pPr marL="0" indent="0">
              <a:buNone/>
            </a:pPr>
            <a:r>
              <a:rPr lang="en-US" dirty="0"/>
              <a:t>Any public or private nonprofit entity located in a State (which includes one of the 50 United States, District of Columbia, Guam, the  Commonwealth of Puerto Rico, the Northern Mariana Islands, the U.S. Virgin Islands, American Samoa, the U.S. Outlaying Islands (Midway, Wake, et al.), the Marshall Islands, the Federated State of Micronesia, and the Republic of Palau (hereafter, States)) is eligible to apply for a grant under this announcement. Faith-based organizations and American Indian/Alaska Native/Native American (AI/AN/NA) organizations are eligible to apply for Title X family planning services grants. </a:t>
            </a:r>
            <a:r>
              <a:rPr lang="en-US" sz="1500" dirty="0">
                <a:latin typeface="Arial"/>
                <a:cs typeface="Arial"/>
              </a:rPr>
              <a:t> </a:t>
            </a:r>
            <a:endParaRPr lang="en-US" sz="1500" dirty="0"/>
          </a:p>
        </p:txBody>
      </p:sp>
      <p:sp>
        <p:nvSpPr>
          <p:cNvPr id="3" name="Slide Number Placeholder 2">
            <a:extLst>
              <a:ext uri="{FF2B5EF4-FFF2-40B4-BE49-F238E27FC236}">
                <a16:creationId xmlns:a16="http://schemas.microsoft.com/office/drawing/2014/main" id="{5BCD984F-E147-47E8-A565-734D7AB34277}"/>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51</a:t>
            </a:fld>
            <a:endParaRPr lang="en-US">
              <a:solidFill>
                <a:srgbClr val="000000">
                  <a:tint val="75000"/>
                </a:srgbClr>
              </a:solidFill>
            </a:endParaRPr>
          </a:p>
        </p:txBody>
      </p:sp>
    </p:spTree>
    <p:extLst>
      <p:ext uri="{BB962C8B-B14F-4D97-AF65-F5344CB8AC3E}">
        <p14:creationId xmlns:p14="http://schemas.microsoft.com/office/powerpoint/2010/main" val="29633571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2F2A-596A-4F24-A9AD-02319CC68583}"/>
              </a:ext>
            </a:extLst>
          </p:cNvPr>
          <p:cNvSpPr>
            <a:spLocks noGrp="1"/>
          </p:cNvSpPr>
          <p:nvPr>
            <p:ph type="title"/>
          </p:nvPr>
        </p:nvSpPr>
        <p:spPr/>
        <p:txBody>
          <a:bodyPr/>
          <a:lstStyle/>
          <a:p>
            <a:r>
              <a:rPr lang="en-US">
                <a:latin typeface="Arial"/>
                <a:cs typeface="Arial"/>
              </a:rPr>
              <a:t>Eligible Applicants (NOFO, Section E.1)</a:t>
            </a:r>
          </a:p>
        </p:txBody>
      </p:sp>
      <p:sp>
        <p:nvSpPr>
          <p:cNvPr id="6" name="Content Placeholder 5">
            <a:extLst>
              <a:ext uri="{FF2B5EF4-FFF2-40B4-BE49-F238E27FC236}">
                <a16:creationId xmlns:a16="http://schemas.microsoft.com/office/drawing/2014/main" id="{BDAA4DE9-FF02-4934-BC2A-ABABA7D55396}"/>
              </a:ext>
            </a:extLst>
          </p:cNvPr>
          <p:cNvSpPr>
            <a:spLocks noGrp="1"/>
          </p:cNvSpPr>
          <p:nvPr>
            <p:ph idx="1"/>
          </p:nvPr>
        </p:nvSpPr>
        <p:spPr/>
        <p:txBody>
          <a:bodyPr vert="horz" lIns="68580" tIns="34290" rIns="68580" bIns="34290" rtlCol="0" anchor="t">
            <a:normAutofit fontScale="62500" lnSpcReduction="20000"/>
          </a:bodyPr>
          <a:lstStyle/>
          <a:p>
            <a:pPr>
              <a:buNone/>
            </a:pPr>
            <a:r>
              <a:rPr lang="en-US" b="1" dirty="0">
                <a:latin typeface="Arial"/>
                <a:cs typeface="Arial"/>
              </a:rPr>
              <a:t>Examples include:</a:t>
            </a:r>
          </a:p>
          <a:p>
            <a:pPr lvl="0"/>
            <a:r>
              <a:rPr lang="en-US" dirty="0"/>
              <a:t>State Governments</a:t>
            </a:r>
          </a:p>
          <a:p>
            <a:pPr lvl="0"/>
            <a:r>
              <a:rPr lang="en-US" dirty="0"/>
              <a:t>U.S. territories</a:t>
            </a:r>
          </a:p>
          <a:p>
            <a:pPr lvl="0"/>
            <a:r>
              <a:rPr lang="en-US" dirty="0"/>
              <a:t>County Governments</a:t>
            </a:r>
          </a:p>
          <a:p>
            <a:pPr lvl="0"/>
            <a:r>
              <a:rPr lang="en-US" dirty="0"/>
              <a:t>City or township governments</a:t>
            </a:r>
          </a:p>
          <a:p>
            <a:pPr lvl="0"/>
            <a:r>
              <a:rPr lang="en-US" dirty="0"/>
              <a:t>Special district governments</a:t>
            </a:r>
          </a:p>
          <a:p>
            <a:pPr lvl="0"/>
            <a:r>
              <a:rPr lang="en-US" dirty="0"/>
              <a:t>Independent school districts</a:t>
            </a:r>
          </a:p>
          <a:p>
            <a:pPr lvl="0"/>
            <a:r>
              <a:rPr lang="en-US" dirty="0"/>
              <a:t>Public and State controlled institutions of higher education</a:t>
            </a:r>
          </a:p>
          <a:p>
            <a:pPr lvl="0"/>
            <a:r>
              <a:rPr lang="en-US" dirty="0"/>
              <a:t>Native American tribal governments (Federally recognized)</a:t>
            </a:r>
          </a:p>
          <a:p>
            <a:pPr lvl="0"/>
            <a:r>
              <a:rPr lang="en-US" dirty="0"/>
              <a:t>Public Housing authorities/Indian housing authorities</a:t>
            </a:r>
          </a:p>
          <a:p>
            <a:pPr lvl="0"/>
            <a:r>
              <a:rPr lang="en-US" dirty="0"/>
              <a:t>Native American tribal organizations (other than federally recognized tribal governments)</a:t>
            </a:r>
          </a:p>
          <a:p>
            <a:pPr lvl="0"/>
            <a:r>
              <a:rPr lang="en-US" dirty="0"/>
              <a:t>Nonprofits having 501(c)(3) status with the IRS, other than institutions of higher education</a:t>
            </a:r>
          </a:p>
          <a:p>
            <a:pPr lvl="0"/>
            <a:r>
              <a:rPr lang="en-US" dirty="0"/>
              <a:t>Nonprofits without 501(c)(3) status with the IRS, other than institutions of higher education</a:t>
            </a:r>
          </a:p>
          <a:p>
            <a:pPr lvl="0"/>
            <a:r>
              <a:rPr lang="en-US" dirty="0"/>
              <a:t>Non-profit private institutions of higher education</a:t>
            </a:r>
          </a:p>
          <a:p>
            <a:pPr>
              <a:buNone/>
            </a:pPr>
            <a:endParaRPr lang="en-US" b="1" dirty="0">
              <a:latin typeface="Arial"/>
              <a:cs typeface="Arial"/>
            </a:endParaRPr>
          </a:p>
          <a:p>
            <a:pPr marL="0" indent="0" algn="just">
              <a:buNone/>
            </a:pPr>
            <a:endParaRPr lang="en-US" dirty="0"/>
          </a:p>
          <a:p>
            <a:pPr marL="0" indent="0">
              <a:buNone/>
            </a:pPr>
            <a:endParaRPr lang="en-US" dirty="0"/>
          </a:p>
          <a:p>
            <a:pPr marL="0" indent="0">
              <a:buNone/>
            </a:pPr>
            <a:endParaRPr lang="en-US" dirty="0">
              <a:latin typeface="Arial"/>
              <a:cs typeface="Arial"/>
            </a:endParaRPr>
          </a:p>
          <a:p>
            <a:pPr marL="0" indent="0">
              <a:buNone/>
            </a:pPr>
            <a:endParaRPr lang="en-US" dirty="0">
              <a:latin typeface="Arial"/>
              <a:cs typeface="Arial"/>
            </a:endParaRPr>
          </a:p>
        </p:txBody>
      </p:sp>
      <p:sp>
        <p:nvSpPr>
          <p:cNvPr id="3" name="Slide Number Placeholder 2">
            <a:extLst>
              <a:ext uri="{FF2B5EF4-FFF2-40B4-BE49-F238E27FC236}">
                <a16:creationId xmlns:a16="http://schemas.microsoft.com/office/drawing/2014/main" id="{5BCD984F-E147-47E8-A565-734D7AB34277}"/>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52</a:t>
            </a:fld>
            <a:endParaRPr lang="en-US">
              <a:solidFill>
                <a:srgbClr val="000000">
                  <a:tint val="75000"/>
                </a:srgbClr>
              </a:solidFill>
            </a:endParaRPr>
          </a:p>
        </p:txBody>
      </p:sp>
    </p:spTree>
    <p:extLst>
      <p:ext uri="{BB962C8B-B14F-4D97-AF65-F5344CB8AC3E}">
        <p14:creationId xmlns:p14="http://schemas.microsoft.com/office/powerpoint/2010/main" val="1022961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68E4-1FE9-4CEA-8EBF-0AE4FFD6FD14}"/>
              </a:ext>
            </a:extLst>
          </p:cNvPr>
          <p:cNvSpPr>
            <a:spLocks noGrp="1"/>
          </p:cNvSpPr>
          <p:nvPr>
            <p:ph type="title"/>
          </p:nvPr>
        </p:nvSpPr>
        <p:spPr/>
        <p:txBody>
          <a:bodyPr>
            <a:normAutofit/>
          </a:bodyPr>
          <a:lstStyle/>
          <a:p>
            <a:r>
              <a:rPr lang="en-US" dirty="0">
                <a:latin typeface="Arial"/>
                <a:cs typeface="Arial"/>
              </a:rPr>
              <a:t>Cost Sharing or Matching (Section E.2)</a:t>
            </a:r>
            <a:endParaRPr lang="en-US" dirty="0">
              <a:solidFill>
                <a:srgbClr val="FF0000"/>
              </a:solidFill>
              <a:highlight>
                <a:srgbClr val="FFFF00"/>
              </a:highlight>
              <a:latin typeface="Arial"/>
              <a:cs typeface="Arial"/>
            </a:endParaRPr>
          </a:p>
        </p:txBody>
      </p:sp>
      <p:sp>
        <p:nvSpPr>
          <p:cNvPr id="3" name="Content Placeholder 2">
            <a:extLst>
              <a:ext uri="{FF2B5EF4-FFF2-40B4-BE49-F238E27FC236}">
                <a16:creationId xmlns:a16="http://schemas.microsoft.com/office/drawing/2014/main" id="{F382A234-CDEA-49AC-A1EE-B65080C33B4A}"/>
              </a:ext>
            </a:extLst>
          </p:cNvPr>
          <p:cNvSpPr>
            <a:spLocks noGrp="1"/>
          </p:cNvSpPr>
          <p:nvPr>
            <p:ph idx="1"/>
          </p:nvPr>
        </p:nvSpPr>
        <p:spPr/>
        <p:txBody>
          <a:bodyPr>
            <a:normAutofit fontScale="92500" lnSpcReduction="20000"/>
          </a:bodyPr>
          <a:lstStyle/>
          <a:p>
            <a:r>
              <a:rPr lang="en-US" dirty="0"/>
              <a:t>While there is not a fixed cost-sharing percentage or amount, projects must include financial support from sources other than Title X. The proposed project budget should reflect financial support in addition to Title X funds on both the Standard Form (SF) 424A, Budget Information, and in the budget narrative and justification. </a:t>
            </a:r>
            <a:r>
              <a:rPr lang="en-US" b="1" dirty="0"/>
              <a:t>The amount and source(s) of these funds must be clearly identified separately from the requested Title X support</a:t>
            </a:r>
            <a:r>
              <a:rPr lang="en-US" dirty="0"/>
              <a:t> as indicated on the SF 424A, as well as on the SF 424, Application for Federal Assistance. </a:t>
            </a:r>
          </a:p>
          <a:p>
            <a:r>
              <a:rPr lang="en-US" dirty="0"/>
              <a:t>The OASH Grants and Acquisition Management (GAM) Division will review applications to ensure that the requested amount of Title X funding is in compliance with this business requirement.</a:t>
            </a:r>
          </a:p>
          <a:p>
            <a:r>
              <a:rPr lang="en-US" dirty="0"/>
              <a:t>See NOFO section E.2 and 42 C.F.R. § 59.7(c) for additional details. </a:t>
            </a:r>
          </a:p>
          <a:p>
            <a:endParaRPr lang="en-US" sz="1500" dirty="0"/>
          </a:p>
        </p:txBody>
      </p:sp>
      <p:sp>
        <p:nvSpPr>
          <p:cNvPr id="4" name="Slide Number Placeholder 3">
            <a:extLst>
              <a:ext uri="{FF2B5EF4-FFF2-40B4-BE49-F238E27FC236}">
                <a16:creationId xmlns:a16="http://schemas.microsoft.com/office/drawing/2014/main" id="{9AFE9794-1C60-49C2-8AFC-A88F39666C1A}"/>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53</a:t>
            </a:fld>
            <a:endParaRPr lang="en-US">
              <a:solidFill>
                <a:srgbClr val="000000">
                  <a:tint val="75000"/>
                </a:srgbClr>
              </a:solidFill>
            </a:endParaRPr>
          </a:p>
        </p:txBody>
      </p:sp>
    </p:spTree>
    <p:extLst>
      <p:ext uri="{BB962C8B-B14F-4D97-AF65-F5344CB8AC3E}">
        <p14:creationId xmlns:p14="http://schemas.microsoft.com/office/powerpoint/2010/main" val="26694251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68E4-1FE9-4CEA-8EBF-0AE4FFD6FD14}"/>
              </a:ext>
            </a:extLst>
          </p:cNvPr>
          <p:cNvSpPr>
            <a:spLocks noGrp="1"/>
          </p:cNvSpPr>
          <p:nvPr>
            <p:ph type="title"/>
          </p:nvPr>
        </p:nvSpPr>
        <p:spPr/>
        <p:txBody>
          <a:bodyPr>
            <a:normAutofit/>
          </a:bodyPr>
          <a:lstStyle/>
          <a:p>
            <a:r>
              <a:rPr lang="en-US" dirty="0">
                <a:latin typeface="Arial"/>
                <a:cs typeface="Arial"/>
              </a:rPr>
              <a:t>Cost Sharing or Matching (Section E.2)</a:t>
            </a:r>
            <a:endParaRPr lang="en-US" dirty="0">
              <a:solidFill>
                <a:srgbClr val="FF0000"/>
              </a:solidFill>
              <a:highlight>
                <a:srgbClr val="FFFF00"/>
              </a:highlight>
              <a:latin typeface="Arial"/>
              <a:cs typeface="Arial"/>
            </a:endParaRPr>
          </a:p>
        </p:txBody>
      </p:sp>
      <p:sp>
        <p:nvSpPr>
          <p:cNvPr id="3" name="Content Placeholder 2">
            <a:extLst>
              <a:ext uri="{FF2B5EF4-FFF2-40B4-BE49-F238E27FC236}">
                <a16:creationId xmlns:a16="http://schemas.microsoft.com/office/drawing/2014/main" id="{F382A234-CDEA-49AC-A1EE-B65080C33B4A}"/>
              </a:ext>
            </a:extLst>
          </p:cNvPr>
          <p:cNvSpPr>
            <a:spLocks noGrp="1"/>
          </p:cNvSpPr>
          <p:nvPr>
            <p:ph idx="1"/>
          </p:nvPr>
        </p:nvSpPr>
        <p:spPr/>
        <p:txBody>
          <a:bodyPr>
            <a:normAutofit/>
          </a:bodyPr>
          <a:lstStyle/>
          <a:p>
            <a:r>
              <a:rPr lang="en-US" dirty="0"/>
              <a:t>The cost sharing requirements are waived for any grant made to the U.S. Virgin Islands, Commonwealth of the Northern Mariana Islands, American Samoa, Guam, Republic of Palau, Federated States of Micronesia, and the Republic of the Marshall Islands. Although projects are expected to identify additional sources of funding and not solely rely on Title X funds, there is no specific amount of level of financial match requirement for this program.</a:t>
            </a:r>
          </a:p>
          <a:p>
            <a:endParaRPr lang="en-US" sz="1500" dirty="0"/>
          </a:p>
        </p:txBody>
      </p:sp>
      <p:sp>
        <p:nvSpPr>
          <p:cNvPr id="4" name="Slide Number Placeholder 3">
            <a:extLst>
              <a:ext uri="{FF2B5EF4-FFF2-40B4-BE49-F238E27FC236}">
                <a16:creationId xmlns:a16="http://schemas.microsoft.com/office/drawing/2014/main" id="{9AFE9794-1C60-49C2-8AFC-A88F39666C1A}"/>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54</a:t>
            </a:fld>
            <a:endParaRPr lang="en-US">
              <a:solidFill>
                <a:srgbClr val="000000">
                  <a:tint val="75000"/>
                </a:srgbClr>
              </a:solidFill>
            </a:endParaRPr>
          </a:p>
        </p:txBody>
      </p:sp>
    </p:spTree>
    <p:extLst>
      <p:ext uri="{BB962C8B-B14F-4D97-AF65-F5344CB8AC3E}">
        <p14:creationId xmlns:p14="http://schemas.microsoft.com/office/powerpoint/2010/main" val="24576681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C4052-2833-473D-8E29-3483BC39E804}"/>
              </a:ext>
            </a:extLst>
          </p:cNvPr>
          <p:cNvSpPr>
            <a:spLocks noGrp="1"/>
          </p:cNvSpPr>
          <p:nvPr>
            <p:ph type="title"/>
          </p:nvPr>
        </p:nvSpPr>
        <p:spPr/>
        <p:txBody>
          <a:bodyPr>
            <a:normAutofit fontScale="90000"/>
          </a:bodyPr>
          <a:lstStyle/>
          <a:p>
            <a:r>
              <a:rPr lang="en-US"/>
              <a:t>Notice of Funding Opportunity (NOFO) Announcement</a:t>
            </a:r>
          </a:p>
        </p:txBody>
      </p:sp>
      <p:sp>
        <p:nvSpPr>
          <p:cNvPr id="3" name="Content Placeholder 2">
            <a:extLst>
              <a:ext uri="{FF2B5EF4-FFF2-40B4-BE49-F238E27FC236}">
                <a16:creationId xmlns:a16="http://schemas.microsoft.com/office/drawing/2014/main" id="{BA6B782E-FB99-4D32-AC8C-3EF88034B294}"/>
              </a:ext>
            </a:extLst>
          </p:cNvPr>
          <p:cNvSpPr>
            <a:spLocks noGrp="1"/>
          </p:cNvSpPr>
          <p:nvPr>
            <p:ph idx="1"/>
          </p:nvPr>
        </p:nvSpPr>
        <p:spPr/>
        <p:txBody>
          <a:bodyPr vert="horz" lIns="68580" tIns="34290" rIns="68580" bIns="34290" rtlCol="0" anchor="t">
            <a:normAutofit/>
          </a:bodyPr>
          <a:lstStyle/>
          <a:p>
            <a:r>
              <a:rPr lang="en-US" dirty="0">
                <a:latin typeface="Arial"/>
                <a:cs typeface="Arial"/>
              </a:rPr>
              <a:t>The Notice of Funding Opportunity (NOFO) provides information and guidance related to applications.  </a:t>
            </a:r>
            <a:endParaRPr lang="en-US" dirty="0"/>
          </a:p>
          <a:p>
            <a:r>
              <a:rPr lang="en-US" dirty="0">
                <a:latin typeface="Arial"/>
                <a:cs typeface="Arial"/>
              </a:rPr>
              <a:t>Read the entire funding announcement. </a:t>
            </a:r>
            <a:endParaRPr lang="en-US" dirty="0"/>
          </a:p>
          <a:p>
            <a:r>
              <a:rPr lang="en-US" dirty="0">
                <a:latin typeface="Arial"/>
                <a:cs typeface="Arial"/>
              </a:rPr>
              <a:t>Follow the NOFO carefully!  </a:t>
            </a:r>
            <a:endParaRPr lang="en-US" dirty="0"/>
          </a:p>
          <a:p>
            <a:r>
              <a:rPr lang="en-US" b="1" dirty="0">
                <a:latin typeface="Arial"/>
                <a:cs typeface="Arial"/>
              </a:rPr>
              <a:t>The information provided in the NOFO takes precedence over any conflicting information in other documents.</a:t>
            </a:r>
          </a:p>
          <a:p>
            <a:endParaRPr lang="en-US" dirty="0"/>
          </a:p>
        </p:txBody>
      </p:sp>
      <p:sp>
        <p:nvSpPr>
          <p:cNvPr id="4" name="Slide Number Placeholder 3">
            <a:extLst>
              <a:ext uri="{FF2B5EF4-FFF2-40B4-BE49-F238E27FC236}">
                <a16:creationId xmlns:a16="http://schemas.microsoft.com/office/drawing/2014/main" id="{14079B51-BECB-44B5-AF96-96D7E32054BE}"/>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55</a:t>
            </a:fld>
            <a:endParaRPr lang="en-US">
              <a:solidFill>
                <a:srgbClr val="000000">
                  <a:tint val="75000"/>
                </a:srgbClr>
              </a:solidFill>
            </a:endParaRPr>
          </a:p>
        </p:txBody>
      </p:sp>
    </p:spTree>
    <p:extLst>
      <p:ext uri="{BB962C8B-B14F-4D97-AF65-F5344CB8AC3E}">
        <p14:creationId xmlns:p14="http://schemas.microsoft.com/office/powerpoint/2010/main" val="33346680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CE02F-8EB7-4938-BF1B-EB826842420E}"/>
              </a:ext>
            </a:extLst>
          </p:cNvPr>
          <p:cNvSpPr>
            <a:spLocks noGrp="1"/>
          </p:cNvSpPr>
          <p:nvPr>
            <p:ph type="title"/>
          </p:nvPr>
        </p:nvSpPr>
        <p:spPr/>
        <p:txBody>
          <a:bodyPr/>
          <a:lstStyle/>
          <a:p>
            <a:r>
              <a:rPr lang="en-US">
                <a:latin typeface="Arial"/>
                <a:cs typeface="Arial"/>
              </a:rPr>
              <a:t>Address to Request Application Package</a:t>
            </a:r>
          </a:p>
        </p:txBody>
      </p:sp>
      <p:sp>
        <p:nvSpPr>
          <p:cNvPr id="3" name="Content Placeholder 2">
            <a:extLst>
              <a:ext uri="{FF2B5EF4-FFF2-40B4-BE49-F238E27FC236}">
                <a16:creationId xmlns:a16="http://schemas.microsoft.com/office/drawing/2014/main" id="{96AAECE9-869B-4A2B-BEE8-931EBD31ECC6}"/>
              </a:ext>
            </a:extLst>
          </p:cNvPr>
          <p:cNvSpPr>
            <a:spLocks noGrp="1"/>
          </p:cNvSpPr>
          <p:nvPr>
            <p:ph idx="1"/>
          </p:nvPr>
        </p:nvSpPr>
        <p:spPr/>
        <p:txBody>
          <a:bodyPr vert="horz" lIns="68580" tIns="34290" rIns="68580" bIns="34290" rtlCol="0" anchor="t">
            <a:normAutofit/>
          </a:bodyPr>
          <a:lstStyle/>
          <a:p>
            <a:r>
              <a:rPr lang="en-US" dirty="0">
                <a:latin typeface="Arial"/>
                <a:cs typeface="Arial"/>
              </a:rPr>
              <a:t>Obtain an application package electronically by accessing Grants.gov at </a:t>
            </a:r>
            <a:r>
              <a:rPr lang="en-US" u="sng" dirty="0">
                <a:latin typeface="Arial"/>
                <a:cs typeface="Arial"/>
                <a:hlinkClick r:id="rId2"/>
              </a:rPr>
              <a:t>http://www.grants.gov/</a:t>
            </a:r>
            <a:r>
              <a:rPr lang="en-US" dirty="0">
                <a:latin typeface="Arial"/>
                <a:cs typeface="Arial"/>
              </a:rPr>
              <a:t>. Find it by searching the Assistance Listing (formerly CFDA) Number found on page 2 of the NOFO.</a:t>
            </a:r>
          </a:p>
          <a:p>
            <a:r>
              <a:rPr lang="en-US" dirty="0">
                <a:latin typeface="Arial"/>
                <a:cs typeface="Arial"/>
              </a:rPr>
              <a:t>The Assistance Listing (CFDA) Number is 93.217. </a:t>
            </a:r>
            <a:endParaRPr lang="en-US" dirty="0"/>
          </a:p>
          <a:p>
            <a:r>
              <a:rPr lang="en-US" dirty="0">
                <a:latin typeface="Arial"/>
                <a:cs typeface="Arial"/>
              </a:rPr>
              <a:t>Be sure to subscribe to the announcement in Grants.gov so you receive notification of any updates to the NOFO or supporting documents.</a:t>
            </a:r>
          </a:p>
          <a:p>
            <a:endParaRPr lang="en-US" dirty="0"/>
          </a:p>
        </p:txBody>
      </p:sp>
      <p:sp>
        <p:nvSpPr>
          <p:cNvPr id="4" name="Slide Number Placeholder 3">
            <a:extLst>
              <a:ext uri="{FF2B5EF4-FFF2-40B4-BE49-F238E27FC236}">
                <a16:creationId xmlns:a16="http://schemas.microsoft.com/office/drawing/2014/main" id="{C0AB3ED6-D315-42C9-BF96-CF7831BF90F4}"/>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56</a:t>
            </a:fld>
            <a:endParaRPr lang="en-US">
              <a:solidFill>
                <a:srgbClr val="000000">
                  <a:tint val="75000"/>
                </a:srgbClr>
              </a:solidFill>
            </a:endParaRPr>
          </a:p>
        </p:txBody>
      </p:sp>
    </p:spTree>
    <p:extLst>
      <p:ext uri="{BB962C8B-B14F-4D97-AF65-F5344CB8AC3E}">
        <p14:creationId xmlns:p14="http://schemas.microsoft.com/office/powerpoint/2010/main" val="39058420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BFFDB-CAFD-4205-8F6F-3CF32B90F53F}"/>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87DDA9A5-E6EB-4CD9-AE44-4835A516AC2D}"/>
              </a:ext>
            </a:extLst>
          </p:cNvPr>
          <p:cNvSpPr>
            <a:spLocks noGrp="1"/>
          </p:cNvSpPr>
          <p:nvPr>
            <p:ph idx="1"/>
          </p:nvPr>
        </p:nvSpPr>
        <p:spPr/>
        <p:txBody>
          <a:bodyPr vert="horz" lIns="68580" tIns="34290" rIns="68580" bIns="34290" rtlCol="0" anchor="t">
            <a:normAutofit fontScale="92500" lnSpcReduction="20000"/>
          </a:bodyPr>
          <a:lstStyle/>
          <a:p>
            <a:r>
              <a:rPr lang="en-US" dirty="0">
                <a:latin typeface="Arial"/>
                <a:cs typeface="Arial"/>
              </a:rPr>
              <a:t>OASH requires that all applications be submitted electronically via Grants.gov unless an exemption has been granted by the grants management officer (Section F.5).  </a:t>
            </a:r>
            <a:endParaRPr lang="en-US" dirty="0"/>
          </a:p>
          <a:p>
            <a:r>
              <a:rPr lang="en-US" b="1" dirty="0">
                <a:solidFill>
                  <a:schemeClr val="accent5">
                    <a:lumMod val="50000"/>
                    <a:lumOff val="50000"/>
                  </a:schemeClr>
                </a:solidFill>
                <a:latin typeface="Arial"/>
                <a:cs typeface="Arial"/>
              </a:rPr>
              <a:t>If you submit an application via any other electronic communication, it will not be accepted for review.</a:t>
            </a:r>
            <a:endParaRPr lang="en-US" dirty="0">
              <a:solidFill>
                <a:schemeClr val="accent5">
                  <a:lumMod val="50000"/>
                  <a:lumOff val="50000"/>
                </a:schemeClr>
              </a:solidFill>
              <a:latin typeface="Arial"/>
              <a:cs typeface="Arial"/>
            </a:endParaRPr>
          </a:p>
          <a:p>
            <a:r>
              <a:rPr lang="en-US" dirty="0">
                <a:latin typeface="Arial"/>
                <a:cs typeface="Arial"/>
              </a:rPr>
              <a:t>Grants.gov is a website portal.  All funding opportunities and grant application packages are made available on </a:t>
            </a:r>
            <a:r>
              <a:rPr lang="en-US" dirty="0">
                <a:latin typeface="Arial"/>
                <a:cs typeface="Arial"/>
                <a:hlinkClick r:id="rId2"/>
              </a:rPr>
              <a:t>www.Grants.gov</a:t>
            </a:r>
            <a:r>
              <a:rPr lang="en-US" dirty="0">
                <a:latin typeface="Arial"/>
                <a:cs typeface="Arial"/>
              </a:rPr>
              <a:t> . </a:t>
            </a:r>
            <a:endParaRPr lang="en-US" dirty="0"/>
          </a:p>
          <a:p>
            <a:r>
              <a:rPr lang="en-US" dirty="0">
                <a:latin typeface="Arial"/>
                <a:cs typeface="Arial"/>
              </a:rPr>
              <a:t>An application will not be considered valid until all application components are entered in Grants.gov and received by OASH Grants and Acquisitions Management (GAM) Division according to the deadlines specified in the “DATES” section of the NOFO (Section A.1).</a:t>
            </a:r>
          </a:p>
          <a:p>
            <a:r>
              <a:rPr lang="en-US" dirty="0">
                <a:latin typeface="Arial"/>
                <a:cs typeface="Arial"/>
              </a:rPr>
              <a:t>Contact Grants.gov with any questions or concerns regarding the electronic application process 1-800-518-4726.</a:t>
            </a:r>
          </a:p>
          <a:p>
            <a:endParaRPr lang="en-US" dirty="0"/>
          </a:p>
        </p:txBody>
      </p:sp>
      <p:sp>
        <p:nvSpPr>
          <p:cNvPr id="4" name="Slide Number Placeholder 3">
            <a:extLst>
              <a:ext uri="{FF2B5EF4-FFF2-40B4-BE49-F238E27FC236}">
                <a16:creationId xmlns:a16="http://schemas.microsoft.com/office/drawing/2014/main" id="{BCFC51F6-E380-46EC-9E4E-AB9CB62354EF}"/>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57</a:t>
            </a:fld>
            <a:endParaRPr lang="en-US">
              <a:solidFill>
                <a:srgbClr val="000000">
                  <a:tint val="75000"/>
                </a:srgbClr>
              </a:solidFill>
            </a:endParaRPr>
          </a:p>
        </p:txBody>
      </p:sp>
    </p:spTree>
    <p:extLst>
      <p:ext uri="{BB962C8B-B14F-4D97-AF65-F5344CB8AC3E}">
        <p14:creationId xmlns:p14="http://schemas.microsoft.com/office/powerpoint/2010/main" val="40498519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F2F7-C331-444F-9630-0A9DB6B8206D}"/>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61AB16D2-4C73-4D68-94FF-697734E6B61F}"/>
              </a:ext>
            </a:extLst>
          </p:cNvPr>
          <p:cNvSpPr>
            <a:spLocks noGrp="1"/>
          </p:cNvSpPr>
          <p:nvPr>
            <p:ph idx="1"/>
          </p:nvPr>
        </p:nvSpPr>
        <p:spPr/>
        <p:txBody>
          <a:bodyPr vert="horz" lIns="68580" tIns="34290" rIns="68580" bIns="34290" rtlCol="0" anchor="t">
            <a:normAutofit lnSpcReduction="10000"/>
          </a:bodyPr>
          <a:lstStyle/>
          <a:p>
            <a:r>
              <a:rPr lang="en-US" dirty="0">
                <a:latin typeface="Arial"/>
                <a:cs typeface="Arial"/>
              </a:rPr>
              <a:t>Applications must be submitted as three (3) files:</a:t>
            </a:r>
          </a:p>
          <a:p>
            <a:pPr lvl="2"/>
            <a:r>
              <a:rPr lang="en-US" b="1" dirty="0">
                <a:solidFill>
                  <a:schemeClr val="accent5">
                    <a:lumMod val="50000"/>
                    <a:lumOff val="50000"/>
                  </a:schemeClr>
                </a:solidFill>
                <a:latin typeface="Arial"/>
                <a:cs typeface="Arial"/>
              </a:rPr>
              <a:t>File 1:  The ENTIRE project narrative (Section F.3.a)</a:t>
            </a:r>
            <a:br>
              <a:rPr lang="en-US" b="1" dirty="0"/>
            </a:br>
            <a:r>
              <a:rPr lang="en-US" b="1" dirty="0">
                <a:solidFill>
                  <a:schemeClr val="accent5">
                    <a:lumMod val="50000"/>
                    <a:lumOff val="50000"/>
                  </a:schemeClr>
                </a:solidFill>
                <a:latin typeface="Arial"/>
                <a:cs typeface="Arial"/>
              </a:rPr>
              <a:t> </a:t>
            </a:r>
            <a:endParaRPr lang="en-US" b="0" dirty="0">
              <a:solidFill>
                <a:schemeClr val="accent5">
                  <a:lumMod val="50000"/>
                  <a:lumOff val="50000"/>
                </a:schemeClr>
              </a:solidFill>
            </a:endParaRPr>
          </a:p>
          <a:p>
            <a:pPr lvl="2"/>
            <a:r>
              <a:rPr lang="en-US" b="1" dirty="0">
                <a:solidFill>
                  <a:schemeClr val="accent5">
                    <a:lumMod val="50000"/>
                    <a:lumOff val="50000"/>
                  </a:schemeClr>
                </a:solidFill>
                <a:latin typeface="Arial"/>
                <a:cs typeface="Arial"/>
              </a:rPr>
              <a:t>File 2:  The ENTIRE budget narrative, including supporting documentation described in the Budget Narrative content section (Section F.3.b)</a:t>
            </a:r>
            <a:endParaRPr lang="en-US" b="1" dirty="0">
              <a:solidFill>
                <a:schemeClr val="accent5">
                  <a:lumMod val="50000"/>
                  <a:lumOff val="50000"/>
                </a:schemeClr>
              </a:solidFill>
            </a:endParaRPr>
          </a:p>
          <a:p>
            <a:pPr marL="0" indent="0">
              <a:buNone/>
            </a:pPr>
            <a:endParaRPr lang="en-US" b="1" dirty="0">
              <a:solidFill>
                <a:schemeClr val="accent5">
                  <a:lumMod val="50000"/>
                  <a:lumOff val="50000"/>
                </a:schemeClr>
              </a:solidFill>
              <a:latin typeface="Arial"/>
              <a:cs typeface="Arial"/>
            </a:endParaRPr>
          </a:p>
          <a:p>
            <a:pPr lvl="2"/>
            <a:r>
              <a:rPr lang="en-US" b="1" dirty="0">
                <a:solidFill>
                  <a:schemeClr val="accent5">
                    <a:lumMod val="50000"/>
                    <a:lumOff val="50000"/>
                  </a:schemeClr>
                </a:solidFill>
                <a:latin typeface="Arial"/>
                <a:cs typeface="Arial"/>
              </a:rPr>
              <a:t>File 3:  All documents in the appendices uploaded in the Attachments section of your Grants.gov application (Section F.3.c)</a:t>
            </a:r>
            <a:endParaRPr lang="en-US" b="0" dirty="0">
              <a:solidFill>
                <a:schemeClr val="accent5">
                  <a:lumMod val="50000"/>
                  <a:lumOff val="50000"/>
                </a:schemeClr>
              </a:solidFill>
              <a:latin typeface="Arial"/>
              <a:cs typeface="Arial"/>
            </a:endParaRPr>
          </a:p>
          <a:p>
            <a:r>
              <a:rPr lang="en-US" dirty="0">
                <a:latin typeface="Arial"/>
                <a:cs typeface="Arial"/>
              </a:rPr>
              <a:t>Note:  required standard forms do not apply toward your page count limitations in the submission requirements as stated in Disqualification Criteria (Section E.3).  </a:t>
            </a:r>
            <a:endParaRPr lang="en-US" dirty="0"/>
          </a:p>
          <a:p>
            <a:endParaRPr lang="en-US" dirty="0"/>
          </a:p>
        </p:txBody>
      </p:sp>
      <p:sp>
        <p:nvSpPr>
          <p:cNvPr id="4" name="Slide Number Placeholder 3">
            <a:extLst>
              <a:ext uri="{FF2B5EF4-FFF2-40B4-BE49-F238E27FC236}">
                <a16:creationId xmlns:a16="http://schemas.microsoft.com/office/drawing/2014/main" id="{CE331634-58BD-493B-866F-E84A6B47FA69}"/>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58</a:t>
            </a:fld>
            <a:endParaRPr lang="en-US">
              <a:solidFill>
                <a:srgbClr val="000000">
                  <a:tint val="75000"/>
                </a:srgbClr>
              </a:solidFill>
            </a:endParaRPr>
          </a:p>
        </p:txBody>
      </p:sp>
    </p:spTree>
    <p:extLst>
      <p:ext uri="{BB962C8B-B14F-4D97-AF65-F5344CB8AC3E}">
        <p14:creationId xmlns:p14="http://schemas.microsoft.com/office/powerpoint/2010/main" val="39789004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47AFB-B37E-4054-8F27-06DD6683C798}"/>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60B83DAC-DFD7-4834-A6FD-79B431062568}"/>
              </a:ext>
            </a:extLst>
          </p:cNvPr>
          <p:cNvSpPr>
            <a:spLocks noGrp="1"/>
          </p:cNvSpPr>
          <p:nvPr>
            <p:ph idx="1"/>
          </p:nvPr>
        </p:nvSpPr>
        <p:spPr/>
        <p:txBody>
          <a:bodyPr vert="horz" lIns="68580" tIns="34290" rIns="68580" bIns="34290" rtlCol="0" anchor="t">
            <a:normAutofit fontScale="92500" lnSpcReduction="10000"/>
          </a:bodyPr>
          <a:lstStyle/>
          <a:p>
            <a:r>
              <a:rPr lang="en-US" sz="1800" dirty="0">
                <a:latin typeface="Arial"/>
                <a:cs typeface="Arial"/>
              </a:rPr>
              <a:t>Any files uploaded or attached to the Grants.gov application must be of the following file formats – </a:t>
            </a:r>
            <a:endParaRPr lang="en-US" sz="1800" dirty="0"/>
          </a:p>
          <a:p>
            <a:pPr lvl="2"/>
            <a:r>
              <a:rPr lang="en-US" sz="1575" b="1" dirty="0">
                <a:solidFill>
                  <a:schemeClr val="accent5">
                    <a:lumMod val="50000"/>
                    <a:lumOff val="50000"/>
                  </a:schemeClr>
                </a:solidFill>
                <a:latin typeface="Arial"/>
                <a:cs typeface="Arial"/>
              </a:rPr>
              <a:t>Microsoft Word, PowerPoint, Adobe PDF, or </a:t>
            </a:r>
            <a:br>
              <a:rPr lang="en-US" sz="1575" b="1" dirty="0">
                <a:solidFill>
                  <a:schemeClr val="accent5">
                    <a:lumMod val="50000"/>
                    <a:lumOff val="50000"/>
                  </a:schemeClr>
                </a:solidFill>
              </a:rPr>
            </a:br>
            <a:r>
              <a:rPr lang="en-US" sz="1575" b="1" dirty="0">
                <a:solidFill>
                  <a:schemeClr val="accent5">
                    <a:lumMod val="50000"/>
                    <a:lumOff val="50000"/>
                  </a:schemeClr>
                </a:solidFill>
                <a:latin typeface="Arial"/>
                <a:cs typeface="Arial"/>
              </a:rPr>
              <a:t>image formats (JPG, GIF, TIFF, or BMP only).  </a:t>
            </a:r>
            <a:endParaRPr lang="en-US" sz="1575" dirty="0">
              <a:solidFill>
                <a:schemeClr val="accent5">
                  <a:lumMod val="50000"/>
                  <a:lumOff val="50000"/>
                </a:schemeClr>
              </a:solidFill>
            </a:endParaRPr>
          </a:p>
          <a:p>
            <a:pPr marL="0" indent="0">
              <a:buNone/>
            </a:pPr>
            <a:endParaRPr lang="en-US" sz="1575" b="1" dirty="0">
              <a:solidFill>
                <a:schemeClr val="accent5">
                  <a:lumMod val="50000"/>
                  <a:lumOff val="50000"/>
                </a:schemeClr>
              </a:solidFill>
              <a:latin typeface="Arial"/>
              <a:cs typeface="Arial"/>
            </a:endParaRPr>
          </a:p>
          <a:p>
            <a:pPr lvl="2"/>
            <a:r>
              <a:rPr lang="en-US" sz="1575" b="1" dirty="0">
                <a:solidFill>
                  <a:schemeClr val="accent5">
                    <a:lumMod val="50000"/>
                    <a:lumOff val="50000"/>
                  </a:schemeClr>
                </a:solidFill>
                <a:latin typeface="Arial"/>
                <a:cs typeface="Arial"/>
              </a:rPr>
              <a:t>Microsoft Excel files will NOT be accepted.</a:t>
            </a:r>
            <a:endParaRPr lang="en-US" sz="1575" dirty="0">
              <a:solidFill>
                <a:schemeClr val="accent5">
                  <a:lumMod val="50000"/>
                  <a:lumOff val="50000"/>
                </a:schemeClr>
              </a:solidFill>
              <a:latin typeface="Arial"/>
              <a:cs typeface="Arial"/>
            </a:endParaRPr>
          </a:p>
          <a:p>
            <a:pPr marL="385763" lvl="2" indent="0">
              <a:buNone/>
            </a:pPr>
            <a:endParaRPr lang="en-US" b="1" dirty="0">
              <a:solidFill>
                <a:srgbClr val="000099"/>
              </a:solidFill>
              <a:latin typeface="Arial"/>
              <a:cs typeface="Arial"/>
            </a:endParaRPr>
          </a:p>
          <a:p>
            <a:r>
              <a:rPr lang="en-US" sz="1800" dirty="0">
                <a:latin typeface="Arial"/>
                <a:cs typeface="Arial"/>
              </a:rPr>
              <a:t>HHS/OASH strongly recommends that electronic applications be uploaded as Adobe PDF. </a:t>
            </a:r>
            <a:endParaRPr lang="en-US" sz="1800" dirty="0"/>
          </a:p>
          <a:p>
            <a:pPr lvl="2"/>
            <a:r>
              <a:rPr lang="en-US" sz="1575" b="1" dirty="0">
                <a:solidFill>
                  <a:schemeClr val="accent5">
                    <a:lumMod val="50000"/>
                    <a:lumOff val="50000"/>
                  </a:schemeClr>
                </a:solidFill>
                <a:latin typeface="Arial"/>
                <a:cs typeface="Arial"/>
              </a:rPr>
              <a:t>If you convert to PDF prior to submission, you may prevent any unintentional formatting that might occur with submission of an editable document. </a:t>
            </a:r>
            <a:endParaRPr lang="en-US" sz="1575" dirty="0">
              <a:solidFill>
                <a:schemeClr val="accent5">
                  <a:lumMod val="50000"/>
                  <a:lumOff val="50000"/>
                </a:schemeClr>
              </a:solidFill>
            </a:endParaRPr>
          </a:p>
          <a:p>
            <a:pPr marL="0" indent="0">
              <a:buNone/>
            </a:pPr>
            <a:endParaRPr lang="en-US" sz="1575" dirty="0">
              <a:solidFill>
                <a:schemeClr val="accent5">
                  <a:lumMod val="50000"/>
                  <a:lumOff val="50000"/>
                </a:schemeClr>
              </a:solidFill>
            </a:endParaRPr>
          </a:p>
          <a:p>
            <a:pPr lvl="2"/>
            <a:r>
              <a:rPr lang="en-US" sz="1575" b="1" dirty="0">
                <a:solidFill>
                  <a:schemeClr val="accent5">
                    <a:lumMod val="50000"/>
                    <a:lumOff val="50000"/>
                  </a:schemeClr>
                </a:solidFill>
                <a:latin typeface="Arial"/>
                <a:cs typeface="Arial"/>
              </a:rPr>
              <a:t>Check the page count of your PDF and/or print the file to ensure that the document does not exceed the page limit.</a:t>
            </a:r>
            <a:endParaRPr lang="en-US" sz="1575" dirty="0">
              <a:solidFill>
                <a:schemeClr val="accent5">
                  <a:lumMod val="50000"/>
                  <a:lumOff val="50000"/>
                </a:schemeClr>
              </a:solidFill>
              <a:latin typeface="Arial"/>
              <a:cs typeface="Arial"/>
            </a:endParaRPr>
          </a:p>
          <a:p>
            <a:endParaRPr lang="en-US" dirty="0"/>
          </a:p>
        </p:txBody>
      </p:sp>
      <p:sp>
        <p:nvSpPr>
          <p:cNvPr id="4" name="Slide Number Placeholder 3">
            <a:extLst>
              <a:ext uri="{FF2B5EF4-FFF2-40B4-BE49-F238E27FC236}">
                <a16:creationId xmlns:a16="http://schemas.microsoft.com/office/drawing/2014/main" id="{2DD88894-A230-4290-93A2-76856809692C}"/>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59</a:t>
            </a:fld>
            <a:endParaRPr lang="en-US">
              <a:solidFill>
                <a:srgbClr val="000000">
                  <a:tint val="75000"/>
                </a:srgbClr>
              </a:solidFill>
            </a:endParaRPr>
          </a:p>
        </p:txBody>
      </p:sp>
    </p:spTree>
    <p:extLst>
      <p:ext uri="{BB962C8B-B14F-4D97-AF65-F5344CB8AC3E}">
        <p14:creationId xmlns:p14="http://schemas.microsoft.com/office/powerpoint/2010/main" val="18110233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9F0BE-A207-4B44-B691-60516C2A8293}"/>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310C6B62-18C9-4409-B7F4-DE442178AF8D}"/>
              </a:ext>
            </a:extLst>
          </p:cNvPr>
          <p:cNvSpPr>
            <a:spLocks noGrp="1"/>
          </p:cNvSpPr>
          <p:nvPr>
            <p:ph idx="1"/>
          </p:nvPr>
        </p:nvSpPr>
        <p:spPr/>
        <p:txBody>
          <a:bodyPr vert="horz" lIns="68580" tIns="34290" rIns="68580" bIns="34290" rtlCol="0" anchor="t">
            <a:normAutofit/>
          </a:bodyPr>
          <a:lstStyle/>
          <a:p>
            <a:r>
              <a:rPr lang="en-US" dirty="0">
                <a:latin typeface="Arial"/>
                <a:cs typeface="Arial"/>
              </a:rPr>
              <a:t>Be complete and do not leave blanks on forms unless the information is clearly not applicable.</a:t>
            </a:r>
          </a:p>
          <a:p>
            <a:pPr marL="0" indent="0">
              <a:buNone/>
            </a:pPr>
            <a:endParaRPr lang="en-US" dirty="0"/>
          </a:p>
          <a:p>
            <a:r>
              <a:rPr lang="en-US" dirty="0">
                <a:latin typeface="Arial"/>
                <a:cs typeface="Arial"/>
              </a:rPr>
              <a:t>The individual submitting the application forms must have the legal authority to act on behalf of the organization.</a:t>
            </a:r>
          </a:p>
          <a:p>
            <a:endParaRPr lang="en-US" dirty="0"/>
          </a:p>
        </p:txBody>
      </p:sp>
      <p:sp>
        <p:nvSpPr>
          <p:cNvPr id="4" name="Slide Number Placeholder 3">
            <a:extLst>
              <a:ext uri="{FF2B5EF4-FFF2-40B4-BE49-F238E27FC236}">
                <a16:creationId xmlns:a16="http://schemas.microsoft.com/office/drawing/2014/main" id="{1E1EAD7A-7714-410A-B1BE-AABC766C3F3C}"/>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60</a:t>
            </a:fld>
            <a:endParaRPr lang="en-US">
              <a:solidFill>
                <a:srgbClr val="000000">
                  <a:tint val="75000"/>
                </a:srgbClr>
              </a:solidFill>
            </a:endParaRPr>
          </a:p>
        </p:txBody>
      </p:sp>
    </p:spTree>
    <p:extLst>
      <p:ext uri="{BB962C8B-B14F-4D97-AF65-F5344CB8AC3E}">
        <p14:creationId xmlns:p14="http://schemas.microsoft.com/office/powerpoint/2010/main" val="19774645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4BA1D-9ECC-440B-A2B6-E12E75470D32}"/>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9A30EB35-6B6F-49DE-AFB2-C0AA08D9960C}"/>
              </a:ext>
            </a:extLst>
          </p:cNvPr>
          <p:cNvSpPr>
            <a:spLocks noGrp="1"/>
          </p:cNvSpPr>
          <p:nvPr>
            <p:ph idx="1"/>
          </p:nvPr>
        </p:nvSpPr>
        <p:spPr/>
        <p:txBody>
          <a:bodyPr vert="horz" lIns="68580" tIns="34290" rIns="68580" bIns="34290" rtlCol="0" anchor="t">
            <a:normAutofit/>
          </a:bodyPr>
          <a:lstStyle/>
          <a:p>
            <a:r>
              <a:rPr lang="en-US" dirty="0">
                <a:latin typeface="Arial"/>
                <a:cs typeface="Arial"/>
              </a:rPr>
              <a:t>To ensure successful submission of your application, carefully follow the step-by-step instructions provided at:  </a:t>
            </a:r>
            <a:r>
              <a:rPr lang="en-US" b="1" dirty="0">
                <a:latin typeface="Arial"/>
                <a:cs typeface="Arial"/>
                <a:hlinkClick r:id="rId2"/>
              </a:rPr>
              <a:t>http://www.grants.gov/web/grants/applicants/apply-for-grants.html</a:t>
            </a:r>
            <a:r>
              <a:rPr lang="en-US" b="1" dirty="0">
                <a:latin typeface="Arial"/>
                <a:cs typeface="Arial"/>
              </a:rPr>
              <a:t> </a:t>
            </a:r>
            <a:endParaRPr lang="en-US" dirty="0"/>
          </a:p>
          <a:p>
            <a:pPr marL="0" indent="0">
              <a:buNone/>
            </a:pPr>
            <a:endParaRPr lang="en-US" dirty="0"/>
          </a:p>
          <a:p>
            <a:r>
              <a:rPr lang="en-US" dirty="0">
                <a:latin typeface="Arial"/>
                <a:cs typeface="Arial"/>
              </a:rPr>
              <a:t>These instructions are kept up-to-date and also provide links to Frequently Asked Questions and other troubleshooting information</a:t>
            </a:r>
            <a:endParaRPr lang="en-US" dirty="0"/>
          </a:p>
          <a:p>
            <a:endParaRPr lang="en-US" dirty="0"/>
          </a:p>
        </p:txBody>
      </p:sp>
      <p:sp>
        <p:nvSpPr>
          <p:cNvPr id="4" name="Slide Number Placeholder 3">
            <a:extLst>
              <a:ext uri="{FF2B5EF4-FFF2-40B4-BE49-F238E27FC236}">
                <a16:creationId xmlns:a16="http://schemas.microsoft.com/office/drawing/2014/main" id="{81B27FF1-E9BF-442B-A977-D0C782B10BD3}"/>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61</a:t>
            </a:fld>
            <a:endParaRPr lang="en-US">
              <a:solidFill>
                <a:srgbClr val="000000">
                  <a:tint val="75000"/>
                </a:srgbClr>
              </a:solidFill>
            </a:endParaRPr>
          </a:p>
        </p:txBody>
      </p:sp>
    </p:spTree>
    <p:extLst>
      <p:ext uri="{BB962C8B-B14F-4D97-AF65-F5344CB8AC3E}">
        <p14:creationId xmlns:p14="http://schemas.microsoft.com/office/powerpoint/2010/main" val="7853183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Application Elements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a:xfrm>
            <a:off x="628650" y="1867911"/>
            <a:ext cx="7886700" cy="4882600"/>
          </a:xfrm>
        </p:spPr>
        <p:txBody>
          <a:bodyPr>
            <a:noAutofit/>
          </a:bodyPr>
          <a:lstStyle/>
          <a:p>
            <a:pPr lvl="1" indent="0">
              <a:buNone/>
            </a:pPr>
            <a:r>
              <a:rPr lang="en-US" dirty="0">
                <a:solidFill>
                  <a:schemeClr val="tx1"/>
                </a:solidFill>
              </a:rPr>
              <a:t>Forms</a:t>
            </a:r>
          </a:p>
          <a:p>
            <a:pPr marL="771525" lvl="1" indent="-257175">
              <a:buFont typeface="Wingdings" panose="05000000000000000000" pitchFamily="2" charset="2"/>
              <a:buChar char="q"/>
            </a:pPr>
            <a:r>
              <a:rPr lang="en-US" dirty="0"/>
              <a:t>Application for Federal Assistance (SF-424)</a:t>
            </a:r>
          </a:p>
          <a:p>
            <a:pPr marL="771525" lvl="1" indent="-257175">
              <a:buFont typeface="Wingdings" panose="05000000000000000000" pitchFamily="2" charset="2"/>
              <a:buChar char="q"/>
            </a:pPr>
            <a:r>
              <a:rPr lang="en-US" dirty="0"/>
              <a:t>Budget Information for Non-construction Programs (SF-424A)</a:t>
            </a:r>
          </a:p>
          <a:p>
            <a:pPr marL="771525" lvl="1" indent="-257175">
              <a:buFont typeface="Wingdings" panose="05000000000000000000" pitchFamily="2" charset="2"/>
              <a:buChar char="q"/>
            </a:pPr>
            <a:r>
              <a:rPr lang="en-US" dirty="0"/>
              <a:t>Assurances for Non-construction Programs (SF-424B)</a:t>
            </a:r>
          </a:p>
          <a:p>
            <a:pPr marL="771525" lvl="1" indent="-257175">
              <a:buFont typeface="Wingdings" panose="05000000000000000000" pitchFamily="2" charset="2"/>
              <a:buChar char="q"/>
            </a:pPr>
            <a:r>
              <a:rPr lang="en-US" dirty="0"/>
              <a:t>Disclosure of Lobbying Activities (SF-LLL)</a:t>
            </a:r>
          </a:p>
          <a:p>
            <a:pPr marL="771525" lvl="1" indent="-257175">
              <a:buFont typeface="Wingdings" panose="05000000000000000000" pitchFamily="2" charset="2"/>
              <a:buChar char="q"/>
            </a:pPr>
            <a:r>
              <a:rPr lang="en-US" dirty="0"/>
              <a:t>Project Abstract Summary</a:t>
            </a:r>
          </a:p>
          <a:p>
            <a:pPr marL="771525" lvl="1" indent="-257175">
              <a:buFont typeface="Wingdings" panose="05000000000000000000" pitchFamily="2" charset="2"/>
              <a:buChar char="q"/>
            </a:pPr>
            <a:endParaRPr lang="en-US" dirty="0">
              <a:solidFill>
                <a:schemeClr val="tx1"/>
              </a:solidFill>
            </a:endParaRPr>
          </a:p>
          <a:p>
            <a:pPr lvl="1" indent="0">
              <a:buNone/>
            </a:pPr>
            <a:r>
              <a:rPr lang="en-US" dirty="0">
                <a:solidFill>
                  <a:schemeClr val="tx1"/>
                </a:solidFill>
              </a:rPr>
              <a:t>Files</a:t>
            </a:r>
          </a:p>
          <a:p>
            <a:pPr marL="771525" lvl="1" indent="-257175">
              <a:buFont typeface="Wingdings" panose="05000000000000000000" pitchFamily="2" charset="2"/>
              <a:buChar char="q"/>
            </a:pPr>
            <a:r>
              <a:rPr lang="en-US" dirty="0"/>
              <a:t>Project Narrative – Submit all Project Narrative content as a single acceptable file.</a:t>
            </a:r>
          </a:p>
          <a:p>
            <a:pPr marL="771525" lvl="1" indent="-257175">
              <a:buFont typeface="Wingdings" panose="05000000000000000000" pitchFamily="2" charset="2"/>
              <a:buChar char="q"/>
            </a:pPr>
            <a:r>
              <a:rPr lang="en-US" dirty="0"/>
              <a:t>Budget Narrative – Submit all Budget Narrative content as a single acceptable file.</a:t>
            </a:r>
          </a:p>
          <a:p>
            <a:pPr marL="771525" lvl="1" indent="-257175">
              <a:buFont typeface="Wingdings" panose="05000000000000000000" pitchFamily="2" charset="2"/>
              <a:buChar char="q"/>
            </a:pPr>
            <a:r>
              <a:rPr lang="en-US" dirty="0"/>
              <a:t>Appendices – Submit all appendix content as a single acceptable file, in the Attachments section of your Grants.gov application.</a:t>
            </a:r>
          </a:p>
        </p:txBody>
      </p:sp>
      <p:sp>
        <p:nvSpPr>
          <p:cNvPr id="4" name="Slide Number Placeholder 3">
            <a:extLst>
              <a:ext uri="{FF2B5EF4-FFF2-40B4-BE49-F238E27FC236}">
                <a16:creationId xmlns:a16="http://schemas.microsoft.com/office/drawing/2014/main" id="{56019F0C-66FA-4FAD-A54D-1F353CFA2D8C}"/>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62</a:t>
            </a:fld>
            <a:endParaRPr lang="en-US">
              <a:solidFill>
                <a:srgbClr val="000000">
                  <a:tint val="75000"/>
                </a:srgbClr>
              </a:solidFill>
            </a:endParaRPr>
          </a:p>
        </p:txBody>
      </p:sp>
    </p:spTree>
    <p:extLst>
      <p:ext uri="{BB962C8B-B14F-4D97-AF65-F5344CB8AC3E}">
        <p14:creationId xmlns:p14="http://schemas.microsoft.com/office/powerpoint/2010/main" val="17758550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3D248-A39F-436E-973B-EF2141CC1EF4}"/>
              </a:ext>
            </a:extLst>
          </p:cNvPr>
          <p:cNvSpPr>
            <a:spLocks noGrp="1"/>
          </p:cNvSpPr>
          <p:nvPr>
            <p:ph type="title"/>
          </p:nvPr>
        </p:nvSpPr>
        <p:spPr/>
        <p:txBody>
          <a:bodyPr/>
          <a:lstStyle/>
          <a:p>
            <a:r>
              <a:rPr lang="en-US" dirty="0"/>
              <a:t>Project Abstract Summary</a:t>
            </a:r>
          </a:p>
        </p:txBody>
      </p:sp>
      <p:sp>
        <p:nvSpPr>
          <p:cNvPr id="4" name="Content Placeholder 3">
            <a:extLst>
              <a:ext uri="{FF2B5EF4-FFF2-40B4-BE49-F238E27FC236}">
                <a16:creationId xmlns:a16="http://schemas.microsoft.com/office/drawing/2014/main" id="{F6FD95CE-3E65-45C5-BBC5-18E1FE27B247}"/>
              </a:ext>
            </a:extLst>
          </p:cNvPr>
          <p:cNvSpPr>
            <a:spLocks noGrp="1"/>
          </p:cNvSpPr>
          <p:nvPr>
            <p:ph idx="1"/>
          </p:nvPr>
        </p:nvSpPr>
        <p:spPr/>
        <p:txBody>
          <a:bodyPr/>
          <a:lstStyle/>
          <a:p>
            <a:r>
              <a:rPr lang="en-US" dirty="0"/>
              <a:t>It you receive an award under this announcement, your project abstract summary may be published.</a:t>
            </a:r>
          </a:p>
          <a:p>
            <a:endParaRPr lang="en-US" dirty="0"/>
          </a:p>
          <a:p>
            <a:r>
              <a:rPr lang="en-US" dirty="0"/>
              <a:t>Do not include any proprietary or confidential information in your Project Abstract Summary  </a:t>
            </a:r>
          </a:p>
        </p:txBody>
      </p:sp>
      <p:sp>
        <p:nvSpPr>
          <p:cNvPr id="3" name="Slide Number Placeholder 2">
            <a:extLst>
              <a:ext uri="{FF2B5EF4-FFF2-40B4-BE49-F238E27FC236}">
                <a16:creationId xmlns:a16="http://schemas.microsoft.com/office/drawing/2014/main" id="{6CDD2357-C450-4F55-A98E-82CAAA3BC8A9}"/>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63</a:t>
            </a:fld>
            <a:endParaRPr lang="en-US">
              <a:solidFill>
                <a:srgbClr val="000000">
                  <a:tint val="75000"/>
                </a:srgbClr>
              </a:solidFill>
            </a:endParaRPr>
          </a:p>
        </p:txBody>
      </p:sp>
    </p:spTree>
    <p:extLst>
      <p:ext uri="{BB962C8B-B14F-4D97-AF65-F5344CB8AC3E}">
        <p14:creationId xmlns:p14="http://schemas.microsoft.com/office/powerpoint/2010/main" val="13903052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Application Format</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lnSpcReduction="10000"/>
          </a:bodyPr>
          <a:lstStyle/>
          <a:p>
            <a:pPr marL="771525" lvl="1" indent="-257175">
              <a:buFont typeface="Wingdings" panose="05000000000000000000" pitchFamily="2" charset="2"/>
              <a:buChar char="q"/>
            </a:pPr>
            <a:r>
              <a:rPr lang="en-US" dirty="0"/>
              <a:t>Be sure to follow Project Narrative format instructions in the NOFO. Your application will be disqualified if it does not conform to the format requirements.</a:t>
            </a:r>
          </a:p>
          <a:p>
            <a:pPr marL="771525" lvl="1" indent="-257175">
              <a:buFont typeface="Wingdings" panose="05000000000000000000" pitchFamily="2" charset="2"/>
              <a:buChar char="q"/>
            </a:pPr>
            <a:r>
              <a:rPr lang="en-US" dirty="0"/>
              <a:t>You must double-space the Project Narrative pages. </a:t>
            </a:r>
          </a:p>
          <a:p>
            <a:pPr marL="771525" lvl="1" indent="-257175">
              <a:buFont typeface="Wingdings" panose="05000000000000000000" pitchFamily="2" charset="2"/>
              <a:buChar char="q"/>
            </a:pPr>
            <a:r>
              <a:rPr lang="en-US" dirty="0"/>
              <a:t>You must use 12-point font. </a:t>
            </a:r>
          </a:p>
          <a:p>
            <a:pPr marL="771525" lvl="1" indent="-257175">
              <a:buFont typeface="Wingdings" panose="05000000000000000000" pitchFamily="2" charset="2"/>
              <a:buChar char="q"/>
            </a:pPr>
            <a:r>
              <a:rPr lang="en-US" dirty="0"/>
              <a:t>You should use an easily readable typeface, such as Times New Roman or Arial. </a:t>
            </a:r>
          </a:p>
          <a:p>
            <a:pPr marL="771525" lvl="1" indent="-257175">
              <a:buFont typeface="Wingdings" panose="05000000000000000000" pitchFamily="2" charset="2"/>
              <a:buChar char="q"/>
            </a:pPr>
            <a:r>
              <a:rPr lang="en-US" dirty="0"/>
              <a:t>You may single-space tables or use alternate fonts but you must ensure the tables are easy to read.</a:t>
            </a:r>
          </a:p>
          <a:p>
            <a:pPr marL="771525" lvl="1" indent="-257175">
              <a:buFont typeface="Wingdings" panose="05000000000000000000" pitchFamily="2" charset="2"/>
              <a:buChar char="q"/>
            </a:pPr>
            <a:r>
              <a:rPr lang="en-US" dirty="0"/>
              <a:t>For Appendices and Budget Narrative, you should use the same formatting specified for the Project Narrative.</a:t>
            </a:r>
          </a:p>
          <a:p>
            <a:pPr marL="771525" lvl="1" indent="-257175">
              <a:buFont typeface="Wingdings" panose="05000000000000000000" pitchFamily="2" charset="2"/>
              <a:buChar char="q"/>
            </a:pPr>
            <a:r>
              <a:rPr lang="en-US" dirty="0"/>
              <a:t>Appendix documents such as résumés may use alternate formats common to such documents.</a:t>
            </a:r>
          </a:p>
        </p:txBody>
      </p:sp>
      <p:sp>
        <p:nvSpPr>
          <p:cNvPr id="4" name="Slide Number Placeholder 3">
            <a:extLst>
              <a:ext uri="{FF2B5EF4-FFF2-40B4-BE49-F238E27FC236}">
                <a16:creationId xmlns:a16="http://schemas.microsoft.com/office/drawing/2014/main" id="{AF1ECA54-F686-44FA-A79D-4A8554C3AEC5}"/>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64</a:t>
            </a:fld>
            <a:endParaRPr lang="en-US">
              <a:solidFill>
                <a:srgbClr val="000000">
                  <a:tint val="75000"/>
                </a:srgbClr>
              </a:solidFill>
            </a:endParaRPr>
          </a:p>
        </p:txBody>
      </p:sp>
    </p:spTree>
    <p:extLst>
      <p:ext uri="{BB962C8B-B14F-4D97-AF65-F5344CB8AC3E}">
        <p14:creationId xmlns:p14="http://schemas.microsoft.com/office/powerpoint/2010/main" val="476919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dirty="0">
                <a:latin typeface="Arial"/>
                <a:cs typeface="Arial"/>
              </a:rPr>
              <a:t>UEI and the System for Award Management (SAM) (Section F.4)</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a:bodyPr>
          <a:lstStyle/>
          <a:p>
            <a:pPr marL="257175" indent="-257175">
              <a:buFont typeface="Arial" panose="020B0604020202020204" pitchFamily="34" charset="0"/>
              <a:buChar char="•"/>
            </a:pPr>
            <a:r>
              <a:rPr lang="en-US" sz="1500" dirty="0"/>
              <a:t>You are required to provide a Dun and Bradstreet (D&amp;B) Data Universal Numbering System (DUNS) number when applying for Federal awards through Grants.gov.</a:t>
            </a:r>
          </a:p>
          <a:p>
            <a:pPr marL="257175" indent="-257175">
              <a:buFont typeface="Arial" panose="020B0604020202020204" pitchFamily="34" charset="0"/>
              <a:buChar char="•"/>
            </a:pPr>
            <a:r>
              <a:rPr lang="en-US" sz="1500" dirty="0"/>
              <a:t>You will find instructions on the </a:t>
            </a:r>
            <a:r>
              <a:rPr lang="en-US" sz="1500" dirty="0" err="1"/>
              <a:t>Grants.Gov</a:t>
            </a:r>
            <a:r>
              <a:rPr lang="en-US" sz="1500" dirty="0"/>
              <a:t> web site as part of the organization registration process at </a:t>
            </a:r>
            <a:r>
              <a:rPr lang="en-US" sz="1500" dirty="0">
                <a:hlinkClick r:id="rId3"/>
              </a:rPr>
              <a:t>http://www.grants.gov/web/grants/applicants/organization-registration.html</a:t>
            </a:r>
            <a:r>
              <a:rPr lang="en-US" sz="1500" dirty="0"/>
              <a:t>. </a:t>
            </a:r>
          </a:p>
          <a:p>
            <a:pPr marL="257175" indent="-257175">
              <a:buFont typeface="Arial" panose="020B0604020202020204" pitchFamily="34" charset="0"/>
              <a:buChar char="•"/>
            </a:pPr>
            <a:endParaRPr lang="en-US" sz="1500" dirty="0"/>
          </a:p>
          <a:p>
            <a:pPr marL="257175" indent="-257175">
              <a:buFont typeface="Arial" panose="020B0604020202020204" pitchFamily="34" charset="0"/>
              <a:buChar char="•"/>
            </a:pPr>
            <a:r>
              <a:rPr lang="en-US" sz="1500" dirty="0"/>
              <a:t>Your organization must register online in the System for Award Management (SAM). </a:t>
            </a:r>
          </a:p>
          <a:p>
            <a:pPr marL="257175" indent="-257175">
              <a:buFont typeface="Arial" panose="020B0604020202020204" pitchFamily="34" charset="0"/>
              <a:buChar char="•"/>
            </a:pPr>
            <a:r>
              <a:rPr lang="en-US" sz="1500" dirty="0"/>
              <a:t>Applicants are advised to begin the SAM registration process immediately.  If you are selected for an award, </a:t>
            </a:r>
            <a:r>
              <a:rPr lang="en-US" sz="1500" u="sng" dirty="0"/>
              <a:t>an active SAM registration may be required prior to receiving an award</a:t>
            </a:r>
            <a:r>
              <a:rPr lang="en-US" sz="1500" dirty="0"/>
              <a:t>.</a:t>
            </a:r>
          </a:p>
          <a:p>
            <a:pPr marL="214313" indent="-214313">
              <a:buFont typeface="Arial" panose="020B0604020202020204" pitchFamily="34" charset="0"/>
              <a:buChar char="•"/>
            </a:pPr>
            <a:endParaRPr lang="en-US" dirty="0"/>
          </a:p>
          <a:p>
            <a:pPr marL="205740" lvl="1" indent="0">
              <a:buNone/>
            </a:pPr>
            <a:endParaRPr lang="en-US" sz="1275" dirty="0"/>
          </a:p>
          <a:p>
            <a:endParaRPr lang="en-US" dirty="0"/>
          </a:p>
        </p:txBody>
      </p:sp>
      <p:sp>
        <p:nvSpPr>
          <p:cNvPr id="4" name="Slide Number Placeholder 3">
            <a:extLst>
              <a:ext uri="{FF2B5EF4-FFF2-40B4-BE49-F238E27FC236}">
                <a16:creationId xmlns:a16="http://schemas.microsoft.com/office/drawing/2014/main" id="{8B9C4597-A792-48A1-88B0-20DF184F0C1D}"/>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65</a:t>
            </a:fld>
            <a:endParaRPr lang="en-US">
              <a:solidFill>
                <a:srgbClr val="000000">
                  <a:tint val="75000"/>
                </a:srgbClr>
              </a:solidFill>
            </a:endParaRPr>
          </a:p>
        </p:txBody>
      </p:sp>
    </p:spTree>
    <p:extLst>
      <p:ext uri="{BB962C8B-B14F-4D97-AF65-F5344CB8AC3E}">
        <p14:creationId xmlns:p14="http://schemas.microsoft.com/office/powerpoint/2010/main" val="2896823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System for Award Management (SAM)  </a:t>
            </a:r>
            <a:endParaRPr lang="en-US"/>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fontScale="92500" lnSpcReduction="10000"/>
          </a:bodyPr>
          <a:lstStyle/>
          <a:p>
            <a:pPr marL="214313" indent="-214313">
              <a:buFont typeface="Arial" panose="020B0604020202020204" pitchFamily="34" charset="0"/>
              <a:buChar char="•"/>
            </a:pPr>
            <a:r>
              <a:rPr lang="en-US" dirty="0">
                <a:latin typeface="Arial"/>
                <a:cs typeface="Arial"/>
              </a:rPr>
              <a:t>If you are registering a </a:t>
            </a:r>
            <a:r>
              <a:rPr lang="en-US" u="sng" dirty="0">
                <a:latin typeface="Arial"/>
                <a:cs typeface="Arial"/>
              </a:rPr>
              <a:t>new</a:t>
            </a:r>
            <a:r>
              <a:rPr lang="en-US" dirty="0">
                <a:latin typeface="Arial"/>
                <a:cs typeface="Arial"/>
              </a:rPr>
              <a:t> entity in SAM.gov, you need to create a login.gov account, if you don't already have one. </a:t>
            </a:r>
            <a:endParaRPr lang="en-US" dirty="0"/>
          </a:p>
          <a:p>
            <a:pPr marL="728663" lvl="1" indent="-214313">
              <a:buFont typeface="Arial" panose="020B0604020202020204" pitchFamily="34" charset="0"/>
              <a:buChar char="•"/>
            </a:pPr>
            <a:r>
              <a:rPr lang="en-US" dirty="0"/>
              <a:t>Please note that the complete process for registering a new entity involves submission of a notarized letter.</a:t>
            </a:r>
          </a:p>
          <a:p>
            <a:pPr marL="342900" lvl="1" indent="0">
              <a:buNone/>
            </a:pPr>
            <a:endParaRPr lang="en-US" sz="1650" dirty="0"/>
          </a:p>
          <a:p>
            <a:pPr marL="214313" indent="-214313">
              <a:buFont typeface="Arial" panose="020B0604020202020204" pitchFamily="34" charset="0"/>
              <a:buChar char="•"/>
            </a:pPr>
            <a:r>
              <a:rPr lang="en-US" dirty="0">
                <a:latin typeface="Arial"/>
                <a:cs typeface="Arial"/>
              </a:rPr>
              <a:t>Minimum timeframe to complete an initial SAM registration online is 30 min.</a:t>
            </a:r>
          </a:p>
          <a:p>
            <a:pPr lvl="1"/>
            <a:endParaRPr lang="en-US" sz="1650" dirty="0"/>
          </a:p>
          <a:p>
            <a:pPr marL="214313" indent="-214313">
              <a:buFont typeface="Arial" panose="020B0604020202020204" pitchFamily="34" charset="0"/>
              <a:buChar char="•"/>
            </a:pPr>
            <a:r>
              <a:rPr lang="en-US" dirty="0">
                <a:latin typeface="Arial"/>
                <a:cs typeface="Arial"/>
              </a:rPr>
              <a:t>Timeframe for applicant’s registration to become active is up to 10 days and may take longer depending on volume.</a:t>
            </a:r>
          </a:p>
          <a:p>
            <a:pPr marL="342900" lvl="1" indent="0">
              <a:buNone/>
            </a:pPr>
            <a:endParaRPr lang="en-US" sz="1650" dirty="0"/>
          </a:p>
          <a:p>
            <a:pPr marL="214313" indent="-214313">
              <a:buFont typeface="Arial" panose="020B0604020202020204" pitchFamily="34" charset="0"/>
              <a:buChar char="•"/>
            </a:pPr>
            <a:r>
              <a:rPr lang="en-US" dirty="0"/>
              <a:t>Average timeframe for updates in SAM.gov to appear in Grants.gov is up to 72hrs.</a:t>
            </a:r>
            <a:endParaRPr lang="en-US" sz="1275" dirty="0"/>
          </a:p>
          <a:p>
            <a:endParaRPr lang="en-US" dirty="0"/>
          </a:p>
        </p:txBody>
      </p:sp>
      <p:sp>
        <p:nvSpPr>
          <p:cNvPr id="4" name="Slide Number Placeholder 3">
            <a:extLst>
              <a:ext uri="{FF2B5EF4-FFF2-40B4-BE49-F238E27FC236}">
                <a16:creationId xmlns:a16="http://schemas.microsoft.com/office/drawing/2014/main" id="{3D1E6425-8448-4A67-B6DD-12A4DE483BBA}"/>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66</a:t>
            </a:fld>
            <a:endParaRPr lang="en-US">
              <a:solidFill>
                <a:srgbClr val="000000">
                  <a:tint val="75000"/>
                </a:srgbClr>
              </a:solidFill>
            </a:endParaRPr>
          </a:p>
        </p:txBody>
      </p:sp>
    </p:spTree>
    <p:extLst>
      <p:ext uri="{BB962C8B-B14F-4D97-AF65-F5344CB8AC3E}">
        <p14:creationId xmlns:p14="http://schemas.microsoft.com/office/powerpoint/2010/main" val="14338949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System for Award Management (SAM)  </a:t>
            </a:r>
            <a:endParaRPr lang="en-US"/>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pPr marL="214313" indent="-214313">
              <a:buFont typeface="Arial" panose="020B0604020202020204" pitchFamily="34" charset="0"/>
              <a:buChar char="•"/>
            </a:pPr>
            <a:endParaRPr lang="en-US" dirty="0"/>
          </a:p>
          <a:p>
            <a:pPr marL="214313" indent="-214313">
              <a:buFont typeface="Arial" panose="020B0604020202020204" pitchFamily="34" charset="0"/>
              <a:buChar char="•"/>
            </a:pPr>
            <a:r>
              <a:rPr lang="en-US" dirty="0">
                <a:latin typeface="Arial"/>
                <a:cs typeface="Arial"/>
              </a:rPr>
              <a:t>SAM registration </a:t>
            </a:r>
            <a:r>
              <a:rPr lang="en-US" b="1" u="sng" dirty="0">
                <a:latin typeface="Arial"/>
                <a:cs typeface="Arial"/>
              </a:rPr>
              <a:t>must</a:t>
            </a:r>
            <a:r>
              <a:rPr lang="en-US" dirty="0">
                <a:latin typeface="Arial"/>
                <a:cs typeface="Arial"/>
              </a:rPr>
              <a:t> be renewed each year.</a:t>
            </a:r>
          </a:p>
          <a:p>
            <a:pPr marL="214313" indent="-214313">
              <a:buFont typeface="Arial" panose="020B0604020202020204" pitchFamily="34" charset="0"/>
              <a:buChar char="•"/>
            </a:pPr>
            <a:endParaRPr lang="en-US" dirty="0">
              <a:latin typeface="Arial"/>
              <a:cs typeface="Arial"/>
            </a:endParaRPr>
          </a:p>
          <a:p>
            <a:pPr marL="214313" indent="-214313">
              <a:buFont typeface="Arial" panose="020B0604020202020204" pitchFamily="34" charset="0"/>
              <a:buChar char="•"/>
            </a:pPr>
            <a:r>
              <a:rPr lang="en-US" dirty="0">
                <a:latin typeface="Arial"/>
                <a:cs typeface="Arial"/>
              </a:rPr>
              <a:t>If you are renewing your registration, your old SAM.gov username and password may not work anymore. You will need to create a login.gov account if you do not already have one. </a:t>
            </a:r>
            <a:endParaRPr lang="en-US" dirty="0"/>
          </a:p>
          <a:p>
            <a:pPr marL="214313" indent="-214313">
              <a:buFont typeface="Arial" panose="020B0604020202020204" pitchFamily="34" charset="0"/>
              <a:buChar char="•"/>
            </a:pPr>
            <a:endParaRPr lang="en-US" dirty="0">
              <a:latin typeface="Arial"/>
              <a:cs typeface="Arial"/>
            </a:endParaRPr>
          </a:p>
          <a:p>
            <a:endParaRPr lang="en-US" dirty="0"/>
          </a:p>
        </p:txBody>
      </p:sp>
      <p:sp>
        <p:nvSpPr>
          <p:cNvPr id="4" name="Slide Number Placeholder 3">
            <a:extLst>
              <a:ext uri="{FF2B5EF4-FFF2-40B4-BE49-F238E27FC236}">
                <a16:creationId xmlns:a16="http://schemas.microsoft.com/office/drawing/2014/main" id="{3D1E6425-8448-4A67-B6DD-12A4DE483BBA}"/>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67</a:t>
            </a:fld>
            <a:endParaRPr lang="en-US">
              <a:solidFill>
                <a:srgbClr val="000000">
                  <a:tint val="75000"/>
                </a:srgbClr>
              </a:solidFill>
            </a:endParaRPr>
          </a:p>
        </p:txBody>
      </p:sp>
    </p:spTree>
    <p:extLst>
      <p:ext uri="{BB962C8B-B14F-4D97-AF65-F5344CB8AC3E}">
        <p14:creationId xmlns:p14="http://schemas.microsoft.com/office/powerpoint/2010/main" val="26050891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SAM (continued)</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fontScale="77500" lnSpcReduction="20000"/>
          </a:bodyPr>
          <a:lstStyle/>
          <a:p>
            <a:pPr marL="257175" indent="-257175">
              <a:buFont typeface="Arial" panose="020B0604020202020204" pitchFamily="34" charset="0"/>
              <a:buChar char="•"/>
            </a:pPr>
            <a:r>
              <a:rPr lang="en-US" dirty="0"/>
              <a:t>We strongly recommend applicants check for an active registration in SAM well before application deadline.</a:t>
            </a:r>
          </a:p>
          <a:p>
            <a:pPr lvl="1"/>
            <a:endParaRPr lang="en-US" dirty="0"/>
          </a:p>
          <a:p>
            <a:pPr marL="257175" indent="-257175">
              <a:buFont typeface="Arial" panose="020B0604020202020204" pitchFamily="34" charset="0"/>
              <a:buChar char="•"/>
            </a:pPr>
            <a:r>
              <a:rPr lang="en-US" dirty="0"/>
              <a:t>If you are successful and receive an award, you must maintain an active SAM registration with current information</a:t>
            </a:r>
            <a:r>
              <a:rPr lang="en-US" b="1" dirty="0"/>
              <a:t> at all times</a:t>
            </a:r>
            <a:r>
              <a:rPr lang="en-US" dirty="0"/>
              <a:t> during the active award.</a:t>
            </a:r>
          </a:p>
          <a:p>
            <a:pPr lvl="1"/>
            <a:endParaRPr lang="en-US" dirty="0"/>
          </a:p>
          <a:p>
            <a:pPr marL="257175" indent="-257175">
              <a:buFont typeface="Arial" panose="020B0604020202020204" pitchFamily="34" charset="0"/>
              <a:buChar char="•"/>
            </a:pPr>
            <a:r>
              <a:rPr lang="en-US" dirty="0"/>
              <a:t>If you have not complied with the SAM registration requirements, HHS/OASH</a:t>
            </a:r>
          </a:p>
          <a:p>
            <a:pPr marL="548640" lvl="1" indent="-342900"/>
            <a:r>
              <a:rPr lang="en-US" dirty="0"/>
              <a:t>May determine you are not qualified to receive an award; and</a:t>
            </a:r>
          </a:p>
          <a:p>
            <a:pPr marL="548640" lvl="1" indent="-342900"/>
            <a:r>
              <a:rPr lang="en-US" dirty="0"/>
              <a:t>May use that determination as a basis for making an award to another applicant.</a:t>
            </a:r>
          </a:p>
          <a:p>
            <a:pPr marL="462915" lvl="1" indent="-257175"/>
            <a:endParaRPr lang="en-US" dirty="0"/>
          </a:p>
          <a:p>
            <a:pPr marL="257175" indent="-257175">
              <a:buFont typeface="Arial" panose="020B0604020202020204" pitchFamily="34" charset="0"/>
              <a:buChar char="•"/>
            </a:pPr>
            <a:r>
              <a:rPr lang="en-US" dirty="0"/>
              <a:t>Should you successfully compete and receive an award, </a:t>
            </a:r>
            <a:r>
              <a:rPr lang="en-US" b="1" dirty="0"/>
              <a:t>all first-tier sub-award recipients must have a DUNS/UEI number</a:t>
            </a:r>
            <a:r>
              <a:rPr lang="en-US" dirty="0"/>
              <a:t> </a:t>
            </a:r>
            <a:r>
              <a:rPr lang="en-US" b="1" dirty="0"/>
              <a:t>at the time you, the recipient, make a sub-award.</a:t>
            </a:r>
            <a:endParaRPr lang="en-US" dirty="0"/>
          </a:p>
          <a:p>
            <a:endParaRPr lang="en-US" dirty="0"/>
          </a:p>
        </p:txBody>
      </p:sp>
      <p:sp>
        <p:nvSpPr>
          <p:cNvPr id="4" name="Slide Number Placeholder 3">
            <a:extLst>
              <a:ext uri="{FF2B5EF4-FFF2-40B4-BE49-F238E27FC236}">
                <a16:creationId xmlns:a16="http://schemas.microsoft.com/office/drawing/2014/main" id="{AAC474F2-B2BA-4C61-88A9-DEB65530489B}"/>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68</a:t>
            </a:fld>
            <a:endParaRPr lang="en-US">
              <a:solidFill>
                <a:srgbClr val="000000">
                  <a:tint val="75000"/>
                </a:srgbClr>
              </a:solidFill>
            </a:endParaRPr>
          </a:p>
        </p:txBody>
      </p:sp>
    </p:spTree>
    <p:extLst>
      <p:ext uri="{BB962C8B-B14F-4D97-AF65-F5344CB8AC3E}">
        <p14:creationId xmlns:p14="http://schemas.microsoft.com/office/powerpoint/2010/main" val="18712469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Funding Restrictions  	</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fontScale="77500" lnSpcReduction="20000"/>
          </a:bodyPr>
          <a:lstStyle/>
          <a:p>
            <a:pPr marL="257175" indent="-257175">
              <a:buFont typeface="Arial" panose="020B0604020202020204" pitchFamily="34" charset="0"/>
              <a:buChar char="•"/>
            </a:pPr>
            <a:r>
              <a:rPr lang="en-US" dirty="0"/>
              <a:t>If you are successful and receive an award, by accepting the award, you agree that the award and any activities thereunder are subject to all provisions of 45 CFR part 75, currently in effect or implemented during the period of the award, other Department regulations and policies in effect at the time of the award, and applicable statutory provisions.</a:t>
            </a:r>
          </a:p>
          <a:p>
            <a:r>
              <a:rPr lang="en-US" dirty="0"/>
              <a:t> </a:t>
            </a:r>
          </a:p>
          <a:p>
            <a:pPr marL="257175" indent="-257175">
              <a:buFont typeface="Arial" panose="020B0604020202020204" pitchFamily="34" charset="0"/>
              <a:buChar char="•"/>
            </a:pPr>
            <a:r>
              <a:rPr lang="en-US" dirty="0"/>
              <a:t>Costs must be allowable, allocable, reasonable, and necessary direct expenses or indirect costs in accordance with regulations and current policy.</a:t>
            </a:r>
          </a:p>
          <a:p>
            <a:pPr marL="771525" lvl="1" indent="-257175">
              <a:buFont typeface="Arial" panose="020B0604020202020204" pitchFamily="34" charset="0"/>
              <a:buChar char="•"/>
            </a:pPr>
            <a:r>
              <a:rPr lang="en-US" dirty="0"/>
              <a:t>Indirect costs may be included per 45 CFR 75.414.  Applicants should indicate which method or rate is used for this application.  (Section F.3.b.1.o)</a:t>
            </a:r>
          </a:p>
          <a:p>
            <a:pPr marL="805815" lvl="2" indent="-257175"/>
            <a:endParaRPr lang="en-US" dirty="0"/>
          </a:p>
          <a:p>
            <a:pPr marL="771525" lvl="1" indent="-257175">
              <a:buFont typeface="Arial" panose="020B0604020202020204" pitchFamily="34" charset="0"/>
              <a:buChar char="•"/>
            </a:pPr>
            <a:r>
              <a:rPr lang="en-US" dirty="0"/>
              <a:t>Pre-award costs are not allowed. (Section F.7.a)</a:t>
            </a:r>
          </a:p>
          <a:p>
            <a:pPr marL="771525" lvl="1" indent="-257175">
              <a:buFont typeface="Arial" panose="020B0604020202020204" pitchFamily="34" charset="0"/>
              <a:buChar char="•"/>
            </a:pPr>
            <a:endParaRPr lang="en-US" dirty="0"/>
          </a:p>
          <a:p>
            <a:pPr marL="771525" lvl="1" indent="-257175">
              <a:buFont typeface="Arial" panose="020B0604020202020204" pitchFamily="34" charset="0"/>
              <a:buChar char="•"/>
            </a:pPr>
            <a:r>
              <a:rPr lang="en-US" dirty="0"/>
              <a:t>Current Salary Limitation: </a:t>
            </a:r>
            <a:r>
              <a:rPr lang="en-US" dirty="0">
                <a:solidFill>
                  <a:srgbClr val="FF0000"/>
                </a:solidFill>
              </a:rPr>
              <a:t>$199,300 effective January 2021</a:t>
            </a:r>
            <a:r>
              <a:rPr lang="en-US" dirty="0"/>
              <a:t>  (Section F.7.b)</a:t>
            </a:r>
          </a:p>
          <a:p>
            <a:pPr marL="771525" lvl="1" indent="-257175">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0F01FCA-E3D4-496F-A51A-7673D4367DE9}"/>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69</a:t>
            </a:fld>
            <a:endParaRPr lang="en-US">
              <a:solidFill>
                <a:srgbClr val="000000">
                  <a:tint val="75000"/>
                </a:srgbClr>
              </a:solidFill>
            </a:endParaRPr>
          </a:p>
        </p:txBody>
      </p:sp>
    </p:spTree>
    <p:extLst>
      <p:ext uri="{BB962C8B-B14F-4D97-AF65-F5344CB8AC3E}">
        <p14:creationId xmlns:p14="http://schemas.microsoft.com/office/powerpoint/2010/main" val="3526224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Budget Narrative and Forms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fontScale="92500" lnSpcReduction="10000"/>
          </a:bodyPr>
          <a:lstStyle/>
          <a:p>
            <a:pPr algn="ctr"/>
            <a:r>
              <a:rPr lang="en-US" u="sng" dirty="0">
                <a:latin typeface="Arial"/>
                <a:cs typeface="Arial"/>
              </a:rPr>
              <a:t>The Project Budget Information</a:t>
            </a:r>
            <a:r>
              <a:rPr lang="en-US" dirty="0">
                <a:latin typeface="Arial"/>
                <a:cs typeface="Arial"/>
              </a:rPr>
              <a:t>:</a:t>
            </a:r>
          </a:p>
          <a:p>
            <a:pPr algn="ctr"/>
            <a:r>
              <a:rPr lang="en-US" dirty="0">
                <a:latin typeface="Arial"/>
                <a:cs typeface="Arial"/>
              </a:rPr>
              <a:t>SF 424A Budget Forms</a:t>
            </a:r>
          </a:p>
          <a:p>
            <a:pPr algn="ctr"/>
            <a:r>
              <a:rPr lang="en-US" dirty="0">
                <a:latin typeface="Arial"/>
                <a:cs typeface="Arial"/>
              </a:rPr>
              <a:t>Budget Narrative</a:t>
            </a:r>
          </a:p>
          <a:p>
            <a:pPr algn="ctr"/>
            <a:r>
              <a:rPr lang="en-US" dirty="0">
                <a:latin typeface="Arial"/>
                <a:cs typeface="Arial"/>
              </a:rPr>
              <a:t>Detailed Budget Justification</a:t>
            </a:r>
          </a:p>
          <a:p>
            <a:pPr algn="ctr"/>
            <a:endParaRPr lang="en-US" dirty="0"/>
          </a:p>
          <a:p>
            <a:pPr marL="771525" lvl="1" indent="-257175">
              <a:buFont typeface="Wingdings" panose="05000000000000000000" pitchFamily="2" charset="2"/>
              <a:buChar char="q"/>
            </a:pPr>
            <a:r>
              <a:rPr lang="en-US" sz="1650" dirty="0">
                <a:latin typeface="Arial"/>
                <a:cs typeface="Arial"/>
              </a:rPr>
              <a:t>Must be consistent with the requirements of the NOFO</a:t>
            </a:r>
          </a:p>
          <a:p>
            <a:pPr marL="771525" lvl="1" indent="-257175">
              <a:buFont typeface="Wingdings" panose="05000000000000000000" pitchFamily="2" charset="2"/>
              <a:buChar char="q"/>
            </a:pPr>
            <a:r>
              <a:rPr lang="en-US" sz="1650" dirty="0">
                <a:latin typeface="Arial"/>
                <a:cs typeface="Arial"/>
              </a:rPr>
              <a:t>Budgeted costs must reflect proposed activities</a:t>
            </a:r>
          </a:p>
          <a:p>
            <a:pPr marL="771525" lvl="1" indent="-257175">
              <a:buFont typeface="Wingdings" panose="05000000000000000000" pitchFamily="2" charset="2"/>
              <a:buChar char="q"/>
            </a:pPr>
            <a:r>
              <a:rPr lang="en-US" sz="1650" dirty="0">
                <a:latin typeface="Arial"/>
                <a:cs typeface="Arial"/>
              </a:rPr>
              <a:t>Budget line item descriptions and justification requirements are explained in the NOFO</a:t>
            </a:r>
          </a:p>
          <a:p>
            <a:pPr marL="771525" lvl="1" indent="-257175">
              <a:buFont typeface="Wingdings" panose="05000000000000000000" pitchFamily="2" charset="2"/>
              <a:buChar char="q"/>
            </a:pPr>
            <a:r>
              <a:rPr lang="en-US" sz="1650" dirty="0">
                <a:latin typeface="Arial"/>
                <a:cs typeface="Arial"/>
              </a:rPr>
              <a:t>Suggested table formats in the NOFO</a:t>
            </a:r>
          </a:p>
          <a:p>
            <a:pPr marL="771525" lvl="1" indent="-257175">
              <a:buFont typeface="Wingdings" panose="05000000000000000000" pitchFamily="2" charset="2"/>
              <a:buChar char="q"/>
            </a:pPr>
            <a:r>
              <a:rPr lang="en-US" sz="1650" dirty="0">
                <a:latin typeface="Arial"/>
                <a:cs typeface="Arial"/>
              </a:rPr>
              <a:t>Plan for Oversight of Federal Award Funds (Section F.3.b.2)</a:t>
            </a:r>
          </a:p>
          <a:p>
            <a:pPr lvl="1" indent="0">
              <a:buNone/>
            </a:pPr>
            <a:endParaRPr lang="en-US" sz="1650" dirty="0"/>
          </a:p>
          <a:p>
            <a:pPr lvl="1" indent="0">
              <a:buNone/>
            </a:pPr>
            <a:r>
              <a:rPr lang="en-US" sz="1650" dirty="0">
                <a:latin typeface="Arial"/>
                <a:cs typeface="Arial"/>
              </a:rPr>
              <a:t>Forms, budget narrative and detailed justification do not count toward page limit. </a:t>
            </a:r>
            <a:endParaRPr lang="en-US" sz="1650" dirty="0"/>
          </a:p>
          <a:p>
            <a:pPr marL="771525" lvl="1" indent="-257175">
              <a:buFont typeface="Wingdings" panose="05000000000000000000" pitchFamily="2" charset="2"/>
              <a:buChar char="q"/>
            </a:pPr>
            <a:endParaRPr lang="en-US" dirty="0"/>
          </a:p>
        </p:txBody>
      </p:sp>
      <p:sp>
        <p:nvSpPr>
          <p:cNvPr id="4" name="Slide Number Placeholder 3">
            <a:extLst>
              <a:ext uri="{FF2B5EF4-FFF2-40B4-BE49-F238E27FC236}">
                <a16:creationId xmlns:a16="http://schemas.microsoft.com/office/drawing/2014/main" id="{42CDBE3F-768D-4AC1-83D8-207BCDA107F5}"/>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70</a:t>
            </a:fld>
            <a:endParaRPr lang="en-US">
              <a:solidFill>
                <a:srgbClr val="000000">
                  <a:tint val="75000"/>
                </a:srgbClr>
              </a:solidFill>
            </a:endParaRPr>
          </a:p>
        </p:txBody>
      </p:sp>
    </p:spTree>
    <p:extLst>
      <p:ext uri="{BB962C8B-B14F-4D97-AF65-F5344CB8AC3E}">
        <p14:creationId xmlns:p14="http://schemas.microsoft.com/office/powerpoint/2010/main" val="26030801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Application Disqualification Criteria</a:t>
            </a:r>
            <a:endParaRPr lang="en-US"/>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r>
              <a:rPr lang="en-US" dirty="0">
                <a:latin typeface="Arial"/>
                <a:cs typeface="Arial"/>
              </a:rPr>
              <a:t>If your application does not meet the following requirements, it will be disqualified and receive no further consideration:</a:t>
            </a:r>
          </a:p>
          <a:p>
            <a:pPr marL="771525" lvl="1" indent="-257175">
              <a:buFont typeface="Arial" panose="020B0604020202020204" pitchFamily="34" charset="0"/>
              <a:buChar char="•"/>
            </a:pPr>
            <a:r>
              <a:rPr lang="en-US" sz="1650" dirty="0">
                <a:latin typeface="Arial"/>
                <a:cs typeface="Arial"/>
              </a:rPr>
              <a:t>Submitted electronically via www.grants.gov by due date and time (unless an exemption was granted 2 business days prior to the deadline).</a:t>
            </a:r>
          </a:p>
          <a:p>
            <a:pPr marL="771525" lvl="1" indent="-257175">
              <a:buFont typeface="Arial" panose="020B0604020202020204" pitchFamily="34" charset="0"/>
              <a:buChar char="•"/>
            </a:pPr>
            <a:r>
              <a:rPr lang="en-US" sz="1650" dirty="0">
                <a:latin typeface="Arial"/>
                <a:cs typeface="Arial"/>
              </a:rPr>
              <a:t>If you successfully submit multiple applications for the same project, we will only review the last application received by the deadline.</a:t>
            </a:r>
          </a:p>
          <a:p>
            <a:pPr marL="771525" lvl="1" indent="-257175">
              <a:buFont typeface="Arial" panose="020B0604020202020204" pitchFamily="34" charset="0"/>
              <a:buChar char="•"/>
            </a:pPr>
            <a:r>
              <a:rPr lang="en-US" sz="1650" dirty="0">
                <a:latin typeface="Arial"/>
                <a:cs typeface="Arial"/>
              </a:rPr>
              <a:t>HHS/OASH/GAM deems your application eligible.</a:t>
            </a:r>
          </a:p>
          <a:p>
            <a:pPr marL="771525" lvl="1" indent="-257175">
              <a:buFont typeface="Arial" panose="020B0604020202020204" pitchFamily="34" charset="0"/>
              <a:buChar char="•"/>
            </a:pPr>
            <a:r>
              <a:rPr lang="en-US" sz="1650" dirty="0">
                <a:latin typeface="Arial"/>
                <a:cs typeface="Arial"/>
              </a:rPr>
              <a:t>You must complete the required forms in the application package: SF-424, SF-424A, SF-424B, SF-LLL, and Project Abstract Summary.</a:t>
            </a:r>
          </a:p>
          <a:p>
            <a:pPr marL="771525" lvl="1" indent="-257175">
              <a:buFont typeface="Arial" panose="020B0604020202020204" pitchFamily="34" charset="0"/>
              <a:buChar char="•"/>
            </a:pPr>
            <a:r>
              <a:rPr lang="en-US" sz="1650" dirty="0">
                <a:latin typeface="Arial"/>
                <a:cs typeface="Arial"/>
              </a:rPr>
              <a:t>Your application must be submitted in the English language and must be in the terms of U.S. dollars (45 C.F.R. § 75.111(a)).</a:t>
            </a:r>
          </a:p>
          <a:p>
            <a:pPr marL="771525" lvl="1" indent="-257175">
              <a:buFont typeface="Arial" panose="020B0604020202020204" pitchFamily="34" charset="0"/>
              <a:buChar char="•"/>
            </a:pPr>
            <a:endParaRPr lang="en-US" sz="1650" dirty="0">
              <a:latin typeface="Arial"/>
              <a:cs typeface="Arial"/>
            </a:endParaRPr>
          </a:p>
          <a:p>
            <a:pPr marL="771525" lvl="1" indent="-257175">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7EE1773-D83F-4608-9258-11B673D33171}"/>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71</a:t>
            </a:fld>
            <a:endParaRPr lang="en-US">
              <a:solidFill>
                <a:srgbClr val="000000">
                  <a:tint val="75000"/>
                </a:srgbClr>
              </a:solidFill>
            </a:endParaRPr>
          </a:p>
        </p:txBody>
      </p:sp>
    </p:spTree>
    <p:extLst>
      <p:ext uri="{BB962C8B-B14F-4D97-AF65-F5344CB8AC3E}">
        <p14:creationId xmlns:p14="http://schemas.microsoft.com/office/powerpoint/2010/main" val="20658398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Application Disqualification Criteria</a:t>
            </a:r>
            <a:endParaRPr lang="en-US"/>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r>
              <a:rPr lang="en-US" dirty="0">
                <a:latin typeface="Arial"/>
                <a:cs typeface="Arial"/>
              </a:rPr>
              <a:t>If your application does not meet the following requirements, it will be disqualified and receive no further consideration:</a:t>
            </a:r>
          </a:p>
          <a:p>
            <a:pPr marL="771525" lvl="1" indent="-257175">
              <a:buFont typeface="Arial" panose="020B0604020202020204" pitchFamily="34" charset="0"/>
              <a:buChar char="•"/>
            </a:pPr>
            <a:endParaRPr lang="en-US" sz="1650" dirty="0">
              <a:latin typeface="Arial"/>
              <a:cs typeface="Arial"/>
            </a:endParaRPr>
          </a:p>
          <a:p>
            <a:pPr marL="771525" lvl="1" indent="-257175">
              <a:buFont typeface="Arial" panose="020B0604020202020204" pitchFamily="34" charset="0"/>
              <a:buChar char="•"/>
            </a:pPr>
            <a:r>
              <a:rPr lang="en-US" sz="1650" dirty="0">
                <a:latin typeface="Arial"/>
                <a:cs typeface="Arial"/>
              </a:rPr>
              <a:t>Project Narrative must be double-spaced, on the equivalent of 8.5” X 11” page size with 1” margins on all sides and font size not less than 12 points. </a:t>
            </a:r>
          </a:p>
          <a:p>
            <a:pPr marL="771525" lvl="1" indent="-257175">
              <a:buFont typeface="Arial" panose="020B0604020202020204" pitchFamily="34" charset="0"/>
              <a:buChar char="•"/>
            </a:pPr>
            <a:r>
              <a:rPr lang="en-US" sz="1650" dirty="0">
                <a:latin typeface="Arial"/>
                <a:cs typeface="Arial"/>
              </a:rPr>
              <a:t>Project Narrative </a:t>
            </a:r>
            <a:r>
              <a:rPr lang="en-US" sz="1650" i="1" u="sng" dirty="0">
                <a:latin typeface="Arial"/>
                <a:cs typeface="Arial"/>
              </a:rPr>
              <a:t>must not exceed 65 pages</a:t>
            </a:r>
            <a:r>
              <a:rPr lang="en-US" sz="1650" dirty="0">
                <a:latin typeface="Arial"/>
                <a:cs typeface="Arial"/>
              </a:rPr>
              <a:t>.</a:t>
            </a:r>
          </a:p>
          <a:p>
            <a:pPr marL="771525" lvl="1" indent="-257175">
              <a:buFont typeface="Arial" panose="020B0604020202020204" pitchFamily="34" charset="0"/>
              <a:buChar char="•"/>
            </a:pPr>
            <a:r>
              <a:rPr lang="en-US" sz="1650" dirty="0">
                <a:latin typeface="Arial"/>
                <a:cs typeface="Arial"/>
              </a:rPr>
              <a:t>The Total Application, including Project Narrative </a:t>
            </a:r>
            <a:r>
              <a:rPr lang="en-US" sz="1650" i="1" u="sng" dirty="0">
                <a:latin typeface="Arial"/>
                <a:cs typeface="Arial"/>
              </a:rPr>
              <a:t>must not exceed 150 pages</a:t>
            </a:r>
            <a:r>
              <a:rPr lang="en-US" sz="1650" dirty="0">
                <a:latin typeface="Arial"/>
                <a:cs typeface="Arial"/>
              </a:rPr>
              <a:t>. </a:t>
            </a:r>
            <a:endParaRPr lang="en-US" sz="1650" dirty="0"/>
          </a:p>
          <a:p>
            <a:pPr marL="771525" lvl="1" indent="-257175">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7EE1773-D83F-4608-9258-11B673D33171}"/>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72</a:t>
            </a:fld>
            <a:endParaRPr lang="en-US">
              <a:solidFill>
                <a:srgbClr val="000000">
                  <a:tint val="75000"/>
                </a:srgbClr>
              </a:solidFill>
            </a:endParaRPr>
          </a:p>
        </p:txBody>
      </p:sp>
    </p:spTree>
    <p:extLst>
      <p:ext uri="{BB962C8B-B14F-4D97-AF65-F5344CB8AC3E}">
        <p14:creationId xmlns:p14="http://schemas.microsoft.com/office/powerpoint/2010/main" val="11017069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a:t>Application Disqualification Criteria (continued)</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fontScale="92500" lnSpcReduction="20000"/>
          </a:bodyPr>
          <a:lstStyle/>
          <a:p>
            <a:r>
              <a:rPr lang="en-US" sz="1500" dirty="0">
                <a:latin typeface="Arial"/>
                <a:cs typeface="Arial"/>
              </a:rPr>
              <a:t>If your application does not meet the following requirements, it will be disqualified and receive no further consideration:</a:t>
            </a:r>
          </a:p>
          <a:p>
            <a:pPr marL="771525" lvl="1" indent="-257175">
              <a:buFont typeface="Arial" panose="020B0604020202020204" pitchFamily="34" charset="0"/>
              <a:buChar char="•"/>
            </a:pPr>
            <a:r>
              <a:rPr lang="en-US" dirty="0">
                <a:latin typeface="Arial"/>
                <a:cs typeface="Arial"/>
              </a:rPr>
              <a:t>Your Federal funds request including indirect costs does not exceed the maximum indicated in Award Ceiling ($22,000,000)</a:t>
            </a:r>
          </a:p>
          <a:p>
            <a:pPr marL="771525" lvl="1" indent="-257175">
              <a:buFont typeface="Arial" panose="020B0604020202020204" pitchFamily="34" charset="0"/>
              <a:buChar char="•"/>
            </a:pPr>
            <a:endParaRPr lang="en-US" dirty="0">
              <a:latin typeface="Arial"/>
              <a:cs typeface="Arial"/>
            </a:endParaRPr>
          </a:p>
          <a:p>
            <a:pPr marL="771525" lvl="1" indent="-257175">
              <a:buFont typeface="Arial" panose="020B0604020202020204" pitchFamily="34" charset="0"/>
              <a:buChar char="•"/>
            </a:pPr>
            <a:r>
              <a:rPr lang="en-US" dirty="0"/>
              <a:t>Your Federal funds request including indirect costs must not be below the minimum indicated in Award Floor ($200,000). </a:t>
            </a:r>
          </a:p>
          <a:p>
            <a:pPr lvl="1" indent="0">
              <a:buNone/>
            </a:pPr>
            <a:endParaRPr lang="en-US" dirty="0"/>
          </a:p>
          <a:p>
            <a:pPr marL="771525" lvl="1" indent="-257175">
              <a:buFont typeface="Arial" panose="020B0604020202020204" pitchFamily="34" charset="0"/>
              <a:buChar char="•"/>
            </a:pPr>
            <a:r>
              <a:rPr lang="en-US" dirty="0">
                <a:latin typeface="Arial"/>
                <a:cs typeface="Arial"/>
              </a:rPr>
              <a:t>If you have included voluntary cost sharing or matching, you must include in your budget narrative a non-federal sources justification.</a:t>
            </a:r>
          </a:p>
          <a:p>
            <a:pPr marL="771525" lvl="1" indent="-257175">
              <a:buFont typeface="Arial" panose="020B0604020202020204" pitchFamily="34" charset="0"/>
              <a:buChar char="•"/>
            </a:pPr>
            <a:endParaRPr lang="en-US" dirty="0">
              <a:latin typeface="Arial"/>
              <a:cs typeface="Arial"/>
            </a:endParaRPr>
          </a:p>
          <a:p>
            <a:pPr marL="771525" lvl="1" indent="-257175">
              <a:buFont typeface="Arial" panose="020B0604020202020204" pitchFamily="34" charset="0"/>
              <a:buChar char="•"/>
            </a:pPr>
            <a:r>
              <a:rPr lang="en-US" dirty="0"/>
              <a:t>Your application must meet any Application Responsiveness Criteria under Section E.3 Other -  Application Responsiveness Criteria. </a:t>
            </a:r>
            <a:endParaRPr lang="en-US" dirty="0">
              <a:latin typeface="Arial"/>
              <a:cs typeface="Arial"/>
            </a:endParaRPr>
          </a:p>
        </p:txBody>
      </p:sp>
      <p:sp>
        <p:nvSpPr>
          <p:cNvPr id="4" name="Slide Number Placeholder 3">
            <a:extLst>
              <a:ext uri="{FF2B5EF4-FFF2-40B4-BE49-F238E27FC236}">
                <a16:creationId xmlns:a16="http://schemas.microsoft.com/office/drawing/2014/main" id="{67EE1773-D83F-4608-9258-11B673D33171}"/>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73</a:t>
            </a:fld>
            <a:endParaRPr lang="en-US">
              <a:solidFill>
                <a:srgbClr val="000000">
                  <a:tint val="75000"/>
                </a:srgbClr>
              </a:solidFill>
            </a:endParaRPr>
          </a:p>
        </p:txBody>
      </p:sp>
    </p:spTree>
    <p:extLst>
      <p:ext uri="{BB962C8B-B14F-4D97-AF65-F5344CB8AC3E}">
        <p14:creationId xmlns:p14="http://schemas.microsoft.com/office/powerpoint/2010/main" val="20976682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dirty="0"/>
              <a:t>Other – Application Responsiveness Criteria (Section E.3)</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endParaRPr lang="en-US" dirty="0">
              <a:latin typeface="Arial"/>
              <a:cs typeface="Arial"/>
            </a:endParaRPr>
          </a:p>
          <a:p>
            <a:pPr lvl="0"/>
            <a:r>
              <a:rPr lang="en-US" b="1" dirty="0"/>
              <a:t>Family Participation Certification</a:t>
            </a:r>
            <a:r>
              <a:rPr lang="en-US" dirty="0"/>
              <a:t>.  Applicants must include a written statement in the appendix of the application certifying that: </a:t>
            </a:r>
          </a:p>
          <a:p>
            <a:pPr marL="342900" lvl="1" indent="0">
              <a:buNone/>
            </a:pPr>
            <a:r>
              <a:rPr lang="en-US" dirty="0"/>
              <a:t>“if funded, this Title X Family Planning Services project will encourage family participation in the decision of minors to seek family planning services and will provide counseling to minors on how to resist attempts to coerce minors into engaging in sexual activities.”</a:t>
            </a:r>
          </a:p>
        </p:txBody>
      </p:sp>
      <p:sp>
        <p:nvSpPr>
          <p:cNvPr id="4" name="Slide Number Placeholder 3">
            <a:extLst>
              <a:ext uri="{FF2B5EF4-FFF2-40B4-BE49-F238E27FC236}">
                <a16:creationId xmlns:a16="http://schemas.microsoft.com/office/drawing/2014/main" id="{67EE1773-D83F-4608-9258-11B673D33171}"/>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74</a:t>
            </a:fld>
            <a:endParaRPr lang="en-US">
              <a:solidFill>
                <a:srgbClr val="000000">
                  <a:tint val="75000"/>
                </a:srgbClr>
              </a:solidFill>
            </a:endParaRPr>
          </a:p>
        </p:txBody>
      </p:sp>
    </p:spTree>
    <p:extLst>
      <p:ext uri="{BB962C8B-B14F-4D97-AF65-F5344CB8AC3E}">
        <p14:creationId xmlns:p14="http://schemas.microsoft.com/office/powerpoint/2010/main" val="34561019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a:latin typeface="Arial"/>
                <a:cs typeface="Arial"/>
              </a:rPr>
              <a:t>Application Disqualification Criteria (continued)</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a:bodyPr>
          <a:lstStyle/>
          <a:p>
            <a:pPr marL="257175" indent="-257175">
              <a:buFont typeface="Arial" panose="020B0604020202020204" pitchFamily="34" charset="0"/>
              <a:buChar char="•"/>
            </a:pPr>
            <a:r>
              <a:rPr lang="en-US" sz="1500" dirty="0"/>
              <a:t>Applications that lack the required supporting documentation or submit additional appendix files will not be disqualified from competitive review; </a:t>
            </a:r>
          </a:p>
          <a:p>
            <a:pPr marL="342900" lvl="1" indent="0">
              <a:buNone/>
            </a:pPr>
            <a:r>
              <a:rPr lang="en-US" dirty="0"/>
              <a:t>However, this may impact your application’s scoring under the evaluation criteria. </a:t>
            </a:r>
          </a:p>
          <a:p>
            <a:pPr lvl="1"/>
            <a:endParaRPr lang="en-US" dirty="0"/>
          </a:p>
          <a:p>
            <a:pPr marL="257175" indent="-257175">
              <a:buFont typeface="Arial" panose="020B0604020202020204" pitchFamily="34" charset="0"/>
              <a:buChar char="•"/>
            </a:pPr>
            <a:r>
              <a:rPr lang="en-US" sz="1500" b="1" dirty="0"/>
              <a:t>Be sure to follow submission instructions carefully.</a:t>
            </a:r>
          </a:p>
        </p:txBody>
      </p:sp>
      <p:sp>
        <p:nvSpPr>
          <p:cNvPr id="4" name="Slide Number Placeholder 3">
            <a:extLst>
              <a:ext uri="{FF2B5EF4-FFF2-40B4-BE49-F238E27FC236}">
                <a16:creationId xmlns:a16="http://schemas.microsoft.com/office/drawing/2014/main" id="{C023BF73-C3B2-4E21-84D3-5B0D615ABDF9}"/>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75</a:t>
            </a:fld>
            <a:endParaRPr lang="en-US">
              <a:solidFill>
                <a:srgbClr val="000000">
                  <a:tint val="75000"/>
                </a:srgbClr>
              </a:solidFill>
            </a:endParaRPr>
          </a:p>
        </p:txBody>
      </p:sp>
    </p:spTree>
    <p:extLst>
      <p:ext uri="{BB962C8B-B14F-4D97-AF65-F5344CB8AC3E}">
        <p14:creationId xmlns:p14="http://schemas.microsoft.com/office/powerpoint/2010/main" val="13070656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Application Review Criteria  (Section G.1)</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endParaRPr lang="en-US" dirty="0">
              <a:latin typeface="Arial"/>
              <a:cs typeface="Arial"/>
            </a:endParaRPr>
          </a:p>
          <a:p>
            <a:pPr marL="342900" indent="-342900">
              <a:buFont typeface="+mj-lt"/>
              <a:buAutoNum type="alphaLcParenR"/>
            </a:pPr>
            <a:r>
              <a:rPr lang="en-US" dirty="0"/>
              <a:t>Proposed Service Area and Plans to Address Need for Family Planning Services</a:t>
            </a:r>
          </a:p>
          <a:p>
            <a:pPr marL="342900" indent="-342900">
              <a:buFont typeface="+mj-lt"/>
              <a:buAutoNum type="alphaLcParenR"/>
            </a:pPr>
            <a:r>
              <a:rPr lang="en-US" dirty="0"/>
              <a:t>Plan to Deliver Family Planning Services in Compliance with the Statute, Regulations, Legislative Mandates, and Aligned with OPA Program Priorities </a:t>
            </a:r>
          </a:p>
          <a:p>
            <a:pPr marL="342900" indent="-342900">
              <a:buFont typeface="+mj-lt"/>
              <a:buAutoNum type="alphaLcParenR"/>
            </a:pPr>
            <a:r>
              <a:rPr lang="en-US" dirty="0"/>
              <a:t>Project Management and Capability</a:t>
            </a:r>
          </a:p>
          <a:p>
            <a:pPr marL="342900" indent="-342900">
              <a:buFont typeface="+mj-lt"/>
              <a:buAutoNum type="alphaLcParenR"/>
            </a:pPr>
            <a:r>
              <a:rPr lang="en-US" dirty="0"/>
              <a:t>Budget</a:t>
            </a:r>
          </a:p>
        </p:txBody>
      </p:sp>
      <p:sp>
        <p:nvSpPr>
          <p:cNvPr id="4" name="Slide Number Placeholder 3">
            <a:extLst>
              <a:ext uri="{FF2B5EF4-FFF2-40B4-BE49-F238E27FC236}">
                <a16:creationId xmlns:a16="http://schemas.microsoft.com/office/drawing/2014/main" id="{2E623230-18CC-4A22-80AB-8FB032C39962}"/>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76</a:t>
            </a:fld>
            <a:endParaRPr lang="en-US">
              <a:solidFill>
                <a:srgbClr val="000000">
                  <a:tint val="75000"/>
                </a:srgbClr>
              </a:solidFill>
            </a:endParaRPr>
          </a:p>
        </p:txBody>
      </p:sp>
    </p:spTree>
    <p:extLst>
      <p:ext uri="{BB962C8B-B14F-4D97-AF65-F5344CB8AC3E}">
        <p14:creationId xmlns:p14="http://schemas.microsoft.com/office/powerpoint/2010/main" val="1569889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Application Merit Review</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pPr marL="257175" indent="-257175">
              <a:buFont typeface="Arial" panose="020B0604020202020204" pitchFamily="34" charset="0"/>
              <a:buChar char="•"/>
            </a:pPr>
            <a:r>
              <a:rPr lang="en-US" dirty="0">
                <a:latin typeface="Arial"/>
                <a:cs typeface="Arial"/>
              </a:rPr>
              <a:t>Eligible applications will be reviewed and assessed by a panel of independent reviewers with technical expertise in applicable fields according to the criteria listed in the NOFO.</a:t>
            </a:r>
          </a:p>
          <a:p>
            <a:pPr marL="257175" indent="-257175">
              <a:buFont typeface="Arial" panose="020B0604020202020204" pitchFamily="34" charset="0"/>
              <a:buChar char="•"/>
            </a:pPr>
            <a:r>
              <a:rPr lang="en-US" dirty="0">
                <a:latin typeface="Arial"/>
                <a:cs typeface="Arial"/>
              </a:rPr>
              <a:t>The Merit Review process is formal and confidential.  Federal staff are available to answer questions and to ensure the process is consistent and fair, but do not participate in discussion and assessment of the application.</a:t>
            </a:r>
          </a:p>
          <a:p>
            <a:pPr marL="257175" indent="-257175">
              <a:buFont typeface="Arial" panose="020B0604020202020204" pitchFamily="34" charset="0"/>
              <a:buChar char="•"/>
            </a:pPr>
            <a:r>
              <a:rPr lang="en-US" dirty="0">
                <a:latin typeface="Arial"/>
                <a:cs typeface="Arial"/>
              </a:rPr>
              <a:t>Then applications are reviewed:</a:t>
            </a:r>
          </a:p>
          <a:p>
            <a:pPr marL="771525" lvl="1" indent="-257175">
              <a:buFont typeface="Arial" panose="020B0604020202020204" pitchFamily="34" charset="0"/>
              <a:buChar char="•"/>
            </a:pPr>
            <a:r>
              <a:rPr lang="en-US" dirty="0">
                <a:latin typeface="Arial"/>
                <a:cs typeface="Arial"/>
              </a:rPr>
              <a:t>By GAM staff for administrative &amp; business compliance.</a:t>
            </a:r>
          </a:p>
          <a:p>
            <a:pPr marL="771525" lvl="1" indent="-257175">
              <a:buFont typeface="Arial" panose="020B0604020202020204" pitchFamily="34" charset="0"/>
              <a:buChar char="•"/>
            </a:pPr>
            <a:r>
              <a:rPr lang="en-US" dirty="0">
                <a:latin typeface="Arial"/>
                <a:cs typeface="Arial"/>
              </a:rPr>
              <a:t>By OPA Program Office staff for programmatic compliance.</a:t>
            </a:r>
          </a:p>
          <a:p>
            <a:endParaRPr lang="en-US" dirty="0"/>
          </a:p>
          <a:p>
            <a:endParaRPr lang="en-US" dirty="0"/>
          </a:p>
        </p:txBody>
      </p:sp>
      <p:sp>
        <p:nvSpPr>
          <p:cNvPr id="4" name="Slide Number Placeholder 3">
            <a:extLst>
              <a:ext uri="{FF2B5EF4-FFF2-40B4-BE49-F238E27FC236}">
                <a16:creationId xmlns:a16="http://schemas.microsoft.com/office/drawing/2014/main" id="{BAFD0631-E086-4404-B9E4-92C51375787E}"/>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77</a:t>
            </a:fld>
            <a:endParaRPr lang="en-US">
              <a:solidFill>
                <a:srgbClr val="000000">
                  <a:tint val="75000"/>
                </a:srgbClr>
              </a:solidFill>
            </a:endParaRPr>
          </a:p>
        </p:txBody>
      </p:sp>
    </p:spTree>
    <p:extLst>
      <p:ext uri="{BB962C8B-B14F-4D97-AF65-F5344CB8AC3E}">
        <p14:creationId xmlns:p14="http://schemas.microsoft.com/office/powerpoint/2010/main" val="8542865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Funding Decisions (Section G.4)</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pPr marL="257175" indent="-257175">
              <a:buFont typeface="Arial" panose="020B0604020202020204" pitchFamily="34" charset="0"/>
              <a:buChar char="•"/>
            </a:pPr>
            <a:r>
              <a:rPr lang="en-US" dirty="0">
                <a:latin typeface="Arial"/>
                <a:cs typeface="Arial"/>
              </a:rPr>
              <a:t>The Director of the Office of Population Affairs will make final award selections to be recommended to the Grants Management Officer for risk analysis. </a:t>
            </a:r>
            <a:endParaRPr lang="en-US" dirty="0"/>
          </a:p>
          <a:p>
            <a:pPr marL="257175" indent="-257175">
              <a:buFont typeface="Arial" panose="020B0604020202020204" pitchFamily="34" charset="0"/>
              <a:buChar char="•"/>
            </a:pPr>
            <a:r>
              <a:rPr lang="en-US" dirty="0">
                <a:latin typeface="Arial"/>
                <a:cs typeface="Arial"/>
              </a:rPr>
              <a:t>Upon completion of risk analysis and concurrence of the Grants Management Officer, HHS/OASH will then issue Notices of Award. </a:t>
            </a:r>
            <a:endParaRPr lang="en-US" dirty="0"/>
          </a:p>
          <a:p>
            <a:pPr marL="771525" lvl="1" indent="-257175">
              <a:buFont typeface="Arial" panose="020B0604020202020204" pitchFamily="34" charset="0"/>
              <a:buChar char="•"/>
            </a:pPr>
            <a:r>
              <a:rPr lang="en-US" dirty="0">
                <a:latin typeface="Arial"/>
                <a:cs typeface="Arial"/>
              </a:rPr>
              <a:t>No award decision is final until a Notice of Award is issued. </a:t>
            </a:r>
            <a:endParaRPr lang="en-US" dirty="0"/>
          </a:p>
          <a:p>
            <a:pPr marL="771525" lvl="1" indent="-257175">
              <a:buFont typeface="Arial" panose="020B0604020202020204" pitchFamily="34" charset="0"/>
              <a:buChar char="•"/>
            </a:pPr>
            <a:r>
              <a:rPr lang="en-US" dirty="0">
                <a:latin typeface="Arial"/>
                <a:cs typeface="Arial"/>
              </a:rPr>
              <a:t>All award decisions, including level of funding, if an award is made, are final and you may not appeal.</a:t>
            </a:r>
          </a:p>
          <a:p>
            <a:endParaRPr lang="en-US" dirty="0"/>
          </a:p>
        </p:txBody>
      </p:sp>
      <p:sp>
        <p:nvSpPr>
          <p:cNvPr id="4" name="Slide Number Placeholder 3">
            <a:extLst>
              <a:ext uri="{FF2B5EF4-FFF2-40B4-BE49-F238E27FC236}">
                <a16:creationId xmlns:a16="http://schemas.microsoft.com/office/drawing/2014/main" id="{0D5A931B-0AB2-4D4B-BEC5-AF75ED7F9CE9}"/>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78</a:t>
            </a:fld>
            <a:endParaRPr lang="en-US">
              <a:solidFill>
                <a:srgbClr val="000000">
                  <a:tint val="75000"/>
                </a:srgbClr>
              </a:solidFill>
            </a:endParaRPr>
          </a:p>
        </p:txBody>
      </p:sp>
    </p:spTree>
    <p:extLst>
      <p:ext uri="{BB962C8B-B14F-4D97-AF65-F5344CB8AC3E}">
        <p14:creationId xmlns:p14="http://schemas.microsoft.com/office/powerpoint/2010/main" val="9594167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Funding Process </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fontScale="92500" lnSpcReduction="20000"/>
          </a:bodyPr>
          <a:lstStyle/>
          <a:p>
            <a:pPr marL="257175" indent="-257175">
              <a:buFont typeface="Arial" panose="020B0604020202020204" pitchFamily="34" charset="0"/>
              <a:buChar char="•"/>
            </a:pPr>
            <a:r>
              <a:rPr lang="en-US" b="1" dirty="0"/>
              <a:t>We are not obligated to make any Federal award as a result of this announcement. </a:t>
            </a:r>
          </a:p>
          <a:p>
            <a:pPr marL="257175" indent="-257175">
              <a:buFont typeface="Arial" panose="020B0604020202020204" pitchFamily="34" charset="0"/>
              <a:buChar char="•"/>
            </a:pPr>
            <a:endParaRPr lang="en-US" b="1" dirty="0"/>
          </a:p>
          <a:p>
            <a:pPr marL="257175" indent="-257175">
              <a:buFont typeface="Arial" panose="020B0604020202020204" pitchFamily="34" charset="0"/>
              <a:buChar char="•"/>
            </a:pPr>
            <a:r>
              <a:rPr lang="en-US" b="1" dirty="0"/>
              <a:t>Only the grants management officer (GMO) can bind the Federal government to the expenditure of funds. </a:t>
            </a:r>
          </a:p>
          <a:p>
            <a:pPr marL="257175" indent="-257175">
              <a:buFont typeface="Arial" panose="020B0604020202020204" pitchFamily="34" charset="0"/>
              <a:buChar char="•"/>
            </a:pPr>
            <a:endParaRPr lang="en-US" b="1" dirty="0"/>
          </a:p>
          <a:p>
            <a:pPr marL="257175" indent="-257175">
              <a:buFont typeface="Arial" panose="020B0604020202020204" pitchFamily="34" charset="0"/>
              <a:buChar char="•"/>
            </a:pPr>
            <a:r>
              <a:rPr lang="en-US" dirty="0"/>
              <a:t>If you receive communications to negotiate an award or request additional or clarifying information, this does not mean you will receive an award; it only means that your application is still under consideration. </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r>
              <a:rPr lang="en-US" b="1" dirty="0"/>
              <a:t>All award decisions, including level of funding if an award is made, are final and you may not appeal.</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9B3A512-8E5C-4E7D-8445-E0E7E9C5D29E}"/>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79</a:t>
            </a:fld>
            <a:endParaRPr lang="en-US">
              <a:solidFill>
                <a:srgbClr val="000000">
                  <a:tint val="75000"/>
                </a:srgbClr>
              </a:solidFill>
            </a:endParaRPr>
          </a:p>
        </p:txBody>
      </p:sp>
    </p:spTree>
    <p:extLst>
      <p:ext uri="{BB962C8B-B14F-4D97-AF65-F5344CB8AC3E}">
        <p14:creationId xmlns:p14="http://schemas.microsoft.com/office/powerpoint/2010/main" val="4189570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a:t>Funding Process – Review of Risk Posed by Applicant</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fontScale="85000" lnSpcReduction="20000"/>
          </a:bodyPr>
          <a:lstStyle/>
          <a:p>
            <a:pPr marL="257175" indent="-257175">
              <a:buFont typeface="Arial" panose="020B0604020202020204" pitchFamily="34" charset="0"/>
              <a:buChar char="•"/>
            </a:pPr>
            <a:r>
              <a:rPr lang="en-US" b="0"/>
              <a:t>HHS/OASH will evaluate each application in the fundable range for risks posed by the applicant before issuing an award in accordance with 45 CFR 75.205</a:t>
            </a:r>
          </a:p>
          <a:p>
            <a:pPr marL="257175" indent="-257175">
              <a:buFont typeface="Arial" panose="020B0604020202020204" pitchFamily="34" charset="0"/>
              <a:buChar char="•"/>
            </a:pPr>
            <a:r>
              <a:rPr lang="en-US" b="0"/>
              <a:t>OASH will use a risk-based approach and may consider any items such as the following as stated in the NOFO:</a:t>
            </a:r>
          </a:p>
          <a:p>
            <a:pPr marL="771525" lvl="1" indent="-257175">
              <a:buFont typeface="Arial" panose="020B0604020202020204" pitchFamily="34" charset="0"/>
              <a:buChar char="•"/>
            </a:pPr>
            <a:r>
              <a:rPr lang="en-US"/>
              <a:t>Applicant’s financial stability;</a:t>
            </a:r>
          </a:p>
          <a:p>
            <a:pPr marL="771525" lvl="1" indent="-257175">
              <a:buFont typeface="Arial" panose="020B0604020202020204" pitchFamily="34" charset="0"/>
              <a:buChar char="•"/>
            </a:pPr>
            <a:r>
              <a:rPr lang="en-US"/>
              <a:t>Quality of management systems and ability to meet the management standards prescribed in 45 CFR part 75;</a:t>
            </a:r>
          </a:p>
          <a:p>
            <a:pPr marL="771525" lvl="1" indent="-257175">
              <a:buFont typeface="Arial" panose="020B0604020202020204" pitchFamily="34" charset="0"/>
              <a:buChar char="•"/>
            </a:pPr>
            <a:r>
              <a:rPr lang="en-US"/>
              <a:t>History of performance – Applicant’s record in managing Federal awards including timeliness of compliance with applicable reporting requirement, and  conformance to the terms and conditions of previous Federal awards;</a:t>
            </a:r>
          </a:p>
          <a:p>
            <a:pPr marL="771525" lvl="1" indent="-257175">
              <a:buFont typeface="Arial" panose="020B0604020202020204" pitchFamily="34" charset="0"/>
              <a:buChar char="•"/>
            </a:pPr>
            <a:r>
              <a:rPr lang="en-US"/>
              <a:t>Reports and findings from audits performed; and</a:t>
            </a:r>
          </a:p>
          <a:p>
            <a:pPr marL="771525" lvl="1" indent="-257175">
              <a:buFont typeface="Arial" panose="020B0604020202020204" pitchFamily="34" charset="0"/>
              <a:buChar char="•"/>
            </a:pPr>
            <a:r>
              <a:rPr lang="en-US"/>
              <a:t>The applicant’s ability to effectively implement statutory, regulatory, or other requirements imposed on non-Federal entities. </a:t>
            </a:r>
          </a:p>
          <a:p>
            <a:endParaRPr lang="en-US" b="1"/>
          </a:p>
          <a:p>
            <a:pPr marL="257175" indent="-257175">
              <a:buFont typeface="Arial" panose="020B0604020202020204" pitchFamily="34" charset="0"/>
              <a:buChar char="•"/>
            </a:pPr>
            <a:endParaRPr lang="en-US" b="1"/>
          </a:p>
          <a:p>
            <a:endParaRPr lang="en-US"/>
          </a:p>
          <a:p>
            <a:endParaRPr lang="en-US"/>
          </a:p>
        </p:txBody>
      </p:sp>
      <p:sp>
        <p:nvSpPr>
          <p:cNvPr id="4" name="Slide Number Placeholder 3">
            <a:extLst>
              <a:ext uri="{FF2B5EF4-FFF2-40B4-BE49-F238E27FC236}">
                <a16:creationId xmlns:a16="http://schemas.microsoft.com/office/drawing/2014/main" id="{F0FFDB66-9F62-4C61-B2A7-86767C8210CF}"/>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80</a:t>
            </a:fld>
            <a:endParaRPr lang="en-US">
              <a:solidFill>
                <a:srgbClr val="000000">
                  <a:tint val="75000"/>
                </a:srgbClr>
              </a:solidFill>
            </a:endParaRPr>
          </a:p>
        </p:txBody>
      </p:sp>
    </p:spTree>
    <p:extLst>
      <p:ext uri="{BB962C8B-B14F-4D97-AF65-F5344CB8AC3E}">
        <p14:creationId xmlns:p14="http://schemas.microsoft.com/office/powerpoint/2010/main" val="24931751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dirty="0">
                <a:latin typeface="Arial"/>
                <a:cs typeface="Arial"/>
              </a:rPr>
              <a:t>Plan for Oversight of Federal Award Funds  (Section F.3.b.2)</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pPr marL="257175" indent="-257175">
              <a:buFont typeface="Arial" panose="020B0604020202020204" pitchFamily="34" charset="0"/>
              <a:buChar char="•"/>
            </a:pPr>
            <a:r>
              <a:rPr lang="en-US" dirty="0">
                <a:latin typeface="Arial"/>
                <a:cs typeface="Arial"/>
              </a:rPr>
              <a:t>If your internal controls are available online, you may provide the link as part of your plan in the budget narrative. </a:t>
            </a:r>
            <a:endParaRPr lang="en-US" dirty="0"/>
          </a:p>
          <a:p>
            <a:pPr marL="257175" indent="-257175">
              <a:buFont typeface="Arial" panose="020B0604020202020204" pitchFamily="34" charset="0"/>
              <a:buChar char="•"/>
            </a:pPr>
            <a:r>
              <a:rPr lang="en-US" dirty="0">
                <a:latin typeface="Arial"/>
                <a:cs typeface="Arial"/>
              </a:rPr>
              <a:t>We have also included Supplementary Material (Section K.1), which contains questions applicants may find useful in considering their Plan for Oversight of Federal Funds.</a:t>
            </a:r>
          </a:p>
          <a:p>
            <a:pPr marL="257175" indent="-257175">
              <a:buFont typeface="Arial" panose="020B0604020202020204" pitchFamily="34" charset="0"/>
              <a:buChar char="•"/>
            </a:pPr>
            <a:endParaRPr lang="en-US" dirty="0"/>
          </a:p>
          <a:p>
            <a:endParaRPr lang="en-US" b="1" dirty="0"/>
          </a:p>
          <a:p>
            <a:pPr marL="257175" indent="-257175">
              <a:buFont typeface="Arial" panose="020B0604020202020204" pitchFamily="34" charset="0"/>
              <a:buChar char="•"/>
            </a:pPr>
            <a:endParaRPr lang="en-US" b="1" dirty="0"/>
          </a:p>
          <a:p>
            <a:endParaRPr lang="en-US" dirty="0"/>
          </a:p>
          <a:p>
            <a:endParaRPr lang="en-US" dirty="0"/>
          </a:p>
        </p:txBody>
      </p:sp>
      <p:sp>
        <p:nvSpPr>
          <p:cNvPr id="4" name="Slide Number Placeholder 3">
            <a:extLst>
              <a:ext uri="{FF2B5EF4-FFF2-40B4-BE49-F238E27FC236}">
                <a16:creationId xmlns:a16="http://schemas.microsoft.com/office/drawing/2014/main" id="{3E1823E4-771E-4B95-8505-98E1F98FF4A2}"/>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81</a:t>
            </a:fld>
            <a:endParaRPr lang="en-US">
              <a:solidFill>
                <a:srgbClr val="000000">
                  <a:tint val="75000"/>
                </a:srgbClr>
              </a:solidFill>
            </a:endParaRPr>
          </a:p>
        </p:txBody>
      </p:sp>
    </p:spTree>
    <p:extLst>
      <p:ext uri="{BB962C8B-B14F-4D97-AF65-F5344CB8AC3E}">
        <p14:creationId xmlns:p14="http://schemas.microsoft.com/office/powerpoint/2010/main" val="4445437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dirty="0">
                <a:latin typeface="Arial"/>
                <a:cs typeface="Arial"/>
              </a:rPr>
              <a:t>Non-funded Applications as a Result of Risk Review</a:t>
            </a:r>
            <a:endParaRPr lang="en-US" dirty="0"/>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fontScale="92500"/>
          </a:bodyPr>
          <a:lstStyle/>
          <a:p>
            <a:pPr marL="257175" indent="-257175">
              <a:buFont typeface="Arial" panose="020B0604020202020204" pitchFamily="34" charset="0"/>
              <a:buChar char="•"/>
            </a:pPr>
            <a:r>
              <a:rPr lang="en-US" dirty="0"/>
              <a:t>If we determine  your organization does not meet either or both of the minimum qualification standards as described in 45 CFR §75.205(a)(2) and we do not make an award to you as a result, we must report that determination to FAPIIS, if certain conditions apply. </a:t>
            </a:r>
          </a:p>
          <a:p>
            <a:pPr marL="257175" indent="-257175">
              <a:buFont typeface="Arial" panose="020B0604020202020204" pitchFamily="34" charset="0"/>
              <a:buChar char="•"/>
            </a:pPr>
            <a:r>
              <a:rPr lang="en-US" dirty="0"/>
              <a:t>The standards include at a minimum, if you are a prior Federal award recipient the information in FAPIIS must “demonstrate a satisfactory record of executing programs or activities under Federal grants, cooperative agreements, or procurement awards; and integrity and business ethics.” 45 CFR § 75.205(a)(2)</a:t>
            </a:r>
          </a:p>
          <a:p>
            <a:pPr marL="257175" indent="-257175">
              <a:buFont typeface="Arial" panose="020B0604020202020204" pitchFamily="34" charset="0"/>
              <a:buChar char="•"/>
            </a:pPr>
            <a:r>
              <a:rPr lang="en-US" dirty="0"/>
              <a:t>Information reported in FAPIIS is available for other organizations to review when considering you for an award.</a:t>
            </a:r>
          </a:p>
        </p:txBody>
      </p:sp>
      <p:sp>
        <p:nvSpPr>
          <p:cNvPr id="4" name="Slide Number Placeholder 3">
            <a:extLst>
              <a:ext uri="{FF2B5EF4-FFF2-40B4-BE49-F238E27FC236}">
                <a16:creationId xmlns:a16="http://schemas.microsoft.com/office/drawing/2014/main" id="{4DA8F9BB-D544-43CA-9805-D6339D5964A1}"/>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82</a:t>
            </a:fld>
            <a:endParaRPr lang="en-US">
              <a:solidFill>
                <a:srgbClr val="000000">
                  <a:tint val="75000"/>
                </a:srgbClr>
              </a:solidFill>
            </a:endParaRPr>
          </a:p>
        </p:txBody>
      </p:sp>
    </p:spTree>
    <p:extLst>
      <p:ext uri="{BB962C8B-B14F-4D97-AF65-F5344CB8AC3E}">
        <p14:creationId xmlns:p14="http://schemas.microsoft.com/office/powerpoint/2010/main" val="12157380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Notice of Award (NOA)</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lstStyle/>
          <a:p>
            <a:pPr marL="0" indent="0">
              <a:buNone/>
            </a:pPr>
            <a:r>
              <a:rPr lang="en-US" dirty="0"/>
              <a:t>The Notice of Award:</a:t>
            </a:r>
          </a:p>
          <a:p>
            <a:pPr marL="257175" indent="-257175">
              <a:buFont typeface="Arial" panose="020B0604020202020204" pitchFamily="34" charset="0"/>
              <a:buChar char="•"/>
            </a:pPr>
            <a:r>
              <a:rPr lang="en-US" dirty="0"/>
              <a:t>Notifies the successful applicant of the selection; award amount; project and budget periods.</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r>
              <a:rPr lang="en-US" dirty="0"/>
              <a:t>Includes any conditions on the award (i.e., requirements that must be met as a condition of receiving the grant funds).</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r>
              <a:rPr lang="en-US" dirty="0"/>
              <a:t>Includes standard terms, reporting requirements and contact information for OASH/GAM and the Program Office.</a:t>
            </a:r>
          </a:p>
          <a:p>
            <a:pPr marL="257175" indent="-257175">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BEB1B1F-E136-464A-8AD7-852C575A14A8}"/>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83</a:t>
            </a:fld>
            <a:endParaRPr lang="en-US">
              <a:solidFill>
                <a:srgbClr val="000000">
                  <a:tint val="75000"/>
                </a:srgbClr>
              </a:solidFill>
            </a:endParaRPr>
          </a:p>
        </p:txBody>
      </p:sp>
    </p:spTree>
    <p:extLst>
      <p:ext uri="{BB962C8B-B14F-4D97-AF65-F5344CB8AC3E}">
        <p14:creationId xmlns:p14="http://schemas.microsoft.com/office/powerpoint/2010/main" val="28758211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Funding Process – Points of Contact</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vert="horz" lIns="68580" tIns="34290" rIns="68580" bIns="34290" rtlCol="0" anchor="t">
            <a:normAutofit/>
          </a:bodyPr>
          <a:lstStyle/>
          <a:p>
            <a:pPr marL="257175" indent="-257175">
              <a:buFont typeface="Arial" panose="020B0604020202020204" pitchFamily="34" charset="0"/>
              <a:buChar char="•"/>
            </a:pPr>
            <a:r>
              <a:rPr lang="en-US" dirty="0">
                <a:latin typeface="Arial"/>
                <a:cs typeface="Arial"/>
              </a:rPr>
              <a:t>GAM is the official contact for awardees throughout the award life cycle.</a:t>
            </a:r>
          </a:p>
          <a:p>
            <a:pPr marL="257175" indent="-257175">
              <a:buFont typeface="Arial" panose="020B0604020202020204" pitchFamily="34" charset="0"/>
              <a:buChar char="•"/>
            </a:pPr>
            <a:r>
              <a:rPr lang="en-US" dirty="0">
                <a:latin typeface="Arial"/>
                <a:cs typeface="Arial"/>
              </a:rPr>
              <a:t>All official communication related to the award is between GAM and the successful applicant.</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r>
              <a:rPr lang="en-US" dirty="0">
                <a:latin typeface="Arial"/>
                <a:cs typeface="Arial"/>
              </a:rPr>
              <a:t>Unsuccessful applicants will be notified by the Program Office via letter. </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616897D-C34C-4B71-A39C-C150104FD3E4}"/>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84</a:t>
            </a:fld>
            <a:endParaRPr lang="en-US">
              <a:solidFill>
                <a:srgbClr val="000000">
                  <a:tint val="75000"/>
                </a:srgbClr>
              </a:solidFill>
            </a:endParaRPr>
          </a:p>
        </p:txBody>
      </p:sp>
    </p:spTree>
    <p:extLst>
      <p:ext uri="{BB962C8B-B14F-4D97-AF65-F5344CB8AC3E}">
        <p14:creationId xmlns:p14="http://schemas.microsoft.com/office/powerpoint/2010/main" val="15177900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fontScale="85000" lnSpcReduction="20000"/>
          </a:bodyPr>
          <a:lstStyle/>
          <a:p>
            <a:r>
              <a:rPr lang="en-US" b="1" dirty="0"/>
              <a:t>Project Narrative Description:</a:t>
            </a:r>
            <a:endParaRPr lang="en-US" dirty="0"/>
          </a:p>
          <a:p>
            <a:pPr marL="257175" indent="-257175">
              <a:buFont typeface="Wingdings" panose="05000000000000000000" pitchFamily="2" charset="2"/>
              <a:buChar char="q"/>
            </a:pPr>
            <a:r>
              <a:rPr lang="en-US" dirty="0"/>
              <a:t>Be clear, complete and concise in the project description; follow and address exactly what is requested in the NOFO.</a:t>
            </a:r>
          </a:p>
          <a:p>
            <a:pPr marL="257175" indent="-257175">
              <a:spcBef>
                <a:spcPct val="75000"/>
              </a:spcBef>
              <a:buFont typeface="Wingdings" panose="05000000000000000000" pitchFamily="2" charset="2"/>
              <a:buChar char="q"/>
            </a:pPr>
            <a:r>
              <a:rPr lang="en-US" dirty="0"/>
              <a:t>Don’t make the reviewer search for the required information.  Generally, the easier the application is to review, the better the rating or score.</a:t>
            </a:r>
          </a:p>
          <a:p>
            <a:pPr marL="771525" lvl="1" indent="-257175">
              <a:spcBef>
                <a:spcPct val="75000"/>
              </a:spcBef>
              <a:buFont typeface="Wingdings" panose="05000000000000000000" pitchFamily="2" charset="2"/>
              <a:buChar char="q"/>
            </a:pPr>
            <a:r>
              <a:rPr lang="en-US" dirty="0"/>
              <a:t>Reviewers are not allowed to do external research, including following embedded links, etc. </a:t>
            </a:r>
          </a:p>
          <a:p>
            <a:pPr marL="257175" indent="-257175">
              <a:spcBef>
                <a:spcPct val="75000"/>
              </a:spcBef>
              <a:buFont typeface="Wingdings" panose="05000000000000000000" pitchFamily="2" charset="2"/>
              <a:buChar char="q"/>
            </a:pPr>
            <a:r>
              <a:rPr lang="en-US" dirty="0"/>
              <a:t>Clearly identify the sections of the application and indicate which component is being addressed.</a:t>
            </a:r>
          </a:p>
          <a:p>
            <a:pPr marL="257175" indent="-257175">
              <a:spcBef>
                <a:spcPct val="75000"/>
              </a:spcBef>
              <a:buFont typeface="Wingdings" panose="05000000000000000000" pitchFamily="2" charset="2"/>
              <a:buChar char="q"/>
            </a:pPr>
            <a:r>
              <a:rPr lang="en-US" dirty="0"/>
              <a:t>The project narrative must include all required information within the page limit.  Do not use appendices to expand the page limit.</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1B1C101-EFDA-48AA-98F4-2C5B647166CC}"/>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85</a:t>
            </a:fld>
            <a:endParaRPr lang="en-US">
              <a:solidFill>
                <a:srgbClr val="000000">
                  <a:tint val="75000"/>
                </a:srgbClr>
              </a:solidFill>
            </a:endParaRPr>
          </a:p>
        </p:txBody>
      </p:sp>
    </p:spTree>
    <p:extLst>
      <p:ext uri="{BB962C8B-B14F-4D97-AF65-F5344CB8AC3E}">
        <p14:creationId xmlns:p14="http://schemas.microsoft.com/office/powerpoint/2010/main" val="32393199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a:bodyPr>
          <a:lstStyle/>
          <a:p>
            <a:r>
              <a:rPr lang="en-US" b="1" dirty="0"/>
              <a:t>Project Narrative Description:</a:t>
            </a:r>
            <a:endParaRPr lang="en-US" dirty="0"/>
          </a:p>
          <a:p>
            <a:pPr marL="257175" indent="-257175">
              <a:buFont typeface="Wingdings" panose="05000000000000000000" pitchFamily="2" charset="2"/>
              <a:buChar char="q"/>
            </a:pPr>
            <a:r>
              <a:rPr lang="en-US" dirty="0"/>
              <a:t>Make the goals and objectives “SMART;” Specific; Measurable; Achievable; Realistic; and Time-framed.</a:t>
            </a:r>
          </a:p>
          <a:p>
            <a:pPr marL="257175" indent="-257175">
              <a:buFont typeface="Wingdings" panose="05000000000000000000" pitchFamily="2" charset="2"/>
              <a:buChar char="q"/>
            </a:pPr>
            <a:r>
              <a:rPr lang="en-US" dirty="0"/>
              <a:t>Activities presented any work plans should relate directly to the proposed goals and objectives.</a:t>
            </a:r>
          </a:p>
          <a:p>
            <a:pPr marL="257175" indent="-257175">
              <a:buFont typeface="Wingdings" panose="05000000000000000000" pitchFamily="2" charset="2"/>
              <a:buChar char="q"/>
            </a:pPr>
            <a:r>
              <a:rPr lang="en-US" dirty="0"/>
              <a:t>Supporting documents such as the program work plan, evaluation plan, and budget should provide a complete picture of how the applicant will address the needs as well as address the purpose and expectations in the NOFO.</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D026354-A31C-4637-969A-2D2B606F91AB}"/>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86</a:t>
            </a:fld>
            <a:endParaRPr lang="en-US">
              <a:solidFill>
                <a:srgbClr val="000000">
                  <a:tint val="75000"/>
                </a:srgbClr>
              </a:solidFill>
            </a:endParaRPr>
          </a:p>
        </p:txBody>
      </p:sp>
    </p:spTree>
    <p:extLst>
      <p:ext uri="{BB962C8B-B14F-4D97-AF65-F5344CB8AC3E}">
        <p14:creationId xmlns:p14="http://schemas.microsoft.com/office/powerpoint/2010/main" val="250383706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a:bodyPr>
          <a:lstStyle/>
          <a:p>
            <a:r>
              <a:rPr lang="en-US" b="1"/>
              <a:t>Staffing:</a:t>
            </a:r>
          </a:p>
          <a:p>
            <a:pPr marL="257175" indent="-257175">
              <a:buFont typeface="Arial" panose="020B0604020202020204" pitchFamily="34" charset="0"/>
              <a:buChar char="•"/>
            </a:pPr>
            <a:r>
              <a:rPr lang="en-US"/>
              <a:t>The staffing should be appropriate and reasonable for the goals, objectives and activities of the proposed project.</a:t>
            </a:r>
          </a:p>
          <a:p>
            <a:pPr marL="257175" indent="-257175">
              <a:buFont typeface="Arial" panose="020B0604020202020204" pitchFamily="34" charset="0"/>
              <a:buChar char="•"/>
            </a:pPr>
            <a:r>
              <a:rPr lang="en-US"/>
              <a:t>Be complete in describing what staff will do, the expertise required and the percent time they will be assigned to the project.</a:t>
            </a:r>
          </a:p>
        </p:txBody>
      </p:sp>
      <p:sp>
        <p:nvSpPr>
          <p:cNvPr id="4" name="Slide Number Placeholder 3">
            <a:extLst>
              <a:ext uri="{FF2B5EF4-FFF2-40B4-BE49-F238E27FC236}">
                <a16:creationId xmlns:a16="http://schemas.microsoft.com/office/drawing/2014/main" id="{B806342B-A2EB-4893-9695-2D0A8071BFA2}"/>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87</a:t>
            </a:fld>
            <a:endParaRPr lang="en-US">
              <a:solidFill>
                <a:srgbClr val="000000">
                  <a:tint val="75000"/>
                </a:srgbClr>
              </a:solidFill>
            </a:endParaRPr>
          </a:p>
        </p:txBody>
      </p:sp>
    </p:spTree>
    <p:extLst>
      <p:ext uri="{BB962C8B-B14F-4D97-AF65-F5344CB8AC3E}">
        <p14:creationId xmlns:p14="http://schemas.microsoft.com/office/powerpoint/2010/main" val="24223000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fontScale="92500" lnSpcReduction="10000"/>
          </a:bodyPr>
          <a:lstStyle/>
          <a:p>
            <a:r>
              <a:rPr lang="en-US" b="1" dirty="0"/>
              <a:t>Budget:</a:t>
            </a:r>
          </a:p>
          <a:p>
            <a:pPr marL="257175" indent="-257175">
              <a:buFont typeface="Arial" panose="020B0604020202020204" pitchFamily="34" charset="0"/>
              <a:buChar char="•"/>
            </a:pPr>
            <a:r>
              <a:rPr lang="en-US" dirty="0"/>
              <a:t>The budget should include adequate funds to carry out the proposed work plan, evaluation plan and administrative responsibilities of the project.</a:t>
            </a:r>
          </a:p>
          <a:p>
            <a:pPr marL="257175" indent="-257175">
              <a:spcBef>
                <a:spcPct val="75000"/>
              </a:spcBef>
              <a:buFont typeface="Arial" panose="020B0604020202020204" pitchFamily="34" charset="0"/>
              <a:buChar char="•"/>
            </a:pPr>
            <a:r>
              <a:rPr lang="en-US" dirty="0"/>
              <a:t>The budget should be reasonable and relate directly to the goals and objectives. </a:t>
            </a:r>
          </a:p>
          <a:p>
            <a:pPr marL="257175" indent="-257175">
              <a:spcBef>
                <a:spcPct val="75000"/>
              </a:spcBef>
              <a:buFont typeface="Arial" panose="020B0604020202020204" pitchFamily="34" charset="0"/>
              <a:buChar char="•"/>
            </a:pPr>
            <a:r>
              <a:rPr lang="en-US" dirty="0"/>
              <a:t>Do not request more funds than are available, as listed in the NOFO.  This amount is </a:t>
            </a:r>
            <a:r>
              <a:rPr lang="en-US" i="1" dirty="0"/>
              <a:t>inclusive</a:t>
            </a:r>
            <a:r>
              <a:rPr lang="en-US" dirty="0"/>
              <a:t> of indirect costs.</a:t>
            </a:r>
          </a:p>
          <a:p>
            <a:pPr marL="257175" indent="-257175">
              <a:spcBef>
                <a:spcPct val="75000"/>
              </a:spcBef>
              <a:buFont typeface="Arial" panose="020B0604020202020204" pitchFamily="34" charset="0"/>
              <a:buChar char="•"/>
            </a:pPr>
            <a:r>
              <a:rPr lang="en-US" dirty="0"/>
              <a:t>The operating budget should be complete and include Federal and non-Federal funds, projected program income (e.g., from fees and third-party payers and other contributing funds).</a:t>
            </a:r>
          </a:p>
        </p:txBody>
      </p:sp>
      <p:sp>
        <p:nvSpPr>
          <p:cNvPr id="4" name="Slide Number Placeholder 3">
            <a:extLst>
              <a:ext uri="{FF2B5EF4-FFF2-40B4-BE49-F238E27FC236}">
                <a16:creationId xmlns:a16="http://schemas.microsoft.com/office/drawing/2014/main" id="{752EC669-8BB5-4367-A753-1C8DBC934113}"/>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88</a:t>
            </a:fld>
            <a:endParaRPr lang="en-US">
              <a:solidFill>
                <a:srgbClr val="000000">
                  <a:tint val="75000"/>
                </a:srgbClr>
              </a:solidFill>
            </a:endParaRPr>
          </a:p>
        </p:txBody>
      </p:sp>
    </p:spTree>
    <p:extLst>
      <p:ext uri="{BB962C8B-B14F-4D97-AF65-F5344CB8AC3E}">
        <p14:creationId xmlns:p14="http://schemas.microsoft.com/office/powerpoint/2010/main" val="1721062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idx="1"/>
          </p:nvPr>
        </p:nvSpPr>
        <p:spPr/>
        <p:txBody>
          <a:bodyPr>
            <a:normAutofit fontScale="92500" lnSpcReduction="10000"/>
          </a:bodyPr>
          <a:lstStyle/>
          <a:p>
            <a:r>
              <a:rPr lang="en-US" b="1" dirty="0"/>
              <a:t>Overall:</a:t>
            </a:r>
          </a:p>
          <a:p>
            <a:pPr marL="257175" indent="-257175">
              <a:buFont typeface="Arial" panose="020B0604020202020204" pitchFamily="34" charset="0"/>
              <a:buChar char="•"/>
            </a:pPr>
            <a:r>
              <a:rPr lang="en-US" dirty="0"/>
              <a:t>Include full names (</a:t>
            </a:r>
            <a:r>
              <a:rPr lang="en-US" u="sng" dirty="0"/>
              <a:t>First</a:t>
            </a:r>
            <a:r>
              <a:rPr lang="en-US" dirty="0"/>
              <a:t> </a:t>
            </a:r>
            <a:r>
              <a:rPr lang="en-US" u="sng" dirty="0"/>
              <a:t>Middle</a:t>
            </a:r>
            <a:r>
              <a:rPr lang="en-US" dirty="0"/>
              <a:t> </a:t>
            </a:r>
            <a:r>
              <a:rPr lang="en-US" u="sng" dirty="0"/>
              <a:t>Last</a:t>
            </a:r>
            <a:r>
              <a:rPr lang="en-US" dirty="0"/>
              <a:t>) for Authorized Official, Principal Investigator/Project Director and all Essential Personnel.</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r>
              <a:rPr lang="en-US" dirty="0"/>
              <a:t>Electronic submission </a:t>
            </a:r>
            <a:r>
              <a:rPr lang="en-US" b="1" u="sng" dirty="0"/>
              <a:t>IS</a:t>
            </a:r>
            <a:r>
              <a:rPr lang="en-US" dirty="0"/>
              <a:t> required.</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r>
              <a:rPr lang="en-US" dirty="0"/>
              <a:t>Do not wait until the last minute to begin SAM registration or update your registration.</a:t>
            </a:r>
          </a:p>
          <a:p>
            <a:pPr marL="257175" indent="-257175">
              <a:buFont typeface="Arial" panose="020B0604020202020204" pitchFamily="34" charset="0"/>
              <a:buChar char="•"/>
            </a:pPr>
            <a:endParaRPr lang="en-US" dirty="0"/>
          </a:p>
          <a:p>
            <a:pPr marL="257175" indent="-257175">
              <a:buFont typeface="Arial" panose="020B0604020202020204" pitchFamily="34" charset="0"/>
              <a:buChar char="•"/>
            </a:pPr>
            <a:r>
              <a:rPr lang="en-US" dirty="0"/>
              <a:t>Do not wait until the last minute to begin the electronic submission—problems could arise.</a:t>
            </a:r>
          </a:p>
        </p:txBody>
      </p:sp>
      <p:sp>
        <p:nvSpPr>
          <p:cNvPr id="4" name="Slide Number Placeholder 3">
            <a:extLst>
              <a:ext uri="{FF2B5EF4-FFF2-40B4-BE49-F238E27FC236}">
                <a16:creationId xmlns:a16="http://schemas.microsoft.com/office/drawing/2014/main" id="{36D0A691-901D-40F6-8511-3B161424EC92}"/>
              </a:ext>
            </a:extLst>
          </p:cNvPr>
          <p:cNvSpPr>
            <a:spLocks noGrp="1"/>
          </p:cNvSpPr>
          <p:nvPr>
            <p:ph type="sldNum" sz="quarter" idx="12"/>
          </p:nvPr>
        </p:nvSpPr>
        <p:spPr/>
        <p:txBody>
          <a:bodyPr/>
          <a:lstStyle/>
          <a:p>
            <a:pPr defTabSz="685800"/>
            <a:fld id="{549D6600-C6B9-CF4F-8A0C-864766A79F48}" type="slidenum">
              <a:rPr lang="en-US">
                <a:solidFill>
                  <a:srgbClr val="000000">
                    <a:tint val="75000"/>
                  </a:srgbClr>
                </a:solidFill>
              </a:rPr>
              <a:pPr defTabSz="685800"/>
              <a:t>89</a:t>
            </a:fld>
            <a:endParaRPr lang="en-US">
              <a:solidFill>
                <a:srgbClr val="000000">
                  <a:tint val="75000"/>
                </a:srgbClr>
              </a:solidFill>
            </a:endParaRPr>
          </a:p>
        </p:txBody>
      </p:sp>
    </p:spTree>
    <p:extLst>
      <p:ext uri="{BB962C8B-B14F-4D97-AF65-F5344CB8AC3E}">
        <p14:creationId xmlns:p14="http://schemas.microsoft.com/office/powerpoint/2010/main" val="40412428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NOFO Inquiries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628650" y="2370138"/>
            <a:ext cx="4397840" cy="3625549"/>
          </a:xfrm>
        </p:spPr>
        <p:txBody>
          <a:bodyPr vert="horz" lIns="68580" tIns="34290" rIns="68580" bIns="34290" rtlCol="0" anchor="t">
            <a:normAutofit fontScale="92500"/>
          </a:bodyPr>
          <a:lstStyle/>
          <a:p>
            <a:r>
              <a:rPr lang="en-US" sz="1500" b="1" u="sng" dirty="0">
                <a:latin typeface="Arial"/>
                <a:cs typeface="Arial"/>
              </a:rPr>
              <a:t>Program Questions</a:t>
            </a:r>
          </a:p>
          <a:p>
            <a:r>
              <a:rPr lang="en-US" sz="1500" dirty="0">
                <a:latin typeface="Arial"/>
                <a:cs typeface="Arial"/>
              </a:rPr>
              <a:t>Program Office Attn: Office of Population Affairs</a:t>
            </a:r>
            <a:endParaRPr lang="en-US" sz="1500" dirty="0"/>
          </a:p>
          <a:p>
            <a:r>
              <a:rPr lang="en-US" sz="1500" dirty="0">
                <a:latin typeface="Arial"/>
                <a:cs typeface="Arial"/>
              </a:rPr>
              <a:t>Mousumi Banikya-Leaseburg</a:t>
            </a:r>
            <a:endParaRPr lang="en-US" dirty="0">
              <a:latin typeface="Arial"/>
              <a:cs typeface="Arial"/>
            </a:endParaRPr>
          </a:p>
          <a:p>
            <a:r>
              <a:rPr lang="en-US" sz="1500" dirty="0">
                <a:latin typeface="Arial"/>
                <a:cs typeface="Arial"/>
              </a:rPr>
              <a:t>Email: </a:t>
            </a:r>
            <a:r>
              <a:rPr lang="en-US" u="sng" dirty="0">
                <a:hlinkClick r:id="rId3"/>
              </a:rPr>
              <a:t>FY22.TitleXNOFO.National@hhs.gov</a:t>
            </a:r>
            <a:endParaRPr lang="en-US" u="sng" dirty="0"/>
          </a:p>
          <a:p>
            <a:r>
              <a:rPr lang="en-US" sz="1500" dirty="0">
                <a:latin typeface="Arial"/>
                <a:cs typeface="Arial"/>
              </a:rPr>
              <a:t>Telephone:240-453-2800</a:t>
            </a:r>
          </a:p>
          <a:p>
            <a:endParaRPr lang="en-US" sz="1500" b="1" dirty="0"/>
          </a:p>
          <a:p>
            <a:r>
              <a:rPr lang="en-US" sz="1500" b="1" dirty="0">
                <a:latin typeface="Arial"/>
                <a:cs typeface="Arial"/>
              </a:rPr>
              <a:t>Administrative or Financial Questions</a:t>
            </a:r>
          </a:p>
          <a:p>
            <a:r>
              <a:rPr lang="en-US" sz="1500" dirty="0">
                <a:latin typeface="Arial"/>
                <a:cs typeface="Arial"/>
              </a:rPr>
              <a:t>Grants Management Specialist</a:t>
            </a:r>
          </a:p>
          <a:p>
            <a:r>
              <a:rPr lang="en-US" sz="1500" dirty="0">
                <a:latin typeface="Arial"/>
                <a:cs typeface="Arial"/>
              </a:rPr>
              <a:t>Robin Fuller</a:t>
            </a:r>
          </a:p>
          <a:p>
            <a:r>
              <a:rPr lang="en-US" sz="1500" dirty="0">
                <a:latin typeface="Arial"/>
                <a:cs typeface="Arial"/>
              </a:rPr>
              <a:t>Email: </a:t>
            </a:r>
            <a:r>
              <a:rPr lang="en-US" sz="1500" dirty="0">
                <a:solidFill>
                  <a:schemeClr val="accent5">
                    <a:lumMod val="50000"/>
                    <a:lumOff val="50000"/>
                  </a:schemeClr>
                </a:solidFill>
                <a:latin typeface="Arial"/>
                <a:cs typeface="Arial"/>
              </a:rPr>
              <a:t>Robin.Fuller@hhs.gov</a:t>
            </a:r>
            <a:endParaRPr lang="en-US" sz="1500" dirty="0">
              <a:solidFill>
                <a:schemeClr val="accent5">
                  <a:lumMod val="50000"/>
                  <a:lumOff val="50000"/>
                </a:schemeClr>
              </a:solidFill>
            </a:endParaRPr>
          </a:p>
          <a:p>
            <a:r>
              <a:rPr lang="en-US" sz="1500" dirty="0">
                <a:latin typeface="Arial"/>
                <a:cs typeface="Arial"/>
              </a:rPr>
              <a:t>Telephone: 240-453-8822</a:t>
            </a:r>
          </a:p>
        </p:txBody>
      </p:sp>
      <p:sp>
        <p:nvSpPr>
          <p:cNvPr id="6" name="Content Placeholder 5">
            <a:extLst>
              <a:ext uri="{FF2B5EF4-FFF2-40B4-BE49-F238E27FC236}">
                <a16:creationId xmlns:a16="http://schemas.microsoft.com/office/drawing/2014/main" id="{F4AB38C0-8CDF-4977-BDF8-C316566FA19A}"/>
              </a:ext>
            </a:extLst>
          </p:cNvPr>
          <p:cNvSpPr>
            <a:spLocks noGrp="1"/>
          </p:cNvSpPr>
          <p:nvPr>
            <p:ph sz="half" idx="13"/>
          </p:nvPr>
        </p:nvSpPr>
        <p:spPr>
          <a:xfrm>
            <a:off x="5026490" y="2370136"/>
            <a:ext cx="3943350" cy="3625549"/>
          </a:xfrm>
        </p:spPr>
        <p:txBody>
          <a:bodyPr/>
          <a:lstStyle/>
          <a:p>
            <a:r>
              <a:rPr lang="en-US" sz="1800" b="1" dirty="0">
                <a:solidFill>
                  <a:srgbClr val="000000"/>
                </a:solidFill>
              </a:rPr>
              <a:t>Electronic Submission Requirements</a:t>
            </a:r>
          </a:p>
          <a:p>
            <a:r>
              <a:rPr lang="en-US" sz="1800" b="1" dirty="0">
                <a:solidFill>
                  <a:srgbClr val="000000"/>
                </a:solidFill>
              </a:rPr>
              <a:t>Grants.gov Applicant Support</a:t>
            </a:r>
          </a:p>
          <a:p>
            <a:r>
              <a:rPr lang="en-US" sz="1800" dirty="0">
                <a:solidFill>
                  <a:srgbClr val="000000"/>
                </a:solidFill>
                <a:hlinkClick r:id="rId4"/>
              </a:rPr>
              <a:t>www.grants.gov</a:t>
            </a:r>
            <a:r>
              <a:rPr lang="en-US" sz="1800" dirty="0">
                <a:solidFill>
                  <a:srgbClr val="000000"/>
                </a:solidFill>
              </a:rPr>
              <a:t> </a:t>
            </a:r>
          </a:p>
          <a:p>
            <a:r>
              <a:rPr lang="en-US" sz="1800" dirty="0">
                <a:solidFill>
                  <a:srgbClr val="000000"/>
                </a:solidFill>
              </a:rPr>
              <a:t>Email: </a:t>
            </a:r>
            <a:r>
              <a:rPr lang="en-US" sz="1800" dirty="0">
                <a:solidFill>
                  <a:srgbClr val="000000"/>
                </a:solidFill>
                <a:hlinkClick r:id="rId5"/>
              </a:rPr>
              <a:t>support@grants.gov</a:t>
            </a:r>
            <a:r>
              <a:rPr lang="en-US" sz="1800" dirty="0">
                <a:solidFill>
                  <a:srgbClr val="000000"/>
                </a:solidFill>
              </a:rPr>
              <a:t> </a:t>
            </a:r>
          </a:p>
          <a:p>
            <a:r>
              <a:rPr lang="en-US" sz="1800" dirty="0">
                <a:solidFill>
                  <a:srgbClr val="000000"/>
                </a:solidFill>
              </a:rPr>
              <a:t>Telephone: 800-518-4726</a:t>
            </a:r>
          </a:p>
          <a:p>
            <a:endParaRPr lang="en-US" sz="1800" dirty="0">
              <a:solidFill>
                <a:srgbClr val="000000"/>
              </a:solidFill>
            </a:endParaRPr>
          </a:p>
          <a:p>
            <a:r>
              <a:rPr lang="en-US" sz="1800" b="1" dirty="0">
                <a:solidFill>
                  <a:srgbClr val="000099"/>
                </a:solidFill>
              </a:rPr>
              <a:t>Please do not contact OASH Program or Grants office staff for Grants.gov issues</a:t>
            </a:r>
            <a:endParaRPr lang="en-US" dirty="0"/>
          </a:p>
        </p:txBody>
      </p:sp>
    </p:spTree>
    <p:extLst>
      <p:ext uri="{BB962C8B-B14F-4D97-AF65-F5344CB8AC3E}">
        <p14:creationId xmlns:p14="http://schemas.microsoft.com/office/powerpoint/2010/main" val="9005357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1D44-024E-495B-936E-4B8D55033339}"/>
              </a:ext>
            </a:extLst>
          </p:cNvPr>
          <p:cNvSpPr>
            <a:spLocks noGrp="1"/>
          </p:cNvSpPr>
          <p:nvPr>
            <p:ph type="title"/>
          </p:nvPr>
        </p:nvSpPr>
        <p:spPr/>
        <p:txBody>
          <a:bodyPr>
            <a:normAutofit fontScale="90000"/>
          </a:bodyPr>
          <a:lstStyle/>
          <a:p>
            <a:br>
              <a:rPr lang="en-US" dirty="0"/>
            </a:br>
            <a:br>
              <a:rPr lang="en-US" dirty="0"/>
            </a:br>
            <a:endParaRPr lang="en-US" dirty="0"/>
          </a:p>
        </p:txBody>
      </p:sp>
      <p:sp>
        <p:nvSpPr>
          <p:cNvPr id="5" name="Subtitle 4">
            <a:extLst>
              <a:ext uri="{FF2B5EF4-FFF2-40B4-BE49-F238E27FC236}">
                <a16:creationId xmlns:a16="http://schemas.microsoft.com/office/drawing/2014/main" id="{16DD24FD-3B97-47E8-AF0B-E801D18F6C70}"/>
              </a:ext>
            </a:extLst>
          </p:cNvPr>
          <p:cNvSpPr>
            <a:spLocks noGrp="1"/>
          </p:cNvSpPr>
          <p:nvPr>
            <p:ph type="subTitle" idx="1"/>
          </p:nvPr>
        </p:nvSpPr>
        <p:spPr>
          <a:xfrm>
            <a:off x="620110" y="3187700"/>
            <a:ext cx="7602036" cy="1859085"/>
          </a:xfrm>
        </p:spPr>
        <p:txBody>
          <a:bodyPr>
            <a:normAutofit/>
          </a:bodyPr>
          <a:lstStyle/>
          <a:p>
            <a:r>
              <a:rPr lang="en-US" sz="2400" dirty="0">
                <a:solidFill>
                  <a:srgbClr val="FFFF00"/>
                </a:solidFill>
              </a:rPr>
              <a:t>These slides and a link to the recording of this presentation will be posted on grants.gov and opa.hhs.gov following the presentation.</a:t>
            </a:r>
          </a:p>
        </p:txBody>
      </p:sp>
    </p:spTree>
    <p:extLst>
      <p:ext uri="{BB962C8B-B14F-4D97-AF65-F5344CB8AC3E}">
        <p14:creationId xmlns:p14="http://schemas.microsoft.com/office/powerpoint/2010/main" val="42263847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0BE9759-B057-4CCF-B591-3F2AF0898C67}"/>
              </a:ext>
            </a:extLst>
          </p:cNvPr>
          <p:cNvSpPr>
            <a:spLocks noGrp="1"/>
          </p:cNvSpPr>
          <p:nvPr>
            <p:ph type="title"/>
          </p:nvPr>
        </p:nvSpPr>
        <p:spPr/>
        <p:txBody>
          <a:bodyPr/>
          <a:lstStyle/>
          <a:p>
            <a:r>
              <a:rPr lang="en-US" dirty="0"/>
              <a:t>Q&amp;A</a:t>
            </a:r>
          </a:p>
        </p:txBody>
      </p:sp>
      <p:sp>
        <p:nvSpPr>
          <p:cNvPr id="7" name="Subtitle 6">
            <a:extLst>
              <a:ext uri="{FF2B5EF4-FFF2-40B4-BE49-F238E27FC236}">
                <a16:creationId xmlns:a16="http://schemas.microsoft.com/office/drawing/2014/main" id="{6689FF9C-5777-45BA-91C0-5E29355E0B26}"/>
              </a:ext>
            </a:extLst>
          </p:cNvPr>
          <p:cNvSpPr>
            <a:spLocks noGrp="1"/>
          </p:cNvSpPr>
          <p:nvPr>
            <p:ph type="subTitle" idx="1"/>
          </p:nvPr>
        </p:nvSpPr>
        <p:spPr/>
        <p:txBody>
          <a:bodyPr/>
          <a:lstStyle/>
          <a:p>
            <a:r>
              <a:rPr lang="en-US" dirty="0"/>
              <a:t>Chat in your question</a:t>
            </a:r>
          </a:p>
        </p:txBody>
      </p:sp>
      <p:sp>
        <p:nvSpPr>
          <p:cNvPr id="5" name="Slide Number Placeholder 4">
            <a:extLst>
              <a:ext uri="{FF2B5EF4-FFF2-40B4-BE49-F238E27FC236}">
                <a16:creationId xmlns:a16="http://schemas.microsoft.com/office/drawing/2014/main" id="{E0DBE9F9-7BDF-4EBF-907D-DD84BDD97F43}"/>
              </a:ext>
            </a:extLst>
          </p:cNvPr>
          <p:cNvSpPr>
            <a:spLocks noGrp="1"/>
          </p:cNvSpPr>
          <p:nvPr>
            <p:ph type="sldNum" sz="quarter" idx="4294967295"/>
          </p:nvPr>
        </p:nvSpPr>
        <p:spPr>
          <a:xfrm>
            <a:off x="7086600" y="6356350"/>
            <a:ext cx="2057400" cy="365125"/>
          </a:xfrm>
        </p:spPr>
        <p:txBody>
          <a:bodyPr/>
          <a:lstStyle/>
          <a:p>
            <a:fld id="{549D6600-C6B9-CF4F-8A0C-864766A79F48}" type="slidenum">
              <a:rPr lang="en-US" smtClean="0"/>
              <a:t>92</a:t>
            </a:fld>
            <a:endParaRPr lang="en-US" dirty="0"/>
          </a:p>
        </p:txBody>
      </p:sp>
    </p:spTree>
    <p:extLst>
      <p:ext uri="{BB962C8B-B14F-4D97-AF65-F5344CB8AC3E}">
        <p14:creationId xmlns:p14="http://schemas.microsoft.com/office/powerpoint/2010/main" val="1303063545"/>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00099"/>
      </a:dk2>
      <a:lt2>
        <a:srgbClr val="F3B927"/>
      </a:lt2>
      <a:accent1>
        <a:srgbClr val="757575"/>
      </a:accent1>
      <a:accent2>
        <a:srgbClr val="BABABA"/>
      </a:accent2>
      <a:accent3>
        <a:srgbClr val="EAEAEA"/>
      </a:accent3>
      <a:accent4>
        <a:srgbClr val="0B8D93"/>
      </a:accent4>
      <a:accent5>
        <a:srgbClr val="00004D"/>
      </a:accent5>
      <a:accent6>
        <a:srgbClr val="0081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H_Powerpoint_Template_Standard FINAL" id="{D73E11CE-ECC0-4702-82B2-691A928113F7}" vid="{C4E6228F-740D-41FC-AD77-FB6A18B19590}"/>
    </a:ext>
  </a:extLst>
</a:theme>
</file>

<file path=ppt/theme/theme2.xml><?xml version="1.0" encoding="utf-8"?>
<a:theme xmlns:a="http://schemas.openxmlformats.org/drawingml/2006/main" name="10_OASH Slide Master">
  <a:themeElements>
    <a:clrScheme name="USHPS ">
      <a:dk1>
        <a:srgbClr val="000000"/>
      </a:dk1>
      <a:lt1>
        <a:srgbClr val="FFFFFF"/>
      </a:lt1>
      <a:dk2>
        <a:srgbClr val="BFD4DD"/>
      </a:dk2>
      <a:lt2>
        <a:srgbClr val="F4BA18"/>
      </a:lt2>
      <a:accent1>
        <a:srgbClr val="123342"/>
      </a:accent1>
      <a:accent2>
        <a:srgbClr val="6F8E9C"/>
      </a:accent2>
      <a:accent3>
        <a:srgbClr val="D5C7B7"/>
      </a:accent3>
      <a:accent4>
        <a:srgbClr val="D5212B"/>
      </a:accent4>
      <a:accent5>
        <a:srgbClr val="761312"/>
      </a:accent5>
      <a:accent6>
        <a:srgbClr val="52575F"/>
      </a:accent6>
      <a:hlink>
        <a:srgbClr val="1B3B4D"/>
      </a:hlink>
      <a:folHlink>
        <a:srgbClr val="0F212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ASH Slide Master" id="{0CAD0F80-0E72-45DA-8258-90A72DB5A2E3}" vid="{C7B34E3C-A108-409F-9C5A-4793B4CB787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20761</TotalTime>
  <Words>15047</Words>
  <Application>Microsoft Office PowerPoint</Application>
  <PresentationFormat>On-screen Show (4:3)</PresentationFormat>
  <Paragraphs>1076</Paragraphs>
  <Slides>92</Slides>
  <Notes>78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92</vt:i4>
      </vt:variant>
    </vt:vector>
  </HeadingPairs>
  <TitlesOfParts>
    <vt:vector size="99" baseType="lpstr">
      <vt:lpstr>Arial</vt:lpstr>
      <vt:lpstr>Calibri</vt:lpstr>
      <vt:lpstr>Courier New</vt:lpstr>
      <vt:lpstr>Georgia</vt:lpstr>
      <vt:lpstr>Wingdings</vt:lpstr>
      <vt:lpstr>Office Theme</vt:lpstr>
      <vt:lpstr>10_OASH Slide Master</vt:lpstr>
      <vt:lpstr>FY2022 NOFO Technical Assistance Webinar:  Title X Family Planning Services Grants Opportunity Number: PA-FPH-22-001  November 9, 2021 Audio:  833 568 8864 US Toll-free Meeting ID: 161 424 6897 Passcode: 163666  </vt:lpstr>
      <vt:lpstr>Logistics</vt:lpstr>
      <vt:lpstr>Webinar Agenda</vt:lpstr>
      <vt:lpstr>Introduction &amp; Background</vt:lpstr>
      <vt:lpstr>OPA Mission</vt:lpstr>
      <vt:lpstr>About Title X</vt:lpstr>
      <vt:lpstr>Title X Statute</vt:lpstr>
      <vt:lpstr>2021 Title X Final Rule</vt:lpstr>
      <vt:lpstr>PA-FPH-22-001</vt:lpstr>
      <vt:lpstr>The Goal </vt:lpstr>
      <vt:lpstr>Expectations for Recipients</vt:lpstr>
      <vt:lpstr>Expectations</vt:lpstr>
      <vt:lpstr>Expectations</vt:lpstr>
      <vt:lpstr>Expectations</vt:lpstr>
      <vt:lpstr>Expectations</vt:lpstr>
      <vt:lpstr>Expectations</vt:lpstr>
      <vt:lpstr>Expectations</vt:lpstr>
      <vt:lpstr>Expectations</vt:lpstr>
      <vt:lpstr>Expectations</vt:lpstr>
      <vt:lpstr>Program Specific Terms &amp; Conditions (Pg. 40-41)</vt:lpstr>
      <vt:lpstr>Application Content</vt:lpstr>
      <vt:lpstr>Project Narrative</vt:lpstr>
      <vt:lpstr> Proposed Service Area and Plans to Address the Need for Family Planning Services  </vt:lpstr>
      <vt:lpstr> Proposed Service Area and Plans to Address the Need for Family Planning Services  </vt:lpstr>
      <vt:lpstr>Proposed Service Area and Plans to Address the Need for Family Planning Services </vt:lpstr>
      <vt:lpstr>Proposed Service Area and Plans to Address the Need for Family Planning Services </vt:lpstr>
      <vt:lpstr>Proposed Service Area and Plans to Address the Need for Family Planning Services </vt:lpstr>
      <vt:lpstr>Plan to deliver family planning services in compliance with the statute, regulations, legislative mandates and aligned with OPA program priorities</vt:lpstr>
      <vt:lpstr>Plan to deliver family planning services in compliance with the statute, regulations, legislative mandates and aligned with OPA program priorities</vt:lpstr>
      <vt:lpstr>Plan to deliver family planning services in compliance with the statute, regulations, legislative mandates and aligned with OPA program priorities</vt:lpstr>
      <vt:lpstr>Project Capability and Project Management</vt:lpstr>
      <vt:lpstr>Project Capability and Project Management</vt:lpstr>
      <vt:lpstr>Project Capability and Project Management</vt:lpstr>
      <vt:lpstr>Project Capability and Project Management</vt:lpstr>
      <vt:lpstr>Budget </vt:lpstr>
      <vt:lpstr>Appendices (Pg. 28-30)</vt:lpstr>
      <vt:lpstr>Appendix: Work Plan</vt:lpstr>
      <vt:lpstr>Appendix: List of Subrecipient FP Services Documentation</vt:lpstr>
      <vt:lpstr>Appendix: Schedule of Discounts</vt:lpstr>
      <vt:lpstr>Additional Appendices</vt:lpstr>
      <vt:lpstr>Supplementary Materials (Section K1-2, Pg. 51-52)</vt:lpstr>
      <vt:lpstr>Application Review Information</vt:lpstr>
      <vt:lpstr>Proposed Service Area and Plans to Address Need for Family Planning Services</vt:lpstr>
      <vt:lpstr>Plan to Deliver Family Planning Services in Compliance with the Statute, Regulations, Legislative Mandates, and Aligned with OPA Program Priorities </vt:lpstr>
      <vt:lpstr>Project Management and Capability</vt:lpstr>
      <vt:lpstr>Budget</vt:lpstr>
      <vt:lpstr>DASPA Criteria (Section G2. Pg. 37)</vt:lpstr>
      <vt:lpstr>Q&amp;A</vt:lpstr>
      <vt:lpstr>OASH Grants &amp; Acquisition Division</vt:lpstr>
      <vt:lpstr>Submission Dates and Times (Section A) </vt:lpstr>
      <vt:lpstr>Eligible Applicants (NOFO, Section E.1)</vt:lpstr>
      <vt:lpstr>Eligible Applicants (NOFO, Section E.1)</vt:lpstr>
      <vt:lpstr>Cost Sharing or Matching (Section E.2)</vt:lpstr>
      <vt:lpstr>Cost Sharing or Matching (Section E.2)</vt:lpstr>
      <vt:lpstr>Notice of Funding Opportunity (NOFO) Announcement</vt:lpstr>
      <vt:lpstr>Address to Request Application Package</vt:lpstr>
      <vt:lpstr>Application Submission</vt:lpstr>
      <vt:lpstr>Application Submission</vt:lpstr>
      <vt:lpstr>Application Submission</vt:lpstr>
      <vt:lpstr>Application Submission</vt:lpstr>
      <vt:lpstr>Application Submission</vt:lpstr>
      <vt:lpstr>Application Elements</vt:lpstr>
      <vt:lpstr>Project Abstract Summary</vt:lpstr>
      <vt:lpstr>Application Format</vt:lpstr>
      <vt:lpstr>UEI and the System for Award Management (SAM) (Section F.4)</vt:lpstr>
      <vt:lpstr>System for Award Management (SAM)  </vt:lpstr>
      <vt:lpstr>System for Award Management (SAM)  </vt:lpstr>
      <vt:lpstr>SAM (continued)</vt:lpstr>
      <vt:lpstr>Funding Restrictions   </vt:lpstr>
      <vt:lpstr>Budget Narrative and Forms</vt:lpstr>
      <vt:lpstr>Application Disqualification Criteria</vt:lpstr>
      <vt:lpstr>Application Disqualification Criteria</vt:lpstr>
      <vt:lpstr>Application Disqualification Criteria (continued)</vt:lpstr>
      <vt:lpstr>Other – Application Responsiveness Criteria (Section E.3)</vt:lpstr>
      <vt:lpstr>Application Disqualification Criteria (continued)</vt:lpstr>
      <vt:lpstr>Application Review Criteria  (Section G.1)</vt:lpstr>
      <vt:lpstr>Application Merit Review</vt:lpstr>
      <vt:lpstr>Funding Decisions (Section G.4)</vt:lpstr>
      <vt:lpstr>Funding Process </vt:lpstr>
      <vt:lpstr>Funding Process – Review of Risk Posed by Applicant</vt:lpstr>
      <vt:lpstr>Plan for Oversight of Federal Award Funds  (Section F.3.b.2)</vt:lpstr>
      <vt:lpstr>Non-funded Applications as a Result of Risk Review</vt:lpstr>
      <vt:lpstr>Notice of Award (NOA)</vt:lpstr>
      <vt:lpstr>Funding Process – Points of Contact</vt:lpstr>
      <vt:lpstr>Summary and Tips</vt:lpstr>
      <vt:lpstr>Summary and Tips</vt:lpstr>
      <vt:lpstr>Summary and Tips</vt:lpstr>
      <vt:lpstr>Summary and Tips</vt:lpstr>
      <vt:lpstr>Summary and Tips</vt:lpstr>
      <vt:lpstr>NOFO Inquiries</vt:lpstr>
      <vt:lpstr>  </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Seigfreid, Kimberly (HHS/OASH)</dc:creator>
  <cp:lastModifiedBy>Fuller, Robin (HHS/OASH)</cp:lastModifiedBy>
  <cp:revision>689</cp:revision>
  <dcterms:created xsi:type="dcterms:W3CDTF">2020-12-02T14:51:25Z</dcterms:created>
  <dcterms:modified xsi:type="dcterms:W3CDTF">2021-11-24T17:15:31Z</dcterms:modified>
</cp:coreProperties>
</file>