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6" r:id="rId6"/>
    <p:sldMasterId id="2147483701" r:id="rId7"/>
  </p:sldMasterIdLst>
  <p:notesMasterIdLst>
    <p:notesMasterId r:id="rId37"/>
  </p:notesMasterIdLst>
  <p:sldIdLst>
    <p:sldId id="276" r:id="rId8"/>
    <p:sldId id="341" r:id="rId9"/>
    <p:sldId id="2515" r:id="rId10"/>
    <p:sldId id="359" r:id="rId11"/>
    <p:sldId id="292" r:id="rId12"/>
    <p:sldId id="298" r:id="rId13"/>
    <p:sldId id="312" r:id="rId14"/>
    <p:sldId id="313" r:id="rId15"/>
    <p:sldId id="303" r:id="rId16"/>
    <p:sldId id="272" r:id="rId17"/>
    <p:sldId id="260" r:id="rId18"/>
    <p:sldId id="259" r:id="rId19"/>
    <p:sldId id="286" r:id="rId20"/>
    <p:sldId id="289" r:id="rId21"/>
    <p:sldId id="293" r:id="rId22"/>
    <p:sldId id="278" r:id="rId23"/>
    <p:sldId id="305" r:id="rId24"/>
    <p:sldId id="306" r:id="rId25"/>
    <p:sldId id="308" r:id="rId26"/>
    <p:sldId id="309" r:id="rId27"/>
    <p:sldId id="291" r:id="rId28"/>
    <p:sldId id="317" r:id="rId29"/>
    <p:sldId id="315" r:id="rId30"/>
    <p:sldId id="314" r:id="rId31"/>
    <p:sldId id="304" r:id="rId32"/>
    <p:sldId id="2516" r:id="rId33"/>
    <p:sldId id="307" r:id="rId34"/>
    <p:sldId id="2517" r:id="rId35"/>
    <p:sldId id="273"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9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82B1A2-8E3D-2AF8-4B91-B70C2F62ED77}" name="Baez-Cazull, Susan" initials="BCS" userId="S::Susan.Baez-Cazull@noblis.org::a8272e9a-0a94-481b-9e62-169726ef60d6" providerId="AD"/>
  <p188:author id="{CCA16DC8-19FB-BDED-76D1-1FA55932A738}" name="Baez-Cazull, Susan" initials="BCS" userId="S::Susan.Baez-Cazull@noblis.org::7ea258e9-cd63-4a58-a83f-7d48c1c7c63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test" initials="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54" autoAdjust="0"/>
    <p:restoredTop sz="89161" autoAdjust="0"/>
  </p:normalViewPr>
  <p:slideViewPr>
    <p:cSldViewPr snapToGrid="0">
      <p:cViewPr varScale="1">
        <p:scale>
          <a:sx n="59" d="100"/>
          <a:sy n="59" d="100"/>
        </p:scale>
        <p:origin x="1448" y="64"/>
      </p:cViewPr>
      <p:guideLst>
        <p:guide orient="horz" pos="2184"/>
        <p:guide pos="290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50" d="100"/>
          <a:sy n="50" d="100"/>
        </p:scale>
        <p:origin x="2684" y="2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8/10/relationships/authors" Target="author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png"/></Relationships>
</file>

<file path=ppt/diagrams/_rels/data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1BCD51-E8A9-4BAD-8665-0824F792AB4F}"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4589772A-5066-4A0C-BC90-81D08894C1A5}">
      <dgm:prSet phldrT="[Text]"/>
      <dgm:spPr/>
      <dgm:t>
        <a:bodyPr/>
        <a:lstStyle/>
        <a:p>
          <a:r>
            <a:rPr lang="en-US"/>
            <a:t>A</a:t>
          </a:r>
        </a:p>
      </dgm:t>
    </dgm:pt>
    <dgm:pt modelId="{95605552-1952-44D5-9A7A-E8741D762940}" type="parTrans" cxnId="{95FB8732-5ABE-4D19-BDEA-8C3695CA93C3}">
      <dgm:prSet/>
      <dgm:spPr/>
      <dgm:t>
        <a:bodyPr/>
        <a:lstStyle/>
        <a:p>
          <a:endParaRPr lang="en-US"/>
        </a:p>
      </dgm:t>
    </dgm:pt>
    <dgm:pt modelId="{F9C4B67C-B60B-4228-B416-2B2CACC3E6B9}" type="sibTrans" cxnId="{95FB8732-5ABE-4D19-BDEA-8C3695CA93C3}">
      <dgm:prSet/>
      <dgm:spPr/>
      <dgm:t>
        <a:bodyPr/>
        <a:lstStyle/>
        <a:p>
          <a:endParaRPr lang="en-US"/>
        </a:p>
      </dgm:t>
    </dgm:pt>
    <dgm:pt modelId="{F6A26ECC-A083-4C63-988D-07E5DE0056D3}">
      <dgm:prSet phldrT="[Text]"/>
      <dgm:spPr>
        <a:solidFill>
          <a:schemeClr val="accent5">
            <a:lumMod val="25000"/>
          </a:schemeClr>
        </a:solidFill>
        <a:ln>
          <a:solidFill>
            <a:schemeClr val="accent2">
              <a:lumMod val="75000"/>
            </a:schemeClr>
          </a:solidFill>
        </a:ln>
      </dgm:spPr>
      <dgm:t>
        <a:bodyPr/>
        <a:lstStyle/>
        <a:p>
          <a:r>
            <a:rPr lang="en-US"/>
            <a:t>Container of nuclear materials</a:t>
          </a:r>
        </a:p>
      </dgm:t>
    </dgm:pt>
    <dgm:pt modelId="{32A638B5-8647-4F71-97A5-342AEEA29FF4}" type="parTrans" cxnId="{F33968E9-3B29-42ED-B16E-A199434D3D17}">
      <dgm:prSet/>
      <dgm:spPr/>
      <dgm:t>
        <a:bodyPr/>
        <a:lstStyle/>
        <a:p>
          <a:endParaRPr lang="en-US"/>
        </a:p>
      </dgm:t>
    </dgm:pt>
    <dgm:pt modelId="{AC0B3245-A685-4E73-8293-92DE664260FD}" type="sibTrans" cxnId="{F33968E9-3B29-42ED-B16E-A199434D3D17}">
      <dgm:prSet/>
      <dgm:spPr/>
      <dgm:t>
        <a:bodyPr/>
        <a:lstStyle/>
        <a:p>
          <a:endParaRPr lang="en-US"/>
        </a:p>
      </dgm:t>
    </dgm:pt>
    <dgm:pt modelId="{77A50BFF-4698-4C4E-810A-CD8F139280C1}">
      <dgm:prSet phldrT="[Text]"/>
      <dgm:spPr/>
      <dgm:t>
        <a:bodyPr/>
        <a:lstStyle/>
        <a:p>
          <a:r>
            <a:rPr lang="en-US"/>
            <a:t>B</a:t>
          </a:r>
        </a:p>
      </dgm:t>
    </dgm:pt>
    <dgm:pt modelId="{E2D630D4-8347-4833-A5CD-38E403CA99E9}" type="parTrans" cxnId="{44AD96B4-D1DB-452A-A3B2-E45C7BD24D57}">
      <dgm:prSet/>
      <dgm:spPr/>
      <dgm:t>
        <a:bodyPr/>
        <a:lstStyle/>
        <a:p>
          <a:endParaRPr lang="en-US"/>
        </a:p>
      </dgm:t>
    </dgm:pt>
    <dgm:pt modelId="{B95338DD-6FE7-4757-BE8E-2B7C25DDD5AE}" type="sibTrans" cxnId="{44AD96B4-D1DB-452A-A3B2-E45C7BD24D57}">
      <dgm:prSet/>
      <dgm:spPr/>
      <dgm:t>
        <a:bodyPr/>
        <a:lstStyle/>
        <a:p>
          <a:endParaRPr lang="en-US"/>
        </a:p>
      </dgm:t>
    </dgm:pt>
    <dgm:pt modelId="{2C447266-2BD2-47F0-BA12-CFEA8A4E7C47}">
      <dgm:prSet phldrT="[Text]"/>
      <dgm:spPr>
        <a:solidFill>
          <a:schemeClr val="accent5">
            <a:lumMod val="25000"/>
          </a:schemeClr>
        </a:solidFill>
        <a:ln>
          <a:solidFill>
            <a:schemeClr val="accent2">
              <a:lumMod val="75000"/>
            </a:schemeClr>
          </a:solidFill>
        </a:ln>
      </dgm:spPr>
      <dgm:t>
        <a:bodyPr/>
        <a:lstStyle/>
        <a:p>
          <a:r>
            <a:rPr lang="en-US"/>
            <a:t>Improvised nuclear device prior to detonation</a:t>
          </a:r>
        </a:p>
      </dgm:t>
    </dgm:pt>
    <dgm:pt modelId="{DA0F9661-0C7B-4E33-85FB-F2038D324F26}" type="parTrans" cxnId="{AA2D25C9-05C4-4912-9E55-B9D87160760E}">
      <dgm:prSet/>
      <dgm:spPr/>
      <dgm:t>
        <a:bodyPr/>
        <a:lstStyle/>
        <a:p>
          <a:endParaRPr lang="en-US"/>
        </a:p>
      </dgm:t>
    </dgm:pt>
    <dgm:pt modelId="{0F8F0438-2B7C-48BA-BCEC-317DF422549F}" type="sibTrans" cxnId="{AA2D25C9-05C4-4912-9E55-B9D87160760E}">
      <dgm:prSet/>
      <dgm:spPr/>
      <dgm:t>
        <a:bodyPr/>
        <a:lstStyle/>
        <a:p>
          <a:endParaRPr lang="en-US"/>
        </a:p>
      </dgm:t>
    </dgm:pt>
    <dgm:pt modelId="{FD692DBF-126E-4BA3-9C7B-840B910D8675}">
      <dgm:prSet phldrT="[Text]"/>
      <dgm:spPr/>
      <dgm:t>
        <a:bodyPr/>
        <a:lstStyle/>
        <a:p>
          <a:r>
            <a:rPr lang="en-US"/>
            <a:t>C</a:t>
          </a:r>
        </a:p>
      </dgm:t>
    </dgm:pt>
    <dgm:pt modelId="{A4E0542A-BB1B-443F-A731-89C674874BE0}" type="parTrans" cxnId="{2C981502-B02A-4737-A2CB-417DA0AFAD19}">
      <dgm:prSet/>
      <dgm:spPr/>
      <dgm:t>
        <a:bodyPr/>
        <a:lstStyle/>
        <a:p>
          <a:endParaRPr lang="en-US"/>
        </a:p>
      </dgm:t>
    </dgm:pt>
    <dgm:pt modelId="{034246BA-CC82-4443-A0BA-C0EEA07CB7E3}" type="sibTrans" cxnId="{2C981502-B02A-4737-A2CB-417DA0AFAD19}">
      <dgm:prSet/>
      <dgm:spPr/>
      <dgm:t>
        <a:bodyPr/>
        <a:lstStyle/>
        <a:p>
          <a:endParaRPr lang="en-US"/>
        </a:p>
      </dgm:t>
    </dgm:pt>
    <dgm:pt modelId="{E72A8EDE-9305-470E-9033-A2B510346D9D}">
      <dgm:prSet phldrT="[Text]"/>
      <dgm:spPr>
        <a:solidFill>
          <a:schemeClr val="accent5">
            <a:lumMod val="25000"/>
          </a:schemeClr>
        </a:solidFill>
        <a:ln>
          <a:solidFill>
            <a:schemeClr val="accent2">
              <a:lumMod val="75000"/>
            </a:schemeClr>
          </a:solidFill>
        </a:ln>
      </dgm:spPr>
      <dgm:t>
        <a:bodyPr/>
        <a:lstStyle/>
        <a:p>
          <a:r>
            <a:rPr lang="en-US"/>
            <a:t>Radioactive debris after detonation</a:t>
          </a:r>
        </a:p>
      </dgm:t>
    </dgm:pt>
    <dgm:pt modelId="{B7598655-66A5-4993-974D-D22FE0FAA2BD}" type="parTrans" cxnId="{2765D3E6-DB45-4BD5-A70E-55686E9696B0}">
      <dgm:prSet/>
      <dgm:spPr/>
      <dgm:t>
        <a:bodyPr/>
        <a:lstStyle/>
        <a:p>
          <a:endParaRPr lang="en-US"/>
        </a:p>
      </dgm:t>
    </dgm:pt>
    <dgm:pt modelId="{BFB65336-989C-44CC-A17C-C2F755A18698}" type="sibTrans" cxnId="{2765D3E6-DB45-4BD5-A70E-55686E9696B0}">
      <dgm:prSet/>
      <dgm:spPr/>
      <dgm:t>
        <a:bodyPr/>
        <a:lstStyle/>
        <a:p>
          <a:endParaRPr lang="en-US"/>
        </a:p>
      </dgm:t>
    </dgm:pt>
    <dgm:pt modelId="{7B4AB7A1-2A80-4B13-8D74-C71FA06376A3}" type="pres">
      <dgm:prSet presAssocID="{E21BCD51-E8A9-4BAD-8665-0824F792AB4F}" presName="Name0" presStyleCnt="0">
        <dgm:presLayoutVars>
          <dgm:chMax/>
          <dgm:chPref/>
          <dgm:dir/>
        </dgm:presLayoutVars>
      </dgm:prSet>
      <dgm:spPr/>
    </dgm:pt>
    <dgm:pt modelId="{CA2C2615-6CEE-48CB-878B-F88C24D68A57}" type="pres">
      <dgm:prSet presAssocID="{4589772A-5066-4A0C-BC90-81D08894C1A5}" presName="composite" presStyleCnt="0">
        <dgm:presLayoutVars>
          <dgm:chMax val="1"/>
          <dgm:chPref val="1"/>
        </dgm:presLayoutVars>
      </dgm:prSet>
      <dgm:spPr/>
    </dgm:pt>
    <dgm:pt modelId="{F4DFD4AA-E757-4E40-BED2-291BF6C44865}" type="pres">
      <dgm:prSet presAssocID="{4589772A-5066-4A0C-BC90-81D08894C1A5}" presName="Accent" presStyleLbl="trAlignAcc1" presStyleIdx="0" presStyleCnt="3">
        <dgm:presLayoutVars>
          <dgm:chMax val="0"/>
          <dgm:chPref val="0"/>
        </dgm:presLayoutVars>
      </dgm:prSet>
      <dgm:spPr/>
    </dgm:pt>
    <dgm:pt modelId="{2E07CCAE-EC9B-488A-98C2-0FB1326C63EB}" type="pres">
      <dgm:prSet presAssocID="{4589772A-5066-4A0C-BC90-81D08894C1A5}" presName="Image" presStyleLbl="alignImgPlace1" presStyleIdx="0" presStyleCnt="3">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24000" b="-24000"/>
          </a:stretch>
        </a:blipFill>
      </dgm:spPr>
    </dgm:pt>
    <dgm:pt modelId="{8E56F21A-86EA-47E2-809B-81548F818C77}" type="pres">
      <dgm:prSet presAssocID="{4589772A-5066-4A0C-BC90-81D08894C1A5}" presName="ChildComposite" presStyleCnt="0"/>
      <dgm:spPr/>
    </dgm:pt>
    <dgm:pt modelId="{E7573ADC-41C6-4660-BB89-020AAC45BDFC}" type="pres">
      <dgm:prSet presAssocID="{4589772A-5066-4A0C-BC90-81D08894C1A5}" presName="Child" presStyleLbl="node1" presStyleIdx="0" presStyleCnt="3">
        <dgm:presLayoutVars>
          <dgm:chMax val="0"/>
          <dgm:chPref val="0"/>
          <dgm:bulletEnabled val="1"/>
        </dgm:presLayoutVars>
      </dgm:prSet>
      <dgm:spPr/>
    </dgm:pt>
    <dgm:pt modelId="{347799A8-0194-4DB5-9040-879F80A5E310}" type="pres">
      <dgm:prSet presAssocID="{4589772A-5066-4A0C-BC90-81D08894C1A5}" presName="Parent" presStyleLbl="revTx" presStyleIdx="0" presStyleCnt="3">
        <dgm:presLayoutVars>
          <dgm:chMax val="1"/>
          <dgm:chPref val="0"/>
          <dgm:bulletEnabled val="1"/>
        </dgm:presLayoutVars>
      </dgm:prSet>
      <dgm:spPr/>
    </dgm:pt>
    <dgm:pt modelId="{D743E83E-5912-48F0-9AD6-477F4D7F278B}" type="pres">
      <dgm:prSet presAssocID="{F9C4B67C-B60B-4228-B416-2B2CACC3E6B9}" presName="sibTrans" presStyleCnt="0"/>
      <dgm:spPr/>
    </dgm:pt>
    <dgm:pt modelId="{62336D73-1202-40BE-8DAF-30D94E01CFAC}" type="pres">
      <dgm:prSet presAssocID="{77A50BFF-4698-4C4E-810A-CD8F139280C1}" presName="composite" presStyleCnt="0">
        <dgm:presLayoutVars>
          <dgm:chMax val="1"/>
          <dgm:chPref val="1"/>
        </dgm:presLayoutVars>
      </dgm:prSet>
      <dgm:spPr/>
    </dgm:pt>
    <dgm:pt modelId="{BC0C8EE9-38B7-4699-97A1-5BCE25253A12}" type="pres">
      <dgm:prSet presAssocID="{77A50BFF-4698-4C4E-810A-CD8F139280C1}" presName="Accent" presStyleLbl="trAlignAcc1" presStyleIdx="1" presStyleCnt="3">
        <dgm:presLayoutVars>
          <dgm:chMax val="0"/>
          <dgm:chPref val="0"/>
        </dgm:presLayoutVars>
      </dgm:prSet>
      <dgm:spPr/>
    </dgm:pt>
    <dgm:pt modelId="{CC3F1B51-7436-446D-956A-381476D20B71}" type="pres">
      <dgm:prSet presAssocID="{77A50BFF-4698-4C4E-810A-CD8F139280C1}" presName="Image" presStyleLbl="alignImgPlace1" presStyleIdx="1" presStyleCnt="3">
        <dgm:presLayoutVars>
          <dgm:chMax val="0"/>
          <dgm:chPref val="0"/>
        </dgm:presLayoutVars>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dgm:spPr>
    </dgm:pt>
    <dgm:pt modelId="{07A07747-5A6F-4491-AD6D-041AFE6D0C5C}" type="pres">
      <dgm:prSet presAssocID="{77A50BFF-4698-4C4E-810A-CD8F139280C1}" presName="ChildComposite" presStyleCnt="0"/>
      <dgm:spPr/>
    </dgm:pt>
    <dgm:pt modelId="{CAECD4BD-CE71-4FFE-B037-C599FD2B957A}" type="pres">
      <dgm:prSet presAssocID="{77A50BFF-4698-4C4E-810A-CD8F139280C1}" presName="Child" presStyleLbl="node1" presStyleIdx="1" presStyleCnt="3">
        <dgm:presLayoutVars>
          <dgm:chMax val="0"/>
          <dgm:chPref val="0"/>
          <dgm:bulletEnabled val="1"/>
        </dgm:presLayoutVars>
      </dgm:prSet>
      <dgm:spPr/>
    </dgm:pt>
    <dgm:pt modelId="{24F56ACE-0ADB-472B-BDEE-19B9C1F1C54A}" type="pres">
      <dgm:prSet presAssocID="{77A50BFF-4698-4C4E-810A-CD8F139280C1}" presName="Parent" presStyleLbl="revTx" presStyleIdx="1" presStyleCnt="3">
        <dgm:presLayoutVars>
          <dgm:chMax val="1"/>
          <dgm:chPref val="0"/>
          <dgm:bulletEnabled val="1"/>
        </dgm:presLayoutVars>
      </dgm:prSet>
      <dgm:spPr/>
    </dgm:pt>
    <dgm:pt modelId="{A420F959-E395-498C-83B4-065EDBD2DB63}" type="pres">
      <dgm:prSet presAssocID="{B95338DD-6FE7-4757-BE8E-2B7C25DDD5AE}" presName="sibTrans" presStyleCnt="0"/>
      <dgm:spPr/>
    </dgm:pt>
    <dgm:pt modelId="{BC9F1C55-4EDA-425B-8670-C5C3D91E85F6}" type="pres">
      <dgm:prSet presAssocID="{FD692DBF-126E-4BA3-9C7B-840B910D8675}" presName="composite" presStyleCnt="0">
        <dgm:presLayoutVars>
          <dgm:chMax val="1"/>
          <dgm:chPref val="1"/>
        </dgm:presLayoutVars>
      </dgm:prSet>
      <dgm:spPr/>
    </dgm:pt>
    <dgm:pt modelId="{F5B30FBA-CD63-40D8-864A-F12468E69FE5}" type="pres">
      <dgm:prSet presAssocID="{FD692DBF-126E-4BA3-9C7B-840B910D8675}" presName="Accent" presStyleLbl="trAlignAcc1" presStyleIdx="2" presStyleCnt="3">
        <dgm:presLayoutVars>
          <dgm:chMax val="0"/>
          <dgm:chPref val="0"/>
        </dgm:presLayoutVars>
      </dgm:prSet>
      <dgm:spPr/>
    </dgm:pt>
    <dgm:pt modelId="{712EB94F-F05C-4437-9B20-E6C79561AC98}" type="pres">
      <dgm:prSet presAssocID="{FD692DBF-126E-4BA3-9C7B-840B910D8675}" presName="Image" presStyleLbl="alignImgPlace1" presStyleIdx="2" presStyleCnt="3">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dgm:spPr>
    </dgm:pt>
    <dgm:pt modelId="{A13F38BA-2793-4A28-9F05-F89B28C05F4B}" type="pres">
      <dgm:prSet presAssocID="{FD692DBF-126E-4BA3-9C7B-840B910D8675}" presName="ChildComposite" presStyleCnt="0"/>
      <dgm:spPr/>
    </dgm:pt>
    <dgm:pt modelId="{1B6FDD17-088F-4343-83A1-7BFD0C5AD08D}" type="pres">
      <dgm:prSet presAssocID="{FD692DBF-126E-4BA3-9C7B-840B910D8675}" presName="Child" presStyleLbl="node1" presStyleIdx="2" presStyleCnt="3">
        <dgm:presLayoutVars>
          <dgm:chMax val="0"/>
          <dgm:chPref val="0"/>
          <dgm:bulletEnabled val="1"/>
        </dgm:presLayoutVars>
      </dgm:prSet>
      <dgm:spPr/>
    </dgm:pt>
    <dgm:pt modelId="{40FED4BD-1D5A-458F-9658-CE2EE5B09FC2}" type="pres">
      <dgm:prSet presAssocID="{FD692DBF-126E-4BA3-9C7B-840B910D8675}" presName="Parent" presStyleLbl="revTx" presStyleIdx="2" presStyleCnt="3">
        <dgm:presLayoutVars>
          <dgm:chMax val="1"/>
          <dgm:chPref val="0"/>
          <dgm:bulletEnabled val="1"/>
        </dgm:presLayoutVars>
      </dgm:prSet>
      <dgm:spPr/>
    </dgm:pt>
  </dgm:ptLst>
  <dgm:cxnLst>
    <dgm:cxn modelId="{2C981502-B02A-4737-A2CB-417DA0AFAD19}" srcId="{E21BCD51-E8A9-4BAD-8665-0824F792AB4F}" destId="{FD692DBF-126E-4BA3-9C7B-840B910D8675}" srcOrd="2" destOrd="0" parTransId="{A4E0542A-BB1B-443F-A731-89C674874BE0}" sibTransId="{034246BA-CC82-4443-A0BA-C0EEA07CB7E3}"/>
    <dgm:cxn modelId="{EB8CFA15-2438-4868-93E3-1E99FA823084}" type="presOf" srcId="{77A50BFF-4698-4C4E-810A-CD8F139280C1}" destId="{24F56ACE-0ADB-472B-BDEE-19B9C1F1C54A}" srcOrd="0" destOrd="0" presId="urn:microsoft.com/office/officeart/2008/layout/CaptionedPictures"/>
    <dgm:cxn modelId="{3A56172F-A25D-4B73-B4E2-8E8A82F7EF34}" type="presOf" srcId="{F6A26ECC-A083-4C63-988D-07E5DE0056D3}" destId="{E7573ADC-41C6-4660-BB89-020AAC45BDFC}" srcOrd="0" destOrd="0" presId="urn:microsoft.com/office/officeart/2008/layout/CaptionedPictures"/>
    <dgm:cxn modelId="{95FB8732-5ABE-4D19-BDEA-8C3695CA93C3}" srcId="{E21BCD51-E8A9-4BAD-8665-0824F792AB4F}" destId="{4589772A-5066-4A0C-BC90-81D08894C1A5}" srcOrd="0" destOrd="0" parTransId="{95605552-1952-44D5-9A7A-E8741D762940}" sibTransId="{F9C4B67C-B60B-4228-B416-2B2CACC3E6B9}"/>
    <dgm:cxn modelId="{04E70638-1784-4F4A-9C0A-8E06760F75B5}" type="presOf" srcId="{FD692DBF-126E-4BA3-9C7B-840B910D8675}" destId="{40FED4BD-1D5A-458F-9658-CE2EE5B09FC2}" srcOrd="0" destOrd="0" presId="urn:microsoft.com/office/officeart/2008/layout/CaptionedPictures"/>
    <dgm:cxn modelId="{2A264043-A381-47CC-83FF-41F6B41B7855}" type="presOf" srcId="{E21BCD51-E8A9-4BAD-8665-0824F792AB4F}" destId="{7B4AB7A1-2A80-4B13-8D74-C71FA06376A3}" srcOrd="0" destOrd="0" presId="urn:microsoft.com/office/officeart/2008/layout/CaptionedPictures"/>
    <dgm:cxn modelId="{94EFB366-1611-4F20-B5F5-37D592E8B8EE}" type="presOf" srcId="{2C447266-2BD2-47F0-BA12-CFEA8A4E7C47}" destId="{CAECD4BD-CE71-4FFE-B037-C599FD2B957A}" srcOrd="0" destOrd="0" presId="urn:microsoft.com/office/officeart/2008/layout/CaptionedPictures"/>
    <dgm:cxn modelId="{44AD96B4-D1DB-452A-A3B2-E45C7BD24D57}" srcId="{E21BCD51-E8A9-4BAD-8665-0824F792AB4F}" destId="{77A50BFF-4698-4C4E-810A-CD8F139280C1}" srcOrd="1" destOrd="0" parTransId="{E2D630D4-8347-4833-A5CD-38E403CA99E9}" sibTransId="{B95338DD-6FE7-4757-BE8E-2B7C25DDD5AE}"/>
    <dgm:cxn modelId="{AA2D25C9-05C4-4912-9E55-B9D87160760E}" srcId="{77A50BFF-4698-4C4E-810A-CD8F139280C1}" destId="{2C447266-2BD2-47F0-BA12-CFEA8A4E7C47}" srcOrd="0" destOrd="0" parTransId="{DA0F9661-0C7B-4E33-85FB-F2038D324F26}" sibTransId="{0F8F0438-2B7C-48BA-BCEC-317DF422549F}"/>
    <dgm:cxn modelId="{2765D3E6-DB45-4BD5-A70E-55686E9696B0}" srcId="{FD692DBF-126E-4BA3-9C7B-840B910D8675}" destId="{E72A8EDE-9305-470E-9033-A2B510346D9D}" srcOrd="0" destOrd="0" parTransId="{B7598655-66A5-4993-974D-D22FE0FAA2BD}" sibTransId="{BFB65336-989C-44CC-A17C-C2F755A18698}"/>
    <dgm:cxn modelId="{F33968E9-3B29-42ED-B16E-A199434D3D17}" srcId="{4589772A-5066-4A0C-BC90-81D08894C1A5}" destId="{F6A26ECC-A083-4C63-988D-07E5DE0056D3}" srcOrd="0" destOrd="0" parTransId="{32A638B5-8647-4F71-97A5-342AEEA29FF4}" sibTransId="{AC0B3245-A685-4E73-8293-92DE664260FD}"/>
    <dgm:cxn modelId="{B9E2C0E9-DAC2-4FB9-958E-14FB149207BA}" type="presOf" srcId="{4589772A-5066-4A0C-BC90-81D08894C1A5}" destId="{347799A8-0194-4DB5-9040-879F80A5E310}" srcOrd="0" destOrd="0" presId="urn:microsoft.com/office/officeart/2008/layout/CaptionedPictures"/>
    <dgm:cxn modelId="{DDD428F7-B161-42D9-A8DC-6850A2872954}" type="presOf" srcId="{E72A8EDE-9305-470E-9033-A2B510346D9D}" destId="{1B6FDD17-088F-4343-83A1-7BFD0C5AD08D}" srcOrd="0" destOrd="0" presId="urn:microsoft.com/office/officeart/2008/layout/CaptionedPictures"/>
    <dgm:cxn modelId="{E440EE72-4989-42BC-9FB8-3C8A98DAEC99}" type="presParOf" srcId="{7B4AB7A1-2A80-4B13-8D74-C71FA06376A3}" destId="{CA2C2615-6CEE-48CB-878B-F88C24D68A57}" srcOrd="0" destOrd="0" presId="urn:microsoft.com/office/officeart/2008/layout/CaptionedPictures"/>
    <dgm:cxn modelId="{572C0C1F-3A12-43B7-9093-D53BD8170A73}" type="presParOf" srcId="{CA2C2615-6CEE-48CB-878B-F88C24D68A57}" destId="{F4DFD4AA-E757-4E40-BED2-291BF6C44865}" srcOrd="0" destOrd="0" presId="urn:microsoft.com/office/officeart/2008/layout/CaptionedPictures"/>
    <dgm:cxn modelId="{C15F2E5D-6471-4FBE-A02E-5259B8FEAE5A}" type="presParOf" srcId="{CA2C2615-6CEE-48CB-878B-F88C24D68A57}" destId="{2E07CCAE-EC9B-488A-98C2-0FB1326C63EB}" srcOrd="1" destOrd="0" presId="urn:microsoft.com/office/officeart/2008/layout/CaptionedPictures"/>
    <dgm:cxn modelId="{5960C66D-8A3C-4A5B-A7F7-A8A3F8DD2E1A}" type="presParOf" srcId="{CA2C2615-6CEE-48CB-878B-F88C24D68A57}" destId="{8E56F21A-86EA-47E2-809B-81548F818C77}" srcOrd="2" destOrd="0" presId="urn:microsoft.com/office/officeart/2008/layout/CaptionedPictures"/>
    <dgm:cxn modelId="{AE9FC1C1-5F13-4FA2-8A27-F0A6BDB35045}" type="presParOf" srcId="{8E56F21A-86EA-47E2-809B-81548F818C77}" destId="{E7573ADC-41C6-4660-BB89-020AAC45BDFC}" srcOrd="0" destOrd="0" presId="urn:microsoft.com/office/officeart/2008/layout/CaptionedPictures"/>
    <dgm:cxn modelId="{4EEDA7E3-72D0-41C2-BF05-68AB0D559DE2}" type="presParOf" srcId="{8E56F21A-86EA-47E2-809B-81548F818C77}" destId="{347799A8-0194-4DB5-9040-879F80A5E310}" srcOrd="1" destOrd="0" presId="urn:microsoft.com/office/officeart/2008/layout/CaptionedPictures"/>
    <dgm:cxn modelId="{449854DE-61FE-41AA-BA70-D8016D99E7EF}" type="presParOf" srcId="{7B4AB7A1-2A80-4B13-8D74-C71FA06376A3}" destId="{D743E83E-5912-48F0-9AD6-477F4D7F278B}" srcOrd="1" destOrd="0" presId="urn:microsoft.com/office/officeart/2008/layout/CaptionedPictures"/>
    <dgm:cxn modelId="{F1B0A7D2-E30C-4380-96F5-F900BA5CAFF8}" type="presParOf" srcId="{7B4AB7A1-2A80-4B13-8D74-C71FA06376A3}" destId="{62336D73-1202-40BE-8DAF-30D94E01CFAC}" srcOrd="2" destOrd="0" presId="urn:microsoft.com/office/officeart/2008/layout/CaptionedPictures"/>
    <dgm:cxn modelId="{A0E6C6F9-A1E0-4F78-84FD-0EA615CA6285}" type="presParOf" srcId="{62336D73-1202-40BE-8DAF-30D94E01CFAC}" destId="{BC0C8EE9-38B7-4699-97A1-5BCE25253A12}" srcOrd="0" destOrd="0" presId="urn:microsoft.com/office/officeart/2008/layout/CaptionedPictures"/>
    <dgm:cxn modelId="{2A22EE0D-DF5B-4B7A-BB62-4D750BC68AEB}" type="presParOf" srcId="{62336D73-1202-40BE-8DAF-30D94E01CFAC}" destId="{CC3F1B51-7436-446D-956A-381476D20B71}" srcOrd="1" destOrd="0" presId="urn:microsoft.com/office/officeart/2008/layout/CaptionedPictures"/>
    <dgm:cxn modelId="{E47C9318-DBCA-4A69-AEAA-3A6393D8CD23}" type="presParOf" srcId="{62336D73-1202-40BE-8DAF-30D94E01CFAC}" destId="{07A07747-5A6F-4491-AD6D-041AFE6D0C5C}" srcOrd="2" destOrd="0" presId="urn:microsoft.com/office/officeart/2008/layout/CaptionedPictures"/>
    <dgm:cxn modelId="{D202B2E7-3A15-4D70-8852-A32EAEE0FAF9}" type="presParOf" srcId="{07A07747-5A6F-4491-AD6D-041AFE6D0C5C}" destId="{CAECD4BD-CE71-4FFE-B037-C599FD2B957A}" srcOrd="0" destOrd="0" presId="urn:microsoft.com/office/officeart/2008/layout/CaptionedPictures"/>
    <dgm:cxn modelId="{1A7D3AE8-255C-425E-BCB4-5A07042D86CF}" type="presParOf" srcId="{07A07747-5A6F-4491-AD6D-041AFE6D0C5C}" destId="{24F56ACE-0ADB-472B-BDEE-19B9C1F1C54A}" srcOrd="1" destOrd="0" presId="urn:microsoft.com/office/officeart/2008/layout/CaptionedPictures"/>
    <dgm:cxn modelId="{66526B7F-5465-49A6-BBE2-DA8A09C349FD}" type="presParOf" srcId="{7B4AB7A1-2A80-4B13-8D74-C71FA06376A3}" destId="{A420F959-E395-498C-83B4-065EDBD2DB63}" srcOrd="3" destOrd="0" presId="urn:microsoft.com/office/officeart/2008/layout/CaptionedPictures"/>
    <dgm:cxn modelId="{D20C4BD0-C9E9-48A6-A327-C28461EDC19B}" type="presParOf" srcId="{7B4AB7A1-2A80-4B13-8D74-C71FA06376A3}" destId="{BC9F1C55-4EDA-425B-8670-C5C3D91E85F6}" srcOrd="4" destOrd="0" presId="urn:microsoft.com/office/officeart/2008/layout/CaptionedPictures"/>
    <dgm:cxn modelId="{555F36B8-4CC8-45A2-BFBB-E5020E11B7E2}" type="presParOf" srcId="{BC9F1C55-4EDA-425B-8670-C5C3D91E85F6}" destId="{F5B30FBA-CD63-40D8-864A-F12468E69FE5}" srcOrd="0" destOrd="0" presId="urn:microsoft.com/office/officeart/2008/layout/CaptionedPictures"/>
    <dgm:cxn modelId="{434C7CE0-5356-4546-A11A-C0ABEF1B2637}" type="presParOf" srcId="{BC9F1C55-4EDA-425B-8670-C5C3D91E85F6}" destId="{712EB94F-F05C-4437-9B20-E6C79561AC98}" srcOrd="1" destOrd="0" presId="urn:microsoft.com/office/officeart/2008/layout/CaptionedPictures"/>
    <dgm:cxn modelId="{FFACA3CB-FFD2-4366-935D-8A50ADAFC8E5}" type="presParOf" srcId="{BC9F1C55-4EDA-425B-8670-C5C3D91E85F6}" destId="{A13F38BA-2793-4A28-9F05-F89B28C05F4B}" srcOrd="2" destOrd="0" presId="urn:microsoft.com/office/officeart/2008/layout/CaptionedPictures"/>
    <dgm:cxn modelId="{62CCA80B-D02E-4141-AE01-A6448B763EF6}" type="presParOf" srcId="{A13F38BA-2793-4A28-9F05-F89B28C05F4B}" destId="{1B6FDD17-088F-4343-83A1-7BFD0C5AD08D}" srcOrd="0" destOrd="0" presId="urn:microsoft.com/office/officeart/2008/layout/CaptionedPictures"/>
    <dgm:cxn modelId="{A080E651-0A1D-440F-8F9B-1DBAC17FE360}" type="presParOf" srcId="{A13F38BA-2793-4A28-9F05-F89B28C05F4B}" destId="{40FED4BD-1D5A-458F-9658-CE2EE5B09FC2}"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335B69-DBCD-46F2-843F-C03715703E32}" type="doc">
      <dgm:prSet loTypeId="urn:microsoft.com/office/officeart/2005/8/layout/pList1" loCatId="picture" qsTypeId="urn:microsoft.com/office/officeart/2005/8/quickstyle/simple1" qsCatId="simple" csTypeId="urn:microsoft.com/office/officeart/2005/8/colors/accent1_2" csCatId="accent1" phldr="1"/>
      <dgm:spPr/>
      <dgm:t>
        <a:bodyPr/>
        <a:lstStyle/>
        <a:p>
          <a:endParaRPr lang="en-US"/>
        </a:p>
      </dgm:t>
    </dgm:pt>
    <dgm:pt modelId="{35B286E5-F0AC-415C-BE4A-25829972F604}">
      <dgm:prSet phldrT="[Text]" custT="1"/>
      <dgm:spPr/>
      <dgm:t>
        <a:bodyPr/>
        <a:lstStyle/>
        <a:p>
          <a:r>
            <a:rPr lang="en-US" sz="1600"/>
            <a:t>Radiochemistry</a:t>
          </a:r>
        </a:p>
      </dgm:t>
    </dgm:pt>
    <dgm:pt modelId="{CE67543B-44F8-48E8-849C-3680AE196FB2}" type="parTrans" cxnId="{82C4B148-DF04-4D04-AEDC-9DADE8E72746}">
      <dgm:prSet/>
      <dgm:spPr/>
      <dgm:t>
        <a:bodyPr/>
        <a:lstStyle/>
        <a:p>
          <a:endParaRPr lang="en-US" sz="3600"/>
        </a:p>
      </dgm:t>
    </dgm:pt>
    <dgm:pt modelId="{71DA0963-FE3B-47B3-84A4-DB8AFA3AA995}" type="sibTrans" cxnId="{82C4B148-DF04-4D04-AEDC-9DADE8E72746}">
      <dgm:prSet/>
      <dgm:spPr/>
      <dgm:t>
        <a:bodyPr/>
        <a:lstStyle/>
        <a:p>
          <a:endParaRPr lang="en-US" sz="3600"/>
        </a:p>
      </dgm:t>
    </dgm:pt>
    <dgm:pt modelId="{A3F8A8C7-D1AE-4672-81F6-3D92298E985A}">
      <dgm:prSet phldrT="[Text]" custT="1"/>
      <dgm:spPr/>
      <dgm:t>
        <a:bodyPr/>
        <a:lstStyle/>
        <a:p>
          <a:r>
            <a:rPr lang="en-US" sz="1600"/>
            <a:t>Elemental Analysis</a:t>
          </a:r>
        </a:p>
      </dgm:t>
    </dgm:pt>
    <dgm:pt modelId="{1BFFBAE9-F691-484B-8608-0975E8E78304}" type="parTrans" cxnId="{FB17C0CD-B063-4A15-8B70-72735EFEFEE1}">
      <dgm:prSet/>
      <dgm:spPr/>
      <dgm:t>
        <a:bodyPr/>
        <a:lstStyle/>
        <a:p>
          <a:endParaRPr lang="en-US" sz="3600"/>
        </a:p>
      </dgm:t>
    </dgm:pt>
    <dgm:pt modelId="{BFA28245-06A6-4BF3-866C-9ADBF14CC6AE}" type="sibTrans" cxnId="{FB17C0CD-B063-4A15-8B70-72735EFEFEE1}">
      <dgm:prSet/>
      <dgm:spPr/>
      <dgm:t>
        <a:bodyPr/>
        <a:lstStyle/>
        <a:p>
          <a:endParaRPr lang="en-US" sz="3600"/>
        </a:p>
      </dgm:t>
    </dgm:pt>
    <dgm:pt modelId="{6E280B35-FC57-4673-8875-03853588BBE3}">
      <dgm:prSet phldrT="[Text]" custT="1"/>
      <dgm:spPr/>
      <dgm:t>
        <a:bodyPr/>
        <a:lstStyle/>
        <a:p>
          <a:r>
            <a:rPr lang="en-US" sz="1600" err="1"/>
            <a:t>Isotopics</a:t>
          </a:r>
          <a:r>
            <a:rPr lang="en-US" sz="1600"/>
            <a:t>/ </a:t>
          </a:r>
          <a:r>
            <a:rPr lang="en-US" sz="1600" err="1"/>
            <a:t>Radiochronometry</a:t>
          </a:r>
          <a:endParaRPr lang="en-US" sz="1600"/>
        </a:p>
      </dgm:t>
    </dgm:pt>
    <dgm:pt modelId="{D95ED6C2-20C8-4900-8CD4-E570EC6F8181}" type="parTrans" cxnId="{AC840108-379E-4B2E-8653-1E4AC7DD62B5}">
      <dgm:prSet/>
      <dgm:spPr/>
      <dgm:t>
        <a:bodyPr/>
        <a:lstStyle/>
        <a:p>
          <a:endParaRPr lang="en-US" sz="3600"/>
        </a:p>
      </dgm:t>
    </dgm:pt>
    <dgm:pt modelId="{883B07E9-288E-428A-9BC0-D989419BCAC0}" type="sibTrans" cxnId="{AC840108-379E-4B2E-8653-1E4AC7DD62B5}">
      <dgm:prSet/>
      <dgm:spPr/>
      <dgm:t>
        <a:bodyPr/>
        <a:lstStyle/>
        <a:p>
          <a:endParaRPr lang="en-US" sz="3600"/>
        </a:p>
      </dgm:t>
    </dgm:pt>
    <dgm:pt modelId="{7C3AF3DF-79F1-42C8-8DE9-45B992A4FAC2}">
      <dgm:prSet phldrT="[Text]" custT="1"/>
      <dgm:spPr/>
      <dgm:t>
        <a:bodyPr/>
        <a:lstStyle/>
        <a:p>
          <a:r>
            <a:rPr lang="en-US" sz="1600"/>
            <a:t>Morphology (SEM and XRD)</a:t>
          </a:r>
        </a:p>
      </dgm:t>
    </dgm:pt>
    <dgm:pt modelId="{86F49EC4-E8F1-45F4-B76C-D89ABADAE228}" type="parTrans" cxnId="{0E4286E1-2FD6-40E4-B54A-F3E115166474}">
      <dgm:prSet/>
      <dgm:spPr/>
      <dgm:t>
        <a:bodyPr/>
        <a:lstStyle/>
        <a:p>
          <a:endParaRPr lang="en-US" sz="3600"/>
        </a:p>
      </dgm:t>
    </dgm:pt>
    <dgm:pt modelId="{8D763A50-F979-4749-B1B4-4FEDD2EB5471}" type="sibTrans" cxnId="{0E4286E1-2FD6-40E4-B54A-F3E115166474}">
      <dgm:prSet/>
      <dgm:spPr/>
      <dgm:t>
        <a:bodyPr/>
        <a:lstStyle/>
        <a:p>
          <a:endParaRPr lang="en-US" sz="3600"/>
        </a:p>
      </dgm:t>
    </dgm:pt>
    <dgm:pt modelId="{93359EE4-F4D3-4D65-AA1A-3F46EA30015F}">
      <dgm:prSet custT="1"/>
      <dgm:spPr/>
      <dgm:t>
        <a:bodyPr/>
        <a:lstStyle/>
        <a:p>
          <a:endParaRPr lang="en-US" sz="1600"/>
        </a:p>
      </dgm:t>
    </dgm:pt>
    <dgm:pt modelId="{16F4E354-BB0C-430A-B880-C4FDE3B51D6B}" type="parTrans" cxnId="{9E5EC273-B99D-4005-87C6-3A9B97A1DBF1}">
      <dgm:prSet/>
      <dgm:spPr/>
      <dgm:t>
        <a:bodyPr/>
        <a:lstStyle/>
        <a:p>
          <a:endParaRPr lang="en-US" sz="3600"/>
        </a:p>
      </dgm:t>
    </dgm:pt>
    <dgm:pt modelId="{55F9DCEF-9304-42C8-BBAA-EC0BB529D77C}" type="sibTrans" cxnId="{9E5EC273-B99D-4005-87C6-3A9B97A1DBF1}">
      <dgm:prSet/>
      <dgm:spPr/>
      <dgm:t>
        <a:bodyPr/>
        <a:lstStyle/>
        <a:p>
          <a:endParaRPr lang="en-US" sz="3600"/>
        </a:p>
      </dgm:t>
    </dgm:pt>
    <dgm:pt modelId="{C1E70C61-5A60-4F28-A37B-D91F53BB2668}">
      <dgm:prSet custT="1"/>
      <dgm:spPr/>
      <dgm:t>
        <a:bodyPr/>
        <a:lstStyle/>
        <a:p>
          <a:endParaRPr lang="en-US" sz="1600"/>
        </a:p>
      </dgm:t>
    </dgm:pt>
    <dgm:pt modelId="{7C687ABB-C13D-4DB5-83C2-36AFAD99944B}" type="parTrans" cxnId="{50912A03-C585-4F3B-92B4-A90A82BF9C19}">
      <dgm:prSet/>
      <dgm:spPr/>
      <dgm:t>
        <a:bodyPr/>
        <a:lstStyle/>
        <a:p>
          <a:endParaRPr lang="en-US" sz="3600"/>
        </a:p>
      </dgm:t>
    </dgm:pt>
    <dgm:pt modelId="{FDDE9CE2-DB51-48B6-9C64-42C1A57E89BC}" type="sibTrans" cxnId="{50912A03-C585-4F3B-92B4-A90A82BF9C19}">
      <dgm:prSet/>
      <dgm:spPr/>
      <dgm:t>
        <a:bodyPr/>
        <a:lstStyle/>
        <a:p>
          <a:endParaRPr lang="en-US" sz="3600"/>
        </a:p>
      </dgm:t>
    </dgm:pt>
    <dgm:pt modelId="{42B2D912-21E3-4115-8694-3D70265F4579}" type="pres">
      <dgm:prSet presAssocID="{57335B69-DBCD-46F2-843F-C03715703E32}" presName="Name0" presStyleCnt="0">
        <dgm:presLayoutVars>
          <dgm:dir/>
          <dgm:resizeHandles val="exact"/>
        </dgm:presLayoutVars>
      </dgm:prSet>
      <dgm:spPr/>
    </dgm:pt>
    <dgm:pt modelId="{194435CB-A7D6-4351-9923-9617068A69C0}" type="pres">
      <dgm:prSet presAssocID="{35B286E5-F0AC-415C-BE4A-25829972F604}" presName="compNode" presStyleCnt="0"/>
      <dgm:spPr/>
    </dgm:pt>
    <dgm:pt modelId="{FB694482-BA64-4B99-A30D-70C23D0A5434}" type="pres">
      <dgm:prSet presAssocID="{35B286E5-F0AC-415C-BE4A-25829972F604}" presName="pictRect" presStyleLbl="node1" presStyleIdx="0" presStyleCnt="6" custLinFactNeighborY="-869"/>
      <dgm:spPr>
        <a:blipFill rotWithShape="1">
          <a:blip xmlns:r="http://schemas.openxmlformats.org/officeDocument/2006/relationships" r:embed="rId1"/>
          <a:srcRect/>
          <a:stretch>
            <a:fillRect t="-59000" b="-59000"/>
          </a:stretch>
        </a:blipFill>
      </dgm:spPr>
    </dgm:pt>
    <dgm:pt modelId="{32EE4BD4-1609-4799-8420-966A716E0D6F}" type="pres">
      <dgm:prSet presAssocID="{35B286E5-F0AC-415C-BE4A-25829972F604}" presName="textRect" presStyleLbl="revTx" presStyleIdx="0" presStyleCnt="6">
        <dgm:presLayoutVars>
          <dgm:bulletEnabled val="1"/>
        </dgm:presLayoutVars>
      </dgm:prSet>
      <dgm:spPr/>
    </dgm:pt>
    <dgm:pt modelId="{72F5B18F-4763-4352-AFDB-19A256BFB3BA}" type="pres">
      <dgm:prSet presAssocID="{71DA0963-FE3B-47B3-84A4-DB8AFA3AA995}" presName="sibTrans" presStyleLbl="sibTrans2D1" presStyleIdx="0" presStyleCnt="0"/>
      <dgm:spPr/>
    </dgm:pt>
    <dgm:pt modelId="{EE7CBBE5-15D9-4D62-852C-DCF786CD0033}" type="pres">
      <dgm:prSet presAssocID="{A3F8A8C7-D1AE-4672-81F6-3D92298E985A}" presName="compNode" presStyleCnt="0"/>
      <dgm:spPr/>
    </dgm:pt>
    <dgm:pt modelId="{D7D451AD-8A6F-44EB-8168-C54D73891627}" type="pres">
      <dgm:prSet presAssocID="{A3F8A8C7-D1AE-4672-81F6-3D92298E985A}" presName="pictRect" presStyleLbl="node1" presStyleIdx="1" presStyleCnt="6"/>
      <dgm:spPr>
        <a:blipFill rotWithShape="1">
          <a:blip xmlns:r="http://schemas.openxmlformats.org/officeDocument/2006/relationships" r:embed="rId2"/>
          <a:srcRect/>
          <a:stretch>
            <a:fillRect l="-2000" r="-2000"/>
          </a:stretch>
        </a:blipFill>
      </dgm:spPr>
    </dgm:pt>
    <dgm:pt modelId="{9C34F24B-0978-4A44-891C-5F8A868F2121}" type="pres">
      <dgm:prSet presAssocID="{A3F8A8C7-D1AE-4672-81F6-3D92298E985A}" presName="textRect" presStyleLbl="revTx" presStyleIdx="1" presStyleCnt="6">
        <dgm:presLayoutVars>
          <dgm:bulletEnabled val="1"/>
        </dgm:presLayoutVars>
      </dgm:prSet>
      <dgm:spPr/>
    </dgm:pt>
    <dgm:pt modelId="{F63469BE-8963-48E1-B1C7-EE35F9E139D1}" type="pres">
      <dgm:prSet presAssocID="{BFA28245-06A6-4BF3-866C-9ADBF14CC6AE}" presName="sibTrans" presStyleLbl="sibTrans2D1" presStyleIdx="0" presStyleCnt="0"/>
      <dgm:spPr/>
    </dgm:pt>
    <dgm:pt modelId="{858785EF-8ABD-4F30-87A9-C9D977042263}" type="pres">
      <dgm:prSet presAssocID="{6E280B35-FC57-4673-8875-03853588BBE3}" presName="compNode" presStyleCnt="0"/>
      <dgm:spPr/>
    </dgm:pt>
    <dgm:pt modelId="{EC976977-6961-475A-B20F-7C33C2FD9180}" type="pres">
      <dgm:prSet presAssocID="{6E280B35-FC57-4673-8875-03853588BBE3}" presName="pictRect" presStyleLbl="node1" presStyleIdx="2" presStyleCnt="6"/>
      <dgm:spPr>
        <a:blipFill rotWithShape="1">
          <a:blip xmlns:r="http://schemas.openxmlformats.org/officeDocument/2006/relationships" r:embed="rId3"/>
          <a:srcRect/>
          <a:stretch>
            <a:fillRect l="-19000" r="-19000"/>
          </a:stretch>
        </a:blipFill>
      </dgm:spPr>
    </dgm:pt>
    <dgm:pt modelId="{7FA257A9-35E3-41CD-9877-41ED4B68B428}" type="pres">
      <dgm:prSet presAssocID="{6E280B35-FC57-4673-8875-03853588BBE3}" presName="textRect" presStyleLbl="revTx" presStyleIdx="2" presStyleCnt="6">
        <dgm:presLayoutVars>
          <dgm:bulletEnabled val="1"/>
        </dgm:presLayoutVars>
      </dgm:prSet>
      <dgm:spPr/>
    </dgm:pt>
    <dgm:pt modelId="{4A2D88D3-D1FF-4973-AF02-AED626F54FFA}" type="pres">
      <dgm:prSet presAssocID="{883B07E9-288E-428A-9BC0-D989419BCAC0}" presName="sibTrans" presStyleLbl="sibTrans2D1" presStyleIdx="0" presStyleCnt="0"/>
      <dgm:spPr/>
    </dgm:pt>
    <dgm:pt modelId="{0D285AA3-4FAA-4F26-9902-884C048ABEE1}" type="pres">
      <dgm:prSet presAssocID="{93359EE4-F4D3-4D65-AA1A-3F46EA30015F}" presName="compNode" presStyleCnt="0"/>
      <dgm:spPr/>
    </dgm:pt>
    <dgm:pt modelId="{CF1188CF-2F68-48CF-A0A7-5075482366A8}" type="pres">
      <dgm:prSet presAssocID="{93359EE4-F4D3-4D65-AA1A-3F46EA30015F}" presName="pictRect" presStyleLbl="node1" presStyleIdx="3" presStyleCnt="6"/>
      <dgm:spPr>
        <a:blipFill rotWithShape="1">
          <a:blip xmlns:r="http://schemas.openxmlformats.org/officeDocument/2006/relationships" r:embed="rId4"/>
          <a:srcRect/>
          <a:stretch>
            <a:fillRect t="-19000" b="-19000"/>
          </a:stretch>
        </a:blipFill>
      </dgm:spPr>
    </dgm:pt>
    <dgm:pt modelId="{B53A249F-5439-497C-BEA8-F2B266AE7339}" type="pres">
      <dgm:prSet presAssocID="{93359EE4-F4D3-4D65-AA1A-3F46EA30015F}" presName="textRect" presStyleLbl="revTx" presStyleIdx="3" presStyleCnt="6">
        <dgm:presLayoutVars>
          <dgm:bulletEnabled val="1"/>
        </dgm:presLayoutVars>
      </dgm:prSet>
      <dgm:spPr/>
    </dgm:pt>
    <dgm:pt modelId="{2E51CCA9-4943-4822-A7CE-52101B7E2DD9}" type="pres">
      <dgm:prSet presAssocID="{55F9DCEF-9304-42C8-BBAA-EC0BB529D77C}" presName="sibTrans" presStyleLbl="sibTrans2D1" presStyleIdx="0" presStyleCnt="0"/>
      <dgm:spPr/>
    </dgm:pt>
    <dgm:pt modelId="{041B04DD-024E-4A63-8627-082E8A6A9958}" type="pres">
      <dgm:prSet presAssocID="{C1E70C61-5A60-4F28-A37B-D91F53BB2668}" presName="compNode" presStyleCnt="0"/>
      <dgm:spPr/>
    </dgm:pt>
    <dgm:pt modelId="{FE01A171-13D9-4E5F-8A69-1DBFDCDA60D9}" type="pres">
      <dgm:prSet presAssocID="{C1E70C61-5A60-4F28-A37B-D91F53BB2668}" presName="pictRect" presStyleLbl="node1" presStyleIdx="4" presStyleCnt="6"/>
      <dgm:spPr>
        <a:blipFill rotWithShape="1">
          <a:blip xmlns:r="http://schemas.openxmlformats.org/officeDocument/2006/relationships" r:embed="rId5"/>
          <a:srcRect/>
          <a:stretch>
            <a:fillRect l="-7000" r="-7000"/>
          </a:stretch>
        </a:blipFill>
      </dgm:spPr>
      <dgm:extLst>
        <a:ext uri="{E40237B7-FDA0-4F09-8148-C483321AD2D9}">
          <dgm14:cNvPr xmlns:dgm14="http://schemas.microsoft.com/office/drawing/2010/diagram" id="0" name="" descr="Color&#10;"/>
        </a:ext>
      </dgm:extLst>
    </dgm:pt>
    <dgm:pt modelId="{EE15B7CE-8D85-4AB6-B0DB-A7C2EC3AE4CF}" type="pres">
      <dgm:prSet presAssocID="{C1E70C61-5A60-4F28-A37B-D91F53BB2668}" presName="textRect" presStyleLbl="revTx" presStyleIdx="4" presStyleCnt="6">
        <dgm:presLayoutVars>
          <dgm:bulletEnabled val="1"/>
        </dgm:presLayoutVars>
      </dgm:prSet>
      <dgm:spPr/>
    </dgm:pt>
    <dgm:pt modelId="{21A2976A-D15D-4027-8113-0D1D8914BFC3}" type="pres">
      <dgm:prSet presAssocID="{FDDE9CE2-DB51-48B6-9C64-42C1A57E89BC}" presName="sibTrans" presStyleLbl="sibTrans2D1" presStyleIdx="0" presStyleCnt="0"/>
      <dgm:spPr/>
    </dgm:pt>
    <dgm:pt modelId="{B96496E8-47F8-4F06-827F-90E0EEF6A916}" type="pres">
      <dgm:prSet presAssocID="{7C3AF3DF-79F1-42C8-8DE9-45B992A4FAC2}" presName="compNode" presStyleCnt="0"/>
      <dgm:spPr/>
    </dgm:pt>
    <dgm:pt modelId="{18E3B67E-D477-4C12-B41D-7435BDD2F0FA}" type="pres">
      <dgm:prSet presAssocID="{7C3AF3DF-79F1-42C8-8DE9-45B992A4FAC2}" presName="pictRect" presStyleLbl="node1" presStyleIdx="5" presStyleCnt="6"/>
      <dgm:spPr>
        <a:blipFill rotWithShape="1">
          <a:blip xmlns:r="http://schemas.openxmlformats.org/officeDocument/2006/relationships" r:embed="rId6"/>
          <a:srcRect/>
          <a:stretch>
            <a:fillRect l="-2000" r="-2000"/>
          </a:stretch>
        </a:blipFill>
      </dgm:spPr>
    </dgm:pt>
    <dgm:pt modelId="{B0DCDB3F-7E2D-4BF2-92EC-D5659D133BEE}" type="pres">
      <dgm:prSet presAssocID="{7C3AF3DF-79F1-42C8-8DE9-45B992A4FAC2}" presName="textRect" presStyleLbl="revTx" presStyleIdx="5" presStyleCnt="6">
        <dgm:presLayoutVars>
          <dgm:bulletEnabled val="1"/>
        </dgm:presLayoutVars>
      </dgm:prSet>
      <dgm:spPr/>
    </dgm:pt>
  </dgm:ptLst>
  <dgm:cxnLst>
    <dgm:cxn modelId="{50912A03-C585-4F3B-92B4-A90A82BF9C19}" srcId="{57335B69-DBCD-46F2-843F-C03715703E32}" destId="{C1E70C61-5A60-4F28-A37B-D91F53BB2668}" srcOrd="4" destOrd="0" parTransId="{7C687ABB-C13D-4DB5-83C2-36AFAD99944B}" sibTransId="{FDDE9CE2-DB51-48B6-9C64-42C1A57E89BC}"/>
    <dgm:cxn modelId="{AC840108-379E-4B2E-8653-1E4AC7DD62B5}" srcId="{57335B69-DBCD-46F2-843F-C03715703E32}" destId="{6E280B35-FC57-4673-8875-03853588BBE3}" srcOrd="2" destOrd="0" parTransId="{D95ED6C2-20C8-4900-8CD4-E570EC6F8181}" sibTransId="{883B07E9-288E-428A-9BC0-D989419BCAC0}"/>
    <dgm:cxn modelId="{326E6513-EA33-4EB1-9919-87B97DC6F535}" type="presOf" srcId="{55F9DCEF-9304-42C8-BBAA-EC0BB529D77C}" destId="{2E51CCA9-4943-4822-A7CE-52101B7E2DD9}" srcOrd="0" destOrd="0" presId="urn:microsoft.com/office/officeart/2005/8/layout/pList1"/>
    <dgm:cxn modelId="{4A295030-E95F-41DC-A06C-D3B4440719A7}" type="presOf" srcId="{883B07E9-288E-428A-9BC0-D989419BCAC0}" destId="{4A2D88D3-D1FF-4973-AF02-AED626F54FFA}" srcOrd="0" destOrd="0" presId="urn:microsoft.com/office/officeart/2005/8/layout/pList1"/>
    <dgm:cxn modelId="{266EFB3A-6347-4D6B-AE0B-5F8110DB0C41}" type="presOf" srcId="{6E280B35-FC57-4673-8875-03853588BBE3}" destId="{7FA257A9-35E3-41CD-9877-41ED4B68B428}" srcOrd="0" destOrd="0" presId="urn:microsoft.com/office/officeart/2005/8/layout/pList1"/>
    <dgm:cxn modelId="{7E38963C-B977-4116-A720-5928D5892B76}" type="presOf" srcId="{FDDE9CE2-DB51-48B6-9C64-42C1A57E89BC}" destId="{21A2976A-D15D-4027-8113-0D1D8914BFC3}" srcOrd="0" destOrd="0" presId="urn:microsoft.com/office/officeart/2005/8/layout/pList1"/>
    <dgm:cxn modelId="{37C13F63-FF9D-4764-B824-485F14ED833A}" type="presOf" srcId="{7C3AF3DF-79F1-42C8-8DE9-45B992A4FAC2}" destId="{B0DCDB3F-7E2D-4BF2-92EC-D5659D133BEE}" srcOrd="0" destOrd="0" presId="urn:microsoft.com/office/officeart/2005/8/layout/pList1"/>
    <dgm:cxn modelId="{82C4B148-DF04-4D04-AEDC-9DADE8E72746}" srcId="{57335B69-DBCD-46F2-843F-C03715703E32}" destId="{35B286E5-F0AC-415C-BE4A-25829972F604}" srcOrd="0" destOrd="0" parTransId="{CE67543B-44F8-48E8-849C-3680AE196FB2}" sibTransId="{71DA0963-FE3B-47B3-84A4-DB8AFA3AA995}"/>
    <dgm:cxn modelId="{9C5E906F-9A76-4281-A2B8-00B62ED30186}" type="presOf" srcId="{BFA28245-06A6-4BF3-866C-9ADBF14CC6AE}" destId="{F63469BE-8963-48E1-B1C7-EE35F9E139D1}" srcOrd="0" destOrd="0" presId="urn:microsoft.com/office/officeart/2005/8/layout/pList1"/>
    <dgm:cxn modelId="{9E5EC273-B99D-4005-87C6-3A9B97A1DBF1}" srcId="{57335B69-DBCD-46F2-843F-C03715703E32}" destId="{93359EE4-F4D3-4D65-AA1A-3F46EA30015F}" srcOrd="3" destOrd="0" parTransId="{16F4E354-BB0C-430A-B880-C4FDE3B51D6B}" sibTransId="{55F9DCEF-9304-42C8-BBAA-EC0BB529D77C}"/>
    <dgm:cxn modelId="{658A6955-1C83-4A9B-A9AA-4ECBD5E41A52}" type="presOf" srcId="{C1E70C61-5A60-4F28-A37B-D91F53BB2668}" destId="{EE15B7CE-8D85-4AB6-B0DB-A7C2EC3AE4CF}" srcOrd="0" destOrd="0" presId="urn:microsoft.com/office/officeart/2005/8/layout/pList1"/>
    <dgm:cxn modelId="{AA44E785-E0FC-47CD-9FEF-7AF2AE5F90C9}" type="presOf" srcId="{35B286E5-F0AC-415C-BE4A-25829972F604}" destId="{32EE4BD4-1609-4799-8420-966A716E0D6F}" srcOrd="0" destOrd="0" presId="urn:microsoft.com/office/officeart/2005/8/layout/pList1"/>
    <dgm:cxn modelId="{7E2519C6-836A-443E-8845-A71ECDE7EE3B}" type="presOf" srcId="{93359EE4-F4D3-4D65-AA1A-3F46EA30015F}" destId="{B53A249F-5439-497C-BEA8-F2B266AE7339}" srcOrd="0" destOrd="0" presId="urn:microsoft.com/office/officeart/2005/8/layout/pList1"/>
    <dgm:cxn modelId="{FB17C0CD-B063-4A15-8B70-72735EFEFEE1}" srcId="{57335B69-DBCD-46F2-843F-C03715703E32}" destId="{A3F8A8C7-D1AE-4672-81F6-3D92298E985A}" srcOrd="1" destOrd="0" parTransId="{1BFFBAE9-F691-484B-8608-0975E8E78304}" sibTransId="{BFA28245-06A6-4BF3-866C-9ADBF14CC6AE}"/>
    <dgm:cxn modelId="{0E4286E1-2FD6-40E4-B54A-F3E115166474}" srcId="{57335B69-DBCD-46F2-843F-C03715703E32}" destId="{7C3AF3DF-79F1-42C8-8DE9-45B992A4FAC2}" srcOrd="5" destOrd="0" parTransId="{86F49EC4-E8F1-45F4-B76C-D89ABADAE228}" sibTransId="{8D763A50-F979-4749-B1B4-4FEDD2EB5471}"/>
    <dgm:cxn modelId="{D1D263E2-B3DD-4B4B-ACAA-8138ED5CEBD9}" type="presOf" srcId="{A3F8A8C7-D1AE-4672-81F6-3D92298E985A}" destId="{9C34F24B-0978-4A44-891C-5F8A868F2121}" srcOrd="0" destOrd="0" presId="urn:microsoft.com/office/officeart/2005/8/layout/pList1"/>
    <dgm:cxn modelId="{10E008E5-04AC-450F-812A-805F38487424}" type="presOf" srcId="{57335B69-DBCD-46F2-843F-C03715703E32}" destId="{42B2D912-21E3-4115-8694-3D70265F4579}" srcOrd="0" destOrd="0" presId="urn:microsoft.com/office/officeart/2005/8/layout/pList1"/>
    <dgm:cxn modelId="{001BFCEE-9DDB-4A25-8675-7D8664D67C45}" type="presOf" srcId="{71DA0963-FE3B-47B3-84A4-DB8AFA3AA995}" destId="{72F5B18F-4763-4352-AFDB-19A256BFB3BA}" srcOrd="0" destOrd="0" presId="urn:microsoft.com/office/officeart/2005/8/layout/pList1"/>
    <dgm:cxn modelId="{B672392E-ECF3-4117-AD19-537A9C2021D9}" type="presParOf" srcId="{42B2D912-21E3-4115-8694-3D70265F4579}" destId="{194435CB-A7D6-4351-9923-9617068A69C0}" srcOrd="0" destOrd="0" presId="urn:microsoft.com/office/officeart/2005/8/layout/pList1"/>
    <dgm:cxn modelId="{3B36A1AD-D906-47DC-9F95-4204EC138C8D}" type="presParOf" srcId="{194435CB-A7D6-4351-9923-9617068A69C0}" destId="{FB694482-BA64-4B99-A30D-70C23D0A5434}" srcOrd="0" destOrd="0" presId="urn:microsoft.com/office/officeart/2005/8/layout/pList1"/>
    <dgm:cxn modelId="{B3B48C51-4AA4-4D4A-80D1-547912C22BA9}" type="presParOf" srcId="{194435CB-A7D6-4351-9923-9617068A69C0}" destId="{32EE4BD4-1609-4799-8420-966A716E0D6F}" srcOrd="1" destOrd="0" presId="urn:microsoft.com/office/officeart/2005/8/layout/pList1"/>
    <dgm:cxn modelId="{134E4CAD-E23E-40EB-A826-8A1085BF4270}" type="presParOf" srcId="{42B2D912-21E3-4115-8694-3D70265F4579}" destId="{72F5B18F-4763-4352-AFDB-19A256BFB3BA}" srcOrd="1" destOrd="0" presId="urn:microsoft.com/office/officeart/2005/8/layout/pList1"/>
    <dgm:cxn modelId="{6AEAA02D-A82C-4151-ACA4-6004C70C3DF7}" type="presParOf" srcId="{42B2D912-21E3-4115-8694-3D70265F4579}" destId="{EE7CBBE5-15D9-4D62-852C-DCF786CD0033}" srcOrd="2" destOrd="0" presId="urn:microsoft.com/office/officeart/2005/8/layout/pList1"/>
    <dgm:cxn modelId="{4CF78DDC-97B9-4C7C-AAF2-7E195ABBB946}" type="presParOf" srcId="{EE7CBBE5-15D9-4D62-852C-DCF786CD0033}" destId="{D7D451AD-8A6F-44EB-8168-C54D73891627}" srcOrd="0" destOrd="0" presId="urn:microsoft.com/office/officeart/2005/8/layout/pList1"/>
    <dgm:cxn modelId="{BD86B657-E18E-4A22-8364-232EC66459BA}" type="presParOf" srcId="{EE7CBBE5-15D9-4D62-852C-DCF786CD0033}" destId="{9C34F24B-0978-4A44-891C-5F8A868F2121}" srcOrd="1" destOrd="0" presId="urn:microsoft.com/office/officeart/2005/8/layout/pList1"/>
    <dgm:cxn modelId="{CBAE5DEB-7990-4410-86C3-E5A06AC26134}" type="presParOf" srcId="{42B2D912-21E3-4115-8694-3D70265F4579}" destId="{F63469BE-8963-48E1-B1C7-EE35F9E139D1}" srcOrd="3" destOrd="0" presId="urn:microsoft.com/office/officeart/2005/8/layout/pList1"/>
    <dgm:cxn modelId="{7189A886-420A-4A91-A8BD-E2F1CA15F65C}" type="presParOf" srcId="{42B2D912-21E3-4115-8694-3D70265F4579}" destId="{858785EF-8ABD-4F30-87A9-C9D977042263}" srcOrd="4" destOrd="0" presId="urn:microsoft.com/office/officeart/2005/8/layout/pList1"/>
    <dgm:cxn modelId="{66802EB6-B45C-4C5C-BB2D-700B12675D32}" type="presParOf" srcId="{858785EF-8ABD-4F30-87A9-C9D977042263}" destId="{EC976977-6961-475A-B20F-7C33C2FD9180}" srcOrd="0" destOrd="0" presId="urn:microsoft.com/office/officeart/2005/8/layout/pList1"/>
    <dgm:cxn modelId="{FB6502CB-4D21-41FE-90B3-78D800B32945}" type="presParOf" srcId="{858785EF-8ABD-4F30-87A9-C9D977042263}" destId="{7FA257A9-35E3-41CD-9877-41ED4B68B428}" srcOrd="1" destOrd="0" presId="urn:microsoft.com/office/officeart/2005/8/layout/pList1"/>
    <dgm:cxn modelId="{1E05B7E5-DA1B-464A-B510-AB4C68ABE690}" type="presParOf" srcId="{42B2D912-21E3-4115-8694-3D70265F4579}" destId="{4A2D88D3-D1FF-4973-AF02-AED626F54FFA}" srcOrd="5" destOrd="0" presId="urn:microsoft.com/office/officeart/2005/8/layout/pList1"/>
    <dgm:cxn modelId="{7496494F-58BB-401C-B99C-3CD0FFE7B51D}" type="presParOf" srcId="{42B2D912-21E3-4115-8694-3D70265F4579}" destId="{0D285AA3-4FAA-4F26-9902-884C048ABEE1}" srcOrd="6" destOrd="0" presId="urn:microsoft.com/office/officeart/2005/8/layout/pList1"/>
    <dgm:cxn modelId="{3416FD3B-ABAA-4ADB-9067-215A70F7B619}" type="presParOf" srcId="{0D285AA3-4FAA-4F26-9902-884C048ABEE1}" destId="{CF1188CF-2F68-48CF-A0A7-5075482366A8}" srcOrd="0" destOrd="0" presId="urn:microsoft.com/office/officeart/2005/8/layout/pList1"/>
    <dgm:cxn modelId="{D4A26811-12DC-4159-A307-4153F271998D}" type="presParOf" srcId="{0D285AA3-4FAA-4F26-9902-884C048ABEE1}" destId="{B53A249F-5439-497C-BEA8-F2B266AE7339}" srcOrd="1" destOrd="0" presId="urn:microsoft.com/office/officeart/2005/8/layout/pList1"/>
    <dgm:cxn modelId="{47540CFA-5B55-4DA4-94BF-391819D6139E}" type="presParOf" srcId="{42B2D912-21E3-4115-8694-3D70265F4579}" destId="{2E51CCA9-4943-4822-A7CE-52101B7E2DD9}" srcOrd="7" destOrd="0" presId="urn:microsoft.com/office/officeart/2005/8/layout/pList1"/>
    <dgm:cxn modelId="{D094DF4E-2857-4E8B-8FA1-1F2C8BC4502B}" type="presParOf" srcId="{42B2D912-21E3-4115-8694-3D70265F4579}" destId="{041B04DD-024E-4A63-8627-082E8A6A9958}" srcOrd="8" destOrd="0" presId="urn:microsoft.com/office/officeart/2005/8/layout/pList1"/>
    <dgm:cxn modelId="{B988479D-F251-4860-8698-81D82E822B3A}" type="presParOf" srcId="{041B04DD-024E-4A63-8627-082E8A6A9958}" destId="{FE01A171-13D9-4E5F-8A69-1DBFDCDA60D9}" srcOrd="0" destOrd="0" presId="urn:microsoft.com/office/officeart/2005/8/layout/pList1"/>
    <dgm:cxn modelId="{04370D78-14F7-4424-8218-F584D00BA682}" type="presParOf" srcId="{041B04DD-024E-4A63-8627-082E8A6A9958}" destId="{EE15B7CE-8D85-4AB6-B0DB-A7C2EC3AE4CF}" srcOrd="1" destOrd="0" presId="urn:microsoft.com/office/officeart/2005/8/layout/pList1"/>
    <dgm:cxn modelId="{3E88A519-A10B-4099-A71C-44AE523EB391}" type="presParOf" srcId="{42B2D912-21E3-4115-8694-3D70265F4579}" destId="{21A2976A-D15D-4027-8113-0D1D8914BFC3}" srcOrd="9" destOrd="0" presId="urn:microsoft.com/office/officeart/2005/8/layout/pList1"/>
    <dgm:cxn modelId="{0F6D1E6B-F90F-41F5-B0C3-4B3645EF9F9F}" type="presParOf" srcId="{42B2D912-21E3-4115-8694-3D70265F4579}" destId="{B96496E8-47F8-4F06-827F-90E0EEF6A916}" srcOrd="10" destOrd="0" presId="urn:microsoft.com/office/officeart/2005/8/layout/pList1"/>
    <dgm:cxn modelId="{694EF98A-1C27-46C1-9CF0-5FE8FC70737B}" type="presParOf" srcId="{B96496E8-47F8-4F06-827F-90E0EEF6A916}" destId="{18E3B67E-D477-4C12-B41D-7435BDD2F0FA}" srcOrd="0" destOrd="0" presId="urn:microsoft.com/office/officeart/2005/8/layout/pList1"/>
    <dgm:cxn modelId="{873AE403-CFE7-4AFC-9D09-E92FDC52EFBE}" type="presParOf" srcId="{B96496E8-47F8-4F06-827F-90E0EEF6A916}" destId="{B0DCDB3F-7E2D-4BF2-92EC-D5659D133BEE}"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DFD4AA-E757-4E40-BED2-291BF6C44865}">
      <dsp:nvSpPr>
        <dsp:cNvPr id="0" name=""/>
        <dsp:cNvSpPr/>
      </dsp:nvSpPr>
      <dsp:spPr>
        <a:xfrm>
          <a:off x="5357" y="964406"/>
          <a:ext cx="1814909" cy="213518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E07CCAE-EC9B-488A-98C2-0FB1326C63EB}">
      <dsp:nvSpPr>
        <dsp:cNvPr id="0" name=""/>
        <dsp:cNvSpPr/>
      </dsp:nvSpPr>
      <dsp:spPr>
        <a:xfrm>
          <a:off x="96103" y="1049813"/>
          <a:ext cx="1633418" cy="138787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4000" b="-2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573ADC-41C6-4660-BB89-020AAC45BDFC}">
      <dsp:nvSpPr>
        <dsp:cNvPr id="0" name=""/>
        <dsp:cNvSpPr/>
      </dsp:nvSpPr>
      <dsp:spPr>
        <a:xfrm>
          <a:off x="96103" y="2651221"/>
          <a:ext cx="1633418" cy="362964"/>
        </a:xfrm>
        <a:prstGeom prst="rect">
          <a:avLst/>
        </a:prstGeom>
        <a:solidFill>
          <a:schemeClr val="accent5">
            <a:lumMod val="25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Container of nuclear materials</a:t>
          </a:r>
        </a:p>
      </dsp:txBody>
      <dsp:txXfrm>
        <a:off x="96103" y="2651221"/>
        <a:ext cx="1633418" cy="362964"/>
      </dsp:txXfrm>
    </dsp:sp>
    <dsp:sp modelId="{347799A8-0194-4DB5-9040-879F80A5E310}">
      <dsp:nvSpPr>
        <dsp:cNvPr id="0" name=""/>
        <dsp:cNvSpPr/>
      </dsp:nvSpPr>
      <dsp:spPr>
        <a:xfrm>
          <a:off x="96103" y="2437685"/>
          <a:ext cx="1633418" cy="213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A</a:t>
          </a:r>
        </a:p>
      </dsp:txBody>
      <dsp:txXfrm>
        <a:off x="96103" y="2437685"/>
        <a:ext cx="1633418" cy="213535"/>
      </dsp:txXfrm>
    </dsp:sp>
    <dsp:sp modelId="{BC0C8EE9-38B7-4699-97A1-5BCE25253A12}">
      <dsp:nvSpPr>
        <dsp:cNvPr id="0" name=""/>
        <dsp:cNvSpPr/>
      </dsp:nvSpPr>
      <dsp:spPr>
        <a:xfrm>
          <a:off x="2140545" y="964406"/>
          <a:ext cx="1814909" cy="213518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C3F1B51-7436-446D-956A-381476D20B71}">
      <dsp:nvSpPr>
        <dsp:cNvPr id="0" name=""/>
        <dsp:cNvSpPr/>
      </dsp:nvSpPr>
      <dsp:spPr>
        <a:xfrm>
          <a:off x="2231290" y="1049813"/>
          <a:ext cx="1633418" cy="138787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ECD4BD-CE71-4FFE-B037-C599FD2B957A}">
      <dsp:nvSpPr>
        <dsp:cNvPr id="0" name=""/>
        <dsp:cNvSpPr/>
      </dsp:nvSpPr>
      <dsp:spPr>
        <a:xfrm>
          <a:off x="2231290" y="2651221"/>
          <a:ext cx="1633418" cy="362964"/>
        </a:xfrm>
        <a:prstGeom prst="rect">
          <a:avLst/>
        </a:prstGeom>
        <a:solidFill>
          <a:schemeClr val="accent5">
            <a:lumMod val="25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Improvised nuclear device prior to detonation</a:t>
          </a:r>
        </a:p>
      </dsp:txBody>
      <dsp:txXfrm>
        <a:off x="2231290" y="2651221"/>
        <a:ext cx="1633418" cy="362964"/>
      </dsp:txXfrm>
    </dsp:sp>
    <dsp:sp modelId="{24F56ACE-0ADB-472B-BDEE-19B9C1F1C54A}">
      <dsp:nvSpPr>
        <dsp:cNvPr id="0" name=""/>
        <dsp:cNvSpPr/>
      </dsp:nvSpPr>
      <dsp:spPr>
        <a:xfrm>
          <a:off x="2231290" y="2437685"/>
          <a:ext cx="1633418" cy="213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B</a:t>
          </a:r>
        </a:p>
      </dsp:txBody>
      <dsp:txXfrm>
        <a:off x="2231290" y="2437685"/>
        <a:ext cx="1633418" cy="213535"/>
      </dsp:txXfrm>
    </dsp:sp>
    <dsp:sp modelId="{F5B30FBA-CD63-40D8-864A-F12468E69FE5}">
      <dsp:nvSpPr>
        <dsp:cNvPr id="0" name=""/>
        <dsp:cNvSpPr/>
      </dsp:nvSpPr>
      <dsp:spPr>
        <a:xfrm>
          <a:off x="4275732" y="964406"/>
          <a:ext cx="1814909" cy="213518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12EB94F-F05C-4437-9B20-E6C79561AC98}">
      <dsp:nvSpPr>
        <dsp:cNvPr id="0" name=""/>
        <dsp:cNvSpPr/>
      </dsp:nvSpPr>
      <dsp:spPr>
        <a:xfrm>
          <a:off x="4366478" y="1049813"/>
          <a:ext cx="1633418" cy="138787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1000" b="-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6FDD17-088F-4343-83A1-7BFD0C5AD08D}">
      <dsp:nvSpPr>
        <dsp:cNvPr id="0" name=""/>
        <dsp:cNvSpPr/>
      </dsp:nvSpPr>
      <dsp:spPr>
        <a:xfrm>
          <a:off x="4366478" y="2651221"/>
          <a:ext cx="1633418" cy="362964"/>
        </a:xfrm>
        <a:prstGeom prst="rect">
          <a:avLst/>
        </a:prstGeom>
        <a:solidFill>
          <a:schemeClr val="accent5">
            <a:lumMod val="2500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Radioactive debris after detonation</a:t>
          </a:r>
        </a:p>
      </dsp:txBody>
      <dsp:txXfrm>
        <a:off x="4366478" y="2651221"/>
        <a:ext cx="1633418" cy="362964"/>
      </dsp:txXfrm>
    </dsp:sp>
    <dsp:sp modelId="{40FED4BD-1D5A-458F-9658-CE2EE5B09FC2}">
      <dsp:nvSpPr>
        <dsp:cNvPr id="0" name=""/>
        <dsp:cNvSpPr/>
      </dsp:nvSpPr>
      <dsp:spPr>
        <a:xfrm>
          <a:off x="4366478" y="2437685"/>
          <a:ext cx="1633418" cy="213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C</a:t>
          </a:r>
        </a:p>
      </dsp:txBody>
      <dsp:txXfrm>
        <a:off x="4366478" y="2437685"/>
        <a:ext cx="1633418" cy="2135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94482-BA64-4B99-A30D-70C23D0A5434}">
      <dsp:nvSpPr>
        <dsp:cNvPr id="0" name=""/>
        <dsp:cNvSpPr/>
      </dsp:nvSpPr>
      <dsp:spPr>
        <a:xfrm>
          <a:off x="140131" y="0"/>
          <a:ext cx="2323960" cy="1601209"/>
        </a:xfrm>
        <a:prstGeom prst="roundRect">
          <a:avLst/>
        </a:prstGeom>
        <a:blipFill rotWithShape="1">
          <a:blip xmlns:r="http://schemas.openxmlformats.org/officeDocument/2006/relationships" r:embed="rId1"/>
          <a:srcRect/>
          <a:stretch>
            <a:fillRect t="-59000" b="-5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E4BD4-1609-4799-8420-966A716E0D6F}">
      <dsp:nvSpPr>
        <dsp:cNvPr id="0" name=""/>
        <dsp:cNvSpPr/>
      </dsp:nvSpPr>
      <dsp:spPr>
        <a:xfrm>
          <a:off x="140131" y="1604116"/>
          <a:ext cx="2323960" cy="86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a:t>Radiochemistry</a:t>
          </a:r>
        </a:p>
      </dsp:txBody>
      <dsp:txXfrm>
        <a:off x="140131" y="1604116"/>
        <a:ext cx="2323960" cy="862189"/>
      </dsp:txXfrm>
    </dsp:sp>
    <dsp:sp modelId="{D7D451AD-8A6F-44EB-8168-C54D73891627}">
      <dsp:nvSpPr>
        <dsp:cNvPr id="0" name=""/>
        <dsp:cNvSpPr/>
      </dsp:nvSpPr>
      <dsp:spPr>
        <a:xfrm>
          <a:off x="2696586" y="2907"/>
          <a:ext cx="2323960" cy="1601209"/>
        </a:xfrm>
        <a:prstGeom prst="roundRect">
          <a:avLst/>
        </a:prstGeom>
        <a:blipFill rotWithShape="1">
          <a:blip xmlns:r="http://schemas.openxmlformats.org/officeDocument/2006/relationships" r:embed="rId2"/>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34F24B-0978-4A44-891C-5F8A868F2121}">
      <dsp:nvSpPr>
        <dsp:cNvPr id="0" name=""/>
        <dsp:cNvSpPr/>
      </dsp:nvSpPr>
      <dsp:spPr>
        <a:xfrm>
          <a:off x="2696586" y="1604116"/>
          <a:ext cx="2323960" cy="86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a:t>Elemental Analysis</a:t>
          </a:r>
        </a:p>
      </dsp:txBody>
      <dsp:txXfrm>
        <a:off x="2696586" y="1604116"/>
        <a:ext cx="2323960" cy="862189"/>
      </dsp:txXfrm>
    </dsp:sp>
    <dsp:sp modelId="{EC976977-6961-475A-B20F-7C33C2FD9180}">
      <dsp:nvSpPr>
        <dsp:cNvPr id="0" name=""/>
        <dsp:cNvSpPr/>
      </dsp:nvSpPr>
      <dsp:spPr>
        <a:xfrm>
          <a:off x="5253041" y="2907"/>
          <a:ext cx="2323960" cy="1601209"/>
        </a:xfrm>
        <a:prstGeom prst="roundRect">
          <a:avLst/>
        </a:prstGeom>
        <a:blipFill rotWithShape="1">
          <a:blip xmlns:r="http://schemas.openxmlformats.org/officeDocument/2006/relationships" r:embed="rId3"/>
          <a:srcRect/>
          <a:stretch>
            <a:fillRect l="-19000" r="-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A257A9-35E3-41CD-9877-41ED4B68B428}">
      <dsp:nvSpPr>
        <dsp:cNvPr id="0" name=""/>
        <dsp:cNvSpPr/>
      </dsp:nvSpPr>
      <dsp:spPr>
        <a:xfrm>
          <a:off x="5253041" y="1604116"/>
          <a:ext cx="2323960" cy="86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err="1"/>
            <a:t>Isotopics</a:t>
          </a:r>
          <a:r>
            <a:rPr lang="en-US" sz="1600" kern="1200"/>
            <a:t>/ </a:t>
          </a:r>
          <a:r>
            <a:rPr lang="en-US" sz="1600" kern="1200" err="1"/>
            <a:t>Radiochronometry</a:t>
          </a:r>
          <a:endParaRPr lang="en-US" sz="1600" kern="1200"/>
        </a:p>
      </dsp:txBody>
      <dsp:txXfrm>
        <a:off x="5253041" y="1604116"/>
        <a:ext cx="2323960" cy="862189"/>
      </dsp:txXfrm>
    </dsp:sp>
    <dsp:sp modelId="{CF1188CF-2F68-48CF-A0A7-5075482366A8}">
      <dsp:nvSpPr>
        <dsp:cNvPr id="0" name=""/>
        <dsp:cNvSpPr/>
      </dsp:nvSpPr>
      <dsp:spPr>
        <a:xfrm>
          <a:off x="140131" y="2698702"/>
          <a:ext cx="2323960" cy="1601209"/>
        </a:xfrm>
        <a:prstGeom prst="roundRect">
          <a:avLst/>
        </a:prstGeom>
        <a:blipFill rotWithShape="1">
          <a:blip xmlns:r="http://schemas.openxmlformats.org/officeDocument/2006/relationships" r:embed="rId4"/>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3A249F-5439-497C-BEA8-F2B266AE7339}">
      <dsp:nvSpPr>
        <dsp:cNvPr id="0" name=""/>
        <dsp:cNvSpPr/>
      </dsp:nvSpPr>
      <dsp:spPr>
        <a:xfrm>
          <a:off x="140131" y="4299911"/>
          <a:ext cx="2323960" cy="86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endParaRPr lang="en-US" sz="1600" kern="1200"/>
        </a:p>
      </dsp:txBody>
      <dsp:txXfrm>
        <a:off x="140131" y="4299911"/>
        <a:ext cx="2323960" cy="862189"/>
      </dsp:txXfrm>
    </dsp:sp>
    <dsp:sp modelId="{FE01A171-13D9-4E5F-8A69-1DBFDCDA60D9}">
      <dsp:nvSpPr>
        <dsp:cNvPr id="0" name=""/>
        <dsp:cNvSpPr/>
      </dsp:nvSpPr>
      <dsp:spPr>
        <a:xfrm>
          <a:off x="2696586" y="2698702"/>
          <a:ext cx="2323960" cy="1601209"/>
        </a:xfrm>
        <a:prstGeom prst="roundRect">
          <a:avLst/>
        </a:prstGeom>
        <a:blipFill rotWithShape="1">
          <a:blip xmlns:r="http://schemas.openxmlformats.org/officeDocument/2006/relationships" r:embed="rId5"/>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15B7CE-8D85-4AB6-B0DB-A7C2EC3AE4CF}">
      <dsp:nvSpPr>
        <dsp:cNvPr id="0" name=""/>
        <dsp:cNvSpPr/>
      </dsp:nvSpPr>
      <dsp:spPr>
        <a:xfrm>
          <a:off x="2696586" y="4299911"/>
          <a:ext cx="2323960" cy="86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endParaRPr lang="en-US" sz="1600" kern="1200"/>
        </a:p>
      </dsp:txBody>
      <dsp:txXfrm>
        <a:off x="2696586" y="4299911"/>
        <a:ext cx="2323960" cy="862189"/>
      </dsp:txXfrm>
    </dsp:sp>
    <dsp:sp modelId="{18E3B67E-D477-4C12-B41D-7435BDD2F0FA}">
      <dsp:nvSpPr>
        <dsp:cNvPr id="0" name=""/>
        <dsp:cNvSpPr/>
      </dsp:nvSpPr>
      <dsp:spPr>
        <a:xfrm>
          <a:off x="5253041" y="2698702"/>
          <a:ext cx="2323960" cy="1601209"/>
        </a:xfrm>
        <a:prstGeom prst="roundRect">
          <a:avLst/>
        </a:prstGeom>
        <a:blipFill rotWithShape="1">
          <a:blip xmlns:r="http://schemas.openxmlformats.org/officeDocument/2006/relationships" r:embed="rId6"/>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DCDB3F-7E2D-4BF2-92EC-D5659D133BEE}">
      <dsp:nvSpPr>
        <dsp:cNvPr id="0" name=""/>
        <dsp:cNvSpPr/>
      </dsp:nvSpPr>
      <dsp:spPr>
        <a:xfrm>
          <a:off x="5253041" y="4299911"/>
          <a:ext cx="2323960" cy="862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a:t>Morphology (SEM and XRD)</a:t>
          </a:r>
        </a:p>
      </dsp:txBody>
      <dsp:txXfrm>
        <a:off x="5253041" y="4299911"/>
        <a:ext cx="2323960" cy="862189"/>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A7F61B0-AC2E-4722-BBD8-C625742331A6}" type="datetimeFigureOut">
              <a:rPr lang="en-US" smtClean="0"/>
              <a:t>8/5/2022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6FB4CAB-DAEE-4E98-8365-71A785E86FC9}" type="slidenum">
              <a:rPr lang="en-US" smtClean="0"/>
              <a:t>‹#›</a:t>
            </a:fld>
            <a:endParaRPr lang="en-US"/>
          </a:p>
        </p:txBody>
      </p:sp>
    </p:spTree>
    <p:extLst>
      <p:ext uri="{BB962C8B-B14F-4D97-AF65-F5344CB8AC3E}">
        <p14:creationId xmlns:p14="http://schemas.microsoft.com/office/powerpoint/2010/main" val="3619776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99964F3E-2525-46CA-BE92-871CABBAFCCB}" type="slidenum">
              <a:rPr lang="en-US" smtClean="0"/>
              <a:pPr/>
              <a:t>1</a:t>
            </a:fld>
            <a:endParaRPr lang="en-US"/>
          </a:p>
        </p:txBody>
      </p:sp>
      <p:sp>
        <p:nvSpPr>
          <p:cNvPr id="43011" name="Rectangle 2"/>
          <p:cNvSpPr>
            <a:spLocks noGrp="1" noRot="1" noChangeAspect="1" noChangeArrowheads="1" noTextEdit="1"/>
          </p:cNvSpPr>
          <p:nvPr>
            <p:ph type="sldImg"/>
          </p:nvPr>
        </p:nvSpPr>
        <p:spPr>
          <a:xfrm>
            <a:off x="1181100" y="698500"/>
            <a:ext cx="4648200" cy="3486150"/>
          </a:xfrm>
          <a:ln/>
        </p:spPr>
      </p:sp>
      <p:sp>
        <p:nvSpPr>
          <p:cNvPr id="2" name="Notes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280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7423D25A-C772-4C59-837E-7F2C0A6F39BC}"/>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A9F08F9D-82FB-4092-B79B-C71E80EAC1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2532" name="Slide Number Placeholder 3">
            <a:extLst>
              <a:ext uri="{FF2B5EF4-FFF2-40B4-BE49-F238E27FC236}">
                <a16:creationId xmlns:a16="http://schemas.microsoft.com/office/drawing/2014/main" id="{9DEAB7F2-4757-4F8D-B919-BCA56CE2CE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C72453F-0650-4E9C-9345-74D76D777BD5}" type="slidenum">
              <a:rPr lang="en-US" altLang="en-US" sz="1200"/>
              <a:pPr/>
              <a:t>2</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FB4CAB-DAEE-4E98-8365-71A785E86FC9}" type="slidenum">
              <a:rPr lang="en-US" smtClean="0"/>
              <a:t>3</a:t>
            </a:fld>
            <a:endParaRPr lang="en-US"/>
          </a:p>
        </p:txBody>
      </p:sp>
    </p:spTree>
    <p:extLst>
      <p:ext uri="{BB962C8B-B14F-4D97-AF65-F5344CB8AC3E}">
        <p14:creationId xmlns:p14="http://schemas.microsoft.com/office/powerpoint/2010/main" val="1448059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37BD1E67-ED0D-4081-B559-1A610A3D165B}"/>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930DFD53-080C-4272-98A9-EB3439CE9C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
        <p:nvSpPr>
          <p:cNvPr id="40964" name="Slide Number Placeholder 3">
            <a:extLst>
              <a:ext uri="{FF2B5EF4-FFF2-40B4-BE49-F238E27FC236}">
                <a16:creationId xmlns:a16="http://schemas.microsoft.com/office/drawing/2014/main" id="{C6A9B6AD-3F55-4660-A084-E334554549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fld id="{55CF3697-4D5A-4E84-BB7F-8FD81800D6F9}" type="slidenum">
              <a:rPr lang="en-US" altLang="en-US" sz="1200"/>
              <a:pPr/>
              <a:t>4</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endParaRPr lang="en-US" baseline="0" dirty="0"/>
          </a:p>
          <a:p>
            <a:pPr marL="228600" indent="-228600">
              <a:buAutoNum type="arabicPeriod"/>
            </a:pP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B3F063E3-5AC7-445B-8723-BCC2EAA3137B}" type="slidenum">
              <a:rPr lang="en-US" smtClean="0"/>
              <a:pPr>
                <a:defRPr/>
              </a:pPr>
              <a:t>5</a:t>
            </a:fld>
            <a:endParaRPr lang="en-US"/>
          </a:p>
        </p:txBody>
      </p:sp>
    </p:spTree>
    <p:extLst>
      <p:ext uri="{BB962C8B-B14F-4D97-AF65-F5344CB8AC3E}">
        <p14:creationId xmlns:p14="http://schemas.microsoft.com/office/powerpoint/2010/main" val="33883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FB4CAB-DAEE-4E98-8365-71A785E86FC9}" type="slidenum">
              <a:rPr lang="en-US" smtClean="0"/>
              <a:t>6</a:t>
            </a:fld>
            <a:endParaRPr lang="en-US"/>
          </a:p>
        </p:txBody>
      </p:sp>
    </p:spTree>
    <p:extLst>
      <p:ext uri="{BB962C8B-B14F-4D97-AF65-F5344CB8AC3E}">
        <p14:creationId xmlns:p14="http://schemas.microsoft.com/office/powerpoint/2010/main" val="3458395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FB4CAB-DAEE-4E98-8365-71A785E86FC9}" type="slidenum">
              <a:rPr lang="en-US" smtClean="0"/>
              <a:t>7</a:t>
            </a:fld>
            <a:endParaRPr lang="en-US"/>
          </a:p>
        </p:txBody>
      </p:sp>
    </p:spTree>
    <p:extLst>
      <p:ext uri="{BB962C8B-B14F-4D97-AF65-F5344CB8AC3E}">
        <p14:creationId xmlns:p14="http://schemas.microsoft.com/office/powerpoint/2010/main" val="244054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FB4CAB-DAEE-4E98-8365-71A785E86FC9}" type="slidenum">
              <a:rPr lang="en-US" smtClean="0"/>
              <a:t>8</a:t>
            </a:fld>
            <a:endParaRPr lang="en-US"/>
          </a:p>
        </p:txBody>
      </p:sp>
    </p:spTree>
    <p:extLst>
      <p:ext uri="{BB962C8B-B14F-4D97-AF65-F5344CB8AC3E}">
        <p14:creationId xmlns:p14="http://schemas.microsoft.com/office/powerpoint/2010/main" val="1485880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FB4CAB-DAEE-4E98-8365-71A785E86FC9}" type="slidenum">
              <a:rPr lang="en-US" smtClean="0"/>
              <a:t>9</a:t>
            </a:fld>
            <a:endParaRPr lang="en-US"/>
          </a:p>
        </p:txBody>
      </p:sp>
    </p:spTree>
    <p:extLst>
      <p:ext uri="{BB962C8B-B14F-4D97-AF65-F5344CB8AC3E}">
        <p14:creationId xmlns:p14="http://schemas.microsoft.com/office/powerpoint/2010/main" val="2547034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25838"/>
            <a:fld id="{488F6D4E-B0AA-497B-A401-1631D4C56A44}" type="slidenum">
              <a:rPr lang="en-US" smtClean="0">
                <a:latin typeface="Arial" pitchFamily="34" charset="0"/>
              </a:rPr>
              <a:pPr defTabSz="925838"/>
              <a:t>10</a:t>
            </a:fld>
            <a:endParaRPr lang="en-US">
              <a:latin typeface="Arial" pitchFamily="34" charset="0"/>
            </a:endParaRPr>
          </a:p>
        </p:txBody>
      </p:sp>
      <p:sp>
        <p:nvSpPr>
          <p:cNvPr id="47107" name="Rectangle 2"/>
          <p:cNvSpPr>
            <a:spLocks noGrp="1" noRot="1" noChangeAspect="1" noChangeArrowheads="1" noTextEdit="1"/>
          </p:cNvSpPr>
          <p:nvPr>
            <p:ph type="sldImg"/>
          </p:nvPr>
        </p:nvSpPr>
        <p:spPr>
          <a:xfrm>
            <a:off x="1185863" y="700088"/>
            <a:ext cx="4643437" cy="3482975"/>
          </a:xfrm>
          <a:ln/>
        </p:spPr>
      </p:sp>
      <p:sp>
        <p:nvSpPr>
          <p:cNvPr id="47108" name="Rectangle 3"/>
          <p:cNvSpPr>
            <a:spLocks noGrp="1" noChangeArrowheads="1"/>
          </p:cNvSpPr>
          <p:nvPr>
            <p:ph type="body" idx="1"/>
          </p:nvPr>
        </p:nvSpPr>
        <p:spPr>
          <a:xfrm>
            <a:off x="701360" y="4415793"/>
            <a:ext cx="5607684" cy="4181789"/>
          </a:xfrm>
          <a:noFill/>
          <a:ln/>
        </p:spPr>
        <p:txBody>
          <a:bodyPr/>
          <a:lstStyle/>
          <a:p>
            <a:pPr eaLnBrk="1" hangingPunct="1">
              <a:lnSpc>
                <a:spcPct val="90000"/>
              </a:lnSpc>
            </a:pPr>
            <a:endParaRPr lang="en-US" sz="1000">
              <a:latin typeface="Arial" pitchFamily="34" charset="0"/>
            </a:endParaRPr>
          </a:p>
        </p:txBody>
      </p:sp>
    </p:spTree>
    <p:extLst>
      <p:ext uri="{BB962C8B-B14F-4D97-AF65-F5344CB8AC3E}">
        <p14:creationId xmlns:p14="http://schemas.microsoft.com/office/powerpoint/2010/main" val="1664406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56FB4CAB-DAEE-4E98-8365-71A785E86FC9}" type="slidenum">
              <a:rPr lang="en-US" smtClean="0"/>
              <a:t>11</a:t>
            </a:fld>
            <a:endParaRPr lang="en-US"/>
          </a:p>
        </p:txBody>
      </p:sp>
    </p:spTree>
    <p:extLst>
      <p:ext uri="{BB962C8B-B14F-4D97-AF65-F5344CB8AC3E}">
        <p14:creationId xmlns:p14="http://schemas.microsoft.com/office/powerpoint/2010/main" val="3701445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12</a:t>
            </a:fld>
            <a:endParaRPr lang="en-US"/>
          </a:p>
        </p:txBody>
      </p:sp>
    </p:spTree>
    <p:extLst>
      <p:ext uri="{BB962C8B-B14F-4D97-AF65-F5344CB8AC3E}">
        <p14:creationId xmlns:p14="http://schemas.microsoft.com/office/powerpoint/2010/main" val="3628408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3F063E3-5AC7-445B-8723-BCC2EAA3137B}" type="slidenum">
              <a:rPr lang="en-US" smtClean="0"/>
              <a:pPr>
                <a:defRPr/>
              </a:pPr>
              <a:t>13</a:t>
            </a:fld>
            <a:endParaRPr lang="en-US"/>
          </a:p>
        </p:txBody>
      </p:sp>
    </p:spTree>
    <p:extLst>
      <p:ext uri="{BB962C8B-B14F-4D97-AF65-F5344CB8AC3E}">
        <p14:creationId xmlns:p14="http://schemas.microsoft.com/office/powerpoint/2010/main" val="4121977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14</a:t>
            </a:fld>
            <a:endParaRPr lang="en-US"/>
          </a:p>
        </p:txBody>
      </p:sp>
    </p:spTree>
    <p:extLst>
      <p:ext uri="{BB962C8B-B14F-4D97-AF65-F5344CB8AC3E}">
        <p14:creationId xmlns:p14="http://schemas.microsoft.com/office/powerpoint/2010/main" val="226156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5B34DA2-BA55-47BB-8BDE-06ED8A70A7AA}" type="slidenum">
              <a:rPr lang="en-US" smtClean="0">
                <a:solidFill>
                  <a:srgbClr val="000000"/>
                </a:solidFill>
              </a:rPr>
              <a:pPr/>
              <a:t>15</a:t>
            </a:fld>
            <a:endParaRPr lang="en-US">
              <a:solidFill>
                <a:srgbClr val="000000"/>
              </a:solidFill>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spcBef>
                <a:spcPct val="0"/>
              </a:spcBef>
            </a:pPr>
            <a:r>
              <a:rPr lang="en-US" sz="1000" b="0" strike="noStrike" baseline="0" dirty="0"/>
              <a:t>.</a:t>
            </a:r>
            <a:endParaRPr lang="en-US" sz="1000" b="0" baseline="0" dirty="0"/>
          </a:p>
        </p:txBody>
      </p:sp>
    </p:spTree>
    <p:extLst>
      <p:ext uri="{BB962C8B-B14F-4D97-AF65-F5344CB8AC3E}">
        <p14:creationId xmlns:p14="http://schemas.microsoft.com/office/powerpoint/2010/main" val="3207169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lIns="91382" tIns="45691" rIns="91382" bIns="45691"/>
          <a:lstStyle/>
          <a:p>
            <a:fld id="{64682367-3FAF-4B1D-A973-BABB1C9A01B2}" type="slidenum">
              <a:rPr lang="en-US" smtClean="0"/>
              <a:pPr/>
              <a:t>16</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defTabSz="931774" eaLnBrk="0" fontAlgn="base" hangingPunct="0">
              <a:spcBef>
                <a:spcPct val="30000"/>
              </a:spcBef>
              <a:spcAft>
                <a:spcPct val="0"/>
              </a:spcAft>
              <a:defRPr/>
            </a:pPr>
            <a:endParaRPr lang="en-US" dirty="0"/>
          </a:p>
        </p:txBody>
      </p:sp>
    </p:spTree>
    <p:extLst>
      <p:ext uri="{BB962C8B-B14F-4D97-AF65-F5344CB8AC3E}">
        <p14:creationId xmlns:p14="http://schemas.microsoft.com/office/powerpoint/2010/main" val="3930337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17</a:t>
            </a:fld>
            <a:endParaRPr lang="en-US"/>
          </a:p>
        </p:txBody>
      </p:sp>
    </p:spTree>
    <p:extLst>
      <p:ext uri="{BB962C8B-B14F-4D97-AF65-F5344CB8AC3E}">
        <p14:creationId xmlns:p14="http://schemas.microsoft.com/office/powerpoint/2010/main" val="648744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18</a:t>
            </a:fld>
            <a:endParaRPr lang="en-US"/>
          </a:p>
        </p:txBody>
      </p:sp>
    </p:spTree>
    <p:extLst>
      <p:ext uri="{BB962C8B-B14F-4D97-AF65-F5344CB8AC3E}">
        <p14:creationId xmlns:p14="http://schemas.microsoft.com/office/powerpoint/2010/main" val="2973981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19</a:t>
            </a:fld>
            <a:endParaRPr lang="en-US"/>
          </a:p>
        </p:txBody>
      </p:sp>
    </p:spTree>
    <p:extLst>
      <p:ext uri="{BB962C8B-B14F-4D97-AF65-F5344CB8AC3E}">
        <p14:creationId xmlns:p14="http://schemas.microsoft.com/office/powerpoint/2010/main" val="851666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56FB4CAB-DAEE-4E98-8365-71A785E86FC9}" type="slidenum">
              <a:rPr lang="en-US" smtClean="0"/>
              <a:t>20</a:t>
            </a:fld>
            <a:endParaRPr lang="en-US"/>
          </a:p>
        </p:txBody>
      </p:sp>
    </p:spTree>
    <p:extLst>
      <p:ext uri="{BB962C8B-B14F-4D97-AF65-F5344CB8AC3E}">
        <p14:creationId xmlns:p14="http://schemas.microsoft.com/office/powerpoint/2010/main" val="2257199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a:p>
            <a:endParaRPr lang="en-US" sz="1000" dirty="0"/>
          </a:p>
          <a:p>
            <a:endParaRPr lang="en-US" sz="1000" dirty="0"/>
          </a:p>
        </p:txBody>
      </p:sp>
      <p:sp>
        <p:nvSpPr>
          <p:cNvPr id="4" name="Slide Number Placeholder 3"/>
          <p:cNvSpPr>
            <a:spLocks noGrp="1"/>
          </p:cNvSpPr>
          <p:nvPr>
            <p:ph type="sldNum" sz="quarter" idx="10"/>
          </p:nvPr>
        </p:nvSpPr>
        <p:spPr/>
        <p:txBody>
          <a:bodyPr/>
          <a:lstStyle/>
          <a:p>
            <a:pPr>
              <a:defRPr/>
            </a:pPr>
            <a:fld id="{B3F063E3-5AC7-445B-8723-BCC2EAA3137B}" type="slidenum">
              <a:rPr lang="en-US" smtClean="0"/>
              <a:pPr>
                <a:defRPr/>
              </a:pPr>
              <a:t>21</a:t>
            </a:fld>
            <a:endParaRPr lang="en-US"/>
          </a:p>
        </p:txBody>
      </p:sp>
    </p:spTree>
    <p:extLst>
      <p:ext uri="{BB962C8B-B14F-4D97-AF65-F5344CB8AC3E}">
        <p14:creationId xmlns:p14="http://schemas.microsoft.com/office/powerpoint/2010/main" val="4272068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22</a:t>
            </a:fld>
            <a:endParaRPr lang="en-US"/>
          </a:p>
        </p:txBody>
      </p:sp>
    </p:spTree>
    <p:extLst>
      <p:ext uri="{BB962C8B-B14F-4D97-AF65-F5344CB8AC3E}">
        <p14:creationId xmlns:p14="http://schemas.microsoft.com/office/powerpoint/2010/main" val="1201569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FB4CAB-DAEE-4E98-8365-71A785E86FC9}" type="slidenum">
              <a:rPr lang="en-US" smtClean="0"/>
              <a:t>23</a:t>
            </a:fld>
            <a:endParaRPr lang="en-US"/>
          </a:p>
        </p:txBody>
      </p:sp>
    </p:spTree>
    <p:extLst>
      <p:ext uri="{BB962C8B-B14F-4D97-AF65-F5344CB8AC3E}">
        <p14:creationId xmlns:p14="http://schemas.microsoft.com/office/powerpoint/2010/main" val="2636443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citation</a:t>
            </a:r>
          </a:p>
        </p:txBody>
      </p:sp>
      <p:sp>
        <p:nvSpPr>
          <p:cNvPr id="4" name="Slide Number Placeholder 3"/>
          <p:cNvSpPr>
            <a:spLocks noGrp="1"/>
          </p:cNvSpPr>
          <p:nvPr>
            <p:ph type="sldNum" sz="quarter" idx="5"/>
          </p:nvPr>
        </p:nvSpPr>
        <p:spPr/>
        <p:txBody>
          <a:bodyPr/>
          <a:lstStyle/>
          <a:p>
            <a:fld id="{56FB4CAB-DAEE-4E98-8365-71A785E86FC9}" type="slidenum">
              <a:rPr lang="en-US" smtClean="0"/>
              <a:t>24</a:t>
            </a:fld>
            <a:endParaRPr lang="en-US"/>
          </a:p>
        </p:txBody>
      </p:sp>
    </p:spTree>
    <p:extLst>
      <p:ext uri="{BB962C8B-B14F-4D97-AF65-F5344CB8AC3E}">
        <p14:creationId xmlns:p14="http://schemas.microsoft.com/office/powerpoint/2010/main" val="3824112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25</a:t>
            </a:fld>
            <a:endParaRPr lang="en-US"/>
          </a:p>
        </p:txBody>
      </p:sp>
    </p:spTree>
    <p:extLst>
      <p:ext uri="{BB962C8B-B14F-4D97-AF65-F5344CB8AC3E}">
        <p14:creationId xmlns:p14="http://schemas.microsoft.com/office/powerpoint/2010/main" val="2772962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26</a:t>
            </a:fld>
            <a:endParaRPr lang="en-US"/>
          </a:p>
        </p:txBody>
      </p:sp>
    </p:spTree>
    <p:extLst>
      <p:ext uri="{BB962C8B-B14F-4D97-AF65-F5344CB8AC3E}">
        <p14:creationId xmlns:p14="http://schemas.microsoft.com/office/powerpoint/2010/main" val="2152051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27</a:t>
            </a:fld>
            <a:endParaRPr lang="en-US"/>
          </a:p>
        </p:txBody>
      </p:sp>
    </p:spTree>
    <p:extLst>
      <p:ext uri="{BB962C8B-B14F-4D97-AF65-F5344CB8AC3E}">
        <p14:creationId xmlns:p14="http://schemas.microsoft.com/office/powerpoint/2010/main" val="20763173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4CAB-DAEE-4E98-8365-71A785E86FC9}" type="slidenum">
              <a:rPr lang="en-US" smtClean="0"/>
              <a:t>28</a:t>
            </a:fld>
            <a:endParaRPr lang="en-US"/>
          </a:p>
        </p:txBody>
      </p:sp>
    </p:spTree>
    <p:extLst>
      <p:ext uri="{BB962C8B-B14F-4D97-AF65-F5344CB8AC3E}">
        <p14:creationId xmlns:p14="http://schemas.microsoft.com/office/powerpoint/2010/main" val="2111305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F063E3-5AC7-445B-8723-BCC2EAA3137B}" type="slidenum">
              <a:rPr lang="en-US" smtClean="0"/>
              <a:pPr>
                <a:defRPr/>
              </a:pPr>
              <a:t>29</a:t>
            </a:fld>
            <a:endParaRPr lang="en-US"/>
          </a:p>
        </p:txBody>
      </p:sp>
    </p:spTree>
    <p:extLst>
      <p:ext uri="{BB962C8B-B14F-4D97-AF65-F5344CB8AC3E}">
        <p14:creationId xmlns:p14="http://schemas.microsoft.com/office/powerpoint/2010/main" val="4272068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7.jpeg"/><Relationship Id="rId12"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http://www.defenselink.mil/multimedia/web_graphics/dod/DOD.gif" TargetMode="External"/><Relationship Id="rId11" Type="http://schemas.openxmlformats.org/officeDocument/2006/relationships/image" Target="../media/image10.jpeg"/><Relationship Id="rId5" Type="http://schemas.openxmlformats.org/officeDocument/2006/relationships/image" Target="../media/image6.gif"/><Relationship Id="rId10" Type="http://schemas.openxmlformats.org/officeDocument/2006/relationships/image" Target="../media/image9.jpeg"/><Relationship Id="rId4" Type="http://schemas.openxmlformats.org/officeDocument/2006/relationships/image" Target="../media/image5.jpeg"/><Relationship Id="rId9" Type="http://schemas.openxmlformats.org/officeDocument/2006/relationships/image" Target="http://www.state.gov/www/images/great_seal.jpg" TargetMode="Externa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Line 3"/>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defRPr/>
            </a:pPr>
            <a:endParaRPr lang="en-US"/>
          </a:p>
        </p:txBody>
      </p:sp>
      <p:sp>
        <p:nvSpPr>
          <p:cNvPr id="4" name="Rectangle 4"/>
          <p:cNvSpPr>
            <a:spLocks noChangeArrowheads="1"/>
          </p:cNvSpPr>
          <p:nvPr/>
        </p:nvSpPr>
        <p:spPr bwMode="black">
          <a:xfrm>
            <a:off x="422275" y="152400"/>
            <a:ext cx="8226425" cy="550863"/>
          </a:xfrm>
          <a:prstGeom prst="rect">
            <a:avLst/>
          </a:prstGeom>
          <a:noFill/>
          <a:ln w="9525">
            <a:noFill/>
            <a:miter lim="800000"/>
            <a:headEnd/>
            <a:tailEnd/>
          </a:ln>
          <a:effectLst/>
        </p:spPr>
        <p:txBody>
          <a:bodyPr lIns="0" tIns="0" rIns="0" bIns="0" anchor="ctr"/>
          <a:lstStyle/>
          <a:p>
            <a:pPr eaLnBrk="0" hangingPunct="0">
              <a:defRPr/>
            </a:pPr>
            <a:r>
              <a:rPr lang="en-US" sz="3400" b="1" i="1">
                <a:solidFill>
                  <a:srgbClr val="003366"/>
                </a:solidFill>
                <a:latin typeface="Times New Roman" pitchFamily="18" charset="0"/>
              </a:rPr>
              <a:t>Domestic Nuclear Detection Office (DNDO)</a:t>
            </a:r>
          </a:p>
        </p:txBody>
      </p:sp>
      <p:sp>
        <p:nvSpPr>
          <p:cNvPr id="17" name="Line 17"/>
          <p:cNvSpPr>
            <a:spLocks noChangeShapeType="1"/>
          </p:cNvSpPr>
          <p:nvPr userDrawn="1"/>
        </p:nvSpPr>
        <p:spPr bwMode="auto">
          <a:xfrm>
            <a:off x="381000" y="5638800"/>
            <a:ext cx="8382000" cy="0"/>
          </a:xfrm>
          <a:prstGeom prst="line">
            <a:avLst/>
          </a:prstGeom>
          <a:noFill/>
          <a:ln w="28575">
            <a:solidFill>
              <a:srgbClr val="333333"/>
            </a:solidFill>
            <a:round/>
            <a:headEnd/>
            <a:tailEnd/>
          </a:ln>
          <a:effectLst/>
        </p:spPr>
        <p:txBody>
          <a:bodyPr/>
          <a:lstStyle/>
          <a:p>
            <a:pPr>
              <a:defRPr/>
            </a:pPr>
            <a:endParaRPr lang="en-US"/>
          </a:p>
        </p:txBody>
      </p:sp>
      <p:pic>
        <p:nvPicPr>
          <p:cNvPr id="18" name="Picture 18" descr="DHS_GrayTypeLogo"/>
          <p:cNvPicPr>
            <a:picLocks noChangeAspect="1" noChangeArrowheads="1"/>
          </p:cNvPicPr>
          <p:nvPr/>
        </p:nvPicPr>
        <p:blipFill>
          <a:blip r:embed="rId2" cstate="print"/>
          <a:srcRect/>
          <a:stretch>
            <a:fillRect/>
          </a:stretch>
        </p:blipFill>
        <p:spPr bwMode="auto">
          <a:xfrm>
            <a:off x="319088" y="5746750"/>
            <a:ext cx="3033712" cy="882650"/>
          </a:xfrm>
          <a:prstGeom prst="rect">
            <a:avLst/>
          </a:prstGeom>
          <a:noFill/>
          <a:ln w="9525">
            <a:noFill/>
            <a:miter lim="800000"/>
            <a:headEnd/>
            <a:tailEnd/>
          </a:ln>
        </p:spPr>
      </p:pic>
      <p:sp>
        <p:nvSpPr>
          <p:cNvPr id="19" name="Text Box 19"/>
          <p:cNvSpPr txBox="1">
            <a:spLocks noChangeArrowheads="1"/>
          </p:cNvSpPr>
          <p:nvPr/>
        </p:nvSpPr>
        <p:spPr bwMode="auto">
          <a:xfrm>
            <a:off x="4187825" y="6232525"/>
            <a:ext cx="3417888" cy="304800"/>
          </a:xfrm>
          <a:prstGeom prst="rect">
            <a:avLst/>
          </a:prstGeom>
          <a:noFill/>
          <a:ln w="9525" algn="ctr">
            <a:noFill/>
            <a:miter lim="800000"/>
            <a:headEnd/>
            <a:tailEnd/>
          </a:ln>
          <a:effectLst/>
        </p:spPr>
        <p:txBody>
          <a:bodyPr>
            <a:spAutoFit/>
          </a:bodyPr>
          <a:lstStyle/>
          <a:p>
            <a:pPr algn="ctr">
              <a:spcBef>
                <a:spcPct val="50000"/>
              </a:spcBef>
              <a:defRPr/>
            </a:pPr>
            <a:endParaRPr lang="en-US" sz="1400">
              <a:solidFill>
                <a:srgbClr val="CC0033"/>
              </a:solidFill>
            </a:endParaRPr>
          </a:p>
        </p:txBody>
      </p:sp>
      <p:sp>
        <p:nvSpPr>
          <p:cNvPr id="21" name="Rectangle 22"/>
          <p:cNvSpPr>
            <a:spLocks noChangeArrowheads="1"/>
          </p:cNvSpPr>
          <p:nvPr/>
        </p:nvSpPr>
        <p:spPr bwMode="auto">
          <a:xfrm>
            <a:off x="381000" y="4572000"/>
            <a:ext cx="3886200" cy="990600"/>
          </a:xfrm>
          <a:prstGeom prst="rect">
            <a:avLst/>
          </a:prstGeom>
          <a:solidFill>
            <a:srgbClr val="FFFFFF"/>
          </a:solidFill>
          <a:ln w="9525">
            <a:noFill/>
            <a:miter lim="800000"/>
            <a:headEnd/>
            <a:tailEnd/>
          </a:ln>
        </p:spPr>
        <p:txBody>
          <a:bodyPr/>
          <a:lstStyle/>
          <a:p>
            <a:pPr>
              <a:lnSpc>
                <a:spcPct val="110000"/>
              </a:lnSpc>
              <a:spcBef>
                <a:spcPct val="40000"/>
              </a:spcBef>
              <a:buFont typeface="Wingdings" pitchFamily="2" charset="2"/>
              <a:buNone/>
              <a:defRPr/>
            </a:pPr>
            <a:r>
              <a:rPr lang="en-US" sz="1400">
                <a:solidFill>
                  <a:schemeClr val="tx1"/>
                </a:solidFill>
              </a:rPr>
              <a:t>Samantha K. Connelly</a:t>
            </a:r>
          </a:p>
          <a:p>
            <a:pPr>
              <a:lnSpc>
                <a:spcPct val="110000"/>
              </a:lnSpc>
              <a:spcBef>
                <a:spcPct val="40000"/>
              </a:spcBef>
              <a:buFont typeface="Wingdings" pitchFamily="2" charset="2"/>
              <a:buNone/>
              <a:defRPr/>
            </a:pPr>
            <a:r>
              <a:rPr lang="en-US" sz="1400">
                <a:solidFill>
                  <a:schemeClr val="tx1"/>
                </a:solidFill>
              </a:rPr>
              <a:t>Domestic Nuclear Detection Office</a:t>
            </a:r>
          </a:p>
          <a:p>
            <a:pPr>
              <a:lnSpc>
                <a:spcPct val="110000"/>
              </a:lnSpc>
              <a:spcBef>
                <a:spcPct val="40000"/>
              </a:spcBef>
              <a:buFont typeface="Wingdings" pitchFamily="2" charset="2"/>
              <a:buNone/>
              <a:defRPr/>
            </a:pPr>
            <a:r>
              <a:rPr lang="en-US" sz="1400">
                <a:solidFill>
                  <a:schemeClr val="tx1"/>
                </a:solidFill>
              </a:rPr>
              <a:t>U.S. Department of Homeland Security</a:t>
            </a:r>
          </a:p>
        </p:txBody>
      </p:sp>
      <p:sp>
        <p:nvSpPr>
          <p:cNvPr id="22" name="Text Box 23"/>
          <p:cNvSpPr txBox="1">
            <a:spLocks noChangeArrowheads="1"/>
          </p:cNvSpPr>
          <p:nvPr/>
        </p:nvSpPr>
        <p:spPr bwMode="auto">
          <a:xfrm>
            <a:off x="381000" y="3886200"/>
            <a:ext cx="2514600" cy="369332"/>
          </a:xfrm>
          <a:prstGeom prst="rect">
            <a:avLst/>
          </a:prstGeom>
          <a:noFill/>
          <a:ln w="9525">
            <a:noFill/>
            <a:miter lim="800000"/>
            <a:headEnd/>
            <a:tailEnd/>
          </a:ln>
          <a:effectLst/>
        </p:spPr>
        <p:txBody>
          <a:bodyPr wrap="square">
            <a:spAutoFit/>
          </a:bodyPr>
          <a:lstStyle/>
          <a:p>
            <a:pPr>
              <a:spcBef>
                <a:spcPct val="50000"/>
              </a:spcBef>
              <a:defRPr/>
            </a:pPr>
            <a:r>
              <a:rPr lang="en-US"/>
              <a:t>December 17, 2014</a:t>
            </a:r>
          </a:p>
        </p:txBody>
      </p:sp>
      <p:sp>
        <p:nvSpPr>
          <p:cNvPr id="5122" name="Rectangle 2"/>
          <p:cNvSpPr>
            <a:spLocks noGrp="1" noChangeArrowheads="1"/>
          </p:cNvSpPr>
          <p:nvPr>
            <p:ph type="ctrTitle"/>
          </p:nvPr>
        </p:nvSpPr>
        <p:spPr>
          <a:xfrm>
            <a:off x="304800" y="2057400"/>
            <a:ext cx="4343400" cy="1143000"/>
          </a:xfrm>
        </p:spPr>
        <p:txBody>
          <a:bodyPr/>
          <a:lstStyle>
            <a:lvl1pPr>
              <a:defRPr sz="2600"/>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fld id="{C384D158-29A3-4B03-A20D-9FB9351D0F1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fld id="{C384D158-29A3-4B03-A20D-9FB9351D0F1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914400"/>
            <a:ext cx="41148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914400"/>
            <a:ext cx="41148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fld id="{C384D158-29A3-4B03-A20D-9FB9351D0F1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838201"/>
            <a:ext cx="4040188" cy="838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52601"/>
            <a:ext cx="4040188" cy="4191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838201"/>
            <a:ext cx="4041775" cy="838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52601"/>
            <a:ext cx="4041775" cy="4191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fld id="{C384D158-29A3-4B03-A20D-9FB9351D0F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ln/>
        </p:spPr>
        <p:txBody>
          <a:bodyPr/>
          <a:lstStyle>
            <a:lvl1pPr>
              <a:defRPr/>
            </a:lvl1pPr>
          </a:lstStyle>
          <a:p>
            <a:fld id="{C384D158-29A3-4B03-A20D-9FB9351D0F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fld id="{C384D158-29A3-4B03-A20D-9FB9351D0F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148482" name="Rectangle 2"/>
          <p:cNvSpPr>
            <a:spLocks noGrp="1" noChangeArrowheads="1"/>
          </p:cNvSpPr>
          <p:nvPr>
            <p:ph type="ctrTitle"/>
          </p:nvPr>
        </p:nvSpPr>
        <p:spPr>
          <a:xfrm>
            <a:off x="317500" y="352425"/>
            <a:ext cx="8226425" cy="701675"/>
          </a:xfrm>
        </p:spPr>
        <p:txBody>
          <a:bodyPr/>
          <a:lstStyle>
            <a:lvl1pPr>
              <a:defRPr/>
            </a:lvl1pPr>
          </a:lstStyle>
          <a:p>
            <a:r>
              <a:rPr lang="en-US"/>
              <a:t>Click to edit Master title style</a:t>
            </a:r>
          </a:p>
        </p:txBody>
      </p:sp>
      <p:sp>
        <p:nvSpPr>
          <p:cNvPr id="148483" name="Rectangle 3"/>
          <p:cNvSpPr>
            <a:spLocks noGrp="1" noChangeArrowheads="1"/>
          </p:cNvSpPr>
          <p:nvPr>
            <p:ph type="subTitle" idx="1"/>
          </p:nvPr>
        </p:nvSpPr>
        <p:spPr bwMode="auto">
          <a:xfrm>
            <a:off x="342900" y="1143000"/>
            <a:ext cx="7769225" cy="609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buFont typeface="Wingdings" pitchFamily="2" charset="2"/>
              <a:buNone/>
              <a:defRPr>
                <a:solidFill>
                  <a:srgbClr val="333333"/>
                </a:solidFill>
              </a:defRPr>
            </a:lvl1pPr>
          </a:lstStyle>
          <a:p>
            <a:r>
              <a:rPr lang="en-US"/>
              <a:t>Click to edit Master subtitle style</a:t>
            </a:r>
          </a:p>
        </p:txBody>
      </p:sp>
      <p:sp>
        <p:nvSpPr>
          <p:cNvPr id="4" name="Slide Number Placeholder 3"/>
          <p:cNvSpPr>
            <a:spLocks noGrp="1" noChangeArrowheads="1"/>
          </p:cNvSpPr>
          <p:nvPr>
            <p:ph type="sldNum" sz="quarter" idx="4"/>
          </p:nvPr>
        </p:nvSpPr>
        <p:spPr bwMode="auto">
          <a:xfrm>
            <a:off x="8001000" y="6248400"/>
            <a:ext cx="9144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defRPr sz="1200">
                <a:solidFill>
                  <a:srgbClr val="333333"/>
                </a:solidFill>
                <a:latin typeface="Arial" charset="0"/>
              </a:defRPr>
            </a:lvl1pPr>
          </a:lstStyle>
          <a:p>
            <a:pPr>
              <a:defRPr/>
            </a:pPr>
            <a:fld id="{2CCD2600-E896-4FDF-B58A-9C8C1BEA0C81}" type="slidenum">
              <a:rPr lang="en-US" smtClean="0"/>
              <a:pPr>
                <a:defRPr/>
              </a:pPr>
              <a:t>‹#›</a:t>
            </a:fld>
            <a:endParaRPr lang="en-US"/>
          </a:p>
        </p:txBody>
      </p:sp>
    </p:spTree>
    <p:extLst>
      <p:ext uri="{BB962C8B-B14F-4D97-AF65-F5344CB8AC3E}">
        <p14:creationId xmlns:p14="http://schemas.microsoft.com/office/powerpoint/2010/main" val="3435887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66700"/>
            <a:ext cx="7583488" cy="930275"/>
          </a:xfrm>
        </p:spPr>
        <p:txBody>
          <a:bodyPr/>
          <a:lstStyle/>
          <a:p>
            <a:r>
              <a:rPr lang="en-US"/>
              <a:t>Click to edit Master title style</a:t>
            </a:r>
          </a:p>
        </p:txBody>
      </p:sp>
      <p:sp>
        <p:nvSpPr>
          <p:cNvPr id="3" name="Table Placeholder 2"/>
          <p:cNvSpPr>
            <a:spLocks noGrp="1"/>
          </p:cNvSpPr>
          <p:nvPr>
            <p:ph type="tbl" idx="1"/>
          </p:nvPr>
        </p:nvSpPr>
        <p:spPr>
          <a:xfrm>
            <a:off x="441325" y="1524000"/>
            <a:ext cx="8320088" cy="4403725"/>
          </a:xfrm>
        </p:spPr>
        <p:txBody>
          <a:bodyPr/>
          <a:lstStyle/>
          <a:p>
            <a:pPr lvl="0"/>
            <a:endParaRPr lang="en-US" noProof="0"/>
          </a:p>
        </p:txBody>
      </p:sp>
      <p:sp>
        <p:nvSpPr>
          <p:cNvPr id="4" name="Slide Number Placeholder 8"/>
          <p:cNvSpPr>
            <a:spLocks noGrp="1"/>
          </p:cNvSpPr>
          <p:nvPr>
            <p:ph type="sldNum" sz="quarter" idx="10"/>
          </p:nvPr>
        </p:nvSpPr>
        <p:spPr>
          <a:xfrm>
            <a:off x="8001000" y="6248400"/>
            <a:ext cx="914400" cy="400050"/>
          </a:xfrm>
        </p:spPr>
        <p:txBody>
          <a:bodyPr/>
          <a:lstStyle/>
          <a:p>
            <a:pPr>
              <a:defRPr/>
            </a:pPr>
            <a:fld id="{01AD2650-580B-4070-8A05-6C3080CFEDE5}" type="slidenum">
              <a:rPr lang="en-US" smtClean="0"/>
              <a:pPr>
                <a:defRPr/>
              </a:pPr>
              <a:t>‹#›</a:t>
            </a:fld>
            <a:endParaRPr lang="en-US"/>
          </a:p>
        </p:txBody>
      </p:sp>
    </p:spTree>
    <p:extLst>
      <p:ext uri="{BB962C8B-B14F-4D97-AF65-F5344CB8AC3E}">
        <p14:creationId xmlns:p14="http://schemas.microsoft.com/office/powerpoint/2010/main" val="2686465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284" y="1398496"/>
            <a:ext cx="8566040" cy="4537849"/>
          </a:xfrm>
        </p:spPr>
        <p:txBody>
          <a:bodyPr>
            <a:noAutofit/>
          </a:bodyPr>
          <a:lstStyle>
            <a:lvl1pPr>
              <a:spcBef>
                <a:spcPts val="450"/>
              </a:spcBef>
              <a:defRPr sz="2100"/>
            </a:lvl1pPr>
            <a:lvl2pPr>
              <a:lnSpc>
                <a:spcPct val="100000"/>
              </a:lnSpc>
              <a:spcBef>
                <a:spcPts val="450"/>
              </a:spcBef>
              <a:defRPr sz="1800"/>
            </a:lvl2pPr>
            <a:lvl3pPr>
              <a:lnSpc>
                <a:spcPct val="100000"/>
              </a:lnSpc>
              <a:spcBef>
                <a:spcPts val="450"/>
              </a:spcBef>
              <a:defRPr sz="1800"/>
            </a:lvl3pPr>
            <a:lvl4pPr>
              <a:lnSpc>
                <a:spcPts val="1650"/>
              </a:lnSpc>
              <a:spcBef>
                <a:spcPts val="225"/>
              </a:spcBef>
              <a:defRPr sz="1500"/>
            </a:lvl4pPr>
            <a:lvl5pPr>
              <a:lnSpc>
                <a:spcPts val="1650"/>
              </a:lnSpc>
              <a:spcBef>
                <a:spcPts val="225"/>
              </a:spcBef>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1"/>
          <p:cNvSpPr>
            <a:spLocks noGrp="1"/>
          </p:cNvSpPr>
          <p:nvPr>
            <p:ph type="title"/>
          </p:nvPr>
        </p:nvSpPr>
        <p:spPr>
          <a:xfrm>
            <a:off x="288610" y="1"/>
            <a:ext cx="7920443" cy="1066800"/>
          </a:xfrm>
          <a:prstGeom prst="rect">
            <a:avLst/>
          </a:prstGeom>
        </p:spPr>
        <p:txBody>
          <a:bodyPr rtlCol="0">
            <a:noAutofit/>
          </a:bodyPr>
          <a:lstStyle>
            <a:lvl1pPr>
              <a:lnSpc>
                <a:spcPts val="3600"/>
              </a:lnSpc>
              <a:defRPr sz="3600"/>
            </a:lvl1pPr>
          </a:lstStyle>
          <a:p>
            <a:r>
              <a:rPr lang="en-US"/>
              <a:t>Click to edit Master title style</a:t>
            </a:r>
          </a:p>
        </p:txBody>
      </p:sp>
    </p:spTree>
    <p:extLst>
      <p:ext uri="{BB962C8B-B14F-4D97-AF65-F5344CB8AC3E}">
        <p14:creationId xmlns:p14="http://schemas.microsoft.com/office/powerpoint/2010/main" val="1070950296"/>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Line 3"/>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lgn="ctr">
              <a:defRPr/>
            </a:pPr>
            <a:endParaRPr lang="en-US" sz="2800">
              <a:solidFill>
                <a:srgbClr val="000000"/>
              </a:solidFill>
            </a:endParaRPr>
          </a:p>
        </p:txBody>
      </p:sp>
      <p:sp>
        <p:nvSpPr>
          <p:cNvPr id="4" name="Rectangle 4"/>
          <p:cNvSpPr>
            <a:spLocks noChangeArrowheads="1"/>
          </p:cNvSpPr>
          <p:nvPr/>
        </p:nvSpPr>
        <p:spPr bwMode="black">
          <a:xfrm>
            <a:off x="422275" y="152400"/>
            <a:ext cx="8226425" cy="550863"/>
          </a:xfrm>
          <a:prstGeom prst="rect">
            <a:avLst/>
          </a:prstGeom>
          <a:noFill/>
          <a:ln w="9525">
            <a:noFill/>
            <a:miter lim="800000"/>
            <a:headEnd/>
            <a:tailEnd/>
          </a:ln>
          <a:effectLst/>
        </p:spPr>
        <p:txBody>
          <a:bodyPr lIns="0" tIns="0" rIns="0" bIns="0" anchor="ctr"/>
          <a:lstStyle/>
          <a:p>
            <a:pPr eaLnBrk="0" hangingPunct="0">
              <a:defRPr/>
            </a:pPr>
            <a:r>
              <a:rPr lang="en-US" sz="3400" b="1" i="1">
                <a:solidFill>
                  <a:srgbClr val="003366"/>
                </a:solidFill>
                <a:latin typeface="Times New Roman" pitchFamily="18" charset="0"/>
              </a:rPr>
              <a:t>Domestic Nuclear Detection Office (DNDO)</a:t>
            </a:r>
          </a:p>
        </p:txBody>
      </p:sp>
      <p:grpSp>
        <p:nvGrpSpPr>
          <p:cNvPr id="2" name="Group 5"/>
          <p:cNvGrpSpPr>
            <a:grpSpLocks/>
          </p:cNvGrpSpPr>
          <p:nvPr/>
        </p:nvGrpSpPr>
        <p:grpSpPr bwMode="auto">
          <a:xfrm>
            <a:off x="5049838" y="1427163"/>
            <a:ext cx="3702050" cy="3429000"/>
            <a:chOff x="3181" y="899"/>
            <a:chExt cx="2332" cy="2160"/>
          </a:xfrm>
        </p:grpSpPr>
        <p:pic>
          <p:nvPicPr>
            <p:cNvPr id="6" name="Picture 6" descr="DHS"/>
            <p:cNvPicPr>
              <a:picLocks noChangeAspect="1" noChangeArrowheads="1"/>
            </p:cNvPicPr>
            <p:nvPr/>
          </p:nvPicPr>
          <p:blipFill>
            <a:blip r:embed="rId2" cstate="print"/>
            <a:srcRect/>
            <a:stretch>
              <a:fillRect/>
            </a:stretch>
          </p:blipFill>
          <p:spPr bwMode="auto">
            <a:xfrm>
              <a:off x="3944" y="1481"/>
              <a:ext cx="801" cy="801"/>
            </a:xfrm>
            <a:prstGeom prst="rect">
              <a:avLst/>
            </a:prstGeom>
            <a:noFill/>
            <a:ln w="9525">
              <a:noFill/>
              <a:miter lim="800000"/>
              <a:headEnd/>
              <a:tailEnd/>
            </a:ln>
          </p:spPr>
        </p:pic>
        <p:pic>
          <p:nvPicPr>
            <p:cNvPr id="7" name="Picture 7" descr="dotlogo"/>
            <p:cNvPicPr>
              <a:picLocks noChangeAspect="1" noChangeArrowheads="1"/>
            </p:cNvPicPr>
            <p:nvPr/>
          </p:nvPicPr>
          <p:blipFill>
            <a:blip r:embed="rId3" cstate="print"/>
            <a:srcRect/>
            <a:stretch>
              <a:fillRect/>
            </a:stretch>
          </p:blipFill>
          <p:spPr bwMode="auto">
            <a:xfrm>
              <a:off x="3582" y="899"/>
              <a:ext cx="574" cy="578"/>
            </a:xfrm>
            <a:prstGeom prst="rect">
              <a:avLst/>
            </a:prstGeom>
            <a:noFill/>
            <a:ln w="9525">
              <a:noFill/>
              <a:miter lim="800000"/>
              <a:headEnd/>
              <a:tailEnd/>
            </a:ln>
          </p:spPr>
        </p:pic>
        <p:pic>
          <p:nvPicPr>
            <p:cNvPr id="8" name="Picture 8"/>
            <p:cNvPicPr>
              <a:picLocks noChangeAspect="1" noChangeArrowheads="1"/>
            </p:cNvPicPr>
            <p:nvPr/>
          </p:nvPicPr>
          <p:blipFill>
            <a:blip r:embed="rId4" cstate="print"/>
            <a:srcRect/>
            <a:stretch>
              <a:fillRect/>
            </a:stretch>
          </p:blipFill>
          <p:spPr bwMode="auto">
            <a:xfrm>
              <a:off x="4474" y="905"/>
              <a:ext cx="616" cy="581"/>
            </a:xfrm>
            <a:prstGeom prst="rect">
              <a:avLst/>
            </a:prstGeom>
            <a:noFill/>
            <a:ln w="9525">
              <a:noFill/>
              <a:miter lim="800000"/>
              <a:headEnd/>
              <a:tailEnd/>
            </a:ln>
          </p:spPr>
        </p:pic>
        <p:pic>
          <p:nvPicPr>
            <p:cNvPr id="9" name="Picture 9" descr="DoD - color (7577 bytes)"/>
            <p:cNvPicPr>
              <a:picLocks noChangeAspect="1" noChangeArrowheads="1"/>
            </p:cNvPicPr>
            <p:nvPr/>
          </p:nvPicPr>
          <p:blipFill>
            <a:blip r:embed="rId5" r:link="rId6" cstate="print"/>
            <a:srcRect/>
            <a:stretch>
              <a:fillRect/>
            </a:stretch>
          </p:blipFill>
          <p:spPr bwMode="auto">
            <a:xfrm>
              <a:off x="3186" y="1514"/>
              <a:ext cx="595" cy="595"/>
            </a:xfrm>
            <a:prstGeom prst="rect">
              <a:avLst/>
            </a:prstGeom>
            <a:noFill/>
            <a:ln w="9525">
              <a:noFill/>
              <a:miter lim="800000"/>
              <a:headEnd/>
              <a:tailEnd/>
            </a:ln>
          </p:spPr>
        </p:pic>
        <p:pic>
          <p:nvPicPr>
            <p:cNvPr id="10" name="Picture 10" descr="doe"/>
            <p:cNvPicPr>
              <a:picLocks noChangeAspect="1" noChangeArrowheads="1"/>
            </p:cNvPicPr>
            <p:nvPr/>
          </p:nvPicPr>
          <p:blipFill>
            <a:blip r:embed="rId7" cstate="print"/>
            <a:srcRect/>
            <a:stretch>
              <a:fillRect/>
            </a:stretch>
          </p:blipFill>
          <p:spPr bwMode="auto">
            <a:xfrm>
              <a:off x="4920" y="1516"/>
              <a:ext cx="593" cy="593"/>
            </a:xfrm>
            <a:prstGeom prst="rect">
              <a:avLst/>
            </a:prstGeom>
            <a:noFill/>
            <a:ln w="9525">
              <a:noFill/>
              <a:miter lim="800000"/>
              <a:headEnd/>
              <a:tailEnd/>
            </a:ln>
          </p:spPr>
        </p:pic>
        <p:pic>
          <p:nvPicPr>
            <p:cNvPr id="11" name="Picture 11" descr="Great Seal"/>
            <p:cNvPicPr>
              <a:picLocks noChangeAspect="1" noChangeArrowheads="1"/>
            </p:cNvPicPr>
            <p:nvPr/>
          </p:nvPicPr>
          <p:blipFill>
            <a:blip r:embed="rId8" r:link="rId9" cstate="print"/>
            <a:srcRect/>
            <a:stretch>
              <a:fillRect/>
            </a:stretch>
          </p:blipFill>
          <p:spPr bwMode="auto">
            <a:xfrm>
              <a:off x="3354" y="2115"/>
              <a:ext cx="646" cy="647"/>
            </a:xfrm>
            <a:prstGeom prst="rect">
              <a:avLst/>
            </a:prstGeom>
            <a:noFill/>
            <a:ln w="9525">
              <a:noFill/>
              <a:miter lim="800000"/>
              <a:headEnd/>
              <a:tailEnd/>
            </a:ln>
          </p:spPr>
        </p:pic>
        <p:pic>
          <p:nvPicPr>
            <p:cNvPr id="12" name="Picture 12" descr="fbi_logo"/>
            <p:cNvPicPr>
              <a:picLocks noChangeAspect="1" noChangeArrowheads="1"/>
            </p:cNvPicPr>
            <p:nvPr/>
          </p:nvPicPr>
          <p:blipFill>
            <a:blip r:embed="rId10" cstate="print"/>
            <a:srcRect/>
            <a:stretch>
              <a:fillRect/>
            </a:stretch>
          </p:blipFill>
          <p:spPr bwMode="auto">
            <a:xfrm>
              <a:off x="4708" y="2130"/>
              <a:ext cx="625" cy="646"/>
            </a:xfrm>
            <a:prstGeom prst="rect">
              <a:avLst/>
            </a:prstGeom>
            <a:noFill/>
            <a:ln w="9525">
              <a:noFill/>
              <a:miter lim="800000"/>
              <a:headEnd/>
              <a:tailEnd/>
            </a:ln>
          </p:spPr>
        </p:pic>
        <p:pic>
          <p:nvPicPr>
            <p:cNvPr id="13" name="Picture 13" descr="nrc_logo"/>
            <p:cNvPicPr>
              <a:picLocks noChangeAspect="1" noChangeArrowheads="1"/>
            </p:cNvPicPr>
            <p:nvPr/>
          </p:nvPicPr>
          <p:blipFill>
            <a:blip r:embed="rId11" cstate="print"/>
            <a:srcRect/>
            <a:stretch>
              <a:fillRect/>
            </a:stretch>
          </p:blipFill>
          <p:spPr bwMode="auto">
            <a:xfrm>
              <a:off x="4052" y="2469"/>
              <a:ext cx="603" cy="587"/>
            </a:xfrm>
            <a:prstGeom prst="rect">
              <a:avLst/>
            </a:prstGeom>
            <a:noFill/>
            <a:ln w="9525">
              <a:noFill/>
              <a:miter lim="800000"/>
              <a:headEnd/>
              <a:tailEnd/>
            </a:ln>
          </p:spPr>
        </p:pic>
        <p:sp>
          <p:nvSpPr>
            <p:cNvPr id="14" name="Oval 14"/>
            <p:cNvSpPr>
              <a:spLocks noChangeArrowheads="1"/>
            </p:cNvSpPr>
            <p:nvPr/>
          </p:nvSpPr>
          <p:spPr bwMode="auto">
            <a:xfrm>
              <a:off x="4474" y="900"/>
              <a:ext cx="608" cy="583"/>
            </a:xfrm>
            <a:prstGeom prst="ellipse">
              <a:avLst/>
            </a:prstGeom>
            <a:noFill/>
            <a:ln w="28575" algn="ctr">
              <a:solidFill>
                <a:srgbClr val="CC9900"/>
              </a:solidFill>
              <a:round/>
              <a:headEnd/>
              <a:tailEnd/>
            </a:ln>
            <a:effectLst/>
          </p:spPr>
          <p:txBody>
            <a:bodyPr anchor="ctr">
              <a:spAutoFit/>
            </a:bodyPr>
            <a:lstStyle/>
            <a:p>
              <a:pPr algn="ctr">
                <a:defRPr/>
              </a:pPr>
              <a:endParaRPr lang="en-US" sz="2800">
                <a:solidFill>
                  <a:srgbClr val="000000"/>
                </a:solidFill>
              </a:endParaRPr>
            </a:p>
          </p:txBody>
        </p:sp>
        <p:sp>
          <p:nvSpPr>
            <p:cNvPr id="15" name="Oval 15"/>
            <p:cNvSpPr>
              <a:spLocks noChangeArrowheads="1"/>
            </p:cNvSpPr>
            <p:nvPr/>
          </p:nvSpPr>
          <p:spPr bwMode="auto">
            <a:xfrm>
              <a:off x="4052" y="2467"/>
              <a:ext cx="603" cy="592"/>
            </a:xfrm>
            <a:prstGeom prst="ellipse">
              <a:avLst/>
            </a:prstGeom>
            <a:noFill/>
            <a:ln w="19050" algn="ctr">
              <a:solidFill>
                <a:schemeClr val="bg1"/>
              </a:solidFill>
              <a:round/>
              <a:headEnd/>
              <a:tailEnd/>
            </a:ln>
            <a:effectLst/>
          </p:spPr>
          <p:txBody>
            <a:bodyPr anchor="ctr">
              <a:spAutoFit/>
            </a:bodyPr>
            <a:lstStyle/>
            <a:p>
              <a:pPr algn="ctr">
                <a:defRPr/>
              </a:pPr>
              <a:endParaRPr lang="en-US" sz="2800">
                <a:solidFill>
                  <a:srgbClr val="000000"/>
                </a:solidFill>
              </a:endParaRPr>
            </a:p>
          </p:txBody>
        </p:sp>
        <p:pic>
          <p:nvPicPr>
            <p:cNvPr id="16" name="Picture 16" descr="dod-seal"/>
            <p:cNvPicPr>
              <a:picLocks noChangeAspect="1" noChangeArrowheads="1"/>
            </p:cNvPicPr>
            <p:nvPr/>
          </p:nvPicPr>
          <p:blipFill>
            <a:blip r:embed="rId12" cstate="print"/>
            <a:srcRect/>
            <a:stretch>
              <a:fillRect/>
            </a:stretch>
          </p:blipFill>
          <p:spPr bwMode="auto">
            <a:xfrm>
              <a:off x="3181" y="1512"/>
              <a:ext cx="606" cy="606"/>
            </a:xfrm>
            <a:prstGeom prst="rect">
              <a:avLst/>
            </a:prstGeom>
            <a:noFill/>
            <a:ln w="9525">
              <a:noFill/>
              <a:miter lim="800000"/>
              <a:headEnd/>
              <a:tailEnd/>
            </a:ln>
          </p:spPr>
        </p:pic>
      </p:grpSp>
      <p:sp>
        <p:nvSpPr>
          <p:cNvPr id="17" name="Line 17"/>
          <p:cNvSpPr>
            <a:spLocks noChangeShapeType="1"/>
          </p:cNvSpPr>
          <p:nvPr/>
        </p:nvSpPr>
        <p:spPr bwMode="auto">
          <a:xfrm>
            <a:off x="381000" y="5562600"/>
            <a:ext cx="8382000" cy="0"/>
          </a:xfrm>
          <a:prstGeom prst="line">
            <a:avLst/>
          </a:prstGeom>
          <a:noFill/>
          <a:ln w="28575">
            <a:solidFill>
              <a:srgbClr val="333333"/>
            </a:solidFill>
            <a:round/>
            <a:headEnd/>
            <a:tailEnd/>
          </a:ln>
          <a:effectLst/>
        </p:spPr>
        <p:txBody>
          <a:bodyPr/>
          <a:lstStyle/>
          <a:p>
            <a:pPr algn="ctr">
              <a:defRPr/>
            </a:pPr>
            <a:endParaRPr lang="en-US" sz="2800">
              <a:solidFill>
                <a:srgbClr val="000000"/>
              </a:solidFill>
            </a:endParaRPr>
          </a:p>
        </p:txBody>
      </p:sp>
      <p:pic>
        <p:nvPicPr>
          <p:cNvPr id="18" name="Picture 18" descr="DHS_GrayTypeLogo"/>
          <p:cNvPicPr>
            <a:picLocks noChangeAspect="1" noChangeArrowheads="1"/>
          </p:cNvPicPr>
          <p:nvPr/>
        </p:nvPicPr>
        <p:blipFill>
          <a:blip r:embed="rId13" cstate="print"/>
          <a:srcRect/>
          <a:stretch>
            <a:fillRect/>
          </a:stretch>
        </p:blipFill>
        <p:spPr bwMode="auto">
          <a:xfrm>
            <a:off x="319088" y="5746750"/>
            <a:ext cx="3033712" cy="882650"/>
          </a:xfrm>
          <a:prstGeom prst="rect">
            <a:avLst/>
          </a:prstGeom>
          <a:noFill/>
          <a:ln w="9525">
            <a:noFill/>
            <a:miter lim="800000"/>
            <a:headEnd/>
            <a:tailEnd/>
          </a:ln>
        </p:spPr>
      </p:pic>
      <p:sp>
        <p:nvSpPr>
          <p:cNvPr id="19" name="Text Box 20"/>
          <p:cNvSpPr txBox="1">
            <a:spLocks noChangeArrowheads="1"/>
          </p:cNvSpPr>
          <p:nvPr userDrawn="1"/>
        </p:nvSpPr>
        <p:spPr bwMode="auto">
          <a:xfrm>
            <a:off x="4187825" y="6232525"/>
            <a:ext cx="3417888" cy="304800"/>
          </a:xfrm>
          <a:prstGeom prst="rect">
            <a:avLst/>
          </a:prstGeom>
          <a:noFill/>
          <a:ln w="9525" algn="ctr">
            <a:noFill/>
            <a:miter lim="800000"/>
            <a:headEnd/>
            <a:tailEnd/>
          </a:ln>
          <a:effectLst/>
        </p:spPr>
        <p:txBody>
          <a:bodyPr>
            <a:spAutoFit/>
          </a:bodyPr>
          <a:lstStyle/>
          <a:p>
            <a:pPr algn="ctr">
              <a:spcBef>
                <a:spcPct val="50000"/>
              </a:spcBef>
              <a:defRPr/>
            </a:pPr>
            <a:endParaRPr lang="en-US" sz="1400">
              <a:solidFill>
                <a:srgbClr val="CC0033"/>
              </a:solidFill>
            </a:endParaRPr>
          </a:p>
        </p:txBody>
      </p:sp>
      <p:sp>
        <p:nvSpPr>
          <p:cNvPr id="2110466" name="Rectangle 2"/>
          <p:cNvSpPr>
            <a:spLocks noGrp="1" noChangeArrowheads="1"/>
          </p:cNvSpPr>
          <p:nvPr>
            <p:ph type="ctrTitle"/>
          </p:nvPr>
        </p:nvSpPr>
        <p:spPr>
          <a:xfrm>
            <a:off x="304800" y="1066800"/>
            <a:ext cx="4876800" cy="1143000"/>
          </a:xfrm>
        </p:spPr>
        <p:txBody>
          <a:bodyPr/>
          <a:lstStyle>
            <a:lvl1pPr>
              <a:defRPr sz="2600"/>
            </a:lvl1pPr>
          </a:lstStyle>
          <a:p>
            <a:r>
              <a:rPr lang="en-US"/>
              <a:t>Click to edit Master title style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32FAE065-76EC-4215-A06C-946A4BAF4A5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pPr>
              <a:defRPr/>
            </a:pPr>
            <a:fld id="{70FED26E-8ED7-4F91-BD80-0181E6E3AE1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10668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2926FA57-192F-48B4-9163-115D5927CDC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E7686E64-6ABF-4F71-9570-CBC62228B68E}"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ln/>
        </p:spPr>
        <p:txBody>
          <a:bodyPr/>
          <a:lstStyle>
            <a:lvl1pPr>
              <a:defRPr/>
            </a:lvl1pPr>
          </a:lstStyle>
          <a:p>
            <a:pPr>
              <a:defRPr/>
            </a:pPr>
            <a:fld id="{F1545FD9-FF2F-4C60-A0CB-8BA91D64360E}"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C29F2875-D66F-4238-936A-5051C55AD17D}"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userDrawn="1"/>
        </p:nvSpPr>
        <p:spPr>
          <a:xfrm>
            <a:off x="3638550" y="6324600"/>
            <a:ext cx="1771650" cy="246063"/>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6" name="TextBox 5"/>
          <p:cNvSpPr txBox="1"/>
          <p:nvPr userDrawn="1"/>
        </p:nvSpPr>
        <p:spPr>
          <a:xfrm>
            <a:off x="3638550" y="58738"/>
            <a:ext cx="1771650" cy="246062"/>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3"/>
          <p:cNvSpPr>
            <a:spLocks noGrp="1" noChangeArrowheads="1"/>
          </p:cNvSpPr>
          <p:nvPr>
            <p:ph type="sldNum" sz="quarter" idx="10"/>
          </p:nvPr>
        </p:nvSpPr>
        <p:spPr/>
        <p:txBody>
          <a:bodyPr/>
          <a:lstStyle>
            <a:lvl1pPr>
              <a:defRPr/>
            </a:lvl1pPr>
          </a:lstStyle>
          <a:p>
            <a:pPr>
              <a:defRPr/>
            </a:pPr>
            <a:fld id="{64D5A982-3180-4402-B588-371B9B262AB4}"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userDrawn="1"/>
        </p:nvSpPr>
        <p:spPr>
          <a:xfrm>
            <a:off x="3638550" y="6324600"/>
            <a:ext cx="1771650" cy="246063"/>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6" name="TextBox 5"/>
          <p:cNvSpPr txBox="1"/>
          <p:nvPr userDrawn="1"/>
        </p:nvSpPr>
        <p:spPr>
          <a:xfrm>
            <a:off x="3638550" y="58738"/>
            <a:ext cx="1771650" cy="246062"/>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3"/>
          <p:cNvSpPr>
            <a:spLocks noGrp="1" noChangeArrowheads="1"/>
          </p:cNvSpPr>
          <p:nvPr>
            <p:ph type="sldNum" sz="quarter" idx="10"/>
          </p:nvPr>
        </p:nvSpPr>
        <p:spPr/>
        <p:txBody>
          <a:bodyPr/>
          <a:lstStyle>
            <a:lvl1pPr>
              <a:defRPr/>
            </a:lvl1pPr>
          </a:lstStyle>
          <a:p>
            <a:pPr>
              <a:defRPr/>
            </a:pPr>
            <a:fld id="{6477E280-D219-4890-970E-2D8AA80C2579}"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TextBox 3"/>
          <p:cNvSpPr txBox="1"/>
          <p:nvPr userDrawn="1"/>
        </p:nvSpPr>
        <p:spPr>
          <a:xfrm>
            <a:off x="3638550" y="6324600"/>
            <a:ext cx="1771650" cy="246063"/>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5" name="TextBox 4"/>
          <p:cNvSpPr txBox="1"/>
          <p:nvPr userDrawn="1"/>
        </p:nvSpPr>
        <p:spPr>
          <a:xfrm>
            <a:off x="3638550" y="58738"/>
            <a:ext cx="1771650" cy="246062"/>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sldNum" sz="quarter" idx="10"/>
          </p:nvPr>
        </p:nvSpPr>
        <p:spPr/>
        <p:txBody>
          <a:bodyPr/>
          <a:lstStyle>
            <a:lvl1pPr>
              <a:defRPr/>
            </a:lvl1pPr>
          </a:lstStyle>
          <a:p>
            <a:pPr>
              <a:defRPr/>
            </a:pPr>
            <a:fld id="{5A357ECE-C806-401D-B41B-AAC87ED2B6B0}"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TextBox 3"/>
          <p:cNvSpPr txBox="1"/>
          <p:nvPr userDrawn="1"/>
        </p:nvSpPr>
        <p:spPr>
          <a:xfrm>
            <a:off x="3638550" y="6324600"/>
            <a:ext cx="1771650" cy="246063"/>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5" name="TextBox 4"/>
          <p:cNvSpPr txBox="1"/>
          <p:nvPr userDrawn="1"/>
        </p:nvSpPr>
        <p:spPr>
          <a:xfrm>
            <a:off x="3638550" y="58738"/>
            <a:ext cx="1771650" cy="246062"/>
          </a:xfrm>
          <a:prstGeom prst="rect">
            <a:avLst/>
          </a:prstGeom>
          <a:noFill/>
        </p:spPr>
        <p:txBody>
          <a:bodyPr wrap="none">
            <a:spAutoFit/>
          </a:bodyPr>
          <a:lstStyle/>
          <a:p>
            <a:pPr algn="ctr">
              <a:defRPr/>
            </a:pPr>
            <a:r>
              <a:rPr lang="en-US" sz="1000" b="1">
                <a:solidFill>
                  <a:srgbClr val="FF0000"/>
                </a:solidFill>
                <a:latin typeface="Arial" pitchFamily="34" charset="0"/>
              </a:rPr>
              <a:t>FOR OFFICIAL USE ONLY</a:t>
            </a:r>
          </a:p>
        </p:txBody>
      </p:sp>
      <p:sp>
        <p:nvSpPr>
          <p:cNvPr id="2" name="Vertical Title 1"/>
          <p:cNvSpPr>
            <a:spLocks noGrp="1"/>
          </p:cNvSpPr>
          <p:nvPr>
            <p:ph type="title" orient="vert"/>
          </p:nvPr>
        </p:nvSpPr>
        <p:spPr>
          <a:xfrm>
            <a:off x="6648450" y="152400"/>
            <a:ext cx="21145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61912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sldNum" sz="quarter" idx="10"/>
          </p:nvPr>
        </p:nvSpPr>
        <p:spPr/>
        <p:txBody>
          <a:bodyPr/>
          <a:lstStyle>
            <a:lvl1pPr>
              <a:defRPr/>
            </a:lvl1pPr>
          </a:lstStyle>
          <a:p>
            <a:pPr>
              <a:defRPr/>
            </a:pPr>
            <a:fld id="{7CF20AE0-E9D3-42B9-AAD4-C7845A73E29A}"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09600"/>
          </a:xfrm>
        </p:spPr>
        <p:txBody>
          <a:bodyPr/>
          <a:lstStyle/>
          <a:p>
            <a:r>
              <a:rPr lang="en-US"/>
              <a:t>Click to edit Master title style</a:t>
            </a:r>
          </a:p>
        </p:txBody>
      </p:sp>
      <p:sp>
        <p:nvSpPr>
          <p:cNvPr id="3" name="Text Placeholder 2"/>
          <p:cNvSpPr>
            <a:spLocks noGrp="1"/>
          </p:cNvSpPr>
          <p:nvPr>
            <p:ph type="body" sz="half" idx="1"/>
          </p:nvPr>
        </p:nvSpPr>
        <p:spPr>
          <a:xfrm>
            <a:off x="304800" y="1066800"/>
            <a:ext cx="83820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4800" y="3543300"/>
            <a:ext cx="83820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44CE4717-2B00-49B5-BC4A-1A6AF52ADFEE}"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09600"/>
          </a:xfrm>
        </p:spPr>
        <p:txBody>
          <a:bodyPr/>
          <a:lstStyle/>
          <a:p>
            <a:r>
              <a:rPr lang="en-US"/>
              <a:t>Click to edit Master title style</a:t>
            </a:r>
          </a:p>
        </p:txBody>
      </p:sp>
      <p:sp>
        <p:nvSpPr>
          <p:cNvPr id="3" name="Text Placeholder 2"/>
          <p:cNvSpPr>
            <a:spLocks noGrp="1"/>
          </p:cNvSpPr>
          <p:nvPr>
            <p:ph type="body" sz="half" idx="1"/>
          </p:nvPr>
        </p:nvSpPr>
        <p:spPr>
          <a:xfrm>
            <a:off x="304800" y="1066800"/>
            <a:ext cx="41148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1066800"/>
            <a:ext cx="41148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FD7BCAE7-1B87-42F5-A748-2B139F8A5145}"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09600"/>
          </a:xfrm>
        </p:spPr>
        <p:txBody>
          <a:bodyPr/>
          <a:lstStyle/>
          <a:p>
            <a:r>
              <a:rPr lang="en-US"/>
              <a:t>Click to edit Master title style</a:t>
            </a:r>
          </a:p>
        </p:txBody>
      </p:sp>
      <p:sp>
        <p:nvSpPr>
          <p:cNvPr id="3" name="Text Placeholder 2"/>
          <p:cNvSpPr>
            <a:spLocks noGrp="1"/>
          </p:cNvSpPr>
          <p:nvPr>
            <p:ph type="body" sz="half" idx="1"/>
          </p:nvPr>
        </p:nvSpPr>
        <p:spPr>
          <a:xfrm>
            <a:off x="304800" y="1066800"/>
            <a:ext cx="41148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0" y="1066800"/>
            <a:ext cx="41148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0" y="3543300"/>
            <a:ext cx="41148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a:defRPr/>
            </a:pPr>
            <a:fld id="{12197585-AEE9-4CDE-BDA4-E4E7658BC193}"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Line 3"/>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lgn="ctr">
              <a:defRPr/>
            </a:pPr>
            <a:endParaRPr lang="en-US">
              <a:solidFill>
                <a:srgbClr val="000000"/>
              </a:solidFill>
            </a:endParaRPr>
          </a:p>
        </p:txBody>
      </p:sp>
      <p:sp>
        <p:nvSpPr>
          <p:cNvPr id="4" name="Line 17"/>
          <p:cNvSpPr>
            <a:spLocks noChangeShapeType="1"/>
          </p:cNvSpPr>
          <p:nvPr/>
        </p:nvSpPr>
        <p:spPr bwMode="auto">
          <a:xfrm>
            <a:off x="381000" y="5562600"/>
            <a:ext cx="8382000" cy="0"/>
          </a:xfrm>
          <a:prstGeom prst="line">
            <a:avLst/>
          </a:prstGeom>
          <a:noFill/>
          <a:ln w="28575">
            <a:solidFill>
              <a:srgbClr val="333333"/>
            </a:solidFill>
            <a:round/>
            <a:headEnd/>
            <a:tailEnd/>
          </a:ln>
          <a:effectLst/>
        </p:spPr>
        <p:txBody>
          <a:bodyPr/>
          <a:lstStyle/>
          <a:p>
            <a:pPr algn="ctr">
              <a:defRPr/>
            </a:pPr>
            <a:endParaRPr lang="en-US">
              <a:solidFill>
                <a:srgbClr val="000000"/>
              </a:solidFill>
            </a:endParaRPr>
          </a:p>
        </p:txBody>
      </p:sp>
      <p:pic>
        <p:nvPicPr>
          <p:cNvPr id="5" name="Picture 18" descr="DHS_GrayTypeLogo"/>
          <p:cNvPicPr>
            <a:picLocks noChangeAspect="1" noChangeArrowheads="1"/>
          </p:cNvPicPr>
          <p:nvPr/>
        </p:nvPicPr>
        <p:blipFill>
          <a:blip r:embed="rId2" cstate="print"/>
          <a:srcRect/>
          <a:stretch>
            <a:fillRect/>
          </a:stretch>
        </p:blipFill>
        <p:spPr bwMode="auto">
          <a:xfrm>
            <a:off x="319088" y="5746750"/>
            <a:ext cx="3033712" cy="882650"/>
          </a:xfrm>
          <a:prstGeom prst="rect">
            <a:avLst/>
          </a:prstGeom>
          <a:noFill/>
          <a:ln w="9525">
            <a:noFill/>
            <a:miter lim="800000"/>
            <a:headEnd/>
            <a:tailEnd/>
          </a:ln>
        </p:spPr>
      </p:pic>
      <p:sp>
        <p:nvSpPr>
          <p:cNvPr id="6" name="Text Box 20"/>
          <p:cNvSpPr txBox="1">
            <a:spLocks noChangeArrowheads="1"/>
          </p:cNvSpPr>
          <p:nvPr userDrawn="1"/>
        </p:nvSpPr>
        <p:spPr bwMode="auto">
          <a:xfrm>
            <a:off x="4187825" y="6232525"/>
            <a:ext cx="3417888" cy="304800"/>
          </a:xfrm>
          <a:prstGeom prst="rect">
            <a:avLst/>
          </a:prstGeom>
          <a:noFill/>
          <a:ln w="9525" algn="ctr">
            <a:noFill/>
            <a:miter lim="800000"/>
            <a:headEnd/>
            <a:tailEnd/>
          </a:ln>
          <a:effectLst/>
        </p:spPr>
        <p:txBody>
          <a:bodyPr>
            <a:spAutoFit/>
          </a:bodyPr>
          <a:lstStyle/>
          <a:p>
            <a:pPr algn="ctr">
              <a:spcBef>
                <a:spcPct val="50000"/>
              </a:spcBef>
              <a:defRPr/>
            </a:pPr>
            <a:endParaRPr lang="en-US" sz="1400">
              <a:solidFill>
                <a:srgbClr val="CC0033"/>
              </a:solidFill>
            </a:endParaRPr>
          </a:p>
        </p:txBody>
      </p:sp>
      <p:sp>
        <p:nvSpPr>
          <p:cNvPr id="2110466" name="Rectangle 2"/>
          <p:cNvSpPr>
            <a:spLocks noGrp="1" noChangeArrowheads="1"/>
          </p:cNvSpPr>
          <p:nvPr>
            <p:ph type="ctrTitle"/>
          </p:nvPr>
        </p:nvSpPr>
        <p:spPr>
          <a:xfrm>
            <a:off x="304800" y="1066800"/>
            <a:ext cx="4876800" cy="1143000"/>
          </a:xfrm>
        </p:spPr>
        <p:txBody>
          <a:bodyPr/>
          <a:lstStyle>
            <a:lvl1pPr>
              <a:defRPr sz="2600"/>
            </a:lvl1pPr>
          </a:lstStyle>
          <a:p>
            <a:r>
              <a:rPr lang="en-US"/>
              <a:t>Click to edit Master title style</a:t>
            </a:r>
          </a:p>
        </p:txBody>
      </p:sp>
    </p:spTree>
    <p:extLst>
      <p:ext uri="{BB962C8B-B14F-4D97-AF65-F5344CB8AC3E}">
        <p14:creationId xmlns:p14="http://schemas.microsoft.com/office/powerpoint/2010/main" val="4090544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523499E1-4B64-4A9C-B5B2-DD787AC4C9B5}" type="slidenum">
              <a:rPr lang="en-US"/>
              <a:pPr>
                <a:defRPr/>
              </a:pPr>
              <a:t>‹#›</a:t>
            </a:fld>
            <a:endParaRPr lang="en-US"/>
          </a:p>
        </p:txBody>
      </p:sp>
    </p:spTree>
    <p:extLst>
      <p:ext uri="{BB962C8B-B14F-4D97-AF65-F5344CB8AC3E}">
        <p14:creationId xmlns:p14="http://schemas.microsoft.com/office/powerpoint/2010/main" val="12430342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pPr>
              <a:defRPr/>
            </a:pPr>
            <a:fld id="{62E10ACD-2957-43C8-A242-590C221A1AA0}" type="slidenum">
              <a:rPr lang="en-US"/>
              <a:pPr>
                <a:defRPr/>
              </a:pPr>
              <a:t>‹#›</a:t>
            </a:fld>
            <a:endParaRPr lang="en-US"/>
          </a:p>
        </p:txBody>
      </p:sp>
    </p:spTree>
    <p:extLst>
      <p:ext uri="{BB962C8B-B14F-4D97-AF65-F5344CB8AC3E}">
        <p14:creationId xmlns:p14="http://schemas.microsoft.com/office/powerpoint/2010/main" val="14101016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10668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EE8E3697-E101-4A5C-A6DF-97128CFD6559}" type="slidenum">
              <a:rPr lang="en-US"/>
              <a:pPr>
                <a:defRPr/>
              </a:pPr>
              <a:t>‹#›</a:t>
            </a:fld>
            <a:endParaRPr lang="en-US"/>
          </a:p>
        </p:txBody>
      </p:sp>
    </p:spTree>
    <p:extLst>
      <p:ext uri="{BB962C8B-B14F-4D97-AF65-F5344CB8AC3E}">
        <p14:creationId xmlns:p14="http://schemas.microsoft.com/office/powerpoint/2010/main" val="8875799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68879766-838E-4692-803D-B708F0318661}" type="slidenum">
              <a:rPr lang="en-US"/>
              <a:pPr>
                <a:defRPr/>
              </a:pPr>
              <a:t>‹#›</a:t>
            </a:fld>
            <a:endParaRPr lang="en-US"/>
          </a:p>
        </p:txBody>
      </p:sp>
    </p:spTree>
    <p:extLst>
      <p:ext uri="{BB962C8B-B14F-4D97-AF65-F5344CB8AC3E}">
        <p14:creationId xmlns:p14="http://schemas.microsoft.com/office/powerpoint/2010/main" val="22732765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ln/>
        </p:spPr>
        <p:txBody>
          <a:bodyPr/>
          <a:lstStyle>
            <a:lvl1pPr>
              <a:defRPr/>
            </a:lvl1pPr>
          </a:lstStyle>
          <a:p>
            <a:pPr>
              <a:defRPr/>
            </a:pPr>
            <a:fld id="{0452B07A-E30A-4C78-8E1A-54C1ABF2FE96}" type="slidenum">
              <a:rPr lang="en-US"/>
              <a:pPr>
                <a:defRPr/>
              </a:pPr>
              <a:t>‹#›</a:t>
            </a:fld>
            <a:endParaRPr lang="en-US"/>
          </a:p>
        </p:txBody>
      </p:sp>
    </p:spTree>
    <p:extLst>
      <p:ext uri="{BB962C8B-B14F-4D97-AF65-F5344CB8AC3E}">
        <p14:creationId xmlns:p14="http://schemas.microsoft.com/office/powerpoint/2010/main" val="1214637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0661F20B-7E03-458C-A471-B8BE53229CA3}" type="slidenum">
              <a:rPr lang="en-US"/>
              <a:pPr>
                <a:defRPr/>
              </a:pPr>
              <a:t>‹#›</a:t>
            </a:fld>
            <a:endParaRPr lang="en-US"/>
          </a:p>
        </p:txBody>
      </p:sp>
    </p:spTree>
    <p:extLst>
      <p:ext uri="{BB962C8B-B14F-4D97-AF65-F5344CB8AC3E}">
        <p14:creationId xmlns:p14="http://schemas.microsoft.com/office/powerpoint/2010/main" val="32519707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87CB4A1E-124F-4C2F-AAA4-01C498910146}" type="slidenum">
              <a:rPr lang="en-US"/>
              <a:pPr>
                <a:defRPr/>
              </a:pPr>
              <a:t>‹#›</a:t>
            </a:fld>
            <a:endParaRPr lang="en-US"/>
          </a:p>
        </p:txBody>
      </p:sp>
    </p:spTree>
    <p:extLst>
      <p:ext uri="{BB962C8B-B14F-4D97-AF65-F5344CB8AC3E}">
        <p14:creationId xmlns:p14="http://schemas.microsoft.com/office/powerpoint/2010/main" val="35138478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22F2E2CE-FEF9-4943-8D00-A5001EF3778D}" type="slidenum">
              <a:rPr lang="en-US"/>
              <a:pPr>
                <a:defRPr/>
              </a:pPr>
              <a:t>‹#›</a:t>
            </a:fld>
            <a:endParaRPr lang="en-US"/>
          </a:p>
        </p:txBody>
      </p:sp>
    </p:spTree>
    <p:extLst>
      <p:ext uri="{BB962C8B-B14F-4D97-AF65-F5344CB8AC3E}">
        <p14:creationId xmlns:p14="http://schemas.microsoft.com/office/powerpoint/2010/main" val="17111943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D9495B83-17F5-4350-96DC-5D2CDA2AF384}" type="slidenum">
              <a:rPr lang="en-US"/>
              <a:pPr>
                <a:defRPr/>
              </a:pPr>
              <a:t>‹#›</a:t>
            </a:fld>
            <a:endParaRPr lang="en-US"/>
          </a:p>
        </p:txBody>
      </p:sp>
    </p:spTree>
    <p:extLst>
      <p:ext uri="{BB962C8B-B14F-4D97-AF65-F5344CB8AC3E}">
        <p14:creationId xmlns:p14="http://schemas.microsoft.com/office/powerpoint/2010/main" val="25818946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152400"/>
            <a:ext cx="21145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61912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25DF940A-A264-4836-8152-3BBBBB64F6A2}" type="slidenum">
              <a:rPr lang="en-US"/>
              <a:pPr>
                <a:defRPr/>
              </a:pPr>
              <a:t>‹#›</a:t>
            </a:fld>
            <a:endParaRPr lang="en-US"/>
          </a:p>
        </p:txBody>
      </p:sp>
    </p:spTree>
    <p:extLst>
      <p:ext uri="{BB962C8B-B14F-4D97-AF65-F5344CB8AC3E}">
        <p14:creationId xmlns:p14="http://schemas.microsoft.com/office/powerpoint/2010/main" val="17242800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48482" name="Rectangle 2"/>
          <p:cNvSpPr>
            <a:spLocks noGrp="1" noChangeArrowheads="1"/>
          </p:cNvSpPr>
          <p:nvPr>
            <p:ph type="ctrTitle"/>
          </p:nvPr>
        </p:nvSpPr>
        <p:spPr>
          <a:xfrm>
            <a:off x="317500" y="352425"/>
            <a:ext cx="8226425" cy="701675"/>
          </a:xfrm>
        </p:spPr>
        <p:txBody>
          <a:bodyPr/>
          <a:lstStyle>
            <a:lvl1pPr>
              <a:defRPr/>
            </a:lvl1pPr>
          </a:lstStyle>
          <a:p>
            <a:r>
              <a:rPr lang="en-US"/>
              <a:t>Click to edit Master title style</a:t>
            </a:r>
          </a:p>
        </p:txBody>
      </p:sp>
      <p:sp>
        <p:nvSpPr>
          <p:cNvPr id="148483" name="Rectangle 3"/>
          <p:cNvSpPr>
            <a:spLocks noGrp="1" noChangeArrowheads="1"/>
          </p:cNvSpPr>
          <p:nvPr>
            <p:ph type="subTitle" idx="1"/>
          </p:nvPr>
        </p:nvSpPr>
        <p:spPr bwMode="auto">
          <a:xfrm>
            <a:off x="342900" y="1143000"/>
            <a:ext cx="7769225" cy="609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buFont typeface="Wingdings" pitchFamily="2" charset="2"/>
              <a:buNone/>
              <a:defRPr>
                <a:solidFill>
                  <a:srgbClr val="333333"/>
                </a:solidFill>
              </a:defRPr>
            </a:lvl1pPr>
          </a:lstStyle>
          <a:p>
            <a:r>
              <a:rPr lang="en-US"/>
              <a:t>Click to edit Master subtitle style</a:t>
            </a:r>
          </a:p>
        </p:txBody>
      </p:sp>
    </p:spTree>
    <p:extLst>
      <p:ext uri="{BB962C8B-B14F-4D97-AF65-F5344CB8AC3E}">
        <p14:creationId xmlns:p14="http://schemas.microsoft.com/office/powerpoint/2010/main" val="23686081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36538"/>
            <a:ext cx="8458200" cy="749300"/>
          </a:xfrm>
        </p:spPr>
        <p:txBody>
          <a:bodyPr/>
          <a:lstStyle/>
          <a:p>
            <a:r>
              <a:rPr lang="en-US"/>
              <a:t>Click to edit Master title style</a:t>
            </a:r>
          </a:p>
        </p:txBody>
      </p:sp>
      <p:sp>
        <p:nvSpPr>
          <p:cNvPr id="3" name="Text Placeholder 2"/>
          <p:cNvSpPr>
            <a:spLocks noGrp="1"/>
          </p:cNvSpPr>
          <p:nvPr>
            <p:ph type="body" sz="half" idx="1"/>
          </p:nvPr>
        </p:nvSpPr>
        <p:spPr>
          <a:xfrm>
            <a:off x="304800" y="1014413"/>
            <a:ext cx="41148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1014413"/>
            <a:ext cx="41148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B1F1263F-768D-443F-91B2-3C222CE86C06}" type="slidenum">
              <a:rPr lang="en-US"/>
              <a:pPr>
                <a:defRPr/>
              </a:pPr>
              <a:t>‹#›</a:t>
            </a:fld>
            <a:endParaRPr lang="en-US"/>
          </a:p>
        </p:txBody>
      </p:sp>
    </p:spTree>
    <p:extLst>
      <p:ext uri="{BB962C8B-B14F-4D97-AF65-F5344CB8AC3E}">
        <p14:creationId xmlns:p14="http://schemas.microsoft.com/office/powerpoint/2010/main" val="22670962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09600"/>
          </a:xfrm>
        </p:spPr>
        <p:txBody>
          <a:bodyPr/>
          <a:lstStyle/>
          <a:p>
            <a:r>
              <a:rPr lang="en-US"/>
              <a:t>Click to edit Master title style</a:t>
            </a:r>
          </a:p>
        </p:txBody>
      </p:sp>
      <p:sp>
        <p:nvSpPr>
          <p:cNvPr id="3" name="Table Placeholder 2"/>
          <p:cNvSpPr>
            <a:spLocks noGrp="1"/>
          </p:cNvSpPr>
          <p:nvPr>
            <p:ph type="tbl" idx="1"/>
          </p:nvPr>
        </p:nvSpPr>
        <p:spPr>
          <a:xfrm>
            <a:off x="304800" y="914400"/>
            <a:ext cx="8382000" cy="4953000"/>
          </a:xfrm>
        </p:spPr>
        <p:txBody>
          <a:bodyPr/>
          <a:lstStyle/>
          <a:p>
            <a:pPr lvl="0"/>
            <a:r>
              <a:rPr lang="en-US" noProof="0"/>
              <a:t>Click icon to add table</a:t>
            </a:r>
          </a:p>
        </p:txBody>
      </p:sp>
      <p:sp>
        <p:nvSpPr>
          <p:cNvPr id="4" name="Rectangle 3"/>
          <p:cNvSpPr>
            <a:spLocks noGrp="1" noChangeArrowheads="1"/>
          </p:cNvSpPr>
          <p:nvPr>
            <p:ph type="sldNum" sz="quarter" idx="10"/>
          </p:nvPr>
        </p:nvSpPr>
        <p:spPr>
          <a:ln/>
        </p:spPr>
        <p:txBody>
          <a:bodyPr/>
          <a:lstStyle>
            <a:lvl1pPr>
              <a:defRPr/>
            </a:lvl1pPr>
          </a:lstStyle>
          <a:p>
            <a:pPr>
              <a:defRPr/>
            </a:pPr>
            <a:fld id="{C482E76C-7B47-4FB8-8740-2668BAC7F1BA}" type="slidenum">
              <a:rPr lang="en-US"/>
              <a:pPr>
                <a:defRPr/>
              </a:pPr>
              <a:t>‹#›</a:t>
            </a:fld>
            <a:endParaRPr lang="en-US"/>
          </a:p>
        </p:txBody>
      </p:sp>
    </p:spTree>
    <p:extLst>
      <p:ext uri="{BB962C8B-B14F-4D97-AF65-F5344CB8AC3E}">
        <p14:creationId xmlns:p14="http://schemas.microsoft.com/office/powerpoint/2010/main" val="1769125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Line 3"/>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lgn="ctr">
              <a:defRPr/>
            </a:pPr>
            <a:endParaRPr lang="en-US">
              <a:solidFill>
                <a:srgbClr val="000000"/>
              </a:solidFill>
            </a:endParaRPr>
          </a:p>
        </p:txBody>
      </p:sp>
      <p:sp>
        <p:nvSpPr>
          <p:cNvPr id="4" name="Line 17"/>
          <p:cNvSpPr>
            <a:spLocks noChangeShapeType="1"/>
          </p:cNvSpPr>
          <p:nvPr/>
        </p:nvSpPr>
        <p:spPr bwMode="auto">
          <a:xfrm>
            <a:off x="381000" y="5562600"/>
            <a:ext cx="8382000" cy="0"/>
          </a:xfrm>
          <a:prstGeom prst="line">
            <a:avLst/>
          </a:prstGeom>
          <a:noFill/>
          <a:ln w="28575">
            <a:solidFill>
              <a:srgbClr val="333333"/>
            </a:solidFill>
            <a:round/>
            <a:headEnd/>
            <a:tailEnd/>
          </a:ln>
          <a:effectLst/>
        </p:spPr>
        <p:txBody>
          <a:bodyPr/>
          <a:lstStyle/>
          <a:p>
            <a:pPr algn="ctr">
              <a:defRPr/>
            </a:pPr>
            <a:endParaRPr lang="en-US">
              <a:solidFill>
                <a:srgbClr val="000000"/>
              </a:solidFill>
            </a:endParaRPr>
          </a:p>
        </p:txBody>
      </p:sp>
      <p:pic>
        <p:nvPicPr>
          <p:cNvPr id="5" name="Picture 18" descr="DHS_GrayTypeLogo"/>
          <p:cNvPicPr>
            <a:picLocks noChangeAspect="1" noChangeArrowheads="1"/>
          </p:cNvPicPr>
          <p:nvPr/>
        </p:nvPicPr>
        <p:blipFill>
          <a:blip r:embed="rId2" cstate="print"/>
          <a:srcRect/>
          <a:stretch>
            <a:fillRect/>
          </a:stretch>
        </p:blipFill>
        <p:spPr bwMode="auto">
          <a:xfrm>
            <a:off x="319088" y="5746750"/>
            <a:ext cx="3033712" cy="882650"/>
          </a:xfrm>
          <a:prstGeom prst="rect">
            <a:avLst/>
          </a:prstGeom>
          <a:noFill/>
          <a:ln w="9525">
            <a:noFill/>
            <a:miter lim="800000"/>
            <a:headEnd/>
            <a:tailEnd/>
          </a:ln>
        </p:spPr>
      </p:pic>
      <p:sp>
        <p:nvSpPr>
          <p:cNvPr id="6" name="Text Box 20"/>
          <p:cNvSpPr txBox="1">
            <a:spLocks noChangeArrowheads="1"/>
          </p:cNvSpPr>
          <p:nvPr userDrawn="1"/>
        </p:nvSpPr>
        <p:spPr bwMode="auto">
          <a:xfrm>
            <a:off x="4187825" y="6232525"/>
            <a:ext cx="3417888" cy="304800"/>
          </a:xfrm>
          <a:prstGeom prst="rect">
            <a:avLst/>
          </a:prstGeom>
          <a:noFill/>
          <a:ln w="9525" algn="ctr">
            <a:noFill/>
            <a:miter lim="800000"/>
            <a:headEnd/>
            <a:tailEnd/>
          </a:ln>
          <a:effectLst/>
        </p:spPr>
        <p:txBody>
          <a:bodyPr>
            <a:spAutoFit/>
          </a:bodyPr>
          <a:lstStyle/>
          <a:p>
            <a:pPr algn="ctr">
              <a:spcBef>
                <a:spcPct val="50000"/>
              </a:spcBef>
              <a:defRPr/>
            </a:pPr>
            <a:endParaRPr lang="en-US" sz="1400">
              <a:solidFill>
                <a:srgbClr val="CC0033"/>
              </a:solidFill>
            </a:endParaRPr>
          </a:p>
        </p:txBody>
      </p:sp>
      <p:sp>
        <p:nvSpPr>
          <p:cNvPr id="2110466" name="Rectangle 2"/>
          <p:cNvSpPr>
            <a:spLocks noGrp="1" noChangeArrowheads="1"/>
          </p:cNvSpPr>
          <p:nvPr>
            <p:ph type="ctrTitle"/>
          </p:nvPr>
        </p:nvSpPr>
        <p:spPr>
          <a:xfrm>
            <a:off x="304800" y="1066800"/>
            <a:ext cx="4876800" cy="1143000"/>
          </a:xfrm>
        </p:spPr>
        <p:txBody>
          <a:bodyPr/>
          <a:lstStyle>
            <a:lvl1pPr>
              <a:defRPr sz="2600"/>
            </a:lvl1pPr>
          </a:lstStyle>
          <a:p>
            <a:r>
              <a:rPr lang="en-US"/>
              <a:t>Click to edit Master title style</a:t>
            </a:r>
          </a:p>
        </p:txBody>
      </p:sp>
    </p:spTree>
    <p:extLst>
      <p:ext uri="{BB962C8B-B14F-4D97-AF65-F5344CB8AC3E}">
        <p14:creationId xmlns:p14="http://schemas.microsoft.com/office/powerpoint/2010/main" val="27559162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C8C09A43-8832-4FC5-984A-17DE3EC9AB6B}" type="slidenum">
              <a:rPr lang="en-US"/>
              <a:pPr>
                <a:defRPr/>
              </a:pPr>
              <a:t>‹#›</a:t>
            </a:fld>
            <a:endParaRPr lang="en-US"/>
          </a:p>
        </p:txBody>
      </p:sp>
    </p:spTree>
    <p:extLst>
      <p:ext uri="{BB962C8B-B14F-4D97-AF65-F5344CB8AC3E}">
        <p14:creationId xmlns:p14="http://schemas.microsoft.com/office/powerpoint/2010/main" val="3182524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pPr>
              <a:defRPr/>
            </a:pPr>
            <a:fld id="{84A268B9-58AB-491F-A5EF-588CBCB72BD2}" type="slidenum">
              <a:rPr lang="en-US"/>
              <a:pPr>
                <a:defRPr/>
              </a:pPr>
              <a:t>‹#›</a:t>
            </a:fld>
            <a:endParaRPr lang="en-US"/>
          </a:p>
        </p:txBody>
      </p:sp>
    </p:spTree>
    <p:extLst>
      <p:ext uri="{BB962C8B-B14F-4D97-AF65-F5344CB8AC3E}">
        <p14:creationId xmlns:p14="http://schemas.microsoft.com/office/powerpoint/2010/main" val="521117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10668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0E55BCB1-BBD1-4E29-957C-27FF1B4FB24F}" type="slidenum">
              <a:rPr lang="en-US"/>
              <a:pPr>
                <a:defRPr/>
              </a:pPr>
              <a:t>‹#›</a:t>
            </a:fld>
            <a:endParaRPr lang="en-US"/>
          </a:p>
        </p:txBody>
      </p:sp>
    </p:spTree>
    <p:extLst>
      <p:ext uri="{BB962C8B-B14F-4D97-AF65-F5344CB8AC3E}">
        <p14:creationId xmlns:p14="http://schemas.microsoft.com/office/powerpoint/2010/main" val="25273359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4C4593AB-D969-4BA3-9E4F-1C41780C057E}" type="slidenum">
              <a:rPr lang="en-US"/>
              <a:pPr>
                <a:defRPr/>
              </a:pPr>
              <a:t>‹#›</a:t>
            </a:fld>
            <a:endParaRPr lang="en-US"/>
          </a:p>
        </p:txBody>
      </p:sp>
    </p:spTree>
    <p:extLst>
      <p:ext uri="{BB962C8B-B14F-4D97-AF65-F5344CB8AC3E}">
        <p14:creationId xmlns:p14="http://schemas.microsoft.com/office/powerpoint/2010/main" val="29295065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ln/>
        </p:spPr>
        <p:txBody>
          <a:bodyPr/>
          <a:lstStyle>
            <a:lvl1pPr>
              <a:defRPr/>
            </a:lvl1pPr>
          </a:lstStyle>
          <a:p>
            <a:pPr>
              <a:defRPr/>
            </a:pPr>
            <a:fld id="{ED4AC216-FCF5-4A95-A9B4-306131C4032F}" type="slidenum">
              <a:rPr lang="en-US"/>
              <a:pPr>
                <a:defRPr/>
              </a:pPr>
              <a:t>‹#›</a:t>
            </a:fld>
            <a:endParaRPr lang="en-US"/>
          </a:p>
        </p:txBody>
      </p:sp>
    </p:spTree>
    <p:extLst>
      <p:ext uri="{BB962C8B-B14F-4D97-AF65-F5344CB8AC3E}">
        <p14:creationId xmlns:p14="http://schemas.microsoft.com/office/powerpoint/2010/main" val="9935244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E6E69522-F661-4E89-8DD0-A92CF5DE1E1B}" type="slidenum">
              <a:rPr lang="en-US"/>
              <a:pPr>
                <a:defRPr/>
              </a:pPr>
              <a:t>‹#›</a:t>
            </a:fld>
            <a:endParaRPr lang="en-US"/>
          </a:p>
        </p:txBody>
      </p:sp>
    </p:spTree>
    <p:extLst>
      <p:ext uri="{BB962C8B-B14F-4D97-AF65-F5344CB8AC3E}">
        <p14:creationId xmlns:p14="http://schemas.microsoft.com/office/powerpoint/2010/main" val="175123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F17A662C-EA2F-4629-945D-5B1DAE5110C5}" type="slidenum">
              <a:rPr lang="en-US"/>
              <a:pPr>
                <a:defRPr/>
              </a:pPr>
              <a:t>‹#›</a:t>
            </a:fld>
            <a:endParaRPr lang="en-US"/>
          </a:p>
        </p:txBody>
      </p:sp>
    </p:spTree>
    <p:extLst>
      <p:ext uri="{BB962C8B-B14F-4D97-AF65-F5344CB8AC3E}">
        <p14:creationId xmlns:p14="http://schemas.microsoft.com/office/powerpoint/2010/main" val="16741676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6DFA0812-F70F-4537-BE2E-9FD94C6834E3}" type="slidenum">
              <a:rPr lang="en-US"/>
              <a:pPr>
                <a:defRPr/>
              </a:pPr>
              <a:t>‹#›</a:t>
            </a:fld>
            <a:endParaRPr lang="en-US"/>
          </a:p>
        </p:txBody>
      </p:sp>
    </p:spTree>
    <p:extLst>
      <p:ext uri="{BB962C8B-B14F-4D97-AF65-F5344CB8AC3E}">
        <p14:creationId xmlns:p14="http://schemas.microsoft.com/office/powerpoint/2010/main" val="26773406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590B0ED3-E5C1-484D-8430-5CB295B596C5}" type="slidenum">
              <a:rPr lang="en-US"/>
              <a:pPr>
                <a:defRPr/>
              </a:pPr>
              <a:t>‹#›</a:t>
            </a:fld>
            <a:endParaRPr lang="en-US"/>
          </a:p>
        </p:txBody>
      </p:sp>
    </p:spTree>
    <p:extLst>
      <p:ext uri="{BB962C8B-B14F-4D97-AF65-F5344CB8AC3E}">
        <p14:creationId xmlns:p14="http://schemas.microsoft.com/office/powerpoint/2010/main" val="5706634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152400"/>
            <a:ext cx="21145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61912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03CA8443-FFAC-4C10-9315-17D90A85B19F}" type="slidenum">
              <a:rPr lang="en-US"/>
              <a:pPr>
                <a:defRPr/>
              </a:pPr>
              <a:t>‹#›</a:t>
            </a:fld>
            <a:endParaRPr lang="en-US"/>
          </a:p>
        </p:txBody>
      </p:sp>
    </p:spTree>
    <p:extLst>
      <p:ext uri="{BB962C8B-B14F-4D97-AF65-F5344CB8AC3E}">
        <p14:creationId xmlns:p14="http://schemas.microsoft.com/office/powerpoint/2010/main" val="8082174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609600"/>
          </a:xfrm>
        </p:spPr>
        <p:txBody>
          <a:bodyPr/>
          <a:lstStyle/>
          <a:p>
            <a:r>
              <a:rPr lang="en-US"/>
              <a:t>Click to edit Master title style</a:t>
            </a:r>
          </a:p>
        </p:txBody>
      </p:sp>
      <p:sp>
        <p:nvSpPr>
          <p:cNvPr id="3" name="Text Placeholder 2"/>
          <p:cNvSpPr>
            <a:spLocks noGrp="1"/>
          </p:cNvSpPr>
          <p:nvPr>
            <p:ph type="body" sz="half" idx="1"/>
          </p:nvPr>
        </p:nvSpPr>
        <p:spPr>
          <a:xfrm>
            <a:off x="304800" y="1066800"/>
            <a:ext cx="83820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4800" y="3543300"/>
            <a:ext cx="83820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4A2AA210-223E-4E11-8F71-F8F06A062351}" type="slidenum">
              <a:rPr lang="en-US"/>
              <a:pPr>
                <a:defRPr/>
              </a:pPr>
              <a:t>‹#›</a:t>
            </a:fld>
            <a:endParaRPr lang="en-US"/>
          </a:p>
        </p:txBody>
      </p:sp>
    </p:spTree>
    <p:extLst>
      <p:ext uri="{BB962C8B-B14F-4D97-AF65-F5344CB8AC3E}">
        <p14:creationId xmlns:p14="http://schemas.microsoft.com/office/powerpoint/2010/main" val="1474012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2.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12.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304800" y="914400"/>
            <a:ext cx="8382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99" name="Rectangle 3"/>
          <p:cNvSpPr>
            <a:spLocks noGrp="1" noChangeArrowheads="1"/>
          </p:cNvSpPr>
          <p:nvPr>
            <p:ph type="sldNum" sz="quarter" idx="4"/>
          </p:nvPr>
        </p:nvSpPr>
        <p:spPr bwMode="auto">
          <a:xfrm>
            <a:off x="8001000" y="6248400"/>
            <a:ext cx="9144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333333"/>
                </a:solidFill>
              </a:defRPr>
            </a:lvl1pPr>
          </a:lstStyle>
          <a:p>
            <a:fld id="{C384D158-29A3-4B03-A20D-9FB9351D0F17}" type="slidenum">
              <a:rPr lang="en-US" smtClean="0"/>
              <a:t>‹#›</a:t>
            </a:fld>
            <a:endParaRPr lang="en-US"/>
          </a:p>
        </p:txBody>
      </p:sp>
      <p:sp>
        <p:nvSpPr>
          <p:cNvPr id="4100" name="Line 4"/>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defRPr/>
            </a:pPr>
            <a:endParaRPr lang="en-US"/>
          </a:p>
        </p:txBody>
      </p:sp>
      <p:sp>
        <p:nvSpPr>
          <p:cNvPr id="1029" name="Rectangle 5"/>
          <p:cNvSpPr>
            <a:spLocks noGrp="1" noChangeArrowheads="1"/>
          </p:cNvSpPr>
          <p:nvPr>
            <p:ph type="title"/>
          </p:nvPr>
        </p:nvSpPr>
        <p:spPr bwMode="auto">
          <a:xfrm>
            <a:off x="304800" y="152400"/>
            <a:ext cx="84582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1030" name="Picture 6" descr="DHS_for_ppt"/>
          <p:cNvPicPr>
            <a:picLocks noChangeAspect="1" noChangeArrowheads="1"/>
          </p:cNvPicPr>
          <p:nvPr/>
        </p:nvPicPr>
        <p:blipFill>
          <a:blip r:embed="rId12" cstate="print"/>
          <a:srcRect/>
          <a:stretch>
            <a:fillRect/>
          </a:stretch>
        </p:blipFill>
        <p:spPr bwMode="auto">
          <a:xfrm>
            <a:off x="228600" y="6016625"/>
            <a:ext cx="2211388" cy="6889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15" r:id="rId8"/>
    <p:sldLayoutId id="2147483730" r:id="rId9"/>
    <p:sldLayoutId id="2147483731" r:id="rId10"/>
  </p:sldLayoutIdLst>
  <p:hf hdr="0" ftr="0" dt="0"/>
  <p:txStyles>
    <p:titleStyle>
      <a:lvl1pPr algn="l" rtl="0" eaLnBrk="1" fontAlgn="base" hangingPunct="1">
        <a:spcBef>
          <a:spcPct val="0"/>
        </a:spcBef>
        <a:spcAft>
          <a:spcPct val="0"/>
        </a:spcAft>
        <a:defRPr sz="3400" b="1" i="1">
          <a:solidFill>
            <a:srgbClr val="003366"/>
          </a:solidFill>
          <a:latin typeface="+mj-lt"/>
          <a:ea typeface="+mj-ea"/>
          <a:cs typeface="+mj-cs"/>
        </a:defRPr>
      </a:lvl1pPr>
      <a:lvl2pPr algn="l" rtl="0" eaLnBrk="1" fontAlgn="base" hangingPunct="1">
        <a:spcBef>
          <a:spcPct val="0"/>
        </a:spcBef>
        <a:spcAft>
          <a:spcPct val="0"/>
        </a:spcAft>
        <a:defRPr sz="3400" b="1" i="1">
          <a:solidFill>
            <a:srgbClr val="003366"/>
          </a:solidFill>
          <a:latin typeface="Times New Roman" pitchFamily="18" charset="0"/>
        </a:defRPr>
      </a:lvl2pPr>
      <a:lvl3pPr algn="l" rtl="0" eaLnBrk="1" fontAlgn="base" hangingPunct="1">
        <a:spcBef>
          <a:spcPct val="0"/>
        </a:spcBef>
        <a:spcAft>
          <a:spcPct val="0"/>
        </a:spcAft>
        <a:defRPr sz="3400" b="1" i="1">
          <a:solidFill>
            <a:srgbClr val="003366"/>
          </a:solidFill>
          <a:latin typeface="Times New Roman" pitchFamily="18" charset="0"/>
        </a:defRPr>
      </a:lvl3pPr>
      <a:lvl4pPr algn="l" rtl="0" eaLnBrk="1" fontAlgn="base" hangingPunct="1">
        <a:spcBef>
          <a:spcPct val="0"/>
        </a:spcBef>
        <a:spcAft>
          <a:spcPct val="0"/>
        </a:spcAft>
        <a:defRPr sz="3400" b="1" i="1">
          <a:solidFill>
            <a:srgbClr val="003366"/>
          </a:solidFill>
          <a:latin typeface="Times New Roman" pitchFamily="18" charset="0"/>
        </a:defRPr>
      </a:lvl4pPr>
      <a:lvl5pPr algn="l" rtl="0" eaLnBrk="1" fontAlgn="base" hangingPunct="1">
        <a:spcBef>
          <a:spcPct val="0"/>
        </a:spcBef>
        <a:spcAft>
          <a:spcPct val="0"/>
        </a:spcAft>
        <a:defRPr sz="3400" b="1" i="1">
          <a:solidFill>
            <a:srgbClr val="003366"/>
          </a:solidFill>
          <a:latin typeface="Times New Roman" pitchFamily="18" charset="0"/>
        </a:defRPr>
      </a:lvl5pPr>
      <a:lvl6pPr marL="457200" algn="l" rtl="0" eaLnBrk="1" fontAlgn="base" hangingPunct="1">
        <a:spcBef>
          <a:spcPct val="0"/>
        </a:spcBef>
        <a:spcAft>
          <a:spcPct val="0"/>
        </a:spcAft>
        <a:defRPr sz="3400" b="1" i="1">
          <a:solidFill>
            <a:srgbClr val="003366"/>
          </a:solidFill>
          <a:latin typeface="Times New Roman" pitchFamily="18" charset="0"/>
        </a:defRPr>
      </a:lvl6pPr>
      <a:lvl7pPr marL="914400" algn="l" rtl="0" eaLnBrk="1" fontAlgn="base" hangingPunct="1">
        <a:spcBef>
          <a:spcPct val="0"/>
        </a:spcBef>
        <a:spcAft>
          <a:spcPct val="0"/>
        </a:spcAft>
        <a:defRPr sz="3400" b="1" i="1">
          <a:solidFill>
            <a:srgbClr val="003366"/>
          </a:solidFill>
          <a:latin typeface="Times New Roman" pitchFamily="18" charset="0"/>
        </a:defRPr>
      </a:lvl7pPr>
      <a:lvl8pPr marL="1371600" algn="l" rtl="0" eaLnBrk="1" fontAlgn="base" hangingPunct="1">
        <a:spcBef>
          <a:spcPct val="0"/>
        </a:spcBef>
        <a:spcAft>
          <a:spcPct val="0"/>
        </a:spcAft>
        <a:defRPr sz="3400" b="1" i="1">
          <a:solidFill>
            <a:srgbClr val="003366"/>
          </a:solidFill>
          <a:latin typeface="Times New Roman" pitchFamily="18" charset="0"/>
        </a:defRPr>
      </a:lvl8pPr>
      <a:lvl9pPr marL="1828800" algn="l" rtl="0" eaLnBrk="1" fontAlgn="base" hangingPunct="1">
        <a:spcBef>
          <a:spcPct val="0"/>
        </a:spcBef>
        <a:spcAft>
          <a:spcPct val="0"/>
        </a:spcAft>
        <a:defRPr sz="3400" b="1" i="1">
          <a:solidFill>
            <a:srgbClr val="003366"/>
          </a:solidFill>
          <a:latin typeface="Times New Roman" pitchFamily="18" charset="0"/>
        </a:defRPr>
      </a:lvl9pPr>
    </p:titleStyle>
    <p:bodyStyle>
      <a:lvl1pPr marL="222250" indent="-222250" algn="l" rtl="0" eaLnBrk="1" fontAlgn="base" hangingPunct="1">
        <a:lnSpc>
          <a:spcPct val="110000"/>
        </a:lnSpc>
        <a:spcBef>
          <a:spcPct val="40000"/>
        </a:spcBef>
        <a:spcAft>
          <a:spcPct val="0"/>
        </a:spcAft>
        <a:buFont typeface="Wingdings" pitchFamily="2" charset="2"/>
        <a:buChar char="§"/>
        <a:defRPr>
          <a:solidFill>
            <a:srgbClr val="333333"/>
          </a:solidFill>
          <a:latin typeface="+mn-lt"/>
          <a:ea typeface="+mn-ea"/>
          <a:cs typeface="+mn-cs"/>
        </a:defRPr>
      </a:lvl1pPr>
      <a:lvl2pPr marL="577850" indent="-241300" algn="l" rtl="0" eaLnBrk="1" fontAlgn="base" hangingPunct="1">
        <a:lnSpc>
          <a:spcPct val="110000"/>
        </a:lnSpc>
        <a:spcBef>
          <a:spcPct val="40000"/>
        </a:spcBef>
        <a:spcAft>
          <a:spcPct val="0"/>
        </a:spcAft>
        <a:buChar char="–"/>
        <a:defRPr>
          <a:solidFill>
            <a:srgbClr val="333333"/>
          </a:solidFill>
          <a:latin typeface="+mn-lt"/>
        </a:defRPr>
      </a:lvl2pPr>
      <a:lvl3pPr marL="920750" indent="-228600" algn="l" rtl="0" eaLnBrk="1" fontAlgn="base" hangingPunct="1">
        <a:lnSpc>
          <a:spcPct val="110000"/>
        </a:lnSpc>
        <a:spcBef>
          <a:spcPct val="40000"/>
        </a:spcBef>
        <a:spcAft>
          <a:spcPct val="0"/>
        </a:spcAft>
        <a:buFont typeface="Wingdings" pitchFamily="2" charset="2"/>
        <a:buChar char="§"/>
        <a:defRPr sz="1600">
          <a:solidFill>
            <a:srgbClr val="333333"/>
          </a:solidFill>
          <a:latin typeface="+mn-lt"/>
        </a:defRPr>
      </a:lvl3pPr>
      <a:lvl4pPr marL="1263650" indent="-228600" algn="l" rtl="0" eaLnBrk="1" fontAlgn="base" hangingPunct="1">
        <a:lnSpc>
          <a:spcPct val="110000"/>
        </a:lnSpc>
        <a:spcBef>
          <a:spcPct val="40000"/>
        </a:spcBef>
        <a:spcAft>
          <a:spcPct val="0"/>
        </a:spcAft>
        <a:buChar char="–"/>
        <a:defRPr sz="1400">
          <a:solidFill>
            <a:srgbClr val="333333"/>
          </a:solidFill>
          <a:latin typeface="+mn-lt"/>
        </a:defRPr>
      </a:lvl4pPr>
      <a:lvl5pPr marL="1606550" indent="-228600" algn="l" rtl="0" eaLnBrk="1" fontAlgn="base" hangingPunct="1">
        <a:lnSpc>
          <a:spcPct val="110000"/>
        </a:lnSpc>
        <a:spcBef>
          <a:spcPct val="40000"/>
        </a:spcBef>
        <a:spcAft>
          <a:spcPct val="0"/>
        </a:spcAft>
        <a:buChar char="»"/>
        <a:defRPr sz="1400">
          <a:solidFill>
            <a:srgbClr val="333333"/>
          </a:solidFill>
          <a:latin typeface="+mn-lt"/>
        </a:defRPr>
      </a:lvl5pPr>
      <a:lvl6pPr marL="2063750" indent="-228600" algn="l" rtl="0" eaLnBrk="1" fontAlgn="base" hangingPunct="1">
        <a:lnSpc>
          <a:spcPct val="110000"/>
        </a:lnSpc>
        <a:spcBef>
          <a:spcPct val="40000"/>
        </a:spcBef>
        <a:spcAft>
          <a:spcPct val="0"/>
        </a:spcAft>
        <a:buChar char="»"/>
        <a:defRPr sz="1400">
          <a:solidFill>
            <a:srgbClr val="333333"/>
          </a:solidFill>
          <a:latin typeface="+mn-lt"/>
        </a:defRPr>
      </a:lvl6pPr>
      <a:lvl7pPr marL="2520950" indent="-228600" algn="l" rtl="0" eaLnBrk="1" fontAlgn="base" hangingPunct="1">
        <a:lnSpc>
          <a:spcPct val="110000"/>
        </a:lnSpc>
        <a:spcBef>
          <a:spcPct val="40000"/>
        </a:spcBef>
        <a:spcAft>
          <a:spcPct val="0"/>
        </a:spcAft>
        <a:buChar char="»"/>
        <a:defRPr sz="1400">
          <a:solidFill>
            <a:srgbClr val="333333"/>
          </a:solidFill>
          <a:latin typeface="+mn-lt"/>
        </a:defRPr>
      </a:lvl7pPr>
      <a:lvl8pPr marL="2978150" indent="-228600" algn="l" rtl="0" eaLnBrk="1" fontAlgn="base" hangingPunct="1">
        <a:lnSpc>
          <a:spcPct val="110000"/>
        </a:lnSpc>
        <a:spcBef>
          <a:spcPct val="40000"/>
        </a:spcBef>
        <a:spcAft>
          <a:spcPct val="0"/>
        </a:spcAft>
        <a:buChar char="»"/>
        <a:defRPr sz="1400">
          <a:solidFill>
            <a:srgbClr val="333333"/>
          </a:solidFill>
          <a:latin typeface="+mn-lt"/>
        </a:defRPr>
      </a:lvl8pPr>
      <a:lvl9pPr marL="3435350" indent="-228600" algn="l" rtl="0" eaLnBrk="1" fontAlgn="base" hangingPunct="1">
        <a:lnSpc>
          <a:spcPct val="110000"/>
        </a:lnSpc>
        <a:spcBef>
          <a:spcPct val="40000"/>
        </a:spcBef>
        <a:spcAft>
          <a:spcPct val="0"/>
        </a:spcAft>
        <a:buChar char="»"/>
        <a:defRPr sz="1400">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304800" y="1066800"/>
            <a:ext cx="8382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09443" name="Rectangle 3"/>
          <p:cNvSpPr>
            <a:spLocks noGrp="1" noChangeArrowheads="1"/>
          </p:cNvSpPr>
          <p:nvPr>
            <p:ph type="sldNum" sz="quarter" idx="4"/>
          </p:nvPr>
        </p:nvSpPr>
        <p:spPr bwMode="auto">
          <a:xfrm>
            <a:off x="8001000" y="6248400"/>
            <a:ext cx="9144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333333"/>
                </a:solidFill>
                <a:latin typeface="Arial" charset="0"/>
              </a:defRPr>
            </a:lvl1pPr>
          </a:lstStyle>
          <a:p>
            <a:pPr>
              <a:defRPr/>
            </a:pPr>
            <a:fld id="{DB063403-44E9-4F88-AC85-223EE3404ABA}" type="slidenum">
              <a:rPr lang="en-US"/>
              <a:pPr>
                <a:defRPr/>
              </a:pPr>
              <a:t>‹#›</a:t>
            </a:fld>
            <a:endParaRPr lang="en-US"/>
          </a:p>
        </p:txBody>
      </p:sp>
      <p:sp>
        <p:nvSpPr>
          <p:cNvPr id="2109444" name="Line 4"/>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lgn="ctr">
              <a:defRPr/>
            </a:pPr>
            <a:endParaRPr lang="en-US" sz="2800">
              <a:solidFill>
                <a:srgbClr val="000000"/>
              </a:solidFill>
            </a:endParaRPr>
          </a:p>
        </p:txBody>
      </p:sp>
      <p:sp>
        <p:nvSpPr>
          <p:cNvPr id="1029" name="Rectangle 5"/>
          <p:cNvSpPr>
            <a:spLocks noGrp="1" noChangeArrowheads="1"/>
          </p:cNvSpPr>
          <p:nvPr>
            <p:ph type="title"/>
          </p:nvPr>
        </p:nvSpPr>
        <p:spPr bwMode="auto">
          <a:xfrm>
            <a:off x="304800" y="152400"/>
            <a:ext cx="84582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hf hdr="0" ftr="0" dt="0"/>
  <p:txStyles>
    <p:titleStyle>
      <a:lvl1pPr algn="l" rtl="0" eaLnBrk="1" fontAlgn="base" hangingPunct="1">
        <a:spcBef>
          <a:spcPct val="0"/>
        </a:spcBef>
        <a:spcAft>
          <a:spcPct val="0"/>
        </a:spcAft>
        <a:defRPr sz="3400" b="1" i="1">
          <a:solidFill>
            <a:srgbClr val="003366"/>
          </a:solidFill>
          <a:latin typeface="+mj-lt"/>
          <a:ea typeface="+mj-ea"/>
          <a:cs typeface="+mj-cs"/>
        </a:defRPr>
      </a:lvl1pPr>
      <a:lvl2pPr algn="l" rtl="0" eaLnBrk="1" fontAlgn="base" hangingPunct="1">
        <a:spcBef>
          <a:spcPct val="0"/>
        </a:spcBef>
        <a:spcAft>
          <a:spcPct val="0"/>
        </a:spcAft>
        <a:defRPr sz="3400" b="1" i="1">
          <a:solidFill>
            <a:srgbClr val="003366"/>
          </a:solidFill>
          <a:latin typeface="Times New Roman" pitchFamily="18" charset="0"/>
        </a:defRPr>
      </a:lvl2pPr>
      <a:lvl3pPr algn="l" rtl="0" eaLnBrk="1" fontAlgn="base" hangingPunct="1">
        <a:spcBef>
          <a:spcPct val="0"/>
        </a:spcBef>
        <a:spcAft>
          <a:spcPct val="0"/>
        </a:spcAft>
        <a:defRPr sz="3400" b="1" i="1">
          <a:solidFill>
            <a:srgbClr val="003366"/>
          </a:solidFill>
          <a:latin typeface="Times New Roman" pitchFamily="18" charset="0"/>
        </a:defRPr>
      </a:lvl3pPr>
      <a:lvl4pPr algn="l" rtl="0" eaLnBrk="1" fontAlgn="base" hangingPunct="1">
        <a:spcBef>
          <a:spcPct val="0"/>
        </a:spcBef>
        <a:spcAft>
          <a:spcPct val="0"/>
        </a:spcAft>
        <a:defRPr sz="3400" b="1" i="1">
          <a:solidFill>
            <a:srgbClr val="003366"/>
          </a:solidFill>
          <a:latin typeface="Times New Roman" pitchFamily="18" charset="0"/>
        </a:defRPr>
      </a:lvl4pPr>
      <a:lvl5pPr algn="l" rtl="0" eaLnBrk="1" fontAlgn="base" hangingPunct="1">
        <a:spcBef>
          <a:spcPct val="0"/>
        </a:spcBef>
        <a:spcAft>
          <a:spcPct val="0"/>
        </a:spcAft>
        <a:defRPr sz="3400" b="1" i="1">
          <a:solidFill>
            <a:srgbClr val="003366"/>
          </a:solidFill>
          <a:latin typeface="Times New Roman" pitchFamily="18" charset="0"/>
        </a:defRPr>
      </a:lvl5pPr>
      <a:lvl6pPr marL="457200" algn="l" rtl="0" eaLnBrk="1" fontAlgn="base" hangingPunct="1">
        <a:spcBef>
          <a:spcPct val="0"/>
        </a:spcBef>
        <a:spcAft>
          <a:spcPct val="0"/>
        </a:spcAft>
        <a:defRPr sz="3400" b="1" i="1">
          <a:solidFill>
            <a:srgbClr val="003366"/>
          </a:solidFill>
          <a:latin typeface="Times New Roman" pitchFamily="18" charset="0"/>
        </a:defRPr>
      </a:lvl6pPr>
      <a:lvl7pPr marL="914400" algn="l" rtl="0" eaLnBrk="1" fontAlgn="base" hangingPunct="1">
        <a:spcBef>
          <a:spcPct val="0"/>
        </a:spcBef>
        <a:spcAft>
          <a:spcPct val="0"/>
        </a:spcAft>
        <a:defRPr sz="3400" b="1" i="1">
          <a:solidFill>
            <a:srgbClr val="003366"/>
          </a:solidFill>
          <a:latin typeface="Times New Roman" pitchFamily="18" charset="0"/>
        </a:defRPr>
      </a:lvl7pPr>
      <a:lvl8pPr marL="1371600" algn="l" rtl="0" eaLnBrk="1" fontAlgn="base" hangingPunct="1">
        <a:spcBef>
          <a:spcPct val="0"/>
        </a:spcBef>
        <a:spcAft>
          <a:spcPct val="0"/>
        </a:spcAft>
        <a:defRPr sz="3400" b="1" i="1">
          <a:solidFill>
            <a:srgbClr val="003366"/>
          </a:solidFill>
          <a:latin typeface="Times New Roman" pitchFamily="18" charset="0"/>
        </a:defRPr>
      </a:lvl8pPr>
      <a:lvl9pPr marL="1828800" algn="l" rtl="0" eaLnBrk="1" fontAlgn="base" hangingPunct="1">
        <a:spcBef>
          <a:spcPct val="0"/>
        </a:spcBef>
        <a:spcAft>
          <a:spcPct val="0"/>
        </a:spcAft>
        <a:defRPr sz="3400" b="1" i="1">
          <a:solidFill>
            <a:srgbClr val="003366"/>
          </a:solidFill>
          <a:latin typeface="Times New Roman" pitchFamily="18" charset="0"/>
        </a:defRPr>
      </a:lvl9pPr>
    </p:titleStyle>
    <p:bodyStyle>
      <a:lvl1pPr marL="222250" indent="-222250" algn="l" rtl="0" eaLnBrk="1" fontAlgn="base" hangingPunct="1">
        <a:lnSpc>
          <a:spcPct val="110000"/>
        </a:lnSpc>
        <a:spcBef>
          <a:spcPct val="40000"/>
        </a:spcBef>
        <a:spcAft>
          <a:spcPct val="0"/>
        </a:spcAft>
        <a:buFont typeface="Wingdings" pitchFamily="2" charset="2"/>
        <a:buChar char="§"/>
        <a:defRPr sz="2000">
          <a:solidFill>
            <a:srgbClr val="333333"/>
          </a:solidFill>
          <a:latin typeface="+mn-lt"/>
          <a:ea typeface="+mn-ea"/>
          <a:cs typeface="+mn-cs"/>
        </a:defRPr>
      </a:lvl1pPr>
      <a:lvl2pPr marL="577850" indent="-241300" algn="l" rtl="0" eaLnBrk="1" fontAlgn="base" hangingPunct="1">
        <a:lnSpc>
          <a:spcPct val="110000"/>
        </a:lnSpc>
        <a:spcBef>
          <a:spcPct val="40000"/>
        </a:spcBef>
        <a:spcAft>
          <a:spcPct val="0"/>
        </a:spcAft>
        <a:buChar char="–"/>
        <a:defRPr>
          <a:solidFill>
            <a:srgbClr val="333333"/>
          </a:solidFill>
          <a:latin typeface="+mn-lt"/>
        </a:defRPr>
      </a:lvl2pPr>
      <a:lvl3pPr marL="920750" indent="-228600" algn="l" rtl="0" eaLnBrk="1" fontAlgn="base" hangingPunct="1">
        <a:lnSpc>
          <a:spcPct val="110000"/>
        </a:lnSpc>
        <a:spcBef>
          <a:spcPct val="40000"/>
        </a:spcBef>
        <a:spcAft>
          <a:spcPct val="0"/>
        </a:spcAft>
        <a:buFont typeface="Wingdings" pitchFamily="2" charset="2"/>
        <a:buChar char="§"/>
        <a:defRPr sz="1600">
          <a:solidFill>
            <a:srgbClr val="333333"/>
          </a:solidFill>
          <a:latin typeface="+mn-lt"/>
        </a:defRPr>
      </a:lvl3pPr>
      <a:lvl4pPr marL="1263650" indent="-228600" algn="l" rtl="0" eaLnBrk="1" fontAlgn="base" hangingPunct="1">
        <a:lnSpc>
          <a:spcPct val="110000"/>
        </a:lnSpc>
        <a:spcBef>
          <a:spcPct val="40000"/>
        </a:spcBef>
        <a:spcAft>
          <a:spcPct val="0"/>
        </a:spcAft>
        <a:buChar char="–"/>
        <a:defRPr sz="1600">
          <a:solidFill>
            <a:srgbClr val="333333"/>
          </a:solidFill>
          <a:latin typeface="+mn-lt"/>
        </a:defRPr>
      </a:lvl4pPr>
      <a:lvl5pPr marL="1606550" indent="-228600" algn="l" rtl="0" eaLnBrk="1" fontAlgn="base" hangingPunct="1">
        <a:lnSpc>
          <a:spcPct val="110000"/>
        </a:lnSpc>
        <a:spcBef>
          <a:spcPct val="40000"/>
        </a:spcBef>
        <a:spcAft>
          <a:spcPct val="0"/>
        </a:spcAft>
        <a:buChar char="»"/>
        <a:defRPr sz="1600">
          <a:solidFill>
            <a:srgbClr val="333333"/>
          </a:solidFill>
          <a:latin typeface="+mn-lt"/>
        </a:defRPr>
      </a:lvl5pPr>
      <a:lvl6pPr marL="2063750" indent="-228600" algn="l" rtl="0" eaLnBrk="1" fontAlgn="base" hangingPunct="1">
        <a:lnSpc>
          <a:spcPct val="110000"/>
        </a:lnSpc>
        <a:spcBef>
          <a:spcPct val="40000"/>
        </a:spcBef>
        <a:spcAft>
          <a:spcPct val="0"/>
        </a:spcAft>
        <a:buChar char="»"/>
        <a:defRPr sz="1600">
          <a:solidFill>
            <a:srgbClr val="333333"/>
          </a:solidFill>
          <a:latin typeface="+mn-lt"/>
        </a:defRPr>
      </a:lvl6pPr>
      <a:lvl7pPr marL="2520950" indent="-228600" algn="l" rtl="0" eaLnBrk="1" fontAlgn="base" hangingPunct="1">
        <a:lnSpc>
          <a:spcPct val="110000"/>
        </a:lnSpc>
        <a:spcBef>
          <a:spcPct val="40000"/>
        </a:spcBef>
        <a:spcAft>
          <a:spcPct val="0"/>
        </a:spcAft>
        <a:buChar char="»"/>
        <a:defRPr sz="1600">
          <a:solidFill>
            <a:srgbClr val="333333"/>
          </a:solidFill>
          <a:latin typeface="+mn-lt"/>
        </a:defRPr>
      </a:lvl7pPr>
      <a:lvl8pPr marL="2978150" indent="-228600" algn="l" rtl="0" eaLnBrk="1" fontAlgn="base" hangingPunct="1">
        <a:lnSpc>
          <a:spcPct val="110000"/>
        </a:lnSpc>
        <a:spcBef>
          <a:spcPct val="40000"/>
        </a:spcBef>
        <a:spcAft>
          <a:spcPct val="0"/>
        </a:spcAft>
        <a:buChar char="»"/>
        <a:defRPr sz="1600">
          <a:solidFill>
            <a:srgbClr val="333333"/>
          </a:solidFill>
          <a:latin typeface="+mn-lt"/>
        </a:defRPr>
      </a:lvl8pPr>
      <a:lvl9pPr marL="3435350" indent="-228600" algn="l" rtl="0" eaLnBrk="1" fontAlgn="base" hangingPunct="1">
        <a:lnSpc>
          <a:spcPct val="110000"/>
        </a:lnSpc>
        <a:spcBef>
          <a:spcPct val="40000"/>
        </a:spcBef>
        <a:spcAft>
          <a:spcPct val="0"/>
        </a:spcAft>
        <a:buChar char="»"/>
        <a:defRPr sz="1600">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304800" y="1066800"/>
            <a:ext cx="8382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09443" name="Rectangle 3"/>
          <p:cNvSpPr>
            <a:spLocks noGrp="1" noChangeArrowheads="1"/>
          </p:cNvSpPr>
          <p:nvPr>
            <p:ph type="sldNum" sz="quarter" idx="4"/>
          </p:nvPr>
        </p:nvSpPr>
        <p:spPr bwMode="auto">
          <a:xfrm>
            <a:off x="8001000" y="6248400"/>
            <a:ext cx="9144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defRPr sz="1200">
                <a:solidFill>
                  <a:srgbClr val="333333"/>
                </a:solidFill>
                <a:latin typeface="Arial" charset="0"/>
              </a:defRPr>
            </a:lvl1pPr>
          </a:lstStyle>
          <a:p>
            <a:pPr>
              <a:defRPr/>
            </a:pPr>
            <a:fld id="{2258564C-5106-4011-A040-7AADAC6AF27E}" type="slidenum">
              <a:rPr lang="en-US"/>
              <a:pPr>
                <a:defRPr/>
              </a:pPr>
              <a:t>‹#›</a:t>
            </a:fld>
            <a:endParaRPr lang="en-US"/>
          </a:p>
        </p:txBody>
      </p:sp>
      <p:sp>
        <p:nvSpPr>
          <p:cNvPr id="2109444" name="Line 4"/>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lgn="ctr">
              <a:defRPr/>
            </a:pPr>
            <a:endParaRPr lang="en-US">
              <a:solidFill>
                <a:srgbClr val="000000"/>
              </a:solidFill>
            </a:endParaRPr>
          </a:p>
        </p:txBody>
      </p:sp>
      <p:sp>
        <p:nvSpPr>
          <p:cNvPr id="1029" name="Rectangle 5"/>
          <p:cNvSpPr>
            <a:spLocks noGrp="1" noChangeArrowheads="1"/>
          </p:cNvSpPr>
          <p:nvPr>
            <p:ph type="title"/>
          </p:nvPr>
        </p:nvSpPr>
        <p:spPr bwMode="auto">
          <a:xfrm>
            <a:off x="304800" y="152400"/>
            <a:ext cx="84582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1030" name="Picture 6" descr="DHS_for_ppt"/>
          <p:cNvPicPr>
            <a:picLocks noChangeAspect="1" noChangeArrowheads="1"/>
          </p:cNvPicPr>
          <p:nvPr/>
        </p:nvPicPr>
        <p:blipFill>
          <a:blip r:embed="rId16" cstate="print"/>
          <a:srcRect/>
          <a:stretch>
            <a:fillRect/>
          </a:stretch>
        </p:blipFill>
        <p:spPr bwMode="auto">
          <a:xfrm>
            <a:off x="228600" y="6016625"/>
            <a:ext cx="2211388" cy="688975"/>
          </a:xfrm>
          <a:prstGeom prst="rect">
            <a:avLst/>
          </a:prstGeom>
          <a:noFill/>
          <a:ln w="9525">
            <a:noFill/>
            <a:miter lim="800000"/>
            <a:headEnd/>
            <a:tailEnd/>
          </a:ln>
        </p:spPr>
      </p:pic>
    </p:spTree>
    <p:extLst>
      <p:ext uri="{BB962C8B-B14F-4D97-AF65-F5344CB8AC3E}">
        <p14:creationId xmlns:p14="http://schemas.microsoft.com/office/powerpoint/2010/main" val="361863000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hf hdr="0" ftr="0" dt="0"/>
  <p:txStyles>
    <p:titleStyle>
      <a:lvl1pPr algn="l" rtl="0" eaLnBrk="1" fontAlgn="base" hangingPunct="1">
        <a:spcBef>
          <a:spcPct val="0"/>
        </a:spcBef>
        <a:spcAft>
          <a:spcPct val="0"/>
        </a:spcAft>
        <a:defRPr sz="3400" b="1" i="1">
          <a:solidFill>
            <a:srgbClr val="003366"/>
          </a:solidFill>
          <a:latin typeface="+mj-lt"/>
          <a:ea typeface="+mj-ea"/>
          <a:cs typeface="+mj-cs"/>
        </a:defRPr>
      </a:lvl1pPr>
      <a:lvl2pPr algn="l" rtl="0" eaLnBrk="1" fontAlgn="base" hangingPunct="1">
        <a:spcBef>
          <a:spcPct val="0"/>
        </a:spcBef>
        <a:spcAft>
          <a:spcPct val="0"/>
        </a:spcAft>
        <a:defRPr sz="3400" b="1" i="1">
          <a:solidFill>
            <a:srgbClr val="003366"/>
          </a:solidFill>
          <a:latin typeface="Times New Roman" pitchFamily="18" charset="0"/>
        </a:defRPr>
      </a:lvl2pPr>
      <a:lvl3pPr algn="l" rtl="0" eaLnBrk="1" fontAlgn="base" hangingPunct="1">
        <a:spcBef>
          <a:spcPct val="0"/>
        </a:spcBef>
        <a:spcAft>
          <a:spcPct val="0"/>
        </a:spcAft>
        <a:defRPr sz="3400" b="1" i="1">
          <a:solidFill>
            <a:srgbClr val="003366"/>
          </a:solidFill>
          <a:latin typeface="Times New Roman" pitchFamily="18" charset="0"/>
        </a:defRPr>
      </a:lvl3pPr>
      <a:lvl4pPr algn="l" rtl="0" eaLnBrk="1" fontAlgn="base" hangingPunct="1">
        <a:spcBef>
          <a:spcPct val="0"/>
        </a:spcBef>
        <a:spcAft>
          <a:spcPct val="0"/>
        </a:spcAft>
        <a:defRPr sz="3400" b="1" i="1">
          <a:solidFill>
            <a:srgbClr val="003366"/>
          </a:solidFill>
          <a:latin typeface="Times New Roman" pitchFamily="18" charset="0"/>
        </a:defRPr>
      </a:lvl4pPr>
      <a:lvl5pPr algn="l" rtl="0" eaLnBrk="1" fontAlgn="base" hangingPunct="1">
        <a:spcBef>
          <a:spcPct val="0"/>
        </a:spcBef>
        <a:spcAft>
          <a:spcPct val="0"/>
        </a:spcAft>
        <a:defRPr sz="3400" b="1" i="1">
          <a:solidFill>
            <a:srgbClr val="003366"/>
          </a:solidFill>
          <a:latin typeface="Times New Roman" pitchFamily="18" charset="0"/>
        </a:defRPr>
      </a:lvl5pPr>
      <a:lvl6pPr marL="457200" algn="l" rtl="0" eaLnBrk="1" fontAlgn="base" hangingPunct="1">
        <a:spcBef>
          <a:spcPct val="0"/>
        </a:spcBef>
        <a:spcAft>
          <a:spcPct val="0"/>
        </a:spcAft>
        <a:defRPr sz="3400" b="1" i="1">
          <a:solidFill>
            <a:srgbClr val="003366"/>
          </a:solidFill>
          <a:latin typeface="Times New Roman" pitchFamily="18" charset="0"/>
        </a:defRPr>
      </a:lvl6pPr>
      <a:lvl7pPr marL="914400" algn="l" rtl="0" eaLnBrk="1" fontAlgn="base" hangingPunct="1">
        <a:spcBef>
          <a:spcPct val="0"/>
        </a:spcBef>
        <a:spcAft>
          <a:spcPct val="0"/>
        </a:spcAft>
        <a:defRPr sz="3400" b="1" i="1">
          <a:solidFill>
            <a:srgbClr val="003366"/>
          </a:solidFill>
          <a:latin typeface="Times New Roman" pitchFamily="18" charset="0"/>
        </a:defRPr>
      </a:lvl7pPr>
      <a:lvl8pPr marL="1371600" algn="l" rtl="0" eaLnBrk="1" fontAlgn="base" hangingPunct="1">
        <a:spcBef>
          <a:spcPct val="0"/>
        </a:spcBef>
        <a:spcAft>
          <a:spcPct val="0"/>
        </a:spcAft>
        <a:defRPr sz="3400" b="1" i="1">
          <a:solidFill>
            <a:srgbClr val="003366"/>
          </a:solidFill>
          <a:latin typeface="Times New Roman" pitchFamily="18" charset="0"/>
        </a:defRPr>
      </a:lvl8pPr>
      <a:lvl9pPr marL="1828800" algn="l" rtl="0" eaLnBrk="1" fontAlgn="base" hangingPunct="1">
        <a:spcBef>
          <a:spcPct val="0"/>
        </a:spcBef>
        <a:spcAft>
          <a:spcPct val="0"/>
        </a:spcAft>
        <a:defRPr sz="3400" b="1" i="1">
          <a:solidFill>
            <a:srgbClr val="003366"/>
          </a:solidFill>
          <a:latin typeface="Times New Roman" pitchFamily="18" charset="0"/>
        </a:defRPr>
      </a:lvl9pPr>
    </p:titleStyle>
    <p:bodyStyle>
      <a:lvl1pPr marL="222250" indent="-222250" algn="l" rtl="0" eaLnBrk="1" fontAlgn="base" hangingPunct="1">
        <a:lnSpc>
          <a:spcPct val="110000"/>
        </a:lnSpc>
        <a:spcBef>
          <a:spcPct val="40000"/>
        </a:spcBef>
        <a:spcAft>
          <a:spcPct val="0"/>
        </a:spcAft>
        <a:buFont typeface="Wingdings" pitchFamily="2" charset="2"/>
        <a:buChar char="§"/>
        <a:defRPr sz="2000">
          <a:solidFill>
            <a:srgbClr val="333333"/>
          </a:solidFill>
          <a:latin typeface="+mn-lt"/>
          <a:ea typeface="+mn-ea"/>
          <a:cs typeface="+mn-cs"/>
        </a:defRPr>
      </a:lvl1pPr>
      <a:lvl2pPr marL="577850" indent="-241300" algn="l" rtl="0" eaLnBrk="1" fontAlgn="base" hangingPunct="1">
        <a:lnSpc>
          <a:spcPct val="110000"/>
        </a:lnSpc>
        <a:spcBef>
          <a:spcPct val="40000"/>
        </a:spcBef>
        <a:spcAft>
          <a:spcPct val="0"/>
        </a:spcAft>
        <a:buChar char="–"/>
        <a:defRPr>
          <a:solidFill>
            <a:srgbClr val="333333"/>
          </a:solidFill>
          <a:latin typeface="+mn-lt"/>
        </a:defRPr>
      </a:lvl2pPr>
      <a:lvl3pPr marL="920750" indent="-228600" algn="l" rtl="0" eaLnBrk="1" fontAlgn="base" hangingPunct="1">
        <a:lnSpc>
          <a:spcPct val="110000"/>
        </a:lnSpc>
        <a:spcBef>
          <a:spcPct val="40000"/>
        </a:spcBef>
        <a:spcAft>
          <a:spcPct val="0"/>
        </a:spcAft>
        <a:buFont typeface="Wingdings" pitchFamily="2" charset="2"/>
        <a:buChar char="§"/>
        <a:defRPr sz="1600">
          <a:solidFill>
            <a:srgbClr val="333333"/>
          </a:solidFill>
          <a:latin typeface="+mn-lt"/>
        </a:defRPr>
      </a:lvl3pPr>
      <a:lvl4pPr marL="1263650" indent="-228600" algn="l" rtl="0" eaLnBrk="1" fontAlgn="base" hangingPunct="1">
        <a:lnSpc>
          <a:spcPct val="110000"/>
        </a:lnSpc>
        <a:spcBef>
          <a:spcPct val="40000"/>
        </a:spcBef>
        <a:spcAft>
          <a:spcPct val="0"/>
        </a:spcAft>
        <a:buChar char="–"/>
        <a:defRPr sz="1600">
          <a:solidFill>
            <a:srgbClr val="333333"/>
          </a:solidFill>
          <a:latin typeface="+mn-lt"/>
        </a:defRPr>
      </a:lvl4pPr>
      <a:lvl5pPr marL="1606550" indent="-228600" algn="l" rtl="0" eaLnBrk="1" fontAlgn="base" hangingPunct="1">
        <a:lnSpc>
          <a:spcPct val="110000"/>
        </a:lnSpc>
        <a:spcBef>
          <a:spcPct val="40000"/>
        </a:spcBef>
        <a:spcAft>
          <a:spcPct val="0"/>
        </a:spcAft>
        <a:buChar char="»"/>
        <a:defRPr sz="1600">
          <a:solidFill>
            <a:srgbClr val="333333"/>
          </a:solidFill>
          <a:latin typeface="+mn-lt"/>
        </a:defRPr>
      </a:lvl5pPr>
      <a:lvl6pPr marL="2063750" indent="-228600" algn="l" rtl="0" eaLnBrk="1" fontAlgn="base" hangingPunct="1">
        <a:lnSpc>
          <a:spcPct val="110000"/>
        </a:lnSpc>
        <a:spcBef>
          <a:spcPct val="40000"/>
        </a:spcBef>
        <a:spcAft>
          <a:spcPct val="0"/>
        </a:spcAft>
        <a:buChar char="»"/>
        <a:defRPr sz="1600">
          <a:solidFill>
            <a:srgbClr val="333333"/>
          </a:solidFill>
          <a:latin typeface="+mn-lt"/>
        </a:defRPr>
      </a:lvl6pPr>
      <a:lvl7pPr marL="2520950" indent="-228600" algn="l" rtl="0" eaLnBrk="1" fontAlgn="base" hangingPunct="1">
        <a:lnSpc>
          <a:spcPct val="110000"/>
        </a:lnSpc>
        <a:spcBef>
          <a:spcPct val="40000"/>
        </a:spcBef>
        <a:spcAft>
          <a:spcPct val="0"/>
        </a:spcAft>
        <a:buChar char="»"/>
        <a:defRPr sz="1600">
          <a:solidFill>
            <a:srgbClr val="333333"/>
          </a:solidFill>
          <a:latin typeface="+mn-lt"/>
        </a:defRPr>
      </a:lvl7pPr>
      <a:lvl8pPr marL="2978150" indent="-228600" algn="l" rtl="0" eaLnBrk="1" fontAlgn="base" hangingPunct="1">
        <a:lnSpc>
          <a:spcPct val="110000"/>
        </a:lnSpc>
        <a:spcBef>
          <a:spcPct val="40000"/>
        </a:spcBef>
        <a:spcAft>
          <a:spcPct val="0"/>
        </a:spcAft>
        <a:buChar char="»"/>
        <a:defRPr sz="1600">
          <a:solidFill>
            <a:srgbClr val="333333"/>
          </a:solidFill>
          <a:latin typeface="+mn-lt"/>
        </a:defRPr>
      </a:lvl8pPr>
      <a:lvl9pPr marL="3435350" indent="-228600" algn="l" rtl="0" eaLnBrk="1" fontAlgn="base" hangingPunct="1">
        <a:lnSpc>
          <a:spcPct val="110000"/>
        </a:lnSpc>
        <a:spcBef>
          <a:spcPct val="40000"/>
        </a:spcBef>
        <a:spcAft>
          <a:spcPct val="0"/>
        </a:spcAft>
        <a:buChar char="»"/>
        <a:defRPr sz="1600">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304800" y="1066800"/>
            <a:ext cx="8382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09443" name="Rectangle 3"/>
          <p:cNvSpPr>
            <a:spLocks noGrp="1" noChangeArrowheads="1"/>
          </p:cNvSpPr>
          <p:nvPr>
            <p:ph type="sldNum" sz="quarter" idx="4"/>
          </p:nvPr>
        </p:nvSpPr>
        <p:spPr bwMode="auto">
          <a:xfrm>
            <a:off x="8001000" y="6248400"/>
            <a:ext cx="9144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defRPr sz="1200">
                <a:solidFill>
                  <a:srgbClr val="333333"/>
                </a:solidFill>
                <a:latin typeface="Arial" charset="0"/>
              </a:defRPr>
            </a:lvl1pPr>
          </a:lstStyle>
          <a:p>
            <a:pPr>
              <a:defRPr/>
            </a:pPr>
            <a:fld id="{1471FF17-5E25-4C25-A0F4-855BF8F777E5}" type="slidenum">
              <a:rPr lang="en-US"/>
              <a:pPr>
                <a:defRPr/>
              </a:pPr>
              <a:t>‹#›</a:t>
            </a:fld>
            <a:endParaRPr lang="en-US"/>
          </a:p>
        </p:txBody>
      </p:sp>
      <p:sp>
        <p:nvSpPr>
          <p:cNvPr id="2109444" name="Line 4"/>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lgn="ctr">
              <a:defRPr/>
            </a:pPr>
            <a:endParaRPr lang="en-US">
              <a:solidFill>
                <a:srgbClr val="000000"/>
              </a:solidFill>
            </a:endParaRPr>
          </a:p>
        </p:txBody>
      </p:sp>
      <p:sp>
        <p:nvSpPr>
          <p:cNvPr id="1029" name="Rectangle 5"/>
          <p:cNvSpPr>
            <a:spLocks noGrp="1" noChangeArrowheads="1"/>
          </p:cNvSpPr>
          <p:nvPr>
            <p:ph type="title"/>
          </p:nvPr>
        </p:nvSpPr>
        <p:spPr bwMode="auto">
          <a:xfrm>
            <a:off x="304800" y="152400"/>
            <a:ext cx="84582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1030" name="Picture 6" descr="DHS_for_ppt"/>
          <p:cNvPicPr>
            <a:picLocks noChangeAspect="1" noChangeArrowheads="1"/>
          </p:cNvPicPr>
          <p:nvPr/>
        </p:nvPicPr>
        <p:blipFill>
          <a:blip r:embed="rId14" cstate="print"/>
          <a:srcRect/>
          <a:stretch>
            <a:fillRect/>
          </a:stretch>
        </p:blipFill>
        <p:spPr bwMode="auto">
          <a:xfrm>
            <a:off x="228600" y="6016625"/>
            <a:ext cx="2211388" cy="688975"/>
          </a:xfrm>
          <a:prstGeom prst="rect">
            <a:avLst/>
          </a:prstGeom>
          <a:noFill/>
          <a:ln w="9525">
            <a:noFill/>
            <a:miter lim="800000"/>
            <a:headEnd/>
            <a:tailEnd/>
          </a:ln>
        </p:spPr>
      </p:pic>
    </p:spTree>
    <p:extLst>
      <p:ext uri="{BB962C8B-B14F-4D97-AF65-F5344CB8AC3E}">
        <p14:creationId xmlns:p14="http://schemas.microsoft.com/office/powerpoint/2010/main" val="1209655310"/>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hf hdr="0" ftr="0" dt="0"/>
  <p:txStyles>
    <p:titleStyle>
      <a:lvl1pPr algn="l" rtl="0" eaLnBrk="1" fontAlgn="base" hangingPunct="1">
        <a:spcBef>
          <a:spcPct val="0"/>
        </a:spcBef>
        <a:spcAft>
          <a:spcPct val="0"/>
        </a:spcAft>
        <a:defRPr sz="3400" b="1" i="1">
          <a:solidFill>
            <a:srgbClr val="003366"/>
          </a:solidFill>
          <a:latin typeface="+mj-lt"/>
          <a:ea typeface="+mj-ea"/>
          <a:cs typeface="+mj-cs"/>
        </a:defRPr>
      </a:lvl1pPr>
      <a:lvl2pPr algn="l" rtl="0" eaLnBrk="1" fontAlgn="base" hangingPunct="1">
        <a:spcBef>
          <a:spcPct val="0"/>
        </a:spcBef>
        <a:spcAft>
          <a:spcPct val="0"/>
        </a:spcAft>
        <a:defRPr sz="3400" b="1" i="1">
          <a:solidFill>
            <a:srgbClr val="003366"/>
          </a:solidFill>
          <a:latin typeface="Times New Roman" pitchFamily="18" charset="0"/>
        </a:defRPr>
      </a:lvl2pPr>
      <a:lvl3pPr algn="l" rtl="0" eaLnBrk="1" fontAlgn="base" hangingPunct="1">
        <a:spcBef>
          <a:spcPct val="0"/>
        </a:spcBef>
        <a:spcAft>
          <a:spcPct val="0"/>
        </a:spcAft>
        <a:defRPr sz="3400" b="1" i="1">
          <a:solidFill>
            <a:srgbClr val="003366"/>
          </a:solidFill>
          <a:latin typeface="Times New Roman" pitchFamily="18" charset="0"/>
        </a:defRPr>
      </a:lvl3pPr>
      <a:lvl4pPr algn="l" rtl="0" eaLnBrk="1" fontAlgn="base" hangingPunct="1">
        <a:spcBef>
          <a:spcPct val="0"/>
        </a:spcBef>
        <a:spcAft>
          <a:spcPct val="0"/>
        </a:spcAft>
        <a:defRPr sz="3400" b="1" i="1">
          <a:solidFill>
            <a:srgbClr val="003366"/>
          </a:solidFill>
          <a:latin typeface="Times New Roman" pitchFamily="18" charset="0"/>
        </a:defRPr>
      </a:lvl4pPr>
      <a:lvl5pPr algn="l" rtl="0" eaLnBrk="1" fontAlgn="base" hangingPunct="1">
        <a:spcBef>
          <a:spcPct val="0"/>
        </a:spcBef>
        <a:spcAft>
          <a:spcPct val="0"/>
        </a:spcAft>
        <a:defRPr sz="3400" b="1" i="1">
          <a:solidFill>
            <a:srgbClr val="003366"/>
          </a:solidFill>
          <a:latin typeface="Times New Roman" pitchFamily="18" charset="0"/>
        </a:defRPr>
      </a:lvl5pPr>
      <a:lvl6pPr marL="457200" algn="l" rtl="0" eaLnBrk="1" fontAlgn="base" hangingPunct="1">
        <a:spcBef>
          <a:spcPct val="0"/>
        </a:spcBef>
        <a:spcAft>
          <a:spcPct val="0"/>
        </a:spcAft>
        <a:defRPr sz="3400" b="1" i="1">
          <a:solidFill>
            <a:srgbClr val="003366"/>
          </a:solidFill>
          <a:latin typeface="Times New Roman" pitchFamily="18" charset="0"/>
        </a:defRPr>
      </a:lvl6pPr>
      <a:lvl7pPr marL="914400" algn="l" rtl="0" eaLnBrk="1" fontAlgn="base" hangingPunct="1">
        <a:spcBef>
          <a:spcPct val="0"/>
        </a:spcBef>
        <a:spcAft>
          <a:spcPct val="0"/>
        </a:spcAft>
        <a:defRPr sz="3400" b="1" i="1">
          <a:solidFill>
            <a:srgbClr val="003366"/>
          </a:solidFill>
          <a:latin typeface="Times New Roman" pitchFamily="18" charset="0"/>
        </a:defRPr>
      </a:lvl7pPr>
      <a:lvl8pPr marL="1371600" algn="l" rtl="0" eaLnBrk="1" fontAlgn="base" hangingPunct="1">
        <a:spcBef>
          <a:spcPct val="0"/>
        </a:spcBef>
        <a:spcAft>
          <a:spcPct val="0"/>
        </a:spcAft>
        <a:defRPr sz="3400" b="1" i="1">
          <a:solidFill>
            <a:srgbClr val="003366"/>
          </a:solidFill>
          <a:latin typeface="Times New Roman" pitchFamily="18" charset="0"/>
        </a:defRPr>
      </a:lvl8pPr>
      <a:lvl9pPr marL="1828800" algn="l" rtl="0" eaLnBrk="1" fontAlgn="base" hangingPunct="1">
        <a:spcBef>
          <a:spcPct val="0"/>
        </a:spcBef>
        <a:spcAft>
          <a:spcPct val="0"/>
        </a:spcAft>
        <a:defRPr sz="3400" b="1" i="1">
          <a:solidFill>
            <a:srgbClr val="003366"/>
          </a:solidFill>
          <a:latin typeface="Times New Roman" pitchFamily="18" charset="0"/>
        </a:defRPr>
      </a:lvl9pPr>
    </p:titleStyle>
    <p:bodyStyle>
      <a:lvl1pPr marL="222250" indent="-222250" algn="l" rtl="0" eaLnBrk="1" fontAlgn="base" hangingPunct="1">
        <a:lnSpc>
          <a:spcPct val="110000"/>
        </a:lnSpc>
        <a:spcBef>
          <a:spcPct val="40000"/>
        </a:spcBef>
        <a:spcAft>
          <a:spcPct val="0"/>
        </a:spcAft>
        <a:buFont typeface="Wingdings" pitchFamily="2" charset="2"/>
        <a:buChar char="§"/>
        <a:defRPr sz="2000">
          <a:solidFill>
            <a:srgbClr val="333333"/>
          </a:solidFill>
          <a:latin typeface="+mn-lt"/>
          <a:ea typeface="+mn-ea"/>
          <a:cs typeface="+mn-cs"/>
        </a:defRPr>
      </a:lvl1pPr>
      <a:lvl2pPr marL="577850" indent="-241300" algn="l" rtl="0" eaLnBrk="1" fontAlgn="base" hangingPunct="1">
        <a:lnSpc>
          <a:spcPct val="110000"/>
        </a:lnSpc>
        <a:spcBef>
          <a:spcPct val="40000"/>
        </a:spcBef>
        <a:spcAft>
          <a:spcPct val="0"/>
        </a:spcAft>
        <a:buChar char="–"/>
        <a:defRPr>
          <a:solidFill>
            <a:srgbClr val="333333"/>
          </a:solidFill>
          <a:latin typeface="+mn-lt"/>
        </a:defRPr>
      </a:lvl2pPr>
      <a:lvl3pPr marL="920750" indent="-228600" algn="l" rtl="0" eaLnBrk="1" fontAlgn="base" hangingPunct="1">
        <a:lnSpc>
          <a:spcPct val="110000"/>
        </a:lnSpc>
        <a:spcBef>
          <a:spcPct val="40000"/>
        </a:spcBef>
        <a:spcAft>
          <a:spcPct val="0"/>
        </a:spcAft>
        <a:buFont typeface="Wingdings" pitchFamily="2" charset="2"/>
        <a:buChar char="§"/>
        <a:defRPr sz="1600">
          <a:solidFill>
            <a:srgbClr val="333333"/>
          </a:solidFill>
          <a:latin typeface="+mn-lt"/>
        </a:defRPr>
      </a:lvl3pPr>
      <a:lvl4pPr marL="1263650" indent="-228600" algn="l" rtl="0" eaLnBrk="1" fontAlgn="base" hangingPunct="1">
        <a:lnSpc>
          <a:spcPct val="110000"/>
        </a:lnSpc>
        <a:spcBef>
          <a:spcPct val="40000"/>
        </a:spcBef>
        <a:spcAft>
          <a:spcPct val="0"/>
        </a:spcAft>
        <a:buChar char="–"/>
        <a:defRPr sz="1600">
          <a:solidFill>
            <a:srgbClr val="333333"/>
          </a:solidFill>
          <a:latin typeface="+mn-lt"/>
        </a:defRPr>
      </a:lvl4pPr>
      <a:lvl5pPr marL="1606550" indent="-228600" algn="l" rtl="0" eaLnBrk="1" fontAlgn="base" hangingPunct="1">
        <a:lnSpc>
          <a:spcPct val="110000"/>
        </a:lnSpc>
        <a:spcBef>
          <a:spcPct val="40000"/>
        </a:spcBef>
        <a:spcAft>
          <a:spcPct val="0"/>
        </a:spcAft>
        <a:buChar char="»"/>
        <a:defRPr sz="1600">
          <a:solidFill>
            <a:srgbClr val="333333"/>
          </a:solidFill>
          <a:latin typeface="+mn-lt"/>
        </a:defRPr>
      </a:lvl5pPr>
      <a:lvl6pPr marL="2063750" indent="-228600" algn="l" rtl="0" eaLnBrk="1" fontAlgn="base" hangingPunct="1">
        <a:lnSpc>
          <a:spcPct val="110000"/>
        </a:lnSpc>
        <a:spcBef>
          <a:spcPct val="40000"/>
        </a:spcBef>
        <a:spcAft>
          <a:spcPct val="0"/>
        </a:spcAft>
        <a:buChar char="»"/>
        <a:defRPr sz="1600">
          <a:solidFill>
            <a:srgbClr val="333333"/>
          </a:solidFill>
          <a:latin typeface="+mn-lt"/>
        </a:defRPr>
      </a:lvl6pPr>
      <a:lvl7pPr marL="2520950" indent="-228600" algn="l" rtl="0" eaLnBrk="1" fontAlgn="base" hangingPunct="1">
        <a:lnSpc>
          <a:spcPct val="110000"/>
        </a:lnSpc>
        <a:spcBef>
          <a:spcPct val="40000"/>
        </a:spcBef>
        <a:spcAft>
          <a:spcPct val="0"/>
        </a:spcAft>
        <a:buChar char="»"/>
        <a:defRPr sz="1600">
          <a:solidFill>
            <a:srgbClr val="333333"/>
          </a:solidFill>
          <a:latin typeface="+mn-lt"/>
        </a:defRPr>
      </a:lvl7pPr>
      <a:lvl8pPr marL="2978150" indent="-228600" algn="l" rtl="0" eaLnBrk="1" fontAlgn="base" hangingPunct="1">
        <a:lnSpc>
          <a:spcPct val="110000"/>
        </a:lnSpc>
        <a:spcBef>
          <a:spcPct val="40000"/>
        </a:spcBef>
        <a:spcAft>
          <a:spcPct val="0"/>
        </a:spcAft>
        <a:buChar char="»"/>
        <a:defRPr sz="1600">
          <a:solidFill>
            <a:srgbClr val="333333"/>
          </a:solidFill>
          <a:latin typeface="+mn-lt"/>
        </a:defRPr>
      </a:lvl8pPr>
      <a:lvl9pPr marL="3435350" indent="-228600" algn="l" rtl="0" eaLnBrk="1" fontAlgn="base" hangingPunct="1">
        <a:lnSpc>
          <a:spcPct val="110000"/>
        </a:lnSpc>
        <a:spcBef>
          <a:spcPct val="40000"/>
        </a:spcBef>
        <a:spcAft>
          <a:spcPct val="0"/>
        </a:spcAft>
        <a:buChar char="»"/>
        <a:defRPr sz="1600">
          <a:solidFill>
            <a:srgbClr val="3333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rants.gov/web/grants/view-opportunity.html?oppId=34253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dhs.gov/homeland-security-careers/students" TargetMode="External"/><Relationship Id="rId4" Type="http://schemas.openxmlformats.org/officeDocument/2006/relationships/hyperlink" Target="https://www.grants.gov/web/grants/view-opportunity.html?oppId=34241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8.gif"/><Relationship Id="rId7" Type="http://schemas.openxmlformats.org/officeDocument/2006/relationships/image" Target="../media/image32.gif"/><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1.gif"/><Relationship Id="rId5" Type="http://schemas.openxmlformats.org/officeDocument/2006/relationships/image" Target="../media/image30.gif"/><Relationship Id="rId10" Type="http://schemas.openxmlformats.org/officeDocument/2006/relationships/image" Target="../media/image35.png"/><Relationship Id="rId4" Type="http://schemas.openxmlformats.org/officeDocument/2006/relationships/image" Target="../media/image29.gif"/><Relationship Id="rId9" Type="http://schemas.openxmlformats.org/officeDocument/2006/relationships/image" Target="../media/image34.gif"/></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1A3CC4-04C9-ABFD-7ABA-680C3540A4FC}"/>
              </a:ext>
            </a:extLst>
          </p:cNvPr>
          <p:cNvPicPr>
            <a:picLocks noChangeAspect="1"/>
          </p:cNvPicPr>
          <p:nvPr/>
        </p:nvPicPr>
        <p:blipFill>
          <a:blip r:embed="rId3"/>
          <a:stretch>
            <a:fillRect/>
          </a:stretch>
        </p:blipFill>
        <p:spPr>
          <a:xfrm>
            <a:off x="5800725" y="2055016"/>
            <a:ext cx="2479116" cy="2992036"/>
          </a:xfrm>
          <a:prstGeom prst="rect">
            <a:avLst/>
          </a:prstGeom>
        </p:spPr>
      </p:pic>
      <p:sp>
        <p:nvSpPr>
          <p:cNvPr id="11276" name="Rectangle 13"/>
          <p:cNvSpPr>
            <a:spLocks noGrp="1" noChangeArrowheads="1"/>
          </p:cNvSpPr>
          <p:nvPr>
            <p:ph type="ctrTitle"/>
          </p:nvPr>
        </p:nvSpPr>
        <p:spPr>
          <a:xfrm>
            <a:off x="300248" y="136525"/>
            <a:ext cx="8226425" cy="701675"/>
          </a:xfrm>
        </p:spPr>
        <p:txBody>
          <a:bodyPr/>
          <a:lstStyle/>
          <a:p>
            <a:r>
              <a:rPr lang="en-US" sz="2800"/>
              <a:t>Countering Weapons of Mass Destruction Office</a:t>
            </a:r>
            <a:endParaRPr lang="en-US" sz="2000">
              <a:solidFill>
                <a:srgbClr val="333333"/>
              </a:solidFill>
              <a:latin typeface="+mn-lt"/>
              <a:ea typeface="+mn-ea"/>
              <a:cs typeface="+mn-cs"/>
            </a:endParaRPr>
          </a:p>
        </p:txBody>
      </p:sp>
      <p:sp>
        <p:nvSpPr>
          <p:cNvPr id="11277" name="Text Box 14"/>
          <p:cNvSpPr txBox="1">
            <a:spLocks noChangeArrowheads="1"/>
          </p:cNvSpPr>
          <p:nvPr/>
        </p:nvSpPr>
        <p:spPr bwMode="auto">
          <a:xfrm>
            <a:off x="7835900" y="698501"/>
            <a:ext cx="635000" cy="366713"/>
          </a:xfrm>
          <a:prstGeom prst="rect">
            <a:avLst/>
          </a:prstGeom>
          <a:noFill/>
          <a:ln w="9525">
            <a:noFill/>
            <a:miter lim="800000"/>
            <a:headEnd/>
            <a:tailEnd/>
          </a:ln>
        </p:spPr>
        <p:txBody>
          <a:bodyPr lIns="91427" tIns="45713" rIns="91427" bIns="45713">
            <a:spAutoFit/>
          </a:bodyPr>
          <a:lstStyle/>
          <a:p>
            <a:pPr fontAlgn="base">
              <a:spcBef>
                <a:spcPct val="50000"/>
              </a:spcBef>
              <a:spcAft>
                <a:spcPct val="0"/>
              </a:spcAft>
            </a:pPr>
            <a:endParaRPr lang="en-US" i="1">
              <a:solidFill>
                <a:srgbClr val="000000"/>
              </a:solidFill>
            </a:endParaRPr>
          </a:p>
        </p:txBody>
      </p:sp>
      <p:sp>
        <p:nvSpPr>
          <p:cNvPr id="27" name="Rectangle 22"/>
          <p:cNvSpPr>
            <a:spLocks noChangeArrowheads="1"/>
          </p:cNvSpPr>
          <p:nvPr/>
        </p:nvSpPr>
        <p:spPr bwMode="auto">
          <a:xfrm>
            <a:off x="259449" y="4202206"/>
            <a:ext cx="6349780" cy="1465169"/>
          </a:xfrm>
          <a:prstGeom prst="rect">
            <a:avLst/>
          </a:prstGeom>
          <a:noFill/>
          <a:ln w="9525">
            <a:noFill/>
            <a:miter lim="800000"/>
            <a:headEnd/>
            <a:tailEnd/>
          </a:ln>
        </p:spPr>
        <p:txBody>
          <a:bodyPr lIns="91427" tIns="45713" rIns="91427" bIns="45713"/>
          <a:lstStyle/>
          <a:p>
            <a:pPr fontAlgn="base">
              <a:spcBef>
                <a:spcPct val="0"/>
              </a:spcBef>
            </a:pPr>
            <a:r>
              <a:rPr lang="en-US" sz="2000" dirty="0">
                <a:latin typeface="Times New Roman"/>
              </a:rPr>
              <a:t>Sandra Gogol</a:t>
            </a:r>
          </a:p>
          <a:p>
            <a:pPr fontAlgn="base">
              <a:spcBef>
                <a:spcPct val="0"/>
              </a:spcBef>
            </a:pPr>
            <a:r>
              <a:rPr lang="en-US" sz="2000" dirty="0">
                <a:solidFill>
                  <a:srgbClr val="003366"/>
                </a:solidFill>
                <a:latin typeface="Times New Roman"/>
              </a:rPr>
              <a:t>Countering Weapons of Mass Destruction Office</a:t>
            </a:r>
          </a:p>
          <a:p>
            <a:pPr fontAlgn="base">
              <a:spcBef>
                <a:spcPct val="0"/>
              </a:spcBef>
            </a:pPr>
            <a:r>
              <a:rPr lang="en-US" sz="2000" dirty="0">
                <a:solidFill>
                  <a:srgbClr val="003366"/>
                </a:solidFill>
                <a:latin typeface="Times New Roman"/>
              </a:rPr>
              <a:t>Research &amp; Development Division </a:t>
            </a:r>
          </a:p>
          <a:p>
            <a:pPr fontAlgn="base">
              <a:spcBef>
                <a:spcPct val="0"/>
              </a:spcBef>
            </a:pPr>
            <a:r>
              <a:rPr lang="en-US" sz="2000" dirty="0">
                <a:solidFill>
                  <a:srgbClr val="003366"/>
                </a:solidFill>
                <a:latin typeface="Times New Roman"/>
              </a:rPr>
              <a:t>National Nuclear Forensics Expertise Development Program</a:t>
            </a:r>
          </a:p>
        </p:txBody>
      </p:sp>
      <p:sp>
        <p:nvSpPr>
          <p:cNvPr id="7" name="Rectangle 2"/>
          <p:cNvSpPr>
            <a:spLocks noChangeArrowheads="1"/>
          </p:cNvSpPr>
          <p:nvPr/>
        </p:nvSpPr>
        <p:spPr bwMode="auto">
          <a:xfrm>
            <a:off x="228600" y="915239"/>
            <a:ext cx="8051241" cy="2133600"/>
          </a:xfrm>
          <a:prstGeom prst="rect">
            <a:avLst/>
          </a:prstGeom>
          <a:noFill/>
          <a:ln w="9525">
            <a:noFill/>
            <a:miter lim="800000"/>
            <a:headEnd/>
            <a:tailEnd/>
          </a:ln>
        </p:spPr>
        <p:txBody>
          <a:bodyPr lIns="91427" tIns="45713" rIns="91427" bIns="45713" anchor="t"/>
          <a:lstStyle/>
          <a:p>
            <a:pPr>
              <a:lnSpc>
                <a:spcPct val="80000"/>
              </a:lnSpc>
            </a:pPr>
            <a:r>
              <a:rPr lang="en-US" sz="3200" dirty="0">
                <a:solidFill>
                  <a:srgbClr val="003366"/>
                </a:solidFill>
                <a:latin typeface="Times New Roman"/>
              </a:rPr>
              <a:t>An Introduction to Nuclear Forensics</a:t>
            </a:r>
            <a:endParaRPr lang="en-US" sz="3600" dirty="0">
              <a:solidFill>
                <a:srgbClr val="003366"/>
              </a:solidFill>
              <a:latin typeface="Times New Roman"/>
            </a:endParaRPr>
          </a:p>
          <a:p>
            <a:pPr>
              <a:lnSpc>
                <a:spcPct val="80000"/>
              </a:lnSpc>
            </a:pPr>
            <a:endParaRPr lang="en-US" sz="3200" dirty="0">
              <a:solidFill>
                <a:srgbClr val="003366"/>
              </a:solidFill>
              <a:latin typeface="Times New Roman"/>
            </a:endParaRPr>
          </a:p>
          <a:p>
            <a:pPr>
              <a:lnSpc>
                <a:spcPct val="80000"/>
              </a:lnSpc>
            </a:pPr>
            <a:r>
              <a:rPr lang="en-US" sz="2400" dirty="0">
                <a:solidFill>
                  <a:srgbClr val="003366"/>
                </a:solidFill>
                <a:latin typeface="Times New Roman"/>
              </a:rPr>
              <a:t>National Nuclear Forensics Expertise Development Program </a:t>
            </a:r>
            <a:endParaRPr lang="en-US" sz="2400" dirty="0">
              <a:solidFill>
                <a:srgbClr val="003366"/>
              </a:solidFill>
              <a:latin typeface="Times New Roman"/>
              <a:cs typeface="Times New Roman"/>
            </a:endParaRPr>
          </a:p>
          <a:p>
            <a:pPr>
              <a:lnSpc>
                <a:spcPct val="80000"/>
              </a:lnSpc>
            </a:pPr>
            <a:r>
              <a:rPr lang="en-US" sz="2400" dirty="0">
                <a:solidFill>
                  <a:srgbClr val="003366"/>
                </a:solidFill>
                <a:latin typeface="Times New Roman"/>
              </a:rPr>
              <a:t>Nuclear Forensics Research Award</a:t>
            </a:r>
            <a:endParaRPr lang="en-US" sz="2400" dirty="0">
              <a:solidFill>
                <a:srgbClr val="003366"/>
              </a:solidFill>
              <a:latin typeface="Times New Roman"/>
              <a:cs typeface="Times New Roman"/>
            </a:endParaRPr>
          </a:p>
          <a:p>
            <a:pPr>
              <a:lnSpc>
                <a:spcPct val="80000"/>
              </a:lnSpc>
            </a:pPr>
            <a:endParaRPr lang="en-US" sz="3200" dirty="0">
              <a:solidFill>
                <a:srgbClr val="003366"/>
              </a:solidFill>
              <a:latin typeface="Times New Roman"/>
            </a:endParaRPr>
          </a:p>
          <a:p>
            <a:pPr fontAlgn="base">
              <a:lnSpc>
                <a:spcPct val="80000"/>
              </a:lnSpc>
              <a:spcBef>
                <a:spcPct val="0"/>
              </a:spcBef>
              <a:spcAft>
                <a:spcPct val="0"/>
              </a:spcAft>
            </a:pPr>
            <a:endParaRPr lang="en-US" sz="2500" dirty="0">
              <a:latin typeface="Times New Roman"/>
            </a:endParaRPr>
          </a:p>
          <a:p>
            <a:pPr fontAlgn="base">
              <a:lnSpc>
                <a:spcPct val="80000"/>
              </a:lnSpc>
              <a:spcBef>
                <a:spcPct val="0"/>
              </a:spcBef>
              <a:spcAft>
                <a:spcPct val="0"/>
              </a:spcAft>
            </a:pPr>
            <a:r>
              <a:rPr lang="en-US" sz="2500" dirty="0">
                <a:latin typeface="Times New Roman"/>
              </a:rPr>
              <a:t>August 2022</a:t>
            </a:r>
          </a:p>
          <a:p>
            <a:pPr fontAlgn="base">
              <a:lnSpc>
                <a:spcPct val="80000"/>
              </a:lnSpc>
              <a:spcBef>
                <a:spcPct val="0"/>
              </a:spcBef>
              <a:spcAft>
                <a:spcPct val="0"/>
              </a:spcAft>
            </a:pPr>
            <a:br>
              <a:rPr lang="en-US" sz="2500" dirty="0"/>
            </a:br>
            <a:endParaRPr lang="en-US" dirty="0">
              <a:solidFill>
                <a:srgbClr val="003366"/>
              </a:solidFill>
            </a:endParaRPr>
          </a:p>
        </p:txBody>
      </p:sp>
      <p:pic>
        <p:nvPicPr>
          <p:cNvPr id="8" name="Picture 13" descr="DHS_GrayType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800" y="5486400"/>
            <a:ext cx="3683000" cy="1071563"/>
          </a:xfrm>
          <a:prstGeom prst="rect">
            <a:avLst/>
          </a:prstGeom>
          <a:noFill/>
          <a:extLst>
            <a:ext uri="{909E8E84-426E-40DD-AFC4-6F175D3DCCD1}">
              <a14:hiddenFill xmlns:a14="http://schemas.microsoft.com/office/drawing/2010/main">
                <a:solidFill>
                  <a:srgbClr val="FFFFFF"/>
                </a:solidFill>
              </a14:hiddenFill>
            </a:ext>
          </a:extLst>
        </p:spPr>
      </p:pic>
      <p:sp>
        <p:nvSpPr>
          <p:cNvPr id="13" name="Line 3"/>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defRPr/>
            </a:pPr>
            <a:endParaRPr lang="en-US"/>
          </a:p>
        </p:txBody>
      </p:sp>
      <p:sp>
        <p:nvSpPr>
          <p:cNvPr id="2" name="Slide Number Placeholder 1">
            <a:extLst>
              <a:ext uri="{FF2B5EF4-FFF2-40B4-BE49-F238E27FC236}">
                <a16:creationId xmlns:a16="http://schemas.microsoft.com/office/drawing/2014/main" id="{A95B1F00-7564-4A8E-9E18-1B4EA92DF3B2}"/>
              </a:ext>
            </a:extLst>
          </p:cNvPr>
          <p:cNvSpPr>
            <a:spLocks noGrp="1"/>
          </p:cNvSpPr>
          <p:nvPr>
            <p:ph type="sldNum" sz="quarter" idx="4"/>
          </p:nvPr>
        </p:nvSpPr>
        <p:spPr/>
        <p:txBody>
          <a:bodyPr/>
          <a:lstStyle/>
          <a:p>
            <a:pPr>
              <a:defRPr/>
            </a:pPr>
            <a:fld id="{2CCD2600-E896-4FDF-B58A-9C8C1BEA0C81}" type="slidenum">
              <a:rPr lang="en-US" smtClean="0"/>
              <a:pPr>
                <a:defRPr/>
              </a:pPr>
              <a:t>1</a:t>
            </a:fld>
            <a:endParaRPr lang="en-US"/>
          </a:p>
        </p:txBody>
      </p:sp>
    </p:spTree>
    <p:extLst>
      <p:ext uri="{BB962C8B-B14F-4D97-AF65-F5344CB8AC3E}">
        <p14:creationId xmlns:p14="http://schemas.microsoft.com/office/powerpoint/2010/main" val="4002812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8A7FD4-973E-44A6-979D-748647BDB34E}"/>
              </a:ext>
            </a:extLst>
          </p:cNvPr>
          <p:cNvSpPr/>
          <p:nvPr/>
        </p:nvSpPr>
        <p:spPr>
          <a:xfrm>
            <a:off x="0" y="1100138"/>
            <a:ext cx="9144000" cy="2068512"/>
          </a:xfrm>
          <a:prstGeom prst="rect">
            <a:avLst/>
          </a:prstGeom>
          <a:solidFill>
            <a:srgbClr val="3F382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21508" name="Title 1">
            <a:extLst>
              <a:ext uri="{FF2B5EF4-FFF2-40B4-BE49-F238E27FC236}">
                <a16:creationId xmlns:a16="http://schemas.microsoft.com/office/drawing/2014/main" id="{1740C17D-75CC-4EAA-9D47-1CF9C2F0963D}"/>
              </a:ext>
            </a:extLst>
          </p:cNvPr>
          <p:cNvSpPr>
            <a:spLocks noGrp="1"/>
          </p:cNvSpPr>
          <p:nvPr>
            <p:ph type="title"/>
          </p:nvPr>
        </p:nvSpPr>
        <p:spPr/>
        <p:txBody>
          <a:bodyPr/>
          <a:lstStyle/>
          <a:p>
            <a:pPr eaLnBrk="1" hangingPunct="1"/>
            <a:r>
              <a:rPr lang="en-US" altLang="en-US"/>
              <a:t>CWMD Mission</a:t>
            </a:r>
          </a:p>
        </p:txBody>
      </p:sp>
      <p:sp>
        <p:nvSpPr>
          <p:cNvPr id="5" name="Content Placeholder 4">
            <a:extLst>
              <a:ext uri="{FF2B5EF4-FFF2-40B4-BE49-F238E27FC236}">
                <a16:creationId xmlns:a16="http://schemas.microsoft.com/office/drawing/2014/main" id="{3D1E2B89-7300-4F2F-BC26-46EFF00B2F3A}"/>
              </a:ext>
            </a:extLst>
          </p:cNvPr>
          <p:cNvSpPr>
            <a:spLocks noGrp="1"/>
          </p:cNvSpPr>
          <p:nvPr>
            <p:ph idx="1"/>
          </p:nvPr>
        </p:nvSpPr>
        <p:spPr/>
        <p:txBody>
          <a:bodyPr/>
          <a:lstStyle/>
          <a:p>
            <a:pPr marL="0" indent="0" algn="ctr">
              <a:buNone/>
            </a:pPr>
            <a:r>
              <a:rPr lang="en-US" sz="2800" b="1" dirty="0">
                <a:solidFill>
                  <a:schemeClr val="bg1"/>
                </a:solidFill>
              </a:rPr>
              <a:t>CWMD leads DHS efforts and coordinates with domestic and  international partners to safeguard the United States against CBRN and related threats.</a:t>
            </a:r>
          </a:p>
          <a:p>
            <a:endParaRPr lang="en-US" dirty="0"/>
          </a:p>
          <a:p>
            <a:endParaRPr lang="en-US" dirty="0"/>
          </a:p>
        </p:txBody>
      </p:sp>
      <p:pic>
        <p:nvPicPr>
          <p:cNvPr id="21509" name="Picture 2">
            <a:extLst>
              <a:ext uri="{FF2B5EF4-FFF2-40B4-BE49-F238E27FC236}">
                <a16:creationId xmlns:a16="http://schemas.microsoft.com/office/drawing/2014/main" id="{E10CDD00-782B-43C2-B5AE-E2A4C007BF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34509"/>
            <a:ext cx="9144000" cy="286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4CD000D6-4050-46B8-A981-CC1A346016D8}"/>
              </a:ext>
            </a:extLst>
          </p:cNvPr>
          <p:cNvSpPr txBox="1"/>
          <p:nvPr/>
        </p:nvSpPr>
        <p:spPr>
          <a:xfrm>
            <a:off x="3337541" y="6324600"/>
            <a:ext cx="2468917" cy="461665"/>
          </a:xfrm>
          <a:prstGeom prst="rect">
            <a:avLst/>
          </a:prstGeom>
          <a:noFill/>
        </p:spPr>
        <p:txBody>
          <a:bodyPr wrap="square" rtlCol="0">
            <a:spAutoFit/>
          </a:bodyPr>
          <a:lstStyle/>
          <a:p>
            <a:r>
              <a:rPr lang="en-US" sz="2400" dirty="0">
                <a:solidFill>
                  <a:schemeClr val="accent3">
                    <a:lumMod val="60000"/>
                    <a:lumOff val="40000"/>
                  </a:schemeClr>
                </a:solidFill>
              </a:rPr>
              <a:t>UNCLASSIFIED</a:t>
            </a:r>
          </a:p>
        </p:txBody>
      </p:sp>
      <p:sp>
        <p:nvSpPr>
          <p:cNvPr id="2" name="Slide Number Placeholder 1">
            <a:extLst>
              <a:ext uri="{FF2B5EF4-FFF2-40B4-BE49-F238E27FC236}">
                <a16:creationId xmlns:a16="http://schemas.microsoft.com/office/drawing/2014/main" id="{96997148-FB22-49C6-9B46-751D94CF7C07}"/>
              </a:ext>
            </a:extLst>
          </p:cNvPr>
          <p:cNvSpPr>
            <a:spLocks noGrp="1"/>
          </p:cNvSpPr>
          <p:nvPr>
            <p:ph type="sldNum" sz="quarter" idx="10"/>
          </p:nvPr>
        </p:nvSpPr>
        <p:spPr/>
        <p:txBody>
          <a:bodyPr/>
          <a:lstStyle/>
          <a:p>
            <a:fld id="{C384D158-29A3-4B03-A20D-9FB9351D0F17}"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a:extLst>
              <a:ext uri="{FF2B5EF4-FFF2-40B4-BE49-F238E27FC236}">
                <a16:creationId xmlns:a16="http://schemas.microsoft.com/office/drawing/2014/main" id="{8E38D7CC-C319-4E6E-90FC-E0A1D283896E}"/>
              </a:ext>
            </a:extLst>
          </p:cNvPr>
          <p:cNvSpPr>
            <a:spLocks noGrp="1"/>
          </p:cNvSpPr>
          <p:nvPr>
            <p:ph type="title"/>
          </p:nvPr>
        </p:nvSpPr>
        <p:spPr/>
        <p:txBody>
          <a:bodyPr/>
          <a:lstStyle/>
          <a:p>
            <a:pPr eaLnBrk="1" hangingPunct="1"/>
            <a:r>
              <a:rPr lang="en-US" altLang="en-US" dirty="0"/>
              <a:t>Nuclear Forensics Legislative Authority</a:t>
            </a:r>
          </a:p>
        </p:txBody>
      </p:sp>
      <p:sp>
        <p:nvSpPr>
          <p:cNvPr id="15362" name="Content Placeholder 2">
            <a:extLst>
              <a:ext uri="{FF2B5EF4-FFF2-40B4-BE49-F238E27FC236}">
                <a16:creationId xmlns:a16="http://schemas.microsoft.com/office/drawing/2014/main" id="{4A9ADCD8-06AC-48DD-A21F-00CF681DCEC9}"/>
              </a:ext>
            </a:extLst>
          </p:cNvPr>
          <p:cNvSpPr>
            <a:spLocks noGrp="1"/>
          </p:cNvSpPr>
          <p:nvPr>
            <p:ph idx="1"/>
          </p:nvPr>
        </p:nvSpPr>
        <p:spPr/>
        <p:txBody>
          <a:bodyPr/>
          <a:lstStyle/>
          <a:p>
            <a:pPr marL="336550" lvl="1" indent="0">
              <a:buNone/>
            </a:pPr>
            <a:endParaRPr lang="en-US" sz="1800" dirty="0">
              <a:effectLst/>
              <a:latin typeface="Times New Roman" panose="02020603050405020304" pitchFamily="18" charset="0"/>
              <a:ea typeface="Times New Roman" panose="02020603050405020304" pitchFamily="18" charset="0"/>
            </a:endParaRPr>
          </a:p>
          <a:p>
            <a:pPr marL="0" indent="0" algn="l">
              <a:buNone/>
            </a:pPr>
            <a:r>
              <a:rPr lang="en-US" sz="1800" dirty="0">
                <a:effectLst/>
                <a:ea typeface="Times New Roman" panose="02020603050405020304" pitchFamily="18" charset="0"/>
              </a:rPr>
              <a:t>Established within the Nuclear Forensics and Attribution Act (NFAA) (P.L.111- 140), and later reaffirmed in the CWMD Act of 2018 (P.L 115-387)</a:t>
            </a:r>
          </a:p>
          <a:p>
            <a:pPr marL="0" indent="0" algn="l">
              <a:buNone/>
            </a:pPr>
            <a:endParaRPr lang="en-US" sz="1800" dirty="0">
              <a:effectLst/>
              <a:ea typeface="Times New Roman" panose="02020603050405020304" pitchFamily="18" charset="0"/>
            </a:endParaRPr>
          </a:p>
          <a:p>
            <a:r>
              <a:rPr lang="en-US" sz="1800" dirty="0"/>
              <a:t>The National Technical Nuclear Forensics Center to provide centralized stewardship, planning, assessment, gap analysis, exercises, improvement, and integration for all Federal nuclear forensics and attribution activities;</a:t>
            </a:r>
          </a:p>
          <a:p>
            <a:r>
              <a:rPr lang="en-US" sz="1800" dirty="0">
                <a:effectLst/>
                <a:ea typeface="Times New Roman" panose="02020603050405020304" pitchFamily="18" charset="0"/>
              </a:rPr>
              <a:t>The National Nuclear Forensics Expertise Development Program (NNFEDP) to develop and maintain a vibrant and enduring academic pathway from undergraduate to post-doctorate study in nuclear and geochemical science specialties directly relevant to technical nuclear forensics, including radiochemistry, geochemistry, nuclear physics, nuclear engineering, materials science, and analytical chemistry. </a:t>
            </a:r>
            <a:endParaRPr lang="en-US" sz="1800" dirty="0">
              <a:effectLst/>
              <a:ea typeface="Calibri" panose="020F0502020204030204" pitchFamily="34" charset="0"/>
            </a:endParaRPr>
          </a:p>
          <a:p>
            <a:pPr marL="0" indent="0" algn="l">
              <a:buNone/>
            </a:pPr>
            <a:endParaRPr lang="en-US" altLang="en-US" sz="1500" dirty="0">
              <a:solidFill>
                <a:schemeClr val="tx1"/>
              </a:solidFill>
              <a:cs typeface="Calibri" panose="020F0502020204030204" pitchFamily="34" charset="0"/>
            </a:endParaRPr>
          </a:p>
          <a:p>
            <a:pPr marL="0" indent="0" algn="l">
              <a:buNone/>
            </a:pPr>
            <a:endParaRPr lang="en-US" altLang="en-US" sz="1500" dirty="0">
              <a:solidFill>
                <a:schemeClr val="tx1"/>
              </a:solidFill>
              <a:cs typeface="Calibri" panose="020F0502020204030204" pitchFamily="34" charset="0"/>
            </a:endParaRPr>
          </a:p>
        </p:txBody>
      </p:sp>
      <p:sp>
        <p:nvSpPr>
          <p:cNvPr id="5" name="TextBox 4">
            <a:extLst>
              <a:ext uri="{FF2B5EF4-FFF2-40B4-BE49-F238E27FC236}">
                <a16:creationId xmlns:a16="http://schemas.microsoft.com/office/drawing/2014/main" id="{E3E21046-3B17-427D-9BA3-419820C140D7}"/>
              </a:ext>
            </a:extLst>
          </p:cNvPr>
          <p:cNvSpPr txBox="1"/>
          <p:nvPr/>
        </p:nvSpPr>
        <p:spPr>
          <a:xfrm>
            <a:off x="3337541" y="6324600"/>
            <a:ext cx="2468917" cy="338554"/>
          </a:xfrm>
          <a:prstGeom prst="rect">
            <a:avLst/>
          </a:prstGeom>
          <a:noFill/>
        </p:spPr>
        <p:txBody>
          <a:bodyPr wrap="square" rtlCol="0">
            <a:spAutoFit/>
          </a:bodyPr>
          <a:lstStyle/>
          <a:p>
            <a:r>
              <a:rPr lang="en-US" sz="1600" dirty="0">
                <a:solidFill>
                  <a:schemeClr val="accent3">
                    <a:lumMod val="60000"/>
                    <a:lumOff val="40000"/>
                  </a:schemeClr>
                </a:solidFill>
              </a:rPr>
              <a:t>UNCLASSIFIED</a:t>
            </a:r>
          </a:p>
        </p:txBody>
      </p:sp>
      <p:sp>
        <p:nvSpPr>
          <p:cNvPr id="2" name="Slide Number Placeholder 1">
            <a:extLst>
              <a:ext uri="{FF2B5EF4-FFF2-40B4-BE49-F238E27FC236}">
                <a16:creationId xmlns:a16="http://schemas.microsoft.com/office/drawing/2014/main" id="{DF4860BD-1ED8-4863-A63C-3C57D50C39B9}"/>
              </a:ext>
            </a:extLst>
          </p:cNvPr>
          <p:cNvSpPr>
            <a:spLocks noGrp="1"/>
          </p:cNvSpPr>
          <p:nvPr>
            <p:ph type="sldNum" sz="quarter" idx="10"/>
          </p:nvPr>
        </p:nvSpPr>
        <p:spPr/>
        <p:txBody>
          <a:bodyPr/>
          <a:lstStyle/>
          <a:p>
            <a:fld id="{C384D158-29A3-4B03-A20D-9FB9351D0F17}"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le 2">
            <a:extLst>
              <a:ext uri="{FF2B5EF4-FFF2-40B4-BE49-F238E27FC236}">
                <a16:creationId xmlns:a16="http://schemas.microsoft.com/office/drawing/2014/main" id="{09540DD8-80F4-43F6-A0C5-70BEA66BD4F7}"/>
              </a:ext>
            </a:extLst>
          </p:cNvPr>
          <p:cNvSpPr>
            <a:spLocks noGrp="1"/>
          </p:cNvSpPr>
          <p:nvPr>
            <p:ph type="title"/>
          </p:nvPr>
        </p:nvSpPr>
        <p:spPr/>
        <p:txBody>
          <a:bodyPr/>
          <a:lstStyle/>
          <a:p>
            <a:r>
              <a:rPr lang="en-US" altLang="en-US" dirty="0"/>
              <a:t>DHS CWMD Nuclear Forensics Roles</a:t>
            </a:r>
          </a:p>
        </p:txBody>
      </p:sp>
      <p:sp>
        <p:nvSpPr>
          <p:cNvPr id="21506" name="Content Placeholder 1">
            <a:extLst>
              <a:ext uri="{FF2B5EF4-FFF2-40B4-BE49-F238E27FC236}">
                <a16:creationId xmlns:a16="http://schemas.microsoft.com/office/drawing/2014/main" id="{3B161150-7247-4ADB-BAC2-96ED28677FB3}"/>
              </a:ext>
            </a:extLst>
          </p:cNvPr>
          <p:cNvSpPr>
            <a:spLocks noGrp="1"/>
          </p:cNvSpPr>
          <p:nvPr>
            <p:ph idx="1"/>
          </p:nvPr>
        </p:nvSpPr>
        <p:spPr/>
        <p:txBody>
          <a:bodyPr/>
          <a:lstStyle/>
          <a:p>
            <a:r>
              <a:rPr lang="en-US" altLang="en-US" dirty="0"/>
              <a:t>Plans &amp; Policy: </a:t>
            </a:r>
          </a:p>
          <a:p>
            <a:pPr lvl="1">
              <a:spcBef>
                <a:spcPts val="0"/>
              </a:spcBef>
            </a:pPr>
            <a:r>
              <a:rPr lang="en-US" altLang="en-US" dirty="0"/>
              <a:t>Represents DHS at White House/National Security Council meetings on CBRN, arms control, and related topics and supports DHS Policy development</a:t>
            </a:r>
          </a:p>
          <a:p>
            <a:pPr lvl="1">
              <a:spcBef>
                <a:spcPts val="0"/>
              </a:spcBef>
            </a:pPr>
            <a:r>
              <a:rPr lang="en-US" altLang="en-US" dirty="0"/>
              <a:t>Develops Interagency, DHS, and CWMD Office Strategies and Strategic Implementation Plans </a:t>
            </a:r>
            <a:endParaRPr lang="en-US" altLang="en-US" b="1" dirty="0"/>
          </a:p>
          <a:p>
            <a:pPr lvl="1">
              <a:spcBef>
                <a:spcPts val="0"/>
              </a:spcBef>
            </a:pPr>
            <a:r>
              <a:rPr lang="en-US" altLang="en-US" dirty="0"/>
              <a:t>Identifies DHS CBRN and related Capability Gaps, conducts analysis and prioritization</a:t>
            </a:r>
          </a:p>
          <a:p>
            <a:pPr lvl="1">
              <a:spcBef>
                <a:spcPts val="0"/>
              </a:spcBef>
            </a:pPr>
            <a:r>
              <a:rPr lang="en-US" altLang="en-US" dirty="0"/>
              <a:t>Conducts national and tailored CBRN Risk Assessments</a:t>
            </a:r>
          </a:p>
          <a:p>
            <a:r>
              <a:rPr lang="en-US" altLang="en-US" dirty="0"/>
              <a:t>Systems Support:</a:t>
            </a:r>
          </a:p>
          <a:p>
            <a:pPr lvl="1">
              <a:spcBef>
                <a:spcPts val="0"/>
              </a:spcBef>
            </a:pPr>
            <a:r>
              <a:rPr lang="en-US" altLang="en-US" dirty="0"/>
              <a:t> </a:t>
            </a:r>
            <a:r>
              <a:rPr lang="en-US" altLang="en-US" b="1" dirty="0"/>
              <a:t>Expertise Development</a:t>
            </a:r>
          </a:p>
          <a:p>
            <a:pPr lvl="1">
              <a:spcBef>
                <a:spcPts val="0"/>
              </a:spcBef>
            </a:pPr>
            <a:r>
              <a:rPr lang="en-US" altLang="en-US" dirty="0"/>
              <a:t> Biennial Laboratory Workforce Census </a:t>
            </a:r>
          </a:p>
          <a:p>
            <a:pPr lvl="1">
              <a:spcBef>
                <a:spcPts val="0"/>
              </a:spcBef>
            </a:pPr>
            <a:r>
              <a:rPr lang="en-US" altLang="en-US" dirty="0"/>
              <a:t> Technical Support</a:t>
            </a:r>
          </a:p>
          <a:p>
            <a:r>
              <a:rPr lang="en-US" altLang="en-US" dirty="0"/>
              <a:t>Operations Support </a:t>
            </a:r>
          </a:p>
          <a:p>
            <a:pPr marL="0" indent="0">
              <a:buNone/>
            </a:pPr>
            <a:endParaRPr lang="en-US" altLang="en-US" dirty="0"/>
          </a:p>
          <a:p>
            <a:pPr marL="336550" lvl="1" indent="0">
              <a:buNone/>
            </a:pPr>
            <a:endParaRPr lang="en-US" altLang="en-US" dirty="0"/>
          </a:p>
          <a:p>
            <a:pPr marL="336550" lvl="1" indent="0">
              <a:buNone/>
            </a:pPr>
            <a:endParaRPr lang="en-US" altLang="en-US" dirty="0"/>
          </a:p>
          <a:p>
            <a:endParaRPr lang="en-US" altLang="en-US" dirty="0"/>
          </a:p>
          <a:p>
            <a:endParaRPr lang="en-US" altLang="en-US" dirty="0"/>
          </a:p>
          <a:p>
            <a:endParaRPr lang="en-US" altLang="en-US" dirty="0"/>
          </a:p>
        </p:txBody>
      </p:sp>
      <p:sp>
        <p:nvSpPr>
          <p:cNvPr id="5" name="TextBox 4">
            <a:extLst>
              <a:ext uri="{FF2B5EF4-FFF2-40B4-BE49-F238E27FC236}">
                <a16:creationId xmlns:a16="http://schemas.microsoft.com/office/drawing/2014/main" id="{9333DC1C-4588-463A-8A4A-0DDBAF79BEA0}"/>
              </a:ext>
            </a:extLst>
          </p:cNvPr>
          <p:cNvSpPr txBox="1"/>
          <p:nvPr/>
        </p:nvSpPr>
        <p:spPr>
          <a:xfrm>
            <a:off x="3337541" y="6324600"/>
            <a:ext cx="2468917" cy="461665"/>
          </a:xfrm>
          <a:prstGeom prst="rect">
            <a:avLst/>
          </a:prstGeom>
          <a:noFill/>
        </p:spPr>
        <p:txBody>
          <a:bodyPr wrap="square" rtlCol="0">
            <a:spAutoFit/>
          </a:bodyPr>
          <a:lstStyle/>
          <a:p>
            <a:r>
              <a:rPr lang="en-US" sz="2400" dirty="0">
                <a:solidFill>
                  <a:schemeClr val="accent3">
                    <a:lumMod val="60000"/>
                    <a:lumOff val="40000"/>
                  </a:schemeClr>
                </a:solidFill>
              </a:rPr>
              <a:t>UNCLASSIFIED</a:t>
            </a:r>
          </a:p>
        </p:txBody>
      </p:sp>
      <p:sp>
        <p:nvSpPr>
          <p:cNvPr id="2" name="Slide Number Placeholder 1">
            <a:extLst>
              <a:ext uri="{FF2B5EF4-FFF2-40B4-BE49-F238E27FC236}">
                <a16:creationId xmlns:a16="http://schemas.microsoft.com/office/drawing/2014/main" id="{43F9ABCF-E2EB-4344-8AC7-753269BACC3D}"/>
              </a:ext>
            </a:extLst>
          </p:cNvPr>
          <p:cNvSpPr>
            <a:spLocks noGrp="1"/>
          </p:cNvSpPr>
          <p:nvPr>
            <p:ph type="sldNum" sz="quarter" idx="10"/>
          </p:nvPr>
        </p:nvSpPr>
        <p:spPr/>
        <p:txBody>
          <a:bodyPr/>
          <a:lstStyle/>
          <a:p>
            <a:fld id="{C384D158-29A3-4B03-A20D-9FB9351D0F17}"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Nuclear Forensics Research Award</a:t>
            </a:r>
          </a:p>
        </p:txBody>
      </p:sp>
      <p:sp>
        <p:nvSpPr>
          <p:cNvPr id="7" name="Content Placeholder 4"/>
          <p:cNvSpPr>
            <a:spLocks noGrp="1"/>
          </p:cNvSpPr>
          <p:nvPr>
            <p:ph idx="1"/>
          </p:nvPr>
        </p:nvSpPr>
        <p:spPr/>
        <p:txBody>
          <a:bodyPr/>
          <a:lstStyle/>
          <a:p>
            <a:pPr marL="0" indent="0">
              <a:buNone/>
            </a:pPr>
            <a:r>
              <a:rPr lang="en-US" dirty="0"/>
              <a:t>The NFRA supports the establishment of a team of faculty, students, and technical staff at the national or defense laboratories to conduct research in the nuclear forensics field. </a:t>
            </a:r>
          </a:p>
          <a:p>
            <a:pPr marL="0" indent="0">
              <a:buNone/>
            </a:pPr>
            <a:r>
              <a:rPr lang="en-US" b="1" dirty="0"/>
              <a:t>Objectives</a:t>
            </a:r>
          </a:p>
          <a:p>
            <a:pPr marL="679450" lvl="1" indent="-342900">
              <a:buFont typeface="+mj-lt"/>
              <a:buAutoNum type="arabicPeriod"/>
            </a:pPr>
            <a:r>
              <a:rPr lang="en-US" dirty="0"/>
              <a:t>Recruit and produce the next generation of leaders and technical experts in a wide-range of fields relevant to nuclear forensics.</a:t>
            </a:r>
          </a:p>
          <a:p>
            <a:pPr marL="679450" lvl="1" indent="-342900">
              <a:buFont typeface="+mj-lt"/>
              <a:buAutoNum type="arabicPeriod"/>
            </a:pPr>
            <a:r>
              <a:rPr lang="en-US" dirty="0"/>
              <a:t>Enhance the ability of universities and the national laboratories to work collaboratively on advanced research in the nuclear forensics field.</a:t>
            </a:r>
          </a:p>
          <a:p>
            <a:pPr marL="0" lvl="1" indent="0">
              <a:buNone/>
            </a:pPr>
            <a:r>
              <a:rPr lang="en-US" b="1" dirty="0"/>
              <a:t>Key Personnel</a:t>
            </a:r>
            <a:r>
              <a:rPr lang="en-US" dirty="0"/>
              <a:t>: University Principal Investigator (PI), Laboratory PI, and Graduate Fellow (all personnel must be U.S. Citizens and eligible to obtain a clearance)</a:t>
            </a:r>
          </a:p>
          <a:p>
            <a:pPr marL="0" indent="0">
              <a:buNone/>
            </a:pPr>
            <a:r>
              <a:rPr lang="en-US" b="1" dirty="0"/>
              <a:t>Support</a:t>
            </a:r>
            <a:r>
              <a:rPr lang="en-US" dirty="0"/>
              <a:t>: $300k per year to the University, $165k per year to the collaborating national or defense laboratory.</a:t>
            </a:r>
          </a:p>
          <a:p>
            <a:pPr lvl="1"/>
            <a:r>
              <a:rPr lang="en-US" dirty="0"/>
              <a:t>3 years guaranteed, additional 2 optional years.</a:t>
            </a:r>
          </a:p>
        </p:txBody>
      </p:sp>
      <p:sp>
        <p:nvSpPr>
          <p:cNvPr id="3" name="Slide Number Placeholder 2">
            <a:extLst>
              <a:ext uri="{FF2B5EF4-FFF2-40B4-BE49-F238E27FC236}">
                <a16:creationId xmlns:a16="http://schemas.microsoft.com/office/drawing/2014/main" id="{D3B29D03-AC76-45C2-9CD1-FFE809BADC62}"/>
              </a:ext>
            </a:extLst>
          </p:cNvPr>
          <p:cNvSpPr>
            <a:spLocks noGrp="1"/>
          </p:cNvSpPr>
          <p:nvPr>
            <p:ph type="sldNum" sz="quarter" idx="10"/>
          </p:nvPr>
        </p:nvSpPr>
        <p:spPr/>
        <p:txBody>
          <a:bodyPr/>
          <a:lstStyle/>
          <a:p>
            <a:fld id="{C384D158-29A3-4B03-A20D-9FB9351D0F17}" type="slidenum">
              <a:rPr lang="en-US" smtClean="0"/>
              <a:t>5</a:t>
            </a:fld>
            <a:endParaRPr lang="en-US"/>
          </a:p>
        </p:txBody>
      </p:sp>
    </p:spTree>
    <p:extLst>
      <p:ext uri="{BB962C8B-B14F-4D97-AF65-F5344CB8AC3E}">
        <p14:creationId xmlns:p14="http://schemas.microsoft.com/office/powerpoint/2010/main" val="3195837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FY22</a:t>
            </a:r>
          </a:p>
        </p:txBody>
      </p:sp>
      <p:sp>
        <p:nvSpPr>
          <p:cNvPr id="5" name="Content Placeholder 4"/>
          <p:cNvSpPr>
            <a:spLocks noGrp="1"/>
          </p:cNvSpPr>
          <p:nvPr>
            <p:ph idx="1"/>
          </p:nvPr>
        </p:nvSpPr>
        <p:spPr/>
        <p:txBody>
          <a:bodyPr/>
          <a:lstStyle/>
          <a:p>
            <a:r>
              <a:rPr lang="en-US" dirty="0"/>
              <a:t>Notice of Funding Opportunity posted on Grants.gov, applications due August 30, 2022</a:t>
            </a:r>
          </a:p>
          <a:p>
            <a:r>
              <a:rPr lang="en-US" b="1" dirty="0"/>
              <a:t>Two</a:t>
            </a:r>
            <a:r>
              <a:rPr lang="en-US" dirty="0"/>
              <a:t> NFRAs will be funded in FY22</a:t>
            </a:r>
          </a:p>
          <a:p>
            <a:pPr lvl="1"/>
            <a:r>
              <a:rPr lang="en-US" dirty="0"/>
              <a:t>One will be reserved for Minority Serving Institutions</a:t>
            </a:r>
          </a:p>
          <a:p>
            <a:pPr marL="222250" lvl="1" indent="-222250">
              <a:buFont typeface="Wingdings" pitchFamily="2" charset="2"/>
              <a:buChar char="§"/>
            </a:pPr>
            <a:endParaRPr lang="en-US" dirty="0">
              <a:highlight>
                <a:srgbClr val="FFFF00"/>
              </a:highlight>
              <a:ea typeface="+mn-ea"/>
              <a:cs typeface="+mn-cs"/>
            </a:endParaRPr>
          </a:p>
          <a:p>
            <a:endParaRPr lang="en-US" dirty="0"/>
          </a:p>
          <a:p>
            <a:pPr marL="336550" lvl="1" indent="0">
              <a:buNone/>
            </a:pPr>
            <a:endParaRPr lang="en-US" dirty="0"/>
          </a:p>
        </p:txBody>
      </p:sp>
      <p:pic>
        <p:nvPicPr>
          <p:cNvPr id="3074" name="Picture 2">
            <a:extLst>
              <a:ext uri="{FF2B5EF4-FFF2-40B4-BE49-F238E27FC236}">
                <a16:creationId xmlns:a16="http://schemas.microsoft.com/office/drawing/2014/main" id="{FCAC2895-52C9-42B7-8A75-D936DDB13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4536" y="3186951"/>
            <a:ext cx="5414682" cy="247033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E90B1AED-805C-4825-A326-22A227CA6047}"/>
              </a:ext>
            </a:extLst>
          </p:cNvPr>
          <p:cNvSpPr>
            <a:spLocks noGrp="1"/>
          </p:cNvSpPr>
          <p:nvPr>
            <p:ph type="sldNum" sz="quarter" idx="10"/>
          </p:nvPr>
        </p:nvSpPr>
        <p:spPr/>
        <p:txBody>
          <a:bodyPr/>
          <a:lstStyle/>
          <a:p>
            <a:fld id="{C384D158-29A3-4B03-A20D-9FB9351D0F17}" type="slidenum">
              <a:rPr lang="en-US" smtClean="0"/>
              <a:t>6</a:t>
            </a:fld>
            <a:endParaRPr lang="en-US"/>
          </a:p>
        </p:txBody>
      </p:sp>
    </p:spTree>
    <p:extLst>
      <p:ext uri="{BB962C8B-B14F-4D97-AF65-F5344CB8AC3E}">
        <p14:creationId xmlns:p14="http://schemas.microsoft.com/office/powerpoint/2010/main" val="270070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12C84-8E9F-41FC-8CBE-458ECB5EAD5D}"/>
              </a:ext>
            </a:extLst>
          </p:cNvPr>
          <p:cNvSpPr>
            <a:spLocks noGrp="1"/>
          </p:cNvSpPr>
          <p:nvPr>
            <p:ph type="title"/>
          </p:nvPr>
        </p:nvSpPr>
        <p:spPr/>
        <p:txBody>
          <a:bodyPr/>
          <a:lstStyle/>
          <a:p>
            <a:r>
              <a:rPr lang="en-US"/>
              <a:t>Eligibility Criteria</a:t>
            </a:r>
          </a:p>
        </p:txBody>
      </p:sp>
      <p:sp>
        <p:nvSpPr>
          <p:cNvPr id="3" name="Content Placeholder 2">
            <a:extLst>
              <a:ext uri="{FF2B5EF4-FFF2-40B4-BE49-F238E27FC236}">
                <a16:creationId xmlns:a16="http://schemas.microsoft.com/office/drawing/2014/main" id="{3F9A7C23-01DA-4605-8F2D-CB68BE3BE748}"/>
              </a:ext>
            </a:extLst>
          </p:cNvPr>
          <p:cNvSpPr>
            <a:spLocks noGrp="1"/>
          </p:cNvSpPr>
          <p:nvPr>
            <p:ph idx="1"/>
          </p:nvPr>
        </p:nvSpPr>
        <p:spPr/>
        <p:txBody>
          <a:bodyPr/>
          <a:lstStyle/>
          <a:p>
            <a:r>
              <a:rPr lang="en-US" sz="1800" b="1" dirty="0">
                <a:effectLst/>
                <a:latin typeface="-apple-system"/>
              </a:rPr>
              <a:t>University Programs.</a:t>
            </a:r>
            <a:r>
              <a:rPr lang="en-US" sz="1800" dirty="0">
                <a:effectLst/>
                <a:latin typeface="-apple-system"/>
              </a:rPr>
              <a:t> Universities must have doctorate-level programs in related chemistry fields such as, analytical, geo- or radiochemistry; nuclear physics or engineering; computer science, physics, mathematics, geology, or materials science. Applications must include active participation from these doctoral programs. </a:t>
            </a:r>
            <a:endParaRPr lang="en-US" dirty="0">
              <a:effectLst/>
              <a:latin typeface="-apple-system"/>
            </a:endParaRPr>
          </a:p>
          <a:p>
            <a:r>
              <a:rPr lang="en-US" sz="1800" b="1" dirty="0">
                <a:effectLst/>
                <a:latin typeface="-apple-system"/>
              </a:rPr>
              <a:t>Deadlines. </a:t>
            </a:r>
            <a:r>
              <a:rPr lang="en-US" sz="1800" dirty="0">
                <a:effectLst/>
                <a:latin typeface="-apple-system"/>
              </a:rPr>
              <a:t>DHS will not accept late applications. Without exception, applications must be received by Grants.gov on or before the deadline in this announcement or they will not be considered. </a:t>
            </a:r>
            <a:endParaRPr lang="en-US" dirty="0">
              <a:effectLst/>
              <a:latin typeface="-apple-system"/>
            </a:endParaRPr>
          </a:p>
          <a:p>
            <a:r>
              <a:rPr lang="en-US" sz="1800" b="1" dirty="0">
                <a:effectLst/>
                <a:latin typeface="-apple-system"/>
              </a:rPr>
              <a:t>Application relevance. </a:t>
            </a:r>
            <a:r>
              <a:rPr lang="en-US" sz="1800" dirty="0">
                <a:effectLst/>
                <a:latin typeface="-apple-system"/>
              </a:rPr>
              <a:t>Applications that do not address the purpose of this announcement will not be considered. </a:t>
            </a:r>
            <a:endParaRPr lang="en-US" dirty="0">
              <a:effectLst/>
              <a:latin typeface="-apple-system"/>
            </a:endParaRPr>
          </a:p>
          <a:p>
            <a:r>
              <a:rPr lang="en-US" sz="1800" b="1" dirty="0">
                <a:effectLst/>
                <a:latin typeface="-apple-system"/>
              </a:rPr>
              <a:t>Compliance and completeness. </a:t>
            </a:r>
            <a:r>
              <a:rPr lang="en-US" sz="1800" dirty="0">
                <a:effectLst/>
                <a:latin typeface="-apple-system"/>
              </a:rPr>
              <a:t>Applications must substantially comply with the application submission instructions and requirements in this announcement, or they will not be considered. </a:t>
            </a:r>
            <a:endParaRPr lang="en-US" dirty="0">
              <a:effectLst/>
              <a:latin typeface="-apple-system"/>
            </a:endParaRPr>
          </a:p>
        </p:txBody>
      </p:sp>
      <p:sp>
        <p:nvSpPr>
          <p:cNvPr id="4" name="Slide Number Placeholder 3">
            <a:extLst>
              <a:ext uri="{FF2B5EF4-FFF2-40B4-BE49-F238E27FC236}">
                <a16:creationId xmlns:a16="http://schemas.microsoft.com/office/drawing/2014/main" id="{190582AE-B591-4E36-9709-B24E6F25415D}"/>
              </a:ext>
            </a:extLst>
          </p:cNvPr>
          <p:cNvSpPr>
            <a:spLocks noGrp="1"/>
          </p:cNvSpPr>
          <p:nvPr>
            <p:ph type="sldNum" sz="quarter" idx="10"/>
          </p:nvPr>
        </p:nvSpPr>
        <p:spPr/>
        <p:txBody>
          <a:bodyPr/>
          <a:lstStyle/>
          <a:p>
            <a:fld id="{C384D158-29A3-4B03-A20D-9FB9351D0F17}" type="slidenum">
              <a:rPr lang="en-US" smtClean="0"/>
              <a:t>7</a:t>
            </a:fld>
            <a:endParaRPr lang="en-US"/>
          </a:p>
        </p:txBody>
      </p:sp>
    </p:spTree>
    <p:extLst>
      <p:ext uri="{BB962C8B-B14F-4D97-AF65-F5344CB8AC3E}">
        <p14:creationId xmlns:p14="http://schemas.microsoft.com/office/powerpoint/2010/main" val="273069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51CDA-3417-4BCB-BFA5-0F3195A6BE21}"/>
              </a:ext>
            </a:extLst>
          </p:cNvPr>
          <p:cNvSpPr>
            <a:spLocks noGrp="1"/>
          </p:cNvSpPr>
          <p:nvPr>
            <p:ph type="title"/>
          </p:nvPr>
        </p:nvSpPr>
        <p:spPr/>
        <p:txBody>
          <a:bodyPr/>
          <a:lstStyle/>
          <a:p>
            <a:r>
              <a:rPr lang="en-US"/>
              <a:t>Eligibility Criteria</a:t>
            </a:r>
          </a:p>
        </p:txBody>
      </p:sp>
      <p:sp>
        <p:nvSpPr>
          <p:cNvPr id="3" name="Content Placeholder 2">
            <a:extLst>
              <a:ext uri="{FF2B5EF4-FFF2-40B4-BE49-F238E27FC236}">
                <a16:creationId xmlns:a16="http://schemas.microsoft.com/office/drawing/2014/main" id="{35EC9570-0776-4EA4-B9B2-372846A7A62E}"/>
              </a:ext>
            </a:extLst>
          </p:cNvPr>
          <p:cNvSpPr>
            <a:spLocks noGrp="1"/>
          </p:cNvSpPr>
          <p:nvPr>
            <p:ph idx="1"/>
          </p:nvPr>
        </p:nvSpPr>
        <p:spPr/>
        <p:txBody>
          <a:bodyPr/>
          <a:lstStyle/>
          <a:p>
            <a:r>
              <a:rPr lang="en-US" sz="1800" b="1" dirty="0">
                <a:effectLst/>
                <a:latin typeface="-apple-system"/>
              </a:rPr>
              <a:t>Funding Limits.  </a:t>
            </a:r>
            <a:r>
              <a:rPr lang="en-US" sz="1800" dirty="0">
                <a:effectLst/>
                <a:latin typeface="-apple-system"/>
              </a:rPr>
              <a:t>Applications exceeding the funding limits for a given topic will not be considered.</a:t>
            </a:r>
            <a:endParaRPr lang="en-US" dirty="0">
              <a:effectLst/>
              <a:latin typeface="-apple-system"/>
            </a:endParaRPr>
          </a:p>
          <a:p>
            <a:r>
              <a:rPr lang="en-US" sz="1800" b="1" dirty="0">
                <a:effectLst/>
                <a:latin typeface="-apple-system"/>
              </a:rPr>
              <a:t>Project Period.  </a:t>
            </a:r>
            <a:r>
              <a:rPr lang="en-US" sz="1800" dirty="0">
                <a:effectLst/>
                <a:latin typeface="-apple-system"/>
              </a:rPr>
              <a:t>Applications exceeding the project period of performance will not be considered.</a:t>
            </a:r>
            <a:endParaRPr lang="en-US" dirty="0">
              <a:effectLst/>
              <a:latin typeface="-apple-system"/>
            </a:endParaRPr>
          </a:p>
          <a:p>
            <a:r>
              <a:rPr lang="en-US" sz="1800" b="1" dirty="0">
                <a:effectLst/>
                <a:latin typeface="-apple-system"/>
              </a:rPr>
              <a:t>Principal Investigator (PI) Limit</a:t>
            </a:r>
            <a:r>
              <a:rPr lang="en-US" sz="1800" dirty="0">
                <a:effectLst/>
                <a:latin typeface="-apple-system"/>
              </a:rPr>
              <a:t>.  None specified</a:t>
            </a:r>
            <a:endParaRPr lang="en-US" dirty="0">
              <a:effectLst/>
              <a:latin typeface="-apple-system"/>
            </a:endParaRPr>
          </a:p>
          <a:p>
            <a:r>
              <a:rPr lang="en-US" sz="1800" b="1" dirty="0">
                <a:effectLst/>
                <a:latin typeface="-apple-system"/>
              </a:rPr>
              <a:t>Limit on Number of Proposals per Organization</a:t>
            </a:r>
            <a:r>
              <a:rPr lang="en-US" sz="1800" dirty="0">
                <a:effectLst/>
                <a:latin typeface="-apple-system"/>
              </a:rPr>
              <a:t>.  None specified</a:t>
            </a:r>
            <a:endParaRPr lang="en-US" dirty="0">
              <a:effectLst/>
              <a:latin typeface="-apple-system"/>
            </a:endParaRPr>
          </a:p>
          <a:p>
            <a:r>
              <a:rPr lang="en-US" sz="1800" b="1" dirty="0">
                <a:effectLst/>
                <a:latin typeface="-apple-system"/>
              </a:rPr>
              <a:t>Limit on Number of Proposals per PI.</a:t>
            </a:r>
            <a:r>
              <a:rPr lang="en-US" sz="1800" dirty="0">
                <a:effectLst/>
                <a:latin typeface="-apple-system"/>
              </a:rPr>
              <a:t>  One (1). Furthermore, an individual researcher may not be named as a participant on more than one proposal submitted to this solicitation.  This limitation includes participation as a PI, co-PI, senior researcher, student, consultant, or any other role for which financial remuneration is requested.</a:t>
            </a:r>
            <a:endParaRPr lang="en-US" dirty="0">
              <a:effectLst/>
              <a:latin typeface="-apple-system"/>
            </a:endParaRPr>
          </a:p>
          <a:p>
            <a:pPr marL="0" indent="0" rtl="0">
              <a:buNone/>
            </a:pPr>
            <a:br>
              <a:rPr lang="en-US" dirty="0"/>
            </a:br>
            <a:endParaRPr lang="en-US" dirty="0"/>
          </a:p>
          <a:p>
            <a:endParaRPr lang="en-US" dirty="0"/>
          </a:p>
        </p:txBody>
      </p:sp>
      <p:sp>
        <p:nvSpPr>
          <p:cNvPr id="6" name="Slide Number Placeholder 5">
            <a:extLst>
              <a:ext uri="{FF2B5EF4-FFF2-40B4-BE49-F238E27FC236}">
                <a16:creationId xmlns:a16="http://schemas.microsoft.com/office/drawing/2014/main" id="{97236171-F6FB-4FC5-A0CA-FDFA1A0CCE38}"/>
              </a:ext>
            </a:extLst>
          </p:cNvPr>
          <p:cNvSpPr>
            <a:spLocks noGrp="1"/>
          </p:cNvSpPr>
          <p:nvPr>
            <p:ph type="sldNum" sz="quarter" idx="10"/>
          </p:nvPr>
        </p:nvSpPr>
        <p:spPr/>
        <p:txBody>
          <a:bodyPr/>
          <a:lstStyle/>
          <a:p>
            <a:fld id="{C384D158-29A3-4B03-A20D-9FB9351D0F17}" type="slidenum">
              <a:rPr lang="en-US" smtClean="0"/>
              <a:t>8</a:t>
            </a:fld>
            <a:endParaRPr lang="en-US"/>
          </a:p>
        </p:txBody>
      </p:sp>
    </p:spTree>
    <p:extLst>
      <p:ext uri="{BB962C8B-B14F-4D97-AF65-F5344CB8AC3E}">
        <p14:creationId xmlns:p14="http://schemas.microsoft.com/office/powerpoint/2010/main" val="4059091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609600"/>
          </a:xfrm>
        </p:spPr>
        <p:txBody>
          <a:bodyPr/>
          <a:lstStyle/>
          <a:p>
            <a:r>
              <a:rPr lang="en-US" sz="2400" dirty="0"/>
              <a:t>Nuclear Forensics U.S. Government Research Laboratories </a:t>
            </a:r>
          </a:p>
        </p:txBody>
      </p:sp>
      <p:sp>
        <p:nvSpPr>
          <p:cNvPr id="3" name="Content Placeholder 2"/>
          <p:cNvSpPr>
            <a:spLocks noGrp="1"/>
          </p:cNvSpPr>
          <p:nvPr>
            <p:ph idx="1"/>
          </p:nvPr>
        </p:nvSpPr>
        <p:spPr/>
        <p:txBody>
          <a:bodyPr/>
          <a:lstStyle/>
          <a:p>
            <a:r>
              <a:rPr lang="en-US" dirty="0"/>
              <a:t>Argonne National Laboratory</a:t>
            </a:r>
          </a:p>
          <a:p>
            <a:r>
              <a:rPr lang="en-US" dirty="0"/>
              <a:t>Idaho National Laboratory</a:t>
            </a:r>
          </a:p>
          <a:p>
            <a:r>
              <a:rPr lang="en-US" dirty="0"/>
              <a:t>Lawrence Livermore National Laboratory</a:t>
            </a:r>
          </a:p>
          <a:p>
            <a:r>
              <a:rPr lang="en-US" dirty="0"/>
              <a:t>Los Alamos National Laboratory</a:t>
            </a:r>
          </a:p>
          <a:p>
            <a:r>
              <a:rPr lang="en-US" dirty="0"/>
              <a:t>National Institute of Standards and Technology</a:t>
            </a:r>
          </a:p>
          <a:p>
            <a:r>
              <a:rPr lang="en-US" dirty="0"/>
              <a:t>Oak Ridge National Laboratory</a:t>
            </a:r>
          </a:p>
          <a:p>
            <a:r>
              <a:rPr lang="en-US" dirty="0"/>
              <a:t>Remote Sensing Laboratory</a:t>
            </a:r>
          </a:p>
          <a:p>
            <a:r>
              <a:rPr lang="en-US" dirty="0"/>
              <a:t>Sandia National Laboratories</a:t>
            </a:r>
          </a:p>
          <a:p>
            <a:r>
              <a:rPr lang="en-US" dirty="0"/>
              <a:t>Savannah River National Laboratory</a:t>
            </a:r>
          </a:p>
          <a:p>
            <a:r>
              <a:rPr lang="en-US" dirty="0"/>
              <a:t>Pacific Northwest National Laboratory</a:t>
            </a:r>
          </a:p>
          <a:p>
            <a:r>
              <a:rPr lang="en-US" dirty="0"/>
              <a:t>Y-12 National Security Complex</a:t>
            </a:r>
          </a:p>
        </p:txBody>
      </p:sp>
      <p:sp>
        <p:nvSpPr>
          <p:cNvPr id="4" name="Slide Number Placeholder 3">
            <a:extLst>
              <a:ext uri="{FF2B5EF4-FFF2-40B4-BE49-F238E27FC236}">
                <a16:creationId xmlns:a16="http://schemas.microsoft.com/office/drawing/2014/main" id="{7E413A06-5B18-4445-9809-0C79503E7295}"/>
              </a:ext>
            </a:extLst>
          </p:cNvPr>
          <p:cNvSpPr>
            <a:spLocks noGrp="1"/>
          </p:cNvSpPr>
          <p:nvPr>
            <p:ph type="sldNum" sz="quarter" idx="10"/>
          </p:nvPr>
        </p:nvSpPr>
        <p:spPr/>
        <p:txBody>
          <a:bodyPr/>
          <a:lstStyle/>
          <a:p>
            <a:fld id="{C384D158-29A3-4B03-A20D-9FB9351D0F17}" type="slidenum">
              <a:rPr lang="en-US" smtClean="0"/>
              <a:t>9</a:t>
            </a:fld>
            <a:endParaRPr lang="en-US"/>
          </a:p>
        </p:txBody>
      </p:sp>
    </p:spTree>
    <p:extLst>
      <p:ext uri="{BB962C8B-B14F-4D97-AF65-F5344CB8AC3E}">
        <p14:creationId xmlns:p14="http://schemas.microsoft.com/office/powerpoint/2010/main" val="566610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338138" y="152400"/>
            <a:ext cx="8458200" cy="609600"/>
          </a:xfrm>
        </p:spPr>
        <p:txBody>
          <a:bodyPr/>
          <a:lstStyle/>
          <a:p>
            <a:pPr eaLnBrk="1" hangingPunct="1"/>
            <a:r>
              <a:rPr lang="en-US"/>
              <a:t>For More Information…</a:t>
            </a:r>
          </a:p>
        </p:txBody>
      </p:sp>
      <p:sp>
        <p:nvSpPr>
          <p:cNvPr id="38916" name="Rectangle 3"/>
          <p:cNvSpPr>
            <a:spLocks noGrp="1" noChangeArrowheads="1"/>
          </p:cNvSpPr>
          <p:nvPr>
            <p:ph type="body" idx="1"/>
          </p:nvPr>
        </p:nvSpPr>
        <p:spPr>
          <a:xfrm>
            <a:off x="155575" y="874713"/>
            <a:ext cx="8756650" cy="4743450"/>
          </a:xfrm>
        </p:spPr>
        <p:txBody>
          <a:bodyPr/>
          <a:lstStyle/>
          <a:p>
            <a:pPr marL="0" indent="0" algn="l">
              <a:buNone/>
            </a:pPr>
            <a:endParaRPr lang="en-US" sz="1600" b="1" i="0" dirty="0">
              <a:solidFill>
                <a:srgbClr val="080808"/>
              </a:solidFill>
              <a:effectLst/>
              <a:latin typeface="Merriweather Web"/>
            </a:endParaRPr>
          </a:p>
          <a:p>
            <a:pPr marL="0" indent="0" algn="l">
              <a:buNone/>
            </a:pPr>
            <a:r>
              <a:rPr lang="en-US" sz="1600" b="1" dirty="0">
                <a:solidFill>
                  <a:srgbClr val="080808"/>
                </a:solidFill>
              </a:rPr>
              <a:t>Nuclear Forensics Research Award:</a:t>
            </a:r>
          </a:p>
          <a:p>
            <a:pPr marL="0" indent="0" algn="l">
              <a:buNone/>
            </a:pPr>
            <a:r>
              <a:rPr lang="en-US" sz="1600" dirty="0"/>
              <a:t>Grants.gov</a:t>
            </a:r>
            <a:endParaRPr lang="en-US" sz="1600" b="1" dirty="0">
              <a:solidFill>
                <a:srgbClr val="080808"/>
              </a:solidFill>
            </a:endParaRPr>
          </a:p>
          <a:p>
            <a:pPr marL="0" indent="0" algn="l">
              <a:buNone/>
            </a:pPr>
            <a:r>
              <a:rPr lang="en-US" sz="1600" b="0" i="0" dirty="0">
                <a:solidFill>
                  <a:srgbClr val="222222"/>
                </a:solidFill>
                <a:effectLst/>
                <a:latin typeface="Verdana" panose="020B0604030504040204" pitchFamily="34" charset="0"/>
                <a:hlinkClick r:id="rId3"/>
              </a:rPr>
              <a:t>DHS-22-DN-130-MSI</a:t>
            </a:r>
            <a:endParaRPr lang="en-US" sz="1600" b="0" i="0" dirty="0">
              <a:solidFill>
                <a:srgbClr val="222222"/>
              </a:solidFill>
              <a:effectLst/>
              <a:latin typeface="Verdana" panose="020B0604030504040204" pitchFamily="34" charset="0"/>
            </a:endParaRPr>
          </a:p>
          <a:p>
            <a:pPr marL="0" indent="0" algn="l">
              <a:buNone/>
            </a:pPr>
            <a:r>
              <a:rPr lang="en-US" sz="1600" b="0" i="0" dirty="0">
                <a:solidFill>
                  <a:srgbClr val="222222"/>
                </a:solidFill>
                <a:effectLst/>
                <a:latin typeface="Verdana" panose="020B0604030504040204" pitchFamily="34" charset="0"/>
                <a:hlinkClick r:id="rId4"/>
              </a:rPr>
              <a:t>DHS-22-DN-130-001</a:t>
            </a:r>
            <a:endParaRPr lang="en-US" sz="1600" b="0" i="0" dirty="0">
              <a:solidFill>
                <a:srgbClr val="222222"/>
              </a:solidFill>
              <a:effectLst/>
              <a:latin typeface="Verdana" panose="020B0604030504040204" pitchFamily="34" charset="0"/>
            </a:endParaRPr>
          </a:p>
          <a:p>
            <a:pPr marL="0" indent="0" algn="l">
              <a:buNone/>
            </a:pPr>
            <a:endParaRPr lang="en-US" sz="1600" b="1" i="0" dirty="0">
              <a:solidFill>
                <a:srgbClr val="080808"/>
              </a:solidFill>
              <a:effectLst/>
              <a:latin typeface="Merriweather Web"/>
            </a:endParaRPr>
          </a:p>
          <a:p>
            <a:pPr marL="0" indent="0" algn="l">
              <a:buNone/>
            </a:pPr>
            <a:r>
              <a:rPr lang="en-US" sz="1600" b="1" i="0" dirty="0">
                <a:solidFill>
                  <a:srgbClr val="080808"/>
                </a:solidFill>
                <a:effectLst/>
              </a:rPr>
              <a:t>Other Student Opportunities</a:t>
            </a:r>
          </a:p>
          <a:p>
            <a:pPr marL="0" indent="0" algn="l">
              <a:buNone/>
            </a:pPr>
            <a:r>
              <a:rPr lang="en-US" sz="1600" b="0" i="0" dirty="0">
                <a:solidFill>
                  <a:srgbClr val="080808"/>
                </a:solidFill>
                <a:effectLst/>
              </a:rPr>
              <a:t>The Department of Homeland Security offers a variety of prestigious scholarships, fellowships, internships and training opportunities to expose talented students to the broad national security mission.</a:t>
            </a:r>
          </a:p>
          <a:p>
            <a:pPr marL="0" lvl="1" indent="0">
              <a:buNone/>
              <a:defRPr/>
            </a:pPr>
            <a:r>
              <a:rPr lang="en-US" dirty="0">
                <a:solidFill>
                  <a:schemeClr val="tx1"/>
                </a:solidFill>
                <a:hlinkClick r:id="rId5"/>
              </a:rPr>
              <a:t>https://www.dhs.gov/homeland-security-careers/students</a:t>
            </a:r>
            <a:r>
              <a:rPr lang="en-US" dirty="0">
                <a:solidFill>
                  <a:schemeClr val="tx1"/>
                </a:solidFill>
              </a:rPr>
              <a:t> </a:t>
            </a:r>
          </a:p>
          <a:p>
            <a:pPr eaLnBrk="1" hangingPunct="1">
              <a:buNone/>
              <a:defRPr/>
            </a:pPr>
            <a:endParaRPr lang="en-US" sz="1600" dirty="0">
              <a:solidFill>
                <a:schemeClr val="tx1"/>
              </a:solidFill>
            </a:endParaRPr>
          </a:p>
          <a:p>
            <a:pPr lvl="1" eaLnBrk="1" hangingPunct="1">
              <a:buFontTx/>
              <a:buNone/>
              <a:defRPr/>
            </a:pPr>
            <a:endParaRPr lang="en-US" sz="1600" dirty="0"/>
          </a:p>
        </p:txBody>
      </p:sp>
      <p:sp>
        <p:nvSpPr>
          <p:cNvPr id="6" name="Line 3"/>
          <p:cNvSpPr>
            <a:spLocks noChangeShapeType="1"/>
          </p:cNvSpPr>
          <p:nvPr/>
        </p:nvSpPr>
        <p:spPr bwMode="auto">
          <a:xfrm>
            <a:off x="381000" y="762000"/>
            <a:ext cx="8382000" cy="0"/>
          </a:xfrm>
          <a:prstGeom prst="line">
            <a:avLst/>
          </a:prstGeom>
          <a:noFill/>
          <a:ln w="28575">
            <a:solidFill>
              <a:srgbClr val="333333"/>
            </a:solidFill>
            <a:round/>
            <a:headEnd/>
            <a:tailEnd/>
          </a:ln>
          <a:effectLst/>
        </p:spPr>
        <p:txBody>
          <a:bodyPr/>
          <a:lstStyle/>
          <a:p>
            <a:pPr>
              <a:defRPr/>
            </a:pPr>
            <a:endParaRPr lang="en-US"/>
          </a:p>
        </p:txBody>
      </p:sp>
      <p:sp>
        <p:nvSpPr>
          <p:cNvPr id="2" name="Slide Number Placeholder 1">
            <a:extLst>
              <a:ext uri="{FF2B5EF4-FFF2-40B4-BE49-F238E27FC236}">
                <a16:creationId xmlns:a16="http://schemas.microsoft.com/office/drawing/2014/main" id="{1963706A-3DEC-429E-9E0D-4159194EDE2C}"/>
              </a:ext>
            </a:extLst>
          </p:cNvPr>
          <p:cNvSpPr>
            <a:spLocks noGrp="1"/>
          </p:cNvSpPr>
          <p:nvPr>
            <p:ph type="sldNum" sz="quarter" idx="10"/>
          </p:nvPr>
        </p:nvSpPr>
        <p:spPr/>
        <p:txBody>
          <a:bodyPr/>
          <a:lstStyle/>
          <a:p>
            <a:fld id="{C384D158-29A3-4B03-A20D-9FB9351D0F17}" type="slidenum">
              <a:rPr lang="en-US" smtClean="0"/>
              <a:t>10</a:t>
            </a:fld>
            <a:endParaRPr lang="en-US"/>
          </a:p>
        </p:txBody>
      </p:sp>
    </p:spTree>
    <p:extLst>
      <p:ext uri="{BB962C8B-B14F-4D97-AF65-F5344CB8AC3E}">
        <p14:creationId xmlns:p14="http://schemas.microsoft.com/office/powerpoint/2010/main" val="3568278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Nuclear Forensics (NF) Defined</a:t>
            </a:r>
          </a:p>
        </p:txBody>
      </p:sp>
      <p:sp>
        <p:nvSpPr>
          <p:cNvPr id="3" name="Content Placeholder 2"/>
          <p:cNvSpPr>
            <a:spLocks noGrp="1"/>
          </p:cNvSpPr>
          <p:nvPr>
            <p:ph idx="1"/>
          </p:nvPr>
        </p:nvSpPr>
        <p:spPr/>
        <p:txBody>
          <a:bodyPr/>
          <a:lstStyle/>
          <a:p>
            <a:pPr marL="0" indent="0">
              <a:buNone/>
            </a:pPr>
            <a:r>
              <a:rPr lang="en-US" b="1"/>
              <a:t>Nuclear forensics </a:t>
            </a:r>
            <a:r>
              <a:rPr lang="en-US"/>
              <a:t>is the collection, analysis, and evaluation of pre-detonation (intact) and post-detonation (exploded) radiological or nuclear materials, devices, and debris, as well as the immediate effects created by a nuclear detonation.</a:t>
            </a:r>
          </a:p>
          <a:p>
            <a:endParaRPr lang="en-US"/>
          </a:p>
        </p:txBody>
      </p:sp>
      <p:grpSp>
        <p:nvGrpSpPr>
          <p:cNvPr id="4" name="Group 3"/>
          <p:cNvGrpSpPr>
            <a:grpSpLocks/>
          </p:cNvGrpSpPr>
          <p:nvPr/>
        </p:nvGrpSpPr>
        <p:grpSpPr bwMode="auto">
          <a:xfrm>
            <a:off x="113665" y="2115776"/>
            <a:ext cx="8664575" cy="4005336"/>
            <a:chOff x="179" y="2685"/>
            <a:chExt cx="13645" cy="5955"/>
          </a:xfrm>
        </p:grpSpPr>
        <p:grpSp>
          <p:nvGrpSpPr>
            <p:cNvPr id="5" name="Group 6"/>
            <p:cNvGrpSpPr>
              <a:grpSpLocks/>
            </p:cNvGrpSpPr>
            <p:nvPr/>
          </p:nvGrpSpPr>
          <p:grpSpPr bwMode="auto">
            <a:xfrm>
              <a:off x="4200" y="2685"/>
              <a:ext cx="8602" cy="5955"/>
              <a:chOff x="4200" y="2685"/>
              <a:chExt cx="8602" cy="5955"/>
            </a:xfrm>
          </p:grpSpPr>
          <p:sp>
            <p:nvSpPr>
              <p:cNvPr id="24" name="Freeform 7"/>
              <p:cNvSpPr>
                <a:spLocks/>
              </p:cNvSpPr>
              <p:nvPr/>
            </p:nvSpPr>
            <p:spPr bwMode="auto">
              <a:xfrm>
                <a:off x="4200" y="2685"/>
                <a:ext cx="8602" cy="5955"/>
              </a:xfrm>
              <a:custGeom>
                <a:avLst/>
                <a:gdLst>
                  <a:gd name="T0" fmla="+- 0 4203 4200"/>
                  <a:gd name="T1" fmla="*/ T0 w 8400"/>
                  <a:gd name="T2" fmla="+- 0 3965 3120"/>
                  <a:gd name="T3" fmla="*/ 3965 h 5520"/>
                  <a:gd name="T4" fmla="+- 0 4227 4200"/>
                  <a:gd name="T5" fmla="*/ T4 w 8400"/>
                  <a:gd name="T6" fmla="+- 0 3819 3120"/>
                  <a:gd name="T7" fmla="*/ 3819 h 5520"/>
                  <a:gd name="T8" fmla="+- 0 4272 4200"/>
                  <a:gd name="T9" fmla="*/ T8 w 8400"/>
                  <a:gd name="T10" fmla="+- 0 3682 3120"/>
                  <a:gd name="T11" fmla="*/ 3682 h 5520"/>
                  <a:gd name="T12" fmla="+- 0 4338 4200"/>
                  <a:gd name="T13" fmla="*/ T12 w 8400"/>
                  <a:gd name="T14" fmla="+- 0 3555 3120"/>
                  <a:gd name="T15" fmla="*/ 3555 h 5520"/>
                  <a:gd name="T16" fmla="+- 0 4421 4200"/>
                  <a:gd name="T17" fmla="*/ T16 w 8400"/>
                  <a:gd name="T18" fmla="+- 0 3441 3120"/>
                  <a:gd name="T19" fmla="*/ 3441 h 5520"/>
                  <a:gd name="T20" fmla="+- 0 4521 4200"/>
                  <a:gd name="T21" fmla="*/ T20 w 8400"/>
                  <a:gd name="T22" fmla="+- 0 3341 3120"/>
                  <a:gd name="T23" fmla="*/ 3341 h 5520"/>
                  <a:gd name="T24" fmla="+- 0 4635 4200"/>
                  <a:gd name="T25" fmla="*/ T24 w 8400"/>
                  <a:gd name="T26" fmla="+- 0 3258 3120"/>
                  <a:gd name="T27" fmla="*/ 3258 h 5520"/>
                  <a:gd name="T28" fmla="+- 0 4762 4200"/>
                  <a:gd name="T29" fmla="*/ T28 w 8400"/>
                  <a:gd name="T30" fmla="+- 0 3192 3120"/>
                  <a:gd name="T31" fmla="*/ 3192 h 5520"/>
                  <a:gd name="T32" fmla="+- 0 4899 4200"/>
                  <a:gd name="T33" fmla="*/ T32 w 8400"/>
                  <a:gd name="T34" fmla="+- 0 3147 3120"/>
                  <a:gd name="T35" fmla="*/ 3147 h 5520"/>
                  <a:gd name="T36" fmla="+- 0 5045 4200"/>
                  <a:gd name="T37" fmla="*/ T36 w 8400"/>
                  <a:gd name="T38" fmla="+- 0 3123 3120"/>
                  <a:gd name="T39" fmla="*/ 3123 h 5520"/>
                  <a:gd name="T40" fmla="+- 0 11680 4200"/>
                  <a:gd name="T41" fmla="*/ T40 w 8400"/>
                  <a:gd name="T42" fmla="+- 0 3120 3120"/>
                  <a:gd name="T43" fmla="*/ 3120 h 5520"/>
                  <a:gd name="T44" fmla="+- 0 11829 4200"/>
                  <a:gd name="T45" fmla="*/ T44 w 8400"/>
                  <a:gd name="T46" fmla="+- 0 3132 3120"/>
                  <a:gd name="T47" fmla="*/ 3132 h 5520"/>
                  <a:gd name="T48" fmla="+- 0 11971 4200"/>
                  <a:gd name="T49" fmla="*/ T48 w 8400"/>
                  <a:gd name="T50" fmla="+- 0 3167 3120"/>
                  <a:gd name="T51" fmla="*/ 3167 h 5520"/>
                  <a:gd name="T52" fmla="+- 0 12103 4200"/>
                  <a:gd name="T53" fmla="*/ T52 w 8400"/>
                  <a:gd name="T54" fmla="+- 0 3223 3120"/>
                  <a:gd name="T55" fmla="*/ 3223 h 5520"/>
                  <a:gd name="T56" fmla="+- 0 12223 4200"/>
                  <a:gd name="T57" fmla="*/ T56 w 8400"/>
                  <a:gd name="T58" fmla="+- 0 3298 3120"/>
                  <a:gd name="T59" fmla="*/ 3298 h 5520"/>
                  <a:gd name="T60" fmla="+- 0 12331 4200"/>
                  <a:gd name="T61" fmla="*/ T60 w 8400"/>
                  <a:gd name="T62" fmla="+- 0 3390 3120"/>
                  <a:gd name="T63" fmla="*/ 3390 h 5520"/>
                  <a:gd name="T64" fmla="+- 0 12422 4200"/>
                  <a:gd name="T65" fmla="*/ T64 w 8400"/>
                  <a:gd name="T66" fmla="+- 0 3497 3120"/>
                  <a:gd name="T67" fmla="*/ 3497 h 5520"/>
                  <a:gd name="T68" fmla="+- 0 12497 4200"/>
                  <a:gd name="T69" fmla="*/ T68 w 8400"/>
                  <a:gd name="T70" fmla="+- 0 3617 3120"/>
                  <a:gd name="T71" fmla="*/ 3617 h 5520"/>
                  <a:gd name="T72" fmla="+- 0 12553 4200"/>
                  <a:gd name="T73" fmla="*/ T72 w 8400"/>
                  <a:gd name="T74" fmla="+- 0 3749 3120"/>
                  <a:gd name="T75" fmla="*/ 3749 h 5520"/>
                  <a:gd name="T76" fmla="+- 0 12588 4200"/>
                  <a:gd name="T77" fmla="*/ T76 w 8400"/>
                  <a:gd name="T78" fmla="+- 0 3891 3120"/>
                  <a:gd name="T79" fmla="*/ 3891 h 5520"/>
                  <a:gd name="T80" fmla="+- 0 12600 4200"/>
                  <a:gd name="T81" fmla="*/ T80 w 8400"/>
                  <a:gd name="T82" fmla="+- 0 4040 3120"/>
                  <a:gd name="T83" fmla="*/ 4040 h 5520"/>
                  <a:gd name="T84" fmla="+- 0 12597 4200"/>
                  <a:gd name="T85" fmla="*/ T84 w 8400"/>
                  <a:gd name="T86" fmla="+- 0 7795 3120"/>
                  <a:gd name="T87" fmla="*/ 7795 h 5520"/>
                  <a:gd name="T88" fmla="+- 0 12573 4200"/>
                  <a:gd name="T89" fmla="*/ T88 w 8400"/>
                  <a:gd name="T90" fmla="+- 0 7941 3120"/>
                  <a:gd name="T91" fmla="*/ 7941 h 5520"/>
                  <a:gd name="T92" fmla="+- 0 12528 4200"/>
                  <a:gd name="T93" fmla="*/ T92 w 8400"/>
                  <a:gd name="T94" fmla="+- 0 8078 3120"/>
                  <a:gd name="T95" fmla="*/ 8078 h 5520"/>
                  <a:gd name="T96" fmla="+- 0 12462 4200"/>
                  <a:gd name="T97" fmla="*/ T96 w 8400"/>
                  <a:gd name="T98" fmla="+- 0 8205 3120"/>
                  <a:gd name="T99" fmla="*/ 8205 h 5520"/>
                  <a:gd name="T100" fmla="+- 0 12379 4200"/>
                  <a:gd name="T101" fmla="*/ T100 w 8400"/>
                  <a:gd name="T102" fmla="+- 0 8319 3120"/>
                  <a:gd name="T103" fmla="*/ 8319 h 5520"/>
                  <a:gd name="T104" fmla="+- 0 12279 4200"/>
                  <a:gd name="T105" fmla="*/ T104 w 8400"/>
                  <a:gd name="T106" fmla="+- 0 8419 3120"/>
                  <a:gd name="T107" fmla="*/ 8419 h 5520"/>
                  <a:gd name="T108" fmla="+- 0 12165 4200"/>
                  <a:gd name="T109" fmla="*/ T108 w 8400"/>
                  <a:gd name="T110" fmla="+- 0 8502 3120"/>
                  <a:gd name="T111" fmla="*/ 8502 h 5520"/>
                  <a:gd name="T112" fmla="+- 0 12038 4200"/>
                  <a:gd name="T113" fmla="*/ T112 w 8400"/>
                  <a:gd name="T114" fmla="+- 0 8568 3120"/>
                  <a:gd name="T115" fmla="*/ 8568 h 5520"/>
                  <a:gd name="T116" fmla="+- 0 11901 4200"/>
                  <a:gd name="T117" fmla="*/ T116 w 8400"/>
                  <a:gd name="T118" fmla="+- 0 8613 3120"/>
                  <a:gd name="T119" fmla="*/ 8613 h 5520"/>
                  <a:gd name="T120" fmla="+- 0 11755 4200"/>
                  <a:gd name="T121" fmla="*/ T120 w 8400"/>
                  <a:gd name="T122" fmla="+- 0 8637 3120"/>
                  <a:gd name="T123" fmla="*/ 8637 h 5520"/>
                  <a:gd name="T124" fmla="+- 0 5120 4200"/>
                  <a:gd name="T125" fmla="*/ T124 w 8400"/>
                  <a:gd name="T126" fmla="+- 0 8640 3120"/>
                  <a:gd name="T127" fmla="*/ 8640 h 5520"/>
                  <a:gd name="T128" fmla="+- 0 4971 4200"/>
                  <a:gd name="T129" fmla="*/ T128 w 8400"/>
                  <a:gd name="T130" fmla="+- 0 8628 3120"/>
                  <a:gd name="T131" fmla="*/ 8628 h 5520"/>
                  <a:gd name="T132" fmla="+- 0 4829 4200"/>
                  <a:gd name="T133" fmla="*/ T132 w 8400"/>
                  <a:gd name="T134" fmla="+- 0 8593 3120"/>
                  <a:gd name="T135" fmla="*/ 8593 h 5520"/>
                  <a:gd name="T136" fmla="+- 0 4697 4200"/>
                  <a:gd name="T137" fmla="*/ T136 w 8400"/>
                  <a:gd name="T138" fmla="+- 0 8537 3120"/>
                  <a:gd name="T139" fmla="*/ 8537 h 5520"/>
                  <a:gd name="T140" fmla="+- 0 4577 4200"/>
                  <a:gd name="T141" fmla="*/ T140 w 8400"/>
                  <a:gd name="T142" fmla="+- 0 8462 3120"/>
                  <a:gd name="T143" fmla="*/ 8462 h 5520"/>
                  <a:gd name="T144" fmla="+- 0 4470 4200"/>
                  <a:gd name="T145" fmla="*/ T144 w 8400"/>
                  <a:gd name="T146" fmla="+- 0 8371 3120"/>
                  <a:gd name="T147" fmla="*/ 8371 h 5520"/>
                  <a:gd name="T148" fmla="+- 0 4378 4200"/>
                  <a:gd name="T149" fmla="*/ T148 w 8400"/>
                  <a:gd name="T150" fmla="+- 0 8263 3120"/>
                  <a:gd name="T151" fmla="*/ 8263 h 5520"/>
                  <a:gd name="T152" fmla="+- 0 4303 4200"/>
                  <a:gd name="T153" fmla="*/ T152 w 8400"/>
                  <a:gd name="T154" fmla="+- 0 8143 3120"/>
                  <a:gd name="T155" fmla="*/ 8143 h 5520"/>
                  <a:gd name="T156" fmla="+- 0 4247 4200"/>
                  <a:gd name="T157" fmla="*/ T156 w 8400"/>
                  <a:gd name="T158" fmla="+- 0 8011 3120"/>
                  <a:gd name="T159" fmla="*/ 8011 h 5520"/>
                  <a:gd name="T160" fmla="+- 0 4212 4200"/>
                  <a:gd name="T161" fmla="*/ T160 w 8400"/>
                  <a:gd name="T162" fmla="+- 0 7869 3120"/>
                  <a:gd name="T163" fmla="*/ 7869 h 5520"/>
                  <a:gd name="T164" fmla="+- 0 4200 4200"/>
                  <a:gd name="T165" fmla="*/ T164 w 8400"/>
                  <a:gd name="T166" fmla="+- 0 7720 3120"/>
                  <a:gd name="T167" fmla="*/ 7720 h 552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8400" h="5520">
                    <a:moveTo>
                      <a:pt x="0" y="920"/>
                    </a:moveTo>
                    <a:lnTo>
                      <a:pt x="3" y="845"/>
                    </a:lnTo>
                    <a:lnTo>
                      <a:pt x="12" y="771"/>
                    </a:lnTo>
                    <a:lnTo>
                      <a:pt x="27" y="699"/>
                    </a:lnTo>
                    <a:lnTo>
                      <a:pt x="47" y="629"/>
                    </a:lnTo>
                    <a:lnTo>
                      <a:pt x="72" y="562"/>
                    </a:lnTo>
                    <a:lnTo>
                      <a:pt x="103" y="497"/>
                    </a:lnTo>
                    <a:lnTo>
                      <a:pt x="138" y="435"/>
                    </a:lnTo>
                    <a:lnTo>
                      <a:pt x="178" y="377"/>
                    </a:lnTo>
                    <a:lnTo>
                      <a:pt x="221" y="321"/>
                    </a:lnTo>
                    <a:lnTo>
                      <a:pt x="270" y="270"/>
                    </a:lnTo>
                    <a:lnTo>
                      <a:pt x="321" y="221"/>
                    </a:lnTo>
                    <a:lnTo>
                      <a:pt x="377" y="178"/>
                    </a:lnTo>
                    <a:lnTo>
                      <a:pt x="435" y="138"/>
                    </a:lnTo>
                    <a:lnTo>
                      <a:pt x="497" y="103"/>
                    </a:lnTo>
                    <a:lnTo>
                      <a:pt x="562" y="72"/>
                    </a:lnTo>
                    <a:lnTo>
                      <a:pt x="629" y="47"/>
                    </a:lnTo>
                    <a:lnTo>
                      <a:pt x="699" y="27"/>
                    </a:lnTo>
                    <a:lnTo>
                      <a:pt x="771" y="12"/>
                    </a:lnTo>
                    <a:lnTo>
                      <a:pt x="845" y="3"/>
                    </a:lnTo>
                    <a:lnTo>
                      <a:pt x="920" y="0"/>
                    </a:lnTo>
                    <a:lnTo>
                      <a:pt x="7480" y="0"/>
                    </a:lnTo>
                    <a:lnTo>
                      <a:pt x="7555" y="3"/>
                    </a:lnTo>
                    <a:lnTo>
                      <a:pt x="7629" y="12"/>
                    </a:lnTo>
                    <a:lnTo>
                      <a:pt x="7701" y="27"/>
                    </a:lnTo>
                    <a:lnTo>
                      <a:pt x="7771" y="47"/>
                    </a:lnTo>
                    <a:lnTo>
                      <a:pt x="7838" y="72"/>
                    </a:lnTo>
                    <a:lnTo>
                      <a:pt x="7903" y="103"/>
                    </a:lnTo>
                    <a:lnTo>
                      <a:pt x="7965" y="138"/>
                    </a:lnTo>
                    <a:lnTo>
                      <a:pt x="8023" y="178"/>
                    </a:lnTo>
                    <a:lnTo>
                      <a:pt x="8079" y="221"/>
                    </a:lnTo>
                    <a:lnTo>
                      <a:pt x="8131" y="270"/>
                    </a:lnTo>
                    <a:lnTo>
                      <a:pt x="8179" y="321"/>
                    </a:lnTo>
                    <a:lnTo>
                      <a:pt x="8222" y="377"/>
                    </a:lnTo>
                    <a:lnTo>
                      <a:pt x="8262" y="435"/>
                    </a:lnTo>
                    <a:lnTo>
                      <a:pt x="8297" y="497"/>
                    </a:lnTo>
                    <a:lnTo>
                      <a:pt x="8328" y="562"/>
                    </a:lnTo>
                    <a:lnTo>
                      <a:pt x="8353" y="629"/>
                    </a:lnTo>
                    <a:lnTo>
                      <a:pt x="8373" y="699"/>
                    </a:lnTo>
                    <a:lnTo>
                      <a:pt x="8388" y="771"/>
                    </a:lnTo>
                    <a:lnTo>
                      <a:pt x="8397" y="845"/>
                    </a:lnTo>
                    <a:lnTo>
                      <a:pt x="8400" y="920"/>
                    </a:lnTo>
                    <a:lnTo>
                      <a:pt x="8400" y="4600"/>
                    </a:lnTo>
                    <a:lnTo>
                      <a:pt x="8397" y="4675"/>
                    </a:lnTo>
                    <a:lnTo>
                      <a:pt x="8388" y="4749"/>
                    </a:lnTo>
                    <a:lnTo>
                      <a:pt x="8373" y="4821"/>
                    </a:lnTo>
                    <a:lnTo>
                      <a:pt x="8353" y="4891"/>
                    </a:lnTo>
                    <a:lnTo>
                      <a:pt x="8328" y="4958"/>
                    </a:lnTo>
                    <a:lnTo>
                      <a:pt x="8297" y="5023"/>
                    </a:lnTo>
                    <a:lnTo>
                      <a:pt x="8262" y="5085"/>
                    </a:lnTo>
                    <a:lnTo>
                      <a:pt x="8222" y="5143"/>
                    </a:lnTo>
                    <a:lnTo>
                      <a:pt x="8179" y="5199"/>
                    </a:lnTo>
                    <a:lnTo>
                      <a:pt x="8131" y="5251"/>
                    </a:lnTo>
                    <a:lnTo>
                      <a:pt x="8079" y="5299"/>
                    </a:lnTo>
                    <a:lnTo>
                      <a:pt x="8023" y="5342"/>
                    </a:lnTo>
                    <a:lnTo>
                      <a:pt x="7965" y="5382"/>
                    </a:lnTo>
                    <a:lnTo>
                      <a:pt x="7903" y="5417"/>
                    </a:lnTo>
                    <a:lnTo>
                      <a:pt x="7838" y="5448"/>
                    </a:lnTo>
                    <a:lnTo>
                      <a:pt x="7771" y="5473"/>
                    </a:lnTo>
                    <a:lnTo>
                      <a:pt x="7701" y="5493"/>
                    </a:lnTo>
                    <a:lnTo>
                      <a:pt x="7629" y="5508"/>
                    </a:lnTo>
                    <a:lnTo>
                      <a:pt x="7555" y="5517"/>
                    </a:lnTo>
                    <a:lnTo>
                      <a:pt x="7480" y="5520"/>
                    </a:lnTo>
                    <a:lnTo>
                      <a:pt x="920" y="5520"/>
                    </a:lnTo>
                    <a:lnTo>
                      <a:pt x="845" y="5517"/>
                    </a:lnTo>
                    <a:lnTo>
                      <a:pt x="771" y="5508"/>
                    </a:lnTo>
                    <a:lnTo>
                      <a:pt x="699" y="5493"/>
                    </a:lnTo>
                    <a:lnTo>
                      <a:pt x="629" y="5473"/>
                    </a:lnTo>
                    <a:lnTo>
                      <a:pt x="562" y="5448"/>
                    </a:lnTo>
                    <a:lnTo>
                      <a:pt x="497" y="5417"/>
                    </a:lnTo>
                    <a:lnTo>
                      <a:pt x="435" y="5382"/>
                    </a:lnTo>
                    <a:lnTo>
                      <a:pt x="377" y="5342"/>
                    </a:lnTo>
                    <a:lnTo>
                      <a:pt x="321" y="5299"/>
                    </a:lnTo>
                    <a:lnTo>
                      <a:pt x="270" y="5251"/>
                    </a:lnTo>
                    <a:lnTo>
                      <a:pt x="221" y="5199"/>
                    </a:lnTo>
                    <a:lnTo>
                      <a:pt x="178" y="5143"/>
                    </a:lnTo>
                    <a:lnTo>
                      <a:pt x="138" y="5085"/>
                    </a:lnTo>
                    <a:lnTo>
                      <a:pt x="103" y="5023"/>
                    </a:lnTo>
                    <a:lnTo>
                      <a:pt x="72" y="4958"/>
                    </a:lnTo>
                    <a:lnTo>
                      <a:pt x="47" y="4891"/>
                    </a:lnTo>
                    <a:lnTo>
                      <a:pt x="27" y="4821"/>
                    </a:lnTo>
                    <a:lnTo>
                      <a:pt x="12" y="4749"/>
                    </a:lnTo>
                    <a:lnTo>
                      <a:pt x="3" y="4675"/>
                    </a:lnTo>
                    <a:lnTo>
                      <a:pt x="0" y="4600"/>
                    </a:lnTo>
                    <a:lnTo>
                      <a:pt x="0" y="92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 name="Group 8"/>
            <p:cNvGrpSpPr>
              <a:grpSpLocks/>
            </p:cNvGrpSpPr>
            <p:nvPr/>
          </p:nvGrpSpPr>
          <p:grpSpPr bwMode="auto">
            <a:xfrm>
              <a:off x="179" y="3244"/>
              <a:ext cx="13645" cy="4534"/>
              <a:chOff x="179" y="3244"/>
              <a:chExt cx="13645" cy="4534"/>
            </a:xfrm>
          </p:grpSpPr>
          <p:sp>
            <p:nvSpPr>
              <p:cNvPr id="23" name="Freeform 9"/>
              <p:cNvSpPr>
                <a:spLocks/>
              </p:cNvSpPr>
              <p:nvPr/>
            </p:nvSpPr>
            <p:spPr bwMode="auto">
              <a:xfrm>
                <a:off x="179" y="3244"/>
                <a:ext cx="13645" cy="4534"/>
              </a:xfrm>
              <a:custGeom>
                <a:avLst/>
                <a:gdLst>
                  <a:gd name="T0" fmla="+- 0 12912 960"/>
                  <a:gd name="T1" fmla="*/ T0 w 12840"/>
                  <a:gd name="T2" fmla="+- 0 4932 4932"/>
                  <a:gd name="T3" fmla="*/ 4932 h 1776"/>
                  <a:gd name="T4" fmla="+- 0 12912 960"/>
                  <a:gd name="T5" fmla="*/ T4 w 12840"/>
                  <a:gd name="T6" fmla="+- 0 5376 4932"/>
                  <a:gd name="T7" fmla="*/ 5376 h 1776"/>
                  <a:gd name="T8" fmla="+- 0 960 960"/>
                  <a:gd name="T9" fmla="*/ T8 w 12840"/>
                  <a:gd name="T10" fmla="+- 0 5376 4932"/>
                  <a:gd name="T11" fmla="*/ 5376 h 1776"/>
                  <a:gd name="T12" fmla="+- 0 1404 960"/>
                  <a:gd name="T13" fmla="*/ T12 w 12840"/>
                  <a:gd name="T14" fmla="+- 0 5820 4932"/>
                  <a:gd name="T15" fmla="*/ 5820 h 1776"/>
                  <a:gd name="T16" fmla="+- 0 960 960"/>
                  <a:gd name="T17" fmla="*/ T16 w 12840"/>
                  <a:gd name="T18" fmla="+- 0 6264 4932"/>
                  <a:gd name="T19" fmla="*/ 6264 h 1776"/>
                  <a:gd name="T20" fmla="+- 0 12912 960"/>
                  <a:gd name="T21" fmla="*/ T20 w 12840"/>
                  <a:gd name="T22" fmla="+- 0 6264 4932"/>
                  <a:gd name="T23" fmla="*/ 6264 h 1776"/>
                  <a:gd name="T24" fmla="+- 0 12912 960"/>
                  <a:gd name="T25" fmla="*/ T24 w 12840"/>
                  <a:gd name="T26" fmla="+- 0 6708 4932"/>
                  <a:gd name="T27" fmla="*/ 6708 h 1776"/>
                  <a:gd name="T28" fmla="+- 0 13800 960"/>
                  <a:gd name="T29" fmla="*/ T28 w 12840"/>
                  <a:gd name="T30" fmla="+- 0 5820 4932"/>
                  <a:gd name="T31" fmla="*/ 5820 h 1776"/>
                  <a:gd name="T32" fmla="+- 0 12912 960"/>
                  <a:gd name="T33" fmla="*/ T32 w 12840"/>
                  <a:gd name="T34" fmla="+- 0 4932 4932"/>
                  <a:gd name="T35" fmla="*/ 4932 h 177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2840" h="1776">
                    <a:moveTo>
                      <a:pt x="11952" y="0"/>
                    </a:moveTo>
                    <a:lnTo>
                      <a:pt x="11952" y="444"/>
                    </a:lnTo>
                    <a:lnTo>
                      <a:pt x="0" y="444"/>
                    </a:lnTo>
                    <a:lnTo>
                      <a:pt x="444" y="888"/>
                    </a:lnTo>
                    <a:lnTo>
                      <a:pt x="0" y="1332"/>
                    </a:lnTo>
                    <a:lnTo>
                      <a:pt x="11952" y="1332"/>
                    </a:lnTo>
                    <a:lnTo>
                      <a:pt x="11952" y="1776"/>
                    </a:lnTo>
                    <a:lnTo>
                      <a:pt x="12840" y="888"/>
                    </a:lnTo>
                    <a:lnTo>
                      <a:pt x="11952" y="0"/>
                    </a:lnTo>
                  </a:path>
                </a:pathLst>
              </a:custGeom>
              <a:solidFill>
                <a:srgbClr val="E7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 name="Group 10"/>
            <p:cNvGrpSpPr>
              <a:grpSpLocks/>
            </p:cNvGrpSpPr>
            <p:nvPr/>
          </p:nvGrpSpPr>
          <p:grpSpPr bwMode="auto">
            <a:xfrm>
              <a:off x="2135" y="5599"/>
              <a:ext cx="444" cy="442"/>
              <a:chOff x="2135" y="5599"/>
              <a:chExt cx="444" cy="442"/>
            </a:xfrm>
          </p:grpSpPr>
          <p:sp>
            <p:nvSpPr>
              <p:cNvPr id="22" name="Freeform 11"/>
              <p:cNvSpPr>
                <a:spLocks/>
              </p:cNvSpPr>
              <p:nvPr/>
            </p:nvSpPr>
            <p:spPr bwMode="auto">
              <a:xfrm>
                <a:off x="2135" y="5599"/>
                <a:ext cx="444" cy="442"/>
              </a:xfrm>
              <a:custGeom>
                <a:avLst/>
                <a:gdLst>
                  <a:gd name="T0" fmla="+- 0 2340 2135"/>
                  <a:gd name="T1" fmla="*/ T0 w 444"/>
                  <a:gd name="T2" fmla="+- 0 5599 5599"/>
                  <a:gd name="T3" fmla="*/ 5599 h 442"/>
                  <a:gd name="T4" fmla="+- 0 2275 2135"/>
                  <a:gd name="T5" fmla="*/ T4 w 444"/>
                  <a:gd name="T6" fmla="+- 0 5614 5599"/>
                  <a:gd name="T7" fmla="*/ 5614 h 442"/>
                  <a:gd name="T8" fmla="+- 0 2218 2135"/>
                  <a:gd name="T9" fmla="*/ T8 w 444"/>
                  <a:gd name="T10" fmla="+- 0 5646 5599"/>
                  <a:gd name="T11" fmla="*/ 5646 h 442"/>
                  <a:gd name="T12" fmla="+- 0 2174 2135"/>
                  <a:gd name="T13" fmla="*/ T12 w 444"/>
                  <a:gd name="T14" fmla="+- 0 5694 5599"/>
                  <a:gd name="T15" fmla="*/ 5694 h 442"/>
                  <a:gd name="T16" fmla="+- 0 2145 2135"/>
                  <a:gd name="T17" fmla="*/ T16 w 444"/>
                  <a:gd name="T18" fmla="+- 0 5753 5599"/>
                  <a:gd name="T19" fmla="*/ 5753 h 442"/>
                  <a:gd name="T20" fmla="+- 0 2135 2135"/>
                  <a:gd name="T21" fmla="*/ T20 w 444"/>
                  <a:gd name="T22" fmla="+- 0 5820 5599"/>
                  <a:gd name="T23" fmla="*/ 5820 h 442"/>
                  <a:gd name="T24" fmla="+- 0 2135 2135"/>
                  <a:gd name="T25" fmla="*/ T24 w 444"/>
                  <a:gd name="T26" fmla="+- 0 5831 5599"/>
                  <a:gd name="T27" fmla="*/ 5831 h 442"/>
                  <a:gd name="T28" fmla="+- 0 2148 2135"/>
                  <a:gd name="T29" fmla="*/ T28 w 444"/>
                  <a:gd name="T30" fmla="+- 0 5894 5599"/>
                  <a:gd name="T31" fmla="*/ 5894 h 442"/>
                  <a:gd name="T32" fmla="+- 0 2178 2135"/>
                  <a:gd name="T33" fmla="*/ T32 w 444"/>
                  <a:gd name="T34" fmla="+- 0 5949 5599"/>
                  <a:gd name="T35" fmla="*/ 5949 h 442"/>
                  <a:gd name="T36" fmla="+- 0 2223 2135"/>
                  <a:gd name="T37" fmla="*/ T36 w 444"/>
                  <a:gd name="T38" fmla="+- 0 5994 5599"/>
                  <a:gd name="T39" fmla="*/ 5994 h 442"/>
                  <a:gd name="T40" fmla="+- 0 2282 2135"/>
                  <a:gd name="T41" fmla="*/ T40 w 444"/>
                  <a:gd name="T42" fmla="+- 0 6025 5599"/>
                  <a:gd name="T43" fmla="*/ 6025 h 442"/>
                  <a:gd name="T44" fmla="+- 0 2352 2135"/>
                  <a:gd name="T45" fmla="*/ T44 w 444"/>
                  <a:gd name="T46" fmla="+- 0 6040 5599"/>
                  <a:gd name="T47" fmla="*/ 6040 h 442"/>
                  <a:gd name="T48" fmla="+- 0 2378 2135"/>
                  <a:gd name="T49" fmla="*/ T48 w 444"/>
                  <a:gd name="T50" fmla="+- 0 6041 5599"/>
                  <a:gd name="T51" fmla="*/ 6041 h 442"/>
                  <a:gd name="T52" fmla="+- 0 2400 2135"/>
                  <a:gd name="T53" fmla="*/ T52 w 444"/>
                  <a:gd name="T54" fmla="+- 0 6038 5599"/>
                  <a:gd name="T55" fmla="*/ 6038 h 442"/>
                  <a:gd name="T56" fmla="+- 0 2462 2135"/>
                  <a:gd name="T57" fmla="*/ T56 w 444"/>
                  <a:gd name="T58" fmla="+- 0 6015 5599"/>
                  <a:gd name="T59" fmla="*/ 6015 h 442"/>
                  <a:gd name="T60" fmla="+- 0 2513 2135"/>
                  <a:gd name="T61" fmla="*/ T60 w 444"/>
                  <a:gd name="T62" fmla="+- 0 5977 5599"/>
                  <a:gd name="T63" fmla="*/ 5977 h 442"/>
                  <a:gd name="T64" fmla="+- 0 2552 2135"/>
                  <a:gd name="T65" fmla="*/ T64 w 444"/>
                  <a:gd name="T66" fmla="+- 0 5924 5599"/>
                  <a:gd name="T67" fmla="*/ 5924 h 442"/>
                  <a:gd name="T68" fmla="+- 0 2574 2135"/>
                  <a:gd name="T69" fmla="*/ T68 w 444"/>
                  <a:gd name="T70" fmla="+- 0 5860 5599"/>
                  <a:gd name="T71" fmla="*/ 5860 h 442"/>
                  <a:gd name="T72" fmla="+- 0 2578 2135"/>
                  <a:gd name="T73" fmla="*/ T72 w 444"/>
                  <a:gd name="T74" fmla="+- 0 5813 5599"/>
                  <a:gd name="T75" fmla="*/ 5813 h 442"/>
                  <a:gd name="T76" fmla="+- 0 2577 2135"/>
                  <a:gd name="T77" fmla="*/ T76 w 444"/>
                  <a:gd name="T78" fmla="+- 0 5791 5599"/>
                  <a:gd name="T79" fmla="*/ 5791 h 442"/>
                  <a:gd name="T80" fmla="+- 0 2559 2135"/>
                  <a:gd name="T81" fmla="*/ T80 w 444"/>
                  <a:gd name="T82" fmla="+- 0 5729 5599"/>
                  <a:gd name="T83" fmla="*/ 5729 h 442"/>
                  <a:gd name="T84" fmla="+- 0 2524 2135"/>
                  <a:gd name="T85" fmla="*/ T84 w 444"/>
                  <a:gd name="T86" fmla="+- 0 5676 5599"/>
                  <a:gd name="T87" fmla="*/ 5676 h 442"/>
                  <a:gd name="T88" fmla="+- 0 2475 2135"/>
                  <a:gd name="T89" fmla="*/ T88 w 444"/>
                  <a:gd name="T90" fmla="+- 0 5635 5599"/>
                  <a:gd name="T91" fmla="*/ 5635 h 442"/>
                  <a:gd name="T92" fmla="+- 0 2413 2135"/>
                  <a:gd name="T93" fmla="*/ T92 w 444"/>
                  <a:gd name="T94" fmla="+- 0 5608 5599"/>
                  <a:gd name="T95" fmla="*/ 5608 h 442"/>
                  <a:gd name="T96" fmla="+- 0 2340 2135"/>
                  <a:gd name="T97" fmla="*/ T96 w 444"/>
                  <a:gd name="T98" fmla="+- 0 5599 5599"/>
                  <a:gd name="T99" fmla="*/ 5599 h 4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444" h="442">
                    <a:moveTo>
                      <a:pt x="205" y="0"/>
                    </a:moveTo>
                    <a:lnTo>
                      <a:pt x="140" y="15"/>
                    </a:lnTo>
                    <a:lnTo>
                      <a:pt x="83" y="47"/>
                    </a:lnTo>
                    <a:lnTo>
                      <a:pt x="39" y="95"/>
                    </a:lnTo>
                    <a:lnTo>
                      <a:pt x="10" y="154"/>
                    </a:lnTo>
                    <a:lnTo>
                      <a:pt x="0" y="221"/>
                    </a:lnTo>
                    <a:lnTo>
                      <a:pt x="0" y="232"/>
                    </a:lnTo>
                    <a:lnTo>
                      <a:pt x="13" y="295"/>
                    </a:lnTo>
                    <a:lnTo>
                      <a:pt x="43" y="350"/>
                    </a:lnTo>
                    <a:lnTo>
                      <a:pt x="88" y="395"/>
                    </a:lnTo>
                    <a:lnTo>
                      <a:pt x="147" y="426"/>
                    </a:lnTo>
                    <a:lnTo>
                      <a:pt x="217" y="441"/>
                    </a:lnTo>
                    <a:lnTo>
                      <a:pt x="243" y="442"/>
                    </a:lnTo>
                    <a:lnTo>
                      <a:pt x="265" y="439"/>
                    </a:lnTo>
                    <a:lnTo>
                      <a:pt x="327" y="416"/>
                    </a:lnTo>
                    <a:lnTo>
                      <a:pt x="378" y="378"/>
                    </a:lnTo>
                    <a:lnTo>
                      <a:pt x="417" y="325"/>
                    </a:lnTo>
                    <a:lnTo>
                      <a:pt x="439" y="261"/>
                    </a:lnTo>
                    <a:lnTo>
                      <a:pt x="443" y="214"/>
                    </a:lnTo>
                    <a:lnTo>
                      <a:pt x="442" y="192"/>
                    </a:lnTo>
                    <a:lnTo>
                      <a:pt x="424" y="130"/>
                    </a:lnTo>
                    <a:lnTo>
                      <a:pt x="389" y="77"/>
                    </a:lnTo>
                    <a:lnTo>
                      <a:pt x="340" y="36"/>
                    </a:lnTo>
                    <a:lnTo>
                      <a:pt x="278" y="9"/>
                    </a:lnTo>
                    <a:lnTo>
                      <a:pt x="205" y="0"/>
                    </a:lnTo>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 12"/>
            <p:cNvGrpSpPr>
              <a:grpSpLocks/>
            </p:cNvGrpSpPr>
            <p:nvPr/>
          </p:nvGrpSpPr>
          <p:grpSpPr bwMode="auto">
            <a:xfrm>
              <a:off x="2135" y="5599"/>
              <a:ext cx="444" cy="442"/>
              <a:chOff x="2135" y="5599"/>
              <a:chExt cx="444" cy="442"/>
            </a:xfrm>
          </p:grpSpPr>
          <p:sp>
            <p:nvSpPr>
              <p:cNvPr id="21" name="Freeform 13"/>
              <p:cNvSpPr>
                <a:spLocks/>
              </p:cNvSpPr>
              <p:nvPr/>
            </p:nvSpPr>
            <p:spPr bwMode="auto">
              <a:xfrm>
                <a:off x="2135" y="5599"/>
                <a:ext cx="444" cy="442"/>
              </a:xfrm>
              <a:custGeom>
                <a:avLst/>
                <a:gdLst>
                  <a:gd name="T0" fmla="+- 0 2135 2135"/>
                  <a:gd name="T1" fmla="*/ T0 w 444"/>
                  <a:gd name="T2" fmla="+- 0 5820 5599"/>
                  <a:gd name="T3" fmla="*/ 5820 h 442"/>
                  <a:gd name="T4" fmla="+- 0 2145 2135"/>
                  <a:gd name="T5" fmla="*/ T4 w 444"/>
                  <a:gd name="T6" fmla="+- 0 5753 5599"/>
                  <a:gd name="T7" fmla="*/ 5753 h 442"/>
                  <a:gd name="T8" fmla="+- 0 2174 2135"/>
                  <a:gd name="T9" fmla="*/ T8 w 444"/>
                  <a:gd name="T10" fmla="+- 0 5694 5599"/>
                  <a:gd name="T11" fmla="*/ 5694 h 442"/>
                  <a:gd name="T12" fmla="+- 0 2218 2135"/>
                  <a:gd name="T13" fmla="*/ T12 w 444"/>
                  <a:gd name="T14" fmla="+- 0 5646 5599"/>
                  <a:gd name="T15" fmla="*/ 5646 h 442"/>
                  <a:gd name="T16" fmla="+- 0 2275 2135"/>
                  <a:gd name="T17" fmla="*/ T16 w 444"/>
                  <a:gd name="T18" fmla="+- 0 5614 5599"/>
                  <a:gd name="T19" fmla="*/ 5614 h 442"/>
                  <a:gd name="T20" fmla="+- 0 2340 2135"/>
                  <a:gd name="T21" fmla="*/ T20 w 444"/>
                  <a:gd name="T22" fmla="+- 0 5599 5599"/>
                  <a:gd name="T23" fmla="*/ 5599 h 442"/>
                  <a:gd name="T24" fmla="+- 0 2365 2135"/>
                  <a:gd name="T25" fmla="*/ T24 w 444"/>
                  <a:gd name="T26" fmla="+- 0 5600 5599"/>
                  <a:gd name="T27" fmla="*/ 5600 h 442"/>
                  <a:gd name="T28" fmla="+- 0 2435 2135"/>
                  <a:gd name="T29" fmla="*/ T28 w 444"/>
                  <a:gd name="T30" fmla="+- 0 5615 5599"/>
                  <a:gd name="T31" fmla="*/ 5615 h 442"/>
                  <a:gd name="T32" fmla="+- 0 2493 2135"/>
                  <a:gd name="T33" fmla="*/ T32 w 444"/>
                  <a:gd name="T34" fmla="+- 0 5647 5599"/>
                  <a:gd name="T35" fmla="*/ 5647 h 442"/>
                  <a:gd name="T36" fmla="+- 0 2538 2135"/>
                  <a:gd name="T37" fmla="*/ T36 w 444"/>
                  <a:gd name="T38" fmla="+- 0 5693 5599"/>
                  <a:gd name="T39" fmla="*/ 5693 h 442"/>
                  <a:gd name="T40" fmla="+- 0 2567 2135"/>
                  <a:gd name="T41" fmla="*/ T40 w 444"/>
                  <a:gd name="T42" fmla="+- 0 5749 5599"/>
                  <a:gd name="T43" fmla="*/ 5749 h 442"/>
                  <a:gd name="T44" fmla="+- 0 2578 2135"/>
                  <a:gd name="T45" fmla="*/ T44 w 444"/>
                  <a:gd name="T46" fmla="+- 0 5813 5599"/>
                  <a:gd name="T47" fmla="*/ 5813 h 442"/>
                  <a:gd name="T48" fmla="+- 0 2577 2135"/>
                  <a:gd name="T49" fmla="*/ T48 w 444"/>
                  <a:gd name="T50" fmla="+- 0 5837 5599"/>
                  <a:gd name="T51" fmla="*/ 5837 h 442"/>
                  <a:gd name="T52" fmla="+- 0 2561 2135"/>
                  <a:gd name="T53" fmla="*/ T52 w 444"/>
                  <a:gd name="T54" fmla="+- 0 5904 5599"/>
                  <a:gd name="T55" fmla="*/ 5904 h 442"/>
                  <a:gd name="T56" fmla="+- 0 2528 2135"/>
                  <a:gd name="T57" fmla="*/ T56 w 444"/>
                  <a:gd name="T58" fmla="+- 0 5960 5599"/>
                  <a:gd name="T59" fmla="*/ 5960 h 442"/>
                  <a:gd name="T60" fmla="+- 0 2480 2135"/>
                  <a:gd name="T61" fmla="*/ T60 w 444"/>
                  <a:gd name="T62" fmla="+- 0 6004 5599"/>
                  <a:gd name="T63" fmla="*/ 6004 h 442"/>
                  <a:gd name="T64" fmla="+- 0 2422 2135"/>
                  <a:gd name="T65" fmla="*/ T64 w 444"/>
                  <a:gd name="T66" fmla="+- 0 6032 5599"/>
                  <a:gd name="T67" fmla="*/ 6032 h 442"/>
                  <a:gd name="T68" fmla="+- 0 2378 2135"/>
                  <a:gd name="T69" fmla="*/ T68 w 444"/>
                  <a:gd name="T70" fmla="+- 0 6041 5599"/>
                  <a:gd name="T71" fmla="*/ 6041 h 442"/>
                  <a:gd name="T72" fmla="+- 0 2352 2135"/>
                  <a:gd name="T73" fmla="*/ T72 w 444"/>
                  <a:gd name="T74" fmla="+- 0 6040 5599"/>
                  <a:gd name="T75" fmla="*/ 6040 h 442"/>
                  <a:gd name="T76" fmla="+- 0 2282 2135"/>
                  <a:gd name="T77" fmla="*/ T76 w 444"/>
                  <a:gd name="T78" fmla="+- 0 6025 5599"/>
                  <a:gd name="T79" fmla="*/ 6025 h 442"/>
                  <a:gd name="T80" fmla="+- 0 2223 2135"/>
                  <a:gd name="T81" fmla="*/ T80 w 444"/>
                  <a:gd name="T82" fmla="+- 0 5994 5599"/>
                  <a:gd name="T83" fmla="*/ 5994 h 442"/>
                  <a:gd name="T84" fmla="+- 0 2178 2135"/>
                  <a:gd name="T85" fmla="*/ T84 w 444"/>
                  <a:gd name="T86" fmla="+- 0 5949 5599"/>
                  <a:gd name="T87" fmla="*/ 5949 h 442"/>
                  <a:gd name="T88" fmla="+- 0 2148 2135"/>
                  <a:gd name="T89" fmla="*/ T88 w 444"/>
                  <a:gd name="T90" fmla="+- 0 5894 5599"/>
                  <a:gd name="T91" fmla="*/ 5894 h 442"/>
                  <a:gd name="T92" fmla="+- 0 2135 2135"/>
                  <a:gd name="T93" fmla="*/ T92 w 444"/>
                  <a:gd name="T94" fmla="+- 0 5831 5599"/>
                  <a:gd name="T95" fmla="*/ 5831 h 442"/>
                  <a:gd name="T96" fmla="+- 0 2135 2135"/>
                  <a:gd name="T97" fmla="*/ T96 w 444"/>
                  <a:gd name="T98" fmla="+- 0 5820 5599"/>
                  <a:gd name="T99" fmla="*/ 5820 h 4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444" h="442">
                    <a:moveTo>
                      <a:pt x="0" y="221"/>
                    </a:moveTo>
                    <a:lnTo>
                      <a:pt x="10" y="154"/>
                    </a:lnTo>
                    <a:lnTo>
                      <a:pt x="39" y="95"/>
                    </a:lnTo>
                    <a:lnTo>
                      <a:pt x="83" y="47"/>
                    </a:lnTo>
                    <a:lnTo>
                      <a:pt x="140" y="15"/>
                    </a:lnTo>
                    <a:lnTo>
                      <a:pt x="205" y="0"/>
                    </a:lnTo>
                    <a:lnTo>
                      <a:pt x="230" y="1"/>
                    </a:lnTo>
                    <a:lnTo>
                      <a:pt x="300" y="16"/>
                    </a:lnTo>
                    <a:lnTo>
                      <a:pt x="358" y="48"/>
                    </a:lnTo>
                    <a:lnTo>
                      <a:pt x="403" y="94"/>
                    </a:lnTo>
                    <a:lnTo>
                      <a:pt x="432" y="150"/>
                    </a:lnTo>
                    <a:lnTo>
                      <a:pt x="443" y="214"/>
                    </a:lnTo>
                    <a:lnTo>
                      <a:pt x="442" y="238"/>
                    </a:lnTo>
                    <a:lnTo>
                      <a:pt x="426" y="305"/>
                    </a:lnTo>
                    <a:lnTo>
                      <a:pt x="393" y="361"/>
                    </a:lnTo>
                    <a:lnTo>
                      <a:pt x="345" y="405"/>
                    </a:lnTo>
                    <a:lnTo>
                      <a:pt x="287" y="433"/>
                    </a:lnTo>
                    <a:lnTo>
                      <a:pt x="243" y="442"/>
                    </a:lnTo>
                    <a:lnTo>
                      <a:pt x="217" y="441"/>
                    </a:lnTo>
                    <a:lnTo>
                      <a:pt x="147" y="426"/>
                    </a:lnTo>
                    <a:lnTo>
                      <a:pt x="88" y="395"/>
                    </a:lnTo>
                    <a:lnTo>
                      <a:pt x="43" y="350"/>
                    </a:lnTo>
                    <a:lnTo>
                      <a:pt x="13" y="295"/>
                    </a:lnTo>
                    <a:lnTo>
                      <a:pt x="0" y="232"/>
                    </a:lnTo>
                    <a:lnTo>
                      <a:pt x="0" y="221"/>
                    </a:lnTo>
                    <a:close/>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16"/>
            <p:cNvGrpSpPr>
              <a:grpSpLocks/>
            </p:cNvGrpSpPr>
            <p:nvPr/>
          </p:nvGrpSpPr>
          <p:grpSpPr bwMode="auto">
            <a:xfrm>
              <a:off x="5056" y="5599"/>
              <a:ext cx="444" cy="442"/>
              <a:chOff x="5056" y="5599"/>
              <a:chExt cx="444" cy="442"/>
            </a:xfrm>
          </p:grpSpPr>
          <p:sp>
            <p:nvSpPr>
              <p:cNvPr id="19" name="Freeform 17"/>
              <p:cNvSpPr>
                <a:spLocks/>
              </p:cNvSpPr>
              <p:nvPr/>
            </p:nvSpPr>
            <p:spPr bwMode="auto">
              <a:xfrm>
                <a:off x="5056" y="5599"/>
                <a:ext cx="444" cy="442"/>
              </a:xfrm>
              <a:custGeom>
                <a:avLst/>
                <a:gdLst>
                  <a:gd name="T0" fmla="+- 0 5056 5056"/>
                  <a:gd name="T1" fmla="*/ T0 w 444"/>
                  <a:gd name="T2" fmla="+- 0 5820 5599"/>
                  <a:gd name="T3" fmla="*/ 5820 h 442"/>
                  <a:gd name="T4" fmla="+- 0 5066 5056"/>
                  <a:gd name="T5" fmla="*/ T4 w 444"/>
                  <a:gd name="T6" fmla="+- 0 5753 5599"/>
                  <a:gd name="T7" fmla="*/ 5753 h 442"/>
                  <a:gd name="T8" fmla="+- 0 5095 5056"/>
                  <a:gd name="T9" fmla="*/ T8 w 444"/>
                  <a:gd name="T10" fmla="+- 0 5694 5599"/>
                  <a:gd name="T11" fmla="*/ 5694 h 442"/>
                  <a:gd name="T12" fmla="+- 0 5139 5056"/>
                  <a:gd name="T13" fmla="*/ T12 w 444"/>
                  <a:gd name="T14" fmla="+- 0 5646 5599"/>
                  <a:gd name="T15" fmla="*/ 5646 h 442"/>
                  <a:gd name="T16" fmla="+- 0 5196 5056"/>
                  <a:gd name="T17" fmla="*/ T16 w 444"/>
                  <a:gd name="T18" fmla="+- 0 5614 5599"/>
                  <a:gd name="T19" fmla="*/ 5614 h 442"/>
                  <a:gd name="T20" fmla="+- 0 5261 5056"/>
                  <a:gd name="T21" fmla="*/ T20 w 444"/>
                  <a:gd name="T22" fmla="+- 0 5599 5599"/>
                  <a:gd name="T23" fmla="*/ 5599 h 442"/>
                  <a:gd name="T24" fmla="+- 0 5286 5056"/>
                  <a:gd name="T25" fmla="*/ T24 w 444"/>
                  <a:gd name="T26" fmla="+- 0 5600 5599"/>
                  <a:gd name="T27" fmla="*/ 5600 h 442"/>
                  <a:gd name="T28" fmla="+- 0 5356 5056"/>
                  <a:gd name="T29" fmla="*/ T28 w 444"/>
                  <a:gd name="T30" fmla="+- 0 5615 5599"/>
                  <a:gd name="T31" fmla="*/ 5615 h 442"/>
                  <a:gd name="T32" fmla="+- 0 5414 5056"/>
                  <a:gd name="T33" fmla="*/ T32 w 444"/>
                  <a:gd name="T34" fmla="+- 0 5647 5599"/>
                  <a:gd name="T35" fmla="*/ 5647 h 442"/>
                  <a:gd name="T36" fmla="+- 0 5459 5056"/>
                  <a:gd name="T37" fmla="*/ T36 w 444"/>
                  <a:gd name="T38" fmla="+- 0 5693 5599"/>
                  <a:gd name="T39" fmla="*/ 5693 h 442"/>
                  <a:gd name="T40" fmla="+- 0 5488 5056"/>
                  <a:gd name="T41" fmla="*/ T40 w 444"/>
                  <a:gd name="T42" fmla="+- 0 5749 5599"/>
                  <a:gd name="T43" fmla="*/ 5749 h 442"/>
                  <a:gd name="T44" fmla="+- 0 5499 5056"/>
                  <a:gd name="T45" fmla="*/ T44 w 444"/>
                  <a:gd name="T46" fmla="+- 0 5813 5599"/>
                  <a:gd name="T47" fmla="*/ 5813 h 442"/>
                  <a:gd name="T48" fmla="+- 0 5498 5056"/>
                  <a:gd name="T49" fmla="*/ T48 w 444"/>
                  <a:gd name="T50" fmla="+- 0 5837 5599"/>
                  <a:gd name="T51" fmla="*/ 5837 h 442"/>
                  <a:gd name="T52" fmla="+- 0 5482 5056"/>
                  <a:gd name="T53" fmla="*/ T52 w 444"/>
                  <a:gd name="T54" fmla="+- 0 5904 5599"/>
                  <a:gd name="T55" fmla="*/ 5904 h 442"/>
                  <a:gd name="T56" fmla="+- 0 5449 5056"/>
                  <a:gd name="T57" fmla="*/ T56 w 444"/>
                  <a:gd name="T58" fmla="+- 0 5960 5599"/>
                  <a:gd name="T59" fmla="*/ 5960 h 442"/>
                  <a:gd name="T60" fmla="+- 0 5401 5056"/>
                  <a:gd name="T61" fmla="*/ T60 w 444"/>
                  <a:gd name="T62" fmla="+- 0 6004 5599"/>
                  <a:gd name="T63" fmla="*/ 6004 h 442"/>
                  <a:gd name="T64" fmla="+- 0 5343 5056"/>
                  <a:gd name="T65" fmla="*/ T64 w 444"/>
                  <a:gd name="T66" fmla="+- 0 6032 5599"/>
                  <a:gd name="T67" fmla="*/ 6032 h 442"/>
                  <a:gd name="T68" fmla="+- 0 5299 5056"/>
                  <a:gd name="T69" fmla="*/ T68 w 444"/>
                  <a:gd name="T70" fmla="+- 0 6041 5599"/>
                  <a:gd name="T71" fmla="*/ 6041 h 442"/>
                  <a:gd name="T72" fmla="+- 0 5273 5056"/>
                  <a:gd name="T73" fmla="*/ T72 w 444"/>
                  <a:gd name="T74" fmla="+- 0 6040 5599"/>
                  <a:gd name="T75" fmla="*/ 6040 h 442"/>
                  <a:gd name="T76" fmla="+- 0 5203 5056"/>
                  <a:gd name="T77" fmla="*/ T76 w 444"/>
                  <a:gd name="T78" fmla="+- 0 6025 5599"/>
                  <a:gd name="T79" fmla="*/ 6025 h 442"/>
                  <a:gd name="T80" fmla="+- 0 5144 5056"/>
                  <a:gd name="T81" fmla="*/ T80 w 444"/>
                  <a:gd name="T82" fmla="+- 0 5994 5599"/>
                  <a:gd name="T83" fmla="*/ 5994 h 442"/>
                  <a:gd name="T84" fmla="+- 0 5099 5056"/>
                  <a:gd name="T85" fmla="*/ T84 w 444"/>
                  <a:gd name="T86" fmla="+- 0 5949 5599"/>
                  <a:gd name="T87" fmla="*/ 5949 h 442"/>
                  <a:gd name="T88" fmla="+- 0 5069 5056"/>
                  <a:gd name="T89" fmla="*/ T88 w 444"/>
                  <a:gd name="T90" fmla="+- 0 5894 5599"/>
                  <a:gd name="T91" fmla="*/ 5894 h 442"/>
                  <a:gd name="T92" fmla="+- 0 5056 5056"/>
                  <a:gd name="T93" fmla="*/ T92 w 444"/>
                  <a:gd name="T94" fmla="+- 0 5831 5599"/>
                  <a:gd name="T95" fmla="*/ 5831 h 442"/>
                  <a:gd name="T96" fmla="+- 0 5056 5056"/>
                  <a:gd name="T97" fmla="*/ T96 w 444"/>
                  <a:gd name="T98" fmla="+- 0 5820 5599"/>
                  <a:gd name="T99" fmla="*/ 5820 h 4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444" h="442">
                    <a:moveTo>
                      <a:pt x="0" y="221"/>
                    </a:moveTo>
                    <a:lnTo>
                      <a:pt x="10" y="154"/>
                    </a:lnTo>
                    <a:lnTo>
                      <a:pt x="39" y="95"/>
                    </a:lnTo>
                    <a:lnTo>
                      <a:pt x="83" y="47"/>
                    </a:lnTo>
                    <a:lnTo>
                      <a:pt x="140" y="15"/>
                    </a:lnTo>
                    <a:lnTo>
                      <a:pt x="205" y="0"/>
                    </a:lnTo>
                    <a:lnTo>
                      <a:pt x="230" y="1"/>
                    </a:lnTo>
                    <a:lnTo>
                      <a:pt x="300" y="16"/>
                    </a:lnTo>
                    <a:lnTo>
                      <a:pt x="358" y="48"/>
                    </a:lnTo>
                    <a:lnTo>
                      <a:pt x="403" y="94"/>
                    </a:lnTo>
                    <a:lnTo>
                      <a:pt x="432" y="150"/>
                    </a:lnTo>
                    <a:lnTo>
                      <a:pt x="443" y="214"/>
                    </a:lnTo>
                    <a:lnTo>
                      <a:pt x="442" y="238"/>
                    </a:lnTo>
                    <a:lnTo>
                      <a:pt x="426" y="305"/>
                    </a:lnTo>
                    <a:lnTo>
                      <a:pt x="393" y="361"/>
                    </a:lnTo>
                    <a:lnTo>
                      <a:pt x="345" y="405"/>
                    </a:lnTo>
                    <a:lnTo>
                      <a:pt x="287" y="433"/>
                    </a:lnTo>
                    <a:lnTo>
                      <a:pt x="243" y="442"/>
                    </a:lnTo>
                    <a:lnTo>
                      <a:pt x="217" y="441"/>
                    </a:lnTo>
                    <a:lnTo>
                      <a:pt x="147" y="426"/>
                    </a:lnTo>
                    <a:lnTo>
                      <a:pt x="88" y="395"/>
                    </a:lnTo>
                    <a:lnTo>
                      <a:pt x="43" y="350"/>
                    </a:lnTo>
                    <a:lnTo>
                      <a:pt x="13" y="295"/>
                    </a:lnTo>
                    <a:lnTo>
                      <a:pt x="0" y="232"/>
                    </a:lnTo>
                    <a:lnTo>
                      <a:pt x="0" y="221"/>
                    </a:lnTo>
                    <a:close/>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18"/>
            <p:cNvGrpSpPr>
              <a:grpSpLocks/>
            </p:cNvGrpSpPr>
            <p:nvPr/>
          </p:nvGrpSpPr>
          <p:grpSpPr bwMode="auto">
            <a:xfrm>
              <a:off x="7976" y="5599"/>
              <a:ext cx="444" cy="442"/>
              <a:chOff x="7976" y="5599"/>
              <a:chExt cx="444" cy="442"/>
            </a:xfrm>
          </p:grpSpPr>
          <p:sp>
            <p:nvSpPr>
              <p:cNvPr id="18" name="Freeform 19"/>
              <p:cNvSpPr>
                <a:spLocks/>
              </p:cNvSpPr>
              <p:nvPr/>
            </p:nvSpPr>
            <p:spPr bwMode="auto">
              <a:xfrm>
                <a:off x="7976" y="5599"/>
                <a:ext cx="444" cy="442"/>
              </a:xfrm>
              <a:custGeom>
                <a:avLst/>
                <a:gdLst>
                  <a:gd name="T0" fmla="+- 0 8182 7976"/>
                  <a:gd name="T1" fmla="*/ T0 w 444"/>
                  <a:gd name="T2" fmla="+- 0 5599 5599"/>
                  <a:gd name="T3" fmla="*/ 5599 h 442"/>
                  <a:gd name="T4" fmla="+- 0 8117 7976"/>
                  <a:gd name="T5" fmla="*/ T4 w 444"/>
                  <a:gd name="T6" fmla="+- 0 5614 5599"/>
                  <a:gd name="T7" fmla="*/ 5614 h 442"/>
                  <a:gd name="T8" fmla="+- 0 8060 7976"/>
                  <a:gd name="T9" fmla="*/ T8 w 444"/>
                  <a:gd name="T10" fmla="+- 0 5646 5599"/>
                  <a:gd name="T11" fmla="*/ 5646 h 442"/>
                  <a:gd name="T12" fmla="+- 0 8016 7976"/>
                  <a:gd name="T13" fmla="*/ T12 w 444"/>
                  <a:gd name="T14" fmla="+- 0 5694 5599"/>
                  <a:gd name="T15" fmla="*/ 5694 h 442"/>
                  <a:gd name="T16" fmla="+- 0 7987 7976"/>
                  <a:gd name="T17" fmla="*/ T16 w 444"/>
                  <a:gd name="T18" fmla="+- 0 5753 5599"/>
                  <a:gd name="T19" fmla="*/ 5753 h 442"/>
                  <a:gd name="T20" fmla="+- 0 7976 7976"/>
                  <a:gd name="T21" fmla="*/ T20 w 444"/>
                  <a:gd name="T22" fmla="+- 0 5820 5599"/>
                  <a:gd name="T23" fmla="*/ 5820 h 442"/>
                  <a:gd name="T24" fmla="+- 0 7977 7976"/>
                  <a:gd name="T25" fmla="*/ T24 w 444"/>
                  <a:gd name="T26" fmla="+- 0 5831 5599"/>
                  <a:gd name="T27" fmla="*/ 5831 h 442"/>
                  <a:gd name="T28" fmla="+- 0 7989 7976"/>
                  <a:gd name="T29" fmla="*/ T28 w 444"/>
                  <a:gd name="T30" fmla="+- 0 5894 5599"/>
                  <a:gd name="T31" fmla="*/ 5894 h 442"/>
                  <a:gd name="T32" fmla="+- 0 8019 7976"/>
                  <a:gd name="T33" fmla="*/ T32 w 444"/>
                  <a:gd name="T34" fmla="+- 0 5949 5599"/>
                  <a:gd name="T35" fmla="*/ 5949 h 442"/>
                  <a:gd name="T36" fmla="+- 0 8065 7976"/>
                  <a:gd name="T37" fmla="*/ T36 w 444"/>
                  <a:gd name="T38" fmla="+- 0 5994 5599"/>
                  <a:gd name="T39" fmla="*/ 5994 h 442"/>
                  <a:gd name="T40" fmla="+- 0 8124 7976"/>
                  <a:gd name="T41" fmla="*/ T40 w 444"/>
                  <a:gd name="T42" fmla="+- 0 6025 5599"/>
                  <a:gd name="T43" fmla="*/ 6025 h 442"/>
                  <a:gd name="T44" fmla="+- 0 8194 7976"/>
                  <a:gd name="T45" fmla="*/ T44 w 444"/>
                  <a:gd name="T46" fmla="+- 0 6040 5599"/>
                  <a:gd name="T47" fmla="*/ 6040 h 442"/>
                  <a:gd name="T48" fmla="+- 0 8220 7976"/>
                  <a:gd name="T49" fmla="*/ T48 w 444"/>
                  <a:gd name="T50" fmla="+- 0 6041 5599"/>
                  <a:gd name="T51" fmla="*/ 6041 h 442"/>
                  <a:gd name="T52" fmla="+- 0 8242 7976"/>
                  <a:gd name="T53" fmla="*/ T52 w 444"/>
                  <a:gd name="T54" fmla="+- 0 6038 5599"/>
                  <a:gd name="T55" fmla="*/ 6038 h 442"/>
                  <a:gd name="T56" fmla="+- 0 8303 7976"/>
                  <a:gd name="T57" fmla="*/ T56 w 444"/>
                  <a:gd name="T58" fmla="+- 0 6015 5599"/>
                  <a:gd name="T59" fmla="*/ 6015 h 442"/>
                  <a:gd name="T60" fmla="+- 0 8355 7976"/>
                  <a:gd name="T61" fmla="*/ T60 w 444"/>
                  <a:gd name="T62" fmla="+- 0 5977 5599"/>
                  <a:gd name="T63" fmla="*/ 5977 h 442"/>
                  <a:gd name="T64" fmla="+- 0 8393 7976"/>
                  <a:gd name="T65" fmla="*/ T64 w 444"/>
                  <a:gd name="T66" fmla="+- 0 5924 5599"/>
                  <a:gd name="T67" fmla="*/ 5924 h 442"/>
                  <a:gd name="T68" fmla="+- 0 8416 7976"/>
                  <a:gd name="T69" fmla="*/ T68 w 444"/>
                  <a:gd name="T70" fmla="+- 0 5860 5599"/>
                  <a:gd name="T71" fmla="*/ 5860 h 442"/>
                  <a:gd name="T72" fmla="+- 0 8420 7976"/>
                  <a:gd name="T73" fmla="*/ T72 w 444"/>
                  <a:gd name="T74" fmla="+- 0 5813 5599"/>
                  <a:gd name="T75" fmla="*/ 5813 h 442"/>
                  <a:gd name="T76" fmla="+- 0 8419 7976"/>
                  <a:gd name="T77" fmla="*/ T76 w 444"/>
                  <a:gd name="T78" fmla="+- 0 5791 5599"/>
                  <a:gd name="T79" fmla="*/ 5791 h 442"/>
                  <a:gd name="T80" fmla="+- 0 8401 7976"/>
                  <a:gd name="T81" fmla="*/ T80 w 444"/>
                  <a:gd name="T82" fmla="+- 0 5729 5599"/>
                  <a:gd name="T83" fmla="*/ 5729 h 442"/>
                  <a:gd name="T84" fmla="+- 0 8366 7976"/>
                  <a:gd name="T85" fmla="*/ T84 w 444"/>
                  <a:gd name="T86" fmla="+- 0 5676 5599"/>
                  <a:gd name="T87" fmla="*/ 5676 h 442"/>
                  <a:gd name="T88" fmla="+- 0 8316 7976"/>
                  <a:gd name="T89" fmla="*/ T88 w 444"/>
                  <a:gd name="T90" fmla="+- 0 5635 5599"/>
                  <a:gd name="T91" fmla="*/ 5635 h 442"/>
                  <a:gd name="T92" fmla="+- 0 8254 7976"/>
                  <a:gd name="T93" fmla="*/ T92 w 444"/>
                  <a:gd name="T94" fmla="+- 0 5608 5599"/>
                  <a:gd name="T95" fmla="*/ 5608 h 442"/>
                  <a:gd name="T96" fmla="+- 0 8182 7976"/>
                  <a:gd name="T97" fmla="*/ T96 w 444"/>
                  <a:gd name="T98" fmla="+- 0 5599 5599"/>
                  <a:gd name="T99" fmla="*/ 5599 h 4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444" h="442">
                    <a:moveTo>
                      <a:pt x="206" y="0"/>
                    </a:moveTo>
                    <a:lnTo>
                      <a:pt x="141" y="15"/>
                    </a:lnTo>
                    <a:lnTo>
                      <a:pt x="84" y="47"/>
                    </a:lnTo>
                    <a:lnTo>
                      <a:pt x="40" y="95"/>
                    </a:lnTo>
                    <a:lnTo>
                      <a:pt x="11" y="154"/>
                    </a:lnTo>
                    <a:lnTo>
                      <a:pt x="0" y="221"/>
                    </a:lnTo>
                    <a:lnTo>
                      <a:pt x="1" y="232"/>
                    </a:lnTo>
                    <a:lnTo>
                      <a:pt x="13" y="295"/>
                    </a:lnTo>
                    <a:lnTo>
                      <a:pt x="43" y="350"/>
                    </a:lnTo>
                    <a:lnTo>
                      <a:pt x="89" y="395"/>
                    </a:lnTo>
                    <a:lnTo>
                      <a:pt x="148" y="426"/>
                    </a:lnTo>
                    <a:lnTo>
                      <a:pt x="218" y="441"/>
                    </a:lnTo>
                    <a:lnTo>
                      <a:pt x="244" y="442"/>
                    </a:lnTo>
                    <a:lnTo>
                      <a:pt x="266" y="439"/>
                    </a:lnTo>
                    <a:lnTo>
                      <a:pt x="327" y="416"/>
                    </a:lnTo>
                    <a:lnTo>
                      <a:pt x="379" y="378"/>
                    </a:lnTo>
                    <a:lnTo>
                      <a:pt x="417" y="325"/>
                    </a:lnTo>
                    <a:lnTo>
                      <a:pt x="440" y="261"/>
                    </a:lnTo>
                    <a:lnTo>
                      <a:pt x="444" y="214"/>
                    </a:lnTo>
                    <a:lnTo>
                      <a:pt x="443" y="192"/>
                    </a:lnTo>
                    <a:lnTo>
                      <a:pt x="425" y="130"/>
                    </a:lnTo>
                    <a:lnTo>
                      <a:pt x="390" y="77"/>
                    </a:lnTo>
                    <a:lnTo>
                      <a:pt x="340" y="36"/>
                    </a:lnTo>
                    <a:lnTo>
                      <a:pt x="278" y="9"/>
                    </a:lnTo>
                    <a:lnTo>
                      <a:pt x="206" y="0"/>
                    </a:lnTo>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20"/>
            <p:cNvGrpSpPr>
              <a:grpSpLocks/>
            </p:cNvGrpSpPr>
            <p:nvPr/>
          </p:nvGrpSpPr>
          <p:grpSpPr bwMode="auto">
            <a:xfrm>
              <a:off x="7976" y="5599"/>
              <a:ext cx="444" cy="442"/>
              <a:chOff x="7976" y="5599"/>
              <a:chExt cx="444" cy="442"/>
            </a:xfrm>
          </p:grpSpPr>
          <p:sp>
            <p:nvSpPr>
              <p:cNvPr id="17" name="Freeform 21"/>
              <p:cNvSpPr>
                <a:spLocks/>
              </p:cNvSpPr>
              <p:nvPr/>
            </p:nvSpPr>
            <p:spPr bwMode="auto">
              <a:xfrm>
                <a:off x="7976" y="5599"/>
                <a:ext cx="444" cy="442"/>
              </a:xfrm>
              <a:custGeom>
                <a:avLst/>
                <a:gdLst>
                  <a:gd name="T0" fmla="+- 0 7976 7976"/>
                  <a:gd name="T1" fmla="*/ T0 w 444"/>
                  <a:gd name="T2" fmla="+- 0 5820 5599"/>
                  <a:gd name="T3" fmla="*/ 5820 h 442"/>
                  <a:gd name="T4" fmla="+- 0 7987 7976"/>
                  <a:gd name="T5" fmla="*/ T4 w 444"/>
                  <a:gd name="T6" fmla="+- 0 5753 5599"/>
                  <a:gd name="T7" fmla="*/ 5753 h 442"/>
                  <a:gd name="T8" fmla="+- 0 8016 7976"/>
                  <a:gd name="T9" fmla="*/ T8 w 444"/>
                  <a:gd name="T10" fmla="+- 0 5694 5599"/>
                  <a:gd name="T11" fmla="*/ 5694 h 442"/>
                  <a:gd name="T12" fmla="+- 0 8060 7976"/>
                  <a:gd name="T13" fmla="*/ T12 w 444"/>
                  <a:gd name="T14" fmla="+- 0 5646 5599"/>
                  <a:gd name="T15" fmla="*/ 5646 h 442"/>
                  <a:gd name="T16" fmla="+- 0 8117 7976"/>
                  <a:gd name="T17" fmla="*/ T16 w 444"/>
                  <a:gd name="T18" fmla="+- 0 5614 5599"/>
                  <a:gd name="T19" fmla="*/ 5614 h 442"/>
                  <a:gd name="T20" fmla="+- 0 8182 7976"/>
                  <a:gd name="T21" fmla="*/ T20 w 444"/>
                  <a:gd name="T22" fmla="+- 0 5599 5599"/>
                  <a:gd name="T23" fmla="*/ 5599 h 442"/>
                  <a:gd name="T24" fmla="+- 0 8207 7976"/>
                  <a:gd name="T25" fmla="*/ T24 w 444"/>
                  <a:gd name="T26" fmla="+- 0 5600 5599"/>
                  <a:gd name="T27" fmla="*/ 5600 h 442"/>
                  <a:gd name="T28" fmla="+- 0 8276 7976"/>
                  <a:gd name="T29" fmla="*/ T28 w 444"/>
                  <a:gd name="T30" fmla="+- 0 5615 5599"/>
                  <a:gd name="T31" fmla="*/ 5615 h 442"/>
                  <a:gd name="T32" fmla="+- 0 8334 7976"/>
                  <a:gd name="T33" fmla="*/ T32 w 444"/>
                  <a:gd name="T34" fmla="+- 0 5647 5599"/>
                  <a:gd name="T35" fmla="*/ 5647 h 442"/>
                  <a:gd name="T36" fmla="+- 0 8379 7976"/>
                  <a:gd name="T37" fmla="*/ T36 w 444"/>
                  <a:gd name="T38" fmla="+- 0 5693 5599"/>
                  <a:gd name="T39" fmla="*/ 5693 h 442"/>
                  <a:gd name="T40" fmla="+- 0 8409 7976"/>
                  <a:gd name="T41" fmla="*/ T40 w 444"/>
                  <a:gd name="T42" fmla="+- 0 5749 5599"/>
                  <a:gd name="T43" fmla="*/ 5749 h 442"/>
                  <a:gd name="T44" fmla="+- 0 8420 7976"/>
                  <a:gd name="T45" fmla="*/ T44 w 444"/>
                  <a:gd name="T46" fmla="+- 0 5813 5599"/>
                  <a:gd name="T47" fmla="*/ 5813 h 442"/>
                  <a:gd name="T48" fmla="+- 0 8419 7976"/>
                  <a:gd name="T49" fmla="*/ T48 w 444"/>
                  <a:gd name="T50" fmla="+- 0 5837 5599"/>
                  <a:gd name="T51" fmla="*/ 5837 h 442"/>
                  <a:gd name="T52" fmla="+- 0 8403 7976"/>
                  <a:gd name="T53" fmla="*/ T52 w 444"/>
                  <a:gd name="T54" fmla="+- 0 5904 5599"/>
                  <a:gd name="T55" fmla="*/ 5904 h 442"/>
                  <a:gd name="T56" fmla="+- 0 8369 7976"/>
                  <a:gd name="T57" fmla="*/ T56 w 444"/>
                  <a:gd name="T58" fmla="+- 0 5960 5599"/>
                  <a:gd name="T59" fmla="*/ 5960 h 442"/>
                  <a:gd name="T60" fmla="+- 0 8322 7976"/>
                  <a:gd name="T61" fmla="*/ T60 w 444"/>
                  <a:gd name="T62" fmla="+- 0 6004 5599"/>
                  <a:gd name="T63" fmla="*/ 6004 h 442"/>
                  <a:gd name="T64" fmla="+- 0 8263 7976"/>
                  <a:gd name="T65" fmla="*/ T64 w 444"/>
                  <a:gd name="T66" fmla="+- 0 6032 5599"/>
                  <a:gd name="T67" fmla="*/ 6032 h 442"/>
                  <a:gd name="T68" fmla="+- 0 8220 7976"/>
                  <a:gd name="T69" fmla="*/ T68 w 444"/>
                  <a:gd name="T70" fmla="+- 0 6041 5599"/>
                  <a:gd name="T71" fmla="*/ 6041 h 442"/>
                  <a:gd name="T72" fmla="+- 0 8194 7976"/>
                  <a:gd name="T73" fmla="*/ T72 w 444"/>
                  <a:gd name="T74" fmla="+- 0 6040 5599"/>
                  <a:gd name="T75" fmla="*/ 6040 h 442"/>
                  <a:gd name="T76" fmla="+- 0 8124 7976"/>
                  <a:gd name="T77" fmla="*/ T76 w 444"/>
                  <a:gd name="T78" fmla="+- 0 6025 5599"/>
                  <a:gd name="T79" fmla="*/ 6025 h 442"/>
                  <a:gd name="T80" fmla="+- 0 8065 7976"/>
                  <a:gd name="T81" fmla="*/ T80 w 444"/>
                  <a:gd name="T82" fmla="+- 0 5994 5599"/>
                  <a:gd name="T83" fmla="*/ 5994 h 442"/>
                  <a:gd name="T84" fmla="+- 0 8019 7976"/>
                  <a:gd name="T85" fmla="*/ T84 w 444"/>
                  <a:gd name="T86" fmla="+- 0 5949 5599"/>
                  <a:gd name="T87" fmla="*/ 5949 h 442"/>
                  <a:gd name="T88" fmla="+- 0 7989 7976"/>
                  <a:gd name="T89" fmla="*/ T88 w 444"/>
                  <a:gd name="T90" fmla="+- 0 5894 5599"/>
                  <a:gd name="T91" fmla="*/ 5894 h 442"/>
                  <a:gd name="T92" fmla="+- 0 7977 7976"/>
                  <a:gd name="T93" fmla="*/ T92 w 444"/>
                  <a:gd name="T94" fmla="+- 0 5831 5599"/>
                  <a:gd name="T95" fmla="*/ 5831 h 442"/>
                  <a:gd name="T96" fmla="+- 0 7976 7976"/>
                  <a:gd name="T97" fmla="*/ T96 w 444"/>
                  <a:gd name="T98" fmla="+- 0 5820 5599"/>
                  <a:gd name="T99" fmla="*/ 5820 h 4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444" h="442">
                    <a:moveTo>
                      <a:pt x="0" y="221"/>
                    </a:moveTo>
                    <a:lnTo>
                      <a:pt x="11" y="154"/>
                    </a:lnTo>
                    <a:lnTo>
                      <a:pt x="40" y="95"/>
                    </a:lnTo>
                    <a:lnTo>
                      <a:pt x="84" y="47"/>
                    </a:lnTo>
                    <a:lnTo>
                      <a:pt x="141" y="15"/>
                    </a:lnTo>
                    <a:lnTo>
                      <a:pt x="206" y="0"/>
                    </a:lnTo>
                    <a:lnTo>
                      <a:pt x="231" y="1"/>
                    </a:lnTo>
                    <a:lnTo>
                      <a:pt x="300" y="16"/>
                    </a:lnTo>
                    <a:lnTo>
                      <a:pt x="358" y="48"/>
                    </a:lnTo>
                    <a:lnTo>
                      <a:pt x="403" y="94"/>
                    </a:lnTo>
                    <a:lnTo>
                      <a:pt x="433" y="150"/>
                    </a:lnTo>
                    <a:lnTo>
                      <a:pt x="444" y="214"/>
                    </a:lnTo>
                    <a:lnTo>
                      <a:pt x="443" y="238"/>
                    </a:lnTo>
                    <a:lnTo>
                      <a:pt x="427" y="305"/>
                    </a:lnTo>
                    <a:lnTo>
                      <a:pt x="393" y="361"/>
                    </a:lnTo>
                    <a:lnTo>
                      <a:pt x="346" y="405"/>
                    </a:lnTo>
                    <a:lnTo>
                      <a:pt x="287" y="433"/>
                    </a:lnTo>
                    <a:lnTo>
                      <a:pt x="244" y="442"/>
                    </a:lnTo>
                    <a:lnTo>
                      <a:pt x="218" y="441"/>
                    </a:lnTo>
                    <a:lnTo>
                      <a:pt x="148" y="426"/>
                    </a:lnTo>
                    <a:lnTo>
                      <a:pt x="89" y="395"/>
                    </a:lnTo>
                    <a:lnTo>
                      <a:pt x="43" y="350"/>
                    </a:lnTo>
                    <a:lnTo>
                      <a:pt x="13" y="295"/>
                    </a:lnTo>
                    <a:lnTo>
                      <a:pt x="1" y="232"/>
                    </a:lnTo>
                    <a:lnTo>
                      <a:pt x="0" y="221"/>
                    </a:lnTo>
                    <a:close/>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3" name="Group 22"/>
            <p:cNvGrpSpPr>
              <a:grpSpLocks/>
            </p:cNvGrpSpPr>
            <p:nvPr/>
          </p:nvGrpSpPr>
          <p:grpSpPr bwMode="auto">
            <a:xfrm>
              <a:off x="10897" y="5599"/>
              <a:ext cx="444" cy="442"/>
              <a:chOff x="10897" y="5599"/>
              <a:chExt cx="444" cy="442"/>
            </a:xfrm>
          </p:grpSpPr>
          <p:sp>
            <p:nvSpPr>
              <p:cNvPr id="16" name="Freeform 23"/>
              <p:cNvSpPr>
                <a:spLocks/>
              </p:cNvSpPr>
              <p:nvPr/>
            </p:nvSpPr>
            <p:spPr bwMode="auto">
              <a:xfrm>
                <a:off x="10897" y="5599"/>
                <a:ext cx="444" cy="442"/>
              </a:xfrm>
              <a:custGeom>
                <a:avLst/>
                <a:gdLst>
                  <a:gd name="T0" fmla="+- 0 11103 10897"/>
                  <a:gd name="T1" fmla="*/ T0 w 444"/>
                  <a:gd name="T2" fmla="+- 0 5599 5599"/>
                  <a:gd name="T3" fmla="*/ 5599 h 442"/>
                  <a:gd name="T4" fmla="+- 0 11038 10897"/>
                  <a:gd name="T5" fmla="*/ T4 w 444"/>
                  <a:gd name="T6" fmla="+- 0 5614 5599"/>
                  <a:gd name="T7" fmla="*/ 5614 h 442"/>
                  <a:gd name="T8" fmla="+- 0 10981 10897"/>
                  <a:gd name="T9" fmla="*/ T8 w 444"/>
                  <a:gd name="T10" fmla="+- 0 5646 5599"/>
                  <a:gd name="T11" fmla="*/ 5646 h 442"/>
                  <a:gd name="T12" fmla="+- 0 10937 10897"/>
                  <a:gd name="T13" fmla="*/ T12 w 444"/>
                  <a:gd name="T14" fmla="+- 0 5694 5599"/>
                  <a:gd name="T15" fmla="*/ 5694 h 442"/>
                  <a:gd name="T16" fmla="+- 0 10908 10897"/>
                  <a:gd name="T17" fmla="*/ T16 w 444"/>
                  <a:gd name="T18" fmla="+- 0 5753 5599"/>
                  <a:gd name="T19" fmla="*/ 5753 h 442"/>
                  <a:gd name="T20" fmla="+- 0 10897 10897"/>
                  <a:gd name="T21" fmla="*/ T20 w 444"/>
                  <a:gd name="T22" fmla="+- 0 5820 5599"/>
                  <a:gd name="T23" fmla="*/ 5820 h 442"/>
                  <a:gd name="T24" fmla="+- 0 10898 10897"/>
                  <a:gd name="T25" fmla="*/ T24 w 444"/>
                  <a:gd name="T26" fmla="+- 0 5831 5599"/>
                  <a:gd name="T27" fmla="*/ 5831 h 442"/>
                  <a:gd name="T28" fmla="+- 0 10910 10897"/>
                  <a:gd name="T29" fmla="*/ T28 w 444"/>
                  <a:gd name="T30" fmla="+- 0 5894 5599"/>
                  <a:gd name="T31" fmla="*/ 5894 h 442"/>
                  <a:gd name="T32" fmla="+- 0 10940 10897"/>
                  <a:gd name="T33" fmla="*/ T32 w 444"/>
                  <a:gd name="T34" fmla="+- 0 5949 5599"/>
                  <a:gd name="T35" fmla="*/ 5949 h 442"/>
                  <a:gd name="T36" fmla="+- 0 10986 10897"/>
                  <a:gd name="T37" fmla="*/ T36 w 444"/>
                  <a:gd name="T38" fmla="+- 0 5994 5599"/>
                  <a:gd name="T39" fmla="*/ 5994 h 442"/>
                  <a:gd name="T40" fmla="+- 0 11045 10897"/>
                  <a:gd name="T41" fmla="*/ T40 w 444"/>
                  <a:gd name="T42" fmla="+- 0 6025 5599"/>
                  <a:gd name="T43" fmla="*/ 6025 h 442"/>
                  <a:gd name="T44" fmla="+- 0 11115 10897"/>
                  <a:gd name="T45" fmla="*/ T44 w 444"/>
                  <a:gd name="T46" fmla="+- 0 6040 5599"/>
                  <a:gd name="T47" fmla="*/ 6040 h 442"/>
                  <a:gd name="T48" fmla="+- 0 11141 10897"/>
                  <a:gd name="T49" fmla="*/ T48 w 444"/>
                  <a:gd name="T50" fmla="+- 0 6041 5599"/>
                  <a:gd name="T51" fmla="*/ 6041 h 442"/>
                  <a:gd name="T52" fmla="+- 0 11163 10897"/>
                  <a:gd name="T53" fmla="*/ T52 w 444"/>
                  <a:gd name="T54" fmla="+- 0 6038 5599"/>
                  <a:gd name="T55" fmla="*/ 6038 h 442"/>
                  <a:gd name="T56" fmla="+- 0 11224 10897"/>
                  <a:gd name="T57" fmla="*/ T56 w 444"/>
                  <a:gd name="T58" fmla="+- 0 6015 5599"/>
                  <a:gd name="T59" fmla="*/ 6015 h 442"/>
                  <a:gd name="T60" fmla="+- 0 11276 10897"/>
                  <a:gd name="T61" fmla="*/ T60 w 444"/>
                  <a:gd name="T62" fmla="+- 0 5977 5599"/>
                  <a:gd name="T63" fmla="*/ 5977 h 442"/>
                  <a:gd name="T64" fmla="+- 0 11314 10897"/>
                  <a:gd name="T65" fmla="*/ T64 w 444"/>
                  <a:gd name="T66" fmla="+- 0 5924 5599"/>
                  <a:gd name="T67" fmla="*/ 5924 h 442"/>
                  <a:gd name="T68" fmla="+- 0 11337 10897"/>
                  <a:gd name="T69" fmla="*/ T68 w 444"/>
                  <a:gd name="T70" fmla="+- 0 5860 5599"/>
                  <a:gd name="T71" fmla="*/ 5860 h 442"/>
                  <a:gd name="T72" fmla="+- 0 11341 10897"/>
                  <a:gd name="T73" fmla="*/ T72 w 444"/>
                  <a:gd name="T74" fmla="+- 0 5813 5599"/>
                  <a:gd name="T75" fmla="*/ 5813 h 442"/>
                  <a:gd name="T76" fmla="+- 0 11340 10897"/>
                  <a:gd name="T77" fmla="*/ T76 w 444"/>
                  <a:gd name="T78" fmla="+- 0 5791 5599"/>
                  <a:gd name="T79" fmla="*/ 5791 h 442"/>
                  <a:gd name="T80" fmla="+- 0 11322 10897"/>
                  <a:gd name="T81" fmla="*/ T80 w 444"/>
                  <a:gd name="T82" fmla="+- 0 5729 5599"/>
                  <a:gd name="T83" fmla="*/ 5729 h 442"/>
                  <a:gd name="T84" fmla="+- 0 11287 10897"/>
                  <a:gd name="T85" fmla="*/ T84 w 444"/>
                  <a:gd name="T86" fmla="+- 0 5676 5599"/>
                  <a:gd name="T87" fmla="*/ 5676 h 442"/>
                  <a:gd name="T88" fmla="+- 0 11237 10897"/>
                  <a:gd name="T89" fmla="*/ T88 w 444"/>
                  <a:gd name="T90" fmla="+- 0 5635 5599"/>
                  <a:gd name="T91" fmla="*/ 5635 h 442"/>
                  <a:gd name="T92" fmla="+- 0 11175 10897"/>
                  <a:gd name="T93" fmla="*/ T92 w 444"/>
                  <a:gd name="T94" fmla="+- 0 5608 5599"/>
                  <a:gd name="T95" fmla="*/ 5608 h 442"/>
                  <a:gd name="T96" fmla="+- 0 11103 10897"/>
                  <a:gd name="T97" fmla="*/ T96 w 444"/>
                  <a:gd name="T98" fmla="+- 0 5599 5599"/>
                  <a:gd name="T99" fmla="*/ 5599 h 4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444" h="442">
                    <a:moveTo>
                      <a:pt x="206" y="0"/>
                    </a:moveTo>
                    <a:lnTo>
                      <a:pt x="141" y="15"/>
                    </a:lnTo>
                    <a:lnTo>
                      <a:pt x="84" y="47"/>
                    </a:lnTo>
                    <a:lnTo>
                      <a:pt x="40" y="95"/>
                    </a:lnTo>
                    <a:lnTo>
                      <a:pt x="11" y="154"/>
                    </a:lnTo>
                    <a:lnTo>
                      <a:pt x="0" y="221"/>
                    </a:lnTo>
                    <a:lnTo>
                      <a:pt x="1" y="232"/>
                    </a:lnTo>
                    <a:lnTo>
                      <a:pt x="13" y="295"/>
                    </a:lnTo>
                    <a:lnTo>
                      <a:pt x="43" y="350"/>
                    </a:lnTo>
                    <a:lnTo>
                      <a:pt x="89" y="395"/>
                    </a:lnTo>
                    <a:lnTo>
                      <a:pt x="148" y="426"/>
                    </a:lnTo>
                    <a:lnTo>
                      <a:pt x="218" y="441"/>
                    </a:lnTo>
                    <a:lnTo>
                      <a:pt x="244" y="442"/>
                    </a:lnTo>
                    <a:lnTo>
                      <a:pt x="266" y="439"/>
                    </a:lnTo>
                    <a:lnTo>
                      <a:pt x="327" y="416"/>
                    </a:lnTo>
                    <a:lnTo>
                      <a:pt x="379" y="378"/>
                    </a:lnTo>
                    <a:lnTo>
                      <a:pt x="417" y="325"/>
                    </a:lnTo>
                    <a:lnTo>
                      <a:pt x="440" y="261"/>
                    </a:lnTo>
                    <a:lnTo>
                      <a:pt x="444" y="214"/>
                    </a:lnTo>
                    <a:lnTo>
                      <a:pt x="443" y="192"/>
                    </a:lnTo>
                    <a:lnTo>
                      <a:pt x="425" y="130"/>
                    </a:lnTo>
                    <a:lnTo>
                      <a:pt x="390" y="77"/>
                    </a:lnTo>
                    <a:lnTo>
                      <a:pt x="340" y="36"/>
                    </a:lnTo>
                    <a:lnTo>
                      <a:pt x="278" y="9"/>
                    </a:lnTo>
                    <a:lnTo>
                      <a:pt x="206" y="0"/>
                    </a:lnTo>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Freeform 25"/>
            <p:cNvSpPr>
              <a:spLocks/>
            </p:cNvSpPr>
            <p:nvPr/>
          </p:nvSpPr>
          <p:spPr bwMode="auto">
            <a:xfrm>
              <a:off x="10897" y="5599"/>
              <a:ext cx="444" cy="442"/>
            </a:xfrm>
            <a:custGeom>
              <a:avLst/>
              <a:gdLst>
                <a:gd name="T0" fmla="+- 0 10897 10897"/>
                <a:gd name="T1" fmla="*/ T0 w 444"/>
                <a:gd name="T2" fmla="+- 0 5820 5599"/>
                <a:gd name="T3" fmla="*/ 5820 h 442"/>
                <a:gd name="T4" fmla="+- 0 10908 10897"/>
                <a:gd name="T5" fmla="*/ T4 w 444"/>
                <a:gd name="T6" fmla="+- 0 5753 5599"/>
                <a:gd name="T7" fmla="*/ 5753 h 442"/>
                <a:gd name="T8" fmla="+- 0 10937 10897"/>
                <a:gd name="T9" fmla="*/ T8 w 444"/>
                <a:gd name="T10" fmla="+- 0 5694 5599"/>
                <a:gd name="T11" fmla="*/ 5694 h 442"/>
                <a:gd name="T12" fmla="+- 0 10981 10897"/>
                <a:gd name="T13" fmla="*/ T12 w 444"/>
                <a:gd name="T14" fmla="+- 0 5646 5599"/>
                <a:gd name="T15" fmla="*/ 5646 h 442"/>
                <a:gd name="T16" fmla="+- 0 11038 10897"/>
                <a:gd name="T17" fmla="*/ T16 w 444"/>
                <a:gd name="T18" fmla="+- 0 5614 5599"/>
                <a:gd name="T19" fmla="*/ 5614 h 442"/>
                <a:gd name="T20" fmla="+- 0 11103 10897"/>
                <a:gd name="T21" fmla="*/ T20 w 444"/>
                <a:gd name="T22" fmla="+- 0 5599 5599"/>
                <a:gd name="T23" fmla="*/ 5599 h 442"/>
                <a:gd name="T24" fmla="+- 0 11128 10897"/>
                <a:gd name="T25" fmla="*/ T24 w 444"/>
                <a:gd name="T26" fmla="+- 0 5600 5599"/>
                <a:gd name="T27" fmla="*/ 5600 h 442"/>
                <a:gd name="T28" fmla="+- 0 11197 10897"/>
                <a:gd name="T29" fmla="*/ T28 w 444"/>
                <a:gd name="T30" fmla="+- 0 5615 5599"/>
                <a:gd name="T31" fmla="*/ 5615 h 442"/>
                <a:gd name="T32" fmla="+- 0 11255 10897"/>
                <a:gd name="T33" fmla="*/ T32 w 444"/>
                <a:gd name="T34" fmla="+- 0 5647 5599"/>
                <a:gd name="T35" fmla="*/ 5647 h 442"/>
                <a:gd name="T36" fmla="+- 0 11300 10897"/>
                <a:gd name="T37" fmla="*/ T36 w 444"/>
                <a:gd name="T38" fmla="+- 0 5693 5599"/>
                <a:gd name="T39" fmla="*/ 5693 h 442"/>
                <a:gd name="T40" fmla="+- 0 11330 10897"/>
                <a:gd name="T41" fmla="*/ T40 w 444"/>
                <a:gd name="T42" fmla="+- 0 5749 5599"/>
                <a:gd name="T43" fmla="*/ 5749 h 442"/>
                <a:gd name="T44" fmla="+- 0 11341 10897"/>
                <a:gd name="T45" fmla="*/ T44 w 444"/>
                <a:gd name="T46" fmla="+- 0 5813 5599"/>
                <a:gd name="T47" fmla="*/ 5813 h 442"/>
                <a:gd name="T48" fmla="+- 0 11340 10897"/>
                <a:gd name="T49" fmla="*/ T48 w 444"/>
                <a:gd name="T50" fmla="+- 0 5837 5599"/>
                <a:gd name="T51" fmla="*/ 5837 h 442"/>
                <a:gd name="T52" fmla="+- 0 11324 10897"/>
                <a:gd name="T53" fmla="*/ T52 w 444"/>
                <a:gd name="T54" fmla="+- 0 5904 5599"/>
                <a:gd name="T55" fmla="*/ 5904 h 442"/>
                <a:gd name="T56" fmla="+- 0 11290 10897"/>
                <a:gd name="T57" fmla="*/ T56 w 444"/>
                <a:gd name="T58" fmla="+- 0 5960 5599"/>
                <a:gd name="T59" fmla="*/ 5960 h 442"/>
                <a:gd name="T60" fmla="+- 0 11243 10897"/>
                <a:gd name="T61" fmla="*/ T60 w 444"/>
                <a:gd name="T62" fmla="+- 0 6004 5599"/>
                <a:gd name="T63" fmla="*/ 6004 h 442"/>
                <a:gd name="T64" fmla="+- 0 11184 10897"/>
                <a:gd name="T65" fmla="*/ T64 w 444"/>
                <a:gd name="T66" fmla="+- 0 6032 5599"/>
                <a:gd name="T67" fmla="*/ 6032 h 442"/>
                <a:gd name="T68" fmla="+- 0 11141 10897"/>
                <a:gd name="T69" fmla="*/ T68 w 444"/>
                <a:gd name="T70" fmla="+- 0 6041 5599"/>
                <a:gd name="T71" fmla="*/ 6041 h 442"/>
                <a:gd name="T72" fmla="+- 0 11115 10897"/>
                <a:gd name="T73" fmla="*/ T72 w 444"/>
                <a:gd name="T74" fmla="+- 0 6040 5599"/>
                <a:gd name="T75" fmla="*/ 6040 h 442"/>
                <a:gd name="T76" fmla="+- 0 11045 10897"/>
                <a:gd name="T77" fmla="*/ T76 w 444"/>
                <a:gd name="T78" fmla="+- 0 6025 5599"/>
                <a:gd name="T79" fmla="*/ 6025 h 442"/>
                <a:gd name="T80" fmla="+- 0 10986 10897"/>
                <a:gd name="T81" fmla="*/ T80 w 444"/>
                <a:gd name="T82" fmla="+- 0 5994 5599"/>
                <a:gd name="T83" fmla="*/ 5994 h 442"/>
                <a:gd name="T84" fmla="+- 0 10940 10897"/>
                <a:gd name="T85" fmla="*/ T84 w 444"/>
                <a:gd name="T86" fmla="+- 0 5949 5599"/>
                <a:gd name="T87" fmla="*/ 5949 h 442"/>
                <a:gd name="T88" fmla="+- 0 10910 10897"/>
                <a:gd name="T89" fmla="*/ T88 w 444"/>
                <a:gd name="T90" fmla="+- 0 5894 5599"/>
                <a:gd name="T91" fmla="*/ 5894 h 442"/>
                <a:gd name="T92" fmla="+- 0 10898 10897"/>
                <a:gd name="T93" fmla="*/ T92 w 444"/>
                <a:gd name="T94" fmla="+- 0 5831 5599"/>
                <a:gd name="T95" fmla="*/ 5831 h 442"/>
                <a:gd name="T96" fmla="+- 0 10897 10897"/>
                <a:gd name="T97" fmla="*/ T96 w 444"/>
                <a:gd name="T98" fmla="+- 0 5820 5599"/>
                <a:gd name="T99" fmla="*/ 5820 h 4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444" h="442">
                  <a:moveTo>
                    <a:pt x="0" y="221"/>
                  </a:moveTo>
                  <a:lnTo>
                    <a:pt x="11" y="154"/>
                  </a:lnTo>
                  <a:lnTo>
                    <a:pt x="40" y="95"/>
                  </a:lnTo>
                  <a:lnTo>
                    <a:pt x="84" y="47"/>
                  </a:lnTo>
                  <a:lnTo>
                    <a:pt x="141" y="15"/>
                  </a:lnTo>
                  <a:lnTo>
                    <a:pt x="206" y="0"/>
                  </a:lnTo>
                  <a:lnTo>
                    <a:pt x="231" y="1"/>
                  </a:lnTo>
                  <a:lnTo>
                    <a:pt x="300" y="16"/>
                  </a:lnTo>
                  <a:lnTo>
                    <a:pt x="358" y="48"/>
                  </a:lnTo>
                  <a:lnTo>
                    <a:pt x="403" y="94"/>
                  </a:lnTo>
                  <a:lnTo>
                    <a:pt x="433" y="150"/>
                  </a:lnTo>
                  <a:lnTo>
                    <a:pt x="444" y="214"/>
                  </a:lnTo>
                  <a:lnTo>
                    <a:pt x="443" y="238"/>
                  </a:lnTo>
                  <a:lnTo>
                    <a:pt x="427" y="305"/>
                  </a:lnTo>
                  <a:lnTo>
                    <a:pt x="393" y="361"/>
                  </a:lnTo>
                  <a:lnTo>
                    <a:pt x="346" y="405"/>
                  </a:lnTo>
                  <a:lnTo>
                    <a:pt x="287" y="433"/>
                  </a:lnTo>
                  <a:lnTo>
                    <a:pt x="244" y="442"/>
                  </a:lnTo>
                  <a:lnTo>
                    <a:pt x="218" y="441"/>
                  </a:lnTo>
                  <a:lnTo>
                    <a:pt x="148" y="426"/>
                  </a:lnTo>
                  <a:lnTo>
                    <a:pt x="89" y="395"/>
                  </a:lnTo>
                  <a:lnTo>
                    <a:pt x="43" y="350"/>
                  </a:lnTo>
                  <a:lnTo>
                    <a:pt x="13" y="295"/>
                  </a:lnTo>
                  <a:lnTo>
                    <a:pt x="1" y="232"/>
                  </a:lnTo>
                  <a:lnTo>
                    <a:pt x="0" y="221"/>
                  </a:lnTo>
                  <a:close/>
                </a:path>
              </a:pathLst>
            </a:custGeom>
            <a:noFill/>
            <a:ln w="25400">
              <a:solidFill>
                <a:srgbClr val="FFFFF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5" name="Rectangle 24"/>
          <p:cNvSpPr/>
          <p:nvPr/>
        </p:nvSpPr>
        <p:spPr>
          <a:xfrm>
            <a:off x="575585" y="2689754"/>
            <a:ext cx="2033270" cy="584775"/>
          </a:xfrm>
          <a:prstGeom prst="rect">
            <a:avLst/>
          </a:prstGeom>
        </p:spPr>
        <p:txBody>
          <a:bodyPr wrap="square">
            <a:spAutoFit/>
          </a:bodyPr>
          <a:lstStyle/>
          <a:p>
            <a:pPr algn="ctr"/>
            <a:r>
              <a:rPr lang="en-US" sz="1600"/>
              <a:t>Event/Interdiction</a:t>
            </a:r>
          </a:p>
          <a:p>
            <a:pPr algn="ctr"/>
            <a:r>
              <a:rPr lang="en-US" sz="1600"/>
              <a:t>Occurs</a:t>
            </a:r>
          </a:p>
        </p:txBody>
      </p:sp>
      <p:sp>
        <p:nvSpPr>
          <p:cNvPr id="26" name="Rectangle 25"/>
          <p:cNvSpPr/>
          <p:nvPr/>
        </p:nvSpPr>
        <p:spPr>
          <a:xfrm>
            <a:off x="2757031" y="4820598"/>
            <a:ext cx="1488744" cy="830997"/>
          </a:xfrm>
          <a:prstGeom prst="rect">
            <a:avLst/>
          </a:prstGeom>
        </p:spPr>
        <p:txBody>
          <a:bodyPr wrap="square">
            <a:spAutoFit/>
          </a:bodyPr>
          <a:lstStyle/>
          <a:p>
            <a:pPr algn="ctr"/>
            <a:r>
              <a:rPr lang="en-US" sz="1600" u="sng"/>
              <a:t>Collection</a:t>
            </a:r>
          </a:p>
          <a:p>
            <a:pPr algn="ctr"/>
            <a:r>
              <a:rPr lang="en-US" sz="1600"/>
              <a:t>Samples and data</a:t>
            </a:r>
          </a:p>
        </p:txBody>
      </p:sp>
      <p:sp>
        <p:nvSpPr>
          <p:cNvPr id="27" name="Rectangle 26"/>
          <p:cNvSpPr/>
          <p:nvPr/>
        </p:nvSpPr>
        <p:spPr>
          <a:xfrm>
            <a:off x="4133850" y="2071904"/>
            <a:ext cx="2425700" cy="1323439"/>
          </a:xfrm>
          <a:prstGeom prst="rect">
            <a:avLst/>
          </a:prstGeom>
        </p:spPr>
        <p:txBody>
          <a:bodyPr wrap="square">
            <a:spAutoFit/>
          </a:bodyPr>
          <a:lstStyle/>
          <a:p>
            <a:pPr algn="ctr"/>
            <a:r>
              <a:rPr lang="en-US" sz="1600" u="sng"/>
              <a:t>Analysis</a:t>
            </a:r>
          </a:p>
          <a:p>
            <a:pPr algn="ctr"/>
            <a:r>
              <a:rPr lang="en-US" sz="1600"/>
              <a:t>Taking measurements from samples and analyzing data for signatures</a:t>
            </a:r>
          </a:p>
        </p:txBody>
      </p:sp>
      <p:sp>
        <p:nvSpPr>
          <p:cNvPr id="28" name="Rectangle 27"/>
          <p:cNvSpPr/>
          <p:nvPr/>
        </p:nvSpPr>
        <p:spPr>
          <a:xfrm>
            <a:off x="6124847" y="4735185"/>
            <a:ext cx="2083435" cy="1323439"/>
          </a:xfrm>
          <a:prstGeom prst="rect">
            <a:avLst/>
          </a:prstGeom>
        </p:spPr>
        <p:txBody>
          <a:bodyPr wrap="square">
            <a:spAutoFit/>
          </a:bodyPr>
          <a:lstStyle/>
          <a:p>
            <a:pPr algn="ctr"/>
            <a:r>
              <a:rPr lang="en-US" sz="1600" u="sng"/>
              <a:t>Evaluation</a:t>
            </a:r>
          </a:p>
          <a:p>
            <a:pPr algn="ctr"/>
            <a:r>
              <a:rPr lang="en-US" sz="1600"/>
              <a:t> Interpreting signatures; leads to technical nuclear forensics results</a:t>
            </a:r>
          </a:p>
        </p:txBody>
      </p:sp>
      <p:pic>
        <p:nvPicPr>
          <p:cNvPr id="32" name="Picture 31">
            <a:extLst>
              <a:ext uri="{FF2B5EF4-FFF2-40B4-BE49-F238E27FC236}">
                <a16:creationId xmlns:a16="http://schemas.microsoft.com/office/drawing/2014/main" id="{D17D7C6C-CC47-2113-A4CD-FFD9172DFE61}"/>
              </a:ext>
            </a:extLst>
          </p:cNvPr>
          <p:cNvPicPr>
            <a:picLocks noChangeAspect="1"/>
          </p:cNvPicPr>
          <p:nvPr/>
        </p:nvPicPr>
        <p:blipFill>
          <a:blip r:embed="rId3"/>
          <a:stretch>
            <a:fillRect/>
          </a:stretch>
        </p:blipFill>
        <p:spPr>
          <a:xfrm>
            <a:off x="1108710" y="3429000"/>
            <a:ext cx="1082614" cy="1082614"/>
          </a:xfrm>
          <a:prstGeom prst="rect">
            <a:avLst/>
          </a:prstGeom>
        </p:spPr>
      </p:pic>
      <p:pic>
        <p:nvPicPr>
          <p:cNvPr id="33" name="Picture 32">
            <a:extLst>
              <a:ext uri="{FF2B5EF4-FFF2-40B4-BE49-F238E27FC236}">
                <a16:creationId xmlns:a16="http://schemas.microsoft.com/office/drawing/2014/main" id="{E3A87735-6FCF-48E5-D302-F13D26583414}"/>
              </a:ext>
            </a:extLst>
          </p:cNvPr>
          <p:cNvPicPr>
            <a:picLocks noChangeAspect="1"/>
          </p:cNvPicPr>
          <p:nvPr/>
        </p:nvPicPr>
        <p:blipFill>
          <a:blip r:embed="rId4"/>
          <a:stretch>
            <a:fillRect/>
          </a:stretch>
        </p:blipFill>
        <p:spPr>
          <a:xfrm>
            <a:off x="2970845" y="3428940"/>
            <a:ext cx="1137946" cy="1137946"/>
          </a:xfrm>
          <a:prstGeom prst="rect">
            <a:avLst/>
          </a:prstGeom>
        </p:spPr>
      </p:pic>
      <p:sp>
        <p:nvSpPr>
          <p:cNvPr id="34" name="Oval 33">
            <a:extLst>
              <a:ext uri="{FF2B5EF4-FFF2-40B4-BE49-F238E27FC236}">
                <a16:creationId xmlns:a16="http://schemas.microsoft.com/office/drawing/2014/main" id="{E37A5654-D1EB-593F-E207-3555FBB8A2B8}"/>
              </a:ext>
            </a:extLst>
          </p:cNvPr>
          <p:cNvSpPr/>
          <p:nvPr/>
        </p:nvSpPr>
        <p:spPr>
          <a:xfrm>
            <a:off x="4897960" y="3481373"/>
            <a:ext cx="1112361" cy="1030241"/>
          </a:xfrm>
          <a:prstGeom prst="ellipse">
            <a:avLst/>
          </a:prstGeom>
          <a:blipFill rotWithShape="1">
            <a:blip r:embed="rId5"/>
            <a:srcRect/>
            <a:stretch>
              <a:fillRect l="-24000" r="-2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9" name="Picture 8">
            <a:extLst>
              <a:ext uri="{FF2B5EF4-FFF2-40B4-BE49-F238E27FC236}">
                <a16:creationId xmlns:a16="http://schemas.microsoft.com/office/drawing/2014/main" id="{5A70476C-7022-DF80-7FDA-FED783DE2B3F}"/>
              </a:ext>
            </a:extLst>
          </p:cNvPr>
          <p:cNvPicPr>
            <a:picLocks noChangeAspect="1"/>
          </p:cNvPicPr>
          <p:nvPr/>
        </p:nvPicPr>
        <p:blipFill>
          <a:blip r:embed="rId6"/>
          <a:stretch>
            <a:fillRect/>
          </a:stretch>
        </p:blipFill>
        <p:spPr>
          <a:xfrm>
            <a:off x="6739494" y="3460364"/>
            <a:ext cx="1112361" cy="1112361"/>
          </a:xfrm>
          <a:prstGeom prst="rect">
            <a:avLst/>
          </a:prstGeom>
        </p:spPr>
      </p:pic>
      <p:sp>
        <p:nvSpPr>
          <p:cNvPr id="14" name="Slide Number Placeholder 13">
            <a:extLst>
              <a:ext uri="{FF2B5EF4-FFF2-40B4-BE49-F238E27FC236}">
                <a16:creationId xmlns:a16="http://schemas.microsoft.com/office/drawing/2014/main" id="{78BD256A-A70F-4D37-B908-963904439290}"/>
              </a:ext>
            </a:extLst>
          </p:cNvPr>
          <p:cNvSpPr>
            <a:spLocks noGrp="1"/>
          </p:cNvSpPr>
          <p:nvPr>
            <p:ph type="sldNum" sz="quarter" idx="10"/>
          </p:nvPr>
        </p:nvSpPr>
        <p:spPr/>
        <p:txBody>
          <a:bodyPr/>
          <a:lstStyle/>
          <a:p>
            <a:fld id="{C384D158-29A3-4B03-A20D-9FB9351D0F17}" type="slidenum">
              <a:rPr lang="en-US" smtClean="0"/>
              <a:t>11</a:t>
            </a:fld>
            <a:endParaRPr lang="en-US"/>
          </a:p>
        </p:txBody>
      </p:sp>
    </p:spTree>
    <p:extLst>
      <p:ext uri="{BB962C8B-B14F-4D97-AF65-F5344CB8AC3E}">
        <p14:creationId xmlns:p14="http://schemas.microsoft.com/office/powerpoint/2010/main" val="169106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 Declaratory Policy</a:t>
            </a:r>
          </a:p>
        </p:txBody>
      </p:sp>
      <p:sp>
        <p:nvSpPr>
          <p:cNvPr id="3" name="Content Placeholder 2"/>
          <p:cNvSpPr>
            <a:spLocks noGrp="1"/>
          </p:cNvSpPr>
          <p:nvPr>
            <p:ph idx="1"/>
          </p:nvPr>
        </p:nvSpPr>
        <p:spPr>
          <a:xfrm>
            <a:off x="304800" y="914399"/>
            <a:ext cx="8382000" cy="5064369"/>
          </a:xfrm>
        </p:spPr>
        <p:txBody>
          <a:bodyPr/>
          <a:lstStyle/>
          <a:p>
            <a:pPr marL="365760" indent="-274320">
              <a:lnSpc>
                <a:spcPts val="3000"/>
              </a:lnSpc>
              <a:spcBef>
                <a:spcPts val="0"/>
              </a:spcBef>
              <a:spcAft>
                <a:spcPts val="0"/>
              </a:spcAft>
            </a:pPr>
            <a:r>
              <a:rPr lang="en-US" sz="2000" i="1" dirty="0">
                <a:latin typeface="Arial" panose="020B0604020202020204" pitchFamily="34" charset="0"/>
                <a:ea typeface="Calibri"/>
                <a:cs typeface="Arial" panose="020B0604020202020204" pitchFamily="34" charset="0"/>
              </a:rPr>
              <a:t>“</a:t>
            </a:r>
            <a:r>
              <a:rPr lang="en-US" i="1" dirty="0"/>
              <a:t>The United States will hold fully accountable any state, terrorist group, or other non-state actor that supports or enables terrorist efforts to obtain or employ nuclear devices.”</a:t>
            </a:r>
          </a:p>
          <a:p>
            <a:pPr marL="365760" indent="-274320">
              <a:lnSpc>
                <a:spcPts val="3000"/>
              </a:lnSpc>
              <a:spcBef>
                <a:spcPts val="0"/>
              </a:spcBef>
              <a:spcAft>
                <a:spcPts val="0"/>
              </a:spcAft>
            </a:pPr>
            <a:endParaRPr lang="en-US" sz="2000" i="1" dirty="0">
              <a:latin typeface="Arial" panose="020B0604020202020204" pitchFamily="34" charset="0"/>
              <a:ea typeface="Calibri"/>
              <a:cs typeface="Arial" panose="020B0604020202020204" pitchFamily="34" charset="0"/>
            </a:endParaRPr>
          </a:p>
          <a:p>
            <a:pPr marL="389890" indent="-285750">
              <a:lnSpc>
                <a:spcPts val="3000"/>
              </a:lnSpc>
              <a:spcBef>
                <a:spcPts val="0"/>
              </a:spcBef>
              <a:spcAft>
                <a:spcPts val="0"/>
              </a:spcAft>
            </a:pPr>
            <a:r>
              <a:rPr lang="en-US" dirty="0"/>
              <a:t>“</a:t>
            </a:r>
            <a:r>
              <a:rPr lang="en-US" i="1" dirty="0"/>
              <a:t>Should an act of nuclear terrorism occur, the United States also maintains advanced </a:t>
            </a:r>
            <a:r>
              <a:rPr lang="en-US" b="1" i="1" dirty="0"/>
              <a:t>nuclear forensics </a:t>
            </a:r>
            <a:r>
              <a:rPr lang="en-US" i="1" dirty="0"/>
              <a:t>capabilities to identify the source of the material used in a nuclear device, thereby strengthening the deterrence of such an attack. We will continue to improve our ability to attribute the source of a nuclear attack by establishing a nuclear materials archive to store, consolidate, and analyze high-value nuclear materials.”</a:t>
            </a:r>
          </a:p>
          <a:p>
            <a:pPr marL="389890" indent="-285750">
              <a:lnSpc>
                <a:spcPts val="3000"/>
              </a:lnSpc>
              <a:spcBef>
                <a:spcPts val="0"/>
              </a:spcBef>
              <a:spcAft>
                <a:spcPts val="0"/>
              </a:spcAft>
            </a:pPr>
            <a:endParaRPr lang="en-US" i="1" dirty="0">
              <a:latin typeface="Arial" panose="020B0604020202020204" pitchFamily="34" charset="0"/>
              <a:cs typeface="Arial" panose="020B0604020202020204" pitchFamily="34" charset="0"/>
            </a:endParaRPr>
          </a:p>
          <a:p>
            <a:pPr marL="104140" marR="0" indent="0" algn="r">
              <a:lnSpc>
                <a:spcPts val="3965"/>
              </a:lnSpc>
              <a:spcBef>
                <a:spcPts val="0"/>
              </a:spcBef>
              <a:spcAft>
                <a:spcPts val="0"/>
              </a:spcAft>
              <a:buNone/>
            </a:pPr>
            <a:r>
              <a:rPr lang="en-US" i="1" dirty="0">
                <a:latin typeface="Arial" panose="020B0604020202020204" pitchFamily="34" charset="0"/>
                <a:ea typeface="Calibri"/>
                <a:cs typeface="Arial" panose="020B0604020202020204" pitchFamily="34" charset="0"/>
              </a:rPr>
              <a:t>Nuclear Posture Review Report, April 2018</a:t>
            </a:r>
          </a:p>
        </p:txBody>
      </p:sp>
      <p:sp>
        <p:nvSpPr>
          <p:cNvPr id="4" name="Slide Number Placeholder 3">
            <a:extLst>
              <a:ext uri="{FF2B5EF4-FFF2-40B4-BE49-F238E27FC236}">
                <a16:creationId xmlns:a16="http://schemas.microsoft.com/office/drawing/2014/main" id="{531EE2B3-3E82-402A-9C17-A7322AFC87BF}"/>
              </a:ext>
            </a:extLst>
          </p:cNvPr>
          <p:cNvSpPr>
            <a:spLocks noGrp="1"/>
          </p:cNvSpPr>
          <p:nvPr>
            <p:ph type="sldNum" sz="quarter" idx="10"/>
          </p:nvPr>
        </p:nvSpPr>
        <p:spPr/>
        <p:txBody>
          <a:bodyPr/>
          <a:lstStyle/>
          <a:p>
            <a:fld id="{C384D158-29A3-4B03-A20D-9FB9351D0F17}" type="slidenum">
              <a:rPr lang="en-US" smtClean="0"/>
              <a:t>12</a:t>
            </a:fld>
            <a:endParaRPr lang="en-US"/>
          </a:p>
        </p:txBody>
      </p:sp>
    </p:spTree>
    <p:extLst>
      <p:ext uri="{BB962C8B-B14F-4D97-AF65-F5344CB8AC3E}">
        <p14:creationId xmlns:p14="http://schemas.microsoft.com/office/powerpoint/2010/main" val="872281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C9E2F258-BE50-327A-0FA3-B41C81A31E86}"/>
              </a:ext>
            </a:extLst>
          </p:cNvPr>
          <p:cNvGraphicFramePr/>
          <p:nvPr>
            <p:extLst>
              <p:ext uri="{D42A27DB-BD31-4B8C-83A1-F6EECF244321}">
                <p14:modId xmlns:p14="http://schemas.microsoft.com/office/powerpoint/2010/main" val="837590695"/>
              </p:ext>
            </p:extLst>
          </p:nvPr>
        </p:nvGraphicFramePr>
        <p:xfrm>
          <a:off x="1907177" y="37011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sz="3200"/>
              <a:t>Imagine if, in a U.S. city or at the border:</a:t>
            </a:r>
          </a:p>
        </p:txBody>
      </p:sp>
      <p:sp>
        <p:nvSpPr>
          <p:cNvPr id="3" name="Content Placeholder 2"/>
          <p:cNvSpPr>
            <a:spLocks noGrp="1"/>
          </p:cNvSpPr>
          <p:nvPr>
            <p:ph idx="1"/>
          </p:nvPr>
        </p:nvSpPr>
        <p:spPr>
          <a:xfrm>
            <a:off x="304800" y="952500"/>
            <a:ext cx="8691154" cy="4953000"/>
          </a:xfrm>
        </p:spPr>
        <p:txBody>
          <a:bodyPr/>
          <a:lstStyle/>
          <a:p>
            <a:r>
              <a:rPr lang="en-US"/>
              <a:t>The United States Government (USG) detects and/or interdicts:</a:t>
            </a:r>
          </a:p>
          <a:p>
            <a:endParaRPr lang="en-US" sz="1200"/>
          </a:p>
          <a:p>
            <a:endParaRPr lang="en-US"/>
          </a:p>
        </p:txBody>
      </p:sp>
      <p:sp>
        <p:nvSpPr>
          <p:cNvPr id="8" name="TextBox 7">
            <a:extLst>
              <a:ext uri="{FF2B5EF4-FFF2-40B4-BE49-F238E27FC236}">
                <a16:creationId xmlns:a16="http://schemas.microsoft.com/office/drawing/2014/main" id="{5126F024-BFB2-C1CD-A1E0-F4A67A660170}"/>
              </a:ext>
            </a:extLst>
          </p:cNvPr>
          <p:cNvSpPr txBox="1"/>
          <p:nvPr/>
        </p:nvSpPr>
        <p:spPr>
          <a:xfrm>
            <a:off x="422365" y="3451861"/>
            <a:ext cx="8573589" cy="2640723"/>
          </a:xfrm>
          <a:prstGeom prst="rect">
            <a:avLst/>
          </a:prstGeom>
          <a:noFill/>
        </p:spPr>
        <p:txBody>
          <a:bodyPr wrap="square">
            <a:spAutoFit/>
          </a:bodyPr>
          <a:lstStyle/>
          <a:p>
            <a:pPr marL="222250" indent="-222250" fontAlgn="base">
              <a:lnSpc>
                <a:spcPct val="110000"/>
              </a:lnSpc>
              <a:spcBef>
                <a:spcPct val="40000"/>
              </a:spcBef>
              <a:spcAft>
                <a:spcPct val="0"/>
              </a:spcAft>
              <a:buFont typeface="Wingdings" pitchFamily="2" charset="2"/>
              <a:buChar char="§"/>
            </a:pPr>
            <a:r>
              <a:rPr lang="en-US" dirty="0">
                <a:solidFill>
                  <a:srgbClr val="333333"/>
                </a:solidFill>
              </a:rPr>
              <a:t>In all three scenarios, there will be intense pressure for the USG to answer some urgent questions:</a:t>
            </a:r>
          </a:p>
          <a:p>
            <a:pPr lvl="1" algn="ctr"/>
            <a:r>
              <a:rPr lang="en-US" dirty="0"/>
              <a:t>Was the nuclear material ours?  </a:t>
            </a:r>
          </a:p>
          <a:p>
            <a:pPr lvl="1" algn="ctr">
              <a:lnSpc>
                <a:spcPct val="100000"/>
              </a:lnSpc>
              <a:spcBef>
                <a:spcPts val="0"/>
              </a:spcBef>
            </a:pPr>
            <a:r>
              <a:rPr lang="en-US" dirty="0"/>
              <a:t>What type of device is it?  </a:t>
            </a:r>
          </a:p>
          <a:p>
            <a:pPr lvl="1" algn="ctr">
              <a:lnSpc>
                <a:spcPct val="100000"/>
              </a:lnSpc>
              <a:spcBef>
                <a:spcPts val="0"/>
              </a:spcBef>
            </a:pPr>
            <a:r>
              <a:rPr lang="en-US" dirty="0"/>
              <a:t>Where did it come from? </a:t>
            </a:r>
          </a:p>
          <a:p>
            <a:pPr lvl="1" algn="ctr">
              <a:lnSpc>
                <a:spcPct val="100000"/>
              </a:lnSpc>
              <a:spcBef>
                <a:spcPts val="0"/>
              </a:spcBef>
            </a:pPr>
            <a:r>
              <a:rPr lang="en-US" dirty="0"/>
              <a:t>Is there another device?  </a:t>
            </a:r>
          </a:p>
          <a:p>
            <a:pPr lvl="1" algn="ctr">
              <a:lnSpc>
                <a:spcPct val="100000"/>
              </a:lnSpc>
              <a:spcBef>
                <a:spcPts val="0"/>
              </a:spcBef>
            </a:pPr>
            <a:r>
              <a:rPr lang="en-US" dirty="0"/>
              <a:t>Who did it?  </a:t>
            </a:r>
          </a:p>
          <a:p>
            <a:pPr lvl="1" algn="ctr">
              <a:lnSpc>
                <a:spcPct val="100000"/>
              </a:lnSpc>
              <a:spcBef>
                <a:spcPts val="0"/>
              </a:spcBef>
            </a:pPr>
            <a:r>
              <a:rPr lang="en-US" dirty="0"/>
              <a:t>Who is responsible?</a:t>
            </a:r>
          </a:p>
          <a:p>
            <a:pPr marL="0" indent="0" algn="ctr">
              <a:buNone/>
            </a:pPr>
            <a:r>
              <a:rPr lang="en-US" b="1" dirty="0">
                <a:solidFill>
                  <a:srgbClr val="FF0000"/>
                </a:solidFill>
              </a:rPr>
              <a:t>Nuclear forensics helps to provide the answers!</a:t>
            </a:r>
          </a:p>
        </p:txBody>
      </p:sp>
      <p:sp>
        <p:nvSpPr>
          <p:cNvPr id="5" name="Slide Number Placeholder 4">
            <a:extLst>
              <a:ext uri="{FF2B5EF4-FFF2-40B4-BE49-F238E27FC236}">
                <a16:creationId xmlns:a16="http://schemas.microsoft.com/office/drawing/2014/main" id="{8FD89A7E-F193-422E-8AB1-6F0E534556A6}"/>
              </a:ext>
            </a:extLst>
          </p:cNvPr>
          <p:cNvSpPr>
            <a:spLocks noGrp="1"/>
          </p:cNvSpPr>
          <p:nvPr>
            <p:ph type="sldNum" sz="quarter" idx="10"/>
          </p:nvPr>
        </p:nvSpPr>
        <p:spPr/>
        <p:txBody>
          <a:bodyPr/>
          <a:lstStyle/>
          <a:p>
            <a:fld id="{C384D158-29A3-4B03-A20D-9FB9351D0F17}" type="slidenum">
              <a:rPr lang="en-US" smtClean="0"/>
              <a:t>13</a:t>
            </a:fld>
            <a:endParaRPr lang="en-US"/>
          </a:p>
        </p:txBody>
      </p:sp>
    </p:spTree>
    <p:extLst>
      <p:ext uri="{BB962C8B-B14F-4D97-AF65-F5344CB8AC3E}">
        <p14:creationId xmlns:p14="http://schemas.microsoft.com/office/powerpoint/2010/main" val="781366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Incidents related to trafficking or malicious use, 1993-2019</a:t>
            </a:r>
          </a:p>
        </p:txBody>
      </p:sp>
      <p:sp>
        <p:nvSpPr>
          <p:cNvPr id="10" name="TextBox 9"/>
          <p:cNvSpPr txBox="1"/>
          <p:nvPr/>
        </p:nvSpPr>
        <p:spPr>
          <a:xfrm>
            <a:off x="113211" y="5287742"/>
            <a:ext cx="9109167" cy="646331"/>
          </a:xfrm>
          <a:prstGeom prst="rect">
            <a:avLst/>
          </a:prstGeom>
          <a:noFill/>
        </p:spPr>
        <p:txBody>
          <a:bodyPr wrap="square" rtlCol="0">
            <a:spAutoFit/>
          </a:bodyPr>
          <a:lstStyle/>
          <a:p>
            <a:r>
              <a:rPr lang="en-US" dirty="0"/>
              <a:t>Incidents reported to the International Atomic Energy Agency’s Incident and Trafficking Database that are confirmed, or likely to be  related to trafficking or malicious use.</a:t>
            </a:r>
          </a:p>
        </p:txBody>
      </p:sp>
      <p:pic>
        <p:nvPicPr>
          <p:cNvPr id="7" name="Content Placeholder 6">
            <a:extLst>
              <a:ext uri="{FF2B5EF4-FFF2-40B4-BE49-F238E27FC236}">
                <a16:creationId xmlns:a16="http://schemas.microsoft.com/office/drawing/2014/main" id="{73074012-9CE1-A8F4-38CE-FF4539AAA661}"/>
              </a:ext>
            </a:extLst>
          </p:cNvPr>
          <p:cNvPicPr>
            <a:picLocks noGrp="1" noChangeAspect="1"/>
          </p:cNvPicPr>
          <p:nvPr>
            <p:ph idx="1"/>
          </p:nvPr>
        </p:nvPicPr>
        <p:blipFill>
          <a:blip r:embed="rId3"/>
          <a:stretch>
            <a:fillRect/>
          </a:stretch>
        </p:blipFill>
        <p:spPr>
          <a:xfrm>
            <a:off x="844051" y="882187"/>
            <a:ext cx="7455898" cy="4314162"/>
          </a:xfrm>
        </p:spPr>
      </p:pic>
      <p:sp>
        <p:nvSpPr>
          <p:cNvPr id="4" name="Slide Number Placeholder 3">
            <a:extLst>
              <a:ext uri="{FF2B5EF4-FFF2-40B4-BE49-F238E27FC236}">
                <a16:creationId xmlns:a16="http://schemas.microsoft.com/office/drawing/2014/main" id="{0741B151-6B1C-4FE0-BB19-E974B0974F79}"/>
              </a:ext>
            </a:extLst>
          </p:cNvPr>
          <p:cNvSpPr>
            <a:spLocks noGrp="1"/>
          </p:cNvSpPr>
          <p:nvPr>
            <p:ph type="sldNum" sz="quarter" idx="10"/>
          </p:nvPr>
        </p:nvSpPr>
        <p:spPr/>
        <p:txBody>
          <a:bodyPr/>
          <a:lstStyle/>
          <a:p>
            <a:fld id="{C384D158-29A3-4B03-A20D-9FB9351D0F17}" type="slidenum">
              <a:rPr lang="en-US" smtClean="0"/>
              <a:t>14</a:t>
            </a:fld>
            <a:endParaRPr lang="en-US"/>
          </a:p>
        </p:txBody>
      </p:sp>
    </p:spTree>
    <p:extLst>
      <p:ext uri="{BB962C8B-B14F-4D97-AF65-F5344CB8AC3E}">
        <p14:creationId xmlns:p14="http://schemas.microsoft.com/office/powerpoint/2010/main" val="1114990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ight Arrow 46"/>
          <p:cNvSpPr/>
          <p:nvPr/>
        </p:nvSpPr>
        <p:spPr bwMode="auto">
          <a:xfrm>
            <a:off x="5029200" y="2566895"/>
            <a:ext cx="1295400" cy="228600"/>
          </a:xfrm>
          <a:prstGeom prst="rightArrow">
            <a:avLst>
              <a:gd name="adj1" fmla="val 50000"/>
              <a:gd name="adj2" fmla="val 108983"/>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sp>
        <p:nvSpPr>
          <p:cNvPr id="27" name="Right Arrow 26"/>
          <p:cNvSpPr/>
          <p:nvPr/>
        </p:nvSpPr>
        <p:spPr bwMode="auto">
          <a:xfrm rot="8689536">
            <a:off x="1255669" y="3424298"/>
            <a:ext cx="1990995" cy="228600"/>
          </a:xfrm>
          <a:prstGeom prst="rightArrow">
            <a:avLst>
              <a:gd name="adj1" fmla="val 50002"/>
              <a:gd name="adj2" fmla="val 108983"/>
            </a:avLst>
          </a:prstGeom>
          <a:solidFill>
            <a:schemeClr val="tx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sp>
        <p:nvSpPr>
          <p:cNvPr id="30" name="Right Arrow 29"/>
          <p:cNvSpPr/>
          <p:nvPr/>
        </p:nvSpPr>
        <p:spPr bwMode="auto">
          <a:xfrm rot="8828610">
            <a:off x="458170" y="3213827"/>
            <a:ext cx="2668565" cy="228600"/>
          </a:xfrm>
          <a:prstGeom prst="rightArrow">
            <a:avLst>
              <a:gd name="adj1" fmla="val 50002"/>
              <a:gd name="adj2" fmla="val 108983"/>
            </a:avLst>
          </a:prstGeom>
          <a:solidFill>
            <a:schemeClr val="tx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sp>
        <p:nvSpPr>
          <p:cNvPr id="49" name="Right Arrow 48"/>
          <p:cNvSpPr/>
          <p:nvPr/>
        </p:nvSpPr>
        <p:spPr bwMode="auto">
          <a:xfrm rot="19095076">
            <a:off x="2117762" y="3582554"/>
            <a:ext cx="1164460" cy="228600"/>
          </a:xfrm>
          <a:prstGeom prst="rightArrow">
            <a:avLst>
              <a:gd name="adj1" fmla="val 50002"/>
              <a:gd name="adj2" fmla="val 108983"/>
            </a:avLst>
          </a:prstGeom>
          <a:solidFill>
            <a:srgbClr val="339933"/>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sp>
        <p:nvSpPr>
          <p:cNvPr id="50" name="Right Arrow 49"/>
          <p:cNvSpPr/>
          <p:nvPr/>
        </p:nvSpPr>
        <p:spPr bwMode="auto">
          <a:xfrm rot="18479380">
            <a:off x="2712666" y="3709177"/>
            <a:ext cx="823805" cy="228600"/>
          </a:xfrm>
          <a:prstGeom prst="rightArrow">
            <a:avLst>
              <a:gd name="adj1" fmla="val 50002"/>
              <a:gd name="adj2" fmla="val 108983"/>
            </a:avLst>
          </a:prstGeom>
          <a:solidFill>
            <a:srgbClr val="A8B43A"/>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sp>
        <p:nvSpPr>
          <p:cNvPr id="51" name="Right Arrow 50"/>
          <p:cNvSpPr/>
          <p:nvPr/>
        </p:nvSpPr>
        <p:spPr bwMode="auto">
          <a:xfrm rot="16200000">
            <a:off x="3436202" y="3778893"/>
            <a:ext cx="518995" cy="228600"/>
          </a:xfrm>
          <a:prstGeom prst="rightArrow">
            <a:avLst>
              <a:gd name="adj1" fmla="val 50002"/>
              <a:gd name="adj2" fmla="val 108983"/>
            </a:avLst>
          </a:prstGeom>
          <a:solidFill>
            <a:srgbClr val="D8A05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sp>
        <p:nvSpPr>
          <p:cNvPr id="42" name="Right Arrow 41"/>
          <p:cNvSpPr/>
          <p:nvPr/>
        </p:nvSpPr>
        <p:spPr bwMode="auto">
          <a:xfrm rot="5400000">
            <a:off x="7148085" y="3146014"/>
            <a:ext cx="899162" cy="228600"/>
          </a:xfrm>
          <a:prstGeom prst="rightArrow">
            <a:avLst>
              <a:gd name="adj1" fmla="val 50002"/>
              <a:gd name="adj2" fmla="val 108983"/>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sp>
        <p:nvSpPr>
          <p:cNvPr id="5122" name="Rectangle 2"/>
          <p:cNvSpPr>
            <a:spLocks noGrp="1" noChangeArrowheads="1"/>
          </p:cNvSpPr>
          <p:nvPr>
            <p:ph type="title"/>
          </p:nvPr>
        </p:nvSpPr>
        <p:spPr>
          <a:xfrm>
            <a:off x="381000" y="76200"/>
            <a:ext cx="8686799" cy="866775"/>
          </a:xfrm>
        </p:spPr>
        <p:txBody>
          <a:bodyPr>
            <a:normAutofit/>
          </a:bodyPr>
          <a:lstStyle/>
          <a:p>
            <a:pPr eaLnBrk="1" hangingPunct="1"/>
            <a:r>
              <a:rPr lang="en-US" sz="3200" i="1"/>
              <a:t>Nuclear Forensics and Attribution</a:t>
            </a:r>
          </a:p>
        </p:txBody>
      </p:sp>
      <p:sp>
        <p:nvSpPr>
          <p:cNvPr id="5140" name="Text Box 36"/>
          <p:cNvSpPr txBox="1">
            <a:spLocks noChangeArrowheads="1"/>
          </p:cNvSpPr>
          <p:nvPr/>
        </p:nvSpPr>
        <p:spPr bwMode="auto">
          <a:xfrm>
            <a:off x="1610549" y="5416409"/>
            <a:ext cx="2504251" cy="307777"/>
          </a:xfrm>
          <a:prstGeom prst="rect">
            <a:avLst/>
          </a:prstGeom>
          <a:noFill/>
          <a:ln w="9525">
            <a:noFill/>
            <a:miter lim="800000"/>
            <a:headEnd/>
            <a:tailEnd/>
          </a:ln>
        </p:spPr>
        <p:txBody>
          <a:bodyPr wrap="square">
            <a:spAutoFit/>
          </a:bodyPr>
          <a:lstStyle/>
          <a:p>
            <a:pPr eaLnBrk="1" hangingPunct="1"/>
            <a:r>
              <a:rPr lang="en-US" sz="1400" b="1">
                <a:solidFill>
                  <a:srgbClr val="000000"/>
                </a:solidFill>
              </a:rPr>
              <a:t>Nuclear Defense Spectrum</a:t>
            </a:r>
          </a:p>
        </p:txBody>
      </p:sp>
      <p:sp>
        <p:nvSpPr>
          <p:cNvPr id="39" name="Text Box 34"/>
          <p:cNvSpPr txBox="1">
            <a:spLocks noChangeArrowheads="1"/>
          </p:cNvSpPr>
          <p:nvPr/>
        </p:nvSpPr>
        <p:spPr bwMode="auto">
          <a:xfrm>
            <a:off x="8071817" y="2055012"/>
            <a:ext cx="822726" cy="461665"/>
          </a:xfrm>
          <a:prstGeom prst="rect">
            <a:avLst/>
          </a:prstGeom>
          <a:noFill/>
          <a:ln w="3175">
            <a:noFill/>
            <a:miter lim="800000"/>
            <a:headEnd/>
            <a:tailEnd/>
          </a:ln>
        </p:spPr>
        <p:txBody>
          <a:bodyPr wrap="none">
            <a:spAutoFit/>
          </a:bodyPr>
          <a:lstStyle/>
          <a:p>
            <a:pPr eaLnBrk="1" hangingPunct="1"/>
            <a:r>
              <a:rPr lang="en-US" sz="1200" b="1">
                <a:solidFill>
                  <a:srgbClr val="000000"/>
                </a:solidFill>
              </a:rPr>
              <a:t>All-source</a:t>
            </a:r>
          </a:p>
          <a:p>
            <a:pPr eaLnBrk="1" hangingPunct="1"/>
            <a:r>
              <a:rPr lang="en-US" sz="1200" b="1">
                <a:solidFill>
                  <a:srgbClr val="000000"/>
                </a:solidFill>
              </a:rPr>
              <a:t>info fused</a:t>
            </a:r>
          </a:p>
        </p:txBody>
      </p:sp>
      <p:sp>
        <p:nvSpPr>
          <p:cNvPr id="46" name="TextBox 45"/>
          <p:cNvSpPr txBox="1"/>
          <p:nvPr/>
        </p:nvSpPr>
        <p:spPr>
          <a:xfrm>
            <a:off x="7661882" y="1497963"/>
            <a:ext cx="612386" cy="1323439"/>
          </a:xfrm>
          <a:prstGeom prst="rect">
            <a:avLst/>
          </a:prstGeom>
          <a:noFill/>
        </p:spPr>
        <p:txBody>
          <a:bodyPr wrap="square" rtlCol="0">
            <a:spAutoFit/>
          </a:bodyPr>
          <a:lstStyle/>
          <a:p>
            <a:pPr eaLnBrk="1" fontAlgn="auto" hangingPunct="1">
              <a:spcBef>
                <a:spcPts val="0"/>
              </a:spcBef>
              <a:spcAft>
                <a:spcPts val="0"/>
              </a:spcAft>
            </a:pPr>
            <a:r>
              <a:rPr lang="en-US" sz="8000">
                <a:solidFill>
                  <a:srgbClr val="000000"/>
                </a:solidFill>
                <a:latin typeface="Arial"/>
                <a:cs typeface="Adobe Arabic" pitchFamily="18" charset="-78"/>
              </a:rPr>
              <a:t>}</a:t>
            </a:r>
          </a:p>
        </p:txBody>
      </p:sp>
      <p:sp>
        <p:nvSpPr>
          <p:cNvPr id="23" name="Text Box 36"/>
          <p:cNvSpPr txBox="1">
            <a:spLocks noChangeArrowheads="1"/>
          </p:cNvSpPr>
          <p:nvPr/>
        </p:nvSpPr>
        <p:spPr bwMode="auto">
          <a:xfrm>
            <a:off x="5105400" y="1957295"/>
            <a:ext cx="859851" cy="600164"/>
          </a:xfrm>
          <a:prstGeom prst="rect">
            <a:avLst/>
          </a:prstGeom>
          <a:noFill/>
          <a:ln w="9525">
            <a:noFill/>
            <a:miter lim="800000"/>
            <a:headEnd/>
            <a:tailEnd/>
          </a:ln>
        </p:spPr>
        <p:txBody>
          <a:bodyPr wrap="none">
            <a:spAutoFit/>
          </a:bodyPr>
          <a:lstStyle/>
          <a:p>
            <a:pPr algn="ctr" eaLnBrk="1" hangingPunct="1"/>
            <a:r>
              <a:rPr lang="en-US" sz="1100" b="1">
                <a:solidFill>
                  <a:srgbClr val="000000"/>
                </a:solidFill>
              </a:rPr>
              <a:t>Technical</a:t>
            </a:r>
          </a:p>
          <a:p>
            <a:pPr algn="ctr" eaLnBrk="1" hangingPunct="1"/>
            <a:r>
              <a:rPr lang="en-US" sz="1100" b="1">
                <a:solidFill>
                  <a:srgbClr val="000000"/>
                </a:solidFill>
              </a:rPr>
              <a:t>Nuclear</a:t>
            </a:r>
          </a:p>
          <a:p>
            <a:pPr algn="ctr" eaLnBrk="1" hangingPunct="1"/>
            <a:r>
              <a:rPr lang="en-US" sz="1100" b="1">
                <a:solidFill>
                  <a:srgbClr val="000000"/>
                </a:solidFill>
              </a:rPr>
              <a:t>Forensics</a:t>
            </a:r>
          </a:p>
        </p:txBody>
      </p:sp>
      <p:sp>
        <p:nvSpPr>
          <p:cNvPr id="24" name="Text Box 36"/>
          <p:cNvSpPr txBox="1">
            <a:spLocks noChangeArrowheads="1"/>
          </p:cNvSpPr>
          <p:nvPr/>
        </p:nvSpPr>
        <p:spPr bwMode="auto">
          <a:xfrm>
            <a:off x="7710404" y="1347695"/>
            <a:ext cx="869149" cy="430887"/>
          </a:xfrm>
          <a:prstGeom prst="rect">
            <a:avLst/>
          </a:prstGeom>
          <a:noFill/>
          <a:ln w="9525">
            <a:noFill/>
            <a:miter lim="800000"/>
            <a:headEnd/>
            <a:tailEnd/>
          </a:ln>
        </p:spPr>
        <p:txBody>
          <a:bodyPr wrap="none">
            <a:spAutoFit/>
          </a:bodyPr>
          <a:lstStyle/>
          <a:p>
            <a:pPr eaLnBrk="1" hangingPunct="1"/>
            <a:r>
              <a:rPr lang="en-US" sz="1100" b="1">
                <a:solidFill>
                  <a:srgbClr val="000000"/>
                </a:solidFill>
              </a:rPr>
              <a:t>Intelligence</a:t>
            </a:r>
          </a:p>
          <a:p>
            <a:pPr eaLnBrk="1" hangingPunct="1"/>
            <a:r>
              <a:rPr lang="en-US" sz="1100" b="1">
                <a:solidFill>
                  <a:srgbClr val="000000"/>
                </a:solidFill>
              </a:rPr>
              <a:t>Community</a:t>
            </a:r>
          </a:p>
        </p:txBody>
      </p:sp>
      <p:sp>
        <p:nvSpPr>
          <p:cNvPr id="25" name="Text Box 36"/>
          <p:cNvSpPr txBox="1">
            <a:spLocks noChangeArrowheads="1"/>
          </p:cNvSpPr>
          <p:nvPr/>
        </p:nvSpPr>
        <p:spPr bwMode="auto">
          <a:xfrm>
            <a:off x="7693102" y="2795495"/>
            <a:ext cx="939681" cy="430887"/>
          </a:xfrm>
          <a:prstGeom prst="rect">
            <a:avLst/>
          </a:prstGeom>
          <a:noFill/>
          <a:ln w="9525">
            <a:noFill/>
            <a:miter lim="800000"/>
            <a:headEnd/>
            <a:tailEnd/>
          </a:ln>
        </p:spPr>
        <p:txBody>
          <a:bodyPr wrap="none">
            <a:spAutoFit/>
          </a:bodyPr>
          <a:lstStyle/>
          <a:p>
            <a:pPr eaLnBrk="1" hangingPunct="1"/>
            <a:r>
              <a:rPr lang="en-US" sz="1100" b="1">
                <a:solidFill>
                  <a:srgbClr val="000000"/>
                </a:solidFill>
              </a:rPr>
              <a:t>Law</a:t>
            </a:r>
          </a:p>
          <a:p>
            <a:pPr eaLnBrk="1" hangingPunct="1"/>
            <a:r>
              <a:rPr lang="en-US" sz="1100" b="1">
                <a:solidFill>
                  <a:srgbClr val="000000"/>
                </a:solidFill>
              </a:rPr>
              <a:t>Enforcement</a:t>
            </a:r>
          </a:p>
        </p:txBody>
      </p:sp>
      <p:sp>
        <p:nvSpPr>
          <p:cNvPr id="26" name="Right Arrow 25"/>
          <p:cNvSpPr/>
          <p:nvPr/>
        </p:nvSpPr>
        <p:spPr bwMode="auto">
          <a:xfrm rot="10800000">
            <a:off x="6096000" y="4524847"/>
            <a:ext cx="1066947" cy="228600"/>
          </a:xfrm>
          <a:prstGeom prst="rightArrow">
            <a:avLst>
              <a:gd name="adj1" fmla="val 50000"/>
              <a:gd name="adj2" fmla="val 108983"/>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pic>
        <p:nvPicPr>
          <p:cNvPr id="1032" name="Picture 8" descr="M:\CMG\DHS\DNDO\UCSDPresentation_2012-08-14\Graphics\Slide26_TechnicalNuclearForensics\WhitehouseSeal.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08737" y="3733544"/>
            <a:ext cx="2506663" cy="1787969"/>
          </a:xfrm>
          <a:prstGeom prst="rect">
            <a:avLst/>
          </a:prstGeom>
          <a:noFill/>
        </p:spPr>
      </p:pic>
      <p:sp>
        <p:nvSpPr>
          <p:cNvPr id="48" name="Oval 47"/>
          <p:cNvSpPr/>
          <p:nvPr/>
        </p:nvSpPr>
        <p:spPr bwMode="auto">
          <a:xfrm>
            <a:off x="6463864" y="3808327"/>
            <a:ext cx="2362200" cy="1608082"/>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endParaRPr lang="en-US" sz="1800">
              <a:solidFill>
                <a:srgbClr val="000000"/>
              </a:solidFill>
            </a:endParaRPr>
          </a:p>
        </p:txBody>
      </p:sp>
      <p:pic>
        <p:nvPicPr>
          <p:cNvPr id="1029" name="Picture 5" descr="M:\CMG\DHS\DNDO\UCSDPresentation_2012-08-14\Graphics\Slide26_TechnicalNuclearForensics\Slide26_TrianlgeDiagram_A004.png"/>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017987" y="1295400"/>
            <a:ext cx="1729284" cy="1917622"/>
          </a:xfrm>
          <a:prstGeom prst="rect">
            <a:avLst/>
          </a:prstGeom>
          <a:noFill/>
        </p:spPr>
      </p:pic>
      <p:pic>
        <p:nvPicPr>
          <p:cNvPr id="1026" name="Picture 2" descr="M:\CMG\DHS\DNDO\UCSDPresentation_2012-08-14\Graphics\Slide26_TechnicalNuclearForensics\Slide26_TNF_Diagram_A005.png"/>
          <p:cNvPicPr>
            <a:picLocks noChangeAspect="1" noChangeArrowheads="1"/>
          </p:cNvPicPr>
          <p:nvPr/>
        </p:nvPicPr>
        <p:blipFill>
          <a:blip r:embed="rId5" cstate="print"/>
          <a:srcRect/>
          <a:stretch>
            <a:fillRect/>
          </a:stretch>
        </p:blipFill>
        <p:spPr bwMode="auto">
          <a:xfrm>
            <a:off x="2819400" y="1423895"/>
            <a:ext cx="2273300" cy="2230437"/>
          </a:xfrm>
          <a:prstGeom prst="rect">
            <a:avLst/>
          </a:prstGeom>
          <a:noFill/>
        </p:spPr>
      </p:pic>
      <p:sp>
        <p:nvSpPr>
          <p:cNvPr id="5129" name="Text Box 21"/>
          <p:cNvSpPr txBox="1">
            <a:spLocks noChangeArrowheads="1"/>
          </p:cNvSpPr>
          <p:nvPr/>
        </p:nvSpPr>
        <p:spPr bwMode="auto">
          <a:xfrm>
            <a:off x="1676400" y="4167095"/>
            <a:ext cx="849913" cy="276999"/>
          </a:xfrm>
          <a:prstGeom prst="rect">
            <a:avLst/>
          </a:prstGeom>
          <a:noFill/>
          <a:ln w="9525">
            <a:noFill/>
            <a:miter lim="800000"/>
            <a:headEnd/>
            <a:tailEnd/>
          </a:ln>
        </p:spPr>
        <p:txBody>
          <a:bodyPr wrap="none">
            <a:spAutoFit/>
          </a:bodyPr>
          <a:lstStyle/>
          <a:p>
            <a:pPr algn="ctr" eaLnBrk="1" hangingPunct="1"/>
            <a:r>
              <a:rPr lang="en-US" sz="1200" b="1">
                <a:solidFill>
                  <a:srgbClr val="000000"/>
                </a:solidFill>
              </a:rPr>
              <a:t>Materials</a:t>
            </a:r>
          </a:p>
        </p:txBody>
      </p:sp>
      <p:sp>
        <p:nvSpPr>
          <p:cNvPr id="5130" name="Text Box 22"/>
          <p:cNvSpPr txBox="1">
            <a:spLocks noChangeArrowheads="1"/>
          </p:cNvSpPr>
          <p:nvPr/>
        </p:nvSpPr>
        <p:spPr bwMode="auto">
          <a:xfrm>
            <a:off x="2362200" y="4167095"/>
            <a:ext cx="838200" cy="276999"/>
          </a:xfrm>
          <a:prstGeom prst="rect">
            <a:avLst/>
          </a:prstGeom>
          <a:noFill/>
          <a:ln w="9525">
            <a:noFill/>
            <a:miter lim="800000"/>
            <a:headEnd/>
            <a:tailEnd/>
          </a:ln>
        </p:spPr>
        <p:txBody>
          <a:bodyPr wrap="square">
            <a:spAutoFit/>
          </a:bodyPr>
          <a:lstStyle/>
          <a:p>
            <a:pPr algn="ctr" eaLnBrk="1" hangingPunct="1"/>
            <a:r>
              <a:rPr lang="en-US" sz="1200" b="1">
                <a:solidFill>
                  <a:srgbClr val="000000"/>
                </a:solidFill>
              </a:rPr>
              <a:t>Device</a:t>
            </a:r>
          </a:p>
        </p:txBody>
      </p:sp>
      <p:sp>
        <p:nvSpPr>
          <p:cNvPr id="5131" name="Text Box 23"/>
          <p:cNvSpPr txBox="1">
            <a:spLocks noChangeArrowheads="1"/>
          </p:cNvSpPr>
          <p:nvPr/>
        </p:nvSpPr>
        <p:spPr bwMode="auto">
          <a:xfrm>
            <a:off x="3276600" y="4167095"/>
            <a:ext cx="838199" cy="276999"/>
          </a:xfrm>
          <a:prstGeom prst="rect">
            <a:avLst/>
          </a:prstGeom>
          <a:noFill/>
          <a:ln w="9525">
            <a:noFill/>
            <a:miter lim="800000"/>
            <a:headEnd/>
            <a:tailEnd/>
          </a:ln>
        </p:spPr>
        <p:txBody>
          <a:bodyPr wrap="square">
            <a:spAutoFit/>
          </a:bodyPr>
          <a:lstStyle/>
          <a:p>
            <a:pPr algn="ctr" eaLnBrk="1" hangingPunct="1"/>
            <a:r>
              <a:rPr lang="en-US" sz="1200" b="1">
                <a:solidFill>
                  <a:srgbClr val="000000"/>
                </a:solidFill>
              </a:rPr>
              <a:t>Debris</a:t>
            </a:r>
          </a:p>
        </p:txBody>
      </p:sp>
      <p:sp>
        <p:nvSpPr>
          <p:cNvPr id="45" name="Rectangle 3"/>
          <p:cNvSpPr txBox="1">
            <a:spLocks noChangeArrowheads="1"/>
          </p:cNvSpPr>
          <p:nvPr/>
        </p:nvSpPr>
        <p:spPr bwMode="auto">
          <a:xfrm>
            <a:off x="233974" y="876598"/>
            <a:ext cx="4174951" cy="29146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22250" indent="-222250">
              <a:spcBef>
                <a:spcPct val="80000"/>
              </a:spcBef>
              <a:buFont typeface="Wingdings" pitchFamily="2" charset="2"/>
              <a:buChar char="§"/>
              <a:defRPr/>
            </a:pPr>
            <a:endParaRPr lang="en-US" sz="1600" kern="0">
              <a:solidFill>
                <a:srgbClr val="333333"/>
              </a:solidFill>
              <a:latin typeface="Arial"/>
            </a:endParaRPr>
          </a:p>
        </p:txBody>
      </p:sp>
      <p:grpSp>
        <p:nvGrpSpPr>
          <p:cNvPr id="20" name="Group 19"/>
          <p:cNvGrpSpPr/>
          <p:nvPr/>
        </p:nvGrpSpPr>
        <p:grpSpPr>
          <a:xfrm>
            <a:off x="75186" y="4418669"/>
            <a:ext cx="6250427" cy="920163"/>
            <a:chOff x="60346" y="3810000"/>
            <a:chExt cx="6250427" cy="920163"/>
          </a:xfrm>
        </p:grpSpPr>
        <p:sp>
          <p:nvSpPr>
            <p:cNvPr id="2" name="Chevron 1"/>
            <p:cNvSpPr/>
            <p:nvPr/>
          </p:nvSpPr>
          <p:spPr>
            <a:xfrm>
              <a:off x="60346" y="3810000"/>
              <a:ext cx="6035654" cy="914400"/>
            </a:xfrm>
            <a:prstGeom prst="chevron">
              <a:avLst/>
            </a:prstGeom>
            <a:gradFill flip="none" rotWithShape="1">
              <a:gsLst>
                <a:gs pos="0">
                  <a:srgbClr val="C00000"/>
                </a:gs>
                <a:gs pos="25000">
                  <a:srgbClr val="FF6633"/>
                </a:gs>
                <a:gs pos="50000">
                  <a:srgbClr val="FFFF00"/>
                </a:gs>
                <a:gs pos="75000">
                  <a:srgbClr val="01A78F"/>
                </a:gs>
                <a:gs pos="100000">
                  <a:srgbClr val="3366FF"/>
                </a:gs>
              </a:gsLst>
              <a:lin ang="108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Text Box 7"/>
            <p:cNvSpPr txBox="1">
              <a:spLocks noChangeArrowheads="1"/>
            </p:cNvSpPr>
            <p:nvPr/>
          </p:nvSpPr>
          <p:spPr bwMode="auto">
            <a:xfrm>
              <a:off x="466026" y="4037598"/>
              <a:ext cx="751863" cy="399996"/>
            </a:xfrm>
            <a:prstGeom prst="rect">
              <a:avLst/>
            </a:prstGeom>
            <a:noFill/>
            <a:ln w="9525">
              <a:noFill/>
              <a:miter lim="800000"/>
              <a:headEnd/>
              <a:tailEnd/>
            </a:ln>
          </p:spPr>
          <p:txBody>
            <a:bodyPr wrap="none">
              <a:spAutoFit/>
            </a:bodyPr>
            <a:lstStyle/>
            <a:p>
              <a:r>
                <a:rPr lang="en-US" sz="1000" b="1">
                  <a:solidFill>
                    <a:srgbClr val="000000"/>
                  </a:solidFill>
                </a:rPr>
                <a:t>Deter-</a:t>
              </a:r>
            </a:p>
            <a:p>
              <a:r>
                <a:rPr lang="en-US" sz="1000" b="1">
                  <a:solidFill>
                    <a:srgbClr val="000000"/>
                  </a:solidFill>
                </a:rPr>
                <a:t>Dissuade</a:t>
              </a:r>
            </a:p>
          </p:txBody>
        </p:sp>
        <p:sp>
          <p:nvSpPr>
            <p:cNvPr id="78" name="Text Box 8"/>
            <p:cNvSpPr txBox="1">
              <a:spLocks noChangeArrowheads="1"/>
            </p:cNvSpPr>
            <p:nvPr/>
          </p:nvSpPr>
          <p:spPr bwMode="auto">
            <a:xfrm>
              <a:off x="1751021" y="4160845"/>
              <a:ext cx="575722" cy="246286"/>
            </a:xfrm>
            <a:prstGeom prst="rect">
              <a:avLst/>
            </a:prstGeom>
            <a:noFill/>
            <a:ln w="9525">
              <a:noFill/>
              <a:miter lim="800000"/>
              <a:headEnd/>
              <a:tailEnd/>
            </a:ln>
          </p:spPr>
          <p:txBody>
            <a:bodyPr wrap="none">
              <a:spAutoFit/>
            </a:bodyPr>
            <a:lstStyle/>
            <a:p>
              <a:r>
                <a:rPr lang="en-US" sz="1000" b="1">
                  <a:solidFill>
                    <a:srgbClr val="000000"/>
                  </a:solidFill>
                </a:rPr>
                <a:t>Detect</a:t>
              </a:r>
            </a:p>
          </p:txBody>
        </p:sp>
        <p:sp>
          <p:nvSpPr>
            <p:cNvPr id="79" name="Text Box 10"/>
            <p:cNvSpPr txBox="1">
              <a:spLocks noChangeArrowheads="1"/>
            </p:cNvSpPr>
            <p:nvPr/>
          </p:nvSpPr>
          <p:spPr bwMode="auto">
            <a:xfrm>
              <a:off x="2310546" y="4152353"/>
              <a:ext cx="689888" cy="246286"/>
            </a:xfrm>
            <a:prstGeom prst="rect">
              <a:avLst/>
            </a:prstGeom>
            <a:noFill/>
            <a:ln w="9525">
              <a:noFill/>
              <a:miter lim="800000"/>
              <a:headEnd/>
              <a:tailEnd/>
            </a:ln>
          </p:spPr>
          <p:txBody>
            <a:bodyPr wrap="none">
              <a:spAutoFit/>
            </a:bodyPr>
            <a:lstStyle/>
            <a:p>
              <a:r>
                <a:rPr lang="en-US" sz="1000" b="1">
                  <a:solidFill>
                    <a:srgbClr val="000000"/>
                  </a:solidFill>
                </a:rPr>
                <a:t>Interdict</a:t>
              </a:r>
            </a:p>
          </p:txBody>
        </p:sp>
        <p:sp>
          <p:nvSpPr>
            <p:cNvPr id="80" name="Text Box 12"/>
            <p:cNvSpPr txBox="1">
              <a:spLocks noChangeArrowheads="1"/>
            </p:cNvSpPr>
            <p:nvPr/>
          </p:nvSpPr>
          <p:spPr bwMode="auto">
            <a:xfrm>
              <a:off x="3009900" y="4100282"/>
              <a:ext cx="626281" cy="399996"/>
            </a:xfrm>
            <a:prstGeom prst="rect">
              <a:avLst/>
            </a:prstGeom>
            <a:noFill/>
            <a:ln w="9525">
              <a:noFill/>
              <a:miter lim="800000"/>
              <a:headEnd/>
              <a:tailEnd/>
            </a:ln>
          </p:spPr>
          <p:txBody>
            <a:bodyPr wrap="none">
              <a:spAutoFit/>
            </a:bodyPr>
            <a:lstStyle/>
            <a:p>
              <a:r>
                <a:rPr lang="en-US" sz="1000" b="1">
                  <a:solidFill>
                    <a:srgbClr val="000000"/>
                  </a:solidFill>
                </a:rPr>
                <a:t>Render</a:t>
              </a:r>
            </a:p>
            <a:p>
              <a:r>
                <a:rPr lang="en-US" sz="1000" b="1">
                  <a:solidFill>
                    <a:srgbClr val="000000"/>
                  </a:solidFill>
                </a:rPr>
                <a:t>Safe</a:t>
              </a:r>
            </a:p>
          </p:txBody>
        </p:sp>
        <p:sp>
          <p:nvSpPr>
            <p:cNvPr id="81" name="Text Box 14"/>
            <p:cNvSpPr txBox="1">
              <a:spLocks noChangeArrowheads="1"/>
            </p:cNvSpPr>
            <p:nvPr/>
          </p:nvSpPr>
          <p:spPr bwMode="auto">
            <a:xfrm>
              <a:off x="3619347" y="3981102"/>
              <a:ext cx="1448275" cy="553706"/>
            </a:xfrm>
            <a:prstGeom prst="rect">
              <a:avLst/>
            </a:prstGeom>
            <a:noFill/>
            <a:ln w="9525">
              <a:noFill/>
              <a:miter lim="800000"/>
              <a:headEnd/>
              <a:tailEnd/>
            </a:ln>
          </p:spPr>
          <p:txBody>
            <a:bodyPr wrap="square">
              <a:spAutoFit/>
            </a:bodyPr>
            <a:lstStyle/>
            <a:p>
              <a:r>
                <a:rPr lang="en-US" sz="1000" b="1">
                  <a:solidFill>
                    <a:srgbClr val="000000"/>
                  </a:solidFill>
                </a:rPr>
                <a:t>Post-</a:t>
              </a:r>
              <a:r>
                <a:rPr lang="en-US" sz="1000" b="1" err="1">
                  <a:solidFill>
                    <a:srgbClr val="000000"/>
                  </a:solidFill>
                </a:rPr>
                <a:t>Det</a:t>
              </a:r>
              <a:r>
                <a:rPr lang="en-US" sz="1000" b="1">
                  <a:solidFill>
                    <a:srgbClr val="000000"/>
                  </a:solidFill>
                </a:rPr>
                <a:t> – </a:t>
              </a:r>
            </a:p>
            <a:p>
              <a:r>
                <a:rPr lang="en-US" sz="1000" b="1">
                  <a:solidFill>
                    <a:srgbClr val="000000"/>
                  </a:solidFill>
                </a:rPr>
                <a:t>Consequence Management</a:t>
              </a:r>
            </a:p>
          </p:txBody>
        </p:sp>
        <p:sp>
          <p:nvSpPr>
            <p:cNvPr id="64" name="Text Box 8"/>
            <p:cNvSpPr txBox="1">
              <a:spLocks noChangeArrowheads="1"/>
            </p:cNvSpPr>
            <p:nvPr/>
          </p:nvSpPr>
          <p:spPr bwMode="auto">
            <a:xfrm>
              <a:off x="1145249" y="4153111"/>
              <a:ext cx="609462" cy="246221"/>
            </a:xfrm>
            <a:prstGeom prst="rect">
              <a:avLst/>
            </a:prstGeom>
            <a:noFill/>
            <a:ln w="9525">
              <a:noFill/>
              <a:miter lim="800000"/>
              <a:headEnd/>
              <a:tailEnd/>
            </a:ln>
          </p:spPr>
          <p:txBody>
            <a:bodyPr wrap="none">
              <a:spAutoFit/>
            </a:bodyPr>
            <a:lstStyle/>
            <a:p>
              <a:r>
                <a:rPr lang="en-US" sz="1000" b="1">
                  <a:solidFill>
                    <a:srgbClr val="000000"/>
                  </a:solidFill>
                </a:rPr>
                <a:t>Secure</a:t>
              </a:r>
            </a:p>
          </p:txBody>
        </p:sp>
        <p:sp>
          <p:nvSpPr>
            <p:cNvPr id="73" name="Text Box 10"/>
            <p:cNvSpPr txBox="1">
              <a:spLocks noChangeArrowheads="1"/>
            </p:cNvSpPr>
            <p:nvPr/>
          </p:nvSpPr>
          <p:spPr bwMode="auto">
            <a:xfrm>
              <a:off x="5295900" y="4136936"/>
              <a:ext cx="1014873" cy="246221"/>
            </a:xfrm>
            <a:prstGeom prst="rect">
              <a:avLst/>
            </a:prstGeom>
            <a:noFill/>
            <a:ln w="9525">
              <a:noFill/>
              <a:miter lim="800000"/>
              <a:headEnd/>
              <a:tailEnd/>
            </a:ln>
          </p:spPr>
          <p:txBody>
            <a:bodyPr wrap="square">
              <a:spAutoFit/>
            </a:bodyPr>
            <a:lstStyle/>
            <a:p>
              <a:r>
                <a:rPr lang="en-US" sz="1000" b="1">
                  <a:solidFill>
                    <a:srgbClr val="000000"/>
                  </a:solidFill>
                </a:rPr>
                <a:t>Attribution</a:t>
              </a:r>
            </a:p>
          </p:txBody>
        </p:sp>
        <p:sp>
          <p:nvSpPr>
            <p:cNvPr id="74" name="Text Box 10"/>
            <p:cNvSpPr txBox="1">
              <a:spLocks noChangeArrowheads="1"/>
            </p:cNvSpPr>
            <p:nvPr/>
          </p:nvSpPr>
          <p:spPr bwMode="auto">
            <a:xfrm>
              <a:off x="4600311" y="4136936"/>
              <a:ext cx="758541" cy="246221"/>
            </a:xfrm>
            <a:prstGeom prst="rect">
              <a:avLst/>
            </a:prstGeom>
            <a:noFill/>
            <a:ln w="9525">
              <a:noFill/>
              <a:miter lim="800000"/>
              <a:headEnd/>
              <a:tailEnd/>
            </a:ln>
          </p:spPr>
          <p:txBody>
            <a:bodyPr wrap="none">
              <a:spAutoFit/>
            </a:bodyPr>
            <a:lstStyle/>
            <a:p>
              <a:r>
                <a:rPr lang="en-US" sz="1000" b="1">
                  <a:solidFill>
                    <a:srgbClr val="000000"/>
                  </a:solidFill>
                </a:rPr>
                <a:t>Recovery</a:t>
              </a:r>
            </a:p>
          </p:txBody>
        </p:sp>
        <p:grpSp>
          <p:nvGrpSpPr>
            <p:cNvPr id="18" name="Group 17"/>
            <p:cNvGrpSpPr/>
            <p:nvPr/>
          </p:nvGrpSpPr>
          <p:grpSpPr>
            <a:xfrm>
              <a:off x="4976004" y="3811780"/>
              <a:ext cx="381000" cy="903375"/>
              <a:chOff x="5105400" y="1282243"/>
              <a:chExt cx="381000" cy="903375"/>
            </a:xfrm>
          </p:grpSpPr>
          <p:cxnSp>
            <p:nvCxnSpPr>
              <p:cNvPr id="4" name="Straight Connector 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4291558" y="3815512"/>
              <a:ext cx="381000" cy="903375"/>
              <a:chOff x="5105400" y="1282243"/>
              <a:chExt cx="381000" cy="903375"/>
            </a:xfrm>
          </p:grpSpPr>
          <p:cxnSp>
            <p:nvCxnSpPr>
              <p:cNvPr id="65" name="Straight Connector 64"/>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306931" y="3815512"/>
              <a:ext cx="381000" cy="903375"/>
              <a:chOff x="3104840" y="3824535"/>
              <a:chExt cx="381000" cy="903375"/>
            </a:xfrm>
          </p:grpSpPr>
          <p:cxnSp>
            <p:nvCxnSpPr>
              <p:cNvPr id="83" name="Straight Connector 82"/>
              <p:cNvCxnSpPr/>
              <p:nvPr/>
            </p:nvCxnSpPr>
            <p:spPr>
              <a:xfrm>
                <a:off x="3104840" y="3824535"/>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3156767" y="4270710"/>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2655599" y="3819022"/>
              <a:ext cx="381000" cy="903375"/>
              <a:chOff x="5105400" y="1282243"/>
              <a:chExt cx="381000" cy="903375"/>
            </a:xfrm>
          </p:grpSpPr>
          <p:cxnSp>
            <p:nvCxnSpPr>
              <p:cNvPr id="86" name="Straight Connector 8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1986955" y="3826788"/>
              <a:ext cx="381000" cy="903375"/>
              <a:chOff x="5105400" y="1282243"/>
              <a:chExt cx="381000" cy="903375"/>
            </a:xfrm>
          </p:grpSpPr>
          <p:cxnSp>
            <p:nvCxnSpPr>
              <p:cNvPr id="89" name="Straight Connector 88"/>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1420048" y="3821275"/>
              <a:ext cx="381000" cy="903375"/>
              <a:chOff x="5105400" y="1282243"/>
              <a:chExt cx="381000" cy="903375"/>
            </a:xfrm>
          </p:grpSpPr>
          <p:cxnSp>
            <p:nvCxnSpPr>
              <p:cNvPr id="92" name="Straight Connector 91"/>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841958" y="3819319"/>
              <a:ext cx="381000" cy="903375"/>
              <a:chOff x="5105400" y="1282243"/>
              <a:chExt cx="381000" cy="903375"/>
            </a:xfrm>
          </p:grpSpPr>
          <p:cxnSp>
            <p:nvCxnSpPr>
              <p:cNvPr id="95" name="Straight Connector 94"/>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 name="TextBox 2"/>
          <p:cNvSpPr txBox="1"/>
          <p:nvPr/>
        </p:nvSpPr>
        <p:spPr>
          <a:xfrm>
            <a:off x="311150" y="902053"/>
            <a:ext cx="3651250" cy="2037481"/>
          </a:xfrm>
          <a:prstGeom prst="rect">
            <a:avLst/>
          </a:prstGeom>
          <a:noFill/>
        </p:spPr>
        <p:txBody>
          <a:bodyPr wrap="square" rtlCol="0">
            <a:spAutoFit/>
          </a:bodyPr>
          <a:lstStyle/>
          <a:p>
            <a:pPr marL="112713" indent="-112713">
              <a:spcBef>
                <a:spcPct val="80000"/>
              </a:spcBef>
              <a:buFont typeface="Arial" panose="020B0604020202020204" pitchFamily="34" charset="0"/>
              <a:buChar char="•"/>
              <a:defRPr/>
            </a:pPr>
            <a:r>
              <a:rPr lang="en-US" sz="1200"/>
              <a:t>Enhances deterrence</a:t>
            </a:r>
          </a:p>
          <a:p>
            <a:pPr marL="112713" indent="-112713">
              <a:spcBef>
                <a:spcPct val="80000"/>
              </a:spcBef>
              <a:buFont typeface="Arial" panose="020B0604020202020204" pitchFamily="34" charset="0"/>
              <a:buChar char="•"/>
              <a:defRPr/>
            </a:pPr>
            <a:r>
              <a:rPr lang="en-US" sz="1200"/>
              <a:t>Traces origin of materials </a:t>
            </a:r>
          </a:p>
          <a:p>
            <a:pPr marL="112713" indent="-112713">
              <a:spcBef>
                <a:spcPct val="80000"/>
              </a:spcBef>
              <a:buFont typeface="Arial" panose="020B0604020202020204" pitchFamily="34" charset="0"/>
              <a:buChar char="•"/>
              <a:defRPr/>
            </a:pPr>
            <a:r>
              <a:rPr lang="en-US" sz="1200"/>
              <a:t>Supports prosecution</a:t>
            </a:r>
          </a:p>
          <a:p>
            <a:pPr marL="112713" indent="-112713">
              <a:spcBef>
                <a:spcPct val="80000"/>
              </a:spcBef>
              <a:buFont typeface="Arial" panose="020B0604020202020204" pitchFamily="34" charset="0"/>
              <a:buChar char="•"/>
              <a:defRPr/>
            </a:pPr>
            <a:r>
              <a:rPr lang="en-US" sz="1200"/>
              <a:t>Disrupts follow-on event</a:t>
            </a:r>
          </a:p>
          <a:p>
            <a:pPr marL="112713" indent="-112713">
              <a:spcBef>
                <a:spcPct val="80000"/>
              </a:spcBef>
              <a:buFont typeface="Arial" panose="020B0604020202020204" pitchFamily="34" charset="0"/>
              <a:buChar char="•"/>
              <a:defRPr/>
            </a:pPr>
            <a:r>
              <a:rPr lang="en-US" sz="1200"/>
              <a:t>Informs national response </a:t>
            </a:r>
          </a:p>
          <a:p>
            <a:pPr marL="112713">
              <a:defRPr/>
            </a:pPr>
            <a:r>
              <a:rPr lang="en-US" sz="1200"/>
              <a:t>decisions</a:t>
            </a:r>
          </a:p>
          <a:p>
            <a:pPr marL="112713" indent="-112713"/>
            <a:endParaRPr lang="en-US" sz="1600"/>
          </a:p>
        </p:txBody>
      </p:sp>
      <p:sp>
        <p:nvSpPr>
          <p:cNvPr id="6" name="Slide Number Placeholder 5">
            <a:extLst>
              <a:ext uri="{FF2B5EF4-FFF2-40B4-BE49-F238E27FC236}">
                <a16:creationId xmlns:a16="http://schemas.microsoft.com/office/drawing/2014/main" id="{DD2B4027-0F31-4FEA-BDF2-F8E26D9BFD60}"/>
              </a:ext>
            </a:extLst>
          </p:cNvPr>
          <p:cNvSpPr>
            <a:spLocks noGrp="1"/>
          </p:cNvSpPr>
          <p:nvPr>
            <p:ph type="sldNum" sz="quarter" idx="10"/>
          </p:nvPr>
        </p:nvSpPr>
        <p:spPr/>
        <p:txBody>
          <a:bodyPr/>
          <a:lstStyle/>
          <a:p>
            <a:fld id="{C384D158-29A3-4B03-A20D-9FB9351D0F17}" type="slidenum">
              <a:rPr lang="en-US" smtClean="0"/>
              <a:t>15</a:t>
            </a:fld>
            <a:endParaRPr lang="en-US"/>
          </a:p>
        </p:txBody>
      </p:sp>
    </p:spTree>
    <p:extLst>
      <p:ext uri="{BB962C8B-B14F-4D97-AF65-F5344CB8AC3E}">
        <p14:creationId xmlns:p14="http://schemas.microsoft.com/office/powerpoint/2010/main" val="17628487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127100" y="914400"/>
            <a:ext cx="6889800" cy="4955241"/>
            <a:chOff x="1717830" y="922426"/>
            <a:chExt cx="5573945" cy="5173574"/>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401403" y="4481846"/>
              <a:ext cx="635126" cy="85711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494722" y="4481845"/>
              <a:ext cx="635126" cy="857115"/>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583160" y="4481848"/>
              <a:ext cx="635126" cy="857115"/>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676479" y="4481847"/>
              <a:ext cx="635126" cy="857115"/>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809553" y="4476885"/>
              <a:ext cx="635126" cy="857115"/>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902872" y="4476884"/>
              <a:ext cx="635126" cy="857115"/>
            </a:xfrm>
            <a:prstGeom prst="rect">
              <a:avLst/>
            </a:prstGeom>
          </p:spPr>
        </p:pic>
        <p:sp>
          <p:nvSpPr>
            <p:cNvPr id="13" name="Freeform 26"/>
            <p:cNvSpPr>
              <a:spLocks/>
            </p:cNvSpPr>
            <p:nvPr/>
          </p:nvSpPr>
          <p:spPr bwMode="auto">
            <a:xfrm>
              <a:off x="1818016" y="2474053"/>
              <a:ext cx="2223564" cy="2002832"/>
            </a:xfrm>
            <a:custGeom>
              <a:avLst/>
              <a:gdLst/>
              <a:ahLst/>
              <a:cxnLst>
                <a:cxn ang="0">
                  <a:pos x="0" y="370"/>
                </a:cxn>
                <a:cxn ang="0">
                  <a:pos x="0" y="42"/>
                </a:cxn>
                <a:cxn ang="0">
                  <a:pos x="140" y="23"/>
                </a:cxn>
                <a:cxn ang="0">
                  <a:pos x="134" y="68"/>
                </a:cxn>
                <a:cxn ang="0">
                  <a:pos x="164" y="124"/>
                </a:cxn>
                <a:cxn ang="0">
                  <a:pos x="164" y="124"/>
                </a:cxn>
                <a:cxn ang="0">
                  <a:pos x="195" y="68"/>
                </a:cxn>
                <a:cxn ang="0">
                  <a:pos x="189" y="23"/>
                </a:cxn>
                <a:cxn ang="0">
                  <a:pos x="329" y="42"/>
                </a:cxn>
                <a:cxn ang="0">
                  <a:pos x="311" y="181"/>
                </a:cxn>
                <a:cxn ang="0">
                  <a:pos x="355" y="175"/>
                </a:cxn>
                <a:cxn ang="0">
                  <a:pos x="411" y="206"/>
                </a:cxn>
                <a:cxn ang="0">
                  <a:pos x="411" y="206"/>
                </a:cxn>
                <a:cxn ang="0">
                  <a:pos x="355" y="237"/>
                </a:cxn>
                <a:cxn ang="0">
                  <a:pos x="311" y="230"/>
                </a:cxn>
                <a:cxn ang="0">
                  <a:pos x="329" y="370"/>
                </a:cxn>
                <a:cxn ang="0">
                  <a:pos x="0" y="370"/>
                </a:cxn>
              </a:cxnLst>
              <a:rect l="0" t="0" r="r" b="b"/>
              <a:pathLst>
                <a:path w="411" h="370">
                  <a:moveTo>
                    <a:pt x="0" y="370"/>
                  </a:moveTo>
                  <a:cubicBezTo>
                    <a:pt x="0" y="42"/>
                    <a:pt x="0" y="42"/>
                    <a:pt x="0" y="42"/>
                  </a:cubicBezTo>
                  <a:cubicBezTo>
                    <a:pt x="0" y="42"/>
                    <a:pt x="115" y="0"/>
                    <a:pt x="140" y="23"/>
                  </a:cubicBezTo>
                  <a:cubicBezTo>
                    <a:pt x="155" y="37"/>
                    <a:pt x="140" y="59"/>
                    <a:pt x="134" y="68"/>
                  </a:cubicBezTo>
                  <a:cubicBezTo>
                    <a:pt x="118" y="88"/>
                    <a:pt x="122" y="123"/>
                    <a:pt x="164" y="124"/>
                  </a:cubicBezTo>
                  <a:cubicBezTo>
                    <a:pt x="164" y="124"/>
                    <a:pt x="164" y="124"/>
                    <a:pt x="164" y="124"/>
                  </a:cubicBezTo>
                  <a:cubicBezTo>
                    <a:pt x="207" y="123"/>
                    <a:pt x="211" y="88"/>
                    <a:pt x="195" y="68"/>
                  </a:cubicBezTo>
                  <a:cubicBezTo>
                    <a:pt x="189" y="59"/>
                    <a:pt x="174" y="37"/>
                    <a:pt x="189" y="23"/>
                  </a:cubicBezTo>
                  <a:cubicBezTo>
                    <a:pt x="214" y="0"/>
                    <a:pt x="329" y="42"/>
                    <a:pt x="329" y="42"/>
                  </a:cubicBezTo>
                  <a:cubicBezTo>
                    <a:pt x="329" y="42"/>
                    <a:pt x="287" y="156"/>
                    <a:pt x="311" y="181"/>
                  </a:cubicBezTo>
                  <a:cubicBezTo>
                    <a:pt x="324" y="196"/>
                    <a:pt x="346" y="182"/>
                    <a:pt x="355" y="175"/>
                  </a:cubicBezTo>
                  <a:cubicBezTo>
                    <a:pt x="375" y="159"/>
                    <a:pt x="411" y="163"/>
                    <a:pt x="411" y="206"/>
                  </a:cubicBezTo>
                  <a:cubicBezTo>
                    <a:pt x="411" y="206"/>
                    <a:pt x="411" y="206"/>
                    <a:pt x="411" y="206"/>
                  </a:cubicBezTo>
                  <a:cubicBezTo>
                    <a:pt x="411" y="248"/>
                    <a:pt x="375" y="252"/>
                    <a:pt x="355" y="237"/>
                  </a:cubicBezTo>
                  <a:cubicBezTo>
                    <a:pt x="346" y="230"/>
                    <a:pt x="324" y="215"/>
                    <a:pt x="311" y="230"/>
                  </a:cubicBezTo>
                  <a:cubicBezTo>
                    <a:pt x="287" y="255"/>
                    <a:pt x="329" y="370"/>
                    <a:pt x="329" y="370"/>
                  </a:cubicBezTo>
                  <a:lnTo>
                    <a:pt x="0" y="370"/>
                  </a:lnTo>
                  <a:close/>
                </a:path>
              </a:pathLst>
            </a:custGeom>
            <a:solidFill>
              <a:sysClr val="window" lastClr="FFFFFF">
                <a:lumMod val="85000"/>
              </a:sysClr>
            </a:solidFill>
            <a:ln w="28575" cap="flat">
              <a:solidFill>
                <a:sysClr val="window" lastClr="FFFFFF">
                  <a:lumMod val="65000"/>
                </a:sysClr>
              </a:solidFill>
              <a:prstDash val="solid"/>
              <a:miter lim="800000"/>
              <a:headEnd/>
              <a:tailEnd/>
            </a:ln>
            <a:scene3d>
              <a:camera prst="orthographicFront"/>
              <a:lightRig rig="threePt" dir="t">
                <a:rot lat="0" lon="0" rev="0"/>
              </a:lightRig>
            </a:scene3d>
            <a:sp3d>
              <a:bevelT w="165100" prst="coolSlant"/>
            </a:sp3d>
          </p:spPr>
          <p:txBody>
            <a:body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9146" y="3200400"/>
              <a:ext cx="732020" cy="732020"/>
            </a:xfrm>
            <a:prstGeom prst="rect">
              <a:avLst/>
            </a:prstGeom>
          </p:spPr>
        </p:pic>
        <p:sp>
          <p:nvSpPr>
            <p:cNvPr id="15" name="Freeform 23"/>
            <p:cNvSpPr>
              <a:spLocks/>
            </p:cNvSpPr>
            <p:nvPr/>
          </p:nvSpPr>
          <p:spPr bwMode="auto">
            <a:xfrm>
              <a:off x="3372887" y="2253319"/>
              <a:ext cx="2220319" cy="2223566"/>
            </a:xfrm>
            <a:custGeom>
              <a:avLst/>
              <a:gdLst/>
              <a:ahLst/>
              <a:cxnLst>
                <a:cxn ang="0">
                  <a:pos x="42" y="411"/>
                </a:cxn>
                <a:cxn ang="0">
                  <a:pos x="24" y="271"/>
                </a:cxn>
                <a:cxn ang="0">
                  <a:pos x="68" y="278"/>
                </a:cxn>
                <a:cxn ang="0">
                  <a:pos x="124" y="247"/>
                </a:cxn>
                <a:cxn ang="0">
                  <a:pos x="124" y="247"/>
                </a:cxn>
                <a:cxn ang="0">
                  <a:pos x="68" y="216"/>
                </a:cxn>
                <a:cxn ang="0">
                  <a:pos x="24" y="222"/>
                </a:cxn>
                <a:cxn ang="0">
                  <a:pos x="42" y="83"/>
                </a:cxn>
                <a:cxn ang="0">
                  <a:pos x="181" y="101"/>
                </a:cxn>
                <a:cxn ang="0">
                  <a:pos x="175" y="57"/>
                </a:cxn>
                <a:cxn ang="0">
                  <a:pos x="206" y="0"/>
                </a:cxn>
                <a:cxn ang="0">
                  <a:pos x="206" y="0"/>
                </a:cxn>
                <a:cxn ang="0">
                  <a:pos x="237" y="57"/>
                </a:cxn>
                <a:cxn ang="0">
                  <a:pos x="230" y="101"/>
                </a:cxn>
                <a:cxn ang="0">
                  <a:pos x="370" y="83"/>
                </a:cxn>
                <a:cxn ang="0">
                  <a:pos x="388" y="222"/>
                </a:cxn>
                <a:cxn ang="0">
                  <a:pos x="344" y="216"/>
                </a:cxn>
                <a:cxn ang="0">
                  <a:pos x="288" y="247"/>
                </a:cxn>
                <a:cxn ang="0">
                  <a:pos x="288" y="247"/>
                </a:cxn>
                <a:cxn ang="0">
                  <a:pos x="344" y="278"/>
                </a:cxn>
                <a:cxn ang="0">
                  <a:pos x="388" y="271"/>
                </a:cxn>
                <a:cxn ang="0">
                  <a:pos x="370" y="411"/>
                </a:cxn>
                <a:cxn ang="0">
                  <a:pos x="42" y="411"/>
                </a:cxn>
              </a:cxnLst>
              <a:rect l="0" t="0" r="r" b="b"/>
              <a:pathLst>
                <a:path w="411" h="411">
                  <a:moveTo>
                    <a:pt x="42" y="411"/>
                  </a:moveTo>
                  <a:cubicBezTo>
                    <a:pt x="42" y="411"/>
                    <a:pt x="0" y="296"/>
                    <a:pt x="24" y="271"/>
                  </a:cubicBezTo>
                  <a:cubicBezTo>
                    <a:pt x="37" y="256"/>
                    <a:pt x="59" y="271"/>
                    <a:pt x="68" y="278"/>
                  </a:cubicBezTo>
                  <a:cubicBezTo>
                    <a:pt x="88" y="293"/>
                    <a:pt x="124" y="289"/>
                    <a:pt x="124" y="247"/>
                  </a:cubicBezTo>
                  <a:cubicBezTo>
                    <a:pt x="124" y="247"/>
                    <a:pt x="124" y="247"/>
                    <a:pt x="124" y="247"/>
                  </a:cubicBezTo>
                  <a:cubicBezTo>
                    <a:pt x="124" y="204"/>
                    <a:pt x="88" y="200"/>
                    <a:pt x="68" y="216"/>
                  </a:cubicBezTo>
                  <a:cubicBezTo>
                    <a:pt x="59" y="223"/>
                    <a:pt x="37" y="237"/>
                    <a:pt x="24" y="222"/>
                  </a:cubicBezTo>
                  <a:cubicBezTo>
                    <a:pt x="0" y="197"/>
                    <a:pt x="42" y="83"/>
                    <a:pt x="42" y="83"/>
                  </a:cubicBezTo>
                  <a:cubicBezTo>
                    <a:pt x="42" y="83"/>
                    <a:pt x="156" y="124"/>
                    <a:pt x="181" y="101"/>
                  </a:cubicBezTo>
                  <a:cubicBezTo>
                    <a:pt x="196" y="87"/>
                    <a:pt x="182" y="65"/>
                    <a:pt x="175" y="57"/>
                  </a:cubicBezTo>
                  <a:cubicBezTo>
                    <a:pt x="159" y="37"/>
                    <a:pt x="163" y="1"/>
                    <a:pt x="206" y="0"/>
                  </a:cubicBezTo>
                  <a:cubicBezTo>
                    <a:pt x="206" y="0"/>
                    <a:pt x="206" y="0"/>
                    <a:pt x="206" y="0"/>
                  </a:cubicBezTo>
                  <a:cubicBezTo>
                    <a:pt x="248" y="1"/>
                    <a:pt x="252" y="37"/>
                    <a:pt x="237" y="57"/>
                  </a:cubicBezTo>
                  <a:cubicBezTo>
                    <a:pt x="230" y="65"/>
                    <a:pt x="216" y="87"/>
                    <a:pt x="230" y="101"/>
                  </a:cubicBezTo>
                  <a:cubicBezTo>
                    <a:pt x="255" y="124"/>
                    <a:pt x="370" y="83"/>
                    <a:pt x="370" y="83"/>
                  </a:cubicBezTo>
                  <a:cubicBezTo>
                    <a:pt x="370" y="83"/>
                    <a:pt x="411" y="197"/>
                    <a:pt x="388" y="222"/>
                  </a:cubicBezTo>
                  <a:cubicBezTo>
                    <a:pt x="374" y="237"/>
                    <a:pt x="353" y="223"/>
                    <a:pt x="344" y="216"/>
                  </a:cubicBezTo>
                  <a:cubicBezTo>
                    <a:pt x="324" y="200"/>
                    <a:pt x="288" y="204"/>
                    <a:pt x="288" y="247"/>
                  </a:cubicBezTo>
                  <a:cubicBezTo>
                    <a:pt x="288" y="247"/>
                    <a:pt x="288" y="247"/>
                    <a:pt x="288" y="247"/>
                  </a:cubicBezTo>
                  <a:cubicBezTo>
                    <a:pt x="288" y="289"/>
                    <a:pt x="324" y="293"/>
                    <a:pt x="344" y="278"/>
                  </a:cubicBezTo>
                  <a:cubicBezTo>
                    <a:pt x="353" y="271"/>
                    <a:pt x="374" y="256"/>
                    <a:pt x="388" y="271"/>
                  </a:cubicBezTo>
                  <a:cubicBezTo>
                    <a:pt x="411" y="296"/>
                    <a:pt x="370" y="411"/>
                    <a:pt x="370" y="411"/>
                  </a:cubicBezTo>
                  <a:lnTo>
                    <a:pt x="42" y="411"/>
                  </a:lnTo>
                  <a:close/>
                </a:path>
              </a:pathLst>
            </a:custGeom>
            <a:solidFill>
              <a:sysClr val="window" lastClr="FFFFFF">
                <a:lumMod val="85000"/>
              </a:sysClr>
            </a:solidFill>
            <a:ln w="28575" cap="flat">
              <a:solidFill>
                <a:sysClr val="window" lastClr="FFFFFF">
                  <a:lumMod val="65000"/>
                </a:sysClr>
              </a:solidFill>
              <a:prstDash val="solid"/>
              <a:miter lim="800000"/>
              <a:headEnd/>
              <a:tailEnd/>
            </a:ln>
            <a:scene3d>
              <a:camera prst="orthographicFront"/>
              <a:lightRig rig="threePt" dir="t">
                <a:rot lat="0" lon="0" rev="0"/>
              </a:lightRig>
            </a:scene3d>
            <a:sp3d>
              <a:bevelT w="165100" prst="coolSlant"/>
            </a:sp3d>
          </p:spPr>
          <p:txBody>
            <a:body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cs typeface="+mn-cs"/>
              </a:endParaRPr>
            </a:p>
          </p:txBody>
        </p:sp>
        <p:sp>
          <p:nvSpPr>
            <p:cNvPr id="16" name="Freeform 27"/>
            <p:cNvSpPr>
              <a:spLocks/>
            </p:cNvSpPr>
            <p:nvPr/>
          </p:nvSpPr>
          <p:spPr bwMode="auto">
            <a:xfrm rot="10800000">
              <a:off x="4891552" y="2472628"/>
              <a:ext cx="2223564" cy="2002832"/>
            </a:xfrm>
            <a:custGeom>
              <a:avLst/>
              <a:gdLst/>
              <a:ahLst/>
              <a:cxnLst>
                <a:cxn ang="0">
                  <a:pos x="0" y="0"/>
                </a:cxn>
                <a:cxn ang="0">
                  <a:pos x="329" y="0"/>
                </a:cxn>
                <a:cxn ang="0">
                  <a:pos x="311" y="140"/>
                </a:cxn>
                <a:cxn ang="0">
                  <a:pos x="355" y="134"/>
                </a:cxn>
                <a:cxn ang="0">
                  <a:pos x="411" y="165"/>
                </a:cxn>
                <a:cxn ang="0">
                  <a:pos x="411" y="165"/>
                </a:cxn>
                <a:cxn ang="0">
                  <a:pos x="355" y="196"/>
                </a:cxn>
                <a:cxn ang="0">
                  <a:pos x="311" y="189"/>
                </a:cxn>
                <a:cxn ang="0">
                  <a:pos x="329" y="329"/>
                </a:cxn>
                <a:cxn ang="0">
                  <a:pos x="189" y="347"/>
                </a:cxn>
                <a:cxn ang="0">
                  <a:pos x="195" y="303"/>
                </a:cxn>
                <a:cxn ang="0">
                  <a:pos x="164" y="247"/>
                </a:cxn>
                <a:cxn ang="0">
                  <a:pos x="164" y="247"/>
                </a:cxn>
                <a:cxn ang="0">
                  <a:pos x="134" y="303"/>
                </a:cxn>
                <a:cxn ang="0">
                  <a:pos x="140" y="347"/>
                </a:cxn>
                <a:cxn ang="0">
                  <a:pos x="0" y="329"/>
                </a:cxn>
                <a:cxn ang="0">
                  <a:pos x="0" y="329"/>
                </a:cxn>
                <a:cxn ang="0">
                  <a:pos x="0" y="0"/>
                </a:cxn>
              </a:cxnLst>
              <a:rect l="0" t="0" r="r" b="b"/>
              <a:pathLst>
                <a:path w="411" h="370">
                  <a:moveTo>
                    <a:pt x="0" y="0"/>
                  </a:moveTo>
                  <a:cubicBezTo>
                    <a:pt x="329" y="0"/>
                    <a:pt x="329" y="0"/>
                    <a:pt x="329" y="0"/>
                  </a:cubicBezTo>
                  <a:cubicBezTo>
                    <a:pt x="329" y="0"/>
                    <a:pt x="287" y="115"/>
                    <a:pt x="311" y="140"/>
                  </a:cubicBezTo>
                  <a:cubicBezTo>
                    <a:pt x="324" y="155"/>
                    <a:pt x="346" y="140"/>
                    <a:pt x="355" y="134"/>
                  </a:cubicBezTo>
                  <a:cubicBezTo>
                    <a:pt x="375" y="118"/>
                    <a:pt x="411" y="122"/>
                    <a:pt x="411" y="165"/>
                  </a:cubicBezTo>
                  <a:cubicBezTo>
                    <a:pt x="411" y="165"/>
                    <a:pt x="411" y="165"/>
                    <a:pt x="411" y="165"/>
                  </a:cubicBezTo>
                  <a:cubicBezTo>
                    <a:pt x="411" y="207"/>
                    <a:pt x="375" y="211"/>
                    <a:pt x="355" y="196"/>
                  </a:cubicBezTo>
                  <a:cubicBezTo>
                    <a:pt x="346" y="189"/>
                    <a:pt x="324" y="174"/>
                    <a:pt x="311" y="189"/>
                  </a:cubicBezTo>
                  <a:cubicBezTo>
                    <a:pt x="287" y="214"/>
                    <a:pt x="329" y="329"/>
                    <a:pt x="329" y="329"/>
                  </a:cubicBezTo>
                  <a:cubicBezTo>
                    <a:pt x="329" y="329"/>
                    <a:pt x="214" y="370"/>
                    <a:pt x="189" y="347"/>
                  </a:cubicBezTo>
                  <a:cubicBezTo>
                    <a:pt x="174" y="333"/>
                    <a:pt x="189" y="311"/>
                    <a:pt x="195" y="303"/>
                  </a:cubicBezTo>
                  <a:cubicBezTo>
                    <a:pt x="211" y="283"/>
                    <a:pt x="207" y="247"/>
                    <a:pt x="164" y="247"/>
                  </a:cubicBezTo>
                  <a:cubicBezTo>
                    <a:pt x="164" y="247"/>
                    <a:pt x="164" y="247"/>
                    <a:pt x="164" y="247"/>
                  </a:cubicBezTo>
                  <a:cubicBezTo>
                    <a:pt x="122" y="247"/>
                    <a:pt x="118" y="283"/>
                    <a:pt x="134" y="303"/>
                  </a:cubicBezTo>
                  <a:cubicBezTo>
                    <a:pt x="140" y="311"/>
                    <a:pt x="155" y="333"/>
                    <a:pt x="140" y="347"/>
                  </a:cubicBezTo>
                  <a:cubicBezTo>
                    <a:pt x="115" y="370"/>
                    <a:pt x="0" y="329"/>
                    <a:pt x="0" y="329"/>
                  </a:cubicBezTo>
                  <a:cubicBezTo>
                    <a:pt x="0" y="329"/>
                    <a:pt x="0" y="329"/>
                    <a:pt x="0" y="329"/>
                  </a:cubicBezTo>
                  <a:lnTo>
                    <a:pt x="0" y="0"/>
                  </a:lnTo>
                  <a:close/>
                </a:path>
              </a:pathLst>
            </a:custGeom>
            <a:solidFill>
              <a:sysClr val="window" lastClr="FFFFFF">
                <a:lumMod val="85000"/>
              </a:sysClr>
            </a:solidFill>
            <a:ln w="28575" cap="flat">
              <a:solidFill>
                <a:sysClr val="window" lastClr="FFFFFF">
                  <a:lumMod val="65000"/>
                </a:sysClr>
              </a:solidFill>
              <a:prstDash val="solid"/>
              <a:miter lim="800000"/>
              <a:headEnd/>
              <a:tailEnd/>
            </a:ln>
            <a:scene3d>
              <a:camera prst="orthographicFront"/>
              <a:lightRig rig="threePt" dir="t">
                <a:rot lat="0" lon="0" rev="0"/>
              </a:lightRig>
            </a:scene3d>
            <a:sp3d>
              <a:bevelT w="165100" prst="coolSlant"/>
            </a:sp3d>
          </p:spPr>
          <p:txBody>
            <a:body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sp>
          <p:nvSpPr>
            <p:cNvPr id="17" name="Freeform 47"/>
            <p:cNvSpPr>
              <a:spLocks/>
            </p:cNvSpPr>
            <p:nvPr/>
          </p:nvSpPr>
          <p:spPr bwMode="auto">
            <a:xfrm>
              <a:off x="3141139" y="922426"/>
              <a:ext cx="2661785" cy="2002832"/>
            </a:xfrm>
            <a:custGeom>
              <a:avLst/>
              <a:gdLst/>
              <a:ahLst/>
              <a:cxnLst>
                <a:cxn ang="0">
                  <a:pos x="410" y="0"/>
                </a:cxn>
                <a:cxn ang="0">
                  <a:pos x="392" y="140"/>
                </a:cxn>
                <a:cxn ang="0">
                  <a:pos x="436" y="134"/>
                </a:cxn>
                <a:cxn ang="0">
                  <a:pos x="492" y="165"/>
                </a:cxn>
                <a:cxn ang="0">
                  <a:pos x="492" y="165"/>
                </a:cxn>
                <a:cxn ang="0">
                  <a:pos x="436" y="196"/>
                </a:cxn>
                <a:cxn ang="0">
                  <a:pos x="392" y="189"/>
                </a:cxn>
                <a:cxn ang="0">
                  <a:pos x="410" y="329"/>
                </a:cxn>
                <a:cxn ang="0">
                  <a:pos x="270" y="347"/>
                </a:cxn>
                <a:cxn ang="0">
                  <a:pos x="277" y="303"/>
                </a:cxn>
                <a:cxn ang="0">
                  <a:pos x="246" y="247"/>
                </a:cxn>
                <a:cxn ang="0">
                  <a:pos x="246" y="247"/>
                </a:cxn>
                <a:cxn ang="0">
                  <a:pos x="215" y="303"/>
                </a:cxn>
                <a:cxn ang="0">
                  <a:pos x="221" y="347"/>
                </a:cxn>
                <a:cxn ang="0">
                  <a:pos x="82" y="329"/>
                </a:cxn>
                <a:cxn ang="0">
                  <a:pos x="82" y="329"/>
                </a:cxn>
                <a:cxn ang="0">
                  <a:pos x="100" y="189"/>
                </a:cxn>
                <a:cxn ang="0">
                  <a:pos x="56" y="196"/>
                </a:cxn>
                <a:cxn ang="0">
                  <a:pos x="0" y="165"/>
                </a:cxn>
                <a:cxn ang="0">
                  <a:pos x="0" y="165"/>
                </a:cxn>
                <a:cxn ang="0">
                  <a:pos x="56" y="134"/>
                </a:cxn>
                <a:cxn ang="0">
                  <a:pos x="100" y="140"/>
                </a:cxn>
                <a:cxn ang="0">
                  <a:pos x="82" y="0"/>
                </a:cxn>
                <a:cxn ang="0">
                  <a:pos x="410" y="0"/>
                </a:cxn>
              </a:cxnLst>
              <a:rect l="0" t="0" r="r" b="b"/>
              <a:pathLst>
                <a:path w="492" h="370">
                  <a:moveTo>
                    <a:pt x="410" y="0"/>
                  </a:moveTo>
                  <a:cubicBezTo>
                    <a:pt x="410" y="0"/>
                    <a:pt x="369" y="115"/>
                    <a:pt x="392" y="140"/>
                  </a:cubicBezTo>
                  <a:cubicBezTo>
                    <a:pt x="406" y="155"/>
                    <a:pt x="427" y="140"/>
                    <a:pt x="436" y="134"/>
                  </a:cubicBezTo>
                  <a:cubicBezTo>
                    <a:pt x="456" y="118"/>
                    <a:pt x="492" y="122"/>
                    <a:pt x="492" y="165"/>
                  </a:cubicBezTo>
                  <a:cubicBezTo>
                    <a:pt x="492" y="165"/>
                    <a:pt x="492" y="165"/>
                    <a:pt x="492" y="165"/>
                  </a:cubicBezTo>
                  <a:cubicBezTo>
                    <a:pt x="492" y="207"/>
                    <a:pt x="456" y="211"/>
                    <a:pt x="436" y="196"/>
                  </a:cubicBezTo>
                  <a:cubicBezTo>
                    <a:pt x="427" y="189"/>
                    <a:pt x="406" y="174"/>
                    <a:pt x="392" y="189"/>
                  </a:cubicBezTo>
                  <a:cubicBezTo>
                    <a:pt x="369" y="214"/>
                    <a:pt x="410" y="329"/>
                    <a:pt x="410" y="329"/>
                  </a:cubicBezTo>
                  <a:cubicBezTo>
                    <a:pt x="410" y="329"/>
                    <a:pt x="295" y="370"/>
                    <a:pt x="270" y="347"/>
                  </a:cubicBezTo>
                  <a:cubicBezTo>
                    <a:pt x="256" y="333"/>
                    <a:pt x="270" y="311"/>
                    <a:pt x="277" y="303"/>
                  </a:cubicBezTo>
                  <a:cubicBezTo>
                    <a:pt x="292" y="283"/>
                    <a:pt x="288" y="247"/>
                    <a:pt x="246" y="247"/>
                  </a:cubicBezTo>
                  <a:cubicBezTo>
                    <a:pt x="246" y="247"/>
                    <a:pt x="246" y="247"/>
                    <a:pt x="246" y="247"/>
                  </a:cubicBezTo>
                  <a:cubicBezTo>
                    <a:pt x="203" y="247"/>
                    <a:pt x="199" y="283"/>
                    <a:pt x="215" y="303"/>
                  </a:cubicBezTo>
                  <a:cubicBezTo>
                    <a:pt x="222" y="311"/>
                    <a:pt x="236" y="333"/>
                    <a:pt x="221" y="347"/>
                  </a:cubicBezTo>
                  <a:cubicBezTo>
                    <a:pt x="197" y="370"/>
                    <a:pt x="82" y="329"/>
                    <a:pt x="82" y="329"/>
                  </a:cubicBezTo>
                  <a:cubicBezTo>
                    <a:pt x="82" y="329"/>
                    <a:pt x="82" y="329"/>
                    <a:pt x="82" y="329"/>
                  </a:cubicBezTo>
                  <a:cubicBezTo>
                    <a:pt x="82" y="329"/>
                    <a:pt x="123" y="214"/>
                    <a:pt x="100" y="189"/>
                  </a:cubicBezTo>
                  <a:cubicBezTo>
                    <a:pt x="86" y="174"/>
                    <a:pt x="64" y="189"/>
                    <a:pt x="56" y="196"/>
                  </a:cubicBezTo>
                  <a:cubicBezTo>
                    <a:pt x="36" y="211"/>
                    <a:pt x="0" y="207"/>
                    <a:pt x="0" y="165"/>
                  </a:cubicBezTo>
                  <a:cubicBezTo>
                    <a:pt x="0" y="165"/>
                    <a:pt x="0" y="165"/>
                    <a:pt x="0" y="165"/>
                  </a:cubicBezTo>
                  <a:cubicBezTo>
                    <a:pt x="0" y="122"/>
                    <a:pt x="36" y="118"/>
                    <a:pt x="56" y="134"/>
                  </a:cubicBezTo>
                  <a:cubicBezTo>
                    <a:pt x="64" y="140"/>
                    <a:pt x="86" y="155"/>
                    <a:pt x="100" y="140"/>
                  </a:cubicBezTo>
                  <a:cubicBezTo>
                    <a:pt x="123" y="115"/>
                    <a:pt x="82" y="0"/>
                    <a:pt x="82" y="0"/>
                  </a:cubicBezTo>
                  <a:lnTo>
                    <a:pt x="410" y="0"/>
                  </a:lnTo>
                  <a:close/>
                </a:path>
              </a:pathLst>
            </a:custGeom>
            <a:solidFill>
              <a:sysClr val="window" lastClr="FFFFFF">
                <a:lumMod val="85000"/>
              </a:sysClr>
            </a:solidFill>
            <a:ln w="28575" cap="flat">
              <a:solidFill>
                <a:sysClr val="window" lastClr="FFFFFF">
                  <a:lumMod val="65000"/>
                </a:sysClr>
              </a:solidFill>
              <a:prstDash val="solid"/>
              <a:miter lim="800000"/>
              <a:headEnd/>
              <a:tailEnd/>
            </a:ln>
            <a:scene3d>
              <a:camera prst="orthographicFront"/>
              <a:lightRig rig="threePt" dir="t">
                <a:rot lat="0" lon="0" rev="0"/>
              </a:lightRig>
            </a:scene3d>
            <a:sp3d>
              <a:bevelT w="165100" prst="coolSlant"/>
            </a:sp3d>
          </p:spPr>
          <p:txBody>
            <a:body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sp>
          <p:nvSpPr>
            <p:cNvPr id="18" name="Freeform 14"/>
            <p:cNvSpPr>
              <a:spLocks/>
            </p:cNvSpPr>
            <p:nvPr/>
          </p:nvSpPr>
          <p:spPr bwMode="auto">
            <a:xfrm rot="16200000">
              <a:off x="1705871" y="1035722"/>
              <a:ext cx="2217074" cy="2002832"/>
            </a:xfrm>
            <a:custGeom>
              <a:avLst/>
              <a:gdLst/>
              <a:ahLst/>
              <a:cxnLst>
                <a:cxn ang="0">
                  <a:pos x="410" y="0"/>
                </a:cxn>
                <a:cxn ang="0">
                  <a:pos x="410" y="329"/>
                </a:cxn>
                <a:cxn ang="0">
                  <a:pos x="270" y="347"/>
                </a:cxn>
                <a:cxn ang="0">
                  <a:pos x="277" y="303"/>
                </a:cxn>
                <a:cxn ang="0">
                  <a:pos x="246" y="247"/>
                </a:cxn>
                <a:cxn ang="0">
                  <a:pos x="246" y="247"/>
                </a:cxn>
                <a:cxn ang="0">
                  <a:pos x="215" y="303"/>
                </a:cxn>
                <a:cxn ang="0">
                  <a:pos x="221" y="347"/>
                </a:cxn>
                <a:cxn ang="0">
                  <a:pos x="82" y="329"/>
                </a:cxn>
                <a:cxn ang="0">
                  <a:pos x="100" y="189"/>
                </a:cxn>
                <a:cxn ang="0">
                  <a:pos x="56" y="195"/>
                </a:cxn>
                <a:cxn ang="0">
                  <a:pos x="0" y="165"/>
                </a:cxn>
                <a:cxn ang="0">
                  <a:pos x="0" y="165"/>
                </a:cxn>
                <a:cxn ang="0">
                  <a:pos x="56" y="134"/>
                </a:cxn>
                <a:cxn ang="0">
                  <a:pos x="100" y="140"/>
                </a:cxn>
                <a:cxn ang="0">
                  <a:pos x="82" y="0"/>
                </a:cxn>
                <a:cxn ang="0">
                  <a:pos x="410" y="0"/>
                </a:cxn>
              </a:cxnLst>
              <a:rect l="0" t="0" r="r" b="b"/>
              <a:pathLst>
                <a:path w="410" h="370">
                  <a:moveTo>
                    <a:pt x="410" y="0"/>
                  </a:moveTo>
                  <a:cubicBezTo>
                    <a:pt x="410" y="329"/>
                    <a:pt x="410" y="329"/>
                    <a:pt x="410" y="329"/>
                  </a:cubicBezTo>
                  <a:cubicBezTo>
                    <a:pt x="410" y="329"/>
                    <a:pt x="295" y="370"/>
                    <a:pt x="270" y="347"/>
                  </a:cubicBezTo>
                  <a:cubicBezTo>
                    <a:pt x="256" y="333"/>
                    <a:pt x="270" y="311"/>
                    <a:pt x="277" y="303"/>
                  </a:cubicBezTo>
                  <a:cubicBezTo>
                    <a:pt x="292" y="283"/>
                    <a:pt x="288" y="247"/>
                    <a:pt x="246" y="247"/>
                  </a:cubicBezTo>
                  <a:cubicBezTo>
                    <a:pt x="246" y="247"/>
                    <a:pt x="246" y="247"/>
                    <a:pt x="246" y="247"/>
                  </a:cubicBezTo>
                  <a:cubicBezTo>
                    <a:pt x="203" y="247"/>
                    <a:pt x="199" y="283"/>
                    <a:pt x="215" y="303"/>
                  </a:cubicBezTo>
                  <a:cubicBezTo>
                    <a:pt x="222" y="311"/>
                    <a:pt x="236" y="333"/>
                    <a:pt x="221" y="347"/>
                  </a:cubicBezTo>
                  <a:cubicBezTo>
                    <a:pt x="196" y="370"/>
                    <a:pt x="82" y="329"/>
                    <a:pt x="82" y="329"/>
                  </a:cubicBezTo>
                  <a:cubicBezTo>
                    <a:pt x="82" y="329"/>
                    <a:pt x="123" y="214"/>
                    <a:pt x="100" y="189"/>
                  </a:cubicBezTo>
                  <a:cubicBezTo>
                    <a:pt x="86" y="174"/>
                    <a:pt x="64" y="189"/>
                    <a:pt x="56" y="195"/>
                  </a:cubicBezTo>
                  <a:cubicBezTo>
                    <a:pt x="36" y="211"/>
                    <a:pt x="0" y="207"/>
                    <a:pt x="0" y="165"/>
                  </a:cubicBezTo>
                  <a:cubicBezTo>
                    <a:pt x="0" y="165"/>
                    <a:pt x="0" y="165"/>
                    <a:pt x="0" y="165"/>
                  </a:cubicBezTo>
                  <a:cubicBezTo>
                    <a:pt x="0" y="122"/>
                    <a:pt x="36" y="118"/>
                    <a:pt x="56" y="134"/>
                  </a:cubicBezTo>
                  <a:cubicBezTo>
                    <a:pt x="64" y="140"/>
                    <a:pt x="86" y="155"/>
                    <a:pt x="100" y="140"/>
                  </a:cubicBezTo>
                  <a:cubicBezTo>
                    <a:pt x="123" y="115"/>
                    <a:pt x="82" y="0"/>
                    <a:pt x="82" y="0"/>
                  </a:cubicBezTo>
                  <a:lnTo>
                    <a:pt x="410" y="0"/>
                  </a:lnTo>
                  <a:close/>
                </a:path>
              </a:pathLst>
            </a:custGeom>
            <a:solidFill>
              <a:sysClr val="window" lastClr="FFFFFF">
                <a:lumMod val="85000"/>
              </a:sysClr>
            </a:solidFill>
            <a:ln w="28575" cap="flat">
              <a:solidFill>
                <a:sysClr val="window" lastClr="FFFFFF">
                  <a:lumMod val="65000"/>
                </a:sysClr>
              </a:solidFill>
              <a:prstDash val="solid"/>
              <a:miter lim="800000"/>
              <a:headEnd/>
              <a:tailEnd/>
            </a:ln>
            <a:scene3d>
              <a:camera prst="orthographicFront"/>
              <a:lightRig rig="threePt" dir="t">
                <a:rot lat="0" lon="0" rev="0"/>
              </a:lightRig>
            </a:scene3d>
            <a:sp3d>
              <a:bevelT w="165100" prst="coolSlant"/>
            </a:sp3d>
          </p:spPr>
          <p:txBody>
            <a:body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sp>
          <p:nvSpPr>
            <p:cNvPr id="19" name="Freeform 27"/>
            <p:cNvSpPr>
              <a:spLocks/>
            </p:cNvSpPr>
            <p:nvPr/>
          </p:nvSpPr>
          <p:spPr bwMode="auto">
            <a:xfrm rot="5400000">
              <a:off x="5002735" y="1034843"/>
              <a:ext cx="2223564" cy="2002832"/>
            </a:xfrm>
            <a:custGeom>
              <a:avLst/>
              <a:gdLst/>
              <a:ahLst/>
              <a:cxnLst>
                <a:cxn ang="0">
                  <a:pos x="0" y="0"/>
                </a:cxn>
                <a:cxn ang="0">
                  <a:pos x="329" y="0"/>
                </a:cxn>
                <a:cxn ang="0">
                  <a:pos x="311" y="140"/>
                </a:cxn>
                <a:cxn ang="0">
                  <a:pos x="355" y="134"/>
                </a:cxn>
                <a:cxn ang="0">
                  <a:pos x="411" y="165"/>
                </a:cxn>
                <a:cxn ang="0">
                  <a:pos x="411" y="165"/>
                </a:cxn>
                <a:cxn ang="0">
                  <a:pos x="355" y="196"/>
                </a:cxn>
                <a:cxn ang="0">
                  <a:pos x="311" y="189"/>
                </a:cxn>
                <a:cxn ang="0">
                  <a:pos x="329" y="329"/>
                </a:cxn>
                <a:cxn ang="0">
                  <a:pos x="189" y="347"/>
                </a:cxn>
                <a:cxn ang="0">
                  <a:pos x="195" y="303"/>
                </a:cxn>
                <a:cxn ang="0">
                  <a:pos x="164" y="247"/>
                </a:cxn>
                <a:cxn ang="0">
                  <a:pos x="164" y="247"/>
                </a:cxn>
                <a:cxn ang="0">
                  <a:pos x="134" y="303"/>
                </a:cxn>
                <a:cxn ang="0">
                  <a:pos x="140" y="347"/>
                </a:cxn>
                <a:cxn ang="0">
                  <a:pos x="0" y="329"/>
                </a:cxn>
                <a:cxn ang="0">
                  <a:pos x="0" y="329"/>
                </a:cxn>
                <a:cxn ang="0">
                  <a:pos x="0" y="0"/>
                </a:cxn>
              </a:cxnLst>
              <a:rect l="0" t="0" r="r" b="b"/>
              <a:pathLst>
                <a:path w="411" h="370">
                  <a:moveTo>
                    <a:pt x="0" y="0"/>
                  </a:moveTo>
                  <a:cubicBezTo>
                    <a:pt x="329" y="0"/>
                    <a:pt x="329" y="0"/>
                    <a:pt x="329" y="0"/>
                  </a:cubicBezTo>
                  <a:cubicBezTo>
                    <a:pt x="329" y="0"/>
                    <a:pt x="287" y="115"/>
                    <a:pt x="311" y="140"/>
                  </a:cubicBezTo>
                  <a:cubicBezTo>
                    <a:pt x="324" y="155"/>
                    <a:pt x="346" y="140"/>
                    <a:pt x="355" y="134"/>
                  </a:cubicBezTo>
                  <a:cubicBezTo>
                    <a:pt x="375" y="118"/>
                    <a:pt x="411" y="122"/>
                    <a:pt x="411" y="165"/>
                  </a:cubicBezTo>
                  <a:cubicBezTo>
                    <a:pt x="411" y="165"/>
                    <a:pt x="411" y="165"/>
                    <a:pt x="411" y="165"/>
                  </a:cubicBezTo>
                  <a:cubicBezTo>
                    <a:pt x="411" y="207"/>
                    <a:pt x="375" y="211"/>
                    <a:pt x="355" y="196"/>
                  </a:cubicBezTo>
                  <a:cubicBezTo>
                    <a:pt x="346" y="189"/>
                    <a:pt x="324" y="174"/>
                    <a:pt x="311" y="189"/>
                  </a:cubicBezTo>
                  <a:cubicBezTo>
                    <a:pt x="287" y="214"/>
                    <a:pt x="329" y="329"/>
                    <a:pt x="329" y="329"/>
                  </a:cubicBezTo>
                  <a:cubicBezTo>
                    <a:pt x="329" y="329"/>
                    <a:pt x="214" y="370"/>
                    <a:pt x="189" y="347"/>
                  </a:cubicBezTo>
                  <a:cubicBezTo>
                    <a:pt x="174" y="333"/>
                    <a:pt x="189" y="311"/>
                    <a:pt x="195" y="303"/>
                  </a:cubicBezTo>
                  <a:cubicBezTo>
                    <a:pt x="211" y="283"/>
                    <a:pt x="207" y="247"/>
                    <a:pt x="164" y="247"/>
                  </a:cubicBezTo>
                  <a:cubicBezTo>
                    <a:pt x="164" y="247"/>
                    <a:pt x="164" y="247"/>
                    <a:pt x="164" y="247"/>
                  </a:cubicBezTo>
                  <a:cubicBezTo>
                    <a:pt x="122" y="247"/>
                    <a:pt x="118" y="283"/>
                    <a:pt x="134" y="303"/>
                  </a:cubicBezTo>
                  <a:cubicBezTo>
                    <a:pt x="140" y="311"/>
                    <a:pt x="155" y="333"/>
                    <a:pt x="140" y="347"/>
                  </a:cubicBezTo>
                  <a:cubicBezTo>
                    <a:pt x="115" y="370"/>
                    <a:pt x="0" y="329"/>
                    <a:pt x="0" y="329"/>
                  </a:cubicBezTo>
                  <a:cubicBezTo>
                    <a:pt x="0" y="329"/>
                    <a:pt x="0" y="329"/>
                    <a:pt x="0" y="329"/>
                  </a:cubicBezTo>
                  <a:lnTo>
                    <a:pt x="0" y="0"/>
                  </a:lnTo>
                  <a:close/>
                </a:path>
              </a:pathLst>
            </a:custGeom>
            <a:solidFill>
              <a:sysClr val="window" lastClr="FFFFFF">
                <a:lumMod val="85000"/>
              </a:sysClr>
            </a:solidFill>
            <a:ln w="28575" cap="flat">
              <a:solidFill>
                <a:sysClr val="window" lastClr="FFFFFF">
                  <a:lumMod val="65000"/>
                </a:sysClr>
              </a:solidFill>
              <a:prstDash val="solid"/>
              <a:miter lim="800000"/>
              <a:headEnd/>
              <a:tailEnd/>
            </a:ln>
            <a:scene3d>
              <a:camera prst="orthographicFront"/>
              <a:lightRig rig="threePt" dir="t">
                <a:rot lat="0" lon="0" rev="0"/>
              </a:lightRig>
            </a:scene3d>
            <a:sp3d>
              <a:bevelT w="165100" prst="coolSlant"/>
            </a:sp3d>
          </p:spPr>
          <p:txBody>
            <a:bodyP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cs typeface="+mn-cs"/>
              </a:endParaRPr>
            </a:p>
          </p:txBody>
        </p:sp>
        <p:sp>
          <p:nvSpPr>
            <p:cNvPr id="20" name="Rectangle 19"/>
            <p:cNvSpPr/>
            <p:nvPr/>
          </p:nvSpPr>
          <p:spPr>
            <a:xfrm>
              <a:off x="1717830" y="5334000"/>
              <a:ext cx="5573945" cy="762000"/>
            </a:xfrm>
            <a:prstGeom prst="rect">
              <a:avLst/>
            </a:prstGeom>
            <a:gradFill flip="none" rotWithShape="1">
              <a:gsLst>
                <a:gs pos="0">
                  <a:sysClr val="window" lastClr="FFFFFF">
                    <a:lumMod val="75000"/>
                    <a:shade val="30000"/>
                    <a:satMod val="115000"/>
                  </a:sysClr>
                </a:gs>
                <a:gs pos="50000">
                  <a:sysClr val="window" lastClr="FFFFFF">
                    <a:lumMod val="75000"/>
                    <a:shade val="67500"/>
                    <a:satMod val="115000"/>
                  </a:sysClr>
                </a:gs>
                <a:gs pos="100000">
                  <a:sysClr val="window" lastClr="FFFFFF">
                    <a:lumMod val="75000"/>
                    <a:shade val="100000"/>
                    <a:satMod val="115000"/>
                  </a:sysClr>
                </a:gs>
              </a:gsLst>
              <a:lin ang="16200000" scaled="1"/>
              <a:tileRect/>
            </a:gradFill>
            <a:ln w="25400" cap="flat" cmpd="sng" algn="ctr">
              <a:solidFill>
                <a:sysClr val="window" lastClr="FFFFFF">
                  <a:lumMod val="50000"/>
                </a:sysClr>
              </a:solidFill>
              <a:prstDash val="solid"/>
            </a:ln>
            <a:effectLst/>
            <a:scene3d>
              <a:camera prst="orthographicFront"/>
              <a:lightRig rig="threePt" dir="t"/>
            </a:scene3d>
            <a:sp3d>
              <a:bevelT w="165100" prst="coolSlan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5721" y="1086374"/>
              <a:ext cx="632995" cy="632995"/>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42269" y="3173981"/>
              <a:ext cx="681554" cy="679661"/>
            </a:xfrm>
            <a:prstGeom prst="rect">
              <a:avLst/>
            </a:prstGeom>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24074" y="1076303"/>
              <a:ext cx="685800" cy="685800"/>
            </a:xfrm>
            <a:prstGeom prst="rect">
              <a:avLst/>
            </a:prstGeom>
          </p:spPr>
        </p:pic>
        <p:pic>
          <p:nvPicPr>
            <p:cNvPr id="24"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19816" y="3211488"/>
              <a:ext cx="661959" cy="661959"/>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01236" y="1048431"/>
              <a:ext cx="683656" cy="683656"/>
            </a:xfrm>
            <a:prstGeom prst="rect">
              <a:avLst/>
            </a:prstGeom>
          </p:spPr>
        </p:pic>
        <p:sp>
          <p:nvSpPr>
            <p:cNvPr id="26" name="TextBox 25"/>
            <p:cNvSpPr txBox="1"/>
            <p:nvPr/>
          </p:nvSpPr>
          <p:spPr>
            <a:xfrm>
              <a:off x="3048000" y="987624"/>
              <a:ext cx="571182" cy="31463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rPr>
                <a:t>DoD</a:t>
              </a:r>
              <a:endParaRPr kumimoji="0" lang="en-US" sz="1200" b="1" i="0" u="none" strike="noStrike" kern="0" cap="none" spc="0" normalizeH="0" baseline="0" noProof="0">
                <a:ln>
                  <a:noFill/>
                </a:ln>
                <a:solidFill>
                  <a:sysClr val="windowText" lastClr="000000"/>
                </a:solidFill>
                <a:effectLst/>
                <a:uLnTx/>
                <a:uFillTx/>
              </a:endParaRPr>
            </a:p>
          </p:txBody>
        </p:sp>
        <p:sp>
          <p:nvSpPr>
            <p:cNvPr id="27" name="TextBox 26"/>
            <p:cNvSpPr txBox="1"/>
            <p:nvPr/>
          </p:nvSpPr>
          <p:spPr>
            <a:xfrm>
              <a:off x="4800600" y="987624"/>
              <a:ext cx="488449" cy="31463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rPr>
                <a:t>FBI</a:t>
              </a:r>
              <a:endParaRPr kumimoji="0" lang="en-US" sz="1200" b="1" i="0" u="none" strike="noStrike" kern="0" cap="none" spc="0" normalizeH="0" baseline="0" noProof="0">
                <a:ln>
                  <a:noFill/>
                </a:ln>
                <a:solidFill>
                  <a:sysClr val="windowText" lastClr="000000"/>
                </a:solidFill>
                <a:effectLst/>
                <a:uLnTx/>
                <a:uFillTx/>
              </a:endParaRPr>
            </a:p>
          </p:txBody>
        </p:sp>
        <p:sp>
          <p:nvSpPr>
            <p:cNvPr id="28" name="TextBox 27"/>
            <p:cNvSpPr txBox="1"/>
            <p:nvPr/>
          </p:nvSpPr>
          <p:spPr>
            <a:xfrm>
              <a:off x="6477000" y="984646"/>
              <a:ext cx="592692" cy="31463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rPr>
                <a:t>DOE</a:t>
              </a:r>
              <a:endParaRPr kumimoji="0" lang="en-US" sz="1200" b="1" i="0" u="none" strike="noStrike" kern="0" cap="none" spc="0" normalizeH="0" baseline="0" noProof="0">
                <a:ln>
                  <a:noFill/>
                </a:ln>
                <a:solidFill>
                  <a:sysClr val="windowText" lastClr="000000"/>
                </a:solidFill>
                <a:effectLst/>
                <a:uLnTx/>
                <a:uFillTx/>
              </a:endParaRPr>
            </a:p>
          </p:txBody>
        </p:sp>
        <p:sp>
          <p:nvSpPr>
            <p:cNvPr id="29" name="TextBox 28"/>
            <p:cNvSpPr txBox="1"/>
            <p:nvPr/>
          </p:nvSpPr>
          <p:spPr>
            <a:xfrm>
              <a:off x="2895600" y="2892623"/>
              <a:ext cx="592692" cy="31463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rPr>
                <a:t>DOS</a:t>
              </a:r>
              <a:endParaRPr kumimoji="0" lang="en-US" sz="1200" b="1" i="0" u="none" strike="noStrike" kern="0" cap="none" spc="0" normalizeH="0" baseline="0" noProof="0">
                <a:ln>
                  <a:noFill/>
                </a:ln>
                <a:solidFill>
                  <a:sysClr val="windowText" lastClr="000000"/>
                </a:solidFill>
                <a:effectLst/>
                <a:uLnTx/>
                <a:uFillTx/>
              </a:endParaRPr>
            </a:p>
          </p:txBody>
        </p:sp>
        <p:sp>
          <p:nvSpPr>
            <p:cNvPr id="30" name="TextBox 29"/>
            <p:cNvSpPr txBox="1"/>
            <p:nvPr/>
          </p:nvSpPr>
          <p:spPr>
            <a:xfrm>
              <a:off x="4800600" y="2892623"/>
              <a:ext cx="582764" cy="31463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rPr>
                <a:t>DHS</a:t>
              </a:r>
            </a:p>
          </p:txBody>
        </p:sp>
        <p:sp>
          <p:nvSpPr>
            <p:cNvPr id="31" name="TextBox 30"/>
            <p:cNvSpPr txBox="1"/>
            <p:nvPr/>
          </p:nvSpPr>
          <p:spPr>
            <a:xfrm>
              <a:off x="6426227" y="2892623"/>
              <a:ext cx="653914" cy="31463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rPr>
                <a:t>ODNI</a:t>
              </a:r>
              <a:endParaRPr kumimoji="0" lang="en-US" sz="1200" b="1" i="0" u="none" strike="noStrike" kern="0" cap="none" spc="0" normalizeH="0" baseline="0" noProof="0">
                <a:ln>
                  <a:noFill/>
                </a:ln>
                <a:solidFill>
                  <a:sysClr val="windowText" lastClr="000000"/>
                </a:solidFill>
                <a:effectLst/>
                <a:uLnTx/>
                <a:uFillTx/>
              </a:endParaRPr>
            </a:p>
          </p:txBody>
        </p:sp>
        <p:sp>
          <p:nvSpPr>
            <p:cNvPr id="32" name="TextBox 31"/>
            <p:cNvSpPr txBox="1"/>
            <p:nvPr/>
          </p:nvSpPr>
          <p:spPr>
            <a:xfrm>
              <a:off x="2143927" y="1825823"/>
              <a:ext cx="994770" cy="28317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solidFill>
                  <a:effectLst/>
                  <a:uLnTx/>
                  <a:uFillTx/>
                </a:rPr>
                <a:t>POST-DET</a:t>
              </a:r>
            </a:p>
          </p:txBody>
        </p:sp>
        <p:sp>
          <p:nvSpPr>
            <p:cNvPr id="33" name="TextBox 32"/>
            <p:cNvSpPr txBox="1"/>
            <p:nvPr/>
          </p:nvSpPr>
          <p:spPr>
            <a:xfrm>
              <a:off x="3781174" y="1730099"/>
              <a:ext cx="1371600" cy="41300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solidFill>
                  <a:effectLst/>
                  <a:uLnTx/>
                  <a:uFillTx/>
                </a:rPr>
                <a:t>LEAD AGENCY INVESTIGATION</a:t>
              </a:r>
            </a:p>
          </p:txBody>
        </p:sp>
        <p:sp>
          <p:nvSpPr>
            <p:cNvPr id="34" name="TextBox 33"/>
            <p:cNvSpPr txBox="1"/>
            <p:nvPr/>
          </p:nvSpPr>
          <p:spPr>
            <a:xfrm>
              <a:off x="5541797" y="1762103"/>
              <a:ext cx="1371600" cy="4719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solidFill>
                  <a:effectLst/>
                  <a:uLnTx/>
                  <a:uFillTx/>
                </a:rPr>
                <a:t>PRE- TO </a:t>
              </a:r>
              <a:br>
                <a:rPr kumimoji="0" lang="en-US" sz="1200" b="1" i="0" u="none" strike="noStrike" kern="0" cap="none" spc="0" normalizeH="0" baseline="0" noProof="0">
                  <a:ln>
                    <a:noFill/>
                  </a:ln>
                  <a:solidFill>
                    <a:sysClr val="windowText" lastClr="000000"/>
                  </a:solidFill>
                  <a:effectLst/>
                  <a:uLnTx/>
                  <a:uFillTx/>
                </a:rPr>
              </a:br>
              <a:r>
                <a:rPr kumimoji="0" lang="en-US" sz="1200" b="1" i="0" u="none" strike="noStrike" kern="0" cap="none" spc="0" normalizeH="0" baseline="0" noProof="0">
                  <a:ln>
                    <a:noFill/>
                  </a:ln>
                  <a:solidFill>
                    <a:sysClr val="windowText" lastClr="000000"/>
                  </a:solidFill>
                  <a:effectLst/>
                  <a:uLnTx/>
                  <a:uFillTx/>
                </a:rPr>
                <a:t>POST- DET</a:t>
              </a:r>
            </a:p>
          </p:txBody>
        </p:sp>
        <p:sp>
          <p:nvSpPr>
            <p:cNvPr id="35" name="TextBox 34"/>
            <p:cNvSpPr txBox="1"/>
            <p:nvPr/>
          </p:nvSpPr>
          <p:spPr>
            <a:xfrm>
              <a:off x="1962178" y="3896611"/>
              <a:ext cx="1485956" cy="28317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solidFill>
                  <a:effectLst/>
                  <a:uLnTx/>
                  <a:uFillTx/>
                </a:rPr>
                <a:t>INTERNATIONAL</a:t>
              </a:r>
            </a:p>
          </p:txBody>
        </p:sp>
        <p:sp>
          <p:nvSpPr>
            <p:cNvPr id="36" name="TextBox 35"/>
            <p:cNvSpPr txBox="1"/>
            <p:nvPr/>
          </p:nvSpPr>
          <p:spPr>
            <a:xfrm>
              <a:off x="3497817" y="3829530"/>
              <a:ext cx="1869140" cy="57820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cap="all" dirty="0">
                  <a:solidFill>
                    <a:sysClr val="windowText" lastClr="000000"/>
                  </a:solidFill>
                </a:rPr>
                <a:t>Federal Interagency </a:t>
              </a:r>
              <a:r>
                <a:rPr lang="en-US" sz="1200" b="1" kern="0" cap="all" dirty="0" err="1">
                  <a:solidFill>
                    <a:sysClr val="windowText" lastClr="000000"/>
                  </a:solidFill>
                </a:rPr>
                <a:t>Coordi</a:t>
              </a:r>
              <a:r>
                <a:rPr kumimoji="0" lang="en-US" sz="1200" b="1" i="0" u="none" strike="noStrike" kern="0" cap="all" spc="0" normalizeH="0" baseline="0" noProof="0" dirty="0" err="1">
                  <a:ln>
                    <a:noFill/>
                  </a:ln>
                  <a:solidFill>
                    <a:sysClr val="windowText" lastClr="000000"/>
                  </a:solidFill>
                  <a:effectLst/>
                  <a:uLnTx/>
                  <a:uFillTx/>
                </a:rPr>
                <a:t>nAtion</a:t>
              </a:r>
              <a:r>
                <a:rPr kumimoji="0" lang="en-US" sz="1200" b="1" i="0" u="none" strike="noStrike" kern="0" cap="all" spc="0" normalizeH="0" baseline="0" noProof="0" dirty="0">
                  <a:ln>
                    <a:noFill/>
                  </a:ln>
                  <a:solidFill>
                    <a:sysClr val="windowText" lastClr="000000"/>
                  </a:solidFill>
                  <a:effectLst/>
                  <a:uLnTx/>
                  <a:uFillTx/>
                </a:rPr>
                <a:t> and Expertise Development </a:t>
              </a:r>
            </a:p>
          </p:txBody>
        </p:sp>
        <p:sp>
          <p:nvSpPr>
            <p:cNvPr id="37" name="TextBox 36"/>
            <p:cNvSpPr txBox="1"/>
            <p:nvPr/>
          </p:nvSpPr>
          <p:spPr>
            <a:xfrm>
              <a:off x="5541797" y="3896611"/>
              <a:ext cx="1371600" cy="28317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solidFill>
                  <a:effectLst/>
                  <a:uLnTx/>
                  <a:uFillTx/>
                </a:rPr>
                <a:t>INTELLIGENCE</a:t>
              </a:r>
            </a:p>
          </p:txBody>
        </p:sp>
        <p:sp>
          <p:nvSpPr>
            <p:cNvPr id="38" name="TextBox 37"/>
            <p:cNvSpPr txBox="1"/>
            <p:nvPr/>
          </p:nvSpPr>
          <p:spPr>
            <a:xfrm>
              <a:off x="1819209" y="5453390"/>
              <a:ext cx="711011" cy="4719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ANL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INL</a:t>
              </a:r>
            </a:p>
          </p:txBody>
        </p:sp>
        <p:sp>
          <p:nvSpPr>
            <p:cNvPr id="39" name="TextBox 38"/>
            <p:cNvSpPr txBox="1"/>
            <p:nvPr/>
          </p:nvSpPr>
          <p:spPr>
            <a:xfrm>
              <a:off x="2725890" y="5453390"/>
              <a:ext cx="711011" cy="4719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LANL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LLNL</a:t>
              </a:r>
            </a:p>
          </p:txBody>
        </p:sp>
        <p:sp>
          <p:nvSpPr>
            <p:cNvPr id="40" name="TextBox 39"/>
            <p:cNvSpPr txBox="1"/>
            <p:nvPr/>
          </p:nvSpPr>
          <p:spPr>
            <a:xfrm>
              <a:off x="3592816" y="5453390"/>
              <a:ext cx="711011" cy="4719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lumMod val="85000"/>
                      <a:lumOff val="15000"/>
                    </a:sysClr>
                  </a:solidFill>
                  <a:effectLst/>
                  <a:uLnTx/>
                  <a:uFillTx/>
                </a:rPr>
                <a:t>RSL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ysClr val="windowText" lastClr="000000">
                      <a:lumMod val="85000"/>
                      <a:lumOff val="15000"/>
                    </a:sysClr>
                  </a:solidFill>
                  <a:effectLst/>
                  <a:uLnTx/>
                  <a:uFillTx/>
                </a:rPr>
                <a:t>NIST</a:t>
              </a:r>
            </a:p>
          </p:txBody>
        </p:sp>
        <p:sp>
          <p:nvSpPr>
            <p:cNvPr id="41" name="TextBox 40"/>
            <p:cNvSpPr txBox="1"/>
            <p:nvPr/>
          </p:nvSpPr>
          <p:spPr>
            <a:xfrm>
              <a:off x="4499497" y="5453390"/>
              <a:ext cx="711011" cy="4719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ORNL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PNNL</a:t>
              </a:r>
            </a:p>
          </p:txBody>
        </p:sp>
        <p:sp>
          <p:nvSpPr>
            <p:cNvPr id="42" name="TextBox 41"/>
            <p:cNvSpPr txBox="1"/>
            <p:nvPr/>
          </p:nvSpPr>
          <p:spPr>
            <a:xfrm>
              <a:off x="6316221" y="5476497"/>
              <a:ext cx="953259" cy="4719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Y-12</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DoD Labs</a:t>
              </a:r>
            </a:p>
          </p:txBody>
        </p:sp>
        <p:sp>
          <p:nvSpPr>
            <p:cNvPr id="43" name="TextBox 42"/>
            <p:cNvSpPr txBox="1"/>
            <p:nvPr/>
          </p:nvSpPr>
          <p:spPr>
            <a:xfrm>
              <a:off x="5411059" y="5453390"/>
              <a:ext cx="711011" cy="4719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SRNL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ysClr val="windowText" lastClr="000000">
                      <a:lumMod val="85000"/>
                      <a:lumOff val="15000"/>
                    </a:sysClr>
                  </a:solidFill>
                  <a:effectLst/>
                  <a:uLnTx/>
                  <a:uFillTx/>
                </a:rPr>
                <a:t>SNL</a:t>
              </a:r>
            </a:p>
          </p:txBody>
        </p:sp>
        <p:pic>
          <p:nvPicPr>
            <p:cNvPr id="44" name="Picture 4" descr="C:\Users\m29844\AppData\Local\Microsoft\Windows\Temporary Internet Files\Content.IE5\1KOLOVGJ\MC900433896[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38400" y="5524678"/>
              <a:ext cx="380644" cy="38064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m29844\AppData\Local\Microsoft\Windows\Temporary Internet Files\Content.IE5\1KOLOVGJ\MC900433896[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54386" y="5524678"/>
              <a:ext cx="380644" cy="380644"/>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C:\Users\m29844\AppData\Local\Microsoft\Windows\Temporary Internet Files\Content.IE5\1KOLOVGJ\MC900433896[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14398" y="5524678"/>
              <a:ext cx="380644" cy="38064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m29844\AppData\Local\Microsoft\Windows\Temporary Internet Files\Content.IE5\1KOLOVGJ\MC900433896[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27740" y="5524678"/>
              <a:ext cx="380644" cy="38064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C:\Users\m29844\AppData\Local\Microsoft\Windows\Temporary Internet Files\Content.IE5\1KOLOVGJ\MC900433896[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65584" y="5524678"/>
              <a:ext cx="380644" cy="380644"/>
            </a:xfrm>
            <a:prstGeom prst="rect">
              <a:avLst/>
            </a:prstGeom>
            <a:noFill/>
            <a:extLst>
              <a:ext uri="{909E8E84-426E-40DD-AFC4-6F175D3DCCD1}">
                <a14:hiddenFill xmlns:a14="http://schemas.microsoft.com/office/drawing/2010/main">
                  <a:solidFill>
                    <a:srgbClr val="FFFFFF"/>
                  </a:solidFill>
                </a14:hiddenFill>
              </a:ext>
            </a:extLst>
          </p:spPr>
        </p:pic>
      </p:grpSp>
      <p:sp>
        <p:nvSpPr>
          <p:cNvPr id="7171" name="Rectangle 5"/>
          <p:cNvSpPr>
            <a:spLocks noGrp="1" noChangeArrowheads="1"/>
          </p:cNvSpPr>
          <p:nvPr>
            <p:ph type="title"/>
          </p:nvPr>
        </p:nvSpPr>
        <p:spPr>
          <a:xfrm>
            <a:off x="381000" y="76200"/>
            <a:ext cx="8839200" cy="695325"/>
          </a:xfrm>
        </p:spPr>
        <p:txBody>
          <a:bodyPr/>
          <a:lstStyle/>
          <a:p>
            <a:r>
              <a:rPr lang="en-US" sz="3200" kern="1200">
                <a:solidFill>
                  <a:srgbClr val="1F497D"/>
                </a:solidFill>
                <a:latin typeface="Times New Roman" pitchFamily="18" charset="0"/>
                <a:cs typeface="Times New Roman" pitchFamily="18" charset="0"/>
              </a:rPr>
              <a:t>Whole-of-Government Approach</a:t>
            </a:r>
            <a:endParaRPr lang="en-US" sz="3200"/>
          </a:p>
        </p:txBody>
      </p:sp>
      <p:sp>
        <p:nvSpPr>
          <p:cNvPr id="3" name="Slide Number Placeholder 2">
            <a:extLst>
              <a:ext uri="{FF2B5EF4-FFF2-40B4-BE49-F238E27FC236}">
                <a16:creationId xmlns:a16="http://schemas.microsoft.com/office/drawing/2014/main" id="{9B9B5B3C-6AE9-4583-B19A-04646929FFBB}"/>
              </a:ext>
            </a:extLst>
          </p:cNvPr>
          <p:cNvSpPr>
            <a:spLocks noGrp="1"/>
          </p:cNvSpPr>
          <p:nvPr>
            <p:ph type="sldNum" sz="quarter" idx="10"/>
          </p:nvPr>
        </p:nvSpPr>
        <p:spPr/>
        <p:txBody>
          <a:bodyPr/>
          <a:lstStyle/>
          <a:p>
            <a:fld id="{C384D158-29A3-4B03-A20D-9FB9351D0F17}" type="slidenum">
              <a:rPr lang="en-US" smtClean="0"/>
              <a:t>16</a:t>
            </a:fld>
            <a:endParaRPr lang="en-US"/>
          </a:p>
        </p:txBody>
      </p:sp>
    </p:spTree>
    <p:extLst>
      <p:ext uri="{BB962C8B-B14F-4D97-AF65-F5344CB8AC3E}">
        <p14:creationId xmlns:p14="http://schemas.microsoft.com/office/powerpoint/2010/main" val="2012934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Left of Boom, Right of Boom</a:t>
            </a:r>
          </a:p>
        </p:txBody>
      </p:sp>
      <p:pic>
        <p:nvPicPr>
          <p:cNvPr id="6" name="Picture 5"/>
          <p:cNvPicPr>
            <a:picLocks noChangeAspect="1"/>
          </p:cNvPicPr>
          <p:nvPr/>
        </p:nvPicPr>
        <p:blipFill>
          <a:blip r:embed="rId3"/>
          <a:stretch>
            <a:fillRect/>
          </a:stretch>
        </p:blipFill>
        <p:spPr>
          <a:xfrm>
            <a:off x="4038600" y="1371600"/>
            <a:ext cx="996105" cy="1371600"/>
          </a:xfrm>
          <a:prstGeom prst="rect">
            <a:avLst/>
          </a:prstGeom>
        </p:spPr>
      </p:pic>
      <p:grpSp>
        <p:nvGrpSpPr>
          <p:cNvPr id="7" name="Group 6"/>
          <p:cNvGrpSpPr/>
          <p:nvPr/>
        </p:nvGrpSpPr>
        <p:grpSpPr>
          <a:xfrm>
            <a:off x="1143000" y="756237"/>
            <a:ext cx="6250427" cy="920163"/>
            <a:chOff x="60346" y="3810000"/>
            <a:chExt cx="6250427" cy="920163"/>
          </a:xfrm>
        </p:grpSpPr>
        <p:sp>
          <p:nvSpPr>
            <p:cNvPr id="8" name="Chevron 7"/>
            <p:cNvSpPr/>
            <p:nvPr/>
          </p:nvSpPr>
          <p:spPr>
            <a:xfrm>
              <a:off x="60346" y="3810000"/>
              <a:ext cx="6035654" cy="914400"/>
            </a:xfrm>
            <a:prstGeom prst="chevron">
              <a:avLst/>
            </a:prstGeom>
            <a:gradFill flip="none" rotWithShape="1">
              <a:gsLst>
                <a:gs pos="0">
                  <a:srgbClr val="C00000"/>
                </a:gs>
                <a:gs pos="25000">
                  <a:srgbClr val="FF6633"/>
                </a:gs>
                <a:gs pos="50000">
                  <a:srgbClr val="FFFF00"/>
                </a:gs>
                <a:gs pos="75000">
                  <a:srgbClr val="01A78F"/>
                </a:gs>
                <a:gs pos="100000">
                  <a:srgbClr val="3366FF"/>
                </a:gs>
              </a:gsLst>
              <a:lin ang="108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 Box 7"/>
            <p:cNvSpPr txBox="1">
              <a:spLocks noChangeArrowheads="1"/>
            </p:cNvSpPr>
            <p:nvPr/>
          </p:nvSpPr>
          <p:spPr bwMode="auto">
            <a:xfrm>
              <a:off x="466026" y="4037598"/>
              <a:ext cx="751863" cy="399996"/>
            </a:xfrm>
            <a:prstGeom prst="rect">
              <a:avLst/>
            </a:prstGeom>
            <a:noFill/>
            <a:ln w="9525">
              <a:noFill/>
              <a:miter lim="800000"/>
              <a:headEnd/>
              <a:tailEnd/>
            </a:ln>
          </p:spPr>
          <p:txBody>
            <a:bodyPr wrap="none">
              <a:spAutoFit/>
            </a:bodyPr>
            <a:lstStyle/>
            <a:p>
              <a:r>
                <a:rPr lang="en-US" sz="1000" b="1">
                  <a:solidFill>
                    <a:srgbClr val="000000"/>
                  </a:solidFill>
                </a:rPr>
                <a:t>Deter-</a:t>
              </a:r>
            </a:p>
            <a:p>
              <a:r>
                <a:rPr lang="en-US" sz="1000" b="1">
                  <a:solidFill>
                    <a:srgbClr val="000000"/>
                  </a:solidFill>
                </a:rPr>
                <a:t>Dissuade</a:t>
              </a:r>
            </a:p>
          </p:txBody>
        </p:sp>
        <p:sp>
          <p:nvSpPr>
            <p:cNvPr id="10" name="Text Box 8"/>
            <p:cNvSpPr txBox="1">
              <a:spLocks noChangeArrowheads="1"/>
            </p:cNvSpPr>
            <p:nvPr/>
          </p:nvSpPr>
          <p:spPr bwMode="auto">
            <a:xfrm>
              <a:off x="1751021" y="4160845"/>
              <a:ext cx="575722" cy="246286"/>
            </a:xfrm>
            <a:prstGeom prst="rect">
              <a:avLst/>
            </a:prstGeom>
            <a:noFill/>
            <a:ln w="9525">
              <a:noFill/>
              <a:miter lim="800000"/>
              <a:headEnd/>
              <a:tailEnd/>
            </a:ln>
          </p:spPr>
          <p:txBody>
            <a:bodyPr wrap="none">
              <a:spAutoFit/>
            </a:bodyPr>
            <a:lstStyle/>
            <a:p>
              <a:r>
                <a:rPr lang="en-US" sz="1000" b="1">
                  <a:solidFill>
                    <a:srgbClr val="000000"/>
                  </a:solidFill>
                </a:rPr>
                <a:t>Detect</a:t>
              </a:r>
            </a:p>
          </p:txBody>
        </p:sp>
        <p:sp>
          <p:nvSpPr>
            <p:cNvPr id="11" name="Text Box 10"/>
            <p:cNvSpPr txBox="1">
              <a:spLocks noChangeArrowheads="1"/>
            </p:cNvSpPr>
            <p:nvPr/>
          </p:nvSpPr>
          <p:spPr bwMode="auto">
            <a:xfrm>
              <a:off x="2310546" y="4152353"/>
              <a:ext cx="689888" cy="246286"/>
            </a:xfrm>
            <a:prstGeom prst="rect">
              <a:avLst/>
            </a:prstGeom>
            <a:noFill/>
            <a:ln w="9525">
              <a:noFill/>
              <a:miter lim="800000"/>
              <a:headEnd/>
              <a:tailEnd/>
            </a:ln>
          </p:spPr>
          <p:txBody>
            <a:bodyPr wrap="none">
              <a:spAutoFit/>
            </a:bodyPr>
            <a:lstStyle/>
            <a:p>
              <a:r>
                <a:rPr lang="en-US" sz="1000" b="1">
                  <a:solidFill>
                    <a:srgbClr val="000000"/>
                  </a:solidFill>
                </a:rPr>
                <a:t>Interdict</a:t>
              </a:r>
            </a:p>
          </p:txBody>
        </p:sp>
        <p:sp>
          <p:nvSpPr>
            <p:cNvPr id="12" name="Text Box 12"/>
            <p:cNvSpPr txBox="1">
              <a:spLocks noChangeArrowheads="1"/>
            </p:cNvSpPr>
            <p:nvPr/>
          </p:nvSpPr>
          <p:spPr bwMode="auto">
            <a:xfrm>
              <a:off x="3009900" y="4100282"/>
              <a:ext cx="626281" cy="399996"/>
            </a:xfrm>
            <a:prstGeom prst="rect">
              <a:avLst/>
            </a:prstGeom>
            <a:noFill/>
            <a:ln w="9525">
              <a:noFill/>
              <a:miter lim="800000"/>
              <a:headEnd/>
              <a:tailEnd/>
            </a:ln>
          </p:spPr>
          <p:txBody>
            <a:bodyPr wrap="none">
              <a:spAutoFit/>
            </a:bodyPr>
            <a:lstStyle/>
            <a:p>
              <a:r>
                <a:rPr lang="en-US" sz="1000" b="1">
                  <a:solidFill>
                    <a:srgbClr val="000000"/>
                  </a:solidFill>
                </a:rPr>
                <a:t>Render</a:t>
              </a:r>
            </a:p>
            <a:p>
              <a:r>
                <a:rPr lang="en-US" sz="1000" b="1">
                  <a:solidFill>
                    <a:srgbClr val="000000"/>
                  </a:solidFill>
                </a:rPr>
                <a:t>Safe</a:t>
              </a:r>
            </a:p>
          </p:txBody>
        </p:sp>
        <p:sp>
          <p:nvSpPr>
            <p:cNvPr id="13" name="Text Box 14"/>
            <p:cNvSpPr txBox="1">
              <a:spLocks noChangeArrowheads="1"/>
            </p:cNvSpPr>
            <p:nvPr/>
          </p:nvSpPr>
          <p:spPr bwMode="auto">
            <a:xfrm>
              <a:off x="3619347" y="3981102"/>
              <a:ext cx="1448275" cy="553706"/>
            </a:xfrm>
            <a:prstGeom prst="rect">
              <a:avLst/>
            </a:prstGeom>
            <a:noFill/>
            <a:ln w="9525">
              <a:noFill/>
              <a:miter lim="800000"/>
              <a:headEnd/>
              <a:tailEnd/>
            </a:ln>
          </p:spPr>
          <p:txBody>
            <a:bodyPr wrap="square">
              <a:spAutoFit/>
            </a:bodyPr>
            <a:lstStyle/>
            <a:p>
              <a:r>
                <a:rPr lang="en-US" sz="1000" b="1">
                  <a:solidFill>
                    <a:srgbClr val="000000"/>
                  </a:solidFill>
                </a:rPr>
                <a:t>Post-Det – </a:t>
              </a:r>
            </a:p>
            <a:p>
              <a:r>
                <a:rPr lang="en-US" sz="1000" b="1">
                  <a:solidFill>
                    <a:srgbClr val="000000"/>
                  </a:solidFill>
                </a:rPr>
                <a:t>Consequence Management</a:t>
              </a:r>
            </a:p>
          </p:txBody>
        </p:sp>
        <p:sp>
          <p:nvSpPr>
            <p:cNvPr id="14" name="Text Box 8"/>
            <p:cNvSpPr txBox="1">
              <a:spLocks noChangeArrowheads="1"/>
            </p:cNvSpPr>
            <p:nvPr/>
          </p:nvSpPr>
          <p:spPr bwMode="auto">
            <a:xfrm>
              <a:off x="1145249" y="4153111"/>
              <a:ext cx="609462" cy="246221"/>
            </a:xfrm>
            <a:prstGeom prst="rect">
              <a:avLst/>
            </a:prstGeom>
            <a:noFill/>
            <a:ln w="9525">
              <a:noFill/>
              <a:miter lim="800000"/>
              <a:headEnd/>
              <a:tailEnd/>
            </a:ln>
          </p:spPr>
          <p:txBody>
            <a:bodyPr wrap="none">
              <a:spAutoFit/>
            </a:bodyPr>
            <a:lstStyle/>
            <a:p>
              <a:r>
                <a:rPr lang="en-US" sz="1000" b="1">
                  <a:solidFill>
                    <a:srgbClr val="000000"/>
                  </a:solidFill>
                </a:rPr>
                <a:t>Secure</a:t>
              </a:r>
            </a:p>
          </p:txBody>
        </p:sp>
        <p:sp>
          <p:nvSpPr>
            <p:cNvPr id="15" name="Text Box 10"/>
            <p:cNvSpPr txBox="1">
              <a:spLocks noChangeArrowheads="1"/>
            </p:cNvSpPr>
            <p:nvPr/>
          </p:nvSpPr>
          <p:spPr bwMode="auto">
            <a:xfrm>
              <a:off x="5295900" y="4136936"/>
              <a:ext cx="1014873" cy="246221"/>
            </a:xfrm>
            <a:prstGeom prst="rect">
              <a:avLst/>
            </a:prstGeom>
            <a:noFill/>
            <a:ln w="9525">
              <a:noFill/>
              <a:miter lim="800000"/>
              <a:headEnd/>
              <a:tailEnd/>
            </a:ln>
          </p:spPr>
          <p:txBody>
            <a:bodyPr wrap="square">
              <a:spAutoFit/>
            </a:bodyPr>
            <a:lstStyle/>
            <a:p>
              <a:r>
                <a:rPr lang="en-US" sz="1000" b="1">
                  <a:solidFill>
                    <a:srgbClr val="000000"/>
                  </a:solidFill>
                </a:rPr>
                <a:t>Attribution</a:t>
              </a:r>
            </a:p>
          </p:txBody>
        </p:sp>
        <p:sp>
          <p:nvSpPr>
            <p:cNvPr id="16" name="Text Box 10"/>
            <p:cNvSpPr txBox="1">
              <a:spLocks noChangeArrowheads="1"/>
            </p:cNvSpPr>
            <p:nvPr/>
          </p:nvSpPr>
          <p:spPr bwMode="auto">
            <a:xfrm>
              <a:off x="4600311" y="4136936"/>
              <a:ext cx="758541" cy="246221"/>
            </a:xfrm>
            <a:prstGeom prst="rect">
              <a:avLst/>
            </a:prstGeom>
            <a:noFill/>
            <a:ln w="9525">
              <a:noFill/>
              <a:miter lim="800000"/>
              <a:headEnd/>
              <a:tailEnd/>
            </a:ln>
          </p:spPr>
          <p:txBody>
            <a:bodyPr wrap="none">
              <a:spAutoFit/>
            </a:bodyPr>
            <a:lstStyle/>
            <a:p>
              <a:r>
                <a:rPr lang="en-US" sz="1000" b="1">
                  <a:solidFill>
                    <a:srgbClr val="000000"/>
                  </a:solidFill>
                </a:rPr>
                <a:t>Recovery</a:t>
              </a:r>
            </a:p>
          </p:txBody>
        </p:sp>
        <p:grpSp>
          <p:nvGrpSpPr>
            <p:cNvPr id="17" name="Group 16"/>
            <p:cNvGrpSpPr/>
            <p:nvPr/>
          </p:nvGrpSpPr>
          <p:grpSpPr>
            <a:xfrm>
              <a:off x="4976004" y="3811780"/>
              <a:ext cx="381000" cy="903375"/>
              <a:chOff x="5105400" y="1282243"/>
              <a:chExt cx="381000" cy="903375"/>
            </a:xfrm>
          </p:grpSpPr>
          <p:cxnSp>
            <p:nvCxnSpPr>
              <p:cNvPr id="36" name="Straight Connector 3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291558" y="3815512"/>
              <a:ext cx="381000" cy="903375"/>
              <a:chOff x="5105400" y="1282243"/>
              <a:chExt cx="381000" cy="903375"/>
            </a:xfrm>
          </p:grpSpPr>
          <p:cxnSp>
            <p:nvCxnSpPr>
              <p:cNvPr id="34" name="Straight Connector 3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306931" y="3815512"/>
              <a:ext cx="381000" cy="903375"/>
              <a:chOff x="3104840" y="3824535"/>
              <a:chExt cx="381000" cy="903375"/>
            </a:xfrm>
          </p:grpSpPr>
          <p:cxnSp>
            <p:nvCxnSpPr>
              <p:cNvPr id="32" name="Straight Connector 31"/>
              <p:cNvCxnSpPr/>
              <p:nvPr/>
            </p:nvCxnSpPr>
            <p:spPr>
              <a:xfrm>
                <a:off x="3104840" y="3824535"/>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156767" y="4270710"/>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2655599" y="3819022"/>
              <a:ext cx="381000" cy="903375"/>
              <a:chOff x="5105400" y="1282243"/>
              <a:chExt cx="381000" cy="903375"/>
            </a:xfrm>
          </p:grpSpPr>
          <p:cxnSp>
            <p:nvCxnSpPr>
              <p:cNvPr id="30" name="Straight Connector 29"/>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1986955" y="3826788"/>
              <a:ext cx="381000" cy="903375"/>
              <a:chOff x="5105400" y="1282243"/>
              <a:chExt cx="381000" cy="903375"/>
            </a:xfrm>
          </p:grpSpPr>
          <p:cxnSp>
            <p:nvCxnSpPr>
              <p:cNvPr id="28" name="Straight Connector 27"/>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1420048" y="3821275"/>
              <a:ext cx="381000" cy="903375"/>
              <a:chOff x="5105400" y="1282243"/>
              <a:chExt cx="381000" cy="903375"/>
            </a:xfrm>
          </p:grpSpPr>
          <p:cxnSp>
            <p:nvCxnSpPr>
              <p:cNvPr id="26" name="Straight Connector 2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41958" y="3819319"/>
              <a:ext cx="381000" cy="903375"/>
              <a:chOff x="5105400" y="1282243"/>
              <a:chExt cx="381000" cy="903375"/>
            </a:xfrm>
          </p:grpSpPr>
          <p:cxnSp>
            <p:nvCxnSpPr>
              <p:cNvPr id="24" name="Straight Connector 2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8" name="Right Arrow 37"/>
          <p:cNvSpPr/>
          <p:nvPr/>
        </p:nvSpPr>
        <p:spPr>
          <a:xfrm rot="10800000">
            <a:off x="1814366" y="2068063"/>
            <a:ext cx="2224234" cy="22860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p:cNvSpPr/>
          <p:nvPr/>
        </p:nvSpPr>
        <p:spPr>
          <a:xfrm>
            <a:off x="5034705" y="2068063"/>
            <a:ext cx="2224234" cy="228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7835" y="1859197"/>
            <a:ext cx="1357165" cy="646331"/>
          </a:xfrm>
          <a:prstGeom prst="rect">
            <a:avLst/>
          </a:prstGeom>
          <a:noFill/>
        </p:spPr>
        <p:txBody>
          <a:bodyPr wrap="square" rtlCol="0">
            <a:spAutoFit/>
          </a:bodyPr>
          <a:lstStyle/>
          <a:p>
            <a:pPr algn="ctr"/>
            <a:r>
              <a:rPr lang="en-US" b="1">
                <a:latin typeface="Calibri" panose="020F0502020204030204" pitchFamily="34" charset="0"/>
              </a:rPr>
              <a:t>Pre-Detonation</a:t>
            </a:r>
          </a:p>
        </p:txBody>
      </p:sp>
      <p:sp>
        <p:nvSpPr>
          <p:cNvPr id="40" name="TextBox 39"/>
          <p:cNvSpPr txBox="1"/>
          <p:nvPr/>
        </p:nvSpPr>
        <p:spPr>
          <a:xfrm>
            <a:off x="7162800" y="1859197"/>
            <a:ext cx="1357165" cy="646331"/>
          </a:xfrm>
          <a:prstGeom prst="rect">
            <a:avLst/>
          </a:prstGeom>
          <a:noFill/>
        </p:spPr>
        <p:txBody>
          <a:bodyPr wrap="square" rtlCol="0">
            <a:spAutoFit/>
          </a:bodyPr>
          <a:lstStyle/>
          <a:p>
            <a:pPr algn="ctr"/>
            <a:r>
              <a:rPr lang="en-US" b="1">
                <a:latin typeface="Calibri" panose="020F0502020204030204" pitchFamily="34" charset="0"/>
              </a:rPr>
              <a:t>Post-Detonation</a:t>
            </a:r>
          </a:p>
        </p:txBody>
      </p:sp>
      <p:pic>
        <p:nvPicPr>
          <p:cNvPr id="41"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236" y="2760023"/>
            <a:ext cx="1201420" cy="129349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814365" y="2758588"/>
            <a:ext cx="7329635" cy="3108811"/>
          </a:xfrm>
        </p:spPr>
        <p:txBody>
          <a:bodyPr/>
          <a:lstStyle/>
          <a:p>
            <a:pPr marL="0" indent="0">
              <a:buNone/>
            </a:pPr>
            <a:r>
              <a:rPr lang="en-US" dirty="0"/>
              <a:t>Scenario: A small vial of radioactive material is found in an apartment.</a:t>
            </a:r>
          </a:p>
          <a:p>
            <a:r>
              <a:rPr lang="en-US" dirty="0"/>
              <a:t>What is it?</a:t>
            </a:r>
          </a:p>
          <a:p>
            <a:pPr lvl="1"/>
            <a:r>
              <a:rPr lang="en-US" dirty="0"/>
              <a:t>What form is it in? Metal, ceramic, powder?</a:t>
            </a:r>
          </a:p>
          <a:p>
            <a:pPr lvl="1"/>
            <a:r>
              <a:rPr lang="en-US" dirty="0"/>
              <a:t>Does the container have markings? Traditional forensics</a:t>
            </a:r>
          </a:p>
          <a:p>
            <a:pPr lvl="1"/>
            <a:r>
              <a:rPr lang="en-US" dirty="0"/>
              <a:t>Does this contain Uranium, Plutonium, other radioactive material?</a:t>
            </a:r>
          </a:p>
          <a:p>
            <a:r>
              <a:rPr lang="en-US" dirty="0"/>
              <a:t>When was the material produced?</a:t>
            </a:r>
          </a:p>
          <a:p>
            <a:r>
              <a:rPr lang="en-US" dirty="0"/>
              <a:t>Where did it come from? Is there more material?</a:t>
            </a:r>
          </a:p>
          <a:p>
            <a:pPr marL="355600" lvl="1" indent="0">
              <a:buNone/>
            </a:pPr>
            <a:r>
              <a:rPr lang="en-US" b="1" dirty="0"/>
              <a:t>        Ultimately, is it ours?</a:t>
            </a:r>
          </a:p>
        </p:txBody>
      </p:sp>
      <p:cxnSp>
        <p:nvCxnSpPr>
          <p:cNvPr id="44" name="Straight Arrow Connector 43"/>
          <p:cNvCxnSpPr/>
          <p:nvPr/>
        </p:nvCxnSpPr>
        <p:spPr>
          <a:xfrm flipH="1">
            <a:off x="1266204" y="1383831"/>
            <a:ext cx="2010396" cy="1587969"/>
          </a:xfrm>
          <a:prstGeom prst="straightConnector1">
            <a:avLst/>
          </a:prstGeom>
          <a:ln w="38100">
            <a:solidFill>
              <a:schemeClr val="tx1"/>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17B6D5F-72AD-4A7A-A29E-82AEF547AFCD}"/>
              </a:ext>
            </a:extLst>
          </p:cNvPr>
          <p:cNvSpPr txBox="1"/>
          <p:nvPr/>
        </p:nvSpPr>
        <p:spPr>
          <a:xfrm>
            <a:off x="6562166" y="6037730"/>
            <a:ext cx="1633818" cy="461665"/>
          </a:xfrm>
          <a:prstGeom prst="rect">
            <a:avLst/>
          </a:prstGeom>
          <a:noFill/>
        </p:spPr>
        <p:txBody>
          <a:bodyPr wrap="square" rtlCol="0">
            <a:spAutoFit/>
          </a:bodyPr>
          <a:lstStyle/>
          <a:p>
            <a:r>
              <a:rPr lang="en-US" sz="1200" dirty="0"/>
              <a:t>Related to Technical Mission Area 1 &amp; 2</a:t>
            </a:r>
          </a:p>
        </p:txBody>
      </p:sp>
      <p:sp>
        <p:nvSpPr>
          <p:cNvPr id="43" name="Slide Number Placeholder 42">
            <a:extLst>
              <a:ext uri="{FF2B5EF4-FFF2-40B4-BE49-F238E27FC236}">
                <a16:creationId xmlns:a16="http://schemas.microsoft.com/office/drawing/2014/main" id="{4F4802AE-95F8-4BF9-9D55-687B2E341FB1}"/>
              </a:ext>
            </a:extLst>
          </p:cNvPr>
          <p:cNvSpPr>
            <a:spLocks noGrp="1"/>
          </p:cNvSpPr>
          <p:nvPr>
            <p:ph type="sldNum" sz="quarter" idx="10"/>
          </p:nvPr>
        </p:nvSpPr>
        <p:spPr/>
        <p:txBody>
          <a:bodyPr/>
          <a:lstStyle/>
          <a:p>
            <a:fld id="{C384D158-29A3-4B03-A20D-9FB9351D0F17}" type="slidenum">
              <a:rPr lang="en-US" smtClean="0"/>
              <a:t>17</a:t>
            </a:fld>
            <a:endParaRPr lang="en-US"/>
          </a:p>
        </p:txBody>
      </p:sp>
    </p:spTree>
    <p:extLst>
      <p:ext uri="{BB962C8B-B14F-4D97-AF65-F5344CB8AC3E}">
        <p14:creationId xmlns:p14="http://schemas.microsoft.com/office/powerpoint/2010/main" val="259559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70"/>
            <a:ext cx="8458200" cy="609600"/>
          </a:xfrm>
        </p:spPr>
        <p:txBody>
          <a:bodyPr/>
          <a:lstStyle/>
          <a:p>
            <a:r>
              <a:rPr lang="en-US"/>
              <a:t>Left of Boom, Right of Boom</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979" y="4577694"/>
            <a:ext cx="2157481" cy="1147502"/>
          </a:xfrm>
        </p:spPr>
      </p:pic>
      <p:pic>
        <p:nvPicPr>
          <p:cNvPr id="6" name="Picture 5"/>
          <p:cNvPicPr>
            <a:picLocks noChangeAspect="1"/>
          </p:cNvPicPr>
          <p:nvPr/>
        </p:nvPicPr>
        <p:blipFill>
          <a:blip r:embed="rId4"/>
          <a:stretch>
            <a:fillRect/>
          </a:stretch>
        </p:blipFill>
        <p:spPr>
          <a:xfrm>
            <a:off x="4052047" y="712695"/>
            <a:ext cx="996105" cy="954740"/>
          </a:xfrm>
          <a:prstGeom prst="rect">
            <a:avLst/>
          </a:prstGeom>
        </p:spPr>
      </p:pic>
      <p:grpSp>
        <p:nvGrpSpPr>
          <p:cNvPr id="7" name="Group 6"/>
          <p:cNvGrpSpPr/>
          <p:nvPr/>
        </p:nvGrpSpPr>
        <p:grpSpPr>
          <a:xfrm>
            <a:off x="961466" y="1710979"/>
            <a:ext cx="6250427" cy="920163"/>
            <a:chOff x="60346" y="3810000"/>
            <a:chExt cx="6250427" cy="920163"/>
          </a:xfrm>
        </p:grpSpPr>
        <p:sp>
          <p:nvSpPr>
            <p:cNvPr id="8" name="Chevron 7"/>
            <p:cNvSpPr/>
            <p:nvPr/>
          </p:nvSpPr>
          <p:spPr>
            <a:xfrm>
              <a:off x="60346" y="3810000"/>
              <a:ext cx="6035654" cy="914400"/>
            </a:xfrm>
            <a:prstGeom prst="chevron">
              <a:avLst/>
            </a:prstGeom>
            <a:gradFill flip="none" rotWithShape="1">
              <a:gsLst>
                <a:gs pos="0">
                  <a:srgbClr val="C00000"/>
                </a:gs>
                <a:gs pos="25000">
                  <a:srgbClr val="FF6633"/>
                </a:gs>
                <a:gs pos="50000">
                  <a:srgbClr val="FFFF00"/>
                </a:gs>
                <a:gs pos="75000">
                  <a:srgbClr val="01A78F"/>
                </a:gs>
                <a:gs pos="100000">
                  <a:srgbClr val="3366FF"/>
                </a:gs>
              </a:gsLst>
              <a:lin ang="108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 Box 7"/>
            <p:cNvSpPr txBox="1">
              <a:spLocks noChangeArrowheads="1"/>
            </p:cNvSpPr>
            <p:nvPr/>
          </p:nvSpPr>
          <p:spPr bwMode="auto">
            <a:xfrm>
              <a:off x="466026" y="4037598"/>
              <a:ext cx="751863" cy="399996"/>
            </a:xfrm>
            <a:prstGeom prst="rect">
              <a:avLst/>
            </a:prstGeom>
            <a:noFill/>
            <a:ln w="9525">
              <a:noFill/>
              <a:miter lim="800000"/>
              <a:headEnd/>
              <a:tailEnd/>
            </a:ln>
          </p:spPr>
          <p:txBody>
            <a:bodyPr wrap="none">
              <a:spAutoFit/>
            </a:bodyPr>
            <a:lstStyle/>
            <a:p>
              <a:r>
                <a:rPr lang="en-US" sz="1000" b="1">
                  <a:solidFill>
                    <a:srgbClr val="000000"/>
                  </a:solidFill>
                </a:rPr>
                <a:t>Deter-</a:t>
              </a:r>
            </a:p>
            <a:p>
              <a:r>
                <a:rPr lang="en-US" sz="1000" b="1">
                  <a:solidFill>
                    <a:srgbClr val="000000"/>
                  </a:solidFill>
                </a:rPr>
                <a:t>Dissuade</a:t>
              </a:r>
            </a:p>
          </p:txBody>
        </p:sp>
        <p:sp>
          <p:nvSpPr>
            <p:cNvPr id="10" name="Text Box 8"/>
            <p:cNvSpPr txBox="1">
              <a:spLocks noChangeArrowheads="1"/>
            </p:cNvSpPr>
            <p:nvPr/>
          </p:nvSpPr>
          <p:spPr bwMode="auto">
            <a:xfrm>
              <a:off x="1751021" y="4160845"/>
              <a:ext cx="575722" cy="246286"/>
            </a:xfrm>
            <a:prstGeom prst="rect">
              <a:avLst/>
            </a:prstGeom>
            <a:noFill/>
            <a:ln w="9525">
              <a:noFill/>
              <a:miter lim="800000"/>
              <a:headEnd/>
              <a:tailEnd/>
            </a:ln>
          </p:spPr>
          <p:txBody>
            <a:bodyPr wrap="none">
              <a:spAutoFit/>
            </a:bodyPr>
            <a:lstStyle/>
            <a:p>
              <a:r>
                <a:rPr lang="en-US" sz="1000" b="1">
                  <a:solidFill>
                    <a:srgbClr val="000000"/>
                  </a:solidFill>
                </a:rPr>
                <a:t>Detect</a:t>
              </a:r>
            </a:p>
          </p:txBody>
        </p:sp>
        <p:sp>
          <p:nvSpPr>
            <p:cNvPr id="11" name="Text Box 10"/>
            <p:cNvSpPr txBox="1">
              <a:spLocks noChangeArrowheads="1"/>
            </p:cNvSpPr>
            <p:nvPr/>
          </p:nvSpPr>
          <p:spPr bwMode="auto">
            <a:xfrm>
              <a:off x="2310546" y="4152353"/>
              <a:ext cx="689888" cy="246286"/>
            </a:xfrm>
            <a:prstGeom prst="rect">
              <a:avLst/>
            </a:prstGeom>
            <a:noFill/>
            <a:ln w="9525">
              <a:noFill/>
              <a:miter lim="800000"/>
              <a:headEnd/>
              <a:tailEnd/>
            </a:ln>
          </p:spPr>
          <p:txBody>
            <a:bodyPr wrap="none">
              <a:spAutoFit/>
            </a:bodyPr>
            <a:lstStyle/>
            <a:p>
              <a:r>
                <a:rPr lang="en-US" sz="1000" b="1">
                  <a:solidFill>
                    <a:srgbClr val="000000"/>
                  </a:solidFill>
                </a:rPr>
                <a:t>Interdict</a:t>
              </a:r>
            </a:p>
          </p:txBody>
        </p:sp>
        <p:sp>
          <p:nvSpPr>
            <p:cNvPr id="12" name="Text Box 12"/>
            <p:cNvSpPr txBox="1">
              <a:spLocks noChangeArrowheads="1"/>
            </p:cNvSpPr>
            <p:nvPr/>
          </p:nvSpPr>
          <p:spPr bwMode="auto">
            <a:xfrm>
              <a:off x="3009900" y="4100282"/>
              <a:ext cx="626281" cy="399996"/>
            </a:xfrm>
            <a:prstGeom prst="rect">
              <a:avLst/>
            </a:prstGeom>
            <a:noFill/>
            <a:ln w="9525">
              <a:noFill/>
              <a:miter lim="800000"/>
              <a:headEnd/>
              <a:tailEnd/>
            </a:ln>
          </p:spPr>
          <p:txBody>
            <a:bodyPr wrap="none">
              <a:spAutoFit/>
            </a:bodyPr>
            <a:lstStyle/>
            <a:p>
              <a:r>
                <a:rPr lang="en-US" sz="1000" b="1" dirty="0">
                  <a:solidFill>
                    <a:srgbClr val="000000"/>
                  </a:solidFill>
                </a:rPr>
                <a:t>Render</a:t>
              </a:r>
            </a:p>
            <a:p>
              <a:r>
                <a:rPr lang="en-US" sz="1000" b="1" dirty="0">
                  <a:solidFill>
                    <a:srgbClr val="000000"/>
                  </a:solidFill>
                </a:rPr>
                <a:t>Safe</a:t>
              </a:r>
            </a:p>
          </p:txBody>
        </p:sp>
        <p:sp>
          <p:nvSpPr>
            <p:cNvPr id="13" name="Text Box 14"/>
            <p:cNvSpPr txBox="1">
              <a:spLocks noChangeArrowheads="1"/>
            </p:cNvSpPr>
            <p:nvPr/>
          </p:nvSpPr>
          <p:spPr bwMode="auto">
            <a:xfrm>
              <a:off x="3619347" y="3981102"/>
              <a:ext cx="1448275" cy="553706"/>
            </a:xfrm>
            <a:prstGeom prst="rect">
              <a:avLst/>
            </a:prstGeom>
            <a:noFill/>
            <a:ln w="9525">
              <a:noFill/>
              <a:miter lim="800000"/>
              <a:headEnd/>
              <a:tailEnd/>
            </a:ln>
          </p:spPr>
          <p:txBody>
            <a:bodyPr wrap="square">
              <a:spAutoFit/>
            </a:bodyPr>
            <a:lstStyle/>
            <a:p>
              <a:r>
                <a:rPr lang="en-US" sz="1000" b="1">
                  <a:solidFill>
                    <a:srgbClr val="000000"/>
                  </a:solidFill>
                </a:rPr>
                <a:t>Post-</a:t>
              </a:r>
              <a:r>
                <a:rPr lang="en-US" sz="1000" b="1" err="1">
                  <a:solidFill>
                    <a:srgbClr val="000000"/>
                  </a:solidFill>
                </a:rPr>
                <a:t>Det</a:t>
              </a:r>
              <a:r>
                <a:rPr lang="en-US" sz="1000" b="1">
                  <a:solidFill>
                    <a:srgbClr val="000000"/>
                  </a:solidFill>
                </a:rPr>
                <a:t> – </a:t>
              </a:r>
            </a:p>
            <a:p>
              <a:r>
                <a:rPr lang="en-US" sz="1000" b="1">
                  <a:solidFill>
                    <a:srgbClr val="000000"/>
                  </a:solidFill>
                </a:rPr>
                <a:t>Consequence Management</a:t>
              </a:r>
            </a:p>
          </p:txBody>
        </p:sp>
        <p:sp>
          <p:nvSpPr>
            <p:cNvPr id="14" name="Text Box 8"/>
            <p:cNvSpPr txBox="1">
              <a:spLocks noChangeArrowheads="1"/>
            </p:cNvSpPr>
            <p:nvPr/>
          </p:nvSpPr>
          <p:spPr bwMode="auto">
            <a:xfrm>
              <a:off x="1145249" y="4153111"/>
              <a:ext cx="609462" cy="246221"/>
            </a:xfrm>
            <a:prstGeom prst="rect">
              <a:avLst/>
            </a:prstGeom>
            <a:noFill/>
            <a:ln w="9525">
              <a:noFill/>
              <a:miter lim="800000"/>
              <a:headEnd/>
              <a:tailEnd/>
            </a:ln>
          </p:spPr>
          <p:txBody>
            <a:bodyPr wrap="none">
              <a:spAutoFit/>
            </a:bodyPr>
            <a:lstStyle/>
            <a:p>
              <a:r>
                <a:rPr lang="en-US" sz="1000" b="1">
                  <a:solidFill>
                    <a:srgbClr val="000000"/>
                  </a:solidFill>
                </a:rPr>
                <a:t>Secure</a:t>
              </a:r>
            </a:p>
          </p:txBody>
        </p:sp>
        <p:sp>
          <p:nvSpPr>
            <p:cNvPr id="15" name="Text Box 10"/>
            <p:cNvSpPr txBox="1">
              <a:spLocks noChangeArrowheads="1"/>
            </p:cNvSpPr>
            <p:nvPr/>
          </p:nvSpPr>
          <p:spPr bwMode="auto">
            <a:xfrm>
              <a:off x="5295900" y="4136936"/>
              <a:ext cx="1014873" cy="246221"/>
            </a:xfrm>
            <a:prstGeom prst="rect">
              <a:avLst/>
            </a:prstGeom>
            <a:noFill/>
            <a:ln w="9525">
              <a:noFill/>
              <a:miter lim="800000"/>
              <a:headEnd/>
              <a:tailEnd/>
            </a:ln>
          </p:spPr>
          <p:txBody>
            <a:bodyPr wrap="square">
              <a:spAutoFit/>
            </a:bodyPr>
            <a:lstStyle/>
            <a:p>
              <a:r>
                <a:rPr lang="en-US" sz="1000" b="1">
                  <a:solidFill>
                    <a:srgbClr val="000000"/>
                  </a:solidFill>
                </a:rPr>
                <a:t>Attribution</a:t>
              </a:r>
            </a:p>
          </p:txBody>
        </p:sp>
        <p:sp>
          <p:nvSpPr>
            <p:cNvPr id="16" name="Text Box 10"/>
            <p:cNvSpPr txBox="1">
              <a:spLocks noChangeArrowheads="1"/>
            </p:cNvSpPr>
            <p:nvPr/>
          </p:nvSpPr>
          <p:spPr bwMode="auto">
            <a:xfrm>
              <a:off x="4600311" y="4136936"/>
              <a:ext cx="758541" cy="246221"/>
            </a:xfrm>
            <a:prstGeom prst="rect">
              <a:avLst/>
            </a:prstGeom>
            <a:noFill/>
            <a:ln w="9525">
              <a:noFill/>
              <a:miter lim="800000"/>
              <a:headEnd/>
              <a:tailEnd/>
            </a:ln>
          </p:spPr>
          <p:txBody>
            <a:bodyPr wrap="none">
              <a:spAutoFit/>
            </a:bodyPr>
            <a:lstStyle/>
            <a:p>
              <a:r>
                <a:rPr lang="en-US" sz="1000" b="1">
                  <a:solidFill>
                    <a:srgbClr val="000000"/>
                  </a:solidFill>
                </a:rPr>
                <a:t>Recovery</a:t>
              </a:r>
            </a:p>
          </p:txBody>
        </p:sp>
        <p:grpSp>
          <p:nvGrpSpPr>
            <p:cNvPr id="17" name="Group 16"/>
            <p:cNvGrpSpPr/>
            <p:nvPr/>
          </p:nvGrpSpPr>
          <p:grpSpPr>
            <a:xfrm>
              <a:off x="4976004" y="3811780"/>
              <a:ext cx="381000" cy="903375"/>
              <a:chOff x="5105400" y="1282243"/>
              <a:chExt cx="381000" cy="903375"/>
            </a:xfrm>
          </p:grpSpPr>
          <p:cxnSp>
            <p:nvCxnSpPr>
              <p:cNvPr id="36" name="Straight Connector 3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291558" y="3815512"/>
              <a:ext cx="381000" cy="903375"/>
              <a:chOff x="5105400" y="1282243"/>
              <a:chExt cx="381000" cy="903375"/>
            </a:xfrm>
          </p:grpSpPr>
          <p:cxnSp>
            <p:nvCxnSpPr>
              <p:cNvPr id="34" name="Straight Connector 3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306931" y="3815512"/>
              <a:ext cx="381000" cy="903375"/>
              <a:chOff x="3104840" y="3824535"/>
              <a:chExt cx="381000" cy="903375"/>
            </a:xfrm>
          </p:grpSpPr>
          <p:cxnSp>
            <p:nvCxnSpPr>
              <p:cNvPr id="32" name="Straight Connector 31"/>
              <p:cNvCxnSpPr/>
              <p:nvPr/>
            </p:nvCxnSpPr>
            <p:spPr>
              <a:xfrm>
                <a:off x="3104840" y="3824535"/>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156767" y="4270710"/>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2655599" y="3819022"/>
              <a:ext cx="381000" cy="903375"/>
              <a:chOff x="5105400" y="1282243"/>
              <a:chExt cx="381000" cy="903375"/>
            </a:xfrm>
          </p:grpSpPr>
          <p:cxnSp>
            <p:nvCxnSpPr>
              <p:cNvPr id="30" name="Straight Connector 29"/>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1986955" y="3826788"/>
              <a:ext cx="381000" cy="903375"/>
              <a:chOff x="5105400" y="1282243"/>
              <a:chExt cx="381000" cy="903375"/>
            </a:xfrm>
          </p:grpSpPr>
          <p:cxnSp>
            <p:nvCxnSpPr>
              <p:cNvPr id="28" name="Straight Connector 27"/>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1420048" y="3821275"/>
              <a:ext cx="381000" cy="903375"/>
              <a:chOff x="5105400" y="1282243"/>
              <a:chExt cx="381000" cy="903375"/>
            </a:xfrm>
          </p:grpSpPr>
          <p:cxnSp>
            <p:nvCxnSpPr>
              <p:cNvPr id="26" name="Straight Connector 2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41958" y="3819319"/>
              <a:ext cx="381000" cy="903375"/>
              <a:chOff x="5105400" y="1282243"/>
              <a:chExt cx="381000" cy="903375"/>
            </a:xfrm>
          </p:grpSpPr>
          <p:cxnSp>
            <p:nvCxnSpPr>
              <p:cNvPr id="24" name="Straight Connector 2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8" name="Right Arrow 37"/>
          <p:cNvSpPr/>
          <p:nvPr/>
        </p:nvSpPr>
        <p:spPr>
          <a:xfrm rot="10800000">
            <a:off x="1733684" y="1126769"/>
            <a:ext cx="2224234" cy="193862"/>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p:cNvSpPr/>
          <p:nvPr/>
        </p:nvSpPr>
        <p:spPr>
          <a:xfrm>
            <a:off x="5222965" y="1079705"/>
            <a:ext cx="2224234" cy="19386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19236" y="1038927"/>
            <a:ext cx="1357165" cy="646331"/>
          </a:xfrm>
          <a:prstGeom prst="rect">
            <a:avLst/>
          </a:prstGeom>
          <a:noFill/>
        </p:spPr>
        <p:txBody>
          <a:bodyPr wrap="square" rtlCol="0">
            <a:spAutoFit/>
          </a:bodyPr>
          <a:lstStyle/>
          <a:p>
            <a:pPr algn="ctr"/>
            <a:r>
              <a:rPr lang="en-US" b="1" dirty="0">
                <a:latin typeface="Calibri" panose="020F0502020204030204" pitchFamily="34" charset="0"/>
              </a:rPr>
              <a:t>Pre-Detonation</a:t>
            </a:r>
          </a:p>
        </p:txBody>
      </p:sp>
      <p:sp>
        <p:nvSpPr>
          <p:cNvPr id="40" name="TextBox 39"/>
          <p:cNvSpPr txBox="1"/>
          <p:nvPr/>
        </p:nvSpPr>
        <p:spPr>
          <a:xfrm>
            <a:off x="7593106" y="1032202"/>
            <a:ext cx="1357165" cy="646331"/>
          </a:xfrm>
          <a:prstGeom prst="rect">
            <a:avLst/>
          </a:prstGeom>
          <a:noFill/>
        </p:spPr>
        <p:txBody>
          <a:bodyPr wrap="square" rtlCol="0">
            <a:spAutoFit/>
          </a:bodyPr>
          <a:lstStyle/>
          <a:p>
            <a:pPr algn="ctr"/>
            <a:r>
              <a:rPr lang="en-US" b="1" dirty="0">
                <a:latin typeface="Calibri" panose="020F0502020204030204" pitchFamily="34" charset="0"/>
              </a:rPr>
              <a:t>Post-Detonation</a:t>
            </a:r>
          </a:p>
        </p:txBody>
      </p:sp>
      <p:pic>
        <p:nvPicPr>
          <p:cNvPr id="42" name="Picture 41"/>
          <p:cNvPicPr>
            <a:picLocks noChangeAspect="1"/>
          </p:cNvPicPr>
          <p:nvPr/>
        </p:nvPicPr>
        <p:blipFill rotWithShape="1">
          <a:blip r:embed="rId5" cstate="print">
            <a:extLst>
              <a:ext uri="{28A0092B-C50C-407E-A947-70E740481C1C}">
                <a14:useLocalDpi xmlns:a14="http://schemas.microsoft.com/office/drawing/2010/main" val="0"/>
              </a:ext>
            </a:extLst>
          </a:blip>
          <a:srcRect r="9736"/>
          <a:stretch/>
        </p:blipFill>
        <p:spPr>
          <a:xfrm rot="3081160">
            <a:off x="1323767" y="4794406"/>
            <a:ext cx="435902" cy="433760"/>
          </a:xfrm>
          <a:prstGeom prst="rect">
            <a:avLst/>
          </a:prstGeom>
        </p:spPr>
      </p:pic>
      <p:sp>
        <p:nvSpPr>
          <p:cNvPr id="50" name="Content Placeholder 2"/>
          <p:cNvSpPr txBox="1">
            <a:spLocks/>
          </p:cNvSpPr>
          <p:nvPr/>
        </p:nvSpPr>
        <p:spPr bwMode="auto">
          <a:xfrm>
            <a:off x="2566230" y="2799403"/>
            <a:ext cx="6425370" cy="3906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2250" indent="-222250" algn="l" rtl="0" eaLnBrk="1" fontAlgn="base" hangingPunct="1">
              <a:lnSpc>
                <a:spcPct val="110000"/>
              </a:lnSpc>
              <a:spcBef>
                <a:spcPct val="40000"/>
              </a:spcBef>
              <a:spcAft>
                <a:spcPct val="0"/>
              </a:spcAft>
              <a:buFont typeface="Wingdings" pitchFamily="2" charset="2"/>
              <a:buChar char="§"/>
              <a:defRPr>
                <a:solidFill>
                  <a:srgbClr val="333333"/>
                </a:solidFill>
                <a:latin typeface="+mn-lt"/>
                <a:ea typeface="+mn-ea"/>
                <a:cs typeface="+mn-cs"/>
              </a:defRPr>
            </a:lvl1pPr>
            <a:lvl2pPr marL="577850" indent="-241300" algn="l" rtl="0" eaLnBrk="1" fontAlgn="base" hangingPunct="1">
              <a:lnSpc>
                <a:spcPct val="110000"/>
              </a:lnSpc>
              <a:spcBef>
                <a:spcPct val="40000"/>
              </a:spcBef>
              <a:spcAft>
                <a:spcPct val="0"/>
              </a:spcAft>
              <a:buChar char="–"/>
              <a:defRPr>
                <a:solidFill>
                  <a:srgbClr val="333333"/>
                </a:solidFill>
                <a:latin typeface="+mn-lt"/>
              </a:defRPr>
            </a:lvl2pPr>
            <a:lvl3pPr marL="920750" indent="-228600" algn="l" rtl="0" eaLnBrk="1" fontAlgn="base" hangingPunct="1">
              <a:lnSpc>
                <a:spcPct val="110000"/>
              </a:lnSpc>
              <a:spcBef>
                <a:spcPct val="40000"/>
              </a:spcBef>
              <a:spcAft>
                <a:spcPct val="0"/>
              </a:spcAft>
              <a:buFont typeface="Wingdings" pitchFamily="2" charset="2"/>
              <a:buChar char="§"/>
              <a:defRPr sz="1600">
                <a:solidFill>
                  <a:srgbClr val="333333"/>
                </a:solidFill>
                <a:latin typeface="+mn-lt"/>
              </a:defRPr>
            </a:lvl3pPr>
            <a:lvl4pPr marL="1263650" indent="-228600" algn="l" rtl="0" eaLnBrk="1" fontAlgn="base" hangingPunct="1">
              <a:lnSpc>
                <a:spcPct val="110000"/>
              </a:lnSpc>
              <a:spcBef>
                <a:spcPct val="40000"/>
              </a:spcBef>
              <a:spcAft>
                <a:spcPct val="0"/>
              </a:spcAft>
              <a:buChar char="–"/>
              <a:defRPr sz="1400">
                <a:solidFill>
                  <a:srgbClr val="333333"/>
                </a:solidFill>
                <a:latin typeface="+mn-lt"/>
              </a:defRPr>
            </a:lvl4pPr>
            <a:lvl5pPr marL="1606550" indent="-228600" algn="l" rtl="0" eaLnBrk="1" fontAlgn="base" hangingPunct="1">
              <a:lnSpc>
                <a:spcPct val="110000"/>
              </a:lnSpc>
              <a:spcBef>
                <a:spcPct val="40000"/>
              </a:spcBef>
              <a:spcAft>
                <a:spcPct val="0"/>
              </a:spcAft>
              <a:buChar char="»"/>
              <a:defRPr sz="1400">
                <a:solidFill>
                  <a:srgbClr val="333333"/>
                </a:solidFill>
                <a:latin typeface="+mn-lt"/>
              </a:defRPr>
            </a:lvl5pPr>
            <a:lvl6pPr marL="2063750" indent="-228600" algn="l" rtl="0" eaLnBrk="1" fontAlgn="base" hangingPunct="1">
              <a:lnSpc>
                <a:spcPct val="110000"/>
              </a:lnSpc>
              <a:spcBef>
                <a:spcPct val="40000"/>
              </a:spcBef>
              <a:spcAft>
                <a:spcPct val="0"/>
              </a:spcAft>
              <a:buChar char="»"/>
              <a:defRPr sz="1400">
                <a:solidFill>
                  <a:srgbClr val="333333"/>
                </a:solidFill>
                <a:latin typeface="+mn-lt"/>
              </a:defRPr>
            </a:lvl6pPr>
            <a:lvl7pPr marL="2520950" indent="-228600" algn="l" rtl="0" eaLnBrk="1" fontAlgn="base" hangingPunct="1">
              <a:lnSpc>
                <a:spcPct val="110000"/>
              </a:lnSpc>
              <a:spcBef>
                <a:spcPct val="40000"/>
              </a:spcBef>
              <a:spcAft>
                <a:spcPct val="0"/>
              </a:spcAft>
              <a:buChar char="»"/>
              <a:defRPr sz="1400">
                <a:solidFill>
                  <a:srgbClr val="333333"/>
                </a:solidFill>
                <a:latin typeface="+mn-lt"/>
              </a:defRPr>
            </a:lvl7pPr>
            <a:lvl8pPr marL="2978150" indent="-228600" algn="l" rtl="0" eaLnBrk="1" fontAlgn="base" hangingPunct="1">
              <a:lnSpc>
                <a:spcPct val="110000"/>
              </a:lnSpc>
              <a:spcBef>
                <a:spcPct val="40000"/>
              </a:spcBef>
              <a:spcAft>
                <a:spcPct val="0"/>
              </a:spcAft>
              <a:buChar char="»"/>
              <a:defRPr sz="1400">
                <a:solidFill>
                  <a:srgbClr val="333333"/>
                </a:solidFill>
                <a:latin typeface="+mn-lt"/>
              </a:defRPr>
            </a:lvl8pPr>
            <a:lvl9pPr marL="3435350" indent="-228600" algn="l" rtl="0" eaLnBrk="1" fontAlgn="base" hangingPunct="1">
              <a:lnSpc>
                <a:spcPct val="110000"/>
              </a:lnSpc>
              <a:spcBef>
                <a:spcPct val="40000"/>
              </a:spcBef>
              <a:spcAft>
                <a:spcPct val="0"/>
              </a:spcAft>
              <a:buChar char="»"/>
              <a:defRPr sz="1400">
                <a:solidFill>
                  <a:srgbClr val="333333"/>
                </a:solidFill>
                <a:latin typeface="+mn-lt"/>
              </a:defRPr>
            </a:lvl9pPr>
          </a:lstStyle>
          <a:p>
            <a:pPr marL="0" indent="0">
              <a:buFont typeface="Wingdings" pitchFamily="2" charset="2"/>
              <a:buNone/>
            </a:pPr>
            <a:r>
              <a:rPr lang="en-US" kern="0" dirty="0"/>
              <a:t>Scenario: A suspected nuclear device is interdicted at a radiation portal monitor at the border.</a:t>
            </a:r>
          </a:p>
          <a:p>
            <a:r>
              <a:rPr lang="en-US" kern="0" dirty="0"/>
              <a:t>After ‘render safe’ and dismantling of the device, a sample of the bulk nuclear material is taken for analysis</a:t>
            </a:r>
          </a:p>
          <a:p>
            <a:pPr lvl="1"/>
            <a:r>
              <a:rPr lang="en-US" kern="0" dirty="0"/>
              <a:t>What nuclear material is it? How was it made?</a:t>
            </a:r>
          </a:p>
          <a:p>
            <a:pPr lvl="2"/>
            <a:r>
              <a:rPr lang="en-US" kern="0" dirty="0"/>
              <a:t>Chemical characterization </a:t>
            </a:r>
          </a:p>
          <a:p>
            <a:pPr lvl="2"/>
            <a:r>
              <a:rPr lang="en-US" kern="0" dirty="0"/>
              <a:t>Physical characterization</a:t>
            </a:r>
          </a:p>
          <a:p>
            <a:pPr lvl="1"/>
            <a:r>
              <a:rPr lang="en-US" kern="0" dirty="0"/>
              <a:t>When was the material made?</a:t>
            </a:r>
          </a:p>
          <a:p>
            <a:pPr lvl="1"/>
            <a:r>
              <a:rPr lang="en-US" kern="0" dirty="0"/>
              <a:t>Where did it come from? Is there more?</a:t>
            </a:r>
          </a:p>
          <a:p>
            <a:pPr marL="0" indent="0">
              <a:buFont typeface="Wingdings" pitchFamily="2" charset="2"/>
              <a:buNone/>
            </a:pPr>
            <a:endParaRPr lang="en-US" b="1" kern="0" dirty="0"/>
          </a:p>
        </p:txBody>
      </p:sp>
      <p:pic>
        <p:nvPicPr>
          <p:cNvPr id="45" name="Picture 8"/>
          <p:cNvPicPr>
            <a:picLocks noChangeAspect="1" noChangeArrowheads="1"/>
          </p:cNvPicPr>
          <p:nvPr/>
        </p:nvPicPr>
        <p:blipFill>
          <a:blip r:embed="rId6" cstate="print"/>
          <a:srcRect/>
          <a:stretch>
            <a:fillRect/>
          </a:stretch>
        </p:blipFill>
        <p:spPr bwMode="auto">
          <a:xfrm>
            <a:off x="267873" y="2820327"/>
            <a:ext cx="1922424" cy="1591528"/>
          </a:xfrm>
          <a:prstGeom prst="rect">
            <a:avLst/>
          </a:prstGeom>
          <a:noFill/>
          <a:ln w="9525" algn="ctr">
            <a:solidFill>
              <a:schemeClr val="tx1"/>
            </a:solidFill>
            <a:miter lim="800000"/>
            <a:headEnd/>
            <a:tailEnd/>
          </a:ln>
        </p:spPr>
      </p:pic>
      <p:cxnSp>
        <p:nvCxnSpPr>
          <p:cNvPr id="48" name="Straight Arrow Connector 47"/>
          <p:cNvCxnSpPr>
            <a:cxnSpLocks/>
          </p:cNvCxnSpPr>
          <p:nvPr/>
        </p:nvCxnSpPr>
        <p:spPr>
          <a:xfrm flipH="1">
            <a:off x="1714500" y="2494430"/>
            <a:ext cx="1499346" cy="1008530"/>
          </a:xfrm>
          <a:prstGeom prst="straightConnector1">
            <a:avLst/>
          </a:prstGeom>
          <a:ln w="38100">
            <a:solidFill>
              <a:schemeClr val="tx1"/>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C2C4209-9A37-4085-AFAE-BD7E6A8C0C28}"/>
              </a:ext>
            </a:extLst>
          </p:cNvPr>
          <p:cNvSpPr txBox="1"/>
          <p:nvPr/>
        </p:nvSpPr>
        <p:spPr>
          <a:xfrm>
            <a:off x="6340288" y="6246158"/>
            <a:ext cx="1660712" cy="461665"/>
          </a:xfrm>
          <a:prstGeom prst="rect">
            <a:avLst/>
          </a:prstGeom>
          <a:noFill/>
        </p:spPr>
        <p:txBody>
          <a:bodyPr wrap="square" rtlCol="0">
            <a:spAutoFit/>
          </a:bodyPr>
          <a:lstStyle/>
          <a:p>
            <a:r>
              <a:rPr lang="en-US" sz="1200" dirty="0"/>
              <a:t>Related to Technical Mission Areas 1 &amp; 2</a:t>
            </a:r>
          </a:p>
        </p:txBody>
      </p:sp>
      <p:sp>
        <p:nvSpPr>
          <p:cNvPr id="49" name="Slide Number Placeholder 48">
            <a:extLst>
              <a:ext uri="{FF2B5EF4-FFF2-40B4-BE49-F238E27FC236}">
                <a16:creationId xmlns:a16="http://schemas.microsoft.com/office/drawing/2014/main" id="{6D3B6927-4D7D-4B62-994D-221482DF7F45}"/>
              </a:ext>
            </a:extLst>
          </p:cNvPr>
          <p:cNvSpPr>
            <a:spLocks noGrp="1"/>
          </p:cNvSpPr>
          <p:nvPr>
            <p:ph type="sldNum" sz="quarter" idx="10"/>
          </p:nvPr>
        </p:nvSpPr>
        <p:spPr/>
        <p:txBody>
          <a:bodyPr/>
          <a:lstStyle/>
          <a:p>
            <a:fld id="{C384D158-29A3-4B03-A20D-9FB9351D0F17}" type="slidenum">
              <a:rPr lang="en-US" smtClean="0"/>
              <a:t>18</a:t>
            </a:fld>
            <a:endParaRPr lang="en-US"/>
          </a:p>
        </p:txBody>
      </p:sp>
    </p:spTree>
    <p:extLst>
      <p:ext uri="{BB962C8B-B14F-4D97-AF65-F5344CB8AC3E}">
        <p14:creationId xmlns:p14="http://schemas.microsoft.com/office/powerpoint/2010/main" val="1333049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Left of Boom, Right of Boom</a:t>
            </a:r>
          </a:p>
        </p:txBody>
      </p:sp>
      <p:pic>
        <p:nvPicPr>
          <p:cNvPr id="6" name="Picture 5"/>
          <p:cNvPicPr>
            <a:picLocks noChangeAspect="1"/>
          </p:cNvPicPr>
          <p:nvPr/>
        </p:nvPicPr>
        <p:blipFill>
          <a:blip r:embed="rId3"/>
          <a:stretch>
            <a:fillRect/>
          </a:stretch>
        </p:blipFill>
        <p:spPr>
          <a:xfrm>
            <a:off x="4038600" y="1371600"/>
            <a:ext cx="996105" cy="1371600"/>
          </a:xfrm>
          <a:prstGeom prst="rect">
            <a:avLst/>
          </a:prstGeom>
        </p:spPr>
      </p:pic>
      <p:grpSp>
        <p:nvGrpSpPr>
          <p:cNvPr id="7" name="Group 6"/>
          <p:cNvGrpSpPr/>
          <p:nvPr/>
        </p:nvGrpSpPr>
        <p:grpSpPr>
          <a:xfrm>
            <a:off x="1143000" y="756237"/>
            <a:ext cx="6250427" cy="920163"/>
            <a:chOff x="60346" y="3810000"/>
            <a:chExt cx="6250427" cy="920163"/>
          </a:xfrm>
        </p:grpSpPr>
        <p:sp>
          <p:nvSpPr>
            <p:cNvPr id="8" name="Chevron 7"/>
            <p:cNvSpPr/>
            <p:nvPr/>
          </p:nvSpPr>
          <p:spPr>
            <a:xfrm>
              <a:off x="60346" y="3810000"/>
              <a:ext cx="6035654" cy="914400"/>
            </a:xfrm>
            <a:prstGeom prst="chevron">
              <a:avLst/>
            </a:prstGeom>
            <a:gradFill flip="none" rotWithShape="1">
              <a:gsLst>
                <a:gs pos="0">
                  <a:srgbClr val="C00000"/>
                </a:gs>
                <a:gs pos="25000">
                  <a:srgbClr val="FF6633"/>
                </a:gs>
                <a:gs pos="50000">
                  <a:srgbClr val="FFFF00"/>
                </a:gs>
                <a:gs pos="75000">
                  <a:srgbClr val="01A78F"/>
                </a:gs>
                <a:gs pos="100000">
                  <a:srgbClr val="3366FF"/>
                </a:gs>
              </a:gsLst>
              <a:lin ang="108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 Box 7"/>
            <p:cNvSpPr txBox="1">
              <a:spLocks noChangeArrowheads="1"/>
            </p:cNvSpPr>
            <p:nvPr/>
          </p:nvSpPr>
          <p:spPr bwMode="auto">
            <a:xfrm>
              <a:off x="466026" y="4037598"/>
              <a:ext cx="751863" cy="399996"/>
            </a:xfrm>
            <a:prstGeom prst="rect">
              <a:avLst/>
            </a:prstGeom>
            <a:noFill/>
            <a:ln w="9525">
              <a:noFill/>
              <a:miter lim="800000"/>
              <a:headEnd/>
              <a:tailEnd/>
            </a:ln>
          </p:spPr>
          <p:txBody>
            <a:bodyPr wrap="none">
              <a:spAutoFit/>
            </a:bodyPr>
            <a:lstStyle/>
            <a:p>
              <a:r>
                <a:rPr lang="en-US" sz="1000" b="1">
                  <a:solidFill>
                    <a:srgbClr val="000000"/>
                  </a:solidFill>
                </a:rPr>
                <a:t>Deter-</a:t>
              </a:r>
            </a:p>
            <a:p>
              <a:r>
                <a:rPr lang="en-US" sz="1000" b="1">
                  <a:solidFill>
                    <a:srgbClr val="000000"/>
                  </a:solidFill>
                </a:rPr>
                <a:t>Dissuade</a:t>
              </a:r>
            </a:p>
          </p:txBody>
        </p:sp>
        <p:sp>
          <p:nvSpPr>
            <p:cNvPr id="10" name="Text Box 8"/>
            <p:cNvSpPr txBox="1">
              <a:spLocks noChangeArrowheads="1"/>
            </p:cNvSpPr>
            <p:nvPr/>
          </p:nvSpPr>
          <p:spPr bwMode="auto">
            <a:xfrm>
              <a:off x="1751021" y="4160845"/>
              <a:ext cx="575722" cy="246286"/>
            </a:xfrm>
            <a:prstGeom prst="rect">
              <a:avLst/>
            </a:prstGeom>
            <a:noFill/>
            <a:ln w="9525">
              <a:noFill/>
              <a:miter lim="800000"/>
              <a:headEnd/>
              <a:tailEnd/>
            </a:ln>
          </p:spPr>
          <p:txBody>
            <a:bodyPr wrap="none">
              <a:spAutoFit/>
            </a:bodyPr>
            <a:lstStyle/>
            <a:p>
              <a:r>
                <a:rPr lang="en-US" sz="1000" b="1">
                  <a:solidFill>
                    <a:srgbClr val="000000"/>
                  </a:solidFill>
                </a:rPr>
                <a:t>Detect</a:t>
              </a:r>
            </a:p>
          </p:txBody>
        </p:sp>
        <p:sp>
          <p:nvSpPr>
            <p:cNvPr id="11" name="Text Box 10"/>
            <p:cNvSpPr txBox="1">
              <a:spLocks noChangeArrowheads="1"/>
            </p:cNvSpPr>
            <p:nvPr/>
          </p:nvSpPr>
          <p:spPr bwMode="auto">
            <a:xfrm>
              <a:off x="2310546" y="4152353"/>
              <a:ext cx="689888" cy="246286"/>
            </a:xfrm>
            <a:prstGeom prst="rect">
              <a:avLst/>
            </a:prstGeom>
            <a:noFill/>
            <a:ln w="9525">
              <a:noFill/>
              <a:miter lim="800000"/>
              <a:headEnd/>
              <a:tailEnd/>
            </a:ln>
          </p:spPr>
          <p:txBody>
            <a:bodyPr wrap="none">
              <a:spAutoFit/>
            </a:bodyPr>
            <a:lstStyle/>
            <a:p>
              <a:r>
                <a:rPr lang="en-US" sz="1000" b="1">
                  <a:solidFill>
                    <a:srgbClr val="000000"/>
                  </a:solidFill>
                </a:rPr>
                <a:t>Interdict</a:t>
              </a:r>
            </a:p>
          </p:txBody>
        </p:sp>
        <p:sp>
          <p:nvSpPr>
            <p:cNvPr id="12" name="Text Box 12"/>
            <p:cNvSpPr txBox="1">
              <a:spLocks noChangeArrowheads="1"/>
            </p:cNvSpPr>
            <p:nvPr/>
          </p:nvSpPr>
          <p:spPr bwMode="auto">
            <a:xfrm>
              <a:off x="3009900" y="4100282"/>
              <a:ext cx="626281" cy="399996"/>
            </a:xfrm>
            <a:prstGeom prst="rect">
              <a:avLst/>
            </a:prstGeom>
            <a:noFill/>
            <a:ln w="9525">
              <a:noFill/>
              <a:miter lim="800000"/>
              <a:headEnd/>
              <a:tailEnd/>
            </a:ln>
          </p:spPr>
          <p:txBody>
            <a:bodyPr wrap="none">
              <a:spAutoFit/>
            </a:bodyPr>
            <a:lstStyle/>
            <a:p>
              <a:r>
                <a:rPr lang="en-US" sz="1000" b="1">
                  <a:solidFill>
                    <a:srgbClr val="000000"/>
                  </a:solidFill>
                </a:rPr>
                <a:t>Render</a:t>
              </a:r>
            </a:p>
            <a:p>
              <a:r>
                <a:rPr lang="en-US" sz="1000" b="1">
                  <a:solidFill>
                    <a:srgbClr val="000000"/>
                  </a:solidFill>
                </a:rPr>
                <a:t>Safe</a:t>
              </a:r>
            </a:p>
          </p:txBody>
        </p:sp>
        <p:sp>
          <p:nvSpPr>
            <p:cNvPr id="13" name="Text Box 14"/>
            <p:cNvSpPr txBox="1">
              <a:spLocks noChangeArrowheads="1"/>
            </p:cNvSpPr>
            <p:nvPr/>
          </p:nvSpPr>
          <p:spPr bwMode="auto">
            <a:xfrm>
              <a:off x="3819546" y="4120563"/>
              <a:ext cx="1448275" cy="246221"/>
            </a:xfrm>
            <a:prstGeom prst="rect">
              <a:avLst/>
            </a:prstGeom>
            <a:noFill/>
            <a:ln w="9525">
              <a:noFill/>
              <a:miter lim="800000"/>
              <a:headEnd/>
              <a:tailEnd/>
            </a:ln>
          </p:spPr>
          <p:txBody>
            <a:bodyPr wrap="square">
              <a:spAutoFit/>
            </a:bodyPr>
            <a:lstStyle/>
            <a:p>
              <a:r>
                <a:rPr lang="en-US" sz="1000" b="1">
                  <a:solidFill>
                    <a:srgbClr val="000000"/>
                  </a:solidFill>
                </a:rPr>
                <a:t>Post-</a:t>
              </a:r>
              <a:r>
                <a:rPr lang="en-US" sz="1000" b="1" err="1">
                  <a:solidFill>
                    <a:srgbClr val="000000"/>
                  </a:solidFill>
                </a:rPr>
                <a:t>Det</a:t>
              </a:r>
              <a:endParaRPr lang="en-US" sz="1000" b="1">
                <a:solidFill>
                  <a:srgbClr val="000000"/>
                </a:solidFill>
              </a:endParaRPr>
            </a:p>
          </p:txBody>
        </p:sp>
        <p:sp>
          <p:nvSpPr>
            <p:cNvPr id="14" name="Text Box 8"/>
            <p:cNvSpPr txBox="1">
              <a:spLocks noChangeArrowheads="1"/>
            </p:cNvSpPr>
            <p:nvPr/>
          </p:nvSpPr>
          <p:spPr bwMode="auto">
            <a:xfrm>
              <a:off x="1145249" y="4153111"/>
              <a:ext cx="609462" cy="246221"/>
            </a:xfrm>
            <a:prstGeom prst="rect">
              <a:avLst/>
            </a:prstGeom>
            <a:noFill/>
            <a:ln w="9525">
              <a:noFill/>
              <a:miter lim="800000"/>
              <a:headEnd/>
              <a:tailEnd/>
            </a:ln>
          </p:spPr>
          <p:txBody>
            <a:bodyPr wrap="none">
              <a:spAutoFit/>
            </a:bodyPr>
            <a:lstStyle/>
            <a:p>
              <a:r>
                <a:rPr lang="en-US" sz="1000" b="1">
                  <a:solidFill>
                    <a:srgbClr val="000000"/>
                  </a:solidFill>
                </a:rPr>
                <a:t>Secure</a:t>
              </a:r>
            </a:p>
          </p:txBody>
        </p:sp>
        <p:sp>
          <p:nvSpPr>
            <p:cNvPr id="15" name="Text Box 10"/>
            <p:cNvSpPr txBox="1">
              <a:spLocks noChangeArrowheads="1"/>
            </p:cNvSpPr>
            <p:nvPr/>
          </p:nvSpPr>
          <p:spPr bwMode="auto">
            <a:xfrm>
              <a:off x="5295900" y="4136936"/>
              <a:ext cx="1014873" cy="246221"/>
            </a:xfrm>
            <a:prstGeom prst="rect">
              <a:avLst/>
            </a:prstGeom>
            <a:noFill/>
            <a:ln w="9525">
              <a:noFill/>
              <a:miter lim="800000"/>
              <a:headEnd/>
              <a:tailEnd/>
            </a:ln>
          </p:spPr>
          <p:txBody>
            <a:bodyPr wrap="square">
              <a:spAutoFit/>
            </a:bodyPr>
            <a:lstStyle/>
            <a:p>
              <a:r>
                <a:rPr lang="en-US" sz="1000" b="1">
                  <a:solidFill>
                    <a:srgbClr val="000000"/>
                  </a:solidFill>
                </a:rPr>
                <a:t>Attribution</a:t>
              </a:r>
            </a:p>
          </p:txBody>
        </p:sp>
        <p:sp>
          <p:nvSpPr>
            <p:cNvPr id="16" name="Text Box 10"/>
            <p:cNvSpPr txBox="1">
              <a:spLocks noChangeArrowheads="1"/>
            </p:cNvSpPr>
            <p:nvPr/>
          </p:nvSpPr>
          <p:spPr bwMode="auto">
            <a:xfrm>
              <a:off x="4600311" y="4136936"/>
              <a:ext cx="758541" cy="246221"/>
            </a:xfrm>
            <a:prstGeom prst="rect">
              <a:avLst/>
            </a:prstGeom>
            <a:noFill/>
            <a:ln w="9525">
              <a:noFill/>
              <a:miter lim="800000"/>
              <a:headEnd/>
              <a:tailEnd/>
            </a:ln>
          </p:spPr>
          <p:txBody>
            <a:bodyPr wrap="none">
              <a:spAutoFit/>
            </a:bodyPr>
            <a:lstStyle/>
            <a:p>
              <a:r>
                <a:rPr lang="en-US" sz="1000" b="1">
                  <a:solidFill>
                    <a:srgbClr val="000000"/>
                  </a:solidFill>
                </a:rPr>
                <a:t>Recovery</a:t>
              </a:r>
            </a:p>
          </p:txBody>
        </p:sp>
        <p:grpSp>
          <p:nvGrpSpPr>
            <p:cNvPr id="17" name="Group 16"/>
            <p:cNvGrpSpPr/>
            <p:nvPr/>
          </p:nvGrpSpPr>
          <p:grpSpPr>
            <a:xfrm>
              <a:off x="4976004" y="3811780"/>
              <a:ext cx="381000" cy="903375"/>
              <a:chOff x="5105400" y="1282243"/>
              <a:chExt cx="381000" cy="903375"/>
            </a:xfrm>
          </p:grpSpPr>
          <p:cxnSp>
            <p:nvCxnSpPr>
              <p:cNvPr id="36" name="Straight Connector 3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291558" y="3815512"/>
              <a:ext cx="381000" cy="903375"/>
              <a:chOff x="5105400" y="1282243"/>
              <a:chExt cx="381000" cy="903375"/>
            </a:xfrm>
          </p:grpSpPr>
          <p:cxnSp>
            <p:nvCxnSpPr>
              <p:cNvPr id="34" name="Straight Connector 3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306931" y="3815512"/>
              <a:ext cx="381000" cy="903375"/>
              <a:chOff x="3104840" y="3824535"/>
              <a:chExt cx="381000" cy="903375"/>
            </a:xfrm>
          </p:grpSpPr>
          <p:cxnSp>
            <p:nvCxnSpPr>
              <p:cNvPr id="32" name="Straight Connector 31"/>
              <p:cNvCxnSpPr/>
              <p:nvPr/>
            </p:nvCxnSpPr>
            <p:spPr>
              <a:xfrm>
                <a:off x="3104840" y="3824535"/>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156767" y="4270710"/>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2655599" y="3819022"/>
              <a:ext cx="381000" cy="903375"/>
              <a:chOff x="5105400" y="1282243"/>
              <a:chExt cx="381000" cy="903375"/>
            </a:xfrm>
          </p:grpSpPr>
          <p:cxnSp>
            <p:nvCxnSpPr>
              <p:cNvPr id="30" name="Straight Connector 29"/>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1986955" y="3826788"/>
              <a:ext cx="381000" cy="903375"/>
              <a:chOff x="5105400" y="1282243"/>
              <a:chExt cx="381000" cy="903375"/>
            </a:xfrm>
          </p:grpSpPr>
          <p:cxnSp>
            <p:nvCxnSpPr>
              <p:cNvPr id="28" name="Straight Connector 27"/>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1420048" y="3821275"/>
              <a:ext cx="381000" cy="903375"/>
              <a:chOff x="5105400" y="1282243"/>
              <a:chExt cx="381000" cy="903375"/>
            </a:xfrm>
          </p:grpSpPr>
          <p:cxnSp>
            <p:nvCxnSpPr>
              <p:cNvPr id="26" name="Straight Connector 2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41958" y="3819319"/>
              <a:ext cx="381000" cy="903375"/>
              <a:chOff x="5105400" y="1282243"/>
              <a:chExt cx="381000" cy="903375"/>
            </a:xfrm>
          </p:grpSpPr>
          <p:cxnSp>
            <p:nvCxnSpPr>
              <p:cNvPr id="24" name="Straight Connector 2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8" name="Right Arrow 37"/>
          <p:cNvSpPr/>
          <p:nvPr/>
        </p:nvSpPr>
        <p:spPr>
          <a:xfrm rot="10800000">
            <a:off x="1814366" y="2068063"/>
            <a:ext cx="2224234" cy="22860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p:cNvSpPr/>
          <p:nvPr/>
        </p:nvSpPr>
        <p:spPr>
          <a:xfrm>
            <a:off x="5034705" y="2068063"/>
            <a:ext cx="2224234" cy="228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7835" y="1859197"/>
            <a:ext cx="1357165" cy="646331"/>
          </a:xfrm>
          <a:prstGeom prst="rect">
            <a:avLst/>
          </a:prstGeom>
          <a:noFill/>
        </p:spPr>
        <p:txBody>
          <a:bodyPr wrap="square" rtlCol="0">
            <a:spAutoFit/>
          </a:bodyPr>
          <a:lstStyle/>
          <a:p>
            <a:pPr algn="ctr"/>
            <a:r>
              <a:rPr lang="en-US" b="1">
                <a:latin typeface="Calibri" panose="020F0502020204030204" pitchFamily="34" charset="0"/>
              </a:rPr>
              <a:t>Pre-Detonation</a:t>
            </a:r>
          </a:p>
        </p:txBody>
      </p:sp>
      <p:sp>
        <p:nvSpPr>
          <p:cNvPr id="40" name="TextBox 39"/>
          <p:cNvSpPr txBox="1"/>
          <p:nvPr/>
        </p:nvSpPr>
        <p:spPr>
          <a:xfrm>
            <a:off x="7162800" y="1859197"/>
            <a:ext cx="1357165" cy="646331"/>
          </a:xfrm>
          <a:prstGeom prst="rect">
            <a:avLst/>
          </a:prstGeom>
          <a:noFill/>
        </p:spPr>
        <p:txBody>
          <a:bodyPr wrap="square" rtlCol="0">
            <a:spAutoFit/>
          </a:bodyPr>
          <a:lstStyle/>
          <a:p>
            <a:pPr algn="ctr"/>
            <a:r>
              <a:rPr lang="en-US" b="1">
                <a:latin typeface="Calibri" panose="020F0502020204030204" pitchFamily="34" charset="0"/>
              </a:rPr>
              <a:t>Post-Detonation</a:t>
            </a:r>
          </a:p>
        </p:txBody>
      </p:sp>
      <p:sp>
        <p:nvSpPr>
          <p:cNvPr id="48" name="Content Placeholder 2"/>
          <p:cNvSpPr txBox="1">
            <a:spLocks/>
          </p:cNvSpPr>
          <p:nvPr/>
        </p:nvSpPr>
        <p:spPr bwMode="auto">
          <a:xfrm>
            <a:off x="426097" y="2600130"/>
            <a:ext cx="6096000" cy="3906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2250" indent="-222250" algn="l" rtl="0" eaLnBrk="1" fontAlgn="base" hangingPunct="1">
              <a:lnSpc>
                <a:spcPct val="110000"/>
              </a:lnSpc>
              <a:spcBef>
                <a:spcPct val="40000"/>
              </a:spcBef>
              <a:spcAft>
                <a:spcPct val="0"/>
              </a:spcAft>
              <a:buFont typeface="Wingdings" pitchFamily="2" charset="2"/>
              <a:buChar char="§"/>
              <a:defRPr>
                <a:solidFill>
                  <a:srgbClr val="333333"/>
                </a:solidFill>
                <a:latin typeface="+mn-lt"/>
                <a:ea typeface="+mn-ea"/>
                <a:cs typeface="+mn-cs"/>
              </a:defRPr>
            </a:lvl1pPr>
            <a:lvl2pPr marL="577850" indent="-241300" algn="l" rtl="0" eaLnBrk="1" fontAlgn="base" hangingPunct="1">
              <a:lnSpc>
                <a:spcPct val="110000"/>
              </a:lnSpc>
              <a:spcBef>
                <a:spcPct val="40000"/>
              </a:spcBef>
              <a:spcAft>
                <a:spcPct val="0"/>
              </a:spcAft>
              <a:buChar char="–"/>
              <a:defRPr>
                <a:solidFill>
                  <a:srgbClr val="333333"/>
                </a:solidFill>
                <a:latin typeface="+mn-lt"/>
              </a:defRPr>
            </a:lvl2pPr>
            <a:lvl3pPr marL="920750" indent="-228600" algn="l" rtl="0" eaLnBrk="1" fontAlgn="base" hangingPunct="1">
              <a:lnSpc>
                <a:spcPct val="110000"/>
              </a:lnSpc>
              <a:spcBef>
                <a:spcPct val="40000"/>
              </a:spcBef>
              <a:spcAft>
                <a:spcPct val="0"/>
              </a:spcAft>
              <a:buFont typeface="Wingdings" pitchFamily="2" charset="2"/>
              <a:buChar char="§"/>
              <a:defRPr sz="1600">
                <a:solidFill>
                  <a:srgbClr val="333333"/>
                </a:solidFill>
                <a:latin typeface="+mn-lt"/>
              </a:defRPr>
            </a:lvl3pPr>
            <a:lvl4pPr marL="1263650" indent="-228600" algn="l" rtl="0" eaLnBrk="1" fontAlgn="base" hangingPunct="1">
              <a:lnSpc>
                <a:spcPct val="110000"/>
              </a:lnSpc>
              <a:spcBef>
                <a:spcPct val="40000"/>
              </a:spcBef>
              <a:spcAft>
                <a:spcPct val="0"/>
              </a:spcAft>
              <a:buChar char="–"/>
              <a:defRPr sz="1400">
                <a:solidFill>
                  <a:srgbClr val="333333"/>
                </a:solidFill>
                <a:latin typeface="+mn-lt"/>
              </a:defRPr>
            </a:lvl4pPr>
            <a:lvl5pPr marL="1606550" indent="-228600" algn="l" rtl="0" eaLnBrk="1" fontAlgn="base" hangingPunct="1">
              <a:lnSpc>
                <a:spcPct val="110000"/>
              </a:lnSpc>
              <a:spcBef>
                <a:spcPct val="40000"/>
              </a:spcBef>
              <a:spcAft>
                <a:spcPct val="0"/>
              </a:spcAft>
              <a:buChar char="»"/>
              <a:defRPr sz="1400">
                <a:solidFill>
                  <a:srgbClr val="333333"/>
                </a:solidFill>
                <a:latin typeface="+mn-lt"/>
              </a:defRPr>
            </a:lvl5pPr>
            <a:lvl6pPr marL="2063750" indent="-228600" algn="l" rtl="0" eaLnBrk="1" fontAlgn="base" hangingPunct="1">
              <a:lnSpc>
                <a:spcPct val="110000"/>
              </a:lnSpc>
              <a:spcBef>
                <a:spcPct val="40000"/>
              </a:spcBef>
              <a:spcAft>
                <a:spcPct val="0"/>
              </a:spcAft>
              <a:buChar char="»"/>
              <a:defRPr sz="1400">
                <a:solidFill>
                  <a:srgbClr val="333333"/>
                </a:solidFill>
                <a:latin typeface="+mn-lt"/>
              </a:defRPr>
            </a:lvl6pPr>
            <a:lvl7pPr marL="2520950" indent="-228600" algn="l" rtl="0" eaLnBrk="1" fontAlgn="base" hangingPunct="1">
              <a:lnSpc>
                <a:spcPct val="110000"/>
              </a:lnSpc>
              <a:spcBef>
                <a:spcPct val="40000"/>
              </a:spcBef>
              <a:spcAft>
                <a:spcPct val="0"/>
              </a:spcAft>
              <a:buChar char="»"/>
              <a:defRPr sz="1400">
                <a:solidFill>
                  <a:srgbClr val="333333"/>
                </a:solidFill>
                <a:latin typeface="+mn-lt"/>
              </a:defRPr>
            </a:lvl7pPr>
            <a:lvl8pPr marL="2978150" indent="-228600" algn="l" rtl="0" eaLnBrk="1" fontAlgn="base" hangingPunct="1">
              <a:lnSpc>
                <a:spcPct val="110000"/>
              </a:lnSpc>
              <a:spcBef>
                <a:spcPct val="40000"/>
              </a:spcBef>
              <a:spcAft>
                <a:spcPct val="0"/>
              </a:spcAft>
              <a:buChar char="»"/>
              <a:defRPr sz="1400">
                <a:solidFill>
                  <a:srgbClr val="333333"/>
                </a:solidFill>
                <a:latin typeface="+mn-lt"/>
              </a:defRPr>
            </a:lvl8pPr>
            <a:lvl9pPr marL="3435350" indent="-228600" algn="l" rtl="0" eaLnBrk="1" fontAlgn="base" hangingPunct="1">
              <a:lnSpc>
                <a:spcPct val="110000"/>
              </a:lnSpc>
              <a:spcBef>
                <a:spcPct val="40000"/>
              </a:spcBef>
              <a:spcAft>
                <a:spcPct val="0"/>
              </a:spcAft>
              <a:buChar char="»"/>
              <a:defRPr sz="1400">
                <a:solidFill>
                  <a:srgbClr val="333333"/>
                </a:solidFill>
                <a:latin typeface="+mn-lt"/>
              </a:defRPr>
            </a:lvl9pPr>
          </a:lstStyle>
          <a:p>
            <a:pPr marL="0" indent="0">
              <a:buFont typeface="Wingdings" pitchFamily="2" charset="2"/>
              <a:buNone/>
            </a:pPr>
            <a:r>
              <a:rPr lang="en-US" kern="0" dirty="0"/>
              <a:t>Scenario: A nuclear device was just detonated.</a:t>
            </a:r>
          </a:p>
          <a:p>
            <a:r>
              <a:rPr lang="en-US" kern="0" dirty="0"/>
              <a:t>Were prompt emission signals from the detonation observed?</a:t>
            </a:r>
          </a:p>
          <a:p>
            <a:pPr lvl="1"/>
            <a:r>
              <a:rPr lang="en-US" kern="0" dirty="0"/>
              <a:t>Can we reverse model the signals to what they looked like at the signal origination, i.e. ground zero?</a:t>
            </a:r>
          </a:p>
          <a:p>
            <a:pPr lvl="1"/>
            <a:r>
              <a:rPr lang="en-US" kern="0" dirty="0"/>
              <a:t>Can the prompt signals tell us anything about the nuclear material and device design?</a:t>
            </a:r>
          </a:p>
          <a:p>
            <a:r>
              <a:rPr lang="en-US" kern="0" dirty="0"/>
              <a:t>What can we tell from ground collections?</a:t>
            </a:r>
          </a:p>
          <a:p>
            <a:endParaRPr lang="en-US" kern="0" dirty="0"/>
          </a:p>
        </p:txBody>
      </p:sp>
      <p:grpSp>
        <p:nvGrpSpPr>
          <p:cNvPr id="3" name="Group 2">
            <a:extLst>
              <a:ext uri="{FF2B5EF4-FFF2-40B4-BE49-F238E27FC236}">
                <a16:creationId xmlns:a16="http://schemas.microsoft.com/office/drawing/2014/main" id="{9DD9489F-9C5D-3FAF-B1FE-688974E80423}"/>
              </a:ext>
            </a:extLst>
          </p:cNvPr>
          <p:cNvGrpSpPr/>
          <p:nvPr/>
        </p:nvGrpSpPr>
        <p:grpSpPr>
          <a:xfrm>
            <a:off x="4876800" y="1295400"/>
            <a:ext cx="4174177" cy="4398517"/>
            <a:chOff x="4876800" y="1295400"/>
            <a:chExt cx="4174177" cy="4398517"/>
          </a:xfrm>
        </p:grpSpPr>
        <p:cxnSp>
          <p:nvCxnSpPr>
            <p:cNvPr id="50" name="Straight Arrow Connector 49"/>
            <p:cNvCxnSpPr/>
            <p:nvPr/>
          </p:nvCxnSpPr>
          <p:spPr>
            <a:xfrm>
              <a:off x="4876800" y="1295400"/>
              <a:ext cx="2439229" cy="2409046"/>
            </a:xfrm>
            <a:prstGeom prst="straightConnector1">
              <a:avLst/>
            </a:prstGeom>
            <a:ln w="38100">
              <a:solidFill>
                <a:schemeClr val="tx1"/>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pic>
          <p:nvPicPr>
            <p:cNvPr id="44"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2902954"/>
              <a:ext cx="2573977" cy="2790963"/>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TextBox 40">
            <a:extLst>
              <a:ext uri="{FF2B5EF4-FFF2-40B4-BE49-F238E27FC236}">
                <a16:creationId xmlns:a16="http://schemas.microsoft.com/office/drawing/2014/main" id="{FFBD7E6E-5567-4BDE-8708-5526D35913EA}"/>
              </a:ext>
            </a:extLst>
          </p:cNvPr>
          <p:cNvSpPr txBox="1"/>
          <p:nvPr/>
        </p:nvSpPr>
        <p:spPr>
          <a:xfrm>
            <a:off x="6972300" y="5883088"/>
            <a:ext cx="1842247" cy="461665"/>
          </a:xfrm>
          <a:prstGeom prst="rect">
            <a:avLst/>
          </a:prstGeom>
          <a:noFill/>
        </p:spPr>
        <p:txBody>
          <a:bodyPr wrap="square" rtlCol="0">
            <a:spAutoFit/>
          </a:bodyPr>
          <a:lstStyle/>
          <a:p>
            <a:r>
              <a:rPr lang="en-US" sz="1200" dirty="0"/>
              <a:t>Related to Technical Mission Area 4</a:t>
            </a:r>
          </a:p>
        </p:txBody>
      </p:sp>
      <p:sp>
        <p:nvSpPr>
          <p:cNvPr id="42" name="Slide Number Placeholder 41">
            <a:extLst>
              <a:ext uri="{FF2B5EF4-FFF2-40B4-BE49-F238E27FC236}">
                <a16:creationId xmlns:a16="http://schemas.microsoft.com/office/drawing/2014/main" id="{9F49682F-A193-47F0-A92D-88245A841316}"/>
              </a:ext>
            </a:extLst>
          </p:cNvPr>
          <p:cNvSpPr>
            <a:spLocks noGrp="1"/>
          </p:cNvSpPr>
          <p:nvPr>
            <p:ph type="sldNum" sz="quarter" idx="10"/>
          </p:nvPr>
        </p:nvSpPr>
        <p:spPr/>
        <p:txBody>
          <a:bodyPr/>
          <a:lstStyle/>
          <a:p>
            <a:fld id="{C384D158-29A3-4B03-A20D-9FB9351D0F17}" type="slidenum">
              <a:rPr lang="en-US" smtClean="0"/>
              <a:t>19</a:t>
            </a:fld>
            <a:endParaRPr lang="en-US"/>
          </a:p>
        </p:txBody>
      </p:sp>
    </p:spTree>
    <p:extLst>
      <p:ext uri="{BB962C8B-B14F-4D97-AF65-F5344CB8AC3E}">
        <p14:creationId xmlns:p14="http://schemas.microsoft.com/office/powerpoint/2010/main" val="417771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Left of Boom, Right of Boom</a:t>
            </a:r>
          </a:p>
        </p:txBody>
      </p:sp>
      <p:pic>
        <p:nvPicPr>
          <p:cNvPr id="6" name="Picture 5"/>
          <p:cNvPicPr>
            <a:picLocks noChangeAspect="1"/>
          </p:cNvPicPr>
          <p:nvPr/>
        </p:nvPicPr>
        <p:blipFill>
          <a:blip r:embed="rId3"/>
          <a:stretch>
            <a:fillRect/>
          </a:stretch>
        </p:blipFill>
        <p:spPr>
          <a:xfrm>
            <a:off x="4038600" y="1371600"/>
            <a:ext cx="996105" cy="1371600"/>
          </a:xfrm>
          <a:prstGeom prst="rect">
            <a:avLst/>
          </a:prstGeom>
        </p:spPr>
      </p:pic>
      <p:grpSp>
        <p:nvGrpSpPr>
          <p:cNvPr id="7" name="Group 6"/>
          <p:cNvGrpSpPr/>
          <p:nvPr/>
        </p:nvGrpSpPr>
        <p:grpSpPr>
          <a:xfrm>
            <a:off x="1143000" y="756237"/>
            <a:ext cx="6250427" cy="920163"/>
            <a:chOff x="60346" y="3810000"/>
            <a:chExt cx="6250427" cy="920163"/>
          </a:xfrm>
        </p:grpSpPr>
        <p:sp>
          <p:nvSpPr>
            <p:cNvPr id="8" name="Chevron 7"/>
            <p:cNvSpPr/>
            <p:nvPr/>
          </p:nvSpPr>
          <p:spPr>
            <a:xfrm>
              <a:off x="60346" y="3810000"/>
              <a:ext cx="6035654" cy="914400"/>
            </a:xfrm>
            <a:prstGeom prst="chevron">
              <a:avLst/>
            </a:prstGeom>
            <a:gradFill flip="none" rotWithShape="1">
              <a:gsLst>
                <a:gs pos="0">
                  <a:srgbClr val="C00000"/>
                </a:gs>
                <a:gs pos="25000">
                  <a:srgbClr val="FF6633"/>
                </a:gs>
                <a:gs pos="50000">
                  <a:srgbClr val="FFFF00"/>
                </a:gs>
                <a:gs pos="75000">
                  <a:srgbClr val="01A78F"/>
                </a:gs>
                <a:gs pos="100000">
                  <a:srgbClr val="3366FF"/>
                </a:gs>
              </a:gsLst>
              <a:lin ang="108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 Box 7"/>
            <p:cNvSpPr txBox="1">
              <a:spLocks noChangeArrowheads="1"/>
            </p:cNvSpPr>
            <p:nvPr/>
          </p:nvSpPr>
          <p:spPr bwMode="auto">
            <a:xfrm>
              <a:off x="466026" y="4037598"/>
              <a:ext cx="751863" cy="399996"/>
            </a:xfrm>
            <a:prstGeom prst="rect">
              <a:avLst/>
            </a:prstGeom>
            <a:noFill/>
            <a:ln w="9525">
              <a:noFill/>
              <a:miter lim="800000"/>
              <a:headEnd/>
              <a:tailEnd/>
            </a:ln>
          </p:spPr>
          <p:txBody>
            <a:bodyPr wrap="none">
              <a:spAutoFit/>
            </a:bodyPr>
            <a:lstStyle/>
            <a:p>
              <a:r>
                <a:rPr lang="en-US" sz="1000" b="1">
                  <a:solidFill>
                    <a:srgbClr val="000000"/>
                  </a:solidFill>
                </a:rPr>
                <a:t>Deter-</a:t>
              </a:r>
            </a:p>
            <a:p>
              <a:r>
                <a:rPr lang="en-US" sz="1000" b="1">
                  <a:solidFill>
                    <a:srgbClr val="000000"/>
                  </a:solidFill>
                </a:rPr>
                <a:t>Dissuade</a:t>
              </a:r>
            </a:p>
          </p:txBody>
        </p:sp>
        <p:sp>
          <p:nvSpPr>
            <p:cNvPr id="10" name="Text Box 8"/>
            <p:cNvSpPr txBox="1">
              <a:spLocks noChangeArrowheads="1"/>
            </p:cNvSpPr>
            <p:nvPr/>
          </p:nvSpPr>
          <p:spPr bwMode="auto">
            <a:xfrm>
              <a:off x="1751021" y="4160845"/>
              <a:ext cx="575722" cy="246286"/>
            </a:xfrm>
            <a:prstGeom prst="rect">
              <a:avLst/>
            </a:prstGeom>
            <a:noFill/>
            <a:ln w="9525">
              <a:noFill/>
              <a:miter lim="800000"/>
              <a:headEnd/>
              <a:tailEnd/>
            </a:ln>
          </p:spPr>
          <p:txBody>
            <a:bodyPr wrap="none">
              <a:spAutoFit/>
            </a:bodyPr>
            <a:lstStyle/>
            <a:p>
              <a:r>
                <a:rPr lang="en-US" sz="1000" b="1">
                  <a:solidFill>
                    <a:srgbClr val="000000"/>
                  </a:solidFill>
                </a:rPr>
                <a:t>Detect</a:t>
              </a:r>
            </a:p>
          </p:txBody>
        </p:sp>
        <p:sp>
          <p:nvSpPr>
            <p:cNvPr id="11" name="Text Box 10"/>
            <p:cNvSpPr txBox="1">
              <a:spLocks noChangeArrowheads="1"/>
            </p:cNvSpPr>
            <p:nvPr/>
          </p:nvSpPr>
          <p:spPr bwMode="auto">
            <a:xfrm>
              <a:off x="2310546" y="4152353"/>
              <a:ext cx="689888" cy="246286"/>
            </a:xfrm>
            <a:prstGeom prst="rect">
              <a:avLst/>
            </a:prstGeom>
            <a:noFill/>
            <a:ln w="9525">
              <a:noFill/>
              <a:miter lim="800000"/>
              <a:headEnd/>
              <a:tailEnd/>
            </a:ln>
          </p:spPr>
          <p:txBody>
            <a:bodyPr wrap="none">
              <a:spAutoFit/>
            </a:bodyPr>
            <a:lstStyle/>
            <a:p>
              <a:r>
                <a:rPr lang="en-US" sz="1000" b="1">
                  <a:solidFill>
                    <a:srgbClr val="000000"/>
                  </a:solidFill>
                </a:rPr>
                <a:t>Interdict</a:t>
              </a:r>
            </a:p>
          </p:txBody>
        </p:sp>
        <p:sp>
          <p:nvSpPr>
            <p:cNvPr id="12" name="Text Box 12"/>
            <p:cNvSpPr txBox="1">
              <a:spLocks noChangeArrowheads="1"/>
            </p:cNvSpPr>
            <p:nvPr/>
          </p:nvSpPr>
          <p:spPr bwMode="auto">
            <a:xfrm>
              <a:off x="3009900" y="4100282"/>
              <a:ext cx="626281" cy="399996"/>
            </a:xfrm>
            <a:prstGeom prst="rect">
              <a:avLst/>
            </a:prstGeom>
            <a:noFill/>
            <a:ln w="9525">
              <a:noFill/>
              <a:miter lim="800000"/>
              <a:headEnd/>
              <a:tailEnd/>
            </a:ln>
          </p:spPr>
          <p:txBody>
            <a:bodyPr wrap="none">
              <a:spAutoFit/>
            </a:bodyPr>
            <a:lstStyle/>
            <a:p>
              <a:r>
                <a:rPr lang="en-US" sz="1000" b="1">
                  <a:solidFill>
                    <a:srgbClr val="000000"/>
                  </a:solidFill>
                </a:rPr>
                <a:t>Render</a:t>
              </a:r>
            </a:p>
            <a:p>
              <a:r>
                <a:rPr lang="en-US" sz="1000" b="1">
                  <a:solidFill>
                    <a:srgbClr val="000000"/>
                  </a:solidFill>
                </a:rPr>
                <a:t>Safe</a:t>
              </a:r>
            </a:p>
          </p:txBody>
        </p:sp>
        <p:sp>
          <p:nvSpPr>
            <p:cNvPr id="13" name="Text Box 14"/>
            <p:cNvSpPr txBox="1">
              <a:spLocks noChangeArrowheads="1"/>
            </p:cNvSpPr>
            <p:nvPr/>
          </p:nvSpPr>
          <p:spPr bwMode="auto">
            <a:xfrm>
              <a:off x="3717471" y="4120563"/>
              <a:ext cx="1448275" cy="246221"/>
            </a:xfrm>
            <a:prstGeom prst="rect">
              <a:avLst/>
            </a:prstGeom>
            <a:noFill/>
            <a:ln w="9525">
              <a:noFill/>
              <a:miter lim="800000"/>
              <a:headEnd/>
              <a:tailEnd/>
            </a:ln>
          </p:spPr>
          <p:txBody>
            <a:bodyPr wrap="square">
              <a:spAutoFit/>
            </a:bodyPr>
            <a:lstStyle/>
            <a:p>
              <a:r>
                <a:rPr lang="en-US" sz="1000" b="1">
                  <a:solidFill>
                    <a:srgbClr val="000000"/>
                  </a:solidFill>
                </a:rPr>
                <a:t>Post-</a:t>
              </a:r>
              <a:r>
                <a:rPr lang="en-US" sz="1000" b="1" err="1">
                  <a:solidFill>
                    <a:srgbClr val="000000"/>
                  </a:solidFill>
                </a:rPr>
                <a:t>Det</a:t>
              </a:r>
              <a:endParaRPr lang="en-US" sz="1000" b="1">
                <a:solidFill>
                  <a:srgbClr val="000000"/>
                </a:solidFill>
              </a:endParaRPr>
            </a:p>
          </p:txBody>
        </p:sp>
        <p:sp>
          <p:nvSpPr>
            <p:cNvPr id="14" name="Text Box 8"/>
            <p:cNvSpPr txBox="1">
              <a:spLocks noChangeArrowheads="1"/>
            </p:cNvSpPr>
            <p:nvPr/>
          </p:nvSpPr>
          <p:spPr bwMode="auto">
            <a:xfrm>
              <a:off x="1145249" y="4153111"/>
              <a:ext cx="609462" cy="246221"/>
            </a:xfrm>
            <a:prstGeom prst="rect">
              <a:avLst/>
            </a:prstGeom>
            <a:noFill/>
            <a:ln w="9525">
              <a:noFill/>
              <a:miter lim="800000"/>
              <a:headEnd/>
              <a:tailEnd/>
            </a:ln>
          </p:spPr>
          <p:txBody>
            <a:bodyPr wrap="none">
              <a:spAutoFit/>
            </a:bodyPr>
            <a:lstStyle/>
            <a:p>
              <a:r>
                <a:rPr lang="en-US" sz="1000" b="1">
                  <a:solidFill>
                    <a:srgbClr val="000000"/>
                  </a:solidFill>
                </a:rPr>
                <a:t>Secure</a:t>
              </a:r>
            </a:p>
          </p:txBody>
        </p:sp>
        <p:sp>
          <p:nvSpPr>
            <p:cNvPr id="15" name="Text Box 10"/>
            <p:cNvSpPr txBox="1">
              <a:spLocks noChangeArrowheads="1"/>
            </p:cNvSpPr>
            <p:nvPr/>
          </p:nvSpPr>
          <p:spPr bwMode="auto">
            <a:xfrm>
              <a:off x="5295900" y="4136936"/>
              <a:ext cx="1014873" cy="246221"/>
            </a:xfrm>
            <a:prstGeom prst="rect">
              <a:avLst/>
            </a:prstGeom>
            <a:noFill/>
            <a:ln w="9525">
              <a:noFill/>
              <a:miter lim="800000"/>
              <a:headEnd/>
              <a:tailEnd/>
            </a:ln>
          </p:spPr>
          <p:txBody>
            <a:bodyPr wrap="square">
              <a:spAutoFit/>
            </a:bodyPr>
            <a:lstStyle/>
            <a:p>
              <a:r>
                <a:rPr lang="en-US" sz="1000" b="1">
                  <a:solidFill>
                    <a:srgbClr val="000000"/>
                  </a:solidFill>
                </a:rPr>
                <a:t>Attribution</a:t>
              </a:r>
            </a:p>
          </p:txBody>
        </p:sp>
        <p:sp>
          <p:nvSpPr>
            <p:cNvPr id="16" name="Text Box 10"/>
            <p:cNvSpPr txBox="1">
              <a:spLocks noChangeArrowheads="1"/>
            </p:cNvSpPr>
            <p:nvPr/>
          </p:nvSpPr>
          <p:spPr bwMode="auto">
            <a:xfrm>
              <a:off x="4600311" y="4136936"/>
              <a:ext cx="758541" cy="246221"/>
            </a:xfrm>
            <a:prstGeom prst="rect">
              <a:avLst/>
            </a:prstGeom>
            <a:noFill/>
            <a:ln w="9525">
              <a:noFill/>
              <a:miter lim="800000"/>
              <a:headEnd/>
              <a:tailEnd/>
            </a:ln>
          </p:spPr>
          <p:txBody>
            <a:bodyPr wrap="none">
              <a:spAutoFit/>
            </a:bodyPr>
            <a:lstStyle/>
            <a:p>
              <a:r>
                <a:rPr lang="en-US" sz="1000" b="1">
                  <a:solidFill>
                    <a:srgbClr val="000000"/>
                  </a:solidFill>
                </a:rPr>
                <a:t>Recovery</a:t>
              </a:r>
            </a:p>
          </p:txBody>
        </p:sp>
        <p:grpSp>
          <p:nvGrpSpPr>
            <p:cNvPr id="17" name="Group 16"/>
            <p:cNvGrpSpPr/>
            <p:nvPr/>
          </p:nvGrpSpPr>
          <p:grpSpPr>
            <a:xfrm>
              <a:off x="4976004" y="3811780"/>
              <a:ext cx="381000" cy="903375"/>
              <a:chOff x="5105400" y="1282243"/>
              <a:chExt cx="381000" cy="903375"/>
            </a:xfrm>
          </p:grpSpPr>
          <p:cxnSp>
            <p:nvCxnSpPr>
              <p:cNvPr id="36" name="Straight Connector 3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291558" y="3815512"/>
              <a:ext cx="381000" cy="903375"/>
              <a:chOff x="5105400" y="1282243"/>
              <a:chExt cx="381000" cy="903375"/>
            </a:xfrm>
          </p:grpSpPr>
          <p:cxnSp>
            <p:nvCxnSpPr>
              <p:cNvPr id="34" name="Straight Connector 3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306931" y="3815512"/>
              <a:ext cx="381000" cy="903375"/>
              <a:chOff x="3104840" y="3824535"/>
              <a:chExt cx="381000" cy="903375"/>
            </a:xfrm>
          </p:grpSpPr>
          <p:cxnSp>
            <p:nvCxnSpPr>
              <p:cNvPr id="32" name="Straight Connector 31"/>
              <p:cNvCxnSpPr/>
              <p:nvPr/>
            </p:nvCxnSpPr>
            <p:spPr>
              <a:xfrm>
                <a:off x="3104840" y="3824535"/>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156767" y="4270710"/>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2655599" y="3819022"/>
              <a:ext cx="381000" cy="903375"/>
              <a:chOff x="5105400" y="1282243"/>
              <a:chExt cx="381000" cy="903375"/>
            </a:xfrm>
          </p:grpSpPr>
          <p:cxnSp>
            <p:nvCxnSpPr>
              <p:cNvPr id="30" name="Straight Connector 29"/>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1986955" y="3826788"/>
              <a:ext cx="381000" cy="903375"/>
              <a:chOff x="5105400" y="1282243"/>
              <a:chExt cx="381000" cy="903375"/>
            </a:xfrm>
          </p:grpSpPr>
          <p:cxnSp>
            <p:nvCxnSpPr>
              <p:cNvPr id="28" name="Straight Connector 27"/>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1420048" y="3821275"/>
              <a:ext cx="381000" cy="903375"/>
              <a:chOff x="5105400" y="1282243"/>
              <a:chExt cx="381000" cy="903375"/>
            </a:xfrm>
          </p:grpSpPr>
          <p:cxnSp>
            <p:nvCxnSpPr>
              <p:cNvPr id="26" name="Straight Connector 25"/>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41958" y="3819319"/>
              <a:ext cx="381000" cy="903375"/>
              <a:chOff x="5105400" y="1282243"/>
              <a:chExt cx="381000" cy="903375"/>
            </a:xfrm>
          </p:grpSpPr>
          <p:cxnSp>
            <p:nvCxnSpPr>
              <p:cNvPr id="24" name="Straight Connector 23"/>
              <p:cNvCxnSpPr/>
              <p:nvPr/>
            </p:nvCxnSpPr>
            <p:spPr>
              <a:xfrm>
                <a:off x="5105400" y="1282243"/>
                <a:ext cx="381000"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157327" y="1728418"/>
                <a:ext cx="329072" cy="45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8" name="Right Arrow 37"/>
          <p:cNvSpPr/>
          <p:nvPr/>
        </p:nvSpPr>
        <p:spPr>
          <a:xfrm rot="10800000">
            <a:off x="1814366" y="2068063"/>
            <a:ext cx="2224234" cy="22860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p:cNvSpPr/>
          <p:nvPr/>
        </p:nvSpPr>
        <p:spPr>
          <a:xfrm>
            <a:off x="5034705" y="2068063"/>
            <a:ext cx="2224234" cy="228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7835" y="1859197"/>
            <a:ext cx="1357165" cy="646331"/>
          </a:xfrm>
          <a:prstGeom prst="rect">
            <a:avLst/>
          </a:prstGeom>
          <a:noFill/>
        </p:spPr>
        <p:txBody>
          <a:bodyPr wrap="square" rtlCol="0">
            <a:spAutoFit/>
          </a:bodyPr>
          <a:lstStyle/>
          <a:p>
            <a:pPr algn="ctr"/>
            <a:r>
              <a:rPr lang="en-US" b="1">
                <a:latin typeface="Calibri" panose="020F0502020204030204" pitchFamily="34" charset="0"/>
              </a:rPr>
              <a:t>Pre-Detonation</a:t>
            </a:r>
          </a:p>
        </p:txBody>
      </p:sp>
      <p:sp>
        <p:nvSpPr>
          <p:cNvPr id="40" name="TextBox 39"/>
          <p:cNvSpPr txBox="1"/>
          <p:nvPr/>
        </p:nvSpPr>
        <p:spPr>
          <a:xfrm>
            <a:off x="7162800" y="1859197"/>
            <a:ext cx="1357165" cy="646331"/>
          </a:xfrm>
          <a:prstGeom prst="rect">
            <a:avLst/>
          </a:prstGeom>
          <a:noFill/>
        </p:spPr>
        <p:txBody>
          <a:bodyPr wrap="square" rtlCol="0">
            <a:spAutoFit/>
          </a:bodyPr>
          <a:lstStyle/>
          <a:p>
            <a:pPr algn="ctr"/>
            <a:r>
              <a:rPr lang="en-US" b="1">
                <a:latin typeface="Calibri" panose="020F0502020204030204" pitchFamily="34" charset="0"/>
              </a:rPr>
              <a:t>Post-Detonation</a:t>
            </a:r>
          </a:p>
        </p:txBody>
      </p:sp>
      <p:sp>
        <p:nvSpPr>
          <p:cNvPr id="48" name="Content Placeholder 2"/>
          <p:cNvSpPr txBox="1">
            <a:spLocks/>
          </p:cNvSpPr>
          <p:nvPr/>
        </p:nvSpPr>
        <p:spPr bwMode="auto">
          <a:xfrm>
            <a:off x="242046" y="2642347"/>
            <a:ext cx="5984107" cy="3906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2250" indent="-222250" algn="l" rtl="0" eaLnBrk="1" fontAlgn="base" hangingPunct="1">
              <a:lnSpc>
                <a:spcPct val="110000"/>
              </a:lnSpc>
              <a:spcBef>
                <a:spcPct val="40000"/>
              </a:spcBef>
              <a:spcAft>
                <a:spcPct val="0"/>
              </a:spcAft>
              <a:buFont typeface="Wingdings" pitchFamily="2" charset="2"/>
              <a:buChar char="§"/>
              <a:defRPr>
                <a:solidFill>
                  <a:srgbClr val="333333"/>
                </a:solidFill>
                <a:latin typeface="+mn-lt"/>
                <a:ea typeface="+mn-ea"/>
                <a:cs typeface="+mn-cs"/>
              </a:defRPr>
            </a:lvl1pPr>
            <a:lvl2pPr marL="577850" indent="-241300" algn="l" rtl="0" eaLnBrk="1" fontAlgn="base" hangingPunct="1">
              <a:lnSpc>
                <a:spcPct val="110000"/>
              </a:lnSpc>
              <a:spcBef>
                <a:spcPct val="40000"/>
              </a:spcBef>
              <a:spcAft>
                <a:spcPct val="0"/>
              </a:spcAft>
              <a:buChar char="–"/>
              <a:defRPr>
                <a:solidFill>
                  <a:srgbClr val="333333"/>
                </a:solidFill>
                <a:latin typeface="+mn-lt"/>
              </a:defRPr>
            </a:lvl2pPr>
            <a:lvl3pPr marL="920750" indent="-228600" algn="l" rtl="0" eaLnBrk="1" fontAlgn="base" hangingPunct="1">
              <a:lnSpc>
                <a:spcPct val="110000"/>
              </a:lnSpc>
              <a:spcBef>
                <a:spcPct val="40000"/>
              </a:spcBef>
              <a:spcAft>
                <a:spcPct val="0"/>
              </a:spcAft>
              <a:buFont typeface="Wingdings" pitchFamily="2" charset="2"/>
              <a:buChar char="§"/>
              <a:defRPr sz="1600">
                <a:solidFill>
                  <a:srgbClr val="333333"/>
                </a:solidFill>
                <a:latin typeface="+mn-lt"/>
              </a:defRPr>
            </a:lvl3pPr>
            <a:lvl4pPr marL="1263650" indent="-228600" algn="l" rtl="0" eaLnBrk="1" fontAlgn="base" hangingPunct="1">
              <a:lnSpc>
                <a:spcPct val="110000"/>
              </a:lnSpc>
              <a:spcBef>
                <a:spcPct val="40000"/>
              </a:spcBef>
              <a:spcAft>
                <a:spcPct val="0"/>
              </a:spcAft>
              <a:buChar char="–"/>
              <a:defRPr sz="1400">
                <a:solidFill>
                  <a:srgbClr val="333333"/>
                </a:solidFill>
                <a:latin typeface="+mn-lt"/>
              </a:defRPr>
            </a:lvl4pPr>
            <a:lvl5pPr marL="1606550" indent="-228600" algn="l" rtl="0" eaLnBrk="1" fontAlgn="base" hangingPunct="1">
              <a:lnSpc>
                <a:spcPct val="110000"/>
              </a:lnSpc>
              <a:spcBef>
                <a:spcPct val="40000"/>
              </a:spcBef>
              <a:spcAft>
                <a:spcPct val="0"/>
              </a:spcAft>
              <a:buChar char="»"/>
              <a:defRPr sz="1400">
                <a:solidFill>
                  <a:srgbClr val="333333"/>
                </a:solidFill>
                <a:latin typeface="+mn-lt"/>
              </a:defRPr>
            </a:lvl5pPr>
            <a:lvl6pPr marL="2063750" indent="-228600" algn="l" rtl="0" eaLnBrk="1" fontAlgn="base" hangingPunct="1">
              <a:lnSpc>
                <a:spcPct val="110000"/>
              </a:lnSpc>
              <a:spcBef>
                <a:spcPct val="40000"/>
              </a:spcBef>
              <a:spcAft>
                <a:spcPct val="0"/>
              </a:spcAft>
              <a:buChar char="»"/>
              <a:defRPr sz="1400">
                <a:solidFill>
                  <a:srgbClr val="333333"/>
                </a:solidFill>
                <a:latin typeface="+mn-lt"/>
              </a:defRPr>
            </a:lvl6pPr>
            <a:lvl7pPr marL="2520950" indent="-228600" algn="l" rtl="0" eaLnBrk="1" fontAlgn="base" hangingPunct="1">
              <a:lnSpc>
                <a:spcPct val="110000"/>
              </a:lnSpc>
              <a:spcBef>
                <a:spcPct val="40000"/>
              </a:spcBef>
              <a:spcAft>
                <a:spcPct val="0"/>
              </a:spcAft>
              <a:buChar char="»"/>
              <a:defRPr sz="1400">
                <a:solidFill>
                  <a:srgbClr val="333333"/>
                </a:solidFill>
                <a:latin typeface="+mn-lt"/>
              </a:defRPr>
            </a:lvl7pPr>
            <a:lvl8pPr marL="2978150" indent="-228600" algn="l" rtl="0" eaLnBrk="1" fontAlgn="base" hangingPunct="1">
              <a:lnSpc>
                <a:spcPct val="110000"/>
              </a:lnSpc>
              <a:spcBef>
                <a:spcPct val="40000"/>
              </a:spcBef>
              <a:spcAft>
                <a:spcPct val="0"/>
              </a:spcAft>
              <a:buChar char="»"/>
              <a:defRPr sz="1400">
                <a:solidFill>
                  <a:srgbClr val="333333"/>
                </a:solidFill>
                <a:latin typeface="+mn-lt"/>
              </a:defRPr>
            </a:lvl8pPr>
            <a:lvl9pPr marL="3435350" indent="-228600" algn="l" rtl="0" eaLnBrk="1" fontAlgn="base" hangingPunct="1">
              <a:lnSpc>
                <a:spcPct val="110000"/>
              </a:lnSpc>
              <a:spcBef>
                <a:spcPct val="40000"/>
              </a:spcBef>
              <a:spcAft>
                <a:spcPct val="0"/>
              </a:spcAft>
              <a:buChar char="»"/>
              <a:defRPr sz="1400">
                <a:solidFill>
                  <a:srgbClr val="333333"/>
                </a:solidFill>
                <a:latin typeface="+mn-lt"/>
              </a:defRPr>
            </a:lvl9pPr>
          </a:lstStyle>
          <a:p>
            <a:pPr marL="0" indent="0">
              <a:buFont typeface="Wingdings" pitchFamily="2" charset="2"/>
              <a:buNone/>
            </a:pPr>
            <a:r>
              <a:rPr lang="en-US" kern="0" dirty="0"/>
              <a:t>Scenario: A nuclear device was detonated hours ago.</a:t>
            </a:r>
          </a:p>
          <a:p>
            <a:pPr marL="0" indent="0">
              <a:buNone/>
            </a:pPr>
            <a:r>
              <a:rPr lang="en-US" kern="0" dirty="0"/>
              <a:t>Need to figure out specifics of the nuclear material and device design</a:t>
            </a:r>
          </a:p>
          <a:p>
            <a:r>
              <a:rPr lang="en-US" kern="0" dirty="0"/>
              <a:t>Nuclear fallout – Where is it going?</a:t>
            </a:r>
          </a:p>
          <a:p>
            <a:pPr lvl="1"/>
            <a:r>
              <a:rPr lang="en-US" kern="0" dirty="0"/>
              <a:t>Locate: Where do we look for relevant nuclear fallout debris?</a:t>
            </a:r>
          </a:p>
          <a:p>
            <a:pPr lvl="1"/>
            <a:r>
              <a:rPr lang="en-US" kern="0" dirty="0"/>
              <a:t>Analyze: What can we learn in the field?</a:t>
            </a:r>
          </a:p>
        </p:txBody>
      </p:sp>
      <p:grpSp>
        <p:nvGrpSpPr>
          <p:cNvPr id="3" name="Group 2">
            <a:extLst>
              <a:ext uri="{FF2B5EF4-FFF2-40B4-BE49-F238E27FC236}">
                <a16:creationId xmlns:a16="http://schemas.microsoft.com/office/drawing/2014/main" id="{D1AB3EA7-B707-2297-29A6-CFC687B0B354}"/>
              </a:ext>
            </a:extLst>
          </p:cNvPr>
          <p:cNvGrpSpPr/>
          <p:nvPr/>
        </p:nvGrpSpPr>
        <p:grpSpPr>
          <a:xfrm>
            <a:off x="4770584" y="1481045"/>
            <a:ext cx="4259633" cy="5057124"/>
            <a:chOff x="4770584" y="1481045"/>
            <a:chExt cx="4259633" cy="5057124"/>
          </a:xfrm>
        </p:grpSpPr>
        <p:pic>
          <p:nvPicPr>
            <p:cNvPr id="46" name="Picture 45"/>
            <p:cNvPicPr>
              <a:picLocks noChangeAspect="1"/>
            </p:cNvPicPr>
            <p:nvPr/>
          </p:nvPicPr>
          <p:blipFill rotWithShape="1">
            <a:blip r:embed="rId4"/>
            <a:srcRect l="15154" r="13836"/>
            <a:stretch/>
          </p:blipFill>
          <p:spPr>
            <a:xfrm>
              <a:off x="7071507" y="2743200"/>
              <a:ext cx="1958710" cy="1693635"/>
            </a:xfrm>
            <a:prstGeom prst="rect">
              <a:avLst/>
            </a:prstGeom>
          </p:spPr>
        </p:pic>
        <p:cxnSp>
          <p:nvCxnSpPr>
            <p:cNvPr id="50" name="Straight Arrow Connector 49"/>
            <p:cNvCxnSpPr/>
            <p:nvPr/>
          </p:nvCxnSpPr>
          <p:spPr>
            <a:xfrm>
              <a:off x="4770584" y="1481045"/>
              <a:ext cx="2244268" cy="1414555"/>
            </a:xfrm>
            <a:prstGeom prst="straightConnector1">
              <a:avLst/>
            </a:prstGeom>
            <a:ln w="38100">
              <a:solidFill>
                <a:schemeClr val="tx1"/>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4770584" y="1481045"/>
              <a:ext cx="1997110" cy="3193462"/>
            </a:xfrm>
            <a:prstGeom prst="straightConnector1">
              <a:avLst/>
            </a:prstGeom>
            <a:ln w="38100">
              <a:solidFill>
                <a:schemeClr val="tx1"/>
              </a:solidFill>
              <a:headEnd type="oval" w="lg" len="lg"/>
              <a:tailEnd type="triangle" w="lg" len="lg"/>
            </a:ln>
          </p:spPr>
          <p:style>
            <a:lnRef idx="1">
              <a:schemeClr val="accent1"/>
            </a:lnRef>
            <a:fillRef idx="0">
              <a:schemeClr val="accent1"/>
            </a:fillRef>
            <a:effectRef idx="0">
              <a:schemeClr val="accent1"/>
            </a:effectRef>
            <a:fontRef idx="minor">
              <a:schemeClr val="tx1"/>
            </a:fontRef>
          </p:style>
        </p:cxnSp>
        <p:pic>
          <p:nvPicPr>
            <p:cNvPr id="49" name="Picture 2"/>
            <p:cNvPicPr>
              <a:picLocks noChangeAspect="1" noChangeArrowheads="1"/>
            </p:cNvPicPr>
            <p:nvPr/>
          </p:nvPicPr>
          <p:blipFill rotWithShape="1">
            <a:blip r:embed="rId5" cstate="print"/>
            <a:srcRect b="21637"/>
            <a:stretch/>
          </p:blipFill>
          <p:spPr bwMode="auto">
            <a:xfrm>
              <a:off x="6691165" y="4674507"/>
              <a:ext cx="1931830" cy="1863662"/>
            </a:xfrm>
            <a:prstGeom prst="rect">
              <a:avLst/>
            </a:prstGeom>
            <a:noFill/>
            <a:ln w="9525" algn="ctr">
              <a:solidFill>
                <a:schemeClr val="tx1"/>
              </a:solidFill>
              <a:miter lim="800000"/>
              <a:headEnd/>
              <a:tailEnd/>
            </a:ln>
          </p:spPr>
        </p:pic>
      </p:grpSp>
      <p:sp>
        <p:nvSpPr>
          <p:cNvPr id="41" name="TextBox 40">
            <a:extLst>
              <a:ext uri="{FF2B5EF4-FFF2-40B4-BE49-F238E27FC236}">
                <a16:creationId xmlns:a16="http://schemas.microsoft.com/office/drawing/2014/main" id="{CA6C6552-82C4-4E51-A000-62489011CD45}"/>
              </a:ext>
            </a:extLst>
          </p:cNvPr>
          <p:cNvSpPr txBox="1"/>
          <p:nvPr/>
        </p:nvSpPr>
        <p:spPr>
          <a:xfrm>
            <a:off x="4397188" y="5688106"/>
            <a:ext cx="2017059" cy="461665"/>
          </a:xfrm>
          <a:prstGeom prst="rect">
            <a:avLst/>
          </a:prstGeom>
          <a:noFill/>
        </p:spPr>
        <p:txBody>
          <a:bodyPr wrap="square" rtlCol="0">
            <a:spAutoFit/>
          </a:bodyPr>
          <a:lstStyle/>
          <a:p>
            <a:r>
              <a:rPr lang="en-US" sz="1200" dirty="0"/>
              <a:t>Related to Technical Mission Area 3</a:t>
            </a:r>
          </a:p>
        </p:txBody>
      </p:sp>
      <p:sp>
        <p:nvSpPr>
          <p:cNvPr id="42" name="Slide Number Placeholder 41">
            <a:extLst>
              <a:ext uri="{FF2B5EF4-FFF2-40B4-BE49-F238E27FC236}">
                <a16:creationId xmlns:a16="http://schemas.microsoft.com/office/drawing/2014/main" id="{AF2CEA93-9C1A-4BF3-8954-7A8E746266A6}"/>
              </a:ext>
            </a:extLst>
          </p:cNvPr>
          <p:cNvSpPr>
            <a:spLocks noGrp="1"/>
          </p:cNvSpPr>
          <p:nvPr>
            <p:ph type="sldNum" sz="quarter" idx="10"/>
          </p:nvPr>
        </p:nvSpPr>
        <p:spPr/>
        <p:txBody>
          <a:bodyPr/>
          <a:lstStyle/>
          <a:p>
            <a:fld id="{C384D158-29A3-4B03-A20D-9FB9351D0F17}" type="slidenum">
              <a:rPr lang="en-US" smtClean="0"/>
              <a:t>20</a:t>
            </a:fld>
            <a:endParaRPr lang="en-US"/>
          </a:p>
        </p:txBody>
      </p:sp>
    </p:spTree>
    <p:extLst>
      <p:ext uri="{BB962C8B-B14F-4D97-AF65-F5344CB8AC3E}">
        <p14:creationId xmlns:p14="http://schemas.microsoft.com/office/powerpoint/2010/main" val="1938177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32F58177-5A3A-11A9-28DA-14C3BA777123}"/>
              </a:ext>
            </a:extLst>
          </p:cNvPr>
          <p:cNvSpPr txBox="1"/>
          <p:nvPr/>
        </p:nvSpPr>
        <p:spPr>
          <a:xfrm>
            <a:off x="182636" y="895350"/>
            <a:ext cx="8732764" cy="2585323"/>
          </a:xfrm>
          <a:prstGeom prst="rect">
            <a:avLst/>
          </a:prstGeom>
          <a:solidFill>
            <a:schemeClr val="bg1"/>
          </a:solidFill>
        </p:spPr>
        <p:txBody>
          <a:bodyPr wrap="square">
            <a:spAutoFit/>
          </a:bodyPr>
          <a:lstStyle/>
          <a:p>
            <a:pPr marL="285750" indent="-285750">
              <a:buFont typeface="Arial" panose="020B0604020202020204" pitchFamily="34" charset="0"/>
              <a:buChar char="•"/>
            </a:pPr>
            <a:r>
              <a:rPr lang="en-US" sz="1600" dirty="0"/>
              <a:t>In the early 2000s, expert studies recognized that the cadre of nuclear forensics experts at U.S. National Laboratories and in academia had been rapidly diminishing since the end of the Cold War.  </a:t>
            </a:r>
          </a:p>
          <a:p>
            <a:pPr marL="285750" indent="-285750">
              <a:buFont typeface="Arial" panose="020B0604020202020204" pitchFamily="34" charset="0"/>
              <a:buChar char="•"/>
            </a:pPr>
            <a:r>
              <a:rPr lang="en-US" sz="1600" dirty="0"/>
              <a:t>A 2004 DOE National Science Foundation Nuclear Science Advisory Committee report assessed that within ten years, “more than three quarters of the workforce in nuclear engineering and at the National Laboratories will reach retirement age.”  </a:t>
            </a:r>
          </a:p>
          <a:p>
            <a:pPr marL="285750" indent="-285750">
              <a:buFont typeface="Arial" panose="020B0604020202020204" pitchFamily="34" charset="0"/>
              <a:buChar char="•"/>
            </a:pPr>
            <a:r>
              <a:rPr lang="en-US" sz="1600" dirty="0"/>
              <a:t>A decline in U.S. academic programs in relevant technical nuclear forensics, such as radio- and nuclear chemistry, had reached alarmingly low levels. </a:t>
            </a:r>
          </a:p>
          <a:p>
            <a:pPr marL="285750" indent="-285750">
              <a:buFont typeface="Arial" panose="020B0604020202020204" pitchFamily="34" charset="0"/>
              <a:buChar char="•"/>
            </a:pPr>
            <a:r>
              <a:rPr lang="en-US" sz="1600" dirty="0"/>
              <a:t>The National Academy of Sciences and the U.S. Government Accountability Office all highlighted these gaps as a crisis and recommended they be addressed</a:t>
            </a:r>
            <a:r>
              <a:rPr lang="en-US" dirty="0"/>
              <a:t>.  </a:t>
            </a:r>
          </a:p>
        </p:txBody>
      </p:sp>
      <p:sp>
        <p:nvSpPr>
          <p:cNvPr id="2" name="Title 1"/>
          <p:cNvSpPr>
            <a:spLocks noGrp="1"/>
          </p:cNvSpPr>
          <p:nvPr>
            <p:ph type="title"/>
          </p:nvPr>
        </p:nvSpPr>
        <p:spPr>
          <a:xfrm>
            <a:off x="387626" y="76200"/>
            <a:ext cx="7886700" cy="685800"/>
          </a:xfrm>
        </p:spPr>
        <p:txBody>
          <a:bodyPr/>
          <a:lstStyle/>
          <a:p>
            <a:r>
              <a:rPr lang="en-US"/>
              <a:t>Nuclear Forensics Areas of Expertise</a:t>
            </a:r>
          </a:p>
        </p:txBody>
      </p:sp>
      <p:sp>
        <p:nvSpPr>
          <p:cNvPr id="11" name="TextBox 10"/>
          <p:cNvSpPr txBox="1"/>
          <p:nvPr/>
        </p:nvSpPr>
        <p:spPr>
          <a:xfrm>
            <a:off x="3310759" y="3606016"/>
            <a:ext cx="4690241" cy="338554"/>
          </a:xfrm>
          <a:prstGeom prst="rect">
            <a:avLst/>
          </a:prstGeom>
          <a:solidFill>
            <a:schemeClr val="accent1">
              <a:lumMod val="90000"/>
            </a:schemeClr>
          </a:solidFill>
          <a:ln>
            <a:solidFill>
              <a:schemeClr val="tx1"/>
            </a:solidFill>
          </a:ln>
        </p:spPr>
        <p:txBody>
          <a:bodyPr wrap="square" rtlCol="0">
            <a:spAutoFit/>
          </a:bodyPr>
          <a:lstStyle/>
          <a:p>
            <a:pPr algn="ctr" defTabSz="914400" fontAlgn="base">
              <a:spcBef>
                <a:spcPct val="0"/>
              </a:spcBef>
              <a:spcAft>
                <a:spcPct val="0"/>
              </a:spcAft>
            </a:pPr>
            <a:r>
              <a:rPr lang="en-US" sz="1600" b="1" dirty="0"/>
              <a:t>Relies on Multi-Disciplinary Expertise</a:t>
            </a:r>
          </a:p>
        </p:txBody>
      </p:sp>
      <p:sp>
        <p:nvSpPr>
          <p:cNvPr id="4" name="TextBox 3">
            <a:extLst>
              <a:ext uri="{FF2B5EF4-FFF2-40B4-BE49-F238E27FC236}">
                <a16:creationId xmlns:a16="http://schemas.microsoft.com/office/drawing/2014/main" id="{0D79989C-F45A-4995-B8C9-D427A96626F8}"/>
              </a:ext>
            </a:extLst>
          </p:cNvPr>
          <p:cNvSpPr txBox="1"/>
          <p:nvPr/>
        </p:nvSpPr>
        <p:spPr>
          <a:xfrm>
            <a:off x="3483817" y="3940195"/>
            <a:ext cx="4517183" cy="2339102"/>
          </a:xfrm>
          <a:prstGeom prst="rect">
            <a:avLst/>
          </a:prstGeom>
          <a:noFill/>
        </p:spPr>
        <p:txBody>
          <a:bodyPr wrap="square" rtlCol="0">
            <a:spAutoFit/>
          </a:bodyPr>
          <a:lstStyle/>
          <a:p>
            <a:pPr marL="285750" indent="-285750">
              <a:buFont typeface="Arial" panose="020B0604020202020204" pitchFamily="34" charset="0"/>
              <a:buChar char="•"/>
            </a:pPr>
            <a:r>
              <a:rPr lang="en-US" sz="1600" dirty="0"/>
              <a:t>Analytical Chemists/Radiochemists</a:t>
            </a:r>
          </a:p>
          <a:p>
            <a:pPr marL="285750" indent="-285750">
              <a:buFont typeface="Arial" panose="020B0604020202020204" pitchFamily="34" charset="0"/>
              <a:buChar char="•"/>
            </a:pPr>
            <a:r>
              <a:rPr lang="en-US" sz="1600" dirty="0"/>
              <a:t>Computer Scientists</a:t>
            </a:r>
          </a:p>
          <a:p>
            <a:pPr marL="285750" indent="-285750">
              <a:buFont typeface="Arial" panose="020B0604020202020204" pitchFamily="34" charset="0"/>
              <a:buChar char="•"/>
            </a:pPr>
            <a:r>
              <a:rPr lang="en-US" sz="1600" dirty="0"/>
              <a:t>Nuclear Engineers</a:t>
            </a:r>
          </a:p>
          <a:p>
            <a:pPr marL="285750" indent="-285750">
              <a:buFont typeface="Arial" panose="020B0604020202020204" pitchFamily="34" charset="0"/>
              <a:buChar char="•"/>
            </a:pPr>
            <a:r>
              <a:rPr lang="en-US" sz="1600" dirty="0"/>
              <a:t>Geologists/Geochemists</a:t>
            </a:r>
          </a:p>
          <a:p>
            <a:pPr marL="285750" indent="-285750">
              <a:buFont typeface="Arial" panose="020B0604020202020204" pitchFamily="34" charset="0"/>
              <a:buChar char="•"/>
            </a:pPr>
            <a:r>
              <a:rPr lang="en-US" sz="1600" dirty="0"/>
              <a:t>Mathematicians</a:t>
            </a:r>
          </a:p>
          <a:p>
            <a:pPr marL="285750" indent="-285750">
              <a:buFont typeface="Arial" panose="020B0604020202020204" pitchFamily="34" charset="0"/>
              <a:buChar char="•"/>
            </a:pPr>
            <a:r>
              <a:rPr lang="en-US" sz="1600" dirty="0"/>
              <a:t>Material Scientists</a:t>
            </a:r>
          </a:p>
          <a:p>
            <a:pPr marL="285750" indent="-285750">
              <a:buFont typeface="Arial" panose="020B0604020202020204" pitchFamily="34" charset="0"/>
              <a:buChar char="•"/>
            </a:pPr>
            <a:r>
              <a:rPr lang="en-US" sz="1600" dirty="0"/>
              <a:t>Nuclear and General Physicists</a:t>
            </a:r>
          </a:p>
          <a:p>
            <a:pPr marL="285750" indent="-285750">
              <a:buFont typeface="Arial" panose="020B0604020202020204" pitchFamily="34" charset="0"/>
              <a:buChar char="•"/>
            </a:pPr>
            <a:r>
              <a:rPr lang="en-US" sz="1600" dirty="0"/>
              <a:t>Modelers/Fate and Transport Modelers</a:t>
            </a:r>
          </a:p>
          <a:p>
            <a:pPr marL="285750" indent="-285750">
              <a:buFont typeface="Arial" panose="020B0604020202020204" pitchFamily="34" charset="0"/>
              <a:buChar char="•"/>
            </a:pPr>
            <a:endParaRPr lang="en-US" dirty="0"/>
          </a:p>
        </p:txBody>
      </p:sp>
      <p:sp>
        <p:nvSpPr>
          <p:cNvPr id="3" name="Slide Number Placeholder 2">
            <a:extLst>
              <a:ext uri="{FF2B5EF4-FFF2-40B4-BE49-F238E27FC236}">
                <a16:creationId xmlns:a16="http://schemas.microsoft.com/office/drawing/2014/main" id="{CDC98258-FAA9-4F09-8FD5-735FACB6DB3C}"/>
              </a:ext>
            </a:extLst>
          </p:cNvPr>
          <p:cNvSpPr>
            <a:spLocks noGrp="1"/>
          </p:cNvSpPr>
          <p:nvPr>
            <p:ph type="sldNum" sz="quarter" idx="10"/>
          </p:nvPr>
        </p:nvSpPr>
        <p:spPr/>
        <p:txBody>
          <a:bodyPr/>
          <a:lstStyle/>
          <a:p>
            <a:fld id="{C384D158-29A3-4B03-A20D-9FB9351D0F17}" type="slidenum">
              <a:rPr lang="en-US" smtClean="0"/>
              <a:t>21</a:t>
            </a:fld>
            <a:endParaRPr lang="en-US"/>
          </a:p>
        </p:txBody>
      </p:sp>
    </p:spTree>
    <p:extLst>
      <p:ext uri="{BB962C8B-B14F-4D97-AF65-F5344CB8AC3E}">
        <p14:creationId xmlns:p14="http://schemas.microsoft.com/office/powerpoint/2010/main" val="2537016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87375" y="167030"/>
            <a:ext cx="7583488" cy="619125"/>
          </a:xfrm>
        </p:spPr>
        <p:txBody>
          <a:bodyPr/>
          <a:lstStyle/>
          <a:p>
            <a:pPr eaLnBrk="1" hangingPunct="1"/>
            <a:r>
              <a:rPr lang="en-US" sz="2400" dirty="0"/>
              <a:t>Pre-Det Sample: </a:t>
            </a:r>
            <a:r>
              <a:rPr lang="en-US" sz="2400" dirty="0">
                <a:ea typeface="ＭＳ Ｐゴシック"/>
              </a:rPr>
              <a:t>Traditional and Nuclear Forensics</a:t>
            </a:r>
            <a:endParaRPr lang="en-US" dirty="0">
              <a:ea typeface="ＭＳ Ｐゴシック"/>
            </a:endParaRPr>
          </a:p>
        </p:txBody>
      </p:sp>
      <p:sp>
        <p:nvSpPr>
          <p:cNvPr id="11279" name="Text Box 39"/>
          <p:cNvSpPr txBox="1">
            <a:spLocks noChangeArrowheads="1"/>
          </p:cNvSpPr>
          <p:nvPr/>
        </p:nvSpPr>
        <p:spPr bwMode="auto">
          <a:xfrm>
            <a:off x="381001" y="808807"/>
            <a:ext cx="2357312" cy="400110"/>
          </a:xfrm>
          <a:prstGeom prst="rect">
            <a:avLst/>
          </a:prstGeom>
          <a:solidFill>
            <a:schemeClr val="accent1">
              <a:lumMod val="90000"/>
            </a:schemeClr>
          </a:solidFill>
          <a:ln>
            <a:headEnd/>
            <a:tailEnd/>
          </a:ln>
        </p:spPr>
        <p:style>
          <a:lnRef idx="2">
            <a:schemeClr val="dk1"/>
          </a:lnRef>
          <a:fillRef idx="1">
            <a:schemeClr val="lt1"/>
          </a:fillRef>
          <a:effectRef idx="0">
            <a:schemeClr val="dk1"/>
          </a:effectRef>
          <a:fontRef idx="minor">
            <a:schemeClr val="dk1"/>
          </a:fontRef>
        </p:style>
        <p:txBody>
          <a:bodyPr wrap="none">
            <a:spAutoFit/>
          </a:bodyPr>
          <a:lstStyle/>
          <a:p>
            <a:r>
              <a:rPr lang="en-US" sz="2000">
                <a:ln w="0"/>
                <a:solidFill>
                  <a:schemeClr val="tx1"/>
                </a:solidFill>
                <a:effectLst>
                  <a:outerShdw blurRad="38100" dist="19050" dir="2700000" algn="tl" rotWithShape="0">
                    <a:schemeClr val="dk1">
                      <a:alpha val="40000"/>
                    </a:schemeClr>
                  </a:outerShdw>
                </a:effectLst>
                <a:latin typeface="Times New Roman" pitchFamily="18" charset="0"/>
              </a:rPr>
              <a:t>Traditional Forensics</a:t>
            </a:r>
          </a:p>
        </p:txBody>
      </p:sp>
      <p:sp>
        <p:nvSpPr>
          <p:cNvPr id="11280" name="Text Box 40"/>
          <p:cNvSpPr txBox="1">
            <a:spLocks noChangeArrowheads="1"/>
          </p:cNvSpPr>
          <p:nvPr/>
        </p:nvSpPr>
        <p:spPr bwMode="auto">
          <a:xfrm>
            <a:off x="6244074" y="808807"/>
            <a:ext cx="2040943" cy="400110"/>
          </a:xfrm>
          <a:prstGeom prst="rect">
            <a:avLst/>
          </a:prstGeom>
          <a:solidFill>
            <a:schemeClr val="accent2">
              <a:lumMod val="20000"/>
              <a:lumOff val="80000"/>
            </a:schemeClr>
          </a:solidFill>
          <a:ln>
            <a:headEnd/>
            <a:tailEnd/>
          </a:ln>
        </p:spPr>
        <p:style>
          <a:lnRef idx="2">
            <a:schemeClr val="dk1"/>
          </a:lnRef>
          <a:fillRef idx="1">
            <a:schemeClr val="lt1"/>
          </a:fillRef>
          <a:effectRef idx="0">
            <a:schemeClr val="dk1"/>
          </a:effectRef>
          <a:fontRef idx="minor">
            <a:schemeClr val="dk1"/>
          </a:fontRef>
        </p:style>
        <p:txBody>
          <a:bodyPr wrap="none">
            <a:spAutoFit/>
          </a:bodyPr>
          <a:lstStyle/>
          <a:p>
            <a:r>
              <a:rPr lang="en-US" sz="2000" dirty="0">
                <a:ln w="0"/>
                <a:solidFill>
                  <a:schemeClr val="tx1"/>
                </a:solidFill>
                <a:effectLst>
                  <a:outerShdw blurRad="38100" dist="19050" dir="2700000" algn="tl" rotWithShape="0">
                    <a:schemeClr val="dk1">
                      <a:alpha val="40000"/>
                    </a:schemeClr>
                  </a:outerShdw>
                </a:effectLst>
                <a:latin typeface="Times New Roman" pitchFamily="18" charset="0"/>
              </a:rPr>
              <a:t>Nuclear</a:t>
            </a:r>
            <a:r>
              <a:rPr lang="en-US" sz="2000" b="1" dirty="0">
                <a:solidFill>
                  <a:schemeClr val="bg1"/>
                </a:solidFill>
                <a:latin typeface="Times New Roman" pitchFamily="18" charset="0"/>
              </a:rPr>
              <a:t> </a:t>
            </a:r>
            <a:r>
              <a:rPr lang="en-US" sz="2000" dirty="0">
                <a:ln w="0"/>
                <a:solidFill>
                  <a:schemeClr val="tx1"/>
                </a:solidFill>
                <a:effectLst>
                  <a:outerShdw blurRad="38100" dist="19050" dir="2700000" algn="tl" rotWithShape="0">
                    <a:schemeClr val="dk1">
                      <a:alpha val="40000"/>
                    </a:schemeClr>
                  </a:outerShdw>
                </a:effectLst>
                <a:latin typeface="Times New Roman" pitchFamily="18" charset="0"/>
              </a:rPr>
              <a:t>Forensics</a:t>
            </a:r>
            <a:endParaRPr lang="en-US" sz="2000" b="1" dirty="0">
              <a:solidFill>
                <a:schemeClr val="bg1"/>
              </a:solidFill>
              <a:latin typeface="Times New Roman" pitchFamily="18" charset="0"/>
            </a:endParaRPr>
          </a:p>
        </p:txBody>
      </p:sp>
      <p:sp>
        <p:nvSpPr>
          <p:cNvPr id="3" name="Slide Number Placeholder 2">
            <a:extLst>
              <a:ext uri="{FF2B5EF4-FFF2-40B4-BE49-F238E27FC236}">
                <a16:creationId xmlns:a16="http://schemas.microsoft.com/office/drawing/2014/main" id="{AA58CA90-36CC-4BE2-8FBD-CAB29266C777}"/>
              </a:ext>
            </a:extLst>
          </p:cNvPr>
          <p:cNvSpPr>
            <a:spLocks noGrp="1"/>
          </p:cNvSpPr>
          <p:nvPr>
            <p:ph type="sldNum" sz="quarter" idx="10"/>
          </p:nvPr>
        </p:nvSpPr>
        <p:spPr/>
        <p:txBody>
          <a:bodyPr/>
          <a:lstStyle/>
          <a:p>
            <a:fld id="{C384D158-29A3-4B03-A20D-9FB9351D0F17}" type="slidenum">
              <a:rPr lang="en-US" smtClean="0"/>
              <a:t>22</a:t>
            </a:fld>
            <a:endParaRPr lang="en-US"/>
          </a:p>
        </p:txBody>
      </p:sp>
      <p:pic>
        <p:nvPicPr>
          <p:cNvPr id="18" name="Picture 17">
            <a:extLst>
              <a:ext uri="{FF2B5EF4-FFF2-40B4-BE49-F238E27FC236}">
                <a16:creationId xmlns:a16="http://schemas.microsoft.com/office/drawing/2014/main" id="{1919461E-338A-90F2-ECC5-95B67951E6B3}"/>
              </a:ext>
            </a:extLst>
          </p:cNvPr>
          <p:cNvPicPr>
            <a:picLocks noChangeAspect="1"/>
          </p:cNvPicPr>
          <p:nvPr/>
        </p:nvPicPr>
        <p:blipFill>
          <a:blip r:embed="rId3"/>
          <a:stretch>
            <a:fillRect/>
          </a:stretch>
        </p:blipFill>
        <p:spPr>
          <a:xfrm>
            <a:off x="3361872" y="4005326"/>
            <a:ext cx="2502736" cy="2129192"/>
          </a:xfrm>
          <a:prstGeom prst="rect">
            <a:avLst/>
          </a:prstGeom>
        </p:spPr>
      </p:pic>
      <p:pic>
        <p:nvPicPr>
          <p:cNvPr id="19" name="Picture 44" descr="Wax + ampoule.pct                                              0001D6E5Macintosh HD                   B761F6A9:">
            <a:extLst>
              <a:ext uri="{FF2B5EF4-FFF2-40B4-BE49-F238E27FC236}">
                <a16:creationId xmlns:a16="http://schemas.microsoft.com/office/drawing/2014/main" id="{FE0DBDD7-2200-E008-81ED-A4192644B5B7}"/>
              </a:ext>
            </a:extLst>
          </p:cNvPr>
          <p:cNvPicPr>
            <a:picLocks noChangeArrowheads="1"/>
          </p:cNvPicPr>
          <p:nvPr/>
        </p:nvPicPr>
        <p:blipFill>
          <a:blip r:embed="rId4" cstate="print">
            <a:lum bright="-10000"/>
          </a:blip>
          <a:srcRect/>
          <a:stretch>
            <a:fillRect/>
          </a:stretch>
        </p:blipFill>
        <p:spPr bwMode="auto">
          <a:xfrm>
            <a:off x="3538818" y="1326627"/>
            <a:ext cx="2013644" cy="2230540"/>
          </a:xfrm>
          <a:prstGeom prst="rect">
            <a:avLst/>
          </a:prstGeom>
          <a:noFill/>
          <a:ln w="12700">
            <a:solidFill>
              <a:schemeClr val="tx1"/>
            </a:solidFill>
            <a:miter lim="800000"/>
            <a:headEnd/>
            <a:tailEnd/>
          </a:ln>
        </p:spPr>
      </p:pic>
      <p:sp>
        <p:nvSpPr>
          <p:cNvPr id="21" name="TextBox 20">
            <a:extLst>
              <a:ext uri="{FF2B5EF4-FFF2-40B4-BE49-F238E27FC236}">
                <a16:creationId xmlns:a16="http://schemas.microsoft.com/office/drawing/2014/main" id="{BFBA0211-6776-8160-EC16-AE0E30D48517}"/>
              </a:ext>
            </a:extLst>
          </p:cNvPr>
          <p:cNvSpPr txBox="1"/>
          <p:nvPr/>
        </p:nvSpPr>
        <p:spPr>
          <a:xfrm>
            <a:off x="3142612" y="887114"/>
            <a:ext cx="2697163" cy="338554"/>
          </a:xfrm>
          <a:prstGeom prst="rect">
            <a:avLst/>
          </a:prstGeom>
          <a:noFill/>
        </p:spPr>
        <p:txBody>
          <a:bodyPr wrap="square" rtlCol="0">
            <a:spAutoFit/>
          </a:bodyPr>
          <a:lstStyle/>
          <a:p>
            <a:pPr algn="ctr"/>
            <a:r>
              <a:rPr lang="en-US" sz="1600" dirty="0"/>
              <a:t>Pre-Det Material</a:t>
            </a:r>
          </a:p>
        </p:txBody>
      </p:sp>
      <p:sp>
        <p:nvSpPr>
          <p:cNvPr id="22" name="TextBox 21">
            <a:extLst>
              <a:ext uri="{FF2B5EF4-FFF2-40B4-BE49-F238E27FC236}">
                <a16:creationId xmlns:a16="http://schemas.microsoft.com/office/drawing/2014/main" id="{D278C3F2-2FC9-63E9-976E-AC79B420EB51}"/>
              </a:ext>
            </a:extLst>
          </p:cNvPr>
          <p:cNvSpPr txBox="1"/>
          <p:nvPr/>
        </p:nvSpPr>
        <p:spPr>
          <a:xfrm>
            <a:off x="3126205" y="3666772"/>
            <a:ext cx="2697163" cy="338554"/>
          </a:xfrm>
          <a:prstGeom prst="rect">
            <a:avLst/>
          </a:prstGeom>
          <a:noFill/>
        </p:spPr>
        <p:txBody>
          <a:bodyPr wrap="square" rtlCol="0">
            <a:spAutoFit/>
          </a:bodyPr>
          <a:lstStyle/>
          <a:p>
            <a:pPr algn="ctr"/>
            <a:r>
              <a:rPr lang="en-US" sz="1600" dirty="0"/>
              <a:t>Pre-Det Device</a:t>
            </a:r>
          </a:p>
        </p:txBody>
      </p:sp>
      <p:sp>
        <p:nvSpPr>
          <p:cNvPr id="5" name="TextBox 4">
            <a:extLst>
              <a:ext uri="{FF2B5EF4-FFF2-40B4-BE49-F238E27FC236}">
                <a16:creationId xmlns:a16="http://schemas.microsoft.com/office/drawing/2014/main" id="{3EDAAD88-2852-F338-DEB4-9C69A310DFE0}"/>
              </a:ext>
            </a:extLst>
          </p:cNvPr>
          <p:cNvSpPr txBox="1"/>
          <p:nvPr/>
        </p:nvSpPr>
        <p:spPr>
          <a:xfrm>
            <a:off x="287567" y="1374123"/>
            <a:ext cx="3227740" cy="4247317"/>
          </a:xfrm>
          <a:prstGeom prst="rect">
            <a:avLst/>
          </a:prstGeom>
          <a:noFill/>
        </p:spPr>
        <p:txBody>
          <a:bodyPr wrap="square" rtlCol="0">
            <a:spAutoFit/>
          </a:bodyPr>
          <a:lstStyle/>
          <a:p>
            <a:pPr marL="285750" indent="-285750">
              <a:buFont typeface="Arial" panose="020B0604020202020204" pitchFamily="34" charset="0"/>
              <a:buChar char="•"/>
            </a:pPr>
            <a:r>
              <a:rPr lang="en-US" dirty="0"/>
              <a:t>Wax Type</a:t>
            </a:r>
          </a:p>
          <a:p>
            <a:pPr marL="285750" indent="-285750">
              <a:buFont typeface="Arial" panose="020B0604020202020204" pitchFamily="34" charset="0"/>
              <a:buChar char="•"/>
            </a:pPr>
            <a:r>
              <a:rPr lang="en-US" dirty="0"/>
              <a:t>Wax Colorant</a:t>
            </a:r>
          </a:p>
          <a:p>
            <a:pPr marL="285750" indent="-285750">
              <a:buFont typeface="Arial" panose="020B0604020202020204" pitchFamily="34" charset="0"/>
              <a:buChar char="•"/>
            </a:pPr>
            <a:r>
              <a:rPr lang="en-US" dirty="0"/>
              <a:t>Paper Origin</a:t>
            </a:r>
          </a:p>
          <a:p>
            <a:pPr marL="285750" indent="-285750">
              <a:buFont typeface="Arial" panose="020B0604020202020204" pitchFamily="34" charset="0"/>
              <a:buChar char="•"/>
            </a:pPr>
            <a:r>
              <a:rPr lang="en-US" dirty="0"/>
              <a:t>Pb Metallurgy</a:t>
            </a:r>
          </a:p>
          <a:p>
            <a:pPr marL="285750" indent="-285750">
              <a:buFont typeface="Arial" panose="020B0604020202020204" pitchFamily="34" charset="0"/>
              <a:buChar char="•"/>
            </a:pPr>
            <a:r>
              <a:rPr lang="en-US" dirty="0"/>
              <a:t>Pb </a:t>
            </a:r>
            <a:r>
              <a:rPr lang="en-US" dirty="0" err="1"/>
              <a:t>Isotopics</a:t>
            </a:r>
            <a:endParaRPr lang="en-US" dirty="0"/>
          </a:p>
          <a:p>
            <a:pPr marL="285750" indent="-285750">
              <a:buFont typeface="Arial" panose="020B0604020202020204" pitchFamily="34" charset="0"/>
              <a:buChar char="•"/>
            </a:pPr>
            <a:r>
              <a:rPr lang="en-US" dirty="0"/>
              <a:t>Ampoule Material</a:t>
            </a:r>
          </a:p>
          <a:p>
            <a:pPr marL="285750" indent="-285750">
              <a:buFont typeface="Arial" panose="020B0604020202020204" pitchFamily="34" charset="0"/>
              <a:buChar char="•"/>
            </a:pPr>
            <a:r>
              <a:rPr lang="en-US" dirty="0"/>
              <a:t>Fingerprints and fibers</a:t>
            </a:r>
          </a:p>
          <a:p>
            <a:pPr marL="285750" indent="-285750">
              <a:buFont typeface="Arial" panose="020B0604020202020204" pitchFamily="34" charset="0"/>
              <a:buChar char="•"/>
            </a:pPr>
            <a:r>
              <a:rPr lang="en-US" dirty="0"/>
              <a:t>Surface contamination</a:t>
            </a:r>
          </a:p>
          <a:p>
            <a:pPr marL="285750" indent="-285750">
              <a:buFont typeface="Arial" panose="020B0604020202020204" pitchFamily="34" charset="0"/>
              <a:buChar char="•"/>
            </a:pPr>
            <a:r>
              <a:rPr lang="en-US" dirty="0"/>
              <a:t>Device Material</a:t>
            </a:r>
          </a:p>
          <a:p>
            <a:pPr marL="285750" indent="-285750">
              <a:buFont typeface="Arial" panose="020B0604020202020204" pitchFamily="34" charset="0"/>
              <a:buChar char="•"/>
            </a:pPr>
            <a:r>
              <a:rPr lang="en-US" dirty="0"/>
              <a:t>Optical and SEM measurements of microstructure</a:t>
            </a:r>
          </a:p>
          <a:p>
            <a:pPr marL="285750" indent="-285750">
              <a:buFont typeface="Arial" panose="020B0604020202020204" pitchFamily="34" charset="0"/>
              <a:buChar char="•"/>
            </a:pPr>
            <a:r>
              <a:rPr lang="en-US" dirty="0"/>
              <a:t>Measurement of large scale features – morphology and mass</a:t>
            </a:r>
          </a:p>
        </p:txBody>
      </p:sp>
      <p:sp>
        <p:nvSpPr>
          <p:cNvPr id="24" name="TextBox 23">
            <a:extLst>
              <a:ext uri="{FF2B5EF4-FFF2-40B4-BE49-F238E27FC236}">
                <a16:creationId xmlns:a16="http://schemas.microsoft.com/office/drawing/2014/main" id="{893DF634-108C-F6A3-9DD0-E746D150A50E}"/>
              </a:ext>
            </a:extLst>
          </p:cNvPr>
          <p:cNvSpPr txBox="1"/>
          <p:nvPr/>
        </p:nvSpPr>
        <p:spPr>
          <a:xfrm>
            <a:off x="6117786" y="1385893"/>
            <a:ext cx="2738647" cy="3970318"/>
          </a:xfrm>
          <a:prstGeom prst="rect">
            <a:avLst/>
          </a:prstGeom>
          <a:noFill/>
        </p:spPr>
        <p:txBody>
          <a:bodyPr wrap="square" rtlCol="0">
            <a:spAutoFit/>
          </a:bodyPr>
          <a:lstStyle/>
          <a:p>
            <a:pPr marL="285750" indent="-285750">
              <a:buFont typeface="Arial" panose="020B0604020202020204" pitchFamily="34" charset="0"/>
              <a:buChar char="•"/>
            </a:pPr>
            <a:r>
              <a:rPr lang="en-US" dirty="0"/>
              <a:t>Chemical Form</a:t>
            </a:r>
          </a:p>
          <a:p>
            <a:pPr marL="285750" indent="-285750">
              <a:buFont typeface="Arial" panose="020B0604020202020204" pitchFamily="34" charset="0"/>
              <a:buChar char="•"/>
            </a:pPr>
            <a:r>
              <a:rPr lang="en-US" dirty="0"/>
              <a:t>Age-dating</a:t>
            </a:r>
          </a:p>
          <a:p>
            <a:pPr marL="285750" indent="-285750">
              <a:buFont typeface="Arial" panose="020B0604020202020204" pitchFamily="34" charset="0"/>
              <a:buChar char="•"/>
            </a:pPr>
            <a:r>
              <a:rPr lang="en-US" dirty="0"/>
              <a:t>Material </a:t>
            </a:r>
            <a:r>
              <a:rPr lang="en-US" dirty="0" err="1"/>
              <a:t>Isotopics</a:t>
            </a:r>
            <a:endParaRPr lang="en-US" dirty="0"/>
          </a:p>
          <a:p>
            <a:pPr marL="285750" indent="-285750">
              <a:buFont typeface="Arial" panose="020B0604020202020204" pitchFamily="34" charset="0"/>
              <a:buChar char="•"/>
            </a:pPr>
            <a:r>
              <a:rPr lang="en-US" dirty="0"/>
              <a:t>Impurity Elements</a:t>
            </a:r>
          </a:p>
          <a:p>
            <a:pPr marL="285750" indent="-285750">
              <a:buFont typeface="Arial" panose="020B0604020202020204" pitchFamily="34" charset="0"/>
              <a:buChar char="•"/>
            </a:pPr>
            <a:r>
              <a:rPr lang="en-US" dirty="0"/>
              <a:t>Residual Radionuclides</a:t>
            </a:r>
          </a:p>
          <a:p>
            <a:pPr marL="285750" indent="-285750">
              <a:buFont typeface="Arial" panose="020B0604020202020204" pitchFamily="34" charset="0"/>
              <a:buChar char="•"/>
            </a:pPr>
            <a:r>
              <a:rPr lang="en-US" dirty="0"/>
              <a:t>Particle Characterization</a:t>
            </a:r>
          </a:p>
          <a:p>
            <a:pPr marL="285750" indent="-285750">
              <a:buFont typeface="Arial" panose="020B0604020202020204" pitchFamily="34" charset="0"/>
              <a:buChar char="•"/>
            </a:pPr>
            <a:r>
              <a:rPr lang="en-US" dirty="0"/>
              <a:t>Morphology</a:t>
            </a:r>
          </a:p>
          <a:p>
            <a:pPr marL="285750" indent="-285750">
              <a:buFont typeface="Arial" panose="020B0604020202020204" pitchFamily="34" charset="0"/>
              <a:buChar char="•"/>
            </a:pPr>
            <a:r>
              <a:rPr lang="en-US" dirty="0"/>
              <a:t>Dose Rate Measurements</a:t>
            </a:r>
          </a:p>
          <a:p>
            <a:pPr marL="285750" indent="-285750">
              <a:buFont typeface="Arial" panose="020B0604020202020204" pitchFamily="34" charset="0"/>
              <a:buChar char="•"/>
            </a:pPr>
            <a:r>
              <a:rPr lang="en-US" dirty="0"/>
              <a:t>Gamma spectroscopy and radiochemical separations</a:t>
            </a:r>
          </a:p>
        </p:txBody>
      </p:sp>
      <p:sp>
        <p:nvSpPr>
          <p:cNvPr id="25" name="TextBox 24">
            <a:extLst>
              <a:ext uri="{FF2B5EF4-FFF2-40B4-BE49-F238E27FC236}">
                <a16:creationId xmlns:a16="http://schemas.microsoft.com/office/drawing/2014/main" id="{DD118B95-F5B1-33D1-45D1-06D345002835}"/>
              </a:ext>
            </a:extLst>
          </p:cNvPr>
          <p:cNvSpPr txBox="1"/>
          <p:nvPr/>
        </p:nvSpPr>
        <p:spPr>
          <a:xfrm>
            <a:off x="2545828" y="6227341"/>
            <a:ext cx="6013268" cy="369332"/>
          </a:xfrm>
          <a:prstGeom prst="rect">
            <a:avLst/>
          </a:prstGeom>
          <a:noFill/>
        </p:spPr>
        <p:txBody>
          <a:bodyPr wrap="square">
            <a:spAutoFit/>
          </a:bodyPr>
          <a:lstStyle/>
          <a:p>
            <a:r>
              <a:rPr lang="en-US" sz="1800" dirty="0">
                <a:solidFill>
                  <a:srgbClr val="C00000"/>
                </a:solidFill>
                <a:effectLst/>
                <a:latin typeface="Segoe UI" panose="020B0502040204020203" pitchFamily="34" charset="0"/>
              </a:rPr>
              <a:t>Traditional forensics is done as well as Nuclear Forensics </a:t>
            </a:r>
            <a:endParaRPr lang="en-US" dirty="0">
              <a:solidFill>
                <a:srgbClr val="C00000"/>
              </a:solidFill>
            </a:endParaRPr>
          </a:p>
        </p:txBody>
      </p:sp>
    </p:spTree>
    <p:extLst>
      <p:ext uri="{BB962C8B-B14F-4D97-AF65-F5344CB8AC3E}">
        <p14:creationId xmlns:p14="http://schemas.microsoft.com/office/powerpoint/2010/main" val="17484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320C-1B77-41F7-B696-8CD7368BC251}"/>
              </a:ext>
            </a:extLst>
          </p:cNvPr>
          <p:cNvSpPr>
            <a:spLocks noGrp="1"/>
          </p:cNvSpPr>
          <p:nvPr>
            <p:ph type="title"/>
          </p:nvPr>
        </p:nvSpPr>
        <p:spPr>
          <a:xfrm>
            <a:off x="419100" y="105932"/>
            <a:ext cx="7583488" cy="930275"/>
          </a:xfrm>
        </p:spPr>
        <p:txBody>
          <a:bodyPr/>
          <a:lstStyle/>
          <a:p>
            <a:r>
              <a:rPr lang="en-US"/>
              <a:t>Laboratory Analysis</a:t>
            </a:r>
          </a:p>
        </p:txBody>
      </p:sp>
      <p:graphicFrame>
        <p:nvGraphicFramePr>
          <p:cNvPr id="5" name="Diagram 4">
            <a:extLst>
              <a:ext uri="{FF2B5EF4-FFF2-40B4-BE49-F238E27FC236}">
                <a16:creationId xmlns:a16="http://schemas.microsoft.com/office/drawing/2014/main" id="{7B127E55-0991-918D-42E8-50863B500260}"/>
              </a:ext>
            </a:extLst>
          </p:cNvPr>
          <p:cNvGraphicFramePr/>
          <p:nvPr>
            <p:extLst>
              <p:ext uri="{D42A27DB-BD31-4B8C-83A1-F6EECF244321}">
                <p14:modId xmlns:p14="http://schemas.microsoft.com/office/powerpoint/2010/main" val="2624894744"/>
              </p:ext>
            </p:extLst>
          </p:nvPr>
        </p:nvGraphicFramePr>
        <p:xfrm>
          <a:off x="703385" y="1075174"/>
          <a:ext cx="7717134" cy="5165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5">
            <a:extLst>
              <a:ext uri="{FF2B5EF4-FFF2-40B4-BE49-F238E27FC236}">
                <a16:creationId xmlns:a16="http://schemas.microsoft.com/office/drawing/2014/main" id="{AB85E161-6431-7259-8AA4-15A255D49F8A}"/>
              </a:ext>
            </a:extLst>
          </p:cNvPr>
          <p:cNvGrpSpPr/>
          <p:nvPr/>
        </p:nvGrpSpPr>
        <p:grpSpPr>
          <a:xfrm>
            <a:off x="3695191" y="5433347"/>
            <a:ext cx="1829817" cy="698958"/>
            <a:chOff x="4145967" y="3384234"/>
            <a:chExt cx="1829817" cy="698958"/>
          </a:xfrm>
        </p:grpSpPr>
        <p:sp>
          <p:nvSpPr>
            <p:cNvPr id="7" name="Rectangle 6">
              <a:extLst>
                <a:ext uri="{FF2B5EF4-FFF2-40B4-BE49-F238E27FC236}">
                  <a16:creationId xmlns:a16="http://schemas.microsoft.com/office/drawing/2014/main" id="{95D36E7C-0D02-8228-B65C-FD532B22F785}"/>
                </a:ext>
              </a:extLst>
            </p:cNvPr>
            <p:cNvSpPr/>
            <p:nvPr/>
          </p:nvSpPr>
          <p:spPr>
            <a:xfrm>
              <a:off x="4145967" y="3384234"/>
              <a:ext cx="1829817" cy="67886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TextBox 7">
              <a:extLst>
                <a:ext uri="{FF2B5EF4-FFF2-40B4-BE49-F238E27FC236}">
                  <a16:creationId xmlns:a16="http://schemas.microsoft.com/office/drawing/2014/main" id="{7C04220B-439F-F6DC-804A-87AF442A938E}"/>
                </a:ext>
              </a:extLst>
            </p:cNvPr>
            <p:cNvSpPr txBox="1"/>
            <p:nvPr/>
          </p:nvSpPr>
          <p:spPr>
            <a:xfrm>
              <a:off x="4145967" y="3404330"/>
              <a:ext cx="1829817" cy="67886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a:t>Color</a:t>
              </a:r>
            </a:p>
          </p:txBody>
        </p:sp>
      </p:grpSp>
      <p:grpSp>
        <p:nvGrpSpPr>
          <p:cNvPr id="9" name="Group 8">
            <a:extLst>
              <a:ext uri="{FF2B5EF4-FFF2-40B4-BE49-F238E27FC236}">
                <a16:creationId xmlns:a16="http://schemas.microsoft.com/office/drawing/2014/main" id="{26967B3E-0BB2-AB26-3A68-05D619249485}"/>
              </a:ext>
            </a:extLst>
          </p:cNvPr>
          <p:cNvGrpSpPr/>
          <p:nvPr/>
        </p:nvGrpSpPr>
        <p:grpSpPr>
          <a:xfrm>
            <a:off x="1152210" y="3089569"/>
            <a:ext cx="4334699" cy="2879307"/>
            <a:chOff x="1641085" y="3384234"/>
            <a:chExt cx="4334699" cy="2879307"/>
          </a:xfrm>
        </p:grpSpPr>
        <p:sp>
          <p:nvSpPr>
            <p:cNvPr id="10" name="Rectangle 9">
              <a:extLst>
                <a:ext uri="{FF2B5EF4-FFF2-40B4-BE49-F238E27FC236}">
                  <a16:creationId xmlns:a16="http://schemas.microsoft.com/office/drawing/2014/main" id="{F494D0FD-0C31-4037-DBDC-D82B639640BB}"/>
                </a:ext>
              </a:extLst>
            </p:cNvPr>
            <p:cNvSpPr/>
            <p:nvPr/>
          </p:nvSpPr>
          <p:spPr>
            <a:xfrm>
              <a:off x="4145967" y="3384234"/>
              <a:ext cx="1829817" cy="67886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TextBox 10">
              <a:extLst>
                <a:ext uri="{FF2B5EF4-FFF2-40B4-BE49-F238E27FC236}">
                  <a16:creationId xmlns:a16="http://schemas.microsoft.com/office/drawing/2014/main" id="{A0A44BDD-994E-A76D-1FCA-6CC8D34FDBF6}"/>
                </a:ext>
              </a:extLst>
            </p:cNvPr>
            <p:cNvSpPr txBox="1"/>
            <p:nvPr/>
          </p:nvSpPr>
          <p:spPr>
            <a:xfrm>
              <a:off x="1641085" y="5584679"/>
              <a:ext cx="1829817" cy="67886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US" sz="1600" kern="1200"/>
                <a:t>Radiological Analysis/ Gamma Spectroscopy</a:t>
              </a:r>
            </a:p>
          </p:txBody>
        </p:sp>
      </p:grpSp>
      <p:sp>
        <p:nvSpPr>
          <p:cNvPr id="4" name="Slide Number Placeholder 3">
            <a:extLst>
              <a:ext uri="{FF2B5EF4-FFF2-40B4-BE49-F238E27FC236}">
                <a16:creationId xmlns:a16="http://schemas.microsoft.com/office/drawing/2014/main" id="{5543D2C1-73B9-4EA3-A320-19332246A338}"/>
              </a:ext>
            </a:extLst>
          </p:cNvPr>
          <p:cNvSpPr>
            <a:spLocks noGrp="1"/>
          </p:cNvSpPr>
          <p:nvPr>
            <p:ph type="sldNum" sz="quarter" idx="10"/>
          </p:nvPr>
        </p:nvSpPr>
        <p:spPr/>
        <p:txBody>
          <a:bodyPr/>
          <a:lstStyle/>
          <a:p>
            <a:pPr>
              <a:defRPr/>
            </a:pPr>
            <a:fld id="{01AD2650-580B-4070-8A05-6C3080CFEDE5}" type="slidenum">
              <a:rPr lang="en-US" smtClean="0"/>
              <a:pPr>
                <a:defRPr/>
              </a:pPr>
              <a:t>23</a:t>
            </a:fld>
            <a:endParaRPr lang="en-US"/>
          </a:p>
        </p:txBody>
      </p:sp>
    </p:spTree>
    <p:extLst>
      <p:ext uri="{BB962C8B-B14F-4D97-AF65-F5344CB8AC3E}">
        <p14:creationId xmlns:p14="http://schemas.microsoft.com/office/powerpoint/2010/main" val="2735814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0D4E-5269-44C8-9D32-3424C033FBD3}"/>
              </a:ext>
            </a:extLst>
          </p:cNvPr>
          <p:cNvSpPr>
            <a:spLocks noGrp="1"/>
          </p:cNvSpPr>
          <p:nvPr>
            <p:ph type="title"/>
          </p:nvPr>
        </p:nvSpPr>
        <p:spPr/>
        <p:txBody>
          <a:bodyPr/>
          <a:lstStyle/>
          <a:p>
            <a:r>
              <a:rPr lang="en-US"/>
              <a:t>Post-Detonation Forensics</a:t>
            </a:r>
          </a:p>
        </p:txBody>
      </p:sp>
      <p:pic>
        <p:nvPicPr>
          <p:cNvPr id="7" name="Content Placeholder 6">
            <a:extLst>
              <a:ext uri="{FF2B5EF4-FFF2-40B4-BE49-F238E27FC236}">
                <a16:creationId xmlns:a16="http://schemas.microsoft.com/office/drawing/2014/main" id="{707D16F0-FF94-4377-AAB2-1D9B0FA81B61}"/>
              </a:ext>
            </a:extLst>
          </p:cNvPr>
          <p:cNvPicPr>
            <a:picLocks noGrp="1" noChangeAspect="1"/>
          </p:cNvPicPr>
          <p:nvPr>
            <p:ph idx="1"/>
          </p:nvPr>
        </p:nvPicPr>
        <p:blipFill>
          <a:blip r:embed="rId3"/>
          <a:stretch>
            <a:fillRect/>
          </a:stretch>
        </p:blipFill>
        <p:spPr>
          <a:xfrm>
            <a:off x="906942" y="914400"/>
            <a:ext cx="7177716" cy="4953000"/>
          </a:xfrm>
        </p:spPr>
      </p:pic>
      <p:sp>
        <p:nvSpPr>
          <p:cNvPr id="4" name="Slide Number Placeholder 3">
            <a:extLst>
              <a:ext uri="{FF2B5EF4-FFF2-40B4-BE49-F238E27FC236}">
                <a16:creationId xmlns:a16="http://schemas.microsoft.com/office/drawing/2014/main" id="{24A9E2C7-FC01-4079-AA7D-90C9CAD74422}"/>
              </a:ext>
            </a:extLst>
          </p:cNvPr>
          <p:cNvSpPr>
            <a:spLocks noGrp="1"/>
          </p:cNvSpPr>
          <p:nvPr>
            <p:ph type="sldNum" sz="quarter" idx="10"/>
          </p:nvPr>
        </p:nvSpPr>
        <p:spPr/>
        <p:txBody>
          <a:bodyPr/>
          <a:lstStyle/>
          <a:p>
            <a:fld id="{C384D158-29A3-4B03-A20D-9FB9351D0F17}" type="slidenum">
              <a:rPr lang="en-US" smtClean="0"/>
              <a:t>24</a:t>
            </a:fld>
            <a:endParaRPr lang="en-US"/>
          </a:p>
        </p:txBody>
      </p:sp>
    </p:spTree>
    <p:extLst>
      <p:ext uri="{BB962C8B-B14F-4D97-AF65-F5344CB8AC3E}">
        <p14:creationId xmlns:p14="http://schemas.microsoft.com/office/powerpoint/2010/main" val="1836414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Technical Mission Areas – Pre-Detonation</a:t>
            </a:r>
          </a:p>
        </p:txBody>
      </p:sp>
      <p:sp>
        <p:nvSpPr>
          <p:cNvPr id="3" name="Content Placeholder 2"/>
          <p:cNvSpPr>
            <a:spLocks noGrp="1"/>
          </p:cNvSpPr>
          <p:nvPr>
            <p:ph idx="1"/>
          </p:nvPr>
        </p:nvSpPr>
        <p:spPr>
          <a:xfrm>
            <a:off x="304800" y="914400"/>
            <a:ext cx="8534400" cy="4953000"/>
          </a:xfrm>
        </p:spPr>
        <p:txBody>
          <a:bodyPr/>
          <a:lstStyle/>
          <a:p>
            <a:pPr marL="0" indent="0">
              <a:buNone/>
            </a:pPr>
            <a:r>
              <a:rPr lang="en-US" sz="1600" dirty="0"/>
              <a:t>TMA 1. Pre-Detonation Material and Device Signatures</a:t>
            </a:r>
          </a:p>
          <a:p>
            <a:pPr marL="0" indent="0">
              <a:buNone/>
            </a:pPr>
            <a:r>
              <a:rPr lang="en-US" sz="1600" dirty="0"/>
              <a:t>Physical, chemical, and isotopic characteristics of a radiological or nuclear material can be used to determine aspects of the material’s history and are therefore important to nuclear forensics. In general, a nuclear forensic signature is a set of measurable characteristics that points to the origin or history of a sample and may specifically include or exclude the sample from a specific class or category of materials. Physical signatures may include morphology, texture, size, and shape of a material or parts of the device. Chemical signatures may include the elemental or molecular form of the material (e.g., uranium dioxide, plutonium oxalate) and abundances of impurities in the sample. Isotopic signatures reflect the isotopic composition of a sample (indicating its enrichment, burnup, intended or actual use) and may be used to derive the time since the material was last processed chemically. The R&amp;D focus in these areas includes production, acquisition, and/or retrieval of radiological and nuclear materials of historical interest; laboratory analysis of the materials to document their characteristics; development of production and processing models relating processing parameters (chemical, physical, engineering, machining) to observed product characteristics; assessment of which characteristics persist through (or are modified by) various stages of the production, storage, and transport processes; development of libraries of material characteristics; and ultimately evaluation of material characteristics (or combination of characteristics) for their uniqueness or value as nuclear forensics signatures. </a:t>
            </a:r>
          </a:p>
        </p:txBody>
      </p:sp>
      <p:sp>
        <p:nvSpPr>
          <p:cNvPr id="5" name="Slide Number Placeholder 4">
            <a:extLst>
              <a:ext uri="{FF2B5EF4-FFF2-40B4-BE49-F238E27FC236}">
                <a16:creationId xmlns:a16="http://schemas.microsoft.com/office/drawing/2014/main" id="{EF11FE3D-1FD4-4D4B-ABB7-D55D59931C07}"/>
              </a:ext>
            </a:extLst>
          </p:cNvPr>
          <p:cNvSpPr>
            <a:spLocks noGrp="1"/>
          </p:cNvSpPr>
          <p:nvPr>
            <p:ph type="sldNum" sz="quarter" idx="10"/>
          </p:nvPr>
        </p:nvSpPr>
        <p:spPr/>
        <p:txBody>
          <a:bodyPr/>
          <a:lstStyle/>
          <a:p>
            <a:fld id="{C384D158-29A3-4B03-A20D-9FB9351D0F17}" type="slidenum">
              <a:rPr lang="en-US" smtClean="0"/>
              <a:t>25</a:t>
            </a:fld>
            <a:endParaRPr lang="en-US"/>
          </a:p>
        </p:txBody>
      </p:sp>
    </p:spTree>
    <p:extLst>
      <p:ext uri="{BB962C8B-B14F-4D97-AF65-F5344CB8AC3E}">
        <p14:creationId xmlns:p14="http://schemas.microsoft.com/office/powerpoint/2010/main" val="3284233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Technical Mission Areas – Pre-Detonation</a:t>
            </a:r>
          </a:p>
        </p:txBody>
      </p:sp>
      <p:sp>
        <p:nvSpPr>
          <p:cNvPr id="3" name="Content Placeholder 2"/>
          <p:cNvSpPr>
            <a:spLocks noGrp="1"/>
          </p:cNvSpPr>
          <p:nvPr>
            <p:ph idx="1"/>
          </p:nvPr>
        </p:nvSpPr>
        <p:spPr>
          <a:xfrm>
            <a:off x="304800" y="914400"/>
            <a:ext cx="8534400" cy="4953000"/>
          </a:xfrm>
        </p:spPr>
        <p:txBody>
          <a:bodyPr/>
          <a:lstStyle/>
          <a:p>
            <a:pPr marL="0" indent="0">
              <a:buNone/>
            </a:pPr>
            <a:r>
              <a:rPr lang="en-US" sz="1600" dirty="0"/>
              <a:t>TMA 2. Pre-Detonation Analysis Methods and Tools</a:t>
            </a:r>
          </a:p>
          <a:p>
            <a:pPr marL="0" indent="0">
              <a:buNone/>
            </a:pPr>
            <a:r>
              <a:rPr lang="en-US" sz="1600" dirty="0"/>
              <a:t>While current methods of sample analysis and data interpretation provide a highly sophisticated level of material characterization and classification, even more advanced methods are required to identify new signatures and enable new insights into material provenance. R&amp;D priorities in this area include development of new laboratory analytical methods for determination of spatially and/or temporally distinct features in radiological and nuclear materials; analytical methods that enable determination of new (i.e., previously unrecognized) characteristics and signatures in rad/</a:t>
            </a:r>
            <a:r>
              <a:rPr lang="en-US" sz="1600" dirty="0" err="1"/>
              <a:t>nuc</a:t>
            </a:r>
            <a:r>
              <a:rPr lang="en-US" sz="1600" dirty="0"/>
              <a:t> materials; mathematical and statistical methods to identify and evaluate correlated material characteristics; modeling and simulation tools to predict forward and inverse relationships between physical/chemical material production processes and measurable characteristics; data visualization methods to enable improved interpretation of data relationships; and data management and knowledge capture tools to enable efficient storage, retrieval, and interpretation of diverse sets of material information.</a:t>
            </a:r>
          </a:p>
        </p:txBody>
      </p:sp>
      <p:sp>
        <p:nvSpPr>
          <p:cNvPr id="5" name="Slide Number Placeholder 4">
            <a:extLst>
              <a:ext uri="{FF2B5EF4-FFF2-40B4-BE49-F238E27FC236}">
                <a16:creationId xmlns:a16="http://schemas.microsoft.com/office/drawing/2014/main" id="{EF11FE3D-1FD4-4D4B-ABB7-D55D59931C07}"/>
              </a:ext>
            </a:extLst>
          </p:cNvPr>
          <p:cNvSpPr>
            <a:spLocks noGrp="1"/>
          </p:cNvSpPr>
          <p:nvPr>
            <p:ph type="sldNum" sz="quarter" idx="10"/>
          </p:nvPr>
        </p:nvSpPr>
        <p:spPr/>
        <p:txBody>
          <a:bodyPr/>
          <a:lstStyle/>
          <a:p>
            <a:fld id="{C384D158-29A3-4B03-A20D-9FB9351D0F17}" type="slidenum">
              <a:rPr lang="en-US" smtClean="0"/>
              <a:t>26</a:t>
            </a:fld>
            <a:endParaRPr lang="en-US"/>
          </a:p>
        </p:txBody>
      </p:sp>
    </p:spTree>
    <p:extLst>
      <p:ext uri="{BB962C8B-B14F-4D97-AF65-F5344CB8AC3E}">
        <p14:creationId xmlns:p14="http://schemas.microsoft.com/office/powerpoint/2010/main" val="2170540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Technical Mission Areas – Post-Detonation</a:t>
            </a:r>
          </a:p>
        </p:txBody>
      </p:sp>
      <p:sp>
        <p:nvSpPr>
          <p:cNvPr id="3" name="Content Placeholder 2"/>
          <p:cNvSpPr>
            <a:spLocks noGrp="1"/>
          </p:cNvSpPr>
          <p:nvPr>
            <p:ph idx="1"/>
          </p:nvPr>
        </p:nvSpPr>
        <p:spPr>
          <a:xfrm>
            <a:off x="304800" y="914400"/>
            <a:ext cx="8763000" cy="4953000"/>
          </a:xfrm>
        </p:spPr>
        <p:txBody>
          <a:bodyPr/>
          <a:lstStyle/>
          <a:p>
            <a:pPr marL="0" indent="0">
              <a:buNone/>
            </a:pPr>
            <a:r>
              <a:rPr lang="en-US" sz="1600" dirty="0"/>
              <a:t>TMA 3. Post Detonation Material Collection and Analysis Methods</a:t>
            </a:r>
          </a:p>
          <a:p>
            <a:pPr marL="0" indent="0">
              <a:buNone/>
            </a:pPr>
            <a:r>
              <a:rPr lang="en-US" sz="1600" dirty="0"/>
              <a:t>Post-detonation material R&amp;D explores novel methods and advancements in the ability to collect samples of material, analyze radioactive debris, and identify signatures from debris analysis. The overall goal is to obtain accurate debris characterization more rapidly than is currently possible, and to do so in all environments and conditions. Chronologically, this starts with targeted airborne and ground collection methods that are robust under a wide variety of adverse conditions. Methods with the potential to enable remote characterization and quantification of airborne debris are of interest, as are methods that combine collection and analysis, and field deployable systems, with </a:t>
            </a:r>
            <a:r>
              <a:rPr lang="en-US" sz="1600" dirty="0" err="1"/>
              <a:t>realtime</a:t>
            </a:r>
            <a:r>
              <a:rPr lang="en-US" sz="1600" dirty="0"/>
              <a:t> analysis capability. Following sample collection, improved methods are sought for rapid dissolution and pre-concentration of post-detonation debris using environmentally friendly, potentially field-deployable, techniques on a reasonable time scale. The R&amp;D focus for sample analysis includes non-destructive analytical techniques; innovations that rapidly identify and quantify elemental and isotopic constituents (major, minor, and trace) in fresh radioactive fallout debris; and fundamental phenomenology of laser spectroscopy, mass spectrometry, and associated ionization methods. Improvements are also sought in data handling methodologies for compiling, assessing, and interpreting large sets of data; advancing the treatment of data uncertainties; and improving databases of physical constants, such as nuclear cross sections, decay branching ratios, or nuclear energy levels relevant to nuclear forensic analysis.</a:t>
            </a:r>
          </a:p>
        </p:txBody>
      </p:sp>
      <p:sp>
        <p:nvSpPr>
          <p:cNvPr id="5" name="Slide Number Placeholder 4">
            <a:extLst>
              <a:ext uri="{FF2B5EF4-FFF2-40B4-BE49-F238E27FC236}">
                <a16:creationId xmlns:a16="http://schemas.microsoft.com/office/drawing/2014/main" id="{1420DB41-0BDA-493A-81DF-6F44573C8432}"/>
              </a:ext>
            </a:extLst>
          </p:cNvPr>
          <p:cNvSpPr>
            <a:spLocks noGrp="1"/>
          </p:cNvSpPr>
          <p:nvPr>
            <p:ph type="sldNum" sz="quarter" idx="10"/>
          </p:nvPr>
        </p:nvSpPr>
        <p:spPr/>
        <p:txBody>
          <a:bodyPr/>
          <a:lstStyle/>
          <a:p>
            <a:fld id="{C384D158-29A3-4B03-A20D-9FB9351D0F17}" type="slidenum">
              <a:rPr lang="en-US" smtClean="0"/>
              <a:t>27</a:t>
            </a:fld>
            <a:endParaRPr lang="en-US"/>
          </a:p>
        </p:txBody>
      </p:sp>
    </p:spTree>
    <p:extLst>
      <p:ext uri="{BB962C8B-B14F-4D97-AF65-F5344CB8AC3E}">
        <p14:creationId xmlns:p14="http://schemas.microsoft.com/office/powerpoint/2010/main" val="2857185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Technical Mission Areas – Post-Detonation</a:t>
            </a:r>
          </a:p>
        </p:txBody>
      </p:sp>
      <p:sp>
        <p:nvSpPr>
          <p:cNvPr id="3" name="Content Placeholder 2"/>
          <p:cNvSpPr>
            <a:spLocks noGrp="1"/>
          </p:cNvSpPr>
          <p:nvPr>
            <p:ph idx="1"/>
          </p:nvPr>
        </p:nvSpPr>
        <p:spPr>
          <a:xfrm>
            <a:off x="304800" y="914400"/>
            <a:ext cx="8763000" cy="4953000"/>
          </a:xfrm>
        </p:spPr>
        <p:txBody>
          <a:bodyPr/>
          <a:lstStyle/>
          <a:p>
            <a:pPr marL="0" indent="0">
              <a:buNone/>
            </a:pPr>
            <a:r>
              <a:rPr lang="en-US" dirty="0"/>
              <a:t>TMA 4. Post-Detonation Prompt Signal Analysis</a:t>
            </a:r>
          </a:p>
          <a:p>
            <a:pPr marL="0" indent="0">
              <a:buNone/>
            </a:pPr>
            <a:r>
              <a:rPr lang="en-US" dirty="0"/>
              <a:t>Post-detonation prompt signal analysis explores R&amp;D that may enable accurate knowledge of the specifics of a nuclear device (e.g., special nuclear material type and mass, device sophistication, etc.) after a detonation. Ideally this knowledge would be available in as short a time as possible with a high degree of confidence. This topic investigates basic physical research on the prompt signatures of nuclear explosive events, such as novel methods for yield determination, device reaction history, or the radiation outputs of these nuclear explosions. Research could focus on the understanding of unique identifiers of these explosions, measurements of these identifiers, or other topics. In this context, prompt signatures indicate those which can be measured instantaneously to within a few days after the event. These signatures are generally separate from radiochemical signatures.</a:t>
            </a:r>
          </a:p>
          <a:p>
            <a:endParaRPr lang="en-US" dirty="0"/>
          </a:p>
        </p:txBody>
      </p:sp>
      <p:sp>
        <p:nvSpPr>
          <p:cNvPr id="5" name="Slide Number Placeholder 4">
            <a:extLst>
              <a:ext uri="{FF2B5EF4-FFF2-40B4-BE49-F238E27FC236}">
                <a16:creationId xmlns:a16="http://schemas.microsoft.com/office/drawing/2014/main" id="{1420DB41-0BDA-493A-81DF-6F44573C8432}"/>
              </a:ext>
            </a:extLst>
          </p:cNvPr>
          <p:cNvSpPr>
            <a:spLocks noGrp="1"/>
          </p:cNvSpPr>
          <p:nvPr>
            <p:ph type="sldNum" sz="quarter" idx="10"/>
          </p:nvPr>
        </p:nvSpPr>
        <p:spPr/>
        <p:txBody>
          <a:bodyPr/>
          <a:lstStyle/>
          <a:p>
            <a:fld id="{C384D158-29A3-4B03-A20D-9FB9351D0F17}" type="slidenum">
              <a:rPr lang="en-US" smtClean="0"/>
              <a:t>28</a:t>
            </a:fld>
            <a:endParaRPr lang="en-US"/>
          </a:p>
        </p:txBody>
      </p:sp>
    </p:spTree>
    <p:extLst>
      <p:ext uri="{BB962C8B-B14F-4D97-AF65-F5344CB8AC3E}">
        <p14:creationId xmlns:p14="http://schemas.microsoft.com/office/powerpoint/2010/main" val="1787349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626" y="76200"/>
            <a:ext cx="7886700" cy="685800"/>
          </a:xfrm>
        </p:spPr>
        <p:txBody>
          <a:bodyPr/>
          <a:lstStyle/>
          <a:p>
            <a:r>
              <a:rPr lang="en-US"/>
              <a:t>Questions?</a:t>
            </a:r>
          </a:p>
        </p:txBody>
      </p:sp>
      <p:sp>
        <p:nvSpPr>
          <p:cNvPr id="4" name="Slide Number Placeholder 3">
            <a:extLst>
              <a:ext uri="{FF2B5EF4-FFF2-40B4-BE49-F238E27FC236}">
                <a16:creationId xmlns:a16="http://schemas.microsoft.com/office/drawing/2014/main" id="{D0F7BA26-FB44-4982-A384-C048E65264C9}"/>
              </a:ext>
            </a:extLst>
          </p:cNvPr>
          <p:cNvSpPr>
            <a:spLocks noGrp="1"/>
          </p:cNvSpPr>
          <p:nvPr>
            <p:ph type="sldNum" sz="quarter" idx="10"/>
          </p:nvPr>
        </p:nvSpPr>
        <p:spPr/>
        <p:txBody>
          <a:bodyPr/>
          <a:lstStyle/>
          <a:p>
            <a:fld id="{C384D158-29A3-4B03-A20D-9FB9351D0F17}" type="slidenum">
              <a:rPr lang="en-US" smtClean="0"/>
              <a:t>29</a:t>
            </a:fld>
            <a:endParaRPr lang="en-US"/>
          </a:p>
        </p:txBody>
      </p:sp>
    </p:spTree>
    <p:extLst>
      <p:ext uri="{BB962C8B-B14F-4D97-AF65-F5344CB8AC3E}">
        <p14:creationId xmlns:p14="http://schemas.microsoft.com/office/powerpoint/2010/main" val="1723261539"/>
      </p:ext>
    </p:extLst>
  </p:cSld>
  <p:clrMapOvr>
    <a:masterClrMapping/>
  </p:clrMapOvr>
</p:sld>
</file>

<file path=ppt/theme/theme1.xml><?xml version="1.0" encoding="utf-8"?>
<a:theme xmlns:a="http://schemas.openxmlformats.org/drawingml/2006/main" name="DHS Theme">
  <a:themeElements>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NDO Templa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NDO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NDO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NDO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NDO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NDO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NDO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NDO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NDO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NDO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NDO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NDO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NDO Template">
  <a:themeElements>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NDO Templa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NDO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NDO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NDO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NDO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NDO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NDO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NDO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NDO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NDO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NDO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NDO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NDO Template">
  <a:themeElements>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NDO Templa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NDO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NDO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NDO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NDO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NDO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NDO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NDO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NDO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NDO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NDO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NDO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NDO Template">
  <a:themeElements>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NDO Templa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DNDO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NDO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NDO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NDO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NDO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NDO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NDO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NDO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NDO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NDO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NDO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NDO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5A5F5B6B2DBAF409F27C41DFC15EB0C" ma:contentTypeVersion="11" ma:contentTypeDescription="Create a new document." ma:contentTypeScope="" ma:versionID="4f81e16023d953859cd65a11b914e14e">
  <xsd:schema xmlns:xsd="http://www.w3.org/2001/XMLSchema" xmlns:xs="http://www.w3.org/2001/XMLSchema" xmlns:p="http://schemas.microsoft.com/office/2006/metadata/properties" xmlns:ns2="42dc2ae4-0d9e-4296-b1c7-7e4a6e96a61a" xmlns:ns3="6be64ec7-f2b4-4e07-ae0c-75a9809c5389" targetNamespace="http://schemas.microsoft.com/office/2006/metadata/properties" ma:root="true" ma:fieldsID="f579d8206cd223fc8442da480f8fe9d2" ns2:_="" ns3:_="">
    <xsd:import namespace="42dc2ae4-0d9e-4296-b1c7-7e4a6e96a61a"/>
    <xsd:import namespace="6be64ec7-f2b4-4e07-ae0c-75a9809c53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c2ae4-0d9e-4296-b1c7-7e4a6e96a61a"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e64ec7-f2b4-4e07-ae0c-75a9809c5389" elementFormDefault="qualified">
    <xsd:import namespace="http://schemas.microsoft.com/office/2006/documentManagement/types"/>
    <xsd:import namespace="http://schemas.microsoft.com/office/infopath/2007/PartnerControls"/>
    <xsd:element name="SharedWithUsers" ma:index="7"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6E5F9C-2CA0-430A-B16E-028196CCC0DD}">
  <ds:schemaRefs>
    <ds:schemaRef ds:uri="http://schemas.microsoft.com/office/infopath/2007/PartnerControls"/>
    <ds:schemaRef ds:uri="6be64ec7-f2b4-4e07-ae0c-75a9809c5389"/>
    <ds:schemaRef ds:uri="http://schemas.openxmlformats.org/package/2006/metadata/core-properties"/>
    <ds:schemaRef ds:uri="http://schemas.microsoft.com/office/2006/documentManagement/types"/>
    <ds:schemaRef ds:uri="http://purl.org/dc/elements/1.1/"/>
    <ds:schemaRef ds:uri="http://purl.org/dc/dcmitype/"/>
    <ds:schemaRef ds:uri="42dc2ae4-0d9e-4296-b1c7-7e4a6e96a61a"/>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C859A174-A678-4FA9-B9D4-B8113B67FA0C}">
  <ds:schemaRefs>
    <ds:schemaRef ds:uri="42dc2ae4-0d9e-4296-b1c7-7e4a6e96a61a"/>
    <ds:schemaRef ds:uri="6be64ec7-f2b4-4e07-ae0c-75a9809c53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15EF459-4EBC-47EC-B46F-4CD948AFE2BC}">
  <ds:schemaRefs>
    <ds:schemaRef ds:uri="http://schemas.microsoft.com/sharepoint/v3/contenttype/forms"/>
  </ds:schemaRefs>
</ds:datastoreItem>
</file>

<file path=docMetadata/LabelInfo.xml><?xml version="1.0" encoding="utf-8"?>
<clbl:labelList xmlns:clbl="http://schemas.microsoft.com/office/2020/mipLabelMetadata">
  <clbl:label id="{3ce0b61c-3e9d-4790-85f1-d44a713bf642}" enabled="0" method="" siteId="{3ce0b61c-3e9d-4790-85f1-d44a713bf642}" removed="1"/>
</clbl:labelList>
</file>

<file path=docProps/app.xml><?xml version="1.0" encoding="utf-8"?>
<Properties xmlns="http://schemas.openxmlformats.org/officeDocument/2006/extended-properties" xmlns:vt="http://schemas.openxmlformats.org/officeDocument/2006/docPropsVTypes">
  <Template>DHS Theme</Template>
  <TotalTime>509</TotalTime>
  <Words>2803</Words>
  <Application>Microsoft Office PowerPoint</Application>
  <PresentationFormat>On-screen Show (4:3)</PresentationFormat>
  <Paragraphs>385</Paragraphs>
  <Slides>29</Slides>
  <Notes>29</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29</vt:i4>
      </vt:variant>
    </vt:vector>
  </HeadingPairs>
  <TitlesOfParts>
    <vt:vector size="41" baseType="lpstr">
      <vt:lpstr>-apple-system</vt:lpstr>
      <vt:lpstr>Arial</vt:lpstr>
      <vt:lpstr>Calibri</vt:lpstr>
      <vt:lpstr>Merriweather Web</vt:lpstr>
      <vt:lpstr>Segoe UI</vt:lpstr>
      <vt:lpstr>Times New Roman</vt:lpstr>
      <vt:lpstr>Verdana</vt:lpstr>
      <vt:lpstr>Wingdings</vt:lpstr>
      <vt:lpstr>DHS Theme</vt:lpstr>
      <vt:lpstr>3_DNDO Template</vt:lpstr>
      <vt:lpstr>4_DNDO Template</vt:lpstr>
      <vt:lpstr>5_DNDO Template</vt:lpstr>
      <vt:lpstr>Countering Weapons of Mass Destruction Office</vt:lpstr>
      <vt:lpstr>CWMD Mission</vt:lpstr>
      <vt:lpstr>Nuclear Forensics Legislative Authority</vt:lpstr>
      <vt:lpstr>DHS CWMD Nuclear Forensics Roles</vt:lpstr>
      <vt:lpstr>Nuclear Forensics Research Award</vt:lpstr>
      <vt:lpstr>FY22</vt:lpstr>
      <vt:lpstr>Eligibility Criteria</vt:lpstr>
      <vt:lpstr>Eligibility Criteria</vt:lpstr>
      <vt:lpstr>Nuclear Forensics U.S. Government Research Laboratories </vt:lpstr>
      <vt:lpstr>For More Information…</vt:lpstr>
      <vt:lpstr>Nuclear Forensics (NF) Defined</vt:lpstr>
      <vt:lpstr>U.S. Declaratory Policy</vt:lpstr>
      <vt:lpstr>Imagine if, in a U.S. city or at the border:</vt:lpstr>
      <vt:lpstr>Incidents related to trafficking or malicious use, 1993-2019</vt:lpstr>
      <vt:lpstr>Nuclear Forensics and Attribution</vt:lpstr>
      <vt:lpstr>Whole-of-Government Approach</vt:lpstr>
      <vt:lpstr>Left of Boom, Right of Boom</vt:lpstr>
      <vt:lpstr>Left of Boom, Right of Boom</vt:lpstr>
      <vt:lpstr>Left of Boom, Right of Boom</vt:lpstr>
      <vt:lpstr>Left of Boom, Right of Boom</vt:lpstr>
      <vt:lpstr>Nuclear Forensics Areas of Expertise</vt:lpstr>
      <vt:lpstr>Pre-Det Sample: Traditional and Nuclear Forensics</vt:lpstr>
      <vt:lpstr>Laboratory Analysis</vt:lpstr>
      <vt:lpstr>Post-Detonation Forensics</vt:lpstr>
      <vt:lpstr>Technical Mission Areas – Pre-Detonation</vt:lpstr>
      <vt:lpstr>Technical Mission Areas – Pre-Detonation</vt:lpstr>
      <vt:lpstr>Technical Mission Areas – Post-Detonation</vt:lpstr>
      <vt:lpstr>Technical Mission Areas – Post-Detonation</vt:lpstr>
      <vt:lpstr>Questions?</vt:lpstr>
    </vt:vector>
  </TitlesOfParts>
  <Company>Noblis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Forensics:  USG Approach &amp; Future Opportunities</dc:title>
  <dc:creator>test</dc:creator>
  <cp:lastModifiedBy>Prater, Shareef</cp:lastModifiedBy>
  <cp:revision>41</cp:revision>
  <cp:lastPrinted>2022-08-01T18:38:26Z</cp:lastPrinted>
  <dcterms:created xsi:type="dcterms:W3CDTF">2014-11-06T20:41:33Z</dcterms:created>
  <dcterms:modified xsi:type="dcterms:W3CDTF">2022-08-05T23:36:42Z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0x010100C5A5F5B6B2DBAF409F27C41DFC15EB0C</vt:lpwstr>
  </property>
  <property fmtid="{D5CDD505-2E9C-101B-9397-08002B2CF9AE}" pid="3" name="_ExtendedDescription">
    <vt:lpwstr/>
  </property>
  <property fmtid="{D5CDD505-2E9C-101B-9397-08002B2CF9AE}" pid="4" name="MSIP_Label_a2eef23d-2e95-4428-9a3c-2526d95b164a_Enabled">
    <vt:lpwstr>true</vt:lpwstr>
  </property>
  <property fmtid="{D5CDD505-2E9C-101B-9397-08002B2CF9AE}" pid="5" name="MSIP_Label_a2eef23d-2e95-4428-9a3c-2526d95b164a_SetDate">
    <vt:lpwstr>2022-07-25T18:58:42Z</vt:lpwstr>
  </property>
  <property fmtid="{D5CDD505-2E9C-101B-9397-08002B2CF9AE}" pid="6" name="MSIP_Label_a2eef23d-2e95-4428-9a3c-2526d95b164a_Method">
    <vt:lpwstr>Standard</vt:lpwstr>
  </property>
  <property fmtid="{D5CDD505-2E9C-101B-9397-08002B2CF9AE}" pid="7" name="MSIP_Label_a2eef23d-2e95-4428-9a3c-2526d95b164a_Name">
    <vt:lpwstr>For Official Use Only (FOUO)</vt:lpwstr>
  </property>
  <property fmtid="{D5CDD505-2E9C-101B-9397-08002B2CF9AE}" pid="8" name="MSIP_Label_a2eef23d-2e95-4428-9a3c-2526d95b164a_SiteId">
    <vt:lpwstr>3ccde76c-946d-4a12-bb7a-fc9d0842354a</vt:lpwstr>
  </property>
  <property fmtid="{D5CDD505-2E9C-101B-9397-08002B2CF9AE}" pid="9" name="MSIP_Label_a2eef23d-2e95-4428-9a3c-2526d95b164a_ActionId">
    <vt:lpwstr>327b0ddc-b0a5-404a-8cd7-1d8ead68dbda</vt:lpwstr>
  </property>
  <property fmtid="{D5CDD505-2E9C-101B-9397-08002B2CF9AE}" pid="10" name="MSIP_Label_a2eef23d-2e95-4428-9a3c-2526d95b164a_ContentBits">
    <vt:lpwstr>0</vt:lpwstr>
  </property>
</Properties>
</file>