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4150" r:id="rId4"/>
  </p:sldMasterIdLst>
  <p:notesMasterIdLst>
    <p:notesMasterId r:id="rId34"/>
  </p:notesMasterIdLst>
  <p:handoutMasterIdLst>
    <p:handoutMasterId r:id="rId35"/>
  </p:handoutMasterIdLst>
  <p:sldIdLst>
    <p:sldId id="2077" r:id="rId5"/>
    <p:sldId id="2080" r:id="rId6"/>
    <p:sldId id="2081" r:id="rId7"/>
    <p:sldId id="878" r:id="rId8"/>
    <p:sldId id="338" r:id="rId9"/>
    <p:sldId id="2048" r:id="rId10"/>
    <p:sldId id="2049" r:id="rId11"/>
    <p:sldId id="2078" r:id="rId12"/>
    <p:sldId id="2072" r:id="rId13"/>
    <p:sldId id="2051" r:id="rId14"/>
    <p:sldId id="2053" r:id="rId15"/>
    <p:sldId id="2052" r:id="rId16"/>
    <p:sldId id="2054" r:id="rId17"/>
    <p:sldId id="2055" r:id="rId18"/>
    <p:sldId id="2073" r:id="rId19"/>
    <p:sldId id="2057" r:id="rId20"/>
    <p:sldId id="2079" r:id="rId21"/>
    <p:sldId id="2065" r:id="rId22"/>
    <p:sldId id="2088" r:id="rId23"/>
    <p:sldId id="2059" r:id="rId24"/>
    <p:sldId id="2061" r:id="rId25"/>
    <p:sldId id="2082" r:id="rId26"/>
    <p:sldId id="2074" r:id="rId27"/>
    <p:sldId id="2087" r:id="rId28"/>
    <p:sldId id="2063" r:id="rId29"/>
    <p:sldId id="2084" r:id="rId30"/>
    <p:sldId id="2075" r:id="rId31"/>
    <p:sldId id="2064" r:id="rId32"/>
    <p:sldId id="2034" r:id="rId33"/>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5" userDrawn="1">
          <p15:clr>
            <a:srgbClr val="A4A3A4"/>
          </p15:clr>
        </p15:guide>
        <p15:guide id="2" pos="230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593" clrIdx="0"/>
</p:cmAuthorLst>
</file>

<file path=ppt/presProps.xml><?xml version="1.0" encoding="utf-8"?>
<p:presentationPr xmlns:a="http://schemas.openxmlformats.org/drawingml/2006/main" xmlns:r="http://schemas.openxmlformats.org/officeDocument/2006/relationships" xmlns:p="http://schemas.openxmlformats.org/presentationml/2006/main">
  <p:prnPr prnWhat="notes" clrMode="gray"/>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8653"/>
    <a:srgbClr val="E3EACF"/>
    <a:srgbClr val="CCFFCC"/>
    <a:srgbClr val="E8EAEE"/>
    <a:srgbClr val="CED2DC"/>
    <a:srgbClr val="0033CC"/>
    <a:srgbClr val="C0504D"/>
    <a:srgbClr val="D0D8E8"/>
    <a:srgbClr val="4F81BD"/>
    <a:srgbClr val="C4C4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23" autoAdjust="0"/>
    <p:restoredTop sz="71680" autoAdjust="0"/>
  </p:normalViewPr>
  <p:slideViewPr>
    <p:cSldViewPr snapToGrid="0">
      <p:cViewPr varScale="1">
        <p:scale>
          <a:sx n="37" d="100"/>
          <a:sy n="37" d="100"/>
        </p:scale>
        <p:origin x="1615" y="34"/>
      </p:cViewPr>
      <p:guideLst>
        <p:guide orient="horz" pos="2160"/>
        <p:guide pos="288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40" d="100"/>
        <a:sy n="140" d="100"/>
      </p:scale>
      <p:origin x="0" y="0"/>
    </p:cViewPr>
  </p:sorterViewPr>
  <p:notesViewPr>
    <p:cSldViewPr snapToGrid="0">
      <p:cViewPr varScale="1">
        <p:scale>
          <a:sx n="83" d="100"/>
          <a:sy n="83" d="100"/>
        </p:scale>
        <p:origin x="2958" y="84"/>
      </p:cViewPr>
      <p:guideLst>
        <p:guide orient="horz" pos="3025"/>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s>
</file>

<file path=ppt/diagrams/_rels/data1.xml.rels><?xml version="1.0" encoding="UTF-8" standalone="yes"?>
<Relationships xmlns="http://schemas.openxmlformats.org/package/2006/relationships"><Relationship Id="rId2" Type="http://schemas.openxmlformats.org/officeDocument/2006/relationships/hyperlink" Target="https://highways.dot.gov/federal-lands/programs/significant" TargetMode="External"/><Relationship Id="rId1" Type="http://schemas.openxmlformats.org/officeDocument/2006/relationships/hyperlink" Target="https://www.grants.gov/web/grants/view-opportunity.html?oppId=349112" TargetMode="External"/></Relationships>
</file>

<file path=ppt/diagrams/_rels/data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5.svg"/></Relationships>
</file>

<file path=ppt/diagrams/_rels/data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7.svg"/></Relationships>
</file>

<file path=ppt/diagrams/_rels/data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sv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diagrams/_rels/drawing1.xml.rels><?xml version="1.0" encoding="UTF-8" standalone="yes"?>
<Relationships xmlns="http://schemas.openxmlformats.org/package/2006/relationships"><Relationship Id="rId2" Type="http://schemas.openxmlformats.org/officeDocument/2006/relationships/hyperlink" Target="https://highways.dot.gov/federal-lands/programs/significant" TargetMode="External"/><Relationship Id="rId1" Type="http://schemas.openxmlformats.org/officeDocument/2006/relationships/hyperlink" Target="https://www.grants.gov/web/grants/view-opportunity.html?oppId=349112" TargetMode="External"/></Relationships>
</file>

<file path=ppt/diagrams/_rels/drawing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5.svg"/></Relationships>
</file>

<file path=ppt/diagrams/_rels/drawing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7.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sv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98BB88-0DDC-4268-867E-7C02D243554A}" type="doc">
      <dgm:prSet loTypeId="urn:microsoft.com/office/officeart/2005/8/layout/default" loCatId="list" qsTypeId="urn:microsoft.com/office/officeart/2005/8/quickstyle/simple4" qsCatId="simple" csTypeId="urn:microsoft.com/office/officeart/2005/8/colors/colorful1" csCatId="colorful" phldr="1"/>
      <dgm:spPr/>
      <dgm:t>
        <a:bodyPr/>
        <a:lstStyle/>
        <a:p>
          <a:endParaRPr lang="en-US"/>
        </a:p>
      </dgm:t>
    </dgm:pt>
    <dgm:pt modelId="{19ECEEC8-B0D7-4971-9590-ACEEA3FFA56D}">
      <dgm:prSet custT="1"/>
      <dgm:spPr/>
      <dgm:t>
        <a:bodyPr/>
        <a:lstStyle/>
        <a:p>
          <a:r>
            <a:rPr lang="en-US" sz="1800" dirty="0"/>
            <a:t>FY23 NSFLTP NOFO</a:t>
          </a:r>
        </a:p>
      </dgm:t>
    </dgm:pt>
    <dgm:pt modelId="{4C354E68-EBC2-44DD-B3A4-4BC831587C38}" type="parTrans" cxnId="{8295AB8F-317C-4F81-B230-36CF4747AE44}">
      <dgm:prSet/>
      <dgm:spPr/>
      <dgm:t>
        <a:bodyPr/>
        <a:lstStyle/>
        <a:p>
          <a:endParaRPr lang="en-US"/>
        </a:p>
      </dgm:t>
    </dgm:pt>
    <dgm:pt modelId="{4442EF77-1BB3-47CA-81DB-88FF30BB063A}" type="sibTrans" cxnId="{8295AB8F-317C-4F81-B230-36CF4747AE44}">
      <dgm:prSet/>
      <dgm:spPr/>
      <dgm:t>
        <a:bodyPr/>
        <a:lstStyle/>
        <a:p>
          <a:endParaRPr lang="en-US"/>
        </a:p>
      </dgm:t>
    </dgm:pt>
    <dgm:pt modelId="{C347E316-03D2-410A-8142-C9A04C8EE4B4}">
      <dgm:prSet custT="1"/>
      <dgm:spPr/>
      <dgm:t>
        <a:bodyPr/>
        <a:lstStyle/>
        <a:p>
          <a:r>
            <a:rPr lang="en-US" sz="1800" i="0" baseline="0" dirty="0"/>
            <a:t>Funding Opportunity Number: </a:t>
          </a:r>
        </a:p>
        <a:p>
          <a:r>
            <a:rPr lang="en-US" sz="1800" b="1" i="0" baseline="0" dirty="0"/>
            <a:t>693JJ3-NSFTLP-FY23</a:t>
          </a:r>
          <a:endParaRPr lang="en-US" sz="1800" dirty="0"/>
        </a:p>
      </dgm:t>
    </dgm:pt>
    <dgm:pt modelId="{B15A5D69-7707-4E25-9779-9F5BC02F2DB0}" type="parTrans" cxnId="{C1325517-0425-4008-9CB7-8C8D8EE54EFC}">
      <dgm:prSet/>
      <dgm:spPr/>
      <dgm:t>
        <a:bodyPr/>
        <a:lstStyle/>
        <a:p>
          <a:endParaRPr lang="en-US"/>
        </a:p>
      </dgm:t>
    </dgm:pt>
    <dgm:pt modelId="{CD4C95A4-1EF9-4C2A-A5A0-7474FF53EB18}" type="sibTrans" cxnId="{C1325517-0425-4008-9CB7-8C8D8EE54EFC}">
      <dgm:prSet/>
      <dgm:spPr/>
      <dgm:t>
        <a:bodyPr/>
        <a:lstStyle/>
        <a:p>
          <a:endParaRPr lang="en-US"/>
        </a:p>
      </dgm:t>
    </dgm:pt>
    <dgm:pt modelId="{0D22BF7C-3510-4CD1-B01B-E4AE0E3154EF}">
      <dgm:prSet custT="1"/>
      <dgm:spPr/>
      <dgm:t>
        <a:bodyPr/>
        <a:lstStyle/>
        <a:p>
          <a:r>
            <a:rPr lang="en-US" sz="1600" i="0" baseline="0" dirty="0"/>
            <a:t>Posted: July 6, 2023</a:t>
          </a:r>
          <a:endParaRPr lang="en-US" sz="1600" dirty="0"/>
        </a:p>
      </dgm:t>
    </dgm:pt>
    <dgm:pt modelId="{2A48C2CC-0790-4D5F-B787-86285DDD0F2A}" type="parTrans" cxnId="{F16C2AA7-56C7-4DFE-80A3-130E9D53B41A}">
      <dgm:prSet/>
      <dgm:spPr/>
      <dgm:t>
        <a:bodyPr/>
        <a:lstStyle/>
        <a:p>
          <a:endParaRPr lang="en-US"/>
        </a:p>
      </dgm:t>
    </dgm:pt>
    <dgm:pt modelId="{875AAA08-6BA4-454D-948E-17C101BF8B3C}" type="sibTrans" cxnId="{F16C2AA7-56C7-4DFE-80A3-130E9D53B41A}">
      <dgm:prSet/>
      <dgm:spPr/>
      <dgm:t>
        <a:bodyPr/>
        <a:lstStyle/>
        <a:p>
          <a:endParaRPr lang="en-US"/>
        </a:p>
      </dgm:t>
    </dgm:pt>
    <dgm:pt modelId="{00C33DA2-C72B-4CF2-9B84-3A893B416E03}">
      <dgm:prSet custT="1"/>
      <dgm:spPr/>
      <dgm:t>
        <a:bodyPr/>
        <a:lstStyle/>
        <a:p>
          <a:r>
            <a:rPr lang="en-US" sz="1800" b="1" i="0" baseline="0" dirty="0"/>
            <a:t>Applications Due: November 6, 2023</a:t>
          </a:r>
          <a:endParaRPr lang="en-US" sz="1800" b="1" dirty="0">
            <a:solidFill>
              <a:schemeClr val="bg1"/>
            </a:solidFill>
          </a:endParaRPr>
        </a:p>
      </dgm:t>
    </dgm:pt>
    <dgm:pt modelId="{6949025E-5445-4169-A7CE-919418786125}" type="parTrans" cxnId="{B0892C35-66A3-4432-9CA0-9E88BD2659F0}">
      <dgm:prSet/>
      <dgm:spPr/>
      <dgm:t>
        <a:bodyPr/>
        <a:lstStyle/>
        <a:p>
          <a:endParaRPr lang="en-US"/>
        </a:p>
      </dgm:t>
    </dgm:pt>
    <dgm:pt modelId="{B0795624-5E5A-4B27-9048-1856DE612A76}" type="sibTrans" cxnId="{B0892C35-66A3-4432-9CA0-9E88BD2659F0}">
      <dgm:prSet/>
      <dgm:spPr/>
      <dgm:t>
        <a:bodyPr/>
        <a:lstStyle/>
        <a:p>
          <a:endParaRPr lang="en-US"/>
        </a:p>
      </dgm:t>
    </dgm:pt>
    <dgm:pt modelId="{AB50C31B-84D9-4139-B94D-81D3CCDB528F}">
      <dgm:prSet custT="1"/>
      <dgm:spPr/>
      <dgm:t>
        <a:bodyPr/>
        <a:lstStyle/>
        <a:p>
          <a:r>
            <a:rPr lang="en-US" sz="1600" b="1" i="0" baseline="0" dirty="0"/>
            <a:t>NOFO Link: </a:t>
          </a:r>
          <a:r>
            <a:rPr lang="en-US" sz="1600" b="0" i="0" u="sng"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https://www.grants.gov/web/grants/view-opportunity.html?oppId=349112</a:t>
          </a:r>
          <a:endParaRPr lang="en-US" sz="1600" dirty="0">
            <a:solidFill>
              <a:schemeClr val="bg1"/>
            </a:solidFill>
          </a:endParaRPr>
        </a:p>
      </dgm:t>
    </dgm:pt>
    <dgm:pt modelId="{3B672AF3-F366-40F9-92FE-172EF8EBC794}" type="parTrans" cxnId="{E8AD78B6-A43F-4DFB-8D70-DA8640B7E3BB}">
      <dgm:prSet/>
      <dgm:spPr/>
      <dgm:t>
        <a:bodyPr/>
        <a:lstStyle/>
        <a:p>
          <a:endParaRPr lang="en-US"/>
        </a:p>
      </dgm:t>
    </dgm:pt>
    <dgm:pt modelId="{0A526E95-A91C-4128-8CAD-F9DEF4A949E1}" type="sibTrans" cxnId="{E8AD78B6-A43F-4DFB-8D70-DA8640B7E3BB}">
      <dgm:prSet/>
      <dgm:spPr/>
      <dgm:t>
        <a:bodyPr/>
        <a:lstStyle/>
        <a:p>
          <a:endParaRPr lang="en-US"/>
        </a:p>
      </dgm:t>
    </dgm:pt>
    <dgm:pt modelId="{D8F0E461-8B49-4053-8A08-7174F2CA2B36}">
      <dgm:prSet custT="1"/>
      <dgm:spPr/>
      <dgm:t>
        <a:bodyPr/>
        <a:lstStyle/>
        <a:p>
          <a:r>
            <a:rPr lang="en-US" sz="1600" b="1" i="0" baseline="0" dirty="0"/>
            <a:t>NSFLTP Website Link: </a:t>
          </a:r>
          <a:r>
            <a:rPr lang="en-US" sz="1600" i="0" baseline="0" dirty="0">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https://highways.dot.gov/federal-lands/programs/significant</a:t>
          </a:r>
          <a:r>
            <a:rPr lang="en-US" sz="1600" i="0" baseline="0" dirty="0">
              <a:solidFill>
                <a:schemeClr val="bg1"/>
              </a:solidFill>
            </a:rPr>
            <a:t> </a:t>
          </a:r>
          <a:endParaRPr lang="en-US" sz="1600" dirty="0"/>
        </a:p>
      </dgm:t>
    </dgm:pt>
    <dgm:pt modelId="{A7D0FCF2-BF1E-42DF-9F6F-648CFA92C1EA}" type="parTrans" cxnId="{CFBCAB6A-E19A-4A68-A783-B7F160F9F4B5}">
      <dgm:prSet/>
      <dgm:spPr/>
      <dgm:t>
        <a:bodyPr/>
        <a:lstStyle/>
        <a:p>
          <a:endParaRPr lang="en-US"/>
        </a:p>
      </dgm:t>
    </dgm:pt>
    <dgm:pt modelId="{D2752EAD-43E3-4AD8-93B3-D38D5E5D2FA5}" type="sibTrans" cxnId="{CFBCAB6A-E19A-4A68-A783-B7F160F9F4B5}">
      <dgm:prSet/>
      <dgm:spPr/>
      <dgm:t>
        <a:bodyPr/>
        <a:lstStyle/>
        <a:p>
          <a:endParaRPr lang="en-US"/>
        </a:p>
      </dgm:t>
    </dgm:pt>
    <dgm:pt modelId="{29F22884-CC3A-46B2-954F-8596D0EC3B69}" type="pres">
      <dgm:prSet presAssocID="{B798BB88-0DDC-4268-867E-7C02D243554A}" presName="diagram" presStyleCnt="0">
        <dgm:presLayoutVars>
          <dgm:dir/>
          <dgm:resizeHandles val="exact"/>
        </dgm:presLayoutVars>
      </dgm:prSet>
      <dgm:spPr/>
    </dgm:pt>
    <dgm:pt modelId="{C6490CD2-B41B-43E4-B3E1-1CCB0317C6B6}" type="pres">
      <dgm:prSet presAssocID="{19ECEEC8-B0D7-4971-9590-ACEEA3FFA56D}" presName="node" presStyleLbl="node1" presStyleIdx="0" presStyleCnt="6">
        <dgm:presLayoutVars>
          <dgm:bulletEnabled val="1"/>
        </dgm:presLayoutVars>
      </dgm:prSet>
      <dgm:spPr/>
    </dgm:pt>
    <dgm:pt modelId="{5A5C6AC2-94C3-4445-8CB4-8E184911445E}" type="pres">
      <dgm:prSet presAssocID="{4442EF77-1BB3-47CA-81DB-88FF30BB063A}" presName="sibTrans" presStyleCnt="0"/>
      <dgm:spPr/>
    </dgm:pt>
    <dgm:pt modelId="{F28FA1F0-6423-416B-9CEF-72F4E9483BF4}" type="pres">
      <dgm:prSet presAssocID="{C347E316-03D2-410A-8142-C9A04C8EE4B4}" presName="node" presStyleLbl="node1" presStyleIdx="1" presStyleCnt="6">
        <dgm:presLayoutVars>
          <dgm:bulletEnabled val="1"/>
        </dgm:presLayoutVars>
      </dgm:prSet>
      <dgm:spPr/>
    </dgm:pt>
    <dgm:pt modelId="{3E96706E-6E38-44FA-B85A-79DFA58E377C}" type="pres">
      <dgm:prSet presAssocID="{CD4C95A4-1EF9-4C2A-A5A0-7474FF53EB18}" presName="sibTrans" presStyleCnt="0"/>
      <dgm:spPr/>
    </dgm:pt>
    <dgm:pt modelId="{6A0213B0-FFD6-4CAA-88B8-5E6496210F22}" type="pres">
      <dgm:prSet presAssocID="{0D22BF7C-3510-4CD1-B01B-E4AE0E3154EF}" presName="node" presStyleLbl="node1" presStyleIdx="2" presStyleCnt="6">
        <dgm:presLayoutVars>
          <dgm:bulletEnabled val="1"/>
        </dgm:presLayoutVars>
      </dgm:prSet>
      <dgm:spPr/>
    </dgm:pt>
    <dgm:pt modelId="{2CB927B2-A8BF-4A33-B2A9-F0F81192E4AD}" type="pres">
      <dgm:prSet presAssocID="{875AAA08-6BA4-454D-948E-17C101BF8B3C}" presName="sibTrans" presStyleCnt="0"/>
      <dgm:spPr/>
    </dgm:pt>
    <dgm:pt modelId="{2591B3B0-05F4-4598-88A2-3C4A9AD98081}" type="pres">
      <dgm:prSet presAssocID="{00C33DA2-C72B-4CF2-9B84-3A893B416E03}" presName="node" presStyleLbl="node1" presStyleIdx="3" presStyleCnt="6">
        <dgm:presLayoutVars>
          <dgm:bulletEnabled val="1"/>
        </dgm:presLayoutVars>
      </dgm:prSet>
      <dgm:spPr/>
    </dgm:pt>
    <dgm:pt modelId="{E64FB8B1-4F62-4592-8754-3CD39CBF32E9}" type="pres">
      <dgm:prSet presAssocID="{B0795624-5E5A-4B27-9048-1856DE612A76}" presName="sibTrans" presStyleCnt="0"/>
      <dgm:spPr/>
    </dgm:pt>
    <dgm:pt modelId="{065D9488-5DE8-4BAE-B334-E8731EE8014A}" type="pres">
      <dgm:prSet presAssocID="{AB50C31B-84D9-4139-B94D-81D3CCDB528F}" presName="node" presStyleLbl="node1" presStyleIdx="4" presStyleCnt="6" custScaleX="201846">
        <dgm:presLayoutVars>
          <dgm:bulletEnabled val="1"/>
        </dgm:presLayoutVars>
      </dgm:prSet>
      <dgm:spPr/>
    </dgm:pt>
    <dgm:pt modelId="{B3123226-FAC9-4BE3-9737-4E951EEF4D8F}" type="pres">
      <dgm:prSet presAssocID="{0A526E95-A91C-4128-8CAD-F9DEF4A949E1}" presName="sibTrans" presStyleCnt="0"/>
      <dgm:spPr/>
    </dgm:pt>
    <dgm:pt modelId="{9C58C49B-D25C-4BF5-90F9-DB6390ACADFB}" type="pres">
      <dgm:prSet presAssocID="{D8F0E461-8B49-4053-8A08-7174F2CA2B36}" presName="node" presStyleLbl="node1" presStyleIdx="5" presStyleCnt="6" custScaleX="200594">
        <dgm:presLayoutVars>
          <dgm:bulletEnabled val="1"/>
        </dgm:presLayoutVars>
      </dgm:prSet>
      <dgm:spPr/>
    </dgm:pt>
  </dgm:ptLst>
  <dgm:cxnLst>
    <dgm:cxn modelId="{6F2B3209-CCF9-4EA7-B705-859490A6D89C}" type="presOf" srcId="{00C33DA2-C72B-4CF2-9B84-3A893B416E03}" destId="{2591B3B0-05F4-4598-88A2-3C4A9AD98081}" srcOrd="0" destOrd="0" presId="urn:microsoft.com/office/officeart/2005/8/layout/default"/>
    <dgm:cxn modelId="{C1325517-0425-4008-9CB7-8C8D8EE54EFC}" srcId="{B798BB88-0DDC-4268-867E-7C02D243554A}" destId="{C347E316-03D2-410A-8142-C9A04C8EE4B4}" srcOrd="1" destOrd="0" parTransId="{B15A5D69-7707-4E25-9779-9F5BC02F2DB0}" sibTransId="{CD4C95A4-1EF9-4C2A-A5A0-7474FF53EB18}"/>
    <dgm:cxn modelId="{18613718-2649-40D3-926A-54D99B958B61}" type="presOf" srcId="{19ECEEC8-B0D7-4971-9590-ACEEA3FFA56D}" destId="{C6490CD2-B41B-43E4-B3E1-1CCB0317C6B6}" srcOrd="0" destOrd="0" presId="urn:microsoft.com/office/officeart/2005/8/layout/default"/>
    <dgm:cxn modelId="{44FF491A-464B-46FB-9E9F-7AB24435B4C0}" type="presOf" srcId="{B798BB88-0DDC-4268-867E-7C02D243554A}" destId="{29F22884-CC3A-46B2-954F-8596D0EC3B69}" srcOrd="0" destOrd="0" presId="urn:microsoft.com/office/officeart/2005/8/layout/default"/>
    <dgm:cxn modelId="{37A19B20-8043-4385-8153-DA6A6895E483}" type="presOf" srcId="{AB50C31B-84D9-4139-B94D-81D3CCDB528F}" destId="{065D9488-5DE8-4BAE-B334-E8731EE8014A}" srcOrd="0" destOrd="0" presId="urn:microsoft.com/office/officeart/2005/8/layout/default"/>
    <dgm:cxn modelId="{E659FF2A-F870-444A-AC63-B54B6E3E6AB6}" type="presOf" srcId="{C347E316-03D2-410A-8142-C9A04C8EE4B4}" destId="{F28FA1F0-6423-416B-9CEF-72F4E9483BF4}" srcOrd="0" destOrd="0" presId="urn:microsoft.com/office/officeart/2005/8/layout/default"/>
    <dgm:cxn modelId="{B0892C35-66A3-4432-9CA0-9E88BD2659F0}" srcId="{B798BB88-0DDC-4268-867E-7C02D243554A}" destId="{00C33DA2-C72B-4CF2-9B84-3A893B416E03}" srcOrd="3" destOrd="0" parTransId="{6949025E-5445-4169-A7CE-919418786125}" sibTransId="{B0795624-5E5A-4B27-9048-1856DE612A76}"/>
    <dgm:cxn modelId="{CFBCAB6A-E19A-4A68-A783-B7F160F9F4B5}" srcId="{B798BB88-0DDC-4268-867E-7C02D243554A}" destId="{D8F0E461-8B49-4053-8A08-7174F2CA2B36}" srcOrd="5" destOrd="0" parTransId="{A7D0FCF2-BF1E-42DF-9F6F-648CFA92C1EA}" sibTransId="{D2752EAD-43E3-4AD8-93B3-D38D5E5D2FA5}"/>
    <dgm:cxn modelId="{8295AB8F-317C-4F81-B230-36CF4747AE44}" srcId="{B798BB88-0DDC-4268-867E-7C02D243554A}" destId="{19ECEEC8-B0D7-4971-9590-ACEEA3FFA56D}" srcOrd="0" destOrd="0" parTransId="{4C354E68-EBC2-44DD-B3A4-4BC831587C38}" sibTransId="{4442EF77-1BB3-47CA-81DB-88FF30BB063A}"/>
    <dgm:cxn modelId="{99CAF19D-386F-417A-AFF8-D13CE14B5B90}" type="presOf" srcId="{D8F0E461-8B49-4053-8A08-7174F2CA2B36}" destId="{9C58C49B-D25C-4BF5-90F9-DB6390ACADFB}" srcOrd="0" destOrd="0" presId="urn:microsoft.com/office/officeart/2005/8/layout/default"/>
    <dgm:cxn modelId="{F16C2AA7-56C7-4DFE-80A3-130E9D53B41A}" srcId="{B798BB88-0DDC-4268-867E-7C02D243554A}" destId="{0D22BF7C-3510-4CD1-B01B-E4AE0E3154EF}" srcOrd="2" destOrd="0" parTransId="{2A48C2CC-0790-4D5F-B787-86285DDD0F2A}" sibTransId="{875AAA08-6BA4-454D-948E-17C101BF8B3C}"/>
    <dgm:cxn modelId="{E8AD78B6-A43F-4DFB-8D70-DA8640B7E3BB}" srcId="{B798BB88-0DDC-4268-867E-7C02D243554A}" destId="{AB50C31B-84D9-4139-B94D-81D3CCDB528F}" srcOrd="4" destOrd="0" parTransId="{3B672AF3-F366-40F9-92FE-172EF8EBC794}" sibTransId="{0A526E95-A91C-4128-8CAD-F9DEF4A949E1}"/>
    <dgm:cxn modelId="{B925F2E2-F821-46C8-9278-9928F9E5F621}" type="presOf" srcId="{0D22BF7C-3510-4CD1-B01B-E4AE0E3154EF}" destId="{6A0213B0-FFD6-4CAA-88B8-5E6496210F22}" srcOrd="0" destOrd="0" presId="urn:microsoft.com/office/officeart/2005/8/layout/default"/>
    <dgm:cxn modelId="{BB96A0EA-8396-4763-BF1C-4A7B5BA12082}" type="presParOf" srcId="{29F22884-CC3A-46B2-954F-8596D0EC3B69}" destId="{C6490CD2-B41B-43E4-B3E1-1CCB0317C6B6}" srcOrd="0" destOrd="0" presId="urn:microsoft.com/office/officeart/2005/8/layout/default"/>
    <dgm:cxn modelId="{A49C553C-484E-41B4-8776-8BA9C86F72BC}" type="presParOf" srcId="{29F22884-CC3A-46B2-954F-8596D0EC3B69}" destId="{5A5C6AC2-94C3-4445-8CB4-8E184911445E}" srcOrd="1" destOrd="0" presId="urn:microsoft.com/office/officeart/2005/8/layout/default"/>
    <dgm:cxn modelId="{252E3387-0522-4250-9DF3-FB47C20F7E0F}" type="presParOf" srcId="{29F22884-CC3A-46B2-954F-8596D0EC3B69}" destId="{F28FA1F0-6423-416B-9CEF-72F4E9483BF4}" srcOrd="2" destOrd="0" presId="urn:microsoft.com/office/officeart/2005/8/layout/default"/>
    <dgm:cxn modelId="{B94514D6-DE30-4B23-B024-9B6FEEC27BCC}" type="presParOf" srcId="{29F22884-CC3A-46B2-954F-8596D0EC3B69}" destId="{3E96706E-6E38-44FA-B85A-79DFA58E377C}" srcOrd="3" destOrd="0" presId="urn:microsoft.com/office/officeart/2005/8/layout/default"/>
    <dgm:cxn modelId="{DE6A16F0-1FC9-4BA9-A500-80C73D5DEA1B}" type="presParOf" srcId="{29F22884-CC3A-46B2-954F-8596D0EC3B69}" destId="{6A0213B0-FFD6-4CAA-88B8-5E6496210F22}" srcOrd="4" destOrd="0" presId="urn:microsoft.com/office/officeart/2005/8/layout/default"/>
    <dgm:cxn modelId="{C7041B45-8EF3-4FE0-B128-75BA2165AE0F}" type="presParOf" srcId="{29F22884-CC3A-46B2-954F-8596D0EC3B69}" destId="{2CB927B2-A8BF-4A33-B2A9-F0F81192E4AD}" srcOrd="5" destOrd="0" presId="urn:microsoft.com/office/officeart/2005/8/layout/default"/>
    <dgm:cxn modelId="{59EB8ADA-D6E5-41D6-A101-B5A75FA09BDC}" type="presParOf" srcId="{29F22884-CC3A-46B2-954F-8596D0EC3B69}" destId="{2591B3B0-05F4-4598-88A2-3C4A9AD98081}" srcOrd="6" destOrd="0" presId="urn:microsoft.com/office/officeart/2005/8/layout/default"/>
    <dgm:cxn modelId="{352350B3-FB4A-4358-9318-0CF5C2CCA967}" type="presParOf" srcId="{29F22884-CC3A-46B2-954F-8596D0EC3B69}" destId="{E64FB8B1-4F62-4592-8754-3CD39CBF32E9}" srcOrd="7" destOrd="0" presId="urn:microsoft.com/office/officeart/2005/8/layout/default"/>
    <dgm:cxn modelId="{000DB230-5903-4210-B106-8BCA46E4A6ED}" type="presParOf" srcId="{29F22884-CC3A-46B2-954F-8596D0EC3B69}" destId="{065D9488-5DE8-4BAE-B334-E8731EE8014A}" srcOrd="8" destOrd="0" presId="urn:microsoft.com/office/officeart/2005/8/layout/default"/>
    <dgm:cxn modelId="{D0EA49E1-9ED7-402F-B889-E1EAA8CAA510}" type="presParOf" srcId="{29F22884-CC3A-46B2-954F-8596D0EC3B69}" destId="{B3123226-FAC9-4BE3-9737-4E951EEF4D8F}" srcOrd="9" destOrd="0" presId="urn:microsoft.com/office/officeart/2005/8/layout/default"/>
    <dgm:cxn modelId="{398EEC63-F37A-41C2-BB38-3E06616F5441}" type="presParOf" srcId="{29F22884-CC3A-46B2-954F-8596D0EC3B69}" destId="{9C58C49B-D25C-4BF5-90F9-DB6390ACADFB}"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E5761E3-E6A9-4EBE-AC2E-402C0A6494BD}" type="doc">
      <dgm:prSet loTypeId="urn:microsoft.com/office/officeart/2018/2/layout/IconLabelList" loCatId="icon" qsTypeId="urn:microsoft.com/office/officeart/2005/8/quickstyle/simple1" qsCatId="simple" csTypeId="urn:microsoft.com/office/officeart/2018/5/colors/Iconchunking_neutralbg_accent2_2" csCatId="accent2" phldr="1"/>
      <dgm:spPr/>
      <dgm:t>
        <a:bodyPr/>
        <a:lstStyle/>
        <a:p>
          <a:endParaRPr lang="en-US"/>
        </a:p>
      </dgm:t>
    </dgm:pt>
    <dgm:pt modelId="{B7FD098E-F872-499B-BC13-447DDBBEAA29}">
      <dgm:prSet/>
      <dgm:spPr/>
      <dgm:t>
        <a:bodyPr/>
        <a:lstStyle/>
        <a:p>
          <a:r>
            <a:rPr lang="en-US" b="1" dirty="0"/>
            <a:t>The FY 2023 NOFO updated the funding available</a:t>
          </a:r>
          <a:endParaRPr lang="en-US" dirty="0"/>
        </a:p>
      </dgm:t>
    </dgm:pt>
    <dgm:pt modelId="{F4EB0546-4986-4702-A5B9-DD58E460142C}" type="parTrans" cxnId="{12264133-5D80-4EF7-8891-91965B559108}">
      <dgm:prSet/>
      <dgm:spPr/>
      <dgm:t>
        <a:bodyPr/>
        <a:lstStyle/>
        <a:p>
          <a:endParaRPr lang="en-US"/>
        </a:p>
      </dgm:t>
    </dgm:pt>
    <dgm:pt modelId="{E0086AF2-C93E-4DCF-ACFE-DA33F21184BB}" type="sibTrans" cxnId="{12264133-5D80-4EF7-8891-91965B559108}">
      <dgm:prSet/>
      <dgm:spPr/>
      <dgm:t>
        <a:bodyPr/>
        <a:lstStyle/>
        <a:p>
          <a:endParaRPr lang="en-US"/>
        </a:p>
      </dgm:t>
    </dgm:pt>
    <dgm:pt modelId="{EDE1EFC7-2326-430B-8CB9-E66E29F34C0F}">
      <dgm:prSet/>
      <dgm:spPr/>
      <dgm:t>
        <a:bodyPr/>
        <a:lstStyle/>
        <a:p>
          <a:r>
            <a:rPr lang="en-US" b="1" dirty="0"/>
            <a:t>Amendment #2 extended the application timeline from 60 to 120 days</a:t>
          </a:r>
          <a:endParaRPr lang="en-US" dirty="0"/>
        </a:p>
      </dgm:t>
    </dgm:pt>
    <dgm:pt modelId="{7B42E4F1-68E8-4E6D-A30B-BA8D21DBDF59}" type="parTrans" cxnId="{D5545194-DA99-4DB3-A4B1-EA9AC1751214}">
      <dgm:prSet/>
      <dgm:spPr/>
      <dgm:t>
        <a:bodyPr/>
        <a:lstStyle/>
        <a:p>
          <a:endParaRPr lang="en-US"/>
        </a:p>
      </dgm:t>
    </dgm:pt>
    <dgm:pt modelId="{4623B6EA-DB0F-4F2A-BB72-2724B4AD72B7}" type="sibTrans" cxnId="{D5545194-DA99-4DB3-A4B1-EA9AC1751214}">
      <dgm:prSet/>
      <dgm:spPr/>
      <dgm:t>
        <a:bodyPr/>
        <a:lstStyle/>
        <a:p>
          <a:endParaRPr lang="en-US"/>
        </a:p>
      </dgm:t>
    </dgm:pt>
    <dgm:pt modelId="{EBEBE957-BF9E-47C5-BEE9-73D4390B61C0}" type="pres">
      <dgm:prSet presAssocID="{1E5761E3-E6A9-4EBE-AC2E-402C0A6494BD}" presName="root" presStyleCnt="0">
        <dgm:presLayoutVars>
          <dgm:dir/>
          <dgm:resizeHandles val="exact"/>
        </dgm:presLayoutVars>
      </dgm:prSet>
      <dgm:spPr/>
    </dgm:pt>
    <dgm:pt modelId="{25900857-C949-4413-B20A-BAA9496318DD}" type="pres">
      <dgm:prSet presAssocID="{B7FD098E-F872-499B-BC13-447DDBBEAA29}" presName="compNode" presStyleCnt="0"/>
      <dgm:spPr/>
    </dgm:pt>
    <dgm:pt modelId="{830D5904-3A7C-4786-86DF-B0F7F85EE90B}" type="pres">
      <dgm:prSet presAssocID="{B7FD098E-F872-499B-BC13-447DDBBEAA29}"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ey"/>
        </a:ext>
      </dgm:extLst>
    </dgm:pt>
    <dgm:pt modelId="{5C87A662-37C0-4D9A-ABDA-F196CA3E5DF4}" type="pres">
      <dgm:prSet presAssocID="{B7FD098E-F872-499B-BC13-447DDBBEAA29}" presName="spaceRect" presStyleCnt="0"/>
      <dgm:spPr/>
    </dgm:pt>
    <dgm:pt modelId="{D9AF46C7-2389-472D-961A-4B71D9456396}" type="pres">
      <dgm:prSet presAssocID="{B7FD098E-F872-499B-BC13-447DDBBEAA29}" presName="textRect" presStyleLbl="revTx" presStyleIdx="0" presStyleCnt="2">
        <dgm:presLayoutVars>
          <dgm:chMax val="1"/>
          <dgm:chPref val="1"/>
        </dgm:presLayoutVars>
      </dgm:prSet>
      <dgm:spPr/>
    </dgm:pt>
    <dgm:pt modelId="{D6268B03-9ABA-4229-B201-54771155C1CA}" type="pres">
      <dgm:prSet presAssocID="{E0086AF2-C93E-4DCF-ACFE-DA33F21184BB}" presName="sibTrans" presStyleCnt="0"/>
      <dgm:spPr/>
    </dgm:pt>
    <dgm:pt modelId="{4E0AC779-9278-4CD6-AA8C-3ABFE8C18BC6}" type="pres">
      <dgm:prSet presAssocID="{EDE1EFC7-2326-430B-8CB9-E66E29F34C0F}" presName="compNode" presStyleCnt="0"/>
      <dgm:spPr/>
    </dgm:pt>
    <dgm:pt modelId="{B073E62F-B09C-46D4-A35F-70A40A6FC91E}" type="pres">
      <dgm:prSet presAssocID="{EDE1EFC7-2326-430B-8CB9-E66E29F34C0F}"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opwatch"/>
        </a:ext>
      </dgm:extLst>
    </dgm:pt>
    <dgm:pt modelId="{F8E7B732-5821-4F1A-A648-EB2CBAB36328}" type="pres">
      <dgm:prSet presAssocID="{EDE1EFC7-2326-430B-8CB9-E66E29F34C0F}" presName="spaceRect" presStyleCnt="0"/>
      <dgm:spPr/>
    </dgm:pt>
    <dgm:pt modelId="{01BB2847-0B14-4116-9414-987A60B70BEF}" type="pres">
      <dgm:prSet presAssocID="{EDE1EFC7-2326-430B-8CB9-E66E29F34C0F}" presName="textRect" presStyleLbl="revTx" presStyleIdx="1" presStyleCnt="2">
        <dgm:presLayoutVars>
          <dgm:chMax val="1"/>
          <dgm:chPref val="1"/>
        </dgm:presLayoutVars>
      </dgm:prSet>
      <dgm:spPr/>
    </dgm:pt>
  </dgm:ptLst>
  <dgm:cxnLst>
    <dgm:cxn modelId="{49C50105-225D-48B9-9044-17D1BD6C36DE}" type="presOf" srcId="{B7FD098E-F872-499B-BC13-447DDBBEAA29}" destId="{D9AF46C7-2389-472D-961A-4B71D9456396}" srcOrd="0" destOrd="0" presId="urn:microsoft.com/office/officeart/2018/2/layout/IconLabelList"/>
    <dgm:cxn modelId="{A3FD1F25-EE02-4492-8562-4FA52B1314AC}" type="presOf" srcId="{EDE1EFC7-2326-430B-8CB9-E66E29F34C0F}" destId="{01BB2847-0B14-4116-9414-987A60B70BEF}" srcOrd="0" destOrd="0" presId="urn:microsoft.com/office/officeart/2018/2/layout/IconLabelList"/>
    <dgm:cxn modelId="{12264133-5D80-4EF7-8891-91965B559108}" srcId="{1E5761E3-E6A9-4EBE-AC2E-402C0A6494BD}" destId="{B7FD098E-F872-499B-BC13-447DDBBEAA29}" srcOrd="0" destOrd="0" parTransId="{F4EB0546-4986-4702-A5B9-DD58E460142C}" sibTransId="{E0086AF2-C93E-4DCF-ACFE-DA33F21184BB}"/>
    <dgm:cxn modelId="{D5545194-DA99-4DB3-A4B1-EA9AC1751214}" srcId="{1E5761E3-E6A9-4EBE-AC2E-402C0A6494BD}" destId="{EDE1EFC7-2326-430B-8CB9-E66E29F34C0F}" srcOrd="1" destOrd="0" parTransId="{7B42E4F1-68E8-4E6D-A30B-BA8D21DBDF59}" sibTransId="{4623B6EA-DB0F-4F2A-BB72-2724B4AD72B7}"/>
    <dgm:cxn modelId="{3B75C3E4-F380-48C9-A97B-236C1D223710}" type="presOf" srcId="{1E5761E3-E6A9-4EBE-AC2E-402C0A6494BD}" destId="{EBEBE957-BF9E-47C5-BEE9-73D4390B61C0}" srcOrd="0" destOrd="0" presId="urn:microsoft.com/office/officeart/2018/2/layout/IconLabelList"/>
    <dgm:cxn modelId="{BABF2D99-FB2F-4FF1-99AB-785B0DB4B029}" type="presParOf" srcId="{EBEBE957-BF9E-47C5-BEE9-73D4390B61C0}" destId="{25900857-C949-4413-B20A-BAA9496318DD}" srcOrd="0" destOrd="0" presId="urn:microsoft.com/office/officeart/2018/2/layout/IconLabelList"/>
    <dgm:cxn modelId="{D6197A1F-937E-4B96-8B29-2AD93B1AE2E5}" type="presParOf" srcId="{25900857-C949-4413-B20A-BAA9496318DD}" destId="{830D5904-3A7C-4786-86DF-B0F7F85EE90B}" srcOrd="0" destOrd="0" presId="urn:microsoft.com/office/officeart/2018/2/layout/IconLabelList"/>
    <dgm:cxn modelId="{F0A2B1C9-6897-481A-B91F-356AAC408FF0}" type="presParOf" srcId="{25900857-C949-4413-B20A-BAA9496318DD}" destId="{5C87A662-37C0-4D9A-ABDA-F196CA3E5DF4}" srcOrd="1" destOrd="0" presId="urn:microsoft.com/office/officeart/2018/2/layout/IconLabelList"/>
    <dgm:cxn modelId="{551EEA58-45E8-4384-8668-7D4AEAAEA2BE}" type="presParOf" srcId="{25900857-C949-4413-B20A-BAA9496318DD}" destId="{D9AF46C7-2389-472D-961A-4B71D9456396}" srcOrd="2" destOrd="0" presId="urn:microsoft.com/office/officeart/2018/2/layout/IconLabelList"/>
    <dgm:cxn modelId="{6CB86E79-E917-4DF0-9DA2-436B4365786B}" type="presParOf" srcId="{EBEBE957-BF9E-47C5-BEE9-73D4390B61C0}" destId="{D6268B03-9ABA-4229-B201-54771155C1CA}" srcOrd="1" destOrd="0" presId="urn:microsoft.com/office/officeart/2018/2/layout/IconLabelList"/>
    <dgm:cxn modelId="{36EC54EE-252A-4750-9479-6CBE663F46EF}" type="presParOf" srcId="{EBEBE957-BF9E-47C5-BEE9-73D4390B61C0}" destId="{4E0AC779-9278-4CD6-AA8C-3ABFE8C18BC6}" srcOrd="2" destOrd="0" presId="urn:microsoft.com/office/officeart/2018/2/layout/IconLabelList"/>
    <dgm:cxn modelId="{15BA43E4-601A-4427-8B21-C42FE50AD689}" type="presParOf" srcId="{4E0AC779-9278-4CD6-AA8C-3ABFE8C18BC6}" destId="{B073E62F-B09C-46D4-A35F-70A40A6FC91E}" srcOrd="0" destOrd="0" presId="urn:microsoft.com/office/officeart/2018/2/layout/IconLabelList"/>
    <dgm:cxn modelId="{876A25A0-947A-4384-A954-630672FFF329}" type="presParOf" srcId="{4E0AC779-9278-4CD6-AA8C-3ABFE8C18BC6}" destId="{F8E7B732-5821-4F1A-A648-EB2CBAB36328}" srcOrd="1" destOrd="0" presId="urn:microsoft.com/office/officeart/2018/2/layout/IconLabelList"/>
    <dgm:cxn modelId="{CB4B6F81-FBCE-4C15-8DD7-1F4B02387E9A}" type="presParOf" srcId="{4E0AC779-9278-4CD6-AA8C-3ABFE8C18BC6}" destId="{01BB2847-0B14-4116-9414-987A60B70BEF}"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E5761E3-E6A9-4EBE-AC2E-402C0A6494BD}" type="doc">
      <dgm:prSet loTypeId="urn:microsoft.com/office/officeart/2018/2/layout/IconLabelList" loCatId="icon" qsTypeId="urn:microsoft.com/office/officeart/2005/8/quickstyle/simple1" qsCatId="simple" csTypeId="urn:microsoft.com/office/officeart/2018/5/colors/Iconchunking_neutralbg_accent2_2" csCatId="accent2" phldr="1"/>
      <dgm:spPr/>
      <dgm:t>
        <a:bodyPr/>
        <a:lstStyle/>
        <a:p>
          <a:endParaRPr lang="en-US"/>
        </a:p>
      </dgm:t>
    </dgm:pt>
    <dgm:pt modelId="{B7FD098E-F872-499B-BC13-447DDBBEAA29}">
      <dgm:prSet custT="1"/>
      <dgm:spPr/>
      <dgm:t>
        <a:bodyPr/>
        <a:lstStyle/>
        <a:p>
          <a:r>
            <a:rPr lang="en-US" sz="1700" b="1" dirty="0"/>
            <a:t>The funding available for award in FY 2023 is </a:t>
          </a:r>
          <a:r>
            <a:rPr lang="en-US" sz="2000" b="1" dirty="0"/>
            <a:t>$88,290,000</a:t>
          </a:r>
          <a:endParaRPr lang="en-US" sz="1700" dirty="0"/>
        </a:p>
      </dgm:t>
    </dgm:pt>
    <dgm:pt modelId="{F4EB0546-4986-4702-A5B9-DD58E460142C}" type="parTrans" cxnId="{12264133-5D80-4EF7-8891-91965B559108}">
      <dgm:prSet/>
      <dgm:spPr/>
      <dgm:t>
        <a:bodyPr/>
        <a:lstStyle/>
        <a:p>
          <a:endParaRPr lang="en-US"/>
        </a:p>
      </dgm:t>
    </dgm:pt>
    <dgm:pt modelId="{E0086AF2-C93E-4DCF-ACFE-DA33F21184BB}" type="sibTrans" cxnId="{12264133-5D80-4EF7-8891-91965B559108}">
      <dgm:prSet/>
      <dgm:spPr/>
      <dgm:t>
        <a:bodyPr/>
        <a:lstStyle/>
        <a:p>
          <a:endParaRPr lang="en-US"/>
        </a:p>
      </dgm:t>
    </dgm:pt>
    <dgm:pt modelId="{EDE1EFC7-2326-430B-8CB9-E66E29F34C0F}">
      <dgm:prSet custT="1"/>
      <dgm:spPr/>
      <dgm:t>
        <a:bodyPr/>
        <a:lstStyle/>
        <a:p>
          <a:r>
            <a:rPr lang="en-US" sz="2000" b="1" dirty="0"/>
            <a:t>$44,145,000 </a:t>
          </a:r>
          <a:r>
            <a:rPr lang="en-US" sz="1800" b="1" dirty="0"/>
            <a:t>Available for tribal transportation facilities </a:t>
          </a:r>
          <a:endParaRPr lang="en-US" sz="1800" dirty="0"/>
        </a:p>
      </dgm:t>
    </dgm:pt>
    <dgm:pt modelId="{7B42E4F1-68E8-4E6D-A30B-BA8D21DBDF59}" type="parTrans" cxnId="{D5545194-DA99-4DB3-A4B1-EA9AC1751214}">
      <dgm:prSet/>
      <dgm:spPr/>
      <dgm:t>
        <a:bodyPr/>
        <a:lstStyle/>
        <a:p>
          <a:endParaRPr lang="en-US"/>
        </a:p>
      </dgm:t>
    </dgm:pt>
    <dgm:pt modelId="{4623B6EA-DB0F-4F2A-BB72-2724B4AD72B7}" type="sibTrans" cxnId="{D5545194-DA99-4DB3-A4B1-EA9AC1751214}">
      <dgm:prSet/>
      <dgm:spPr/>
      <dgm:t>
        <a:bodyPr/>
        <a:lstStyle/>
        <a:p>
          <a:endParaRPr lang="en-US"/>
        </a:p>
      </dgm:t>
    </dgm:pt>
    <dgm:pt modelId="{EBEBE957-BF9E-47C5-BEE9-73D4390B61C0}" type="pres">
      <dgm:prSet presAssocID="{1E5761E3-E6A9-4EBE-AC2E-402C0A6494BD}" presName="root" presStyleCnt="0">
        <dgm:presLayoutVars>
          <dgm:dir/>
          <dgm:resizeHandles val="exact"/>
        </dgm:presLayoutVars>
      </dgm:prSet>
      <dgm:spPr/>
    </dgm:pt>
    <dgm:pt modelId="{25900857-C949-4413-B20A-BAA9496318DD}" type="pres">
      <dgm:prSet presAssocID="{B7FD098E-F872-499B-BC13-447DDBBEAA29}" presName="compNode" presStyleCnt="0"/>
      <dgm:spPr/>
    </dgm:pt>
    <dgm:pt modelId="{830D5904-3A7C-4786-86DF-B0F7F85EE90B}" type="pres">
      <dgm:prSet presAssocID="{B7FD098E-F872-499B-BC13-447DDBBEAA29}"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ey"/>
        </a:ext>
      </dgm:extLst>
    </dgm:pt>
    <dgm:pt modelId="{5C87A662-37C0-4D9A-ABDA-F196CA3E5DF4}" type="pres">
      <dgm:prSet presAssocID="{B7FD098E-F872-499B-BC13-447DDBBEAA29}" presName="spaceRect" presStyleCnt="0"/>
      <dgm:spPr/>
    </dgm:pt>
    <dgm:pt modelId="{D9AF46C7-2389-472D-961A-4B71D9456396}" type="pres">
      <dgm:prSet presAssocID="{B7FD098E-F872-499B-BC13-447DDBBEAA29}" presName="textRect" presStyleLbl="revTx" presStyleIdx="0" presStyleCnt="2">
        <dgm:presLayoutVars>
          <dgm:chMax val="1"/>
          <dgm:chPref val="1"/>
        </dgm:presLayoutVars>
      </dgm:prSet>
      <dgm:spPr/>
    </dgm:pt>
    <dgm:pt modelId="{D6268B03-9ABA-4229-B201-54771155C1CA}" type="pres">
      <dgm:prSet presAssocID="{E0086AF2-C93E-4DCF-ACFE-DA33F21184BB}" presName="sibTrans" presStyleCnt="0"/>
      <dgm:spPr/>
    </dgm:pt>
    <dgm:pt modelId="{4E0AC779-9278-4CD6-AA8C-3ABFE8C18BC6}" type="pres">
      <dgm:prSet presAssocID="{EDE1EFC7-2326-430B-8CB9-E66E29F34C0F}" presName="compNode" presStyleCnt="0"/>
      <dgm:spPr/>
    </dgm:pt>
    <dgm:pt modelId="{B073E62F-B09C-46D4-A35F-70A40A6FC91E}" type="pres">
      <dgm:prSet presAssocID="{EDE1EFC7-2326-430B-8CB9-E66E29F34C0F}" presName="iconRect" presStyleLbl="node1" presStyleIdx="1" presStyleCnt="2"/>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Stopwatch"/>
        </a:ext>
      </dgm:extLst>
    </dgm:pt>
    <dgm:pt modelId="{F8E7B732-5821-4F1A-A648-EB2CBAB36328}" type="pres">
      <dgm:prSet presAssocID="{EDE1EFC7-2326-430B-8CB9-E66E29F34C0F}" presName="spaceRect" presStyleCnt="0"/>
      <dgm:spPr/>
    </dgm:pt>
    <dgm:pt modelId="{01BB2847-0B14-4116-9414-987A60B70BEF}" type="pres">
      <dgm:prSet presAssocID="{EDE1EFC7-2326-430B-8CB9-E66E29F34C0F}" presName="textRect" presStyleLbl="revTx" presStyleIdx="1" presStyleCnt="2">
        <dgm:presLayoutVars>
          <dgm:chMax val="1"/>
          <dgm:chPref val="1"/>
        </dgm:presLayoutVars>
      </dgm:prSet>
      <dgm:spPr/>
    </dgm:pt>
  </dgm:ptLst>
  <dgm:cxnLst>
    <dgm:cxn modelId="{49C50105-225D-48B9-9044-17D1BD6C36DE}" type="presOf" srcId="{B7FD098E-F872-499B-BC13-447DDBBEAA29}" destId="{D9AF46C7-2389-472D-961A-4B71D9456396}" srcOrd="0" destOrd="0" presId="urn:microsoft.com/office/officeart/2018/2/layout/IconLabelList"/>
    <dgm:cxn modelId="{A3FD1F25-EE02-4492-8562-4FA52B1314AC}" type="presOf" srcId="{EDE1EFC7-2326-430B-8CB9-E66E29F34C0F}" destId="{01BB2847-0B14-4116-9414-987A60B70BEF}" srcOrd="0" destOrd="0" presId="urn:microsoft.com/office/officeart/2018/2/layout/IconLabelList"/>
    <dgm:cxn modelId="{12264133-5D80-4EF7-8891-91965B559108}" srcId="{1E5761E3-E6A9-4EBE-AC2E-402C0A6494BD}" destId="{B7FD098E-F872-499B-BC13-447DDBBEAA29}" srcOrd="0" destOrd="0" parTransId="{F4EB0546-4986-4702-A5B9-DD58E460142C}" sibTransId="{E0086AF2-C93E-4DCF-ACFE-DA33F21184BB}"/>
    <dgm:cxn modelId="{D5545194-DA99-4DB3-A4B1-EA9AC1751214}" srcId="{1E5761E3-E6A9-4EBE-AC2E-402C0A6494BD}" destId="{EDE1EFC7-2326-430B-8CB9-E66E29F34C0F}" srcOrd="1" destOrd="0" parTransId="{7B42E4F1-68E8-4E6D-A30B-BA8D21DBDF59}" sibTransId="{4623B6EA-DB0F-4F2A-BB72-2724B4AD72B7}"/>
    <dgm:cxn modelId="{3B75C3E4-F380-48C9-A97B-236C1D223710}" type="presOf" srcId="{1E5761E3-E6A9-4EBE-AC2E-402C0A6494BD}" destId="{EBEBE957-BF9E-47C5-BEE9-73D4390B61C0}" srcOrd="0" destOrd="0" presId="urn:microsoft.com/office/officeart/2018/2/layout/IconLabelList"/>
    <dgm:cxn modelId="{BABF2D99-FB2F-4FF1-99AB-785B0DB4B029}" type="presParOf" srcId="{EBEBE957-BF9E-47C5-BEE9-73D4390B61C0}" destId="{25900857-C949-4413-B20A-BAA9496318DD}" srcOrd="0" destOrd="0" presId="urn:microsoft.com/office/officeart/2018/2/layout/IconLabelList"/>
    <dgm:cxn modelId="{D6197A1F-937E-4B96-8B29-2AD93B1AE2E5}" type="presParOf" srcId="{25900857-C949-4413-B20A-BAA9496318DD}" destId="{830D5904-3A7C-4786-86DF-B0F7F85EE90B}" srcOrd="0" destOrd="0" presId="urn:microsoft.com/office/officeart/2018/2/layout/IconLabelList"/>
    <dgm:cxn modelId="{F0A2B1C9-6897-481A-B91F-356AAC408FF0}" type="presParOf" srcId="{25900857-C949-4413-B20A-BAA9496318DD}" destId="{5C87A662-37C0-4D9A-ABDA-F196CA3E5DF4}" srcOrd="1" destOrd="0" presId="urn:microsoft.com/office/officeart/2018/2/layout/IconLabelList"/>
    <dgm:cxn modelId="{551EEA58-45E8-4384-8668-7D4AEAAEA2BE}" type="presParOf" srcId="{25900857-C949-4413-B20A-BAA9496318DD}" destId="{D9AF46C7-2389-472D-961A-4B71D9456396}" srcOrd="2" destOrd="0" presId="urn:microsoft.com/office/officeart/2018/2/layout/IconLabelList"/>
    <dgm:cxn modelId="{6CB86E79-E917-4DF0-9DA2-436B4365786B}" type="presParOf" srcId="{EBEBE957-BF9E-47C5-BEE9-73D4390B61C0}" destId="{D6268B03-9ABA-4229-B201-54771155C1CA}" srcOrd="1" destOrd="0" presId="urn:microsoft.com/office/officeart/2018/2/layout/IconLabelList"/>
    <dgm:cxn modelId="{36EC54EE-252A-4750-9479-6CBE663F46EF}" type="presParOf" srcId="{EBEBE957-BF9E-47C5-BEE9-73D4390B61C0}" destId="{4E0AC779-9278-4CD6-AA8C-3ABFE8C18BC6}" srcOrd="2" destOrd="0" presId="urn:microsoft.com/office/officeart/2018/2/layout/IconLabelList"/>
    <dgm:cxn modelId="{15BA43E4-601A-4427-8B21-C42FE50AD689}" type="presParOf" srcId="{4E0AC779-9278-4CD6-AA8C-3ABFE8C18BC6}" destId="{B073E62F-B09C-46D4-A35F-70A40A6FC91E}" srcOrd="0" destOrd="0" presId="urn:microsoft.com/office/officeart/2018/2/layout/IconLabelList"/>
    <dgm:cxn modelId="{876A25A0-947A-4384-A954-630672FFF329}" type="presParOf" srcId="{4E0AC779-9278-4CD6-AA8C-3ABFE8C18BC6}" destId="{F8E7B732-5821-4F1A-A648-EB2CBAB36328}" srcOrd="1" destOrd="0" presId="urn:microsoft.com/office/officeart/2018/2/layout/IconLabelList"/>
    <dgm:cxn modelId="{CB4B6F81-FBCE-4C15-8DD7-1F4B02387E9A}" type="presParOf" srcId="{4E0AC779-9278-4CD6-AA8C-3ABFE8C18BC6}" destId="{01BB2847-0B14-4116-9414-987A60B70BEF}"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D911ED4-088A-427A-A879-DF0226E78F39}"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775BC42-1287-4BD2-9273-E11682105129}">
      <dgm:prSet custT="1"/>
      <dgm:spPr/>
      <dgm:t>
        <a:bodyPr/>
        <a:lstStyle/>
        <a:p>
          <a:pPr>
            <a:lnSpc>
              <a:spcPct val="100000"/>
            </a:lnSpc>
            <a:defRPr b="1"/>
          </a:pPr>
          <a:r>
            <a:rPr lang="en-US" sz="1600" b="1" dirty="0"/>
            <a:t>FHWA reviews applications</a:t>
          </a:r>
          <a:endParaRPr lang="en-US" sz="1600" dirty="0"/>
        </a:p>
      </dgm:t>
    </dgm:pt>
    <dgm:pt modelId="{1ECFBADE-43DF-41AD-A094-591CB89880A0}" type="parTrans" cxnId="{F628050D-E795-4160-901C-2825B497DCC3}">
      <dgm:prSet/>
      <dgm:spPr/>
      <dgm:t>
        <a:bodyPr/>
        <a:lstStyle/>
        <a:p>
          <a:endParaRPr lang="en-US"/>
        </a:p>
      </dgm:t>
    </dgm:pt>
    <dgm:pt modelId="{5D296DD4-086D-4E7A-8E60-BD782C09025D}" type="sibTrans" cxnId="{F628050D-E795-4160-901C-2825B497DCC3}">
      <dgm:prSet/>
      <dgm:spPr/>
      <dgm:t>
        <a:bodyPr/>
        <a:lstStyle/>
        <a:p>
          <a:endParaRPr lang="en-US"/>
        </a:p>
      </dgm:t>
    </dgm:pt>
    <dgm:pt modelId="{9F143935-DB6A-429B-A255-34E7A024AB59}">
      <dgm:prSet custT="1"/>
      <dgm:spPr/>
      <dgm:t>
        <a:bodyPr/>
        <a:lstStyle/>
        <a:p>
          <a:pPr>
            <a:lnSpc>
              <a:spcPct val="100000"/>
            </a:lnSpc>
          </a:pPr>
          <a:r>
            <a:rPr lang="en-US" sz="1400" dirty="0"/>
            <a:t>Technical staff from FHWA Reviews projects for eligibility and rate applications against the selection criteria described in the NOFO.</a:t>
          </a:r>
        </a:p>
      </dgm:t>
    </dgm:pt>
    <dgm:pt modelId="{0E4982A3-9B34-4CD4-935C-85DF8F1DD366}" type="parTrans" cxnId="{EE632EC8-B225-4B06-9942-0E281369C196}">
      <dgm:prSet/>
      <dgm:spPr/>
      <dgm:t>
        <a:bodyPr/>
        <a:lstStyle/>
        <a:p>
          <a:endParaRPr lang="en-US"/>
        </a:p>
      </dgm:t>
    </dgm:pt>
    <dgm:pt modelId="{82B8C989-E7D6-4DA5-A306-5607681E3BBA}" type="sibTrans" cxnId="{EE632EC8-B225-4B06-9942-0E281369C196}">
      <dgm:prSet/>
      <dgm:spPr/>
      <dgm:t>
        <a:bodyPr/>
        <a:lstStyle/>
        <a:p>
          <a:endParaRPr lang="en-US"/>
        </a:p>
      </dgm:t>
    </dgm:pt>
    <dgm:pt modelId="{4AF15620-12F5-49C5-851D-ED8B22D74C49}">
      <dgm:prSet custT="1"/>
      <dgm:spPr/>
      <dgm:t>
        <a:bodyPr/>
        <a:lstStyle/>
        <a:p>
          <a:pPr>
            <a:lnSpc>
              <a:spcPct val="100000"/>
            </a:lnSpc>
            <a:defRPr b="1"/>
          </a:pPr>
          <a:r>
            <a:rPr lang="en-US" sz="1600" b="1" dirty="0"/>
            <a:t>Senior Team  </a:t>
          </a:r>
          <a:endParaRPr lang="en-US" sz="1600" dirty="0"/>
        </a:p>
      </dgm:t>
    </dgm:pt>
    <dgm:pt modelId="{573D4EF1-8D10-456E-B44B-EE0122E8EE38}" type="parTrans" cxnId="{14DEFD84-7A5A-4128-AEFC-624E0F534D78}">
      <dgm:prSet/>
      <dgm:spPr/>
      <dgm:t>
        <a:bodyPr/>
        <a:lstStyle/>
        <a:p>
          <a:endParaRPr lang="en-US"/>
        </a:p>
      </dgm:t>
    </dgm:pt>
    <dgm:pt modelId="{813ECC8C-7C5D-4A79-B31C-B3C486C4B493}" type="sibTrans" cxnId="{14DEFD84-7A5A-4128-AEFC-624E0F534D78}">
      <dgm:prSet/>
      <dgm:spPr/>
      <dgm:t>
        <a:bodyPr/>
        <a:lstStyle/>
        <a:p>
          <a:endParaRPr lang="en-US"/>
        </a:p>
      </dgm:t>
    </dgm:pt>
    <dgm:pt modelId="{7A4B2C41-D2BC-47FE-90A4-44F7A35F6C1C}">
      <dgm:prSet custT="1"/>
      <dgm:spPr/>
      <dgm:t>
        <a:bodyPr/>
        <a:lstStyle/>
        <a:p>
          <a:pPr>
            <a:lnSpc>
              <a:spcPct val="100000"/>
            </a:lnSpc>
          </a:pPr>
          <a:r>
            <a:rPr lang="en-US" sz="1400" dirty="0"/>
            <a:t>Executive leaders from FHWA decide which applications are sent to the Administrator as </a:t>
          </a:r>
          <a:r>
            <a:rPr lang="en-US" sz="1400" b="1" dirty="0"/>
            <a:t>Highly Rated</a:t>
          </a:r>
          <a:endParaRPr lang="en-US" sz="1400" dirty="0"/>
        </a:p>
      </dgm:t>
    </dgm:pt>
    <dgm:pt modelId="{340BC3E4-61F8-448E-AABB-89EC4E8581BD}" type="parTrans" cxnId="{1A4474FE-9202-4FF5-A0DC-EA06C2516100}">
      <dgm:prSet/>
      <dgm:spPr/>
      <dgm:t>
        <a:bodyPr/>
        <a:lstStyle/>
        <a:p>
          <a:endParaRPr lang="en-US"/>
        </a:p>
      </dgm:t>
    </dgm:pt>
    <dgm:pt modelId="{6CD6CA7B-B5BC-412B-8FBD-3A9CE98F12D9}" type="sibTrans" cxnId="{1A4474FE-9202-4FF5-A0DC-EA06C2516100}">
      <dgm:prSet/>
      <dgm:spPr/>
      <dgm:t>
        <a:bodyPr/>
        <a:lstStyle/>
        <a:p>
          <a:endParaRPr lang="en-US"/>
        </a:p>
      </dgm:t>
    </dgm:pt>
    <dgm:pt modelId="{9DF51180-8001-4140-8535-C7D107E066ED}">
      <dgm:prSet custT="1"/>
      <dgm:spPr/>
      <dgm:t>
        <a:bodyPr/>
        <a:lstStyle/>
        <a:p>
          <a:pPr>
            <a:lnSpc>
              <a:spcPct val="100000"/>
            </a:lnSpc>
            <a:defRPr b="1"/>
          </a:pPr>
          <a:r>
            <a:rPr lang="en-US" sz="1600" b="1" dirty="0"/>
            <a:t>FHWA Administrator makes the final selections</a:t>
          </a:r>
          <a:endParaRPr lang="en-US" sz="1600" dirty="0"/>
        </a:p>
      </dgm:t>
    </dgm:pt>
    <dgm:pt modelId="{D6F91C5B-6BD7-49CD-92DE-2C703289657C}" type="parTrans" cxnId="{3181B1B2-7D75-4775-8983-C3A1E30BA0C7}">
      <dgm:prSet/>
      <dgm:spPr/>
      <dgm:t>
        <a:bodyPr/>
        <a:lstStyle/>
        <a:p>
          <a:endParaRPr lang="en-US"/>
        </a:p>
      </dgm:t>
    </dgm:pt>
    <dgm:pt modelId="{F869EBFE-B613-4403-9B6F-485C39C388CC}" type="sibTrans" cxnId="{3181B1B2-7D75-4775-8983-C3A1E30BA0C7}">
      <dgm:prSet/>
      <dgm:spPr/>
      <dgm:t>
        <a:bodyPr/>
        <a:lstStyle/>
        <a:p>
          <a:endParaRPr lang="en-US"/>
        </a:p>
      </dgm:t>
    </dgm:pt>
    <dgm:pt modelId="{17302662-F677-43CC-A5E4-7ACB0F146ACC}">
      <dgm:prSet custT="1"/>
      <dgm:spPr/>
      <dgm:t>
        <a:bodyPr/>
        <a:lstStyle/>
        <a:p>
          <a:pPr>
            <a:lnSpc>
              <a:spcPct val="100000"/>
            </a:lnSpc>
            <a:defRPr b="1"/>
          </a:pPr>
          <a:r>
            <a:rPr lang="en-US" sz="1600" b="1" dirty="0"/>
            <a:t>Technical Review Team</a:t>
          </a:r>
          <a:r>
            <a:rPr lang="en-US" sz="1600" dirty="0"/>
            <a:t>  </a:t>
          </a:r>
        </a:p>
      </dgm:t>
    </dgm:pt>
    <dgm:pt modelId="{06C8F9D7-F96E-4668-B152-5C831D3FA8FA}" type="parTrans" cxnId="{237D9565-A091-485F-AB72-C752E1093E10}">
      <dgm:prSet/>
      <dgm:spPr/>
      <dgm:t>
        <a:bodyPr/>
        <a:lstStyle/>
        <a:p>
          <a:endParaRPr lang="en-US"/>
        </a:p>
      </dgm:t>
    </dgm:pt>
    <dgm:pt modelId="{1BD0D6B7-9828-4B24-ABD6-94C8EB6F54D3}" type="sibTrans" cxnId="{237D9565-A091-485F-AB72-C752E1093E10}">
      <dgm:prSet/>
      <dgm:spPr/>
      <dgm:t>
        <a:bodyPr/>
        <a:lstStyle/>
        <a:p>
          <a:endParaRPr lang="en-US"/>
        </a:p>
      </dgm:t>
    </dgm:pt>
    <dgm:pt modelId="{B1940602-3A04-4B1B-90E4-8B36A5B691BB}">
      <dgm:prSet custT="1"/>
      <dgm:spPr/>
      <dgm:t>
        <a:bodyPr/>
        <a:lstStyle/>
        <a:p>
          <a:pPr>
            <a:lnSpc>
              <a:spcPct val="100000"/>
            </a:lnSpc>
          </a:pPr>
          <a:r>
            <a:rPr lang="en-US" sz="1400" b="0" dirty="0"/>
            <a:t>FHWA reviews applications to ensure the materials are complete and responsive to the NOFO instructions.</a:t>
          </a:r>
        </a:p>
      </dgm:t>
    </dgm:pt>
    <dgm:pt modelId="{085C4896-254A-47F8-8C92-21370C3BD795}" type="parTrans" cxnId="{86728E0E-3E5A-42E4-82B7-BFC52A5E7AA3}">
      <dgm:prSet/>
      <dgm:spPr/>
      <dgm:t>
        <a:bodyPr/>
        <a:lstStyle/>
        <a:p>
          <a:endParaRPr lang="en-US"/>
        </a:p>
      </dgm:t>
    </dgm:pt>
    <dgm:pt modelId="{3C0E1BFE-5078-4DB9-BAC6-DEC6E66ED913}" type="sibTrans" cxnId="{86728E0E-3E5A-42E4-82B7-BFC52A5E7AA3}">
      <dgm:prSet/>
      <dgm:spPr/>
      <dgm:t>
        <a:bodyPr/>
        <a:lstStyle/>
        <a:p>
          <a:endParaRPr lang="en-US"/>
        </a:p>
      </dgm:t>
    </dgm:pt>
    <dgm:pt modelId="{B641E84F-98FB-484F-930E-8EB2BF294192}" type="pres">
      <dgm:prSet presAssocID="{FD911ED4-088A-427A-A879-DF0226E78F39}" presName="root" presStyleCnt="0">
        <dgm:presLayoutVars>
          <dgm:dir/>
          <dgm:resizeHandles val="exact"/>
        </dgm:presLayoutVars>
      </dgm:prSet>
      <dgm:spPr/>
    </dgm:pt>
    <dgm:pt modelId="{B5D8D666-79E3-4682-9A65-497A5583A1BB}" type="pres">
      <dgm:prSet presAssocID="{1775BC42-1287-4BD2-9273-E11682105129}" presName="compNode" presStyleCnt="0"/>
      <dgm:spPr/>
    </dgm:pt>
    <dgm:pt modelId="{6F8F1A51-1A48-4A5D-B5F6-1FFA3EB210B8}" type="pres">
      <dgm:prSet presAssocID="{1775BC42-1287-4BD2-9273-E11682105129}" presName="iconRect" presStyleLbl="node1" presStyleIdx="0" presStyleCnt="4" custScaleX="211126" custScaleY="249526" custLinFactY="-71274" custLinFactNeighborX="35919" custLinFactNeighborY="-100000"/>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4000" r="-4000"/>
          </a:stretch>
        </a:blipFill>
        <a:ln>
          <a:noFill/>
        </a:ln>
      </dgm:spPr>
      <dgm:extLst>
        <a:ext uri="{E40237B7-FDA0-4F09-8148-C483321AD2D9}">
          <dgm14:cNvPr xmlns:dgm14="http://schemas.microsoft.com/office/drawing/2010/diagram" id="0" name="" descr="Checklist outline"/>
        </a:ext>
      </dgm:extLst>
    </dgm:pt>
    <dgm:pt modelId="{0CE7BBB5-9923-4672-AA30-2576809AAFCF}" type="pres">
      <dgm:prSet presAssocID="{1775BC42-1287-4BD2-9273-E11682105129}" presName="iconSpace" presStyleCnt="0"/>
      <dgm:spPr/>
    </dgm:pt>
    <dgm:pt modelId="{6D387874-7A53-4EB9-9EA6-E630EF6537AB}" type="pres">
      <dgm:prSet presAssocID="{1775BC42-1287-4BD2-9273-E11682105129}" presName="parTx" presStyleLbl="revTx" presStyleIdx="0" presStyleCnt="8" custScaleY="60196" custLinFactNeighborX="-1752" custLinFactNeighborY="-91155">
        <dgm:presLayoutVars>
          <dgm:chMax val="0"/>
          <dgm:chPref val="0"/>
        </dgm:presLayoutVars>
      </dgm:prSet>
      <dgm:spPr/>
    </dgm:pt>
    <dgm:pt modelId="{05843508-010B-4259-BE5A-6122AD42BCA2}" type="pres">
      <dgm:prSet presAssocID="{1775BC42-1287-4BD2-9273-E11682105129}" presName="txSpace" presStyleCnt="0"/>
      <dgm:spPr/>
    </dgm:pt>
    <dgm:pt modelId="{11114306-6435-46E8-B5DC-7D580136B4FD}" type="pres">
      <dgm:prSet presAssocID="{1775BC42-1287-4BD2-9273-E11682105129}" presName="desTx" presStyleLbl="revTx" presStyleIdx="1" presStyleCnt="8" custScaleY="117122" custLinFactY="-59779" custLinFactNeighborX="-4418" custLinFactNeighborY="-100000">
        <dgm:presLayoutVars/>
      </dgm:prSet>
      <dgm:spPr/>
    </dgm:pt>
    <dgm:pt modelId="{2B8BFE5F-7DC1-427E-AA0D-6B57CE9DB5BF}" type="pres">
      <dgm:prSet presAssocID="{5D296DD4-086D-4E7A-8E60-BD782C09025D}" presName="sibTrans" presStyleCnt="0"/>
      <dgm:spPr/>
    </dgm:pt>
    <dgm:pt modelId="{9E7D5713-D271-47DE-B396-C1C08C6CE191}" type="pres">
      <dgm:prSet presAssocID="{17302662-F677-43CC-A5E4-7ACB0F146ACC}" presName="compNode" presStyleCnt="0"/>
      <dgm:spPr/>
    </dgm:pt>
    <dgm:pt modelId="{FBDEFABD-FEEE-41D2-B6B2-DFE162DAC657}" type="pres">
      <dgm:prSet presAssocID="{17302662-F677-43CC-A5E4-7ACB0F146ACC}" presName="iconRect" presStyleLbl="node1" presStyleIdx="1" presStyleCnt="4" custScaleX="213121" custScaleY="215732" custLinFactY="-74302" custLinFactNeighborX="51542" custLinFactNeighborY="-100000"/>
      <dgm:spPr>
        <a:blipFill rotWithShape="1">
          <a:blip xmlns:r="http://schemas.openxmlformats.org/officeDocument/2006/relationships" r:embed="rId3"/>
          <a:srcRect/>
          <a:stretch>
            <a:fillRect t="-4000" b="-4000"/>
          </a:stretch>
        </a:blipFill>
      </dgm:spPr>
    </dgm:pt>
    <dgm:pt modelId="{EC79DF56-4D15-421D-9FFF-7FAB4B788456}" type="pres">
      <dgm:prSet presAssocID="{17302662-F677-43CC-A5E4-7ACB0F146ACC}" presName="iconSpace" presStyleCnt="0"/>
      <dgm:spPr/>
    </dgm:pt>
    <dgm:pt modelId="{80AED74B-36D5-48B4-B1E2-3EB6F2411340}" type="pres">
      <dgm:prSet presAssocID="{17302662-F677-43CC-A5E4-7ACB0F146ACC}" presName="parTx" presStyleLbl="revTx" presStyleIdx="2" presStyleCnt="8" custLinFactNeighborX="-4001" custLinFactNeighborY="-84360">
        <dgm:presLayoutVars>
          <dgm:chMax val="0"/>
          <dgm:chPref val="0"/>
        </dgm:presLayoutVars>
      </dgm:prSet>
      <dgm:spPr/>
    </dgm:pt>
    <dgm:pt modelId="{B79D9A44-D6D6-46DE-8D32-937F5456109D}" type="pres">
      <dgm:prSet presAssocID="{17302662-F677-43CC-A5E4-7ACB0F146ACC}" presName="txSpace" presStyleCnt="0"/>
      <dgm:spPr/>
    </dgm:pt>
    <dgm:pt modelId="{8C6DE4E0-FB4A-4F5A-B4BF-DC9784946B79}" type="pres">
      <dgm:prSet presAssocID="{17302662-F677-43CC-A5E4-7ACB0F146ACC}" presName="desTx" presStyleLbl="revTx" presStyleIdx="3" presStyleCnt="8" custLinFactY="-94638" custLinFactNeighborX="-4001" custLinFactNeighborY="-100000">
        <dgm:presLayoutVars/>
      </dgm:prSet>
      <dgm:spPr/>
    </dgm:pt>
    <dgm:pt modelId="{A8004789-C426-403E-B549-74B60B4E4A3E}" type="pres">
      <dgm:prSet presAssocID="{1BD0D6B7-9828-4B24-ABD6-94C8EB6F54D3}" presName="sibTrans" presStyleCnt="0"/>
      <dgm:spPr/>
    </dgm:pt>
    <dgm:pt modelId="{248E7B24-864F-49E5-B0F4-62F2E3096DBA}" type="pres">
      <dgm:prSet presAssocID="{4AF15620-12F5-49C5-851D-ED8B22D74C49}" presName="compNode" presStyleCnt="0"/>
      <dgm:spPr/>
    </dgm:pt>
    <dgm:pt modelId="{AEEFB6E5-BE8F-48A4-9A98-9C7EE0636668}" type="pres">
      <dgm:prSet presAssocID="{4AF15620-12F5-49C5-851D-ED8B22D74C49}" presName="iconRect" presStyleLbl="node1" presStyleIdx="2" presStyleCnt="4" custScaleX="203353" custScaleY="164247" custLinFactY="-61789" custLinFactNeighborX="12938" custLinFactNeighborY="-100000"/>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t="-12000" b="-12000"/>
          </a:stretch>
        </a:blipFill>
        <a:ln>
          <a:noFill/>
        </a:ln>
      </dgm:spPr>
      <dgm:extLst>
        <a:ext uri="{E40237B7-FDA0-4F09-8148-C483321AD2D9}">
          <dgm14:cNvPr xmlns:dgm14="http://schemas.microsoft.com/office/drawing/2010/diagram" id="0" name="" descr="Management outline"/>
        </a:ext>
      </dgm:extLst>
    </dgm:pt>
    <dgm:pt modelId="{385CAA5F-C80E-4F2C-841F-263332E9093D}" type="pres">
      <dgm:prSet presAssocID="{4AF15620-12F5-49C5-851D-ED8B22D74C49}" presName="iconSpace" presStyleCnt="0"/>
      <dgm:spPr/>
    </dgm:pt>
    <dgm:pt modelId="{29DF90A2-7BD5-4DDD-B534-7B8AD9D6C2A9}" type="pres">
      <dgm:prSet presAssocID="{4AF15620-12F5-49C5-851D-ED8B22D74C49}" presName="parTx" presStyleLbl="revTx" presStyleIdx="4" presStyleCnt="8" custScaleY="66323" custLinFactNeighborX="-10253" custLinFactNeighborY="-81964">
        <dgm:presLayoutVars>
          <dgm:chMax val="0"/>
          <dgm:chPref val="0"/>
        </dgm:presLayoutVars>
      </dgm:prSet>
      <dgm:spPr/>
    </dgm:pt>
    <dgm:pt modelId="{7ED1861B-010B-4C04-8B4B-6858C782BE73}" type="pres">
      <dgm:prSet presAssocID="{4AF15620-12F5-49C5-851D-ED8B22D74C49}" presName="txSpace" presStyleCnt="0"/>
      <dgm:spPr/>
    </dgm:pt>
    <dgm:pt modelId="{3AC24BCF-13A8-4CDB-B061-524B07E1E8B9}" type="pres">
      <dgm:prSet presAssocID="{4AF15620-12F5-49C5-851D-ED8B22D74C49}" presName="desTx" presStyleLbl="revTx" presStyleIdx="5" presStyleCnt="8" custLinFactY="-100000" custLinFactNeighborX="-13558" custLinFactNeighborY="-103842">
        <dgm:presLayoutVars/>
      </dgm:prSet>
      <dgm:spPr/>
    </dgm:pt>
    <dgm:pt modelId="{2AB8D80A-4311-4C9A-9EB8-CEE6755835D3}" type="pres">
      <dgm:prSet presAssocID="{813ECC8C-7C5D-4A79-B31C-B3C486C4B493}" presName="sibTrans" presStyleCnt="0"/>
      <dgm:spPr/>
    </dgm:pt>
    <dgm:pt modelId="{008DE1FB-B763-48F0-B0DA-52CC46C7B935}" type="pres">
      <dgm:prSet presAssocID="{9DF51180-8001-4140-8535-C7D107E066ED}" presName="compNode" presStyleCnt="0"/>
      <dgm:spPr/>
    </dgm:pt>
    <dgm:pt modelId="{F4FAB188-0D10-448E-BC1B-CBACDD87E7A8}" type="pres">
      <dgm:prSet presAssocID="{9DF51180-8001-4140-8535-C7D107E066ED}" presName="iconRect" presStyleLbl="node1" presStyleIdx="3" presStyleCnt="4" custLinFactNeighborX="23324" custLinFactNeighborY="-80891"/>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Checkmark"/>
        </a:ext>
      </dgm:extLst>
    </dgm:pt>
    <dgm:pt modelId="{78C23818-263C-4E86-B339-8DD1A3B39238}" type="pres">
      <dgm:prSet presAssocID="{9DF51180-8001-4140-8535-C7D107E066ED}" presName="iconSpace" presStyleCnt="0"/>
      <dgm:spPr/>
    </dgm:pt>
    <dgm:pt modelId="{823A5EDA-EB0F-4951-87B9-F374CDFFBEB0}" type="pres">
      <dgm:prSet presAssocID="{9DF51180-8001-4140-8535-C7D107E066ED}" presName="parTx" presStyleLbl="revTx" presStyleIdx="6" presStyleCnt="8" custLinFactNeighborX="404" custLinFactNeighborY="-48063">
        <dgm:presLayoutVars>
          <dgm:chMax val="0"/>
          <dgm:chPref val="0"/>
        </dgm:presLayoutVars>
      </dgm:prSet>
      <dgm:spPr/>
    </dgm:pt>
    <dgm:pt modelId="{33819295-541E-4748-A473-E140CCF556F9}" type="pres">
      <dgm:prSet presAssocID="{9DF51180-8001-4140-8535-C7D107E066ED}" presName="txSpace" presStyleCnt="0"/>
      <dgm:spPr/>
    </dgm:pt>
    <dgm:pt modelId="{84FAA3E3-21A1-4957-90DE-79D4546CE792}" type="pres">
      <dgm:prSet presAssocID="{9DF51180-8001-4140-8535-C7D107E066ED}" presName="desTx" presStyleLbl="revTx" presStyleIdx="7" presStyleCnt="8">
        <dgm:presLayoutVars/>
      </dgm:prSet>
      <dgm:spPr/>
    </dgm:pt>
  </dgm:ptLst>
  <dgm:cxnLst>
    <dgm:cxn modelId="{F628050D-E795-4160-901C-2825B497DCC3}" srcId="{FD911ED4-088A-427A-A879-DF0226E78F39}" destId="{1775BC42-1287-4BD2-9273-E11682105129}" srcOrd="0" destOrd="0" parTransId="{1ECFBADE-43DF-41AD-A094-591CB89880A0}" sibTransId="{5D296DD4-086D-4E7A-8E60-BD782C09025D}"/>
    <dgm:cxn modelId="{86728E0E-3E5A-42E4-82B7-BFC52A5E7AA3}" srcId="{1775BC42-1287-4BD2-9273-E11682105129}" destId="{B1940602-3A04-4B1B-90E4-8B36A5B691BB}" srcOrd="0" destOrd="0" parTransId="{085C4896-254A-47F8-8C92-21370C3BD795}" sibTransId="{3C0E1BFE-5078-4DB9-BAC6-DEC6E66ED913}"/>
    <dgm:cxn modelId="{55502D0F-7D6E-4821-BBF8-0300A6AC6A34}" type="presOf" srcId="{7A4B2C41-D2BC-47FE-90A4-44F7A35F6C1C}" destId="{3AC24BCF-13A8-4CDB-B061-524B07E1E8B9}" srcOrd="0" destOrd="0" presId="urn:microsoft.com/office/officeart/2018/2/layout/IconLabelDescriptionList"/>
    <dgm:cxn modelId="{1E154C2C-E946-441C-8EC6-430B0AAE6A3E}" type="presOf" srcId="{9DF51180-8001-4140-8535-C7D107E066ED}" destId="{823A5EDA-EB0F-4951-87B9-F374CDFFBEB0}" srcOrd="0" destOrd="0" presId="urn:microsoft.com/office/officeart/2018/2/layout/IconLabelDescriptionList"/>
    <dgm:cxn modelId="{ECF7F631-6260-4C34-9123-1000E34E6CFF}" type="presOf" srcId="{4AF15620-12F5-49C5-851D-ED8B22D74C49}" destId="{29DF90A2-7BD5-4DDD-B534-7B8AD9D6C2A9}" srcOrd="0" destOrd="0" presId="urn:microsoft.com/office/officeart/2018/2/layout/IconLabelDescriptionList"/>
    <dgm:cxn modelId="{237D9565-A091-485F-AB72-C752E1093E10}" srcId="{FD911ED4-088A-427A-A879-DF0226E78F39}" destId="{17302662-F677-43CC-A5E4-7ACB0F146ACC}" srcOrd="1" destOrd="0" parTransId="{06C8F9D7-F96E-4668-B152-5C831D3FA8FA}" sibTransId="{1BD0D6B7-9828-4B24-ABD6-94C8EB6F54D3}"/>
    <dgm:cxn modelId="{4A21F946-7AED-4D51-A8A9-FBDC4806D32B}" type="presOf" srcId="{FD911ED4-088A-427A-A879-DF0226E78F39}" destId="{B641E84F-98FB-484F-930E-8EB2BF294192}" srcOrd="0" destOrd="0" presId="urn:microsoft.com/office/officeart/2018/2/layout/IconLabelDescriptionList"/>
    <dgm:cxn modelId="{14DEFD84-7A5A-4128-AEFC-624E0F534D78}" srcId="{FD911ED4-088A-427A-A879-DF0226E78F39}" destId="{4AF15620-12F5-49C5-851D-ED8B22D74C49}" srcOrd="2" destOrd="0" parTransId="{573D4EF1-8D10-456E-B44B-EE0122E8EE38}" sibTransId="{813ECC8C-7C5D-4A79-B31C-B3C486C4B493}"/>
    <dgm:cxn modelId="{D71B3C9E-50A5-403A-9814-5026A58DE7B0}" type="presOf" srcId="{B1940602-3A04-4B1B-90E4-8B36A5B691BB}" destId="{11114306-6435-46E8-B5DC-7D580136B4FD}" srcOrd="0" destOrd="0" presId="urn:microsoft.com/office/officeart/2018/2/layout/IconLabelDescriptionList"/>
    <dgm:cxn modelId="{21146DB0-F489-43AD-B6A4-03446F20B66D}" type="presOf" srcId="{9F143935-DB6A-429B-A255-34E7A024AB59}" destId="{8C6DE4E0-FB4A-4F5A-B4BF-DC9784946B79}" srcOrd="0" destOrd="0" presId="urn:microsoft.com/office/officeart/2018/2/layout/IconLabelDescriptionList"/>
    <dgm:cxn modelId="{3181B1B2-7D75-4775-8983-C3A1E30BA0C7}" srcId="{FD911ED4-088A-427A-A879-DF0226E78F39}" destId="{9DF51180-8001-4140-8535-C7D107E066ED}" srcOrd="3" destOrd="0" parTransId="{D6F91C5B-6BD7-49CD-92DE-2C703289657C}" sibTransId="{F869EBFE-B613-4403-9B6F-485C39C388CC}"/>
    <dgm:cxn modelId="{7EF02CB3-AE63-4F54-8C34-F0B2D6E5969F}" type="presOf" srcId="{1775BC42-1287-4BD2-9273-E11682105129}" destId="{6D387874-7A53-4EB9-9EA6-E630EF6537AB}" srcOrd="0" destOrd="0" presId="urn:microsoft.com/office/officeart/2018/2/layout/IconLabelDescriptionList"/>
    <dgm:cxn modelId="{EE632EC8-B225-4B06-9942-0E281369C196}" srcId="{17302662-F677-43CC-A5E4-7ACB0F146ACC}" destId="{9F143935-DB6A-429B-A255-34E7A024AB59}" srcOrd="0" destOrd="0" parTransId="{0E4982A3-9B34-4CD4-935C-85DF8F1DD366}" sibTransId="{82B8C989-E7D6-4DA5-A306-5607681E3BBA}"/>
    <dgm:cxn modelId="{80C481D5-57A3-43D8-A382-28F97C2FF57D}" type="presOf" srcId="{17302662-F677-43CC-A5E4-7ACB0F146ACC}" destId="{80AED74B-36D5-48B4-B1E2-3EB6F2411340}" srcOrd="0" destOrd="0" presId="urn:microsoft.com/office/officeart/2018/2/layout/IconLabelDescriptionList"/>
    <dgm:cxn modelId="{1A4474FE-9202-4FF5-A0DC-EA06C2516100}" srcId="{4AF15620-12F5-49C5-851D-ED8B22D74C49}" destId="{7A4B2C41-D2BC-47FE-90A4-44F7A35F6C1C}" srcOrd="0" destOrd="0" parTransId="{340BC3E4-61F8-448E-AABB-89EC4E8581BD}" sibTransId="{6CD6CA7B-B5BC-412B-8FBD-3A9CE98F12D9}"/>
    <dgm:cxn modelId="{6FC6F277-D6BE-4D49-A182-60703E0DBBB0}" type="presParOf" srcId="{B641E84F-98FB-484F-930E-8EB2BF294192}" destId="{B5D8D666-79E3-4682-9A65-497A5583A1BB}" srcOrd="0" destOrd="0" presId="urn:microsoft.com/office/officeart/2018/2/layout/IconLabelDescriptionList"/>
    <dgm:cxn modelId="{C190A2B4-439F-4A8E-9534-1847C76886DA}" type="presParOf" srcId="{B5D8D666-79E3-4682-9A65-497A5583A1BB}" destId="{6F8F1A51-1A48-4A5D-B5F6-1FFA3EB210B8}" srcOrd="0" destOrd="0" presId="urn:microsoft.com/office/officeart/2018/2/layout/IconLabelDescriptionList"/>
    <dgm:cxn modelId="{4A86267A-F8C7-40CD-8382-5AB82C38C5DF}" type="presParOf" srcId="{B5D8D666-79E3-4682-9A65-497A5583A1BB}" destId="{0CE7BBB5-9923-4672-AA30-2576809AAFCF}" srcOrd="1" destOrd="0" presId="urn:microsoft.com/office/officeart/2018/2/layout/IconLabelDescriptionList"/>
    <dgm:cxn modelId="{069C3684-C514-44B3-8400-2FD456FC40CD}" type="presParOf" srcId="{B5D8D666-79E3-4682-9A65-497A5583A1BB}" destId="{6D387874-7A53-4EB9-9EA6-E630EF6537AB}" srcOrd="2" destOrd="0" presId="urn:microsoft.com/office/officeart/2018/2/layout/IconLabelDescriptionList"/>
    <dgm:cxn modelId="{1F3CF0F1-B192-4BE5-9B9A-6261F24CDC9C}" type="presParOf" srcId="{B5D8D666-79E3-4682-9A65-497A5583A1BB}" destId="{05843508-010B-4259-BE5A-6122AD42BCA2}" srcOrd="3" destOrd="0" presId="urn:microsoft.com/office/officeart/2018/2/layout/IconLabelDescriptionList"/>
    <dgm:cxn modelId="{C70EED05-3FB6-445A-908B-C90020C90CE1}" type="presParOf" srcId="{B5D8D666-79E3-4682-9A65-497A5583A1BB}" destId="{11114306-6435-46E8-B5DC-7D580136B4FD}" srcOrd="4" destOrd="0" presId="urn:microsoft.com/office/officeart/2018/2/layout/IconLabelDescriptionList"/>
    <dgm:cxn modelId="{1C313F70-7B48-4070-A1DD-479AC05B4F2A}" type="presParOf" srcId="{B641E84F-98FB-484F-930E-8EB2BF294192}" destId="{2B8BFE5F-7DC1-427E-AA0D-6B57CE9DB5BF}" srcOrd="1" destOrd="0" presId="urn:microsoft.com/office/officeart/2018/2/layout/IconLabelDescriptionList"/>
    <dgm:cxn modelId="{01631EA9-CF70-4B79-9E5D-C2BF8B00BF4C}" type="presParOf" srcId="{B641E84F-98FB-484F-930E-8EB2BF294192}" destId="{9E7D5713-D271-47DE-B396-C1C08C6CE191}" srcOrd="2" destOrd="0" presId="urn:microsoft.com/office/officeart/2018/2/layout/IconLabelDescriptionList"/>
    <dgm:cxn modelId="{3D7D7263-8710-4852-BEFD-93F572BC1FDB}" type="presParOf" srcId="{9E7D5713-D271-47DE-B396-C1C08C6CE191}" destId="{FBDEFABD-FEEE-41D2-B6B2-DFE162DAC657}" srcOrd="0" destOrd="0" presId="urn:microsoft.com/office/officeart/2018/2/layout/IconLabelDescriptionList"/>
    <dgm:cxn modelId="{49B4779F-6D44-49BF-951C-2B444CF85DD4}" type="presParOf" srcId="{9E7D5713-D271-47DE-B396-C1C08C6CE191}" destId="{EC79DF56-4D15-421D-9FFF-7FAB4B788456}" srcOrd="1" destOrd="0" presId="urn:microsoft.com/office/officeart/2018/2/layout/IconLabelDescriptionList"/>
    <dgm:cxn modelId="{7FA8B67F-6C15-4A8E-B81E-D131F3E7C189}" type="presParOf" srcId="{9E7D5713-D271-47DE-B396-C1C08C6CE191}" destId="{80AED74B-36D5-48B4-B1E2-3EB6F2411340}" srcOrd="2" destOrd="0" presId="urn:microsoft.com/office/officeart/2018/2/layout/IconLabelDescriptionList"/>
    <dgm:cxn modelId="{D7D1379C-5932-4426-AC6F-BE994B9F8A33}" type="presParOf" srcId="{9E7D5713-D271-47DE-B396-C1C08C6CE191}" destId="{B79D9A44-D6D6-46DE-8D32-937F5456109D}" srcOrd="3" destOrd="0" presId="urn:microsoft.com/office/officeart/2018/2/layout/IconLabelDescriptionList"/>
    <dgm:cxn modelId="{554C4747-B486-4B2A-AC0C-87B00CE4A786}" type="presParOf" srcId="{9E7D5713-D271-47DE-B396-C1C08C6CE191}" destId="{8C6DE4E0-FB4A-4F5A-B4BF-DC9784946B79}" srcOrd="4" destOrd="0" presId="urn:microsoft.com/office/officeart/2018/2/layout/IconLabelDescriptionList"/>
    <dgm:cxn modelId="{4975F9C0-D804-4250-9D92-ED8FCAB6E2E5}" type="presParOf" srcId="{B641E84F-98FB-484F-930E-8EB2BF294192}" destId="{A8004789-C426-403E-B549-74B60B4E4A3E}" srcOrd="3" destOrd="0" presId="urn:microsoft.com/office/officeart/2018/2/layout/IconLabelDescriptionList"/>
    <dgm:cxn modelId="{062834E8-562F-4F4C-B9A2-F309BA860658}" type="presParOf" srcId="{B641E84F-98FB-484F-930E-8EB2BF294192}" destId="{248E7B24-864F-49E5-B0F4-62F2E3096DBA}" srcOrd="4" destOrd="0" presId="urn:microsoft.com/office/officeart/2018/2/layout/IconLabelDescriptionList"/>
    <dgm:cxn modelId="{DEEC739D-315F-40C6-9394-A2A34658CD00}" type="presParOf" srcId="{248E7B24-864F-49E5-B0F4-62F2E3096DBA}" destId="{AEEFB6E5-BE8F-48A4-9A98-9C7EE0636668}" srcOrd="0" destOrd="0" presId="urn:microsoft.com/office/officeart/2018/2/layout/IconLabelDescriptionList"/>
    <dgm:cxn modelId="{9159C257-5ADC-4FC6-ADA4-36AEB385D54E}" type="presParOf" srcId="{248E7B24-864F-49E5-B0F4-62F2E3096DBA}" destId="{385CAA5F-C80E-4F2C-841F-263332E9093D}" srcOrd="1" destOrd="0" presId="urn:microsoft.com/office/officeart/2018/2/layout/IconLabelDescriptionList"/>
    <dgm:cxn modelId="{63617058-BD76-4328-B4B9-196FEFB213BC}" type="presParOf" srcId="{248E7B24-864F-49E5-B0F4-62F2E3096DBA}" destId="{29DF90A2-7BD5-4DDD-B534-7B8AD9D6C2A9}" srcOrd="2" destOrd="0" presId="urn:microsoft.com/office/officeart/2018/2/layout/IconLabelDescriptionList"/>
    <dgm:cxn modelId="{7E030C59-FAA6-4279-9ADB-77DCA9C47C38}" type="presParOf" srcId="{248E7B24-864F-49E5-B0F4-62F2E3096DBA}" destId="{7ED1861B-010B-4C04-8B4B-6858C782BE73}" srcOrd="3" destOrd="0" presId="urn:microsoft.com/office/officeart/2018/2/layout/IconLabelDescriptionList"/>
    <dgm:cxn modelId="{7013C895-CAE3-40A0-9712-5FEEA9D7857D}" type="presParOf" srcId="{248E7B24-864F-49E5-B0F4-62F2E3096DBA}" destId="{3AC24BCF-13A8-4CDB-B061-524B07E1E8B9}" srcOrd="4" destOrd="0" presId="urn:microsoft.com/office/officeart/2018/2/layout/IconLabelDescriptionList"/>
    <dgm:cxn modelId="{CCFFC6F9-4576-4E3E-9639-45C1A8FFDD44}" type="presParOf" srcId="{B641E84F-98FB-484F-930E-8EB2BF294192}" destId="{2AB8D80A-4311-4C9A-9EB8-CEE6755835D3}" srcOrd="5" destOrd="0" presId="urn:microsoft.com/office/officeart/2018/2/layout/IconLabelDescriptionList"/>
    <dgm:cxn modelId="{5E480E53-DA08-417F-9F88-292D1AA62A5B}" type="presParOf" srcId="{B641E84F-98FB-484F-930E-8EB2BF294192}" destId="{008DE1FB-B763-48F0-B0DA-52CC46C7B935}" srcOrd="6" destOrd="0" presId="urn:microsoft.com/office/officeart/2018/2/layout/IconLabelDescriptionList"/>
    <dgm:cxn modelId="{D6605715-AEF7-4A37-A1AE-7C81A3ABE90C}" type="presParOf" srcId="{008DE1FB-B763-48F0-B0DA-52CC46C7B935}" destId="{F4FAB188-0D10-448E-BC1B-CBACDD87E7A8}" srcOrd="0" destOrd="0" presId="urn:microsoft.com/office/officeart/2018/2/layout/IconLabelDescriptionList"/>
    <dgm:cxn modelId="{C2E41E3D-F231-4848-98F0-2E6E2DAAFA5E}" type="presParOf" srcId="{008DE1FB-B763-48F0-B0DA-52CC46C7B935}" destId="{78C23818-263C-4E86-B339-8DD1A3B39238}" srcOrd="1" destOrd="0" presId="urn:microsoft.com/office/officeart/2018/2/layout/IconLabelDescriptionList"/>
    <dgm:cxn modelId="{2FA497A3-249D-48DA-8FAC-EDAF4AB52E94}" type="presParOf" srcId="{008DE1FB-B763-48F0-B0DA-52CC46C7B935}" destId="{823A5EDA-EB0F-4951-87B9-F374CDFFBEB0}" srcOrd="2" destOrd="0" presId="urn:microsoft.com/office/officeart/2018/2/layout/IconLabelDescriptionList"/>
    <dgm:cxn modelId="{E0E36575-5D80-4D0B-B26F-3415CA8D04FA}" type="presParOf" srcId="{008DE1FB-B763-48F0-B0DA-52CC46C7B935}" destId="{33819295-541E-4748-A473-E140CCF556F9}" srcOrd="3" destOrd="0" presId="urn:microsoft.com/office/officeart/2018/2/layout/IconLabelDescriptionList"/>
    <dgm:cxn modelId="{13EB4B6C-B558-4D3D-9BDB-0EFA07FCB152}" type="presParOf" srcId="{008DE1FB-B763-48F0-B0DA-52CC46C7B935}" destId="{84FAA3E3-21A1-4957-90DE-79D4546CE792}"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D911ED4-088A-427A-A879-DF0226E78F39}" type="doc">
      <dgm:prSet loTypeId="urn:microsoft.com/office/officeart/2005/8/layout/hList1" loCatId="list" qsTypeId="urn:microsoft.com/office/officeart/2005/8/quickstyle/simple4" qsCatId="simple" csTypeId="urn:microsoft.com/office/officeart/2005/8/colors/colorful1" csCatId="colorful" phldr="1"/>
      <dgm:spPr/>
      <dgm:t>
        <a:bodyPr/>
        <a:lstStyle/>
        <a:p>
          <a:endParaRPr lang="en-US"/>
        </a:p>
      </dgm:t>
    </dgm:pt>
    <dgm:pt modelId="{1775BC42-1287-4BD2-9273-E11682105129}">
      <dgm:prSet/>
      <dgm:spPr/>
      <dgm:t>
        <a:bodyPr/>
        <a:lstStyle/>
        <a:p>
          <a:pPr>
            <a:defRPr b="1"/>
          </a:pPr>
          <a:r>
            <a:rPr lang="en-US" dirty="0"/>
            <a:t>Highly Recommended</a:t>
          </a:r>
        </a:p>
      </dgm:t>
    </dgm:pt>
    <dgm:pt modelId="{1ECFBADE-43DF-41AD-A094-591CB89880A0}" type="parTrans" cxnId="{F628050D-E795-4160-901C-2825B497DCC3}">
      <dgm:prSet/>
      <dgm:spPr/>
      <dgm:t>
        <a:bodyPr/>
        <a:lstStyle/>
        <a:p>
          <a:endParaRPr lang="en-US"/>
        </a:p>
      </dgm:t>
    </dgm:pt>
    <dgm:pt modelId="{5D296DD4-086D-4E7A-8E60-BD782C09025D}" type="sibTrans" cxnId="{F628050D-E795-4160-901C-2825B497DCC3}">
      <dgm:prSet/>
      <dgm:spPr/>
      <dgm:t>
        <a:bodyPr/>
        <a:lstStyle/>
        <a:p>
          <a:endParaRPr lang="en-US"/>
        </a:p>
      </dgm:t>
    </dgm:pt>
    <dgm:pt modelId="{9F143935-DB6A-429B-A255-34E7A024AB59}">
      <dgm:prSet/>
      <dgm:spPr/>
      <dgm:t>
        <a:bodyPr/>
        <a:lstStyle/>
        <a:p>
          <a:r>
            <a:rPr lang="en-US" dirty="0"/>
            <a:t>The project </a:t>
          </a:r>
          <a:r>
            <a:rPr lang="en-US" b="1" dirty="0"/>
            <a:t>aligns extremely well </a:t>
          </a:r>
          <a:r>
            <a:rPr lang="en-US" dirty="0"/>
            <a:t>with the objectives of the statutory criteria.</a:t>
          </a:r>
        </a:p>
      </dgm:t>
    </dgm:pt>
    <dgm:pt modelId="{0E4982A3-9B34-4CD4-935C-85DF8F1DD366}" type="parTrans" cxnId="{EE632EC8-B225-4B06-9942-0E281369C196}">
      <dgm:prSet/>
      <dgm:spPr/>
      <dgm:t>
        <a:bodyPr/>
        <a:lstStyle/>
        <a:p>
          <a:endParaRPr lang="en-US"/>
        </a:p>
      </dgm:t>
    </dgm:pt>
    <dgm:pt modelId="{82B8C989-E7D6-4DA5-A306-5607681E3BBA}" type="sibTrans" cxnId="{EE632EC8-B225-4B06-9942-0E281369C196}">
      <dgm:prSet/>
      <dgm:spPr/>
      <dgm:t>
        <a:bodyPr/>
        <a:lstStyle/>
        <a:p>
          <a:endParaRPr lang="en-US"/>
        </a:p>
      </dgm:t>
    </dgm:pt>
    <dgm:pt modelId="{4AF15620-12F5-49C5-851D-ED8B22D74C49}">
      <dgm:prSet/>
      <dgm:spPr/>
      <dgm:t>
        <a:bodyPr/>
        <a:lstStyle/>
        <a:p>
          <a:pPr>
            <a:defRPr b="1"/>
          </a:pPr>
          <a:r>
            <a:rPr lang="en-US" dirty="0"/>
            <a:t>Recommended </a:t>
          </a:r>
        </a:p>
      </dgm:t>
    </dgm:pt>
    <dgm:pt modelId="{573D4EF1-8D10-456E-B44B-EE0122E8EE38}" type="parTrans" cxnId="{14DEFD84-7A5A-4128-AEFC-624E0F534D78}">
      <dgm:prSet/>
      <dgm:spPr/>
      <dgm:t>
        <a:bodyPr/>
        <a:lstStyle/>
        <a:p>
          <a:endParaRPr lang="en-US"/>
        </a:p>
      </dgm:t>
    </dgm:pt>
    <dgm:pt modelId="{813ECC8C-7C5D-4A79-B31C-B3C486C4B493}" type="sibTrans" cxnId="{14DEFD84-7A5A-4128-AEFC-624E0F534D78}">
      <dgm:prSet/>
      <dgm:spPr/>
      <dgm:t>
        <a:bodyPr/>
        <a:lstStyle/>
        <a:p>
          <a:endParaRPr lang="en-US"/>
        </a:p>
      </dgm:t>
    </dgm:pt>
    <dgm:pt modelId="{7A4B2C41-D2BC-47FE-90A4-44F7A35F6C1C}">
      <dgm:prSet/>
      <dgm:spPr/>
      <dgm:t>
        <a:bodyPr/>
        <a:lstStyle/>
        <a:p>
          <a:r>
            <a:rPr lang="en-US" dirty="0"/>
            <a:t>The project </a:t>
          </a:r>
          <a:r>
            <a:rPr lang="en-US" b="1" dirty="0"/>
            <a:t>aligns well </a:t>
          </a:r>
          <a:r>
            <a:rPr lang="en-US" dirty="0"/>
            <a:t>with the objectives of the statutory criteria.  </a:t>
          </a:r>
        </a:p>
      </dgm:t>
    </dgm:pt>
    <dgm:pt modelId="{340BC3E4-61F8-448E-AABB-89EC4E8581BD}" type="parTrans" cxnId="{1A4474FE-9202-4FF5-A0DC-EA06C2516100}">
      <dgm:prSet/>
      <dgm:spPr/>
      <dgm:t>
        <a:bodyPr/>
        <a:lstStyle/>
        <a:p>
          <a:endParaRPr lang="en-US"/>
        </a:p>
      </dgm:t>
    </dgm:pt>
    <dgm:pt modelId="{6CD6CA7B-B5BC-412B-8FBD-3A9CE98F12D9}" type="sibTrans" cxnId="{1A4474FE-9202-4FF5-A0DC-EA06C2516100}">
      <dgm:prSet/>
      <dgm:spPr/>
      <dgm:t>
        <a:bodyPr/>
        <a:lstStyle/>
        <a:p>
          <a:endParaRPr lang="en-US"/>
        </a:p>
      </dgm:t>
    </dgm:pt>
    <dgm:pt modelId="{9DF51180-8001-4140-8535-C7D107E066ED}">
      <dgm:prSet/>
      <dgm:spPr/>
      <dgm:t>
        <a:bodyPr/>
        <a:lstStyle/>
        <a:p>
          <a:pPr>
            <a:defRPr b="1"/>
          </a:pPr>
          <a:r>
            <a:rPr lang="en-US" dirty="0"/>
            <a:t>Acceptable</a:t>
          </a:r>
        </a:p>
      </dgm:t>
    </dgm:pt>
    <dgm:pt modelId="{D6F91C5B-6BD7-49CD-92DE-2C703289657C}" type="parTrans" cxnId="{3181B1B2-7D75-4775-8983-C3A1E30BA0C7}">
      <dgm:prSet/>
      <dgm:spPr/>
      <dgm:t>
        <a:bodyPr/>
        <a:lstStyle/>
        <a:p>
          <a:endParaRPr lang="en-US"/>
        </a:p>
      </dgm:t>
    </dgm:pt>
    <dgm:pt modelId="{F869EBFE-B613-4403-9B6F-485C39C388CC}" type="sibTrans" cxnId="{3181B1B2-7D75-4775-8983-C3A1E30BA0C7}">
      <dgm:prSet/>
      <dgm:spPr/>
      <dgm:t>
        <a:bodyPr/>
        <a:lstStyle/>
        <a:p>
          <a:endParaRPr lang="en-US"/>
        </a:p>
      </dgm:t>
    </dgm:pt>
    <dgm:pt modelId="{2A7A91D8-5C84-49B1-8639-960E68655647}">
      <dgm:prSet/>
      <dgm:spPr/>
      <dgm:t>
        <a:bodyPr/>
        <a:lstStyle/>
        <a:p>
          <a:r>
            <a:rPr lang="en-US" dirty="0"/>
            <a:t>Projects with </a:t>
          </a:r>
          <a:r>
            <a:rPr lang="en-US" b="0" dirty="0"/>
            <a:t>4 or more criteria rated as Strong Alignment</a:t>
          </a:r>
        </a:p>
      </dgm:t>
    </dgm:pt>
    <dgm:pt modelId="{1DACFACF-D3E7-47E0-82CD-DC23CF0E4AEC}" type="parTrans" cxnId="{A2581F85-EC21-4363-B037-EDFA60FEE41F}">
      <dgm:prSet/>
      <dgm:spPr/>
      <dgm:t>
        <a:bodyPr/>
        <a:lstStyle/>
        <a:p>
          <a:endParaRPr lang="en-US"/>
        </a:p>
      </dgm:t>
    </dgm:pt>
    <dgm:pt modelId="{5A322769-6A54-4DAA-83CF-F6E02921C562}" type="sibTrans" cxnId="{A2581F85-EC21-4363-B037-EDFA60FEE41F}">
      <dgm:prSet/>
      <dgm:spPr/>
      <dgm:t>
        <a:bodyPr/>
        <a:lstStyle/>
        <a:p>
          <a:endParaRPr lang="en-US"/>
        </a:p>
      </dgm:t>
    </dgm:pt>
    <dgm:pt modelId="{DA3CBDC5-175A-4708-BB69-80C2BFB15E88}">
      <dgm:prSet/>
      <dgm:spPr/>
      <dgm:t>
        <a:bodyPr/>
        <a:lstStyle/>
        <a:p>
          <a:r>
            <a:rPr lang="en-US" b="0" dirty="0"/>
            <a:t>Or Projects with all the statutory criteria rated as Alignment</a:t>
          </a:r>
        </a:p>
      </dgm:t>
    </dgm:pt>
    <dgm:pt modelId="{A19A62C6-8CAF-4547-806E-176CC93BC554}" type="parTrans" cxnId="{6D9402FD-A18B-4018-9473-9F0290057A73}">
      <dgm:prSet/>
      <dgm:spPr/>
      <dgm:t>
        <a:bodyPr/>
        <a:lstStyle/>
        <a:p>
          <a:endParaRPr lang="en-US"/>
        </a:p>
      </dgm:t>
    </dgm:pt>
    <dgm:pt modelId="{C27D7A46-BFEA-482F-94C9-C60ACCFB5F80}" type="sibTrans" cxnId="{6D9402FD-A18B-4018-9473-9F0290057A73}">
      <dgm:prSet/>
      <dgm:spPr/>
      <dgm:t>
        <a:bodyPr/>
        <a:lstStyle/>
        <a:p>
          <a:endParaRPr lang="en-US"/>
        </a:p>
      </dgm:t>
    </dgm:pt>
    <dgm:pt modelId="{35829AAB-BAF0-4FF9-9674-D80C31786221}">
      <dgm:prSet/>
      <dgm:spPr/>
      <dgm:t>
        <a:bodyPr/>
        <a:lstStyle/>
        <a:p>
          <a:r>
            <a:rPr lang="en-US" dirty="0"/>
            <a:t>Projects with at least1 criterion rated as Strong Alignment</a:t>
          </a:r>
        </a:p>
      </dgm:t>
    </dgm:pt>
    <dgm:pt modelId="{817361F8-719A-4FED-B947-E65B6C6D387A}" type="parTrans" cxnId="{3A388325-4DEE-43AB-847E-365E8D7809BE}">
      <dgm:prSet/>
      <dgm:spPr/>
      <dgm:t>
        <a:bodyPr/>
        <a:lstStyle/>
        <a:p>
          <a:endParaRPr lang="en-US"/>
        </a:p>
      </dgm:t>
    </dgm:pt>
    <dgm:pt modelId="{54B320D8-2452-4599-91F8-352517017546}" type="sibTrans" cxnId="{3A388325-4DEE-43AB-847E-365E8D7809BE}">
      <dgm:prSet/>
      <dgm:spPr/>
      <dgm:t>
        <a:bodyPr/>
        <a:lstStyle/>
        <a:p>
          <a:endParaRPr lang="en-US"/>
        </a:p>
      </dgm:t>
    </dgm:pt>
    <dgm:pt modelId="{4E39C55F-8CAA-4F74-8A3B-89AB308DEF88}">
      <dgm:prSet/>
      <dgm:spPr/>
      <dgm:t>
        <a:bodyPr/>
        <a:lstStyle/>
        <a:p>
          <a:r>
            <a:rPr lang="en-US" dirty="0"/>
            <a:t>or Projects with most of the statutory criteria (5 or more) rated as Alignment</a:t>
          </a:r>
        </a:p>
      </dgm:t>
    </dgm:pt>
    <dgm:pt modelId="{B00D25FD-0A9F-466D-B2A5-205EF80C8EB9}" type="parTrans" cxnId="{4264DA78-DC20-4122-B0A1-308FA69881C6}">
      <dgm:prSet/>
      <dgm:spPr/>
      <dgm:t>
        <a:bodyPr/>
        <a:lstStyle/>
        <a:p>
          <a:endParaRPr lang="en-US"/>
        </a:p>
      </dgm:t>
    </dgm:pt>
    <dgm:pt modelId="{76F2BBFA-D716-4936-8A6F-C8BA995A9115}" type="sibTrans" cxnId="{4264DA78-DC20-4122-B0A1-308FA69881C6}">
      <dgm:prSet/>
      <dgm:spPr/>
      <dgm:t>
        <a:bodyPr/>
        <a:lstStyle/>
        <a:p>
          <a:endParaRPr lang="en-US"/>
        </a:p>
      </dgm:t>
    </dgm:pt>
    <dgm:pt modelId="{213AC12B-9031-4288-BB0B-031AA0377073}">
      <dgm:prSet/>
      <dgm:spPr/>
      <dgm:t>
        <a:bodyPr/>
        <a:lstStyle/>
        <a:p>
          <a:r>
            <a:rPr lang="en-US" b="1" dirty="0"/>
            <a:t>Not Recommended </a:t>
          </a:r>
        </a:p>
      </dgm:t>
    </dgm:pt>
    <dgm:pt modelId="{B64B73A3-99B8-4C1D-A46D-89F3E7FE2F34}" type="parTrans" cxnId="{2F237515-8366-499E-B01D-08626A5B05B4}">
      <dgm:prSet/>
      <dgm:spPr/>
      <dgm:t>
        <a:bodyPr/>
        <a:lstStyle/>
        <a:p>
          <a:endParaRPr lang="en-US"/>
        </a:p>
      </dgm:t>
    </dgm:pt>
    <dgm:pt modelId="{D790F2C3-F779-4BAC-8F96-306B8B16177B}" type="sibTrans" cxnId="{2F237515-8366-499E-B01D-08626A5B05B4}">
      <dgm:prSet/>
      <dgm:spPr/>
      <dgm:t>
        <a:bodyPr/>
        <a:lstStyle/>
        <a:p>
          <a:endParaRPr lang="en-US"/>
        </a:p>
      </dgm:t>
    </dgm:pt>
    <dgm:pt modelId="{0A267BF5-EA16-4FB5-9D74-006894116E25}">
      <dgm:prSet/>
      <dgm:spPr/>
      <dgm:t>
        <a:bodyPr/>
        <a:lstStyle/>
        <a:p>
          <a:r>
            <a:rPr lang="en-US" dirty="0"/>
            <a:t>The project that </a:t>
          </a:r>
          <a:r>
            <a:rPr lang="en-US" b="1" dirty="0"/>
            <a:t>aligns</a:t>
          </a:r>
          <a:r>
            <a:rPr lang="en-US" dirty="0"/>
            <a:t> with the objectives of the statutory criterion under consideration. </a:t>
          </a:r>
        </a:p>
      </dgm:t>
    </dgm:pt>
    <dgm:pt modelId="{82CFE81B-8D44-4C54-B768-034139C55F53}" type="parTrans" cxnId="{8A5653A3-3DF0-443D-867A-D4A93CFD6F01}">
      <dgm:prSet/>
      <dgm:spPr/>
      <dgm:t>
        <a:bodyPr/>
        <a:lstStyle/>
        <a:p>
          <a:endParaRPr lang="en-US"/>
        </a:p>
      </dgm:t>
    </dgm:pt>
    <dgm:pt modelId="{EDF795CA-DDB4-4F6D-845B-632956870C1E}" type="sibTrans" cxnId="{8A5653A3-3DF0-443D-867A-D4A93CFD6F01}">
      <dgm:prSet/>
      <dgm:spPr/>
      <dgm:t>
        <a:bodyPr/>
        <a:lstStyle/>
        <a:p>
          <a:endParaRPr lang="en-US"/>
        </a:p>
      </dgm:t>
    </dgm:pt>
    <dgm:pt modelId="{1597F250-561D-49BA-AD6C-4BE7BD288B91}">
      <dgm:prSet/>
      <dgm:spPr/>
      <dgm:t>
        <a:bodyPr/>
        <a:lstStyle/>
        <a:p>
          <a:r>
            <a:rPr lang="en-US" dirty="0"/>
            <a:t>Projects with no criteria rated as Strong Alignment  but with several criteria rated as Alignment</a:t>
          </a:r>
        </a:p>
      </dgm:t>
    </dgm:pt>
    <dgm:pt modelId="{424168BD-B52F-400B-A33E-4D2135BB2669}" type="parTrans" cxnId="{12AD31CE-6F24-4CE7-9396-AFB0544249B9}">
      <dgm:prSet/>
      <dgm:spPr/>
      <dgm:t>
        <a:bodyPr/>
        <a:lstStyle/>
        <a:p>
          <a:endParaRPr lang="en-US"/>
        </a:p>
      </dgm:t>
    </dgm:pt>
    <dgm:pt modelId="{064E61B3-3373-44F3-A2F6-0C017E2AAB68}" type="sibTrans" cxnId="{12AD31CE-6F24-4CE7-9396-AFB0544249B9}">
      <dgm:prSet/>
      <dgm:spPr/>
      <dgm:t>
        <a:bodyPr/>
        <a:lstStyle/>
        <a:p>
          <a:endParaRPr lang="en-US"/>
        </a:p>
      </dgm:t>
    </dgm:pt>
    <dgm:pt modelId="{A7AA5138-249F-4D6D-98EF-EE36F300C159}">
      <dgm:prSet/>
      <dgm:spPr/>
      <dgm:t>
        <a:bodyPr/>
        <a:lstStyle/>
        <a:p>
          <a:r>
            <a:rPr lang="en-US" dirty="0"/>
            <a:t>The project </a:t>
          </a:r>
          <a:r>
            <a:rPr lang="en-US" b="1" dirty="0"/>
            <a:t>does not align well </a:t>
          </a:r>
          <a:r>
            <a:rPr lang="en-US" dirty="0"/>
            <a:t>with objectives of the statutory criterion under consideration or does not align with eligibility criteria.</a:t>
          </a:r>
        </a:p>
      </dgm:t>
    </dgm:pt>
    <dgm:pt modelId="{96C6D60C-D0A2-4238-891E-E24DC2D11F5E}" type="parTrans" cxnId="{A7C0B210-2039-4223-BA68-4D1755A1A77A}">
      <dgm:prSet/>
      <dgm:spPr/>
      <dgm:t>
        <a:bodyPr/>
        <a:lstStyle/>
        <a:p>
          <a:endParaRPr lang="en-US"/>
        </a:p>
      </dgm:t>
    </dgm:pt>
    <dgm:pt modelId="{10E7D385-635D-491A-8933-0297A5A0E99F}" type="sibTrans" cxnId="{A7C0B210-2039-4223-BA68-4D1755A1A77A}">
      <dgm:prSet/>
      <dgm:spPr/>
      <dgm:t>
        <a:bodyPr/>
        <a:lstStyle/>
        <a:p>
          <a:endParaRPr lang="en-US"/>
        </a:p>
      </dgm:t>
    </dgm:pt>
    <dgm:pt modelId="{71B13574-8C32-4DD5-BB07-B4DD9D040553}" type="pres">
      <dgm:prSet presAssocID="{FD911ED4-088A-427A-A879-DF0226E78F39}" presName="Name0" presStyleCnt="0">
        <dgm:presLayoutVars>
          <dgm:dir/>
          <dgm:animLvl val="lvl"/>
          <dgm:resizeHandles val="exact"/>
        </dgm:presLayoutVars>
      </dgm:prSet>
      <dgm:spPr/>
    </dgm:pt>
    <dgm:pt modelId="{0AD364CF-1C3B-4569-9583-29990A91D0B9}" type="pres">
      <dgm:prSet presAssocID="{1775BC42-1287-4BD2-9273-E11682105129}" presName="composite" presStyleCnt="0"/>
      <dgm:spPr/>
    </dgm:pt>
    <dgm:pt modelId="{EEAED582-32A4-4A59-8CE0-9C6D8F78611A}" type="pres">
      <dgm:prSet presAssocID="{1775BC42-1287-4BD2-9273-E11682105129}" presName="parTx" presStyleLbl="alignNode1" presStyleIdx="0" presStyleCnt="4">
        <dgm:presLayoutVars>
          <dgm:chMax val="0"/>
          <dgm:chPref val="0"/>
          <dgm:bulletEnabled val="1"/>
        </dgm:presLayoutVars>
      </dgm:prSet>
      <dgm:spPr/>
    </dgm:pt>
    <dgm:pt modelId="{A3923C40-DBF0-4809-A475-DC867750D462}" type="pres">
      <dgm:prSet presAssocID="{1775BC42-1287-4BD2-9273-E11682105129}" presName="desTx" presStyleLbl="alignAccFollowNode1" presStyleIdx="0" presStyleCnt="4" custLinFactNeighborX="-103">
        <dgm:presLayoutVars>
          <dgm:bulletEnabled val="1"/>
        </dgm:presLayoutVars>
      </dgm:prSet>
      <dgm:spPr/>
    </dgm:pt>
    <dgm:pt modelId="{806A58F5-6F27-4152-8957-28FD7914CBDA}" type="pres">
      <dgm:prSet presAssocID="{5D296DD4-086D-4E7A-8E60-BD782C09025D}" presName="space" presStyleCnt="0"/>
      <dgm:spPr/>
    </dgm:pt>
    <dgm:pt modelId="{1A9EF0D1-B4E5-48A6-A308-AAEC361A7AC5}" type="pres">
      <dgm:prSet presAssocID="{4AF15620-12F5-49C5-851D-ED8B22D74C49}" presName="composite" presStyleCnt="0"/>
      <dgm:spPr/>
    </dgm:pt>
    <dgm:pt modelId="{4BCE829D-00EC-4C44-A01B-74D4C0C6CAF4}" type="pres">
      <dgm:prSet presAssocID="{4AF15620-12F5-49C5-851D-ED8B22D74C49}" presName="parTx" presStyleLbl="alignNode1" presStyleIdx="1" presStyleCnt="4">
        <dgm:presLayoutVars>
          <dgm:chMax val="0"/>
          <dgm:chPref val="0"/>
          <dgm:bulletEnabled val="1"/>
        </dgm:presLayoutVars>
      </dgm:prSet>
      <dgm:spPr/>
    </dgm:pt>
    <dgm:pt modelId="{5C55E565-2958-46E7-BBA5-34805380D68B}" type="pres">
      <dgm:prSet presAssocID="{4AF15620-12F5-49C5-851D-ED8B22D74C49}" presName="desTx" presStyleLbl="alignAccFollowNode1" presStyleIdx="1" presStyleCnt="4">
        <dgm:presLayoutVars>
          <dgm:bulletEnabled val="1"/>
        </dgm:presLayoutVars>
      </dgm:prSet>
      <dgm:spPr/>
    </dgm:pt>
    <dgm:pt modelId="{5A58BAC5-8A67-49A9-98F8-25C8EC8258C0}" type="pres">
      <dgm:prSet presAssocID="{813ECC8C-7C5D-4A79-B31C-B3C486C4B493}" presName="space" presStyleCnt="0"/>
      <dgm:spPr/>
    </dgm:pt>
    <dgm:pt modelId="{444D5E8F-78C5-47BF-87A4-93AC8AC71F37}" type="pres">
      <dgm:prSet presAssocID="{9DF51180-8001-4140-8535-C7D107E066ED}" presName="composite" presStyleCnt="0"/>
      <dgm:spPr/>
    </dgm:pt>
    <dgm:pt modelId="{4472ADC1-85E1-4DB0-931D-2BEB58FD5C61}" type="pres">
      <dgm:prSet presAssocID="{9DF51180-8001-4140-8535-C7D107E066ED}" presName="parTx" presStyleLbl="alignNode1" presStyleIdx="2" presStyleCnt="4">
        <dgm:presLayoutVars>
          <dgm:chMax val="0"/>
          <dgm:chPref val="0"/>
          <dgm:bulletEnabled val="1"/>
        </dgm:presLayoutVars>
      </dgm:prSet>
      <dgm:spPr/>
    </dgm:pt>
    <dgm:pt modelId="{2D0F7007-4C0B-477C-826B-F90B42D7FC21}" type="pres">
      <dgm:prSet presAssocID="{9DF51180-8001-4140-8535-C7D107E066ED}" presName="desTx" presStyleLbl="alignAccFollowNode1" presStyleIdx="2" presStyleCnt="4">
        <dgm:presLayoutVars>
          <dgm:bulletEnabled val="1"/>
        </dgm:presLayoutVars>
      </dgm:prSet>
      <dgm:spPr/>
    </dgm:pt>
    <dgm:pt modelId="{8127ECB0-B7D6-46FB-ADF4-C2AE52C735E9}" type="pres">
      <dgm:prSet presAssocID="{F869EBFE-B613-4403-9B6F-485C39C388CC}" presName="space" presStyleCnt="0"/>
      <dgm:spPr/>
    </dgm:pt>
    <dgm:pt modelId="{D4CA03CE-3142-4723-8BDE-9F3C46FA2D26}" type="pres">
      <dgm:prSet presAssocID="{213AC12B-9031-4288-BB0B-031AA0377073}" presName="composite" presStyleCnt="0"/>
      <dgm:spPr/>
    </dgm:pt>
    <dgm:pt modelId="{C1E727CB-99C3-4415-86DB-14A2BB5948B6}" type="pres">
      <dgm:prSet presAssocID="{213AC12B-9031-4288-BB0B-031AA0377073}" presName="parTx" presStyleLbl="alignNode1" presStyleIdx="3" presStyleCnt="4">
        <dgm:presLayoutVars>
          <dgm:chMax val="0"/>
          <dgm:chPref val="0"/>
          <dgm:bulletEnabled val="1"/>
        </dgm:presLayoutVars>
      </dgm:prSet>
      <dgm:spPr/>
    </dgm:pt>
    <dgm:pt modelId="{DA41D666-0D9A-4453-9F4E-C83E8BB0A925}" type="pres">
      <dgm:prSet presAssocID="{213AC12B-9031-4288-BB0B-031AA0377073}" presName="desTx" presStyleLbl="alignAccFollowNode1" presStyleIdx="3" presStyleCnt="4">
        <dgm:presLayoutVars>
          <dgm:bulletEnabled val="1"/>
        </dgm:presLayoutVars>
      </dgm:prSet>
      <dgm:spPr/>
    </dgm:pt>
  </dgm:ptLst>
  <dgm:cxnLst>
    <dgm:cxn modelId="{F628050D-E795-4160-901C-2825B497DCC3}" srcId="{FD911ED4-088A-427A-A879-DF0226E78F39}" destId="{1775BC42-1287-4BD2-9273-E11682105129}" srcOrd="0" destOrd="0" parTransId="{1ECFBADE-43DF-41AD-A094-591CB89880A0}" sibTransId="{5D296DD4-086D-4E7A-8E60-BD782C09025D}"/>
    <dgm:cxn modelId="{A7C0B210-2039-4223-BA68-4D1755A1A77A}" srcId="{213AC12B-9031-4288-BB0B-031AA0377073}" destId="{A7AA5138-249F-4D6D-98EF-EE36F300C159}" srcOrd="0" destOrd="0" parTransId="{96C6D60C-D0A2-4238-891E-E24DC2D11F5E}" sibTransId="{10E7D385-635D-491A-8933-0297A5A0E99F}"/>
    <dgm:cxn modelId="{2F237515-8366-499E-B01D-08626A5B05B4}" srcId="{FD911ED4-088A-427A-A879-DF0226E78F39}" destId="{213AC12B-9031-4288-BB0B-031AA0377073}" srcOrd="3" destOrd="0" parTransId="{B64B73A3-99B8-4C1D-A46D-89F3E7FE2F34}" sibTransId="{D790F2C3-F779-4BAC-8F96-306B8B16177B}"/>
    <dgm:cxn modelId="{0590EF1E-EE0F-4A61-B043-246B8819157F}" type="presOf" srcId="{9DF51180-8001-4140-8535-C7D107E066ED}" destId="{4472ADC1-85E1-4DB0-931D-2BEB58FD5C61}" srcOrd="0" destOrd="0" presId="urn:microsoft.com/office/officeart/2005/8/layout/hList1"/>
    <dgm:cxn modelId="{8472A920-70AA-45D6-90B8-2322EAA481D2}" type="presOf" srcId="{1597F250-561D-49BA-AD6C-4BE7BD288B91}" destId="{2D0F7007-4C0B-477C-826B-F90B42D7FC21}" srcOrd="0" destOrd="1" presId="urn:microsoft.com/office/officeart/2005/8/layout/hList1"/>
    <dgm:cxn modelId="{3A388325-4DEE-43AB-847E-365E8D7809BE}" srcId="{4AF15620-12F5-49C5-851D-ED8B22D74C49}" destId="{35829AAB-BAF0-4FF9-9674-D80C31786221}" srcOrd="1" destOrd="0" parTransId="{817361F8-719A-4FED-B947-E65B6C6D387A}" sibTransId="{54B320D8-2452-4599-91F8-352517017546}"/>
    <dgm:cxn modelId="{0A255A28-C0CD-4EBC-B367-0E81FB5A6DE2}" type="presOf" srcId="{4E39C55F-8CAA-4F74-8A3B-89AB308DEF88}" destId="{5C55E565-2958-46E7-BBA5-34805380D68B}" srcOrd="0" destOrd="2" presId="urn:microsoft.com/office/officeart/2005/8/layout/hList1"/>
    <dgm:cxn modelId="{5F768E29-8096-410D-B747-BBF676D55E75}" type="presOf" srcId="{35829AAB-BAF0-4FF9-9674-D80C31786221}" destId="{5C55E565-2958-46E7-BBA5-34805380D68B}" srcOrd="0" destOrd="1" presId="urn:microsoft.com/office/officeart/2005/8/layout/hList1"/>
    <dgm:cxn modelId="{030FC342-81E0-4D85-A298-9A6534E63482}" type="presOf" srcId="{DA3CBDC5-175A-4708-BB69-80C2BFB15E88}" destId="{A3923C40-DBF0-4809-A475-DC867750D462}" srcOrd="0" destOrd="2" presId="urn:microsoft.com/office/officeart/2005/8/layout/hList1"/>
    <dgm:cxn modelId="{95E54651-624B-47B3-AB90-F149904A0608}" type="presOf" srcId="{A7AA5138-249F-4D6D-98EF-EE36F300C159}" destId="{DA41D666-0D9A-4453-9F4E-C83E8BB0A925}" srcOrd="0" destOrd="0" presId="urn:microsoft.com/office/officeart/2005/8/layout/hList1"/>
    <dgm:cxn modelId="{6AD5B255-C96C-470E-BFC2-CD0FCAFC4AD2}" type="presOf" srcId="{213AC12B-9031-4288-BB0B-031AA0377073}" destId="{C1E727CB-99C3-4415-86DB-14A2BB5948B6}" srcOrd="0" destOrd="0" presId="urn:microsoft.com/office/officeart/2005/8/layout/hList1"/>
    <dgm:cxn modelId="{4264DA78-DC20-4122-B0A1-308FA69881C6}" srcId="{4AF15620-12F5-49C5-851D-ED8B22D74C49}" destId="{4E39C55F-8CAA-4F74-8A3B-89AB308DEF88}" srcOrd="2" destOrd="0" parTransId="{B00D25FD-0A9F-466D-B2A5-205EF80C8EB9}" sibTransId="{76F2BBFA-D716-4936-8A6F-C8BA995A9115}"/>
    <dgm:cxn modelId="{14DEFD84-7A5A-4128-AEFC-624E0F534D78}" srcId="{FD911ED4-088A-427A-A879-DF0226E78F39}" destId="{4AF15620-12F5-49C5-851D-ED8B22D74C49}" srcOrd="1" destOrd="0" parTransId="{573D4EF1-8D10-456E-B44B-EE0122E8EE38}" sibTransId="{813ECC8C-7C5D-4A79-B31C-B3C486C4B493}"/>
    <dgm:cxn modelId="{A2581F85-EC21-4363-B037-EDFA60FEE41F}" srcId="{1775BC42-1287-4BD2-9273-E11682105129}" destId="{2A7A91D8-5C84-49B1-8639-960E68655647}" srcOrd="1" destOrd="0" parTransId="{1DACFACF-D3E7-47E0-82CD-DC23CF0E4AEC}" sibTransId="{5A322769-6A54-4DAA-83CF-F6E02921C562}"/>
    <dgm:cxn modelId="{8A5653A3-3DF0-443D-867A-D4A93CFD6F01}" srcId="{9DF51180-8001-4140-8535-C7D107E066ED}" destId="{0A267BF5-EA16-4FB5-9D74-006894116E25}" srcOrd="0" destOrd="0" parTransId="{82CFE81B-8D44-4C54-B768-034139C55F53}" sibTransId="{EDF795CA-DDB4-4F6D-845B-632956870C1E}"/>
    <dgm:cxn modelId="{FA25E7AC-D796-472A-8D23-6298EEFFFC20}" type="presOf" srcId="{0A267BF5-EA16-4FB5-9D74-006894116E25}" destId="{2D0F7007-4C0B-477C-826B-F90B42D7FC21}" srcOrd="0" destOrd="0" presId="urn:microsoft.com/office/officeart/2005/8/layout/hList1"/>
    <dgm:cxn modelId="{1D055DB0-8B37-490C-A86E-8F7C0F68B704}" type="presOf" srcId="{2A7A91D8-5C84-49B1-8639-960E68655647}" destId="{A3923C40-DBF0-4809-A475-DC867750D462}" srcOrd="0" destOrd="1" presId="urn:microsoft.com/office/officeart/2005/8/layout/hList1"/>
    <dgm:cxn modelId="{3181B1B2-7D75-4775-8983-C3A1E30BA0C7}" srcId="{FD911ED4-088A-427A-A879-DF0226E78F39}" destId="{9DF51180-8001-4140-8535-C7D107E066ED}" srcOrd="2" destOrd="0" parTransId="{D6F91C5B-6BD7-49CD-92DE-2C703289657C}" sibTransId="{F869EBFE-B613-4403-9B6F-485C39C388CC}"/>
    <dgm:cxn modelId="{053BD8BD-64E0-499A-BD5C-ED8214BB7D66}" type="presOf" srcId="{9F143935-DB6A-429B-A255-34E7A024AB59}" destId="{A3923C40-DBF0-4809-A475-DC867750D462}" srcOrd="0" destOrd="0" presId="urn:microsoft.com/office/officeart/2005/8/layout/hList1"/>
    <dgm:cxn modelId="{EE632EC8-B225-4B06-9942-0E281369C196}" srcId="{1775BC42-1287-4BD2-9273-E11682105129}" destId="{9F143935-DB6A-429B-A255-34E7A024AB59}" srcOrd="0" destOrd="0" parTransId="{0E4982A3-9B34-4CD4-935C-85DF8F1DD366}" sibTransId="{82B8C989-E7D6-4DA5-A306-5607681E3BBA}"/>
    <dgm:cxn modelId="{12AD31CE-6F24-4CE7-9396-AFB0544249B9}" srcId="{9DF51180-8001-4140-8535-C7D107E066ED}" destId="{1597F250-561D-49BA-AD6C-4BE7BD288B91}" srcOrd="1" destOrd="0" parTransId="{424168BD-B52F-400B-A33E-4D2135BB2669}" sibTransId="{064E61B3-3373-44F3-A2F6-0C017E2AAB68}"/>
    <dgm:cxn modelId="{1A1006E2-B06F-419D-B42C-EF620967E703}" type="presOf" srcId="{4AF15620-12F5-49C5-851D-ED8B22D74C49}" destId="{4BCE829D-00EC-4C44-A01B-74D4C0C6CAF4}" srcOrd="0" destOrd="0" presId="urn:microsoft.com/office/officeart/2005/8/layout/hList1"/>
    <dgm:cxn modelId="{760C59E6-E168-4AE0-BEE1-40475D3CC97E}" type="presOf" srcId="{1775BC42-1287-4BD2-9273-E11682105129}" destId="{EEAED582-32A4-4A59-8CE0-9C6D8F78611A}" srcOrd="0" destOrd="0" presId="urn:microsoft.com/office/officeart/2005/8/layout/hList1"/>
    <dgm:cxn modelId="{70BD1FEB-C633-42BD-8FA5-C3F9114B17AF}" type="presOf" srcId="{FD911ED4-088A-427A-A879-DF0226E78F39}" destId="{71B13574-8C32-4DD5-BB07-B4DD9D040553}" srcOrd="0" destOrd="0" presId="urn:microsoft.com/office/officeart/2005/8/layout/hList1"/>
    <dgm:cxn modelId="{E0D51CF4-05A0-48B1-BAE2-F3A784E88BDF}" type="presOf" srcId="{7A4B2C41-D2BC-47FE-90A4-44F7A35F6C1C}" destId="{5C55E565-2958-46E7-BBA5-34805380D68B}" srcOrd="0" destOrd="0" presId="urn:microsoft.com/office/officeart/2005/8/layout/hList1"/>
    <dgm:cxn modelId="{6D9402FD-A18B-4018-9473-9F0290057A73}" srcId="{1775BC42-1287-4BD2-9273-E11682105129}" destId="{DA3CBDC5-175A-4708-BB69-80C2BFB15E88}" srcOrd="2" destOrd="0" parTransId="{A19A62C6-8CAF-4547-806E-176CC93BC554}" sibTransId="{C27D7A46-BFEA-482F-94C9-C60ACCFB5F80}"/>
    <dgm:cxn modelId="{1A4474FE-9202-4FF5-A0DC-EA06C2516100}" srcId="{4AF15620-12F5-49C5-851D-ED8B22D74C49}" destId="{7A4B2C41-D2BC-47FE-90A4-44F7A35F6C1C}" srcOrd="0" destOrd="0" parTransId="{340BC3E4-61F8-448E-AABB-89EC4E8581BD}" sibTransId="{6CD6CA7B-B5BC-412B-8FBD-3A9CE98F12D9}"/>
    <dgm:cxn modelId="{23FDB08B-2AE5-4EDF-8750-0440CB97548B}" type="presParOf" srcId="{71B13574-8C32-4DD5-BB07-B4DD9D040553}" destId="{0AD364CF-1C3B-4569-9583-29990A91D0B9}" srcOrd="0" destOrd="0" presId="urn:microsoft.com/office/officeart/2005/8/layout/hList1"/>
    <dgm:cxn modelId="{6C9B26F8-000C-4050-88DE-9C511DD5255E}" type="presParOf" srcId="{0AD364CF-1C3B-4569-9583-29990A91D0B9}" destId="{EEAED582-32A4-4A59-8CE0-9C6D8F78611A}" srcOrd="0" destOrd="0" presId="urn:microsoft.com/office/officeart/2005/8/layout/hList1"/>
    <dgm:cxn modelId="{843616A2-6820-4E43-A719-0C24A08F2956}" type="presParOf" srcId="{0AD364CF-1C3B-4569-9583-29990A91D0B9}" destId="{A3923C40-DBF0-4809-A475-DC867750D462}" srcOrd="1" destOrd="0" presId="urn:microsoft.com/office/officeart/2005/8/layout/hList1"/>
    <dgm:cxn modelId="{F5115670-6A10-45E0-B51F-AFA77408C5DF}" type="presParOf" srcId="{71B13574-8C32-4DD5-BB07-B4DD9D040553}" destId="{806A58F5-6F27-4152-8957-28FD7914CBDA}" srcOrd="1" destOrd="0" presId="urn:microsoft.com/office/officeart/2005/8/layout/hList1"/>
    <dgm:cxn modelId="{7A2BC7AB-1951-4DB2-B7DE-4054EB213A24}" type="presParOf" srcId="{71B13574-8C32-4DD5-BB07-B4DD9D040553}" destId="{1A9EF0D1-B4E5-48A6-A308-AAEC361A7AC5}" srcOrd="2" destOrd="0" presId="urn:microsoft.com/office/officeart/2005/8/layout/hList1"/>
    <dgm:cxn modelId="{7AE6C622-B289-4A4A-B19C-BA7D2F4DFAFA}" type="presParOf" srcId="{1A9EF0D1-B4E5-48A6-A308-AAEC361A7AC5}" destId="{4BCE829D-00EC-4C44-A01B-74D4C0C6CAF4}" srcOrd="0" destOrd="0" presId="urn:microsoft.com/office/officeart/2005/8/layout/hList1"/>
    <dgm:cxn modelId="{72236C0A-96E5-40A9-933B-9736EA85DFEB}" type="presParOf" srcId="{1A9EF0D1-B4E5-48A6-A308-AAEC361A7AC5}" destId="{5C55E565-2958-46E7-BBA5-34805380D68B}" srcOrd="1" destOrd="0" presId="urn:microsoft.com/office/officeart/2005/8/layout/hList1"/>
    <dgm:cxn modelId="{E6E89105-23E2-4E1E-B8DB-562C535DFDE3}" type="presParOf" srcId="{71B13574-8C32-4DD5-BB07-B4DD9D040553}" destId="{5A58BAC5-8A67-49A9-98F8-25C8EC8258C0}" srcOrd="3" destOrd="0" presId="urn:microsoft.com/office/officeart/2005/8/layout/hList1"/>
    <dgm:cxn modelId="{69EDA341-D805-47FA-9DA3-304F61E024F4}" type="presParOf" srcId="{71B13574-8C32-4DD5-BB07-B4DD9D040553}" destId="{444D5E8F-78C5-47BF-87A4-93AC8AC71F37}" srcOrd="4" destOrd="0" presId="urn:microsoft.com/office/officeart/2005/8/layout/hList1"/>
    <dgm:cxn modelId="{15B3E349-7F93-4541-B245-ED90C79A799A}" type="presParOf" srcId="{444D5E8F-78C5-47BF-87A4-93AC8AC71F37}" destId="{4472ADC1-85E1-4DB0-931D-2BEB58FD5C61}" srcOrd="0" destOrd="0" presId="urn:microsoft.com/office/officeart/2005/8/layout/hList1"/>
    <dgm:cxn modelId="{A1A41BF1-2E2D-4FEA-8296-E301744137F4}" type="presParOf" srcId="{444D5E8F-78C5-47BF-87A4-93AC8AC71F37}" destId="{2D0F7007-4C0B-477C-826B-F90B42D7FC21}" srcOrd="1" destOrd="0" presId="urn:microsoft.com/office/officeart/2005/8/layout/hList1"/>
    <dgm:cxn modelId="{D02A6E22-8BBA-4CEF-B7BE-A2C57493996A}" type="presParOf" srcId="{71B13574-8C32-4DD5-BB07-B4DD9D040553}" destId="{8127ECB0-B7D6-46FB-ADF4-C2AE52C735E9}" srcOrd="5" destOrd="0" presId="urn:microsoft.com/office/officeart/2005/8/layout/hList1"/>
    <dgm:cxn modelId="{D85F85C7-96BE-4262-8F94-9CDF6FAF380A}" type="presParOf" srcId="{71B13574-8C32-4DD5-BB07-B4DD9D040553}" destId="{D4CA03CE-3142-4723-8BDE-9F3C46FA2D26}" srcOrd="6" destOrd="0" presId="urn:microsoft.com/office/officeart/2005/8/layout/hList1"/>
    <dgm:cxn modelId="{6978ABF4-44D8-446F-9797-2BD79E9B2D10}" type="presParOf" srcId="{D4CA03CE-3142-4723-8BDE-9F3C46FA2D26}" destId="{C1E727CB-99C3-4415-86DB-14A2BB5948B6}" srcOrd="0" destOrd="0" presId="urn:microsoft.com/office/officeart/2005/8/layout/hList1"/>
    <dgm:cxn modelId="{E458BB79-C53D-4095-A1A6-A483763D5732}" type="presParOf" srcId="{D4CA03CE-3142-4723-8BDE-9F3C46FA2D26}" destId="{DA41D666-0D9A-4453-9F4E-C83E8BB0A925}"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490CD2-B41B-43E4-B3E1-1CCB0317C6B6}">
      <dsp:nvSpPr>
        <dsp:cNvPr id="0" name=""/>
        <dsp:cNvSpPr/>
      </dsp:nvSpPr>
      <dsp:spPr>
        <a:xfrm>
          <a:off x="145117" y="702"/>
          <a:ext cx="2301868" cy="1381120"/>
        </a:xfrm>
        <a:prstGeom prst="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FY23 NSFLTP NOFO</a:t>
          </a:r>
        </a:p>
      </dsp:txBody>
      <dsp:txXfrm>
        <a:off x="145117" y="702"/>
        <a:ext cx="2301868" cy="1381120"/>
      </dsp:txXfrm>
    </dsp:sp>
    <dsp:sp modelId="{F28FA1F0-6423-416B-9CEF-72F4E9483BF4}">
      <dsp:nvSpPr>
        <dsp:cNvPr id="0" name=""/>
        <dsp:cNvSpPr/>
      </dsp:nvSpPr>
      <dsp:spPr>
        <a:xfrm>
          <a:off x="2677172" y="702"/>
          <a:ext cx="2301868" cy="1381120"/>
        </a:xfrm>
        <a:prstGeom prst="rect">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i="0" kern="1200" baseline="0" dirty="0"/>
            <a:t>Funding Opportunity Number: </a:t>
          </a:r>
        </a:p>
        <a:p>
          <a:pPr marL="0" lvl="0" indent="0" algn="ctr" defTabSz="800100">
            <a:lnSpc>
              <a:spcPct val="90000"/>
            </a:lnSpc>
            <a:spcBef>
              <a:spcPct val="0"/>
            </a:spcBef>
            <a:spcAft>
              <a:spcPct val="35000"/>
            </a:spcAft>
            <a:buNone/>
          </a:pPr>
          <a:r>
            <a:rPr lang="en-US" sz="1800" b="1" i="0" kern="1200" baseline="0" dirty="0"/>
            <a:t>693JJ3-NSFTLP-FY23</a:t>
          </a:r>
          <a:endParaRPr lang="en-US" sz="1800" kern="1200" dirty="0"/>
        </a:p>
      </dsp:txBody>
      <dsp:txXfrm>
        <a:off x="2677172" y="702"/>
        <a:ext cx="2301868" cy="1381120"/>
      </dsp:txXfrm>
    </dsp:sp>
    <dsp:sp modelId="{6A0213B0-FFD6-4CAA-88B8-5E6496210F22}">
      <dsp:nvSpPr>
        <dsp:cNvPr id="0" name=""/>
        <dsp:cNvSpPr/>
      </dsp:nvSpPr>
      <dsp:spPr>
        <a:xfrm>
          <a:off x="145117" y="1612010"/>
          <a:ext cx="2301868" cy="1381120"/>
        </a:xfrm>
        <a:prstGeom prst="rect">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i="0" kern="1200" baseline="0" dirty="0"/>
            <a:t>Posted: July 6, 2023</a:t>
          </a:r>
          <a:endParaRPr lang="en-US" sz="1600" kern="1200" dirty="0"/>
        </a:p>
      </dsp:txBody>
      <dsp:txXfrm>
        <a:off x="145117" y="1612010"/>
        <a:ext cx="2301868" cy="1381120"/>
      </dsp:txXfrm>
    </dsp:sp>
    <dsp:sp modelId="{2591B3B0-05F4-4598-88A2-3C4A9AD98081}">
      <dsp:nvSpPr>
        <dsp:cNvPr id="0" name=""/>
        <dsp:cNvSpPr/>
      </dsp:nvSpPr>
      <dsp:spPr>
        <a:xfrm>
          <a:off x="2677172" y="1612010"/>
          <a:ext cx="2301868" cy="1381120"/>
        </a:xfrm>
        <a:prstGeom prst="rect">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baseline="0" dirty="0"/>
            <a:t>Applications Due: November 6, 2023</a:t>
          </a:r>
          <a:endParaRPr lang="en-US" sz="1800" b="1" kern="1200" dirty="0">
            <a:solidFill>
              <a:schemeClr val="bg1"/>
            </a:solidFill>
          </a:endParaRPr>
        </a:p>
      </dsp:txBody>
      <dsp:txXfrm>
        <a:off x="2677172" y="1612010"/>
        <a:ext cx="2301868" cy="1381120"/>
      </dsp:txXfrm>
    </dsp:sp>
    <dsp:sp modelId="{065D9488-5DE8-4BAE-B334-E8731EE8014A}">
      <dsp:nvSpPr>
        <dsp:cNvPr id="0" name=""/>
        <dsp:cNvSpPr/>
      </dsp:nvSpPr>
      <dsp:spPr>
        <a:xfrm>
          <a:off x="238964" y="3223317"/>
          <a:ext cx="4646229" cy="1381120"/>
        </a:xfrm>
        <a:prstGeom prst="rect">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i="0" kern="1200" baseline="0" dirty="0"/>
            <a:t>NOFO Link: </a:t>
          </a:r>
          <a:r>
            <a:rPr lang="en-US" sz="1600" b="0" i="0" u="sng" kern="12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https://www.grants.gov/web/grants/view-opportunity.html?oppId=349112</a:t>
          </a:r>
          <a:endParaRPr lang="en-US" sz="1600" kern="1200" dirty="0">
            <a:solidFill>
              <a:schemeClr val="bg1"/>
            </a:solidFill>
          </a:endParaRPr>
        </a:p>
      </dsp:txBody>
      <dsp:txXfrm>
        <a:off x="238964" y="3223317"/>
        <a:ext cx="4646229" cy="1381120"/>
      </dsp:txXfrm>
    </dsp:sp>
    <dsp:sp modelId="{9C58C49B-D25C-4BF5-90F9-DB6390ACADFB}">
      <dsp:nvSpPr>
        <dsp:cNvPr id="0" name=""/>
        <dsp:cNvSpPr/>
      </dsp:nvSpPr>
      <dsp:spPr>
        <a:xfrm>
          <a:off x="253374" y="4834625"/>
          <a:ext cx="4617409" cy="1381120"/>
        </a:xfrm>
        <a:prstGeom prst="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i="0" kern="1200" baseline="0" dirty="0"/>
            <a:t>NSFLTP Website Link: </a:t>
          </a:r>
          <a:r>
            <a:rPr lang="en-US" sz="1600" i="0" kern="1200" baseline="0" dirty="0">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https://highways.dot.gov/federal-lands/programs/significant</a:t>
          </a:r>
          <a:r>
            <a:rPr lang="en-US" sz="1600" i="0" kern="1200" baseline="0" dirty="0">
              <a:solidFill>
                <a:schemeClr val="bg1"/>
              </a:solidFill>
            </a:rPr>
            <a:t> </a:t>
          </a:r>
          <a:endParaRPr lang="en-US" sz="1600" kern="1200" dirty="0"/>
        </a:p>
      </dsp:txBody>
      <dsp:txXfrm>
        <a:off x="253374" y="4834625"/>
        <a:ext cx="4617409" cy="13811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0D5904-3A7C-4786-86DF-B0F7F85EE90B}">
      <dsp:nvSpPr>
        <dsp:cNvPr id="0" name=""/>
        <dsp:cNvSpPr/>
      </dsp:nvSpPr>
      <dsp:spPr>
        <a:xfrm>
          <a:off x="884026" y="593382"/>
          <a:ext cx="1377000" cy="1377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9AF46C7-2389-472D-961A-4B71D9456396}">
      <dsp:nvSpPr>
        <dsp:cNvPr id="0" name=""/>
        <dsp:cNvSpPr/>
      </dsp:nvSpPr>
      <dsp:spPr>
        <a:xfrm>
          <a:off x="42526" y="2340558"/>
          <a:ext cx="306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b="1" kern="1200" dirty="0"/>
            <a:t>The FY 2023 NOFO updated the funding available</a:t>
          </a:r>
          <a:endParaRPr lang="en-US" sz="1700" kern="1200" dirty="0"/>
        </a:p>
      </dsp:txBody>
      <dsp:txXfrm>
        <a:off x="42526" y="2340558"/>
        <a:ext cx="3060000" cy="720000"/>
      </dsp:txXfrm>
    </dsp:sp>
    <dsp:sp modelId="{B073E62F-B09C-46D4-A35F-70A40A6FC91E}">
      <dsp:nvSpPr>
        <dsp:cNvPr id="0" name=""/>
        <dsp:cNvSpPr/>
      </dsp:nvSpPr>
      <dsp:spPr>
        <a:xfrm>
          <a:off x="4479526" y="593382"/>
          <a:ext cx="1377000" cy="1377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1BB2847-0B14-4116-9414-987A60B70BEF}">
      <dsp:nvSpPr>
        <dsp:cNvPr id="0" name=""/>
        <dsp:cNvSpPr/>
      </dsp:nvSpPr>
      <dsp:spPr>
        <a:xfrm>
          <a:off x="3638026" y="2340558"/>
          <a:ext cx="306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b="1" kern="1200" dirty="0"/>
            <a:t>Amendment #2 extended the application timeline from 60 to 120 days</a:t>
          </a:r>
          <a:endParaRPr lang="en-US" sz="1700" kern="1200" dirty="0"/>
        </a:p>
      </dsp:txBody>
      <dsp:txXfrm>
        <a:off x="3638026" y="2340558"/>
        <a:ext cx="3060000"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0D5904-3A7C-4786-86DF-B0F7F85EE90B}">
      <dsp:nvSpPr>
        <dsp:cNvPr id="0" name=""/>
        <dsp:cNvSpPr/>
      </dsp:nvSpPr>
      <dsp:spPr>
        <a:xfrm>
          <a:off x="884026" y="555083"/>
          <a:ext cx="1377000" cy="1377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9AF46C7-2389-472D-961A-4B71D9456396}">
      <dsp:nvSpPr>
        <dsp:cNvPr id="0" name=""/>
        <dsp:cNvSpPr/>
      </dsp:nvSpPr>
      <dsp:spPr>
        <a:xfrm>
          <a:off x="42526" y="2313686"/>
          <a:ext cx="3060000" cy="7851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b="1" kern="1200" dirty="0"/>
            <a:t>The funding available for award in FY 2023 is </a:t>
          </a:r>
          <a:r>
            <a:rPr lang="en-US" sz="2000" b="1" kern="1200" dirty="0"/>
            <a:t>$88,290,000</a:t>
          </a:r>
          <a:endParaRPr lang="en-US" sz="1700" kern="1200" dirty="0"/>
        </a:p>
      </dsp:txBody>
      <dsp:txXfrm>
        <a:off x="42526" y="2313686"/>
        <a:ext cx="3060000" cy="785170"/>
      </dsp:txXfrm>
    </dsp:sp>
    <dsp:sp modelId="{B073E62F-B09C-46D4-A35F-70A40A6FC91E}">
      <dsp:nvSpPr>
        <dsp:cNvPr id="0" name=""/>
        <dsp:cNvSpPr/>
      </dsp:nvSpPr>
      <dsp:spPr>
        <a:xfrm>
          <a:off x="4479526" y="555083"/>
          <a:ext cx="1377000" cy="1377000"/>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1BB2847-0B14-4116-9414-987A60B70BEF}">
      <dsp:nvSpPr>
        <dsp:cNvPr id="0" name=""/>
        <dsp:cNvSpPr/>
      </dsp:nvSpPr>
      <dsp:spPr>
        <a:xfrm>
          <a:off x="3638026" y="2313686"/>
          <a:ext cx="3060000" cy="7851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pPr>
          <a:r>
            <a:rPr lang="en-US" sz="2000" b="1" kern="1200" dirty="0"/>
            <a:t>$44,145,000 </a:t>
          </a:r>
          <a:r>
            <a:rPr lang="en-US" sz="1800" b="1" kern="1200" dirty="0"/>
            <a:t>Available for tribal transportation facilities </a:t>
          </a:r>
          <a:endParaRPr lang="en-US" sz="1800" kern="1200" dirty="0"/>
        </a:p>
      </dsp:txBody>
      <dsp:txXfrm>
        <a:off x="3638026" y="2313686"/>
        <a:ext cx="3060000" cy="78517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8F1A51-1A48-4A5D-B5F6-1FFA3EB210B8}">
      <dsp:nvSpPr>
        <dsp:cNvPr id="0" name=""/>
        <dsp:cNvSpPr/>
      </dsp:nvSpPr>
      <dsp:spPr>
        <a:xfrm>
          <a:off x="187154" y="388496"/>
          <a:ext cx="1037625" cy="122635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4000" r="-4000"/>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D387874-7A53-4EB9-9EA6-E630EF6537AB}">
      <dsp:nvSpPr>
        <dsp:cNvPr id="0" name=""/>
        <dsp:cNvSpPr/>
      </dsp:nvSpPr>
      <dsp:spPr>
        <a:xfrm>
          <a:off x="259097" y="1641847"/>
          <a:ext cx="1404206" cy="4540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defRPr b="1"/>
          </a:pPr>
          <a:r>
            <a:rPr lang="en-US" sz="1600" b="1" kern="1200" dirty="0"/>
            <a:t>FHWA reviews applications</a:t>
          </a:r>
          <a:endParaRPr lang="en-US" sz="1600" kern="1200" dirty="0"/>
        </a:p>
      </dsp:txBody>
      <dsp:txXfrm>
        <a:off x="259097" y="1641847"/>
        <a:ext cx="1404206" cy="454056"/>
      </dsp:txXfrm>
    </dsp:sp>
    <dsp:sp modelId="{11114306-6435-46E8-B5DC-7D580136B4FD}">
      <dsp:nvSpPr>
        <dsp:cNvPr id="0" name=""/>
        <dsp:cNvSpPr/>
      </dsp:nvSpPr>
      <dsp:spPr>
        <a:xfrm>
          <a:off x="221661" y="2274205"/>
          <a:ext cx="1404206" cy="487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pPr>
          <a:r>
            <a:rPr lang="en-US" sz="1400" b="0" kern="1200" dirty="0"/>
            <a:t>FHWA reviews applications to ensure the materials are complete and responsive to the NOFO instructions.</a:t>
          </a:r>
        </a:p>
      </dsp:txBody>
      <dsp:txXfrm>
        <a:off x="221661" y="2274205"/>
        <a:ext cx="1404206" cy="487940"/>
      </dsp:txXfrm>
    </dsp:sp>
    <dsp:sp modelId="{FBDEFABD-FEEE-41D2-B6B2-DFE162DAC657}">
      <dsp:nvSpPr>
        <dsp:cNvPr id="0" name=""/>
        <dsp:cNvSpPr/>
      </dsp:nvSpPr>
      <dsp:spPr>
        <a:xfrm>
          <a:off x="2186956" y="432969"/>
          <a:ext cx="1047430" cy="1060262"/>
        </a:xfrm>
        <a:prstGeom prst="rect">
          <a:avLst/>
        </a:prstGeom>
        <a:blipFill rotWithShape="1">
          <a:blip xmlns:r="http://schemas.openxmlformats.org/officeDocument/2006/relationships" r:embed="rId3"/>
          <a:srcRect/>
          <a:stretch>
            <a:fillRect t="-4000" b="-4000"/>
          </a:stretch>
        </a:blipFill>
        <a:ln w="15875"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0AED74B-36D5-48B4-B1E2-3EB6F2411340}">
      <dsp:nvSpPr>
        <dsp:cNvPr id="0" name=""/>
        <dsp:cNvSpPr/>
      </dsp:nvSpPr>
      <dsp:spPr>
        <a:xfrm>
          <a:off x="2155438" y="1519292"/>
          <a:ext cx="1404206" cy="754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defRPr b="1"/>
          </a:pPr>
          <a:r>
            <a:rPr lang="en-US" sz="1600" b="1" kern="1200" dirty="0"/>
            <a:t>Technical Review Team</a:t>
          </a:r>
          <a:r>
            <a:rPr lang="en-US" sz="1600" kern="1200" dirty="0"/>
            <a:t>  </a:t>
          </a:r>
        </a:p>
      </dsp:txBody>
      <dsp:txXfrm>
        <a:off x="2155438" y="1519292"/>
        <a:ext cx="1404206" cy="754296"/>
      </dsp:txXfrm>
    </dsp:sp>
    <dsp:sp modelId="{8C6DE4E0-FB4A-4F5A-B4BF-DC9784946B79}">
      <dsp:nvSpPr>
        <dsp:cNvPr id="0" name=""/>
        <dsp:cNvSpPr/>
      </dsp:nvSpPr>
      <dsp:spPr>
        <a:xfrm>
          <a:off x="2155438" y="2140956"/>
          <a:ext cx="1404206" cy="416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pPr>
          <a:r>
            <a:rPr lang="en-US" sz="1400" kern="1200" dirty="0"/>
            <a:t>Technical staff from FHWA Reviews projects for eligibility and rate applications against the selection criteria described in the NOFO.</a:t>
          </a:r>
        </a:p>
      </dsp:txBody>
      <dsp:txXfrm>
        <a:off x="2155438" y="2140956"/>
        <a:ext cx="1404206" cy="416609"/>
      </dsp:txXfrm>
    </dsp:sp>
    <dsp:sp modelId="{AEEFB6E5-BE8F-48A4-9A98-9C7EE0636668}">
      <dsp:nvSpPr>
        <dsp:cNvPr id="0" name=""/>
        <dsp:cNvSpPr/>
      </dsp:nvSpPr>
      <dsp:spPr>
        <a:xfrm>
          <a:off x="3925150" y="557726"/>
          <a:ext cx="999423" cy="807228"/>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t="-12000" b="-12000"/>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9DF90A2-7BD5-4DDD-B534-7B8AD9D6C2A9}">
      <dsp:nvSpPr>
        <dsp:cNvPr id="0" name=""/>
        <dsp:cNvSpPr/>
      </dsp:nvSpPr>
      <dsp:spPr>
        <a:xfrm>
          <a:off x="3971566" y="1601118"/>
          <a:ext cx="1404206" cy="5002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defRPr b="1"/>
          </a:pPr>
          <a:r>
            <a:rPr lang="en-US" sz="1600" b="1" kern="1200" dirty="0"/>
            <a:t>Senior Team  </a:t>
          </a:r>
          <a:endParaRPr lang="en-US" sz="1600" kern="1200" dirty="0"/>
        </a:p>
      </dsp:txBody>
      <dsp:txXfrm>
        <a:off x="3971566" y="1601118"/>
        <a:ext cx="1404206" cy="500272"/>
      </dsp:txXfrm>
    </dsp:sp>
    <dsp:sp modelId="{3AC24BCF-13A8-4CDB-B061-524B07E1E8B9}">
      <dsp:nvSpPr>
        <dsp:cNvPr id="0" name=""/>
        <dsp:cNvSpPr/>
      </dsp:nvSpPr>
      <dsp:spPr>
        <a:xfrm>
          <a:off x="3925157" y="2039353"/>
          <a:ext cx="1404206" cy="416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pPr>
          <a:r>
            <a:rPr lang="en-US" sz="1400" kern="1200" dirty="0"/>
            <a:t>Executive leaders from FHWA decide which applications are sent to the Administrator as </a:t>
          </a:r>
          <a:r>
            <a:rPr lang="en-US" sz="1400" b="1" kern="1200" dirty="0"/>
            <a:t>Highly Rated</a:t>
          </a:r>
          <a:endParaRPr lang="en-US" sz="1400" kern="1200" dirty="0"/>
        </a:p>
      </dsp:txBody>
      <dsp:txXfrm>
        <a:off x="3925157" y="2039353"/>
        <a:ext cx="1404206" cy="416609"/>
      </dsp:txXfrm>
    </dsp:sp>
    <dsp:sp modelId="{F4FAB188-0D10-448E-BC1B-CBACDD87E7A8}">
      <dsp:nvSpPr>
        <dsp:cNvPr id="0" name=""/>
        <dsp:cNvSpPr/>
      </dsp:nvSpPr>
      <dsp:spPr>
        <a:xfrm>
          <a:off x="5880113" y="1034256"/>
          <a:ext cx="491472" cy="491472"/>
        </a:xfrm>
        <a:prstGeom prst="rect">
          <a:avLst/>
        </a:prstGeom>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23A5EDA-EB0F-4951-87B9-F374CDFFBEB0}">
      <dsp:nvSpPr>
        <dsp:cNvPr id="0" name=""/>
        <dsp:cNvSpPr/>
      </dsp:nvSpPr>
      <dsp:spPr>
        <a:xfrm>
          <a:off x="5771155" y="1650881"/>
          <a:ext cx="1404206" cy="754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defRPr b="1"/>
          </a:pPr>
          <a:r>
            <a:rPr lang="en-US" sz="1600" b="1" kern="1200" dirty="0"/>
            <a:t>FHWA Administrator makes the final selections</a:t>
          </a:r>
          <a:endParaRPr lang="en-US" sz="1600" kern="1200" dirty="0"/>
        </a:p>
      </dsp:txBody>
      <dsp:txXfrm>
        <a:off x="5771155" y="1650881"/>
        <a:ext cx="1404206" cy="754296"/>
      </dsp:txXfrm>
    </dsp:sp>
    <dsp:sp modelId="{84FAA3E3-21A1-4957-90DE-79D4546CE792}">
      <dsp:nvSpPr>
        <dsp:cNvPr id="0" name=""/>
        <dsp:cNvSpPr/>
      </dsp:nvSpPr>
      <dsp:spPr>
        <a:xfrm>
          <a:off x="5765482" y="2809638"/>
          <a:ext cx="1404206" cy="416609"/>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AED582-32A4-4A59-8CE0-9C6D8F78611A}">
      <dsp:nvSpPr>
        <dsp:cNvPr id="0" name=""/>
        <dsp:cNvSpPr/>
      </dsp:nvSpPr>
      <dsp:spPr>
        <a:xfrm>
          <a:off x="2708" y="102456"/>
          <a:ext cx="1628347" cy="478252"/>
        </a:xfrm>
        <a:prstGeom prst="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defRPr b="1"/>
          </a:pPr>
          <a:r>
            <a:rPr lang="en-US" sz="1300" kern="1200" dirty="0"/>
            <a:t>Highly Recommended</a:t>
          </a:r>
        </a:p>
      </dsp:txBody>
      <dsp:txXfrm>
        <a:off x="2708" y="102456"/>
        <a:ext cx="1628347" cy="478252"/>
      </dsp:txXfrm>
    </dsp:sp>
    <dsp:sp modelId="{A3923C40-DBF0-4809-A475-DC867750D462}">
      <dsp:nvSpPr>
        <dsp:cNvPr id="0" name=""/>
        <dsp:cNvSpPr/>
      </dsp:nvSpPr>
      <dsp:spPr>
        <a:xfrm>
          <a:off x="1030" y="580708"/>
          <a:ext cx="1628347" cy="2970776"/>
        </a:xfrm>
        <a:prstGeom prst="rect">
          <a:avLst/>
        </a:prstGeom>
        <a:solidFill>
          <a:schemeClr val="accent2">
            <a:tint val="40000"/>
            <a:alpha val="90000"/>
            <a:hueOff val="0"/>
            <a:satOff val="0"/>
            <a:lumOff val="0"/>
            <a:alphaOff val="0"/>
          </a:schemeClr>
        </a:solidFill>
        <a:ln w="9525" cap="rnd"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dirty="0"/>
            <a:t>The project </a:t>
          </a:r>
          <a:r>
            <a:rPr lang="en-US" sz="1300" b="1" kern="1200" dirty="0"/>
            <a:t>aligns extremely well </a:t>
          </a:r>
          <a:r>
            <a:rPr lang="en-US" sz="1300" kern="1200" dirty="0"/>
            <a:t>with the objectives of the statutory criteria.</a:t>
          </a:r>
        </a:p>
        <a:p>
          <a:pPr marL="114300" lvl="1" indent="-114300" algn="l" defTabSz="577850">
            <a:lnSpc>
              <a:spcPct val="90000"/>
            </a:lnSpc>
            <a:spcBef>
              <a:spcPct val="0"/>
            </a:spcBef>
            <a:spcAft>
              <a:spcPct val="15000"/>
            </a:spcAft>
            <a:buChar char="•"/>
          </a:pPr>
          <a:r>
            <a:rPr lang="en-US" sz="1300" kern="1200" dirty="0"/>
            <a:t>Projects with </a:t>
          </a:r>
          <a:r>
            <a:rPr lang="en-US" sz="1300" b="0" kern="1200" dirty="0"/>
            <a:t>4 or more criteria rated as Strong Alignment</a:t>
          </a:r>
        </a:p>
        <a:p>
          <a:pPr marL="114300" lvl="1" indent="-114300" algn="l" defTabSz="577850">
            <a:lnSpc>
              <a:spcPct val="90000"/>
            </a:lnSpc>
            <a:spcBef>
              <a:spcPct val="0"/>
            </a:spcBef>
            <a:spcAft>
              <a:spcPct val="15000"/>
            </a:spcAft>
            <a:buChar char="•"/>
          </a:pPr>
          <a:r>
            <a:rPr lang="en-US" sz="1300" b="0" kern="1200" dirty="0"/>
            <a:t>Or Projects with all the statutory criteria rated as Alignment</a:t>
          </a:r>
        </a:p>
      </dsp:txBody>
      <dsp:txXfrm>
        <a:off x="1030" y="580708"/>
        <a:ext cx="1628347" cy="2970776"/>
      </dsp:txXfrm>
    </dsp:sp>
    <dsp:sp modelId="{4BCE829D-00EC-4C44-A01B-74D4C0C6CAF4}">
      <dsp:nvSpPr>
        <dsp:cNvPr id="0" name=""/>
        <dsp:cNvSpPr/>
      </dsp:nvSpPr>
      <dsp:spPr>
        <a:xfrm>
          <a:off x="1859023" y="102456"/>
          <a:ext cx="1628347" cy="478252"/>
        </a:xfrm>
        <a:prstGeom prst="rect">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defRPr b="1"/>
          </a:pPr>
          <a:r>
            <a:rPr lang="en-US" sz="1300" kern="1200" dirty="0"/>
            <a:t>Recommended </a:t>
          </a:r>
        </a:p>
      </dsp:txBody>
      <dsp:txXfrm>
        <a:off x="1859023" y="102456"/>
        <a:ext cx="1628347" cy="478252"/>
      </dsp:txXfrm>
    </dsp:sp>
    <dsp:sp modelId="{5C55E565-2958-46E7-BBA5-34805380D68B}">
      <dsp:nvSpPr>
        <dsp:cNvPr id="0" name=""/>
        <dsp:cNvSpPr/>
      </dsp:nvSpPr>
      <dsp:spPr>
        <a:xfrm>
          <a:off x="1859023" y="580708"/>
          <a:ext cx="1628347" cy="2970776"/>
        </a:xfrm>
        <a:prstGeom prst="rect">
          <a:avLst/>
        </a:prstGeom>
        <a:solidFill>
          <a:schemeClr val="accent3">
            <a:tint val="40000"/>
            <a:alpha val="90000"/>
            <a:hueOff val="0"/>
            <a:satOff val="0"/>
            <a:lumOff val="0"/>
            <a:alphaOff val="0"/>
          </a:schemeClr>
        </a:solidFill>
        <a:ln w="9525" cap="rnd"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dirty="0"/>
            <a:t>The project </a:t>
          </a:r>
          <a:r>
            <a:rPr lang="en-US" sz="1300" b="1" kern="1200" dirty="0"/>
            <a:t>aligns well </a:t>
          </a:r>
          <a:r>
            <a:rPr lang="en-US" sz="1300" kern="1200" dirty="0"/>
            <a:t>with the objectives of the statutory criteria.  </a:t>
          </a:r>
        </a:p>
        <a:p>
          <a:pPr marL="114300" lvl="1" indent="-114300" algn="l" defTabSz="577850">
            <a:lnSpc>
              <a:spcPct val="90000"/>
            </a:lnSpc>
            <a:spcBef>
              <a:spcPct val="0"/>
            </a:spcBef>
            <a:spcAft>
              <a:spcPct val="15000"/>
            </a:spcAft>
            <a:buChar char="•"/>
          </a:pPr>
          <a:r>
            <a:rPr lang="en-US" sz="1300" kern="1200" dirty="0"/>
            <a:t>Projects with at least1 criterion rated as Strong Alignment</a:t>
          </a:r>
        </a:p>
        <a:p>
          <a:pPr marL="114300" lvl="1" indent="-114300" algn="l" defTabSz="577850">
            <a:lnSpc>
              <a:spcPct val="90000"/>
            </a:lnSpc>
            <a:spcBef>
              <a:spcPct val="0"/>
            </a:spcBef>
            <a:spcAft>
              <a:spcPct val="15000"/>
            </a:spcAft>
            <a:buChar char="•"/>
          </a:pPr>
          <a:r>
            <a:rPr lang="en-US" sz="1300" kern="1200" dirty="0"/>
            <a:t>or Projects with most of the statutory criteria (5 or more) rated as Alignment</a:t>
          </a:r>
        </a:p>
      </dsp:txBody>
      <dsp:txXfrm>
        <a:off x="1859023" y="580708"/>
        <a:ext cx="1628347" cy="2970776"/>
      </dsp:txXfrm>
    </dsp:sp>
    <dsp:sp modelId="{4472ADC1-85E1-4DB0-931D-2BEB58FD5C61}">
      <dsp:nvSpPr>
        <dsp:cNvPr id="0" name=""/>
        <dsp:cNvSpPr/>
      </dsp:nvSpPr>
      <dsp:spPr>
        <a:xfrm>
          <a:off x="3715339" y="102456"/>
          <a:ext cx="1628347" cy="478252"/>
        </a:xfrm>
        <a:prstGeom prst="rect">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defRPr b="1"/>
          </a:pPr>
          <a:r>
            <a:rPr lang="en-US" sz="1300" kern="1200" dirty="0"/>
            <a:t>Acceptable</a:t>
          </a:r>
        </a:p>
      </dsp:txBody>
      <dsp:txXfrm>
        <a:off x="3715339" y="102456"/>
        <a:ext cx="1628347" cy="478252"/>
      </dsp:txXfrm>
    </dsp:sp>
    <dsp:sp modelId="{2D0F7007-4C0B-477C-826B-F90B42D7FC21}">
      <dsp:nvSpPr>
        <dsp:cNvPr id="0" name=""/>
        <dsp:cNvSpPr/>
      </dsp:nvSpPr>
      <dsp:spPr>
        <a:xfrm>
          <a:off x="3715339" y="580708"/>
          <a:ext cx="1628347" cy="2970776"/>
        </a:xfrm>
        <a:prstGeom prst="rect">
          <a:avLst/>
        </a:prstGeom>
        <a:solidFill>
          <a:schemeClr val="accent4">
            <a:tint val="40000"/>
            <a:alpha val="90000"/>
            <a:hueOff val="0"/>
            <a:satOff val="0"/>
            <a:lumOff val="0"/>
            <a:alphaOff val="0"/>
          </a:schemeClr>
        </a:solidFill>
        <a:ln w="9525" cap="rnd"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dirty="0"/>
            <a:t>The project that </a:t>
          </a:r>
          <a:r>
            <a:rPr lang="en-US" sz="1300" b="1" kern="1200" dirty="0"/>
            <a:t>aligns</a:t>
          </a:r>
          <a:r>
            <a:rPr lang="en-US" sz="1300" kern="1200" dirty="0"/>
            <a:t> with the objectives of the statutory criterion under consideration. </a:t>
          </a:r>
        </a:p>
        <a:p>
          <a:pPr marL="114300" lvl="1" indent="-114300" algn="l" defTabSz="577850">
            <a:lnSpc>
              <a:spcPct val="90000"/>
            </a:lnSpc>
            <a:spcBef>
              <a:spcPct val="0"/>
            </a:spcBef>
            <a:spcAft>
              <a:spcPct val="15000"/>
            </a:spcAft>
            <a:buChar char="•"/>
          </a:pPr>
          <a:r>
            <a:rPr lang="en-US" sz="1300" kern="1200" dirty="0"/>
            <a:t>Projects with no criteria rated as Strong Alignment  but with several criteria rated as Alignment</a:t>
          </a:r>
        </a:p>
      </dsp:txBody>
      <dsp:txXfrm>
        <a:off x="3715339" y="580708"/>
        <a:ext cx="1628347" cy="2970776"/>
      </dsp:txXfrm>
    </dsp:sp>
    <dsp:sp modelId="{C1E727CB-99C3-4415-86DB-14A2BB5948B6}">
      <dsp:nvSpPr>
        <dsp:cNvPr id="0" name=""/>
        <dsp:cNvSpPr/>
      </dsp:nvSpPr>
      <dsp:spPr>
        <a:xfrm>
          <a:off x="5571655" y="102456"/>
          <a:ext cx="1628347" cy="478252"/>
        </a:xfrm>
        <a:prstGeom prst="rect">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US" sz="1300" b="1" kern="1200" dirty="0"/>
            <a:t>Not Recommended </a:t>
          </a:r>
        </a:p>
      </dsp:txBody>
      <dsp:txXfrm>
        <a:off x="5571655" y="102456"/>
        <a:ext cx="1628347" cy="478252"/>
      </dsp:txXfrm>
    </dsp:sp>
    <dsp:sp modelId="{DA41D666-0D9A-4453-9F4E-C83E8BB0A925}">
      <dsp:nvSpPr>
        <dsp:cNvPr id="0" name=""/>
        <dsp:cNvSpPr/>
      </dsp:nvSpPr>
      <dsp:spPr>
        <a:xfrm>
          <a:off x="5571655" y="580708"/>
          <a:ext cx="1628347" cy="2970776"/>
        </a:xfrm>
        <a:prstGeom prst="rect">
          <a:avLst/>
        </a:prstGeom>
        <a:solidFill>
          <a:schemeClr val="accent5">
            <a:tint val="40000"/>
            <a:alpha val="90000"/>
            <a:hueOff val="0"/>
            <a:satOff val="0"/>
            <a:lumOff val="0"/>
            <a:alphaOff val="0"/>
          </a:schemeClr>
        </a:solidFill>
        <a:ln w="9525" cap="rnd"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dirty="0"/>
            <a:t>The project </a:t>
          </a:r>
          <a:r>
            <a:rPr lang="en-US" sz="1300" b="1" kern="1200" dirty="0"/>
            <a:t>does not align well </a:t>
          </a:r>
          <a:r>
            <a:rPr lang="en-US" sz="1300" kern="1200" dirty="0"/>
            <a:t>with objectives of the statutory criterion under consideration or does not align with eligibility criteria.</a:t>
          </a:r>
        </a:p>
      </dsp:txBody>
      <dsp:txXfrm>
        <a:off x="5571655" y="580708"/>
        <a:ext cx="1628347" cy="297077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1" y="1"/>
            <a:ext cx="3170583" cy="479736"/>
          </a:xfrm>
          <a:prstGeom prst="rect">
            <a:avLst/>
          </a:prstGeom>
          <a:noFill/>
          <a:ln w="9525">
            <a:noFill/>
            <a:miter lim="800000"/>
            <a:headEnd/>
            <a:tailEnd/>
          </a:ln>
          <a:effectLst/>
        </p:spPr>
        <p:txBody>
          <a:bodyPr vert="horz" wrap="square" lIns="96637" tIns="48320" rIns="96637" bIns="48320" numCol="1" anchor="t" anchorCtr="0" compatLnSpc="1">
            <a:prstTxWarp prst="textNoShape">
              <a:avLst/>
            </a:prstTxWarp>
          </a:bodyPr>
          <a:lstStyle>
            <a:lvl1pPr defTabSz="966984">
              <a:defRPr sz="1200">
                <a:latin typeface="Arial" charset="0"/>
                <a:ea typeface="+mn-ea"/>
                <a:cs typeface="+mn-cs"/>
              </a:defRPr>
            </a:lvl1pPr>
          </a:lstStyle>
          <a:p>
            <a:pPr>
              <a:defRPr/>
            </a:pPr>
            <a:endParaRPr lang="en-US"/>
          </a:p>
        </p:txBody>
      </p:sp>
      <p:sp>
        <p:nvSpPr>
          <p:cNvPr id="39939" name="Rectangle 3"/>
          <p:cNvSpPr>
            <a:spLocks noGrp="1" noChangeArrowheads="1"/>
          </p:cNvSpPr>
          <p:nvPr>
            <p:ph type="dt" sz="quarter" idx="1"/>
          </p:nvPr>
        </p:nvSpPr>
        <p:spPr bwMode="auto">
          <a:xfrm>
            <a:off x="4142963" y="1"/>
            <a:ext cx="3170583" cy="479736"/>
          </a:xfrm>
          <a:prstGeom prst="rect">
            <a:avLst/>
          </a:prstGeom>
          <a:noFill/>
          <a:ln w="9525">
            <a:noFill/>
            <a:miter lim="800000"/>
            <a:headEnd/>
            <a:tailEnd/>
          </a:ln>
          <a:effectLst/>
        </p:spPr>
        <p:txBody>
          <a:bodyPr vert="horz" wrap="square" lIns="96637" tIns="48320" rIns="96637" bIns="48320" numCol="1" anchor="t" anchorCtr="0" compatLnSpc="1">
            <a:prstTxWarp prst="textNoShape">
              <a:avLst/>
            </a:prstTxWarp>
          </a:bodyPr>
          <a:lstStyle>
            <a:lvl1pPr algn="r" defTabSz="966984">
              <a:defRPr sz="1200">
                <a:latin typeface="Arial" charset="0"/>
                <a:ea typeface="+mn-ea"/>
                <a:cs typeface="+mn-cs"/>
              </a:defRPr>
            </a:lvl1pPr>
          </a:lstStyle>
          <a:p>
            <a:pPr>
              <a:defRPr/>
            </a:pPr>
            <a:endParaRPr lang="en-US"/>
          </a:p>
        </p:txBody>
      </p:sp>
      <p:sp>
        <p:nvSpPr>
          <p:cNvPr id="39940" name="Rectangle 4"/>
          <p:cNvSpPr>
            <a:spLocks noGrp="1" noChangeArrowheads="1"/>
          </p:cNvSpPr>
          <p:nvPr>
            <p:ph type="ftr" sz="quarter" idx="2"/>
          </p:nvPr>
        </p:nvSpPr>
        <p:spPr bwMode="auto">
          <a:xfrm>
            <a:off x="1" y="9119840"/>
            <a:ext cx="3170583" cy="479736"/>
          </a:xfrm>
          <a:prstGeom prst="rect">
            <a:avLst/>
          </a:prstGeom>
          <a:noFill/>
          <a:ln w="9525">
            <a:noFill/>
            <a:miter lim="800000"/>
            <a:headEnd/>
            <a:tailEnd/>
          </a:ln>
          <a:effectLst/>
        </p:spPr>
        <p:txBody>
          <a:bodyPr vert="horz" wrap="square" lIns="96637" tIns="48320" rIns="96637" bIns="48320" numCol="1" anchor="b" anchorCtr="0" compatLnSpc="1">
            <a:prstTxWarp prst="textNoShape">
              <a:avLst/>
            </a:prstTxWarp>
          </a:bodyPr>
          <a:lstStyle>
            <a:lvl1pPr defTabSz="966984">
              <a:defRPr sz="1200">
                <a:latin typeface="Arial" charset="0"/>
                <a:ea typeface="+mn-ea"/>
                <a:cs typeface="+mn-cs"/>
              </a:defRPr>
            </a:lvl1pPr>
          </a:lstStyle>
          <a:p>
            <a:pPr>
              <a:defRPr/>
            </a:pPr>
            <a:endParaRPr lang="en-US"/>
          </a:p>
        </p:txBody>
      </p:sp>
      <p:sp>
        <p:nvSpPr>
          <p:cNvPr id="39941" name="Rectangle 5"/>
          <p:cNvSpPr>
            <a:spLocks noGrp="1" noChangeArrowheads="1"/>
          </p:cNvSpPr>
          <p:nvPr>
            <p:ph type="sldNum" sz="quarter" idx="3"/>
          </p:nvPr>
        </p:nvSpPr>
        <p:spPr bwMode="auto">
          <a:xfrm>
            <a:off x="4142963" y="9119840"/>
            <a:ext cx="3170583" cy="479736"/>
          </a:xfrm>
          <a:prstGeom prst="rect">
            <a:avLst/>
          </a:prstGeom>
          <a:noFill/>
          <a:ln w="9525">
            <a:noFill/>
            <a:miter lim="800000"/>
            <a:headEnd/>
            <a:tailEnd/>
          </a:ln>
          <a:effectLst/>
        </p:spPr>
        <p:txBody>
          <a:bodyPr vert="horz" wrap="square" lIns="96637" tIns="48320" rIns="96637" bIns="48320" numCol="1" anchor="b" anchorCtr="0" compatLnSpc="1">
            <a:prstTxWarp prst="textNoShape">
              <a:avLst/>
            </a:prstTxWarp>
          </a:bodyPr>
          <a:lstStyle>
            <a:lvl1pPr algn="r" defTabSz="966984">
              <a:defRPr sz="1200"/>
            </a:lvl1pPr>
          </a:lstStyle>
          <a:p>
            <a:fld id="{1762441A-2457-4905-836A-D004E2ACD6ED}" type="slidenum">
              <a:rPr lang="en-US"/>
              <a:pPr/>
              <a:t>‹#›</a:t>
            </a:fld>
            <a:endParaRPr lang="en-US"/>
          </a:p>
        </p:txBody>
      </p:sp>
    </p:spTree>
    <p:extLst>
      <p:ext uri="{BB962C8B-B14F-4D97-AF65-F5344CB8AC3E}">
        <p14:creationId xmlns:p14="http://schemas.microsoft.com/office/powerpoint/2010/main" val="8942271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hdr" sz="quarter"/>
          </p:nvPr>
        </p:nvSpPr>
        <p:spPr bwMode="auto">
          <a:xfrm>
            <a:off x="1" y="1"/>
            <a:ext cx="3170583" cy="479736"/>
          </a:xfrm>
          <a:prstGeom prst="rect">
            <a:avLst/>
          </a:prstGeom>
          <a:noFill/>
          <a:ln w="9525">
            <a:noFill/>
            <a:miter lim="800000"/>
            <a:headEnd/>
            <a:tailEnd/>
          </a:ln>
          <a:effectLst/>
        </p:spPr>
        <p:txBody>
          <a:bodyPr vert="horz" wrap="square" lIns="96637" tIns="48320" rIns="96637" bIns="48320" numCol="1" anchor="t" anchorCtr="0" compatLnSpc="1">
            <a:prstTxWarp prst="textNoShape">
              <a:avLst/>
            </a:prstTxWarp>
          </a:bodyPr>
          <a:lstStyle>
            <a:lvl1pPr defTabSz="966984">
              <a:defRPr sz="1200">
                <a:latin typeface="Arial" charset="0"/>
                <a:ea typeface="+mn-ea"/>
                <a:cs typeface="+mn-cs"/>
              </a:defRPr>
            </a:lvl1pPr>
          </a:lstStyle>
          <a:p>
            <a:pPr>
              <a:defRPr/>
            </a:pPr>
            <a:endParaRPr lang="en-US"/>
          </a:p>
        </p:txBody>
      </p:sp>
      <p:sp>
        <p:nvSpPr>
          <p:cNvPr id="43011" name="Rectangle 3"/>
          <p:cNvSpPr>
            <a:spLocks noGrp="1" noChangeArrowheads="1"/>
          </p:cNvSpPr>
          <p:nvPr>
            <p:ph type="dt" idx="1"/>
          </p:nvPr>
        </p:nvSpPr>
        <p:spPr bwMode="auto">
          <a:xfrm>
            <a:off x="4142963" y="1"/>
            <a:ext cx="3170583" cy="479736"/>
          </a:xfrm>
          <a:prstGeom prst="rect">
            <a:avLst/>
          </a:prstGeom>
          <a:noFill/>
          <a:ln w="9525">
            <a:noFill/>
            <a:miter lim="800000"/>
            <a:headEnd/>
            <a:tailEnd/>
          </a:ln>
          <a:effectLst/>
        </p:spPr>
        <p:txBody>
          <a:bodyPr vert="horz" wrap="square" lIns="96637" tIns="48320" rIns="96637" bIns="48320" numCol="1" anchor="t" anchorCtr="0" compatLnSpc="1">
            <a:prstTxWarp prst="textNoShape">
              <a:avLst/>
            </a:prstTxWarp>
          </a:bodyPr>
          <a:lstStyle>
            <a:lvl1pPr algn="r" defTabSz="966984">
              <a:defRPr sz="1200">
                <a:latin typeface="Arial" charset="0"/>
                <a:ea typeface="+mn-ea"/>
                <a:cs typeface="+mn-cs"/>
              </a:defRPr>
            </a:lvl1pPr>
          </a:lstStyle>
          <a:p>
            <a:pPr>
              <a:defRPr/>
            </a:pPr>
            <a:endParaRPr lang="en-US"/>
          </a:p>
        </p:txBody>
      </p:sp>
      <p:sp>
        <p:nvSpPr>
          <p:cNvPr id="7172" name="Rectangle 4"/>
          <p:cNvSpPr>
            <a:spLocks noGrp="1" noRot="1" noChangeAspect="1" noChangeArrowheads="1" noTextEdit="1"/>
          </p:cNvSpPr>
          <p:nvPr>
            <p:ph type="sldImg" idx="2"/>
          </p:nvPr>
        </p:nvSpPr>
        <p:spPr bwMode="auto">
          <a:xfrm>
            <a:off x="1257300" y="719138"/>
            <a:ext cx="4803775" cy="3602037"/>
          </a:xfrm>
          <a:prstGeom prst="rect">
            <a:avLst/>
          </a:prstGeom>
          <a:noFill/>
          <a:ln w="9525">
            <a:solidFill>
              <a:srgbClr val="000000"/>
            </a:solidFill>
            <a:miter lim="800000"/>
            <a:headEnd/>
            <a:tailEnd/>
          </a:ln>
        </p:spPr>
      </p:sp>
      <p:sp>
        <p:nvSpPr>
          <p:cNvPr id="43013" name="Rectangle 5"/>
          <p:cNvSpPr>
            <a:spLocks noGrp="1" noChangeArrowheads="1"/>
          </p:cNvSpPr>
          <p:nvPr>
            <p:ph type="body" sz="quarter" idx="3"/>
          </p:nvPr>
        </p:nvSpPr>
        <p:spPr bwMode="auto">
          <a:xfrm>
            <a:off x="732183" y="4559920"/>
            <a:ext cx="5850835" cy="4320866"/>
          </a:xfrm>
          <a:prstGeom prst="rect">
            <a:avLst/>
          </a:prstGeom>
          <a:noFill/>
          <a:ln w="9525">
            <a:noFill/>
            <a:miter lim="800000"/>
            <a:headEnd/>
            <a:tailEnd/>
          </a:ln>
          <a:effectLst/>
        </p:spPr>
        <p:txBody>
          <a:bodyPr vert="horz" wrap="square" lIns="96637" tIns="48320" rIns="96637" bIns="483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3014" name="Rectangle 6"/>
          <p:cNvSpPr>
            <a:spLocks noGrp="1" noChangeArrowheads="1"/>
          </p:cNvSpPr>
          <p:nvPr>
            <p:ph type="ftr" sz="quarter" idx="4"/>
          </p:nvPr>
        </p:nvSpPr>
        <p:spPr bwMode="auto">
          <a:xfrm>
            <a:off x="1" y="9119840"/>
            <a:ext cx="3170583" cy="479736"/>
          </a:xfrm>
          <a:prstGeom prst="rect">
            <a:avLst/>
          </a:prstGeom>
          <a:noFill/>
          <a:ln w="9525">
            <a:noFill/>
            <a:miter lim="800000"/>
            <a:headEnd/>
            <a:tailEnd/>
          </a:ln>
          <a:effectLst/>
        </p:spPr>
        <p:txBody>
          <a:bodyPr vert="horz" wrap="square" lIns="96637" tIns="48320" rIns="96637" bIns="48320" numCol="1" anchor="b" anchorCtr="0" compatLnSpc="1">
            <a:prstTxWarp prst="textNoShape">
              <a:avLst/>
            </a:prstTxWarp>
          </a:bodyPr>
          <a:lstStyle>
            <a:lvl1pPr defTabSz="966984">
              <a:defRPr sz="1200">
                <a:latin typeface="Arial" charset="0"/>
                <a:ea typeface="+mn-ea"/>
                <a:cs typeface="+mn-cs"/>
              </a:defRPr>
            </a:lvl1pPr>
          </a:lstStyle>
          <a:p>
            <a:pPr>
              <a:defRPr/>
            </a:pPr>
            <a:endParaRPr lang="en-US"/>
          </a:p>
        </p:txBody>
      </p:sp>
      <p:sp>
        <p:nvSpPr>
          <p:cNvPr id="43015" name="Rectangle 7"/>
          <p:cNvSpPr>
            <a:spLocks noGrp="1" noChangeArrowheads="1"/>
          </p:cNvSpPr>
          <p:nvPr>
            <p:ph type="sldNum" sz="quarter" idx="5"/>
          </p:nvPr>
        </p:nvSpPr>
        <p:spPr bwMode="auto">
          <a:xfrm>
            <a:off x="4142963" y="9119840"/>
            <a:ext cx="3170583" cy="479736"/>
          </a:xfrm>
          <a:prstGeom prst="rect">
            <a:avLst/>
          </a:prstGeom>
          <a:noFill/>
          <a:ln w="9525">
            <a:noFill/>
            <a:miter lim="800000"/>
            <a:headEnd/>
            <a:tailEnd/>
          </a:ln>
          <a:effectLst/>
        </p:spPr>
        <p:txBody>
          <a:bodyPr vert="horz" wrap="square" lIns="96637" tIns="48320" rIns="96637" bIns="48320" numCol="1" anchor="b" anchorCtr="0" compatLnSpc="1">
            <a:prstTxWarp prst="textNoShape">
              <a:avLst/>
            </a:prstTxWarp>
          </a:bodyPr>
          <a:lstStyle>
            <a:lvl1pPr algn="r" defTabSz="966984">
              <a:defRPr sz="1200"/>
            </a:lvl1pPr>
          </a:lstStyle>
          <a:p>
            <a:fld id="{34EEC880-C233-41B2-B74E-1FF2F2FE44BB}" type="slidenum">
              <a:rPr lang="en-US"/>
              <a:pPr/>
              <a:t>‹#›</a:t>
            </a:fld>
            <a:endParaRPr lang="en-US"/>
          </a:p>
        </p:txBody>
      </p:sp>
    </p:spTree>
    <p:extLst>
      <p:ext uri="{BB962C8B-B14F-4D97-AF65-F5344CB8AC3E}">
        <p14:creationId xmlns:p14="http://schemas.microsoft.com/office/powerpoint/2010/main" val="26340596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1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1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EEC880-C233-41B2-B74E-1FF2F2FE44BB}" type="slidenum">
              <a:rPr lang="en-US" smtClean="0"/>
              <a:pPr/>
              <a:t>1</a:t>
            </a:fld>
            <a:endParaRPr lang="en-US"/>
          </a:p>
        </p:txBody>
      </p:sp>
    </p:spTree>
    <p:extLst>
      <p:ext uri="{BB962C8B-B14F-4D97-AF65-F5344CB8AC3E}">
        <p14:creationId xmlns:p14="http://schemas.microsoft.com/office/powerpoint/2010/main" val="38967841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8F9A2E21-BEA8-402B-9EB5-CD9903901A53}" type="slidenum">
              <a:rPr lang="en-US" smtClean="0"/>
              <a:pPr/>
              <a:t>11</a:t>
            </a:fld>
            <a:endParaRPr lang="en-US" dirty="0"/>
          </a:p>
        </p:txBody>
      </p:sp>
      <p:sp>
        <p:nvSpPr>
          <p:cNvPr id="5" name="Slide Image Placeholder 4">
            <a:extLst>
              <a:ext uri="{FF2B5EF4-FFF2-40B4-BE49-F238E27FC236}">
                <a16:creationId xmlns:a16="http://schemas.microsoft.com/office/drawing/2014/main" id="{CBD4BE22-3970-4A0C-943A-D6BBE5E23A55}"/>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08A7A4CE-C482-4F2A-B12B-B382F26047EB}"/>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Sponsorship is not a rigorous process.  To sponsor a project, an FLMA or Tribe only has to indicate support of the project.  Because anyone can enter an application, FHWA will also consult with a Tribe or FLMA directly if sponsorship is not apparent in the application package</a:t>
            </a:r>
          </a:p>
          <a:p>
            <a:endParaRPr lang="en-US" dirty="0"/>
          </a:p>
        </p:txBody>
      </p:sp>
    </p:spTree>
    <p:extLst>
      <p:ext uri="{BB962C8B-B14F-4D97-AF65-F5344CB8AC3E}">
        <p14:creationId xmlns:p14="http://schemas.microsoft.com/office/powerpoint/2010/main" val="31896210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8F9A2E21-BEA8-402B-9EB5-CD9903901A53}" type="slidenum">
              <a:rPr lang="en-US" smtClean="0"/>
              <a:pPr/>
              <a:t>12</a:t>
            </a:fld>
            <a:endParaRPr lang="en-US" dirty="0"/>
          </a:p>
        </p:txBody>
      </p:sp>
      <p:sp>
        <p:nvSpPr>
          <p:cNvPr id="5" name="Slide Image Placeholder 4">
            <a:extLst>
              <a:ext uri="{FF2B5EF4-FFF2-40B4-BE49-F238E27FC236}">
                <a16:creationId xmlns:a16="http://schemas.microsoft.com/office/drawing/2014/main" id="{CBD4BE22-3970-4A0C-943A-D6BBE5E23A55}"/>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08A7A4CE-C482-4F2A-B12B-B382F26047EB}"/>
              </a:ext>
            </a:extLst>
          </p:cNvPr>
          <p:cNvSpPr>
            <a:spLocks noGrp="1"/>
          </p:cNvSpPr>
          <p:nvPr>
            <p:ph type="body" idx="1"/>
          </p:nvPr>
        </p:nvSpPr>
        <p:spPr/>
        <p:txBody>
          <a:bodyPr/>
          <a:lstStyle/>
          <a:p>
            <a:r>
              <a:rPr lang="en-US" dirty="0"/>
              <a:t>materials can be provided as attachments. Commonly, applicants will attach a map for the location. </a:t>
            </a:r>
          </a:p>
        </p:txBody>
      </p:sp>
    </p:spTree>
    <p:extLst>
      <p:ext uri="{BB962C8B-B14F-4D97-AF65-F5344CB8AC3E}">
        <p14:creationId xmlns:p14="http://schemas.microsoft.com/office/powerpoint/2010/main" val="29990288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8F9A2E21-BEA8-402B-9EB5-CD9903901A53}" type="slidenum">
              <a:rPr lang="en-US" smtClean="0"/>
              <a:pPr/>
              <a:t>13</a:t>
            </a:fld>
            <a:endParaRPr lang="en-US" dirty="0"/>
          </a:p>
        </p:txBody>
      </p:sp>
      <p:sp>
        <p:nvSpPr>
          <p:cNvPr id="5" name="Slide Image Placeholder 4">
            <a:extLst>
              <a:ext uri="{FF2B5EF4-FFF2-40B4-BE49-F238E27FC236}">
                <a16:creationId xmlns:a16="http://schemas.microsoft.com/office/drawing/2014/main" id="{CBD4BE22-3970-4A0C-943A-D6BBE5E23A55}"/>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08A7A4CE-C482-4F2A-B12B-B382F26047E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383501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8F9A2E21-BEA8-402B-9EB5-CD9903901A53}" type="slidenum">
              <a:rPr lang="en-US" smtClean="0"/>
              <a:pPr/>
              <a:t>14</a:t>
            </a:fld>
            <a:endParaRPr lang="en-US" dirty="0"/>
          </a:p>
        </p:txBody>
      </p:sp>
      <p:sp>
        <p:nvSpPr>
          <p:cNvPr id="5" name="Slide Image Placeholder 4">
            <a:extLst>
              <a:ext uri="{FF2B5EF4-FFF2-40B4-BE49-F238E27FC236}">
                <a16:creationId xmlns:a16="http://schemas.microsoft.com/office/drawing/2014/main" id="{CBD4BE22-3970-4A0C-943A-D6BBE5E23A55}"/>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08A7A4CE-C482-4F2A-B12B-B382F26047E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227165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8F9A2E21-BEA8-402B-9EB5-CD9903901A53}" type="slidenum">
              <a:rPr lang="en-US" smtClean="0"/>
              <a:pPr/>
              <a:t>15</a:t>
            </a:fld>
            <a:endParaRPr lang="en-US" dirty="0"/>
          </a:p>
        </p:txBody>
      </p:sp>
      <p:sp>
        <p:nvSpPr>
          <p:cNvPr id="5" name="Slide Image Placeholder 4">
            <a:extLst>
              <a:ext uri="{FF2B5EF4-FFF2-40B4-BE49-F238E27FC236}">
                <a16:creationId xmlns:a16="http://schemas.microsoft.com/office/drawing/2014/main" id="{CBD4BE22-3970-4A0C-943A-D6BBE5E23A55}"/>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08A7A4CE-C482-4F2A-B12B-B382F26047E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48211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8F9A2E21-BEA8-402B-9EB5-CD9903901A53}" type="slidenum">
              <a:rPr lang="en-US" smtClean="0"/>
              <a:pPr/>
              <a:t>16</a:t>
            </a:fld>
            <a:endParaRPr lang="en-US" dirty="0"/>
          </a:p>
        </p:txBody>
      </p:sp>
      <p:sp>
        <p:nvSpPr>
          <p:cNvPr id="5" name="Slide Image Placeholder 4">
            <a:extLst>
              <a:ext uri="{FF2B5EF4-FFF2-40B4-BE49-F238E27FC236}">
                <a16:creationId xmlns:a16="http://schemas.microsoft.com/office/drawing/2014/main" id="{CBD4BE22-3970-4A0C-943A-D6BBE5E23A55}"/>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08A7A4CE-C482-4F2A-B12B-B382F26047E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45451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8F9A2E21-BEA8-402B-9EB5-CD9903901A53}" type="slidenum">
              <a:rPr lang="en-US" smtClean="0"/>
              <a:pPr/>
              <a:t>17</a:t>
            </a:fld>
            <a:endParaRPr lang="en-US" dirty="0"/>
          </a:p>
        </p:txBody>
      </p:sp>
      <p:sp>
        <p:nvSpPr>
          <p:cNvPr id="5" name="Slide Image Placeholder 4">
            <a:extLst>
              <a:ext uri="{FF2B5EF4-FFF2-40B4-BE49-F238E27FC236}">
                <a16:creationId xmlns:a16="http://schemas.microsoft.com/office/drawing/2014/main" id="{CBD4BE22-3970-4A0C-943A-D6BBE5E23A55}"/>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08A7A4CE-C482-4F2A-B12B-B382F26047E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102607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8F9A2E21-BEA8-402B-9EB5-CD9903901A53}" type="slidenum">
              <a:rPr lang="en-US" smtClean="0"/>
              <a:pPr/>
              <a:t>18</a:t>
            </a:fld>
            <a:endParaRPr lang="en-US" dirty="0"/>
          </a:p>
        </p:txBody>
      </p:sp>
      <p:sp>
        <p:nvSpPr>
          <p:cNvPr id="5" name="Slide Image Placeholder 4">
            <a:extLst>
              <a:ext uri="{FF2B5EF4-FFF2-40B4-BE49-F238E27FC236}">
                <a16:creationId xmlns:a16="http://schemas.microsoft.com/office/drawing/2014/main" id="{CBD4BE22-3970-4A0C-943A-D6BBE5E23A55}"/>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08A7A4CE-C482-4F2A-B12B-B382F26047E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565548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8F9A2E21-BEA8-402B-9EB5-CD9903901A53}" type="slidenum">
              <a:rPr lang="en-US" smtClean="0"/>
              <a:pPr/>
              <a:t>19</a:t>
            </a:fld>
            <a:endParaRPr lang="en-US" dirty="0"/>
          </a:p>
        </p:txBody>
      </p:sp>
      <p:sp>
        <p:nvSpPr>
          <p:cNvPr id="5" name="Slide Image Placeholder 4">
            <a:extLst>
              <a:ext uri="{FF2B5EF4-FFF2-40B4-BE49-F238E27FC236}">
                <a16:creationId xmlns:a16="http://schemas.microsoft.com/office/drawing/2014/main" id="{CBD4BE22-3970-4A0C-943A-D6BBE5E23A55}"/>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08A7A4CE-C482-4F2A-B12B-B382F26047EB}"/>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spc="-10" dirty="0">
                <a:effectLst/>
                <a:latin typeface="Times New Roman" panose="02020603050405020304" pitchFamily="18" charset="0"/>
                <a:ea typeface="Times New Roman" panose="02020603050405020304" pitchFamily="18" charset="0"/>
              </a:rPr>
              <a:t>Reporting - FHWA reserves the right to request additional information, if deemed needed, to better understand the status of the project.  The successful applicant will provide additional financial reporting beyond the semi-annual reporting if such statements are necessary to address FHWA’s Stewardship and Oversight responsibility of the funds.  The successful applicant also agrees to allow periodic project inspections and FHWA will provide notice for such inspections.</a:t>
            </a:r>
          </a:p>
          <a:p>
            <a:endParaRPr lang="en-US" dirty="0"/>
          </a:p>
        </p:txBody>
      </p:sp>
    </p:spTree>
    <p:extLst>
      <p:ext uri="{BB962C8B-B14F-4D97-AF65-F5344CB8AC3E}">
        <p14:creationId xmlns:p14="http://schemas.microsoft.com/office/powerpoint/2010/main" val="4294368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8F9A2E21-BEA8-402B-9EB5-CD9903901A53}" type="slidenum">
              <a:rPr lang="en-US" smtClean="0"/>
              <a:pPr/>
              <a:t>20</a:t>
            </a:fld>
            <a:endParaRPr lang="en-US" dirty="0"/>
          </a:p>
        </p:txBody>
      </p:sp>
      <p:sp>
        <p:nvSpPr>
          <p:cNvPr id="5" name="Slide Image Placeholder 4">
            <a:extLst>
              <a:ext uri="{FF2B5EF4-FFF2-40B4-BE49-F238E27FC236}">
                <a16:creationId xmlns:a16="http://schemas.microsoft.com/office/drawing/2014/main" id="{CBD4BE22-3970-4A0C-943A-D6BBE5E23A55}"/>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08A7A4CE-C482-4F2A-B12B-B382F26047E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67172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EEC880-C233-41B2-B74E-1FF2F2FE44BB}" type="slidenum">
              <a:rPr lang="en-US" smtClean="0"/>
              <a:pPr/>
              <a:t>3</a:t>
            </a:fld>
            <a:endParaRPr lang="en-US"/>
          </a:p>
        </p:txBody>
      </p:sp>
    </p:spTree>
    <p:extLst>
      <p:ext uri="{BB962C8B-B14F-4D97-AF65-F5344CB8AC3E}">
        <p14:creationId xmlns:p14="http://schemas.microsoft.com/office/powerpoint/2010/main" val="18981888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8F9A2E21-BEA8-402B-9EB5-CD9903901A53}" type="slidenum">
              <a:rPr lang="en-US" smtClean="0"/>
              <a:pPr/>
              <a:t>21</a:t>
            </a:fld>
            <a:endParaRPr lang="en-US" dirty="0"/>
          </a:p>
        </p:txBody>
      </p:sp>
      <p:sp>
        <p:nvSpPr>
          <p:cNvPr id="5" name="Slide Image Placeholder 4">
            <a:extLst>
              <a:ext uri="{FF2B5EF4-FFF2-40B4-BE49-F238E27FC236}">
                <a16:creationId xmlns:a16="http://schemas.microsoft.com/office/drawing/2014/main" id="{CBD4BE22-3970-4A0C-943A-D6BBE5E23A55}"/>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08A7A4CE-C482-4F2A-B12B-B382F26047EB}"/>
              </a:ext>
            </a:extLst>
          </p:cNvPr>
          <p:cNvSpPr>
            <a:spLocks noGrp="1"/>
          </p:cNvSpPr>
          <p:nvPr>
            <p:ph type="body" idx="1"/>
          </p:nvPr>
        </p:nvSpPr>
        <p:spPr/>
        <p:txBody>
          <a:bodyPr/>
          <a:lstStyle/>
          <a:p>
            <a:pPr marL="228600" indent="-228600">
              <a:buAutoNum type="arabicPeriod"/>
            </a:pPr>
            <a:r>
              <a:rPr lang="en-US" sz="1100" dirty="0"/>
              <a:t>https://www.grants.gov/web/grants/home.html </a:t>
            </a:r>
          </a:p>
          <a:p>
            <a:pPr marL="228600" indent="-228600">
              <a:buAutoNum type="arabicPeriod"/>
            </a:pPr>
            <a:r>
              <a:rPr lang="en-US" sz="1100" dirty="0"/>
              <a:t>You can enter NSFLTP and search</a:t>
            </a:r>
          </a:p>
          <a:p>
            <a:pPr marL="228600" indent="-228600">
              <a:buAutoNum type="arabicPeriod"/>
            </a:pPr>
            <a:r>
              <a:rPr lang="en-US" sz="1100" dirty="0"/>
              <a:t>Applicants can select this link for How To Apply and Applicant Resources</a:t>
            </a:r>
          </a:p>
          <a:p>
            <a:pPr marL="228600" indent="-228600">
              <a:buAutoNum type="arabicPeriod"/>
            </a:pPr>
            <a:r>
              <a:rPr lang="en-US" sz="1100" dirty="0"/>
              <a:t>Training Videos, User Guide and Support Center</a:t>
            </a:r>
          </a:p>
          <a:p>
            <a:pPr marL="228600" indent="-228600">
              <a:buAutoNum type="arabicPeriod"/>
            </a:pPr>
            <a:r>
              <a:rPr lang="en-US" sz="1100" dirty="0"/>
              <a:t>Get Started</a:t>
            </a:r>
          </a:p>
          <a:p>
            <a:endParaRPr lang="en-US" dirty="0"/>
          </a:p>
        </p:txBody>
      </p:sp>
    </p:spTree>
    <p:extLst>
      <p:ext uri="{BB962C8B-B14F-4D97-AF65-F5344CB8AC3E}">
        <p14:creationId xmlns:p14="http://schemas.microsoft.com/office/powerpoint/2010/main" val="31970333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8F9A2E21-BEA8-402B-9EB5-CD9903901A53}" type="slidenum">
              <a:rPr lang="en-US" smtClean="0"/>
              <a:pPr/>
              <a:t>22</a:t>
            </a:fld>
            <a:endParaRPr lang="en-US" dirty="0"/>
          </a:p>
        </p:txBody>
      </p:sp>
      <p:sp>
        <p:nvSpPr>
          <p:cNvPr id="5" name="Slide Image Placeholder 4">
            <a:extLst>
              <a:ext uri="{FF2B5EF4-FFF2-40B4-BE49-F238E27FC236}">
                <a16:creationId xmlns:a16="http://schemas.microsoft.com/office/drawing/2014/main" id="{CBD4BE22-3970-4A0C-943A-D6BBE5E23A55}"/>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08A7A4CE-C482-4F2A-B12B-B382F26047EB}"/>
              </a:ext>
            </a:extLst>
          </p:cNvPr>
          <p:cNvSpPr>
            <a:spLocks noGrp="1"/>
          </p:cNvSpPr>
          <p:nvPr>
            <p:ph type="body" idx="1"/>
          </p:nvPr>
        </p:nvSpPr>
        <p:spPr/>
        <p:txBody>
          <a:bodyPr/>
          <a:lstStyle/>
          <a:p>
            <a:pPr marL="228600" indent="-228600">
              <a:buAutoNum type="arabicPeriod"/>
            </a:pPr>
            <a:r>
              <a:rPr lang="en-US" sz="1100" dirty="0"/>
              <a:t>https://www.grants.gov/web/grants/home.html </a:t>
            </a:r>
          </a:p>
          <a:p>
            <a:pPr marL="228600" indent="-228600">
              <a:buAutoNum type="arabicPeriod"/>
            </a:pPr>
            <a:r>
              <a:rPr lang="en-US" sz="1100" dirty="0"/>
              <a:t>You can enter NSFLTP and search</a:t>
            </a:r>
          </a:p>
          <a:p>
            <a:pPr marL="228600" indent="-228600">
              <a:buAutoNum type="arabicPeriod"/>
            </a:pPr>
            <a:r>
              <a:rPr lang="en-US" sz="1100" dirty="0"/>
              <a:t>Applicants can select this link for How To Apply and Applicant Resources</a:t>
            </a:r>
          </a:p>
          <a:p>
            <a:pPr marL="228600" indent="-228600">
              <a:buAutoNum type="arabicPeriod"/>
            </a:pPr>
            <a:r>
              <a:rPr lang="en-US" sz="1100" dirty="0"/>
              <a:t>Training Videos, User Guide and Support Center</a:t>
            </a:r>
          </a:p>
          <a:p>
            <a:pPr marL="228600" indent="-228600">
              <a:buAutoNum type="arabicPeriod"/>
            </a:pPr>
            <a:r>
              <a:rPr lang="en-US" sz="1100" dirty="0"/>
              <a:t>Get Started</a:t>
            </a:r>
          </a:p>
          <a:p>
            <a:endParaRPr lang="en-US" dirty="0"/>
          </a:p>
        </p:txBody>
      </p:sp>
    </p:spTree>
    <p:extLst>
      <p:ext uri="{BB962C8B-B14F-4D97-AF65-F5344CB8AC3E}">
        <p14:creationId xmlns:p14="http://schemas.microsoft.com/office/powerpoint/2010/main" val="27613362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66984" rtl="0" eaLnBrk="1" fontAlgn="auto" latinLnBrk="0" hangingPunct="1">
              <a:lnSpc>
                <a:spcPct val="100000"/>
              </a:lnSpc>
              <a:spcBef>
                <a:spcPts val="0"/>
              </a:spcBef>
              <a:spcAft>
                <a:spcPts val="0"/>
              </a:spcAft>
              <a:buClrTx/>
              <a:buSzTx/>
              <a:buFontTx/>
              <a:buNone/>
              <a:tabLst/>
              <a:defRPr/>
            </a:pPr>
            <a:fld id="{8F9A2E21-BEA8-402B-9EB5-CD9903901A5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66984"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Slide Image Placeholder 4">
            <a:extLst>
              <a:ext uri="{FF2B5EF4-FFF2-40B4-BE49-F238E27FC236}">
                <a16:creationId xmlns:a16="http://schemas.microsoft.com/office/drawing/2014/main" id="{CBD4BE22-3970-4A0C-943A-D6BBE5E23A55}"/>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08A7A4CE-C482-4F2A-B12B-B382F26047EB}"/>
              </a:ext>
            </a:extLst>
          </p:cNvPr>
          <p:cNvSpPr>
            <a:spLocks noGrp="1"/>
          </p:cNvSpPr>
          <p:nvPr>
            <p:ph type="body" idx="1"/>
          </p:nvPr>
        </p:nvSpPr>
        <p:spPr/>
        <p:txBody>
          <a:bodyPr/>
          <a:lstStyle/>
          <a:p>
            <a:endParaRPr lang="en-US" dirty="0"/>
          </a:p>
          <a:p>
            <a:endParaRPr lang="en-US" dirty="0"/>
          </a:p>
        </p:txBody>
      </p:sp>
    </p:spTree>
    <p:extLst>
      <p:ext uri="{BB962C8B-B14F-4D97-AF65-F5344CB8AC3E}">
        <p14:creationId xmlns:p14="http://schemas.microsoft.com/office/powerpoint/2010/main" val="18410857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66984" rtl="0" eaLnBrk="1" fontAlgn="auto" latinLnBrk="0" hangingPunct="1">
              <a:lnSpc>
                <a:spcPct val="100000"/>
              </a:lnSpc>
              <a:spcBef>
                <a:spcPts val="0"/>
              </a:spcBef>
              <a:spcAft>
                <a:spcPts val="0"/>
              </a:spcAft>
              <a:buClrTx/>
              <a:buSzTx/>
              <a:buFontTx/>
              <a:buNone/>
              <a:tabLst/>
              <a:defRPr/>
            </a:pPr>
            <a:fld id="{8F9A2E21-BEA8-402B-9EB5-CD9903901A5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66984"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Slide Image Placeholder 4">
            <a:extLst>
              <a:ext uri="{FF2B5EF4-FFF2-40B4-BE49-F238E27FC236}">
                <a16:creationId xmlns:a16="http://schemas.microsoft.com/office/drawing/2014/main" id="{CBD4BE22-3970-4A0C-943A-D6BBE5E23A55}"/>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08A7A4CE-C482-4F2A-B12B-B382F26047EB}"/>
              </a:ext>
            </a:extLst>
          </p:cNvPr>
          <p:cNvSpPr>
            <a:spLocks noGrp="1"/>
          </p:cNvSpPr>
          <p:nvPr>
            <p:ph type="body" idx="1"/>
          </p:nvPr>
        </p:nvSpPr>
        <p:spPr/>
        <p:txBody>
          <a:bodyPr/>
          <a:lstStyle/>
          <a:p>
            <a:endParaRPr lang="en-US" dirty="0"/>
          </a:p>
          <a:p>
            <a:endParaRPr lang="en-US" dirty="0"/>
          </a:p>
        </p:txBody>
      </p:sp>
    </p:spTree>
    <p:extLst>
      <p:ext uri="{BB962C8B-B14F-4D97-AF65-F5344CB8AC3E}">
        <p14:creationId xmlns:p14="http://schemas.microsoft.com/office/powerpoint/2010/main" val="4194030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8F9A2E21-BEA8-402B-9EB5-CD9903901A53}" type="slidenum">
              <a:rPr lang="en-US" smtClean="0"/>
              <a:pPr/>
              <a:t>25</a:t>
            </a:fld>
            <a:endParaRPr lang="en-US" dirty="0"/>
          </a:p>
        </p:txBody>
      </p:sp>
      <p:sp>
        <p:nvSpPr>
          <p:cNvPr id="5" name="Slide Image Placeholder 4">
            <a:extLst>
              <a:ext uri="{FF2B5EF4-FFF2-40B4-BE49-F238E27FC236}">
                <a16:creationId xmlns:a16="http://schemas.microsoft.com/office/drawing/2014/main" id="{CBD4BE22-3970-4A0C-943A-D6BBE5E23A55}"/>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08A7A4CE-C482-4F2A-B12B-B382F26047E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380808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8F9A2E21-BEA8-402B-9EB5-CD9903901A53}" type="slidenum">
              <a:rPr lang="en-US" smtClean="0"/>
              <a:pPr/>
              <a:t>26</a:t>
            </a:fld>
            <a:endParaRPr lang="en-US" dirty="0"/>
          </a:p>
        </p:txBody>
      </p:sp>
      <p:sp>
        <p:nvSpPr>
          <p:cNvPr id="5" name="Slide Image Placeholder 4">
            <a:extLst>
              <a:ext uri="{FF2B5EF4-FFF2-40B4-BE49-F238E27FC236}">
                <a16:creationId xmlns:a16="http://schemas.microsoft.com/office/drawing/2014/main" id="{CBD4BE22-3970-4A0C-943A-D6BBE5E23A55}"/>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08A7A4CE-C482-4F2A-B12B-B382F26047E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53343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66984" rtl="0" eaLnBrk="1" fontAlgn="auto" latinLnBrk="0" hangingPunct="1">
              <a:lnSpc>
                <a:spcPct val="100000"/>
              </a:lnSpc>
              <a:spcBef>
                <a:spcPts val="0"/>
              </a:spcBef>
              <a:spcAft>
                <a:spcPts val="0"/>
              </a:spcAft>
              <a:buClrTx/>
              <a:buSzTx/>
              <a:buFontTx/>
              <a:buNone/>
              <a:tabLst/>
              <a:defRPr/>
            </a:pPr>
            <a:fld id="{8F9A2E21-BEA8-402B-9EB5-CD9903901A5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66984"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Slide Image Placeholder 4">
            <a:extLst>
              <a:ext uri="{FF2B5EF4-FFF2-40B4-BE49-F238E27FC236}">
                <a16:creationId xmlns:a16="http://schemas.microsoft.com/office/drawing/2014/main" id="{CBD4BE22-3970-4A0C-943A-D6BBE5E23A55}"/>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08A7A4CE-C482-4F2A-B12B-B382F26047EB}"/>
              </a:ext>
            </a:extLst>
          </p:cNvPr>
          <p:cNvSpPr>
            <a:spLocks noGrp="1"/>
          </p:cNvSpPr>
          <p:nvPr>
            <p:ph type="body" idx="1"/>
          </p:nvPr>
        </p:nvSpPr>
        <p:spPr/>
        <p:txBody>
          <a:bodyPr/>
          <a:lstStyle/>
          <a:p>
            <a:r>
              <a:rPr lang="en-US" dirty="0"/>
              <a:t>1. https://sam.gov/content/home or sam.gov</a:t>
            </a:r>
          </a:p>
          <a:p>
            <a:r>
              <a:rPr lang="en-US" dirty="0"/>
              <a:t>2. How to obtain an UEI</a:t>
            </a:r>
          </a:p>
          <a:p>
            <a:endParaRPr lang="en-US" dirty="0"/>
          </a:p>
          <a:p>
            <a:endParaRPr lang="en-US" dirty="0"/>
          </a:p>
        </p:txBody>
      </p:sp>
    </p:spTree>
    <p:extLst>
      <p:ext uri="{BB962C8B-B14F-4D97-AF65-F5344CB8AC3E}">
        <p14:creationId xmlns:p14="http://schemas.microsoft.com/office/powerpoint/2010/main" val="3733805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8F9A2E21-BEA8-402B-9EB5-CD9903901A53}" type="slidenum">
              <a:rPr lang="en-US" smtClean="0"/>
              <a:pPr/>
              <a:t>28</a:t>
            </a:fld>
            <a:endParaRPr lang="en-US" dirty="0"/>
          </a:p>
        </p:txBody>
      </p:sp>
      <p:sp>
        <p:nvSpPr>
          <p:cNvPr id="5" name="Slide Image Placeholder 4">
            <a:extLst>
              <a:ext uri="{FF2B5EF4-FFF2-40B4-BE49-F238E27FC236}">
                <a16:creationId xmlns:a16="http://schemas.microsoft.com/office/drawing/2014/main" id="{CBD4BE22-3970-4A0C-943A-D6BBE5E23A55}"/>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08A7A4CE-C482-4F2A-B12B-B382F26047E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366756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4EEC880-C233-41B2-B74E-1FF2F2FE44BB}" type="slidenum">
              <a:rPr lang="en-US" smtClean="0"/>
              <a:pPr/>
              <a:t>29</a:t>
            </a:fld>
            <a:endParaRPr lang="en-US"/>
          </a:p>
        </p:txBody>
      </p:sp>
    </p:spTree>
    <p:extLst>
      <p:ext uri="{BB962C8B-B14F-4D97-AF65-F5344CB8AC3E}">
        <p14:creationId xmlns:p14="http://schemas.microsoft.com/office/powerpoint/2010/main" val="2772104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4EEC880-C233-41B2-B74E-1FF2F2FE44BB}" type="slidenum">
              <a:rPr lang="en-US" smtClean="0"/>
              <a:pPr/>
              <a:t>4</a:t>
            </a:fld>
            <a:endParaRPr lang="en-US"/>
          </a:p>
        </p:txBody>
      </p:sp>
    </p:spTree>
    <p:extLst>
      <p:ext uri="{BB962C8B-B14F-4D97-AF65-F5344CB8AC3E}">
        <p14:creationId xmlns:p14="http://schemas.microsoft.com/office/powerpoint/2010/main" val="2651537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8F9A2E21-BEA8-402B-9EB5-CD9903901A53}" type="slidenum">
              <a:rPr lang="en-US" smtClean="0"/>
              <a:pPr/>
              <a:t>5</a:t>
            </a:fld>
            <a:endParaRPr lang="en-US" dirty="0"/>
          </a:p>
        </p:txBody>
      </p:sp>
      <p:sp>
        <p:nvSpPr>
          <p:cNvPr id="5" name="Slide Image Placeholder 4">
            <a:extLst>
              <a:ext uri="{FF2B5EF4-FFF2-40B4-BE49-F238E27FC236}">
                <a16:creationId xmlns:a16="http://schemas.microsoft.com/office/drawing/2014/main" id="{CBD4BE22-3970-4A0C-943A-D6BBE5E23A55}"/>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08A7A4CE-C482-4F2A-B12B-B382F26047E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79074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8F9A2E21-BEA8-402B-9EB5-CD9903901A53}" type="slidenum">
              <a:rPr lang="en-US" smtClean="0"/>
              <a:pPr/>
              <a:t>6</a:t>
            </a:fld>
            <a:endParaRPr lang="en-US" dirty="0"/>
          </a:p>
        </p:txBody>
      </p:sp>
      <p:sp>
        <p:nvSpPr>
          <p:cNvPr id="5" name="Slide Image Placeholder 4">
            <a:extLst>
              <a:ext uri="{FF2B5EF4-FFF2-40B4-BE49-F238E27FC236}">
                <a16:creationId xmlns:a16="http://schemas.microsoft.com/office/drawing/2014/main" id="{CBD4BE22-3970-4A0C-943A-D6BBE5E23A55}"/>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08A7A4CE-C482-4F2A-B12B-B382F26047E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858867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8F9A2E21-BEA8-402B-9EB5-CD9903901A53}" type="slidenum">
              <a:rPr lang="en-US" smtClean="0"/>
              <a:pPr/>
              <a:t>7</a:t>
            </a:fld>
            <a:endParaRPr lang="en-US" dirty="0"/>
          </a:p>
        </p:txBody>
      </p:sp>
      <p:sp>
        <p:nvSpPr>
          <p:cNvPr id="5" name="Slide Image Placeholder 4">
            <a:extLst>
              <a:ext uri="{FF2B5EF4-FFF2-40B4-BE49-F238E27FC236}">
                <a16:creationId xmlns:a16="http://schemas.microsoft.com/office/drawing/2014/main" id="{CBD4BE22-3970-4A0C-943A-D6BBE5E23A55}"/>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08A7A4CE-C482-4F2A-B12B-B382F26047E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3379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8F9A2E21-BEA8-402B-9EB5-CD9903901A53}" type="slidenum">
              <a:rPr lang="en-US" smtClean="0"/>
              <a:pPr/>
              <a:t>8</a:t>
            </a:fld>
            <a:endParaRPr lang="en-US" dirty="0"/>
          </a:p>
        </p:txBody>
      </p:sp>
      <p:sp>
        <p:nvSpPr>
          <p:cNvPr id="5" name="Slide Image Placeholder 4">
            <a:extLst>
              <a:ext uri="{FF2B5EF4-FFF2-40B4-BE49-F238E27FC236}">
                <a16:creationId xmlns:a16="http://schemas.microsoft.com/office/drawing/2014/main" id="{CBD4BE22-3970-4A0C-943A-D6BBE5E23A55}"/>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08A7A4CE-C482-4F2A-B12B-B382F26047E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390049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66984" rtl="0" eaLnBrk="1" fontAlgn="auto" latinLnBrk="0" hangingPunct="1">
              <a:lnSpc>
                <a:spcPct val="100000"/>
              </a:lnSpc>
              <a:spcBef>
                <a:spcPts val="0"/>
              </a:spcBef>
              <a:spcAft>
                <a:spcPts val="0"/>
              </a:spcAft>
              <a:buClrTx/>
              <a:buSzTx/>
              <a:buFontTx/>
              <a:buNone/>
              <a:tabLst/>
              <a:defRPr/>
            </a:pPr>
            <a:fld id="{8F9A2E21-BEA8-402B-9EB5-CD9903901A5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66984"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Slide Image Placeholder 4">
            <a:extLst>
              <a:ext uri="{FF2B5EF4-FFF2-40B4-BE49-F238E27FC236}">
                <a16:creationId xmlns:a16="http://schemas.microsoft.com/office/drawing/2014/main" id="{CBD4BE22-3970-4A0C-943A-D6BBE5E23A55}"/>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08A7A4CE-C482-4F2A-B12B-B382F26047E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837495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8F9A2E21-BEA8-402B-9EB5-CD9903901A53}" type="slidenum">
              <a:rPr lang="en-US" smtClean="0"/>
              <a:pPr/>
              <a:t>10</a:t>
            </a:fld>
            <a:endParaRPr lang="en-US" dirty="0"/>
          </a:p>
        </p:txBody>
      </p:sp>
      <p:sp>
        <p:nvSpPr>
          <p:cNvPr id="5" name="Slide Image Placeholder 4">
            <a:extLst>
              <a:ext uri="{FF2B5EF4-FFF2-40B4-BE49-F238E27FC236}">
                <a16:creationId xmlns:a16="http://schemas.microsoft.com/office/drawing/2014/main" id="{CBD4BE22-3970-4A0C-943A-D6BBE5E23A55}"/>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08A7A4CE-C482-4F2A-B12B-B382F26047E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142548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A6B75F0-427E-48DE-B076-38A8CB61B620}"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1A97B858-7F87-4293-BC05-FFDEB8F8B7A1}" type="slidenum">
              <a:rPr lang="en-US" smtClean="0"/>
              <a:t>‹#›</a:t>
            </a:fld>
            <a:endParaRPr lang="en-US"/>
          </a:p>
        </p:txBody>
      </p:sp>
    </p:spTree>
    <p:extLst>
      <p:ext uri="{BB962C8B-B14F-4D97-AF65-F5344CB8AC3E}">
        <p14:creationId xmlns:p14="http://schemas.microsoft.com/office/powerpoint/2010/main" val="415070717"/>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A6B75F0-427E-48DE-B076-38A8CB61B620}"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1A97B858-7F87-4293-BC05-FFDEB8F8B7A1}" type="slidenum">
              <a:rPr lang="en-US" smtClean="0"/>
              <a:t>‹#›</a:t>
            </a:fld>
            <a:endParaRPr lang="en-US"/>
          </a:p>
        </p:txBody>
      </p:sp>
    </p:spTree>
    <p:extLst>
      <p:ext uri="{BB962C8B-B14F-4D97-AF65-F5344CB8AC3E}">
        <p14:creationId xmlns:p14="http://schemas.microsoft.com/office/powerpoint/2010/main" val="1161292684"/>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A6B75F0-427E-48DE-B076-38A8CB61B620}"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1A97B858-7F87-4293-BC05-FFDEB8F8B7A1}" type="slidenum">
              <a:rPr lang="en-US" smtClean="0"/>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64922091"/>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9A6B75F0-427E-48DE-B076-38A8CB61B620}" type="datetimeFigureOut">
              <a:rPr lang="en-US" smtClean="0"/>
              <a:t>8/28/2023</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1A97B858-7F87-4293-BC05-FFDEB8F8B7A1}" type="slidenum">
              <a:rPr lang="en-US" smtClean="0"/>
              <a:t>‹#›</a:t>
            </a:fld>
            <a:endParaRPr lang="en-US"/>
          </a:p>
        </p:txBody>
      </p:sp>
    </p:spTree>
    <p:extLst>
      <p:ext uri="{BB962C8B-B14F-4D97-AF65-F5344CB8AC3E}">
        <p14:creationId xmlns:p14="http://schemas.microsoft.com/office/powerpoint/2010/main" val="865598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9A6B75F0-427E-48DE-B076-38A8CB61B620}" type="datetimeFigureOut">
              <a:rPr lang="en-US" smtClean="0"/>
              <a:t>8/28/2023</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1A97B858-7F87-4293-BC05-FFDEB8F8B7A1}" type="slidenum">
              <a:rPr lang="en-US" smtClean="0"/>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2729222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9A6B75F0-427E-48DE-B076-38A8CB61B620}" type="datetimeFigureOut">
              <a:rPr lang="en-US" smtClean="0"/>
              <a:t>8/28/2023</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1A97B858-7F87-4293-BC05-FFDEB8F8B7A1}" type="slidenum">
              <a:rPr lang="en-US" smtClean="0"/>
              <a:t>‹#›</a:t>
            </a:fld>
            <a:endParaRPr lang="en-US"/>
          </a:p>
        </p:txBody>
      </p:sp>
    </p:spTree>
    <p:extLst>
      <p:ext uri="{BB962C8B-B14F-4D97-AF65-F5344CB8AC3E}">
        <p14:creationId xmlns:p14="http://schemas.microsoft.com/office/powerpoint/2010/main" val="3744229443"/>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6B75F0-427E-48DE-B076-38A8CB61B620}"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A97B858-7F87-4293-BC05-FFDEB8F8B7A1}" type="slidenum">
              <a:rPr lang="en-US" smtClean="0"/>
              <a:t>‹#›</a:t>
            </a:fld>
            <a:endParaRPr lang="en-US"/>
          </a:p>
        </p:txBody>
      </p:sp>
    </p:spTree>
    <p:extLst>
      <p:ext uri="{BB962C8B-B14F-4D97-AF65-F5344CB8AC3E}">
        <p14:creationId xmlns:p14="http://schemas.microsoft.com/office/powerpoint/2010/main" val="90410703"/>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6B75F0-427E-48DE-B076-38A8CB61B620}"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A97B858-7F87-4293-BC05-FFDEB8F8B7A1}" type="slidenum">
              <a:rPr lang="en-US" smtClean="0"/>
              <a:t>‹#›</a:t>
            </a:fld>
            <a:endParaRPr lang="en-US"/>
          </a:p>
        </p:txBody>
      </p:sp>
    </p:spTree>
    <p:extLst>
      <p:ext uri="{BB962C8B-B14F-4D97-AF65-F5344CB8AC3E}">
        <p14:creationId xmlns:p14="http://schemas.microsoft.com/office/powerpoint/2010/main" val="2341959538"/>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51000"/>
            <a:ext cx="4038600" cy="5124387"/>
          </a:xfrm>
          <a:prstGeom prst="rect">
            <a:avLst/>
          </a:prstGeom>
        </p:spPr>
        <p:txBody>
          <a:bodyPr/>
          <a:lstStyle>
            <a:lvl1pPr>
              <a:defRPr sz="2000"/>
            </a:lvl1pPr>
            <a:lvl2pPr>
              <a:defRPr sz="16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51000"/>
            <a:ext cx="4038600" cy="5124387"/>
          </a:xfrm>
          <a:prstGeom prst="rect">
            <a:avLst/>
          </a:prstGeom>
        </p:spPr>
        <p:txBody>
          <a:bodyPr/>
          <a:lstStyle>
            <a:lvl1pPr>
              <a:defRPr sz="2000"/>
            </a:lvl1pPr>
            <a:lvl2pPr>
              <a:defRPr sz="16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p:cNvSpPr>
            <a:spLocks noGrp="1"/>
          </p:cNvSpPr>
          <p:nvPr>
            <p:ph type="title"/>
          </p:nvPr>
        </p:nvSpPr>
        <p:spPr>
          <a:xfrm>
            <a:off x="457200" y="609600"/>
            <a:ext cx="8229600" cy="685800"/>
          </a:xfrm>
        </p:spPr>
        <p:txBody>
          <a:bodyPr anchor="t">
            <a:normAutofit/>
          </a:bodyPr>
          <a:lstStyle>
            <a:lvl1pPr>
              <a:defRPr sz="3200" b="1"/>
            </a:lvl1pPr>
          </a:lstStyle>
          <a:p>
            <a:r>
              <a:rPr lang="en-US" dirty="0"/>
              <a:t>Click to edit Master title style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6B75F0-427E-48DE-B076-38A8CB61B620}"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A97B858-7F87-4293-BC05-FFDEB8F8B7A1}" type="slidenum">
              <a:rPr lang="en-US" smtClean="0"/>
              <a:pPr/>
              <a:t>‹#›</a:t>
            </a:fld>
            <a:endParaRPr lang="en-US" dirty="0"/>
          </a:p>
        </p:txBody>
      </p:sp>
    </p:spTree>
    <p:extLst>
      <p:ext uri="{BB962C8B-B14F-4D97-AF65-F5344CB8AC3E}">
        <p14:creationId xmlns:p14="http://schemas.microsoft.com/office/powerpoint/2010/main" val="2475601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A6B75F0-427E-48DE-B076-38A8CB61B620}"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2702530-838A-4321-910E-C3B9190B72ED}" type="slidenum">
              <a:rPr lang="en-US" smtClean="0"/>
              <a:t>‹#›</a:t>
            </a:fld>
            <a:endParaRPr lang="en-US"/>
          </a:p>
        </p:txBody>
      </p:sp>
    </p:spTree>
    <p:extLst>
      <p:ext uri="{BB962C8B-B14F-4D97-AF65-F5344CB8AC3E}">
        <p14:creationId xmlns:p14="http://schemas.microsoft.com/office/powerpoint/2010/main" val="3520896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A6B75F0-427E-48DE-B076-38A8CB61B620}" type="datetimeFigureOut">
              <a:rPr lang="en-US" smtClean="0"/>
              <a:t>8/28/2023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B2702530-838A-4321-910E-C3B9190B72ED}" type="slidenum">
              <a:rPr lang="en-US" smtClean="0"/>
              <a:t>‹#›</a:t>
            </a:fld>
            <a:endParaRPr lang="en-US"/>
          </a:p>
        </p:txBody>
      </p:sp>
    </p:spTree>
    <p:extLst>
      <p:ext uri="{BB962C8B-B14F-4D97-AF65-F5344CB8AC3E}">
        <p14:creationId xmlns:p14="http://schemas.microsoft.com/office/powerpoint/2010/main" val="1497422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A6B75F0-427E-48DE-B076-38A8CB61B620}" type="datetimeFigureOut">
              <a:rPr lang="en-US" smtClean="0"/>
              <a:t>8/28/2023</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1A97B858-7F87-4293-BC05-FFDEB8F8B7A1}" type="slidenum">
              <a:rPr lang="en-US" smtClean="0"/>
              <a:t>‹#›</a:t>
            </a:fld>
            <a:endParaRPr lang="en-US"/>
          </a:p>
        </p:txBody>
      </p:sp>
    </p:spTree>
    <p:extLst>
      <p:ext uri="{BB962C8B-B14F-4D97-AF65-F5344CB8AC3E}">
        <p14:creationId xmlns:p14="http://schemas.microsoft.com/office/powerpoint/2010/main" val="2016698411"/>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A6B75F0-427E-48DE-B076-38A8CB61B620}" type="datetimeFigureOut">
              <a:rPr lang="en-US" smtClean="0"/>
              <a:t>8/28/2023</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2702530-838A-4321-910E-C3B9190B72ED}" type="slidenum">
              <a:rPr lang="en-US" smtClean="0"/>
              <a:t>‹#›</a:t>
            </a:fld>
            <a:endParaRPr lang="en-US"/>
          </a:p>
        </p:txBody>
      </p:sp>
    </p:spTree>
    <p:extLst>
      <p:ext uri="{BB962C8B-B14F-4D97-AF65-F5344CB8AC3E}">
        <p14:creationId xmlns:p14="http://schemas.microsoft.com/office/powerpoint/2010/main" val="1787860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6B75F0-427E-48DE-B076-38A8CB61B620}" type="datetimeFigureOut">
              <a:rPr lang="en-US" smtClean="0"/>
              <a:t>8/28/2023</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2702530-838A-4321-910E-C3B9190B72ED}" type="slidenum">
              <a:rPr lang="en-US" smtClean="0"/>
              <a:t>‹#›</a:t>
            </a:fld>
            <a:endParaRPr lang="en-US"/>
          </a:p>
        </p:txBody>
      </p:sp>
    </p:spTree>
    <p:extLst>
      <p:ext uri="{BB962C8B-B14F-4D97-AF65-F5344CB8AC3E}">
        <p14:creationId xmlns:p14="http://schemas.microsoft.com/office/powerpoint/2010/main" val="1017600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A6B75F0-427E-48DE-B076-38A8CB61B620}" type="datetimeFigureOut">
              <a:rPr lang="en-US" smtClean="0"/>
              <a:t>8/28/2023</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2702530-838A-4321-910E-C3B9190B72ED}" type="slidenum">
              <a:rPr lang="en-US" smtClean="0"/>
              <a:t>‹#›</a:t>
            </a:fld>
            <a:endParaRPr lang="en-US"/>
          </a:p>
        </p:txBody>
      </p:sp>
    </p:spTree>
    <p:extLst>
      <p:ext uri="{BB962C8B-B14F-4D97-AF65-F5344CB8AC3E}">
        <p14:creationId xmlns:p14="http://schemas.microsoft.com/office/powerpoint/2010/main" val="24213371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A6B75F0-427E-48DE-B076-38A8CB61B620}" type="datetimeFigureOut">
              <a:rPr lang="en-US" smtClean="0"/>
              <a:t>8/28/2023</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2702530-838A-4321-910E-C3B9190B72ED}" type="slidenum">
              <a:rPr lang="en-US" smtClean="0"/>
              <a:t>‹#›</a:t>
            </a:fld>
            <a:endParaRPr lang="en-US"/>
          </a:p>
        </p:txBody>
      </p:sp>
    </p:spTree>
    <p:extLst>
      <p:ext uri="{BB962C8B-B14F-4D97-AF65-F5344CB8AC3E}">
        <p14:creationId xmlns:p14="http://schemas.microsoft.com/office/powerpoint/2010/main" val="3856152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9A6B75F0-427E-48DE-B076-38A8CB61B620}" type="datetimeFigureOut">
              <a:rPr lang="en-US" smtClean="0"/>
              <a:t>8/28/2023</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1A97B858-7F87-4293-BC05-FFDEB8F8B7A1}" type="slidenum">
              <a:rPr lang="en-US" smtClean="0"/>
              <a:t>‹#›</a:t>
            </a:fld>
            <a:endParaRPr lang="en-US"/>
          </a:p>
        </p:txBody>
      </p:sp>
    </p:spTree>
    <p:extLst>
      <p:ext uri="{BB962C8B-B14F-4D97-AF65-F5344CB8AC3E}">
        <p14:creationId xmlns:p14="http://schemas.microsoft.com/office/powerpoint/2010/main" val="2190067736"/>
      </p:ext>
    </p:extLst>
  </p:cSld>
  <p:clrMap bg1="lt1" tx1="dk1" bg2="lt2" tx2="dk2" accent1="accent1" accent2="accent2" accent3="accent3" accent4="accent4" accent5="accent5" accent6="accent6" hlink="hlink" folHlink="folHlink"/>
  <p:sldLayoutIdLst>
    <p:sldLayoutId id="2147484151" r:id="rId1"/>
    <p:sldLayoutId id="2147484152" r:id="rId2"/>
    <p:sldLayoutId id="2147484153" r:id="rId3"/>
    <p:sldLayoutId id="2147484154" r:id="rId4"/>
    <p:sldLayoutId id="2147484155" r:id="rId5"/>
    <p:sldLayoutId id="2147484156" r:id="rId6"/>
    <p:sldLayoutId id="2147484157" r:id="rId7"/>
    <p:sldLayoutId id="2147484158" r:id="rId8"/>
    <p:sldLayoutId id="2147484159" r:id="rId9"/>
    <p:sldLayoutId id="2147484160" r:id="rId10"/>
    <p:sldLayoutId id="2147484161" r:id="rId11"/>
    <p:sldLayoutId id="2147484162" r:id="rId12"/>
    <p:sldLayoutId id="2147484163" r:id="rId13"/>
    <p:sldLayoutId id="2147484164" r:id="rId14"/>
    <p:sldLayoutId id="2147484165" r:id="rId15"/>
    <p:sldLayoutId id="2147484166" r:id="rId16"/>
    <p:sldLayoutId id="2147484113" r:id="rId17"/>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highways.dot.gov/federal-lands/programs/significant/list-sponsorship-coordinators"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grants.gov/web/grants/view-opportunity.html?oppId=349112"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8.xml.rels><?xml version="1.0" encoding="UTF-8" standalone="yes"?>
<Relationships xmlns="http://schemas.openxmlformats.org/package/2006/relationships"><Relationship Id="rId3" Type="http://schemas.openxmlformats.org/officeDocument/2006/relationships/hyperlink" Target="https://flh.fhwa.dot.gov/programs/significant/"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grants.gov/web/grants/view-opportunity.html?oppId=343073"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hyperlink" Target="https://highways.dot.gov/federal-lands/programs/significant" TargetMode="External"/><Relationship Id="rId4" Type="http://schemas.openxmlformats.org/officeDocument/2006/relationships/hyperlink" Target="https://sam.gov/content/home"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mailto:support@grants.gov"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sam.gov/content/home"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s://sam.gov/"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highways.dot.gov/federal-lands/programs/significant"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E3EACF"/>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D306B45-25EE-434D-ABA9-A27B79320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A42F85E-4939-431E-8B4A-EC07C8E0A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cxnSp>
        <p:nvCxnSpPr>
          <p:cNvPr id="13" name="Straight Connector 12">
            <a:extLst>
              <a:ext uri="{FF2B5EF4-FFF2-40B4-BE49-F238E27FC236}">
                <a16:creationId xmlns:a16="http://schemas.microsoft.com/office/drawing/2014/main" id="{27EBB3F9-D6F7-4F6A-8843-9FEBA15E49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1871831"/>
            <a:ext cx="0" cy="320040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5D2B17EF-74EB-4C33-B2E2-8E727B2E7D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4507495" y="0"/>
            <a:ext cx="4632727" cy="6853245"/>
            <a:chOff x="2487613" y="285750"/>
            <a:chExt cx="2428876" cy="5654676"/>
          </a:xfrm>
          <a:solidFill>
            <a:schemeClr val="bg1">
              <a:alpha val="30000"/>
            </a:schemeClr>
          </a:solidFill>
        </p:grpSpPr>
        <p:sp>
          <p:nvSpPr>
            <p:cNvPr id="16" name="Freeform 11">
              <a:extLst>
                <a:ext uri="{FF2B5EF4-FFF2-40B4-BE49-F238E27FC236}">
                  <a16:creationId xmlns:a16="http://schemas.microsoft.com/office/drawing/2014/main" id="{0A5F1F8A-3206-4B86-883F-65E98BB6E4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7" name="Freeform 12">
              <a:extLst>
                <a:ext uri="{FF2B5EF4-FFF2-40B4-BE49-F238E27FC236}">
                  <a16:creationId xmlns:a16="http://schemas.microsoft.com/office/drawing/2014/main" id="{6935F8C7-CC88-4243-9786-F3CDBF04A0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8" name="Freeform 13">
              <a:extLst>
                <a:ext uri="{FF2B5EF4-FFF2-40B4-BE49-F238E27FC236}">
                  <a16:creationId xmlns:a16="http://schemas.microsoft.com/office/drawing/2014/main" id="{9AF7BAD9-71B3-40D8-A089-EFF7FE67B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9" name="Freeform 14">
              <a:extLst>
                <a:ext uri="{FF2B5EF4-FFF2-40B4-BE49-F238E27FC236}">
                  <a16:creationId xmlns:a16="http://schemas.microsoft.com/office/drawing/2014/main" id="{6467094F-AEF0-4D3B-BB76-8B3C1F08B9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20" name="Freeform 15">
              <a:extLst>
                <a:ext uri="{FF2B5EF4-FFF2-40B4-BE49-F238E27FC236}">
                  <a16:creationId xmlns:a16="http://schemas.microsoft.com/office/drawing/2014/main" id="{36F56AF9-DEF1-44E7-BF42-6AAC1AA9D1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1" name="Freeform 16">
              <a:extLst>
                <a:ext uri="{FF2B5EF4-FFF2-40B4-BE49-F238E27FC236}">
                  <a16:creationId xmlns:a16="http://schemas.microsoft.com/office/drawing/2014/main" id="{A43EBE71-20BA-4A40-A513-516678089D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22" name="Freeform 17">
              <a:extLst>
                <a:ext uri="{FF2B5EF4-FFF2-40B4-BE49-F238E27FC236}">
                  <a16:creationId xmlns:a16="http://schemas.microsoft.com/office/drawing/2014/main" id="{1DB39648-7B38-4D0B-93C5-048EC4A45C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3" name="Freeform 18">
              <a:extLst>
                <a:ext uri="{FF2B5EF4-FFF2-40B4-BE49-F238E27FC236}">
                  <a16:creationId xmlns:a16="http://schemas.microsoft.com/office/drawing/2014/main" id="{8DD2661F-DE5F-45EA-B30B-7C65896388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4" name="Freeform 19">
              <a:extLst>
                <a:ext uri="{FF2B5EF4-FFF2-40B4-BE49-F238E27FC236}">
                  <a16:creationId xmlns:a16="http://schemas.microsoft.com/office/drawing/2014/main" id="{ABF0A0E5-E68E-4183-A913-228692FD85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5" name="Freeform 20">
              <a:extLst>
                <a:ext uri="{FF2B5EF4-FFF2-40B4-BE49-F238E27FC236}">
                  <a16:creationId xmlns:a16="http://schemas.microsoft.com/office/drawing/2014/main" id="{615D8F55-8ACD-4EFE-A832-06E785479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6" name="Freeform 21">
              <a:extLst>
                <a:ext uri="{FF2B5EF4-FFF2-40B4-BE49-F238E27FC236}">
                  <a16:creationId xmlns:a16="http://schemas.microsoft.com/office/drawing/2014/main" id="{0FDF4201-8CEC-474B-A6B1-88039B704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7" name="Freeform 22">
              <a:extLst>
                <a:ext uri="{FF2B5EF4-FFF2-40B4-BE49-F238E27FC236}">
                  <a16:creationId xmlns:a16="http://schemas.microsoft.com/office/drawing/2014/main" id="{0F60AEA4-B25F-417E-93FC-59686DFBE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sp>
        <p:nvSpPr>
          <p:cNvPr id="5" name="TextBox 4">
            <a:extLst>
              <a:ext uri="{FF2B5EF4-FFF2-40B4-BE49-F238E27FC236}">
                <a16:creationId xmlns:a16="http://schemas.microsoft.com/office/drawing/2014/main" id="{E1268D40-634D-42FA-A560-69BE26811CB9}"/>
              </a:ext>
            </a:extLst>
          </p:cNvPr>
          <p:cNvSpPr txBox="1"/>
          <p:nvPr/>
        </p:nvSpPr>
        <p:spPr>
          <a:xfrm>
            <a:off x="318031" y="213011"/>
            <a:ext cx="2155297" cy="338554"/>
          </a:xfrm>
          <a:prstGeom prst="rect">
            <a:avLst/>
          </a:prstGeom>
          <a:noFill/>
        </p:spPr>
        <p:txBody>
          <a:bodyPr wrap="square" rtlCol="0">
            <a:spAutoFit/>
          </a:bodyPr>
          <a:lstStyle/>
          <a:p>
            <a:r>
              <a:rPr lang="en-US" sz="1600" dirty="0"/>
              <a:t>August 17, 2023</a:t>
            </a:r>
            <a:endParaRPr lang="en-US" dirty="0"/>
          </a:p>
        </p:txBody>
      </p:sp>
      <p:sp>
        <p:nvSpPr>
          <p:cNvPr id="7" name="Subtitle 2">
            <a:extLst>
              <a:ext uri="{FF2B5EF4-FFF2-40B4-BE49-F238E27FC236}">
                <a16:creationId xmlns:a16="http://schemas.microsoft.com/office/drawing/2014/main" id="{8C58E18D-0408-0FE8-490F-A37C1E45A37D}"/>
              </a:ext>
            </a:extLst>
          </p:cNvPr>
          <p:cNvSpPr txBox="1">
            <a:spLocks/>
          </p:cNvSpPr>
          <p:nvPr/>
        </p:nvSpPr>
        <p:spPr>
          <a:xfrm>
            <a:off x="1624405" y="4208879"/>
            <a:ext cx="6817298" cy="224570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r>
              <a:rPr lang="en-US" sz="2600" dirty="0"/>
              <a:t>Presenters:</a:t>
            </a:r>
          </a:p>
          <a:p>
            <a:pPr marL="0" indent="0" algn="ctr">
              <a:buNone/>
            </a:pPr>
            <a:r>
              <a:rPr lang="en-US" sz="1600" dirty="0"/>
              <a:t>Frances Ramirez</a:t>
            </a:r>
          </a:p>
          <a:p>
            <a:pPr marL="0" indent="0" algn="ctr">
              <a:buNone/>
            </a:pPr>
            <a:r>
              <a:rPr lang="en-US" sz="1600" dirty="0"/>
              <a:t>Jeff Mann</a:t>
            </a:r>
          </a:p>
          <a:p>
            <a:pPr marL="0" indent="0" algn="ctr">
              <a:buNone/>
            </a:pPr>
            <a:r>
              <a:rPr lang="en-US" sz="1600" dirty="0"/>
              <a:t>Angela Jones</a:t>
            </a:r>
          </a:p>
          <a:p>
            <a:pPr marL="0" indent="0" algn="ctr">
              <a:buNone/>
            </a:pPr>
            <a:r>
              <a:rPr lang="en-US" sz="1600" dirty="0"/>
              <a:t>Moderator: Lourdes Boulware</a:t>
            </a:r>
          </a:p>
          <a:p>
            <a:endParaRPr lang="en-US" sz="2000" dirty="0"/>
          </a:p>
          <a:p>
            <a:endParaRPr lang="en-US" sz="1600" dirty="0"/>
          </a:p>
        </p:txBody>
      </p:sp>
      <p:sp>
        <p:nvSpPr>
          <p:cNvPr id="4" name="Rectangle 3">
            <a:extLst>
              <a:ext uri="{FF2B5EF4-FFF2-40B4-BE49-F238E27FC236}">
                <a16:creationId xmlns:a16="http://schemas.microsoft.com/office/drawing/2014/main" id="{4DBB05E2-BD87-51FF-3558-B5ACA7449209}"/>
              </a:ext>
            </a:extLst>
          </p:cNvPr>
          <p:cNvSpPr/>
          <p:nvPr/>
        </p:nvSpPr>
        <p:spPr>
          <a:xfrm>
            <a:off x="2915737" y="1558172"/>
            <a:ext cx="848135" cy="35500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491C1241-74E8-2A00-C054-46D0A72885DC}"/>
              </a:ext>
            </a:extLst>
          </p:cNvPr>
          <p:cNvSpPr txBox="1">
            <a:spLocks/>
          </p:cNvSpPr>
          <p:nvPr/>
        </p:nvSpPr>
        <p:spPr>
          <a:xfrm>
            <a:off x="427012" y="702532"/>
            <a:ext cx="8616627" cy="2865858"/>
          </a:xfrm>
          <a:prstGeom prst="rect">
            <a:avLst/>
          </a:prstGeom>
          <a:noFill/>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spcBef>
                <a:spcPts val="600"/>
              </a:spcBef>
              <a:spcAft>
                <a:spcPts val="600"/>
              </a:spcAft>
            </a:pPr>
            <a:r>
              <a:rPr lang="en-US" sz="4400" dirty="0"/>
              <a:t>Nationally Significant Federal Lands and Tribal Projects (NSFLTP) Program</a:t>
            </a:r>
            <a:br>
              <a:rPr lang="en-US" sz="4200" dirty="0"/>
            </a:br>
            <a:endParaRPr lang="en-US" sz="32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761C3174-7312-C1AC-14D6-C0808EDA2954}"/>
              </a:ext>
            </a:extLst>
          </p:cNvPr>
          <p:cNvPicPr>
            <a:picLocks noChangeAspect="1"/>
          </p:cNvPicPr>
          <p:nvPr/>
        </p:nvPicPr>
        <p:blipFill>
          <a:blip r:embed="rId3">
            <a:duotone>
              <a:prstClr val="black"/>
              <a:schemeClr val="tx2">
                <a:tint val="45000"/>
                <a:satMod val="400000"/>
              </a:schemeClr>
            </a:duotone>
            <a:extLst>
              <a:ext uri="{BEBA8EAE-BF5A-486C-A8C5-ECC9F3942E4B}">
                <a14:imgProps xmlns:a14="http://schemas.microsoft.com/office/drawing/2010/main">
                  <a14:imgLayer r:embed="rId4">
                    <a14:imgEffect>
                      <a14:artisticGlowEdges/>
                    </a14:imgEffect>
                    <a14:imgEffect>
                      <a14:colorTemperature colorTemp="1500"/>
                    </a14:imgEffect>
                    <a14:imgEffect>
                      <a14:saturation sat="400000"/>
                    </a14:imgEffect>
                  </a14:imgLayer>
                </a14:imgProps>
              </a:ext>
            </a:extLst>
          </a:blip>
          <a:stretch>
            <a:fillRect/>
          </a:stretch>
        </p:blipFill>
        <p:spPr>
          <a:xfrm>
            <a:off x="338663" y="4797975"/>
            <a:ext cx="1694835" cy="1707028"/>
          </a:xfrm>
          <a:prstGeom prst="rect">
            <a:avLst/>
          </a:prstGeom>
        </p:spPr>
      </p:pic>
    </p:spTree>
    <p:extLst>
      <p:ext uri="{BB962C8B-B14F-4D97-AF65-F5344CB8AC3E}">
        <p14:creationId xmlns:p14="http://schemas.microsoft.com/office/powerpoint/2010/main" val="31641792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3030214-227F-42DB-9282-BBA6AF8D9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75416" y="1059872"/>
            <a:ext cx="2259162" cy="4851349"/>
          </a:xfrm>
        </p:spPr>
        <p:txBody>
          <a:bodyPr>
            <a:normAutofit/>
          </a:bodyPr>
          <a:lstStyle/>
          <a:p>
            <a:r>
              <a:rPr lang="en-US" sz="2800"/>
              <a:t>NSFLTP Eligibility Information</a:t>
            </a:r>
          </a:p>
        </p:txBody>
      </p:sp>
      <p:sp>
        <p:nvSpPr>
          <p:cNvPr id="11" name="Freeform 11">
            <a:extLst>
              <a:ext uri="{FF2B5EF4-FFF2-40B4-BE49-F238E27FC236}">
                <a16:creationId xmlns:a16="http://schemas.microsoft.com/office/drawing/2014/main" id="{0D7A9289-BAD1-4A78-979F-A655C886D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1149203"/>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Content Placeholder 2"/>
          <p:cNvSpPr>
            <a:spLocks noGrp="1"/>
          </p:cNvSpPr>
          <p:nvPr>
            <p:ph idx="1"/>
          </p:nvPr>
        </p:nvSpPr>
        <p:spPr>
          <a:xfrm>
            <a:off x="3960276" y="1059872"/>
            <a:ext cx="4668183" cy="5448504"/>
          </a:xfrm>
        </p:spPr>
        <p:txBody>
          <a:bodyPr>
            <a:normAutofit/>
          </a:bodyPr>
          <a:lstStyle/>
          <a:p>
            <a:r>
              <a:rPr lang="en-US" dirty="0"/>
              <a:t>Eligible Activities</a:t>
            </a:r>
          </a:p>
          <a:p>
            <a:pPr lvl="1">
              <a:buFont typeface="Wingdings" panose="05000000000000000000" pitchFamily="2" charset="2"/>
              <a:buChar char="§"/>
            </a:pPr>
            <a:r>
              <a:rPr lang="en-US" dirty="0"/>
              <a:t>Construction related costs only  </a:t>
            </a:r>
          </a:p>
          <a:p>
            <a:pPr lvl="1">
              <a:buFont typeface="Wingdings" panose="05000000000000000000" pitchFamily="2" charset="2"/>
              <a:buChar char="§"/>
            </a:pPr>
            <a:r>
              <a:rPr lang="en-US" dirty="0"/>
              <a:t>Design or preliminary engineering are not eligible activities/costs</a:t>
            </a:r>
          </a:p>
          <a:p>
            <a:pPr>
              <a:buFont typeface="Wingdings" panose="05000000000000000000" pitchFamily="2" charset="2"/>
              <a:buChar char="§"/>
            </a:pPr>
            <a:r>
              <a:rPr lang="en-US" dirty="0"/>
              <a:t>Eligible Applicants</a:t>
            </a:r>
          </a:p>
          <a:p>
            <a:pPr lvl="1">
              <a:buFont typeface="Wingdings" panose="05000000000000000000" pitchFamily="2" charset="2"/>
              <a:buChar char="§"/>
            </a:pPr>
            <a:r>
              <a:rPr lang="en-US" dirty="0"/>
              <a:t>FLMA </a:t>
            </a:r>
          </a:p>
          <a:p>
            <a:pPr lvl="1">
              <a:buFont typeface="Wingdings" panose="05000000000000000000" pitchFamily="2" charset="2"/>
              <a:buChar char="§"/>
            </a:pPr>
            <a:r>
              <a:rPr lang="en-US" dirty="0"/>
              <a:t>Tribal Governments</a:t>
            </a:r>
          </a:p>
          <a:p>
            <a:pPr lvl="1">
              <a:buFont typeface="Wingdings" panose="05000000000000000000" pitchFamily="2" charset="2"/>
              <a:buChar char="§"/>
            </a:pPr>
            <a:r>
              <a:rPr lang="en-US" dirty="0"/>
              <a:t>States and local transportation agencies</a:t>
            </a:r>
            <a:r>
              <a:rPr lang="en-US" dirty="0">
                <a:solidFill>
                  <a:srgbClr val="728653"/>
                </a:solidFill>
              </a:rPr>
              <a:t>*</a:t>
            </a:r>
            <a:r>
              <a:rPr lang="en-US" dirty="0"/>
              <a:t> may also apply, but </a:t>
            </a:r>
            <a:r>
              <a:rPr lang="en-US" sz="1800" dirty="0">
                <a:effectLst/>
                <a:latin typeface="Segoe UI" panose="020B0502040204020203" pitchFamily="34" charset="0"/>
              </a:rPr>
              <a:t>the </a:t>
            </a:r>
            <a:r>
              <a:rPr lang="en-US" dirty="0"/>
              <a:t>application must include documentation that an FLMA or Tribe supports the project</a:t>
            </a:r>
          </a:p>
          <a:p>
            <a:pPr marL="548640" lvl="2" indent="0">
              <a:buNone/>
            </a:pPr>
            <a:r>
              <a:rPr lang="en-US" b="1" dirty="0">
                <a:solidFill>
                  <a:srgbClr val="728653"/>
                </a:solidFill>
              </a:rPr>
              <a:t>*</a:t>
            </a:r>
            <a:r>
              <a:rPr lang="en-US" dirty="0"/>
              <a:t>This includes S</a:t>
            </a:r>
            <a:r>
              <a:rPr lang="en-US" dirty="0">
                <a:effectLst/>
                <a:latin typeface="Segoe UI" panose="020B0502040204020203" pitchFamily="34" charset="0"/>
              </a:rPr>
              <a:t>tates, local governments, political subdivisions of a State or local government, metropolitan planning organizations or MPOs, and special purpose districts or public authorities with a transportation function, including port authorities.</a:t>
            </a:r>
            <a:endParaRPr lang="en-US" dirty="0">
              <a:effectLst/>
              <a:latin typeface="Arial" panose="020B0604020202020204" pitchFamily="34" charset="0"/>
            </a:endParaRPr>
          </a:p>
          <a:p>
            <a:pPr lvl="2"/>
            <a:endParaRPr lang="en-US" dirty="0"/>
          </a:p>
          <a:p>
            <a:pPr marL="274320" lvl="1" indent="0">
              <a:buNone/>
            </a:pPr>
            <a:endParaRPr lang="en-US" dirty="0"/>
          </a:p>
        </p:txBody>
      </p:sp>
      <p:sp>
        <p:nvSpPr>
          <p:cNvPr id="5" name="Rectangle 4">
            <a:extLst>
              <a:ext uri="{FF2B5EF4-FFF2-40B4-BE49-F238E27FC236}">
                <a16:creationId xmlns:a16="http://schemas.microsoft.com/office/drawing/2014/main" id="{2F382994-4FAB-B8AA-F704-19C89FDE02C4}"/>
              </a:ext>
            </a:extLst>
          </p:cNvPr>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6" name="Freeform 11">
            <a:extLst>
              <a:ext uri="{FF2B5EF4-FFF2-40B4-BE49-F238E27FC236}">
                <a16:creationId xmlns:a16="http://schemas.microsoft.com/office/drawing/2014/main" id="{0A3A45B2-DCE3-034B-999B-B50DD822BBCE}"/>
              </a:ext>
            </a:extLst>
          </p:cNvPr>
          <p:cNvSpPr/>
          <p:nvPr/>
        </p:nvSpPr>
        <p:spPr bwMode="auto">
          <a:xfrm flipV="1">
            <a:off x="-119" y="1149201"/>
            <a:ext cx="778788"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a:extLst>
              <a:ext uri="{FF2B5EF4-FFF2-40B4-BE49-F238E27FC236}">
                <a16:creationId xmlns:a16="http://schemas.microsoft.com/office/drawing/2014/main" id="{06DA709E-9ED6-433D-8B56-CBA2AADA34C2}"/>
              </a:ext>
            </a:extLst>
          </p:cNvPr>
          <p:cNvSpPr>
            <a:spLocks noGrp="1"/>
          </p:cNvSpPr>
          <p:nvPr>
            <p:ph type="sldNum" sz="quarter" idx="12"/>
          </p:nvPr>
        </p:nvSpPr>
        <p:spPr>
          <a:xfrm>
            <a:off x="141411" y="1223674"/>
            <a:ext cx="447664" cy="365125"/>
          </a:xfrm>
        </p:spPr>
        <p:txBody>
          <a:bodyPr>
            <a:normAutofit fontScale="92500"/>
          </a:bodyPr>
          <a:lstStyle/>
          <a:p>
            <a:pPr>
              <a:lnSpc>
                <a:spcPct val="90000"/>
              </a:lnSpc>
              <a:spcAft>
                <a:spcPts val="600"/>
              </a:spcAft>
            </a:pPr>
            <a:fld id="{1A97B858-7F87-4293-BC05-FFDEB8F8B7A1}" type="slidenum">
              <a:rPr lang="en-US" sz="1900">
                <a:solidFill>
                  <a:srgbClr val="FFFFFF"/>
                </a:solidFill>
              </a:rPr>
              <a:pPr>
                <a:lnSpc>
                  <a:spcPct val="90000"/>
                </a:lnSpc>
                <a:spcAft>
                  <a:spcPts val="600"/>
                </a:spcAft>
              </a:pPr>
              <a:t>10</a:t>
            </a:fld>
            <a:endParaRPr lang="en-US" sz="1900" dirty="0">
              <a:solidFill>
                <a:srgbClr val="FFFFFF"/>
              </a:solidFill>
            </a:endParaRPr>
          </a:p>
        </p:txBody>
      </p:sp>
    </p:spTree>
    <p:extLst>
      <p:ext uri="{BB962C8B-B14F-4D97-AF65-F5344CB8AC3E}">
        <p14:creationId xmlns:p14="http://schemas.microsoft.com/office/powerpoint/2010/main" val="649406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3030214-227F-42DB-9282-BBA6AF8D9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75416" y="1059872"/>
            <a:ext cx="2259162" cy="4851349"/>
          </a:xfrm>
        </p:spPr>
        <p:txBody>
          <a:bodyPr>
            <a:normAutofit/>
          </a:bodyPr>
          <a:lstStyle/>
          <a:p>
            <a:r>
              <a:rPr lang="en-US" sz="2400" dirty="0"/>
              <a:t>Sponsorship Coordinator </a:t>
            </a:r>
          </a:p>
        </p:txBody>
      </p:sp>
      <p:sp>
        <p:nvSpPr>
          <p:cNvPr id="11" name="Freeform 11">
            <a:extLst>
              <a:ext uri="{FF2B5EF4-FFF2-40B4-BE49-F238E27FC236}">
                <a16:creationId xmlns:a16="http://schemas.microsoft.com/office/drawing/2014/main" id="{0D7A9289-BAD1-4A78-979F-A655C886D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1149203"/>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Content Placeholder 2"/>
          <p:cNvSpPr>
            <a:spLocks noGrp="1"/>
          </p:cNvSpPr>
          <p:nvPr>
            <p:ph idx="1"/>
          </p:nvPr>
        </p:nvSpPr>
        <p:spPr>
          <a:xfrm>
            <a:off x="3960276" y="1059872"/>
            <a:ext cx="4668183" cy="4851350"/>
          </a:xfrm>
        </p:spPr>
        <p:txBody>
          <a:bodyPr>
            <a:normAutofit/>
          </a:bodyPr>
          <a:lstStyle/>
          <a:p>
            <a:r>
              <a:rPr lang="en-US" dirty="0"/>
              <a:t>Sponsorship Coordinator provides</a:t>
            </a:r>
          </a:p>
          <a:p>
            <a:pPr lvl="1">
              <a:buFont typeface="Wingdings" panose="05000000000000000000" pitchFamily="2" charset="2"/>
              <a:buChar char="§"/>
            </a:pPr>
            <a:r>
              <a:rPr lang="en-US" dirty="0"/>
              <a:t>FHWA a list of sponsored applications, including their own.</a:t>
            </a:r>
          </a:p>
          <a:p>
            <a:pPr lvl="1">
              <a:buFont typeface="Wingdings" panose="05000000000000000000" pitchFamily="2" charset="2"/>
              <a:buChar char="§"/>
            </a:pPr>
            <a:r>
              <a:rPr lang="en-US" dirty="0"/>
              <a:t>Enough detail to match the projects with applications.</a:t>
            </a:r>
          </a:p>
          <a:p>
            <a:r>
              <a:rPr lang="en-US" dirty="0"/>
              <a:t>Each Tribe and FLMA should designate one person to be Sponsorship Coordinator.</a:t>
            </a:r>
          </a:p>
          <a:p>
            <a:r>
              <a:rPr lang="en-US" dirty="0"/>
              <a:t>A list of Sponsorship Coordinators can be obtained at: </a:t>
            </a:r>
            <a:r>
              <a:rPr lang="en-US" dirty="0">
                <a:hlinkClick r:id="rId3"/>
              </a:rPr>
              <a:t>https://highways.dot.gov/federal-lands/programs/significant/list-sponsorship-coordinators</a:t>
            </a:r>
            <a:endParaRPr lang="en-US" dirty="0"/>
          </a:p>
          <a:p>
            <a:pPr marL="274320" lvl="1" indent="0">
              <a:buNone/>
            </a:pPr>
            <a:endParaRPr lang="en-US" dirty="0"/>
          </a:p>
        </p:txBody>
      </p:sp>
      <p:sp>
        <p:nvSpPr>
          <p:cNvPr id="5" name="Rectangle 4">
            <a:extLst>
              <a:ext uri="{FF2B5EF4-FFF2-40B4-BE49-F238E27FC236}">
                <a16:creationId xmlns:a16="http://schemas.microsoft.com/office/drawing/2014/main" id="{BDB936CC-1844-5E54-5CA9-1430A796CEA3}"/>
              </a:ext>
            </a:extLst>
          </p:cNvPr>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6" name="Freeform 11">
            <a:extLst>
              <a:ext uri="{FF2B5EF4-FFF2-40B4-BE49-F238E27FC236}">
                <a16:creationId xmlns:a16="http://schemas.microsoft.com/office/drawing/2014/main" id="{D319E556-DA27-B254-E411-AE8C35507B5D}"/>
              </a:ext>
            </a:extLst>
          </p:cNvPr>
          <p:cNvSpPr/>
          <p:nvPr/>
        </p:nvSpPr>
        <p:spPr bwMode="auto">
          <a:xfrm flipV="1">
            <a:off x="0" y="1149201"/>
            <a:ext cx="781050"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a:extLst>
              <a:ext uri="{FF2B5EF4-FFF2-40B4-BE49-F238E27FC236}">
                <a16:creationId xmlns:a16="http://schemas.microsoft.com/office/drawing/2014/main" id="{06DA709E-9ED6-433D-8B56-CBA2AADA34C2}"/>
              </a:ext>
            </a:extLst>
          </p:cNvPr>
          <p:cNvSpPr>
            <a:spLocks noGrp="1"/>
          </p:cNvSpPr>
          <p:nvPr>
            <p:ph type="sldNum" sz="quarter" idx="12"/>
          </p:nvPr>
        </p:nvSpPr>
        <p:spPr>
          <a:xfrm>
            <a:off x="141411" y="1223674"/>
            <a:ext cx="447664" cy="365125"/>
          </a:xfrm>
        </p:spPr>
        <p:txBody>
          <a:bodyPr>
            <a:normAutofit fontScale="92500"/>
          </a:bodyPr>
          <a:lstStyle/>
          <a:p>
            <a:pPr>
              <a:lnSpc>
                <a:spcPct val="90000"/>
              </a:lnSpc>
              <a:spcAft>
                <a:spcPts val="600"/>
              </a:spcAft>
            </a:pPr>
            <a:fld id="{1A97B858-7F87-4293-BC05-FFDEB8F8B7A1}" type="slidenum">
              <a:rPr lang="en-US" sz="1900">
                <a:solidFill>
                  <a:srgbClr val="FFFFFF"/>
                </a:solidFill>
              </a:rPr>
              <a:pPr>
                <a:lnSpc>
                  <a:spcPct val="90000"/>
                </a:lnSpc>
                <a:spcAft>
                  <a:spcPts val="600"/>
                </a:spcAft>
              </a:pPr>
              <a:t>11</a:t>
            </a:fld>
            <a:endParaRPr lang="en-US" sz="1900" dirty="0">
              <a:solidFill>
                <a:srgbClr val="FFFFFF"/>
              </a:solidFill>
            </a:endParaRPr>
          </a:p>
        </p:txBody>
      </p:sp>
    </p:spTree>
    <p:extLst>
      <p:ext uri="{BB962C8B-B14F-4D97-AF65-F5344CB8AC3E}">
        <p14:creationId xmlns:p14="http://schemas.microsoft.com/office/powerpoint/2010/main" val="37305030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3030214-227F-42DB-9282-BBA6AF8D9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75416" y="1059872"/>
            <a:ext cx="2259162" cy="4851349"/>
          </a:xfrm>
        </p:spPr>
        <p:txBody>
          <a:bodyPr>
            <a:normAutofit/>
          </a:bodyPr>
          <a:lstStyle/>
          <a:p>
            <a:r>
              <a:rPr lang="en-US" sz="2800"/>
              <a:t>Application and Submission Information</a:t>
            </a:r>
          </a:p>
        </p:txBody>
      </p:sp>
      <p:sp>
        <p:nvSpPr>
          <p:cNvPr id="11" name="Freeform 11">
            <a:extLst>
              <a:ext uri="{FF2B5EF4-FFF2-40B4-BE49-F238E27FC236}">
                <a16:creationId xmlns:a16="http://schemas.microsoft.com/office/drawing/2014/main" id="{0D7A9289-BAD1-4A78-979F-A655C886D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1149203"/>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Content Placeholder 2"/>
          <p:cNvSpPr>
            <a:spLocks noGrp="1"/>
          </p:cNvSpPr>
          <p:nvPr>
            <p:ph idx="1"/>
          </p:nvPr>
        </p:nvSpPr>
        <p:spPr>
          <a:xfrm>
            <a:off x="3960276" y="1059872"/>
            <a:ext cx="4668183" cy="5330170"/>
          </a:xfrm>
        </p:spPr>
        <p:txBody>
          <a:bodyPr>
            <a:normAutofit/>
          </a:bodyPr>
          <a:lstStyle/>
          <a:p>
            <a:pPr>
              <a:lnSpc>
                <a:spcPct val="90000"/>
              </a:lnSpc>
            </a:pPr>
            <a:r>
              <a:rPr lang="en-US" sz="1700" dirty="0"/>
              <a:t>All applications must be submitted in </a:t>
            </a:r>
            <a:r>
              <a:rPr lang="en-US" sz="1700" b="1" dirty="0"/>
              <a:t>Grants.gov  </a:t>
            </a:r>
          </a:p>
          <a:p>
            <a:pPr>
              <a:lnSpc>
                <a:spcPct val="90000"/>
              </a:lnSpc>
            </a:pPr>
            <a:r>
              <a:rPr lang="en-US" sz="1700" dirty="0"/>
              <a:t>Content and Form of Application Submission</a:t>
            </a:r>
          </a:p>
          <a:p>
            <a:pPr lvl="1">
              <a:lnSpc>
                <a:spcPct val="90000"/>
              </a:lnSpc>
              <a:buFont typeface="Wingdings" panose="05000000000000000000" pitchFamily="2" charset="2"/>
              <a:buChar char="§"/>
            </a:pPr>
            <a:r>
              <a:rPr lang="en-US" sz="1700" dirty="0"/>
              <a:t>Standard Form 424, 424C, 424D, LLL, and Key Contacts</a:t>
            </a:r>
          </a:p>
          <a:p>
            <a:pPr lvl="1">
              <a:lnSpc>
                <a:spcPct val="90000"/>
              </a:lnSpc>
              <a:buFont typeface="Wingdings" panose="05000000000000000000" pitchFamily="2" charset="2"/>
              <a:buChar char="§"/>
            </a:pPr>
            <a:r>
              <a:rPr lang="en-US" sz="1700" dirty="0"/>
              <a:t>Cover Page</a:t>
            </a:r>
          </a:p>
          <a:p>
            <a:pPr lvl="1">
              <a:lnSpc>
                <a:spcPct val="90000"/>
              </a:lnSpc>
              <a:buFont typeface="Wingdings" panose="05000000000000000000" pitchFamily="2" charset="2"/>
              <a:buChar char="§"/>
            </a:pPr>
            <a:r>
              <a:rPr lang="en-US" sz="1700" dirty="0"/>
              <a:t>Narrative, including a project description, location, parties involved, funding, budgeting, project risks, and a discussion of how the project addresses Statutory and Discretionary criteria.</a:t>
            </a:r>
          </a:p>
          <a:p>
            <a:pPr lvl="1">
              <a:lnSpc>
                <a:spcPct val="90000"/>
              </a:lnSpc>
              <a:buFont typeface="Wingdings" panose="05000000000000000000" pitchFamily="2" charset="2"/>
              <a:buChar char="§"/>
            </a:pPr>
            <a:r>
              <a:rPr lang="en-US" sz="1700" dirty="0"/>
              <a:t>NEPA documentation, maps, letters of support</a:t>
            </a:r>
          </a:p>
          <a:p>
            <a:pPr>
              <a:lnSpc>
                <a:spcPct val="90000"/>
              </a:lnSpc>
            </a:pPr>
            <a:r>
              <a:rPr lang="en-US" sz="1700" dirty="0"/>
              <a:t>NOFO’s link on Grants.gov: </a:t>
            </a:r>
            <a:r>
              <a:rPr lang="en-US" dirty="0">
                <a:hlinkClick r:id="rId3"/>
              </a:rPr>
              <a:t>https://www.grants.gov/web/grants/view-opportunity.html?oppId=349112</a:t>
            </a:r>
            <a:r>
              <a:rPr lang="en-US" dirty="0"/>
              <a:t> </a:t>
            </a:r>
          </a:p>
        </p:txBody>
      </p:sp>
      <p:sp>
        <p:nvSpPr>
          <p:cNvPr id="5" name="Rectangle 4">
            <a:extLst>
              <a:ext uri="{FF2B5EF4-FFF2-40B4-BE49-F238E27FC236}">
                <a16:creationId xmlns:a16="http://schemas.microsoft.com/office/drawing/2014/main" id="{8C1903E6-05E5-3A8A-BAA9-6EC7425A5DC2}"/>
              </a:ext>
            </a:extLst>
          </p:cNvPr>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6" name="Freeform 11">
            <a:extLst>
              <a:ext uri="{FF2B5EF4-FFF2-40B4-BE49-F238E27FC236}">
                <a16:creationId xmlns:a16="http://schemas.microsoft.com/office/drawing/2014/main" id="{FEDDA832-F16E-0550-7EF3-D9F8F83E74C5}"/>
              </a:ext>
            </a:extLst>
          </p:cNvPr>
          <p:cNvSpPr/>
          <p:nvPr/>
        </p:nvSpPr>
        <p:spPr bwMode="auto">
          <a:xfrm flipV="1">
            <a:off x="-119" y="1149202"/>
            <a:ext cx="774025"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a:extLst>
              <a:ext uri="{FF2B5EF4-FFF2-40B4-BE49-F238E27FC236}">
                <a16:creationId xmlns:a16="http://schemas.microsoft.com/office/drawing/2014/main" id="{06DA709E-9ED6-433D-8B56-CBA2AADA34C2}"/>
              </a:ext>
            </a:extLst>
          </p:cNvPr>
          <p:cNvSpPr>
            <a:spLocks noGrp="1"/>
          </p:cNvSpPr>
          <p:nvPr>
            <p:ph type="sldNum" sz="quarter" idx="12"/>
          </p:nvPr>
        </p:nvSpPr>
        <p:spPr>
          <a:xfrm>
            <a:off x="141411" y="1223674"/>
            <a:ext cx="447664" cy="365125"/>
          </a:xfrm>
        </p:spPr>
        <p:txBody>
          <a:bodyPr>
            <a:normAutofit fontScale="92500"/>
          </a:bodyPr>
          <a:lstStyle/>
          <a:p>
            <a:pPr>
              <a:lnSpc>
                <a:spcPct val="90000"/>
              </a:lnSpc>
              <a:spcAft>
                <a:spcPts val="600"/>
              </a:spcAft>
            </a:pPr>
            <a:fld id="{1A97B858-7F87-4293-BC05-FFDEB8F8B7A1}" type="slidenum">
              <a:rPr lang="en-US" sz="1900">
                <a:solidFill>
                  <a:srgbClr val="FFFFFF"/>
                </a:solidFill>
              </a:rPr>
              <a:pPr>
                <a:lnSpc>
                  <a:spcPct val="90000"/>
                </a:lnSpc>
                <a:spcAft>
                  <a:spcPts val="600"/>
                </a:spcAft>
              </a:pPr>
              <a:t>12</a:t>
            </a:fld>
            <a:endParaRPr lang="en-US" sz="1900" dirty="0">
              <a:solidFill>
                <a:srgbClr val="FFFFFF"/>
              </a:solidFill>
            </a:endParaRPr>
          </a:p>
        </p:txBody>
      </p:sp>
    </p:spTree>
    <p:extLst>
      <p:ext uri="{BB962C8B-B14F-4D97-AF65-F5344CB8AC3E}">
        <p14:creationId xmlns:p14="http://schemas.microsoft.com/office/powerpoint/2010/main" val="19428094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966DD2F-FBF5-41CE-A3F4-565352D95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46172" y="624110"/>
            <a:ext cx="7284749" cy="1280890"/>
          </a:xfrm>
        </p:spPr>
        <p:txBody>
          <a:bodyPr>
            <a:normAutofit/>
          </a:bodyPr>
          <a:lstStyle/>
          <a:p>
            <a:r>
              <a:rPr lang="en-US" dirty="0"/>
              <a:t>Application Review Information, overview</a:t>
            </a:r>
          </a:p>
        </p:txBody>
      </p:sp>
      <p:sp>
        <p:nvSpPr>
          <p:cNvPr id="12" name="Rectangle 11">
            <a:extLst>
              <a:ext uri="{FF2B5EF4-FFF2-40B4-BE49-F238E27FC236}">
                <a16:creationId xmlns:a16="http://schemas.microsoft.com/office/drawing/2014/main" id="{F46FCE2B-F2D2-466E-B0AA-8E341DB498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1">
            <a:extLst>
              <a:ext uri="{FF2B5EF4-FFF2-40B4-BE49-F238E27FC236}">
                <a16:creationId xmlns:a16="http://schemas.microsoft.com/office/drawing/2014/main" id="{2BD31C98-199A-4722-A1A5-4393A43E74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3141" y="714375"/>
            <a:ext cx="1191394"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a:extLst>
              <a:ext uri="{FF2B5EF4-FFF2-40B4-BE49-F238E27FC236}">
                <a16:creationId xmlns:a16="http://schemas.microsoft.com/office/drawing/2014/main" id="{06DA709E-9ED6-433D-8B56-CBA2AADA34C2}"/>
              </a:ext>
            </a:extLst>
          </p:cNvPr>
          <p:cNvSpPr>
            <a:spLocks noGrp="1"/>
          </p:cNvSpPr>
          <p:nvPr>
            <p:ph type="sldNum" sz="quarter" idx="12"/>
          </p:nvPr>
        </p:nvSpPr>
        <p:spPr>
          <a:xfrm>
            <a:off x="398859" y="787782"/>
            <a:ext cx="584825" cy="365125"/>
          </a:xfrm>
        </p:spPr>
        <p:txBody>
          <a:bodyPr>
            <a:normAutofit/>
          </a:bodyPr>
          <a:lstStyle/>
          <a:p>
            <a:pPr>
              <a:lnSpc>
                <a:spcPct val="90000"/>
              </a:lnSpc>
              <a:spcAft>
                <a:spcPts val="600"/>
              </a:spcAft>
            </a:pPr>
            <a:fld id="{1A97B858-7F87-4293-BC05-FFDEB8F8B7A1}" type="slidenum">
              <a:rPr lang="en-US" sz="1900" smtClean="0"/>
              <a:pPr>
                <a:lnSpc>
                  <a:spcPct val="90000"/>
                </a:lnSpc>
                <a:spcAft>
                  <a:spcPts val="600"/>
                </a:spcAft>
              </a:pPr>
              <a:t>13</a:t>
            </a:fld>
            <a:endParaRPr lang="en-US" sz="1900"/>
          </a:p>
        </p:txBody>
      </p:sp>
      <p:graphicFrame>
        <p:nvGraphicFramePr>
          <p:cNvPr id="6" name="Content Placeholder 2">
            <a:extLst>
              <a:ext uri="{FF2B5EF4-FFF2-40B4-BE49-F238E27FC236}">
                <a16:creationId xmlns:a16="http://schemas.microsoft.com/office/drawing/2014/main" id="{6D46C9AD-090B-06DD-B022-761C89F1F9D8}"/>
              </a:ext>
            </a:extLst>
          </p:cNvPr>
          <p:cNvGraphicFramePr>
            <a:graphicFrameLocks noGrp="1"/>
          </p:cNvGraphicFramePr>
          <p:nvPr>
            <p:ph idx="1"/>
            <p:extLst>
              <p:ext uri="{D42A27DB-BD31-4B8C-83A1-F6EECF244321}">
                <p14:modId xmlns:p14="http://schemas.microsoft.com/office/powerpoint/2010/main" val="3010187583"/>
              </p:ext>
            </p:extLst>
          </p:nvPr>
        </p:nvGraphicFramePr>
        <p:xfrm>
          <a:off x="1346172" y="1764254"/>
          <a:ext cx="7180311" cy="46580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14486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3030214-227F-42DB-9282-BBA6AF8D9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75416" y="1059872"/>
            <a:ext cx="2259162" cy="4851349"/>
          </a:xfrm>
        </p:spPr>
        <p:txBody>
          <a:bodyPr>
            <a:normAutofit/>
          </a:bodyPr>
          <a:lstStyle/>
          <a:p>
            <a:r>
              <a:rPr lang="en-US" sz="2800"/>
              <a:t>Application Review Information, Statutory Criteria</a:t>
            </a:r>
          </a:p>
        </p:txBody>
      </p:sp>
      <p:sp>
        <p:nvSpPr>
          <p:cNvPr id="11" name="Freeform 11">
            <a:extLst>
              <a:ext uri="{FF2B5EF4-FFF2-40B4-BE49-F238E27FC236}">
                <a16:creationId xmlns:a16="http://schemas.microsoft.com/office/drawing/2014/main" id="{0D7A9289-BAD1-4A78-979F-A655C886D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1149203"/>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Content Placeholder 2"/>
          <p:cNvSpPr>
            <a:spLocks noGrp="1"/>
          </p:cNvSpPr>
          <p:nvPr>
            <p:ph idx="1"/>
          </p:nvPr>
        </p:nvSpPr>
        <p:spPr>
          <a:xfrm>
            <a:off x="3949519" y="1059872"/>
            <a:ext cx="4668183" cy="5437748"/>
          </a:xfrm>
        </p:spPr>
        <p:txBody>
          <a:bodyPr>
            <a:normAutofit/>
          </a:bodyPr>
          <a:lstStyle/>
          <a:p>
            <a:pPr>
              <a:lnSpc>
                <a:spcPct val="90000"/>
              </a:lnSpc>
            </a:pPr>
            <a:r>
              <a:rPr lang="en-US" sz="2000" b="1" dirty="0"/>
              <a:t>Statutory criteria</a:t>
            </a:r>
          </a:p>
          <a:p>
            <a:pPr lvl="1">
              <a:lnSpc>
                <a:spcPct val="90000"/>
              </a:lnSpc>
              <a:buFont typeface="Wingdings" panose="05000000000000000000" pitchFamily="2" charset="2"/>
              <a:buChar char="§"/>
            </a:pPr>
            <a:r>
              <a:rPr lang="en-US" sz="1800" dirty="0"/>
              <a:t>Applications will be evaluated against the nine criteria provided in statute and in the NOFO:</a:t>
            </a:r>
          </a:p>
          <a:p>
            <a:pPr marL="914400" lvl="1" indent="-274320">
              <a:lnSpc>
                <a:spcPct val="90000"/>
              </a:lnSpc>
              <a:buFont typeface="+mj-lt"/>
              <a:buAutoNum type="arabicPeriod"/>
            </a:pPr>
            <a:r>
              <a:rPr lang="en-US" sz="1700" dirty="0"/>
              <a:t>Furthers the Department’s goals, including state of good repair, economic competitiveness, quality of life, and safety;</a:t>
            </a:r>
          </a:p>
          <a:p>
            <a:pPr marL="914400" lvl="1" indent="-274320">
              <a:lnSpc>
                <a:spcPct val="90000"/>
              </a:lnSpc>
              <a:buFont typeface="+mj-lt"/>
              <a:buAutoNum type="arabicPeriod"/>
            </a:pPr>
            <a:r>
              <a:rPr lang="en-US" sz="1700" dirty="0"/>
              <a:t>Improves the condition of critical transportation facilities, including multimodal transportation facilities;</a:t>
            </a:r>
          </a:p>
          <a:p>
            <a:pPr marL="914400" lvl="1" indent="-274320">
              <a:lnSpc>
                <a:spcPct val="90000"/>
              </a:lnSpc>
              <a:buFont typeface="+mj-lt"/>
              <a:buAutoNum type="arabicPeriod"/>
            </a:pPr>
            <a:r>
              <a:rPr lang="en-US" sz="1700" dirty="0"/>
              <a:t>Needs construction, reconstruction, or rehabilitation; </a:t>
            </a:r>
          </a:p>
          <a:p>
            <a:pPr marL="914400" lvl="1" indent="-274320">
              <a:lnSpc>
                <a:spcPct val="90000"/>
              </a:lnSpc>
              <a:buFont typeface="+mj-lt"/>
              <a:buAutoNum type="arabicPeriod"/>
            </a:pPr>
            <a:r>
              <a:rPr lang="en-US" sz="1700" dirty="0"/>
              <a:t>Has matching funds (projects with a greater percentage of matching funds rank higher than projects with a lesser percentage of matching funds);</a:t>
            </a:r>
          </a:p>
        </p:txBody>
      </p:sp>
      <p:sp>
        <p:nvSpPr>
          <p:cNvPr id="5" name="Rectangle 4">
            <a:extLst>
              <a:ext uri="{FF2B5EF4-FFF2-40B4-BE49-F238E27FC236}">
                <a16:creationId xmlns:a16="http://schemas.microsoft.com/office/drawing/2014/main" id="{59863D40-634D-CEB5-48A1-D54CC1BC57AA}"/>
              </a:ext>
            </a:extLst>
          </p:cNvPr>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6" name="Freeform 11">
            <a:extLst>
              <a:ext uri="{FF2B5EF4-FFF2-40B4-BE49-F238E27FC236}">
                <a16:creationId xmlns:a16="http://schemas.microsoft.com/office/drawing/2014/main" id="{2D1D739E-BF97-4C86-26F3-CDECEDA6E6AA}"/>
              </a:ext>
            </a:extLst>
          </p:cNvPr>
          <p:cNvSpPr/>
          <p:nvPr/>
        </p:nvSpPr>
        <p:spPr bwMode="auto">
          <a:xfrm flipV="1">
            <a:off x="0" y="1149202"/>
            <a:ext cx="776288"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a:extLst>
              <a:ext uri="{FF2B5EF4-FFF2-40B4-BE49-F238E27FC236}">
                <a16:creationId xmlns:a16="http://schemas.microsoft.com/office/drawing/2014/main" id="{06DA709E-9ED6-433D-8B56-CBA2AADA34C2}"/>
              </a:ext>
            </a:extLst>
          </p:cNvPr>
          <p:cNvSpPr>
            <a:spLocks noGrp="1"/>
          </p:cNvSpPr>
          <p:nvPr>
            <p:ph type="sldNum" sz="quarter" idx="12"/>
          </p:nvPr>
        </p:nvSpPr>
        <p:spPr>
          <a:xfrm>
            <a:off x="141411" y="1223674"/>
            <a:ext cx="447664" cy="365125"/>
          </a:xfrm>
        </p:spPr>
        <p:txBody>
          <a:bodyPr>
            <a:normAutofit fontScale="92500"/>
          </a:bodyPr>
          <a:lstStyle/>
          <a:p>
            <a:pPr>
              <a:lnSpc>
                <a:spcPct val="90000"/>
              </a:lnSpc>
              <a:spcAft>
                <a:spcPts val="600"/>
              </a:spcAft>
            </a:pPr>
            <a:fld id="{1A97B858-7F87-4293-BC05-FFDEB8F8B7A1}" type="slidenum">
              <a:rPr lang="en-US" sz="1900">
                <a:solidFill>
                  <a:srgbClr val="FFFFFF"/>
                </a:solidFill>
              </a:rPr>
              <a:pPr>
                <a:lnSpc>
                  <a:spcPct val="90000"/>
                </a:lnSpc>
                <a:spcAft>
                  <a:spcPts val="600"/>
                </a:spcAft>
              </a:pPr>
              <a:t>14</a:t>
            </a:fld>
            <a:endParaRPr lang="en-US" sz="1900" dirty="0">
              <a:solidFill>
                <a:srgbClr val="FFFFFF"/>
              </a:solidFill>
            </a:endParaRPr>
          </a:p>
        </p:txBody>
      </p:sp>
    </p:spTree>
    <p:extLst>
      <p:ext uri="{BB962C8B-B14F-4D97-AF65-F5344CB8AC3E}">
        <p14:creationId xmlns:p14="http://schemas.microsoft.com/office/powerpoint/2010/main" val="1078008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3030214-227F-42DB-9282-BBA6AF8D9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75416" y="1059872"/>
            <a:ext cx="2259162" cy="4851349"/>
          </a:xfrm>
        </p:spPr>
        <p:txBody>
          <a:bodyPr>
            <a:normAutofit/>
          </a:bodyPr>
          <a:lstStyle/>
          <a:p>
            <a:r>
              <a:rPr lang="en-US" sz="2800"/>
              <a:t>Application Review Information, Statutory Criteria</a:t>
            </a:r>
          </a:p>
        </p:txBody>
      </p:sp>
      <p:sp>
        <p:nvSpPr>
          <p:cNvPr id="11" name="Freeform 11">
            <a:extLst>
              <a:ext uri="{FF2B5EF4-FFF2-40B4-BE49-F238E27FC236}">
                <a16:creationId xmlns:a16="http://schemas.microsoft.com/office/drawing/2014/main" id="{0D7A9289-BAD1-4A78-979F-A655C886D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1149203"/>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Content Placeholder 2"/>
          <p:cNvSpPr>
            <a:spLocks noGrp="1"/>
          </p:cNvSpPr>
          <p:nvPr>
            <p:ph idx="1"/>
          </p:nvPr>
        </p:nvSpPr>
        <p:spPr>
          <a:xfrm>
            <a:off x="3960276" y="1059872"/>
            <a:ext cx="4668183" cy="4851350"/>
          </a:xfrm>
        </p:spPr>
        <p:txBody>
          <a:bodyPr>
            <a:normAutofit/>
          </a:bodyPr>
          <a:lstStyle/>
          <a:p>
            <a:pPr marL="800100" lvl="1" indent="-342900">
              <a:buFont typeface="+mj-lt"/>
              <a:buAutoNum type="arabicPeriod" startAt="5"/>
            </a:pPr>
            <a:r>
              <a:rPr lang="en-US" sz="1700" dirty="0"/>
              <a:t>Is included on or eligible for the National Register of Historic Places </a:t>
            </a:r>
          </a:p>
          <a:p>
            <a:pPr marL="800100" lvl="1" indent="-342900">
              <a:buFont typeface="+mj-lt"/>
              <a:buAutoNum type="arabicPeriod" startAt="5"/>
            </a:pPr>
            <a:r>
              <a:rPr lang="en-US" sz="1700" dirty="0"/>
              <a:t>Uses new technologies and innovations to increase project efficiency; </a:t>
            </a:r>
          </a:p>
          <a:p>
            <a:pPr marL="800100" lvl="1" indent="-342900">
              <a:buFont typeface="+mj-lt"/>
              <a:buAutoNum type="arabicPeriod" startAt="5"/>
            </a:pPr>
            <a:r>
              <a:rPr lang="en-US" sz="1800" dirty="0"/>
              <a:t>Is supported (whether for construction or for operation and maintenance) by funds other than those received under this program;</a:t>
            </a:r>
          </a:p>
          <a:p>
            <a:pPr marL="800100" lvl="1" indent="-342900">
              <a:buFont typeface="+mj-lt"/>
              <a:buAutoNum type="arabicPeriod" startAt="5"/>
            </a:pPr>
            <a:r>
              <a:rPr lang="en-US" sz="1800" dirty="0"/>
              <a:t>Spans two or more States; and</a:t>
            </a:r>
          </a:p>
          <a:p>
            <a:pPr marL="800100" lvl="1" indent="-342900">
              <a:buFont typeface="+mj-lt"/>
              <a:buAutoNum type="arabicPeriod" startAt="5"/>
            </a:pPr>
            <a:r>
              <a:rPr lang="en-US" sz="1800" dirty="0"/>
              <a:t>Serves land owned by multiple Federal agencies or Indian tribes.</a:t>
            </a:r>
          </a:p>
          <a:p>
            <a:pPr marL="274320" lvl="1" indent="0">
              <a:lnSpc>
                <a:spcPct val="90000"/>
              </a:lnSpc>
              <a:buNone/>
            </a:pPr>
            <a:endParaRPr lang="en-US" sz="1700" dirty="0"/>
          </a:p>
        </p:txBody>
      </p:sp>
      <p:sp>
        <p:nvSpPr>
          <p:cNvPr id="6" name="TextBox 5">
            <a:extLst>
              <a:ext uri="{FF2B5EF4-FFF2-40B4-BE49-F238E27FC236}">
                <a16:creationId xmlns:a16="http://schemas.microsoft.com/office/drawing/2014/main" id="{097044B6-F0BA-8464-8F1F-09B03B68CF00}"/>
              </a:ext>
            </a:extLst>
          </p:cNvPr>
          <p:cNvSpPr txBox="1"/>
          <p:nvPr/>
        </p:nvSpPr>
        <p:spPr>
          <a:xfrm>
            <a:off x="3630706" y="577446"/>
            <a:ext cx="4572000" cy="369332"/>
          </a:xfrm>
          <a:prstGeom prst="rect">
            <a:avLst/>
          </a:prstGeom>
          <a:noFill/>
        </p:spPr>
        <p:txBody>
          <a:bodyPr wrap="square">
            <a:spAutoFit/>
          </a:bodyPr>
          <a:lstStyle/>
          <a:p>
            <a:r>
              <a:rPr lang="en-US" sz="1800" b="1" dirty="0"/>
              <a:t>Statutory criteria continues</a:t>
            </a:r>
            <a:endParaRPr lang="en-US" dirty="0"/>
          </a:p>
        </p:txBody>
      </p:sp>
      <p:sp>
        <p:nvSpPr>
          <p:cNvPr id="5" name="Rectangle 4">
            <a:extLst>
              <a:ext uri="{FF2B5EF4-FFF2-40B4-BE49-F238E27FC236}">
                <a16:creationId xmlns:a16="http://schemas.microsoft.com/office/drawing/2014/main" id="{42FC7FCE-5734-220D-BCFE-A1FFCB7E92E3}"/>
              </a:ext>
            </a:extLst>
          </p:cNvPr>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7" name="Freeform 11">
            <a:extLst>
              <a:ext uri="{FF2B5EF4-FFF2-40B4-BE49-F238E27FC236}">
                <a16:creationId xmlns:a16="http://schemas.microsoft.com/office/drawing/2014/main" id="{8F262C87-183C-B206-CC9A-D7E63792EA7D}"/>
              </a:ext>
            </a:extLst>
          </p:cNvPr>
          <p:cNvSpPr/>
          <p:nvPr/>
        </p:nvSpPr>
        <p:spPr bwMode="auto">
          <a:xfrm flipV="1">
            <a:off x="-119" y="1149202"/>
            <a:ext cx="771644"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a:extLst>
              <a:ext uri="{FF2B5EF4-FFF2-40B4-BE49-F238E27FC236}">
                <a16:creationId xmlns:a16="http://schemas.microsoft.com/office/drawing/2014/main" id="{06DA709E-9ED6-433D-8B56-CBA2AADA34C2}"/>
              </a:ext>
            </a:extLst>
          </p:cNvPr>
          <p:cNvSpPr>
            <a:spLocks noGrp="1"/>
          </p:cNvSpPr>
          <p:nvPr>
            <p:ph type="sldNum" sz="quarter" idx="12"/>
          </p:nvPr>
        </p:nvSpPr>
        <p:spPr>
          <a:xfrm>
            <a:off x="141411" y="1223674"/>
            <a:ext cx="447664" cy="365125"/>
          </a:xfrm>
        </p:spPr>
        <p:txBody>
          <a:bodyPr>
            <a:normAutofit fontScale="92500"/>
          </a:bodyPr>
          <a:lstStyle/>
          <a:p>
            <a:pPr>
              <a:lnSpc>
                <a:spcPct val="90000"/>
              </a:lnSpc>
              <a:spcAft>
                <a:spcPts val="600"/>
              </a:spcAft>
            </a:pPr>
            <a:fld id="{1A97B858-7F87-4293-BC05-FFDEB8F8B7A1}" type="slidenum">
              <a:rPr lang="en-US" sz="1900">
                <a:solidFill>
                  <a:srgbClr val="FFFFFF"/>
                </a:solidFill>
              </a:rPr>
              <a:pPr>
                <a:lnSpc>
                  <a:spcPct val="90000"/>
                </a:lnSpc>
                <a:spcAft>
                  <a:spcPts val="600"/>
                </a:spcAft>
              </a:pPr>
              <a:t>15</a:t>
            </a:fld>
            <a:endParaRPr lang="en-US" sz="1900" dirty="0">
              <a:solidFill>
                <a:srgbClr val="FFFFFF"/>
              </a:solidFill>
            </a:endParaRPr>
          </a:p>
        </p:txBody>
      </p:sp>
    </p:spTree>
    <p:extLst>
      <p:ext uri="{BB962C8B-B14F-4D97-AF65-F5344CB8AC3E}">
        <p14:creationId xmlns:p14="http://schemas.microsoft.com/office/powerpoint/2010/main" val="34007483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3030214-227F-42DB-9282-BBA6AF8D9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75416" y="1059872"/>
            <a:ext cx="2259162" cy="4851349"/>
          </a:xfrm>
        </p:spPr>
        <p:txBody>
          <a:bodyPr>
            <a:normAutofit/>
          </a:bodyPr>
          <a:lstStyle/>
          <a:p>
            <a:r>
              <a:rPr lang="en-US" sz="2500"/>
              <a:t>Application Review Information, Discretionary Criteria</a:t>
            </a:r>
          </a:p>
        </p:txBody>
      </p:sp>
      <p:sp>
        <p:nvSpPr>
          <p:cNvPr id="11" name="Freeform 11">
            <a:extLst>
              <a:ext uri="{FF2B5EF4-FFF2-40B4-BE49-F238E27FC236}">
                <a16:creationId xmlns:a16="http://schemas.microsoft.com/office/drawing/2014/main" id="{0D7A9289-BAD1-4A78-979F-A655C886D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1149203"/>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Content Placeholder 2"/>
          <p:cNvSpPr>
            <a:spLocks noGrp="1"/>
          </p:cNvSpPr>
          <p:nvPr>
            <p:ph idx="1"/>
          </p:nvPr>
        </p:nvSpPr>
        <p:spPr>
          <a:xfrm>
            <a:off x="3960276" y="742277"/>
            <a:ext cx="4668183" cy="5701553"/>
          </a:xfrm>
        </p:spPr>
        <p:txBody>
          <a:bodyPr>
            <a:normAutofit lnSpcReduction="10000"/>
          </a:bodyPr>
          <a:lstStyle/>
          <a:p>
            <a:r>
              <a:rPr lang="en-US" b="1" dirty="0"/>
              <a:t>Discretionary criteria</a:t>
            </a:r>
          </a:p>
          <a:p>
            <a:pPr lvl="1"/>
            <a:r>
              <a:rPr lang="en-US" dirty="0"/>
              <a:t>Applies to all applications:</a:t>
            </a:r>
          </a:p>
          <a:p>
            <a:pPr marL="1200150" lvl="2" indent="-342900">
              <a:buFont typeface="+mj-lt"/>
              <a:buAutoNum type="arabicPeriod"/>
            </a:pPr>
            <a:r>
              <a:rPr lang="en-US" sz="1600" b="1" dirty="0"/>
              <a:t>The project’s demonstrated project readiness.</a:t>
            </a:r>
          </a:p>
          <a:p>
            <a:pPr lvl="1"/>
            <a:r>
              <a:rPr lang="en-US" sz="1600" dirty="0"/>
              <a:t>Applies </a:t>
            </a:r>
            <a:r>
              <a:rPr lang="en-US" dirty="0"/>
              <a:t>only to applications on Federal lands access transportation facilities or on Federal land transportation facilities (not on Tribal transportation facilities):</a:t>
            </a:r>
          </a:p>
          <a:p>
            <a:pPr marL="1200150" lvl="2" indent="-342900">
              <a:buFont typeface="+mj-lt"/>
              <a:buAutoNum type="arabicPeriod"/>
            </a:pPr>
            <a:r>
              <a:rPr lang="en-US" dirty="0"/>
              <a:t>Is the project located in an underserved community? as defined in Executive Order 13985;</a:t>
            </a:r>
          </a:p>
          <a:p>
            <a:pPr marL="1200150" lvl="2" indent="-342900">
              <a:buFont typeface="+mj-lt"/>
              <a:buAutoNum type="arabicPeriod"/>
            </a:pPr>
            <a:r>
              <a:rPr lang="en-US" dirty="0"/>
              <a:t>The extent to which the project reduces greenhouse gas emissions and improves environmental justice;</a:t>
            </a:r>
          </a:p>
          <a:p>
            <a:pPr marL="1200150" lvl="2" indent="-342900">
              <a:buFont typeface="+mj-lt"/>
              <a:buAutoNum type="arabicPeriod"/>
            </a:pPr>
            <a:r>
              <a:rPr lang="en-US" dirty="0"/>
              <a:t>The extent to which the project will advance the Racial Equity and Barriers to Opportunity Program objective; and</a:t>
            </a:r>
          </a:p>
          <a:p>
            <a:pPr marL="1200150" lvl="2" indent="-342900">
              <a:buFont typeface="+mj-lt"/>
              <a:buAutoNum type="arabicPeriod"/>
            </a:pPr>
            <a:r>
              <a:rPr lang="en-US" dirty="0"/>
              <a:t>The extent to which the project will advance the Job Quality, Workforce Development, and Workforce Equity objective.</a:t>
            </a:r>
          </a:p>
          <a:p>
            <a:pPr marL="457200" lvl="1" indent="0">
              <a:buNone/>
            </a:pPr>
            <a:endParaRPr lang="en-US" dirty="0"/>
          </a:p>
          <a:p>
            <a:pPr marL="274320" lvl="1" indent="0">
              <a:buNone/>
            </a:pPr>
            <a:endParaRPr lang="en-US" dirty="0"/>
          </a:p>
        </p:txBody>
      </p:sp>
      <p:sp>
        <p:nvSpPr>
          <p:cNvPr id="5" name="Rectangle 4">
            <a:extLst>
              <a:ext uri="{FF2B5EF4-FFF2-40B4-BE49-F238E27FC236}">
                <a16:creationId xmlns:a16="http://schemas.microsoft.com/office/drawing/2014/main" id="{033176A7-9067-3484-D7D0-00FB36411122}"/>
              </a:ext>
            </a:extLst>
          </p:cNvPr>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6" name="Freeform 11">
            <a:extLst>
              <a:ext uri="{FF2B5EF4-FFF2-40B4-BE49-F238E27FC236}">
                <a16:creationId xmlns:a16="http://schemas.microsoft.com/office/drawing/2014/main" id="{B8EEA414-E37E-A772-16D9-2EE0890E89C0}"/>
              </a:ext>
            </a:extLst>
          </p:cNvPr>
          <p:cNvSpPr/>
          <p:nvPr/>
        </p:nvSpPr>
        <p:spPr bwMode="auto">
          <a:xfrm flipV="1">
            <a:off x="0" y="1149200"/>
            <a:ext cx="776288"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a:extLst>
              <a:ext uri="{FF2B5EF4-FFF2-40B4-BE49-F238E27FC236}">
                <a16:creationId xmlns:a16="http://schemas.microsoft.com/office/drawing/2014/main" id="{06DA709E-9ED6-433D-8B56-CBA2AADA34C2}"/>
              </a:ext>
            </a:extLst>
          </p:cNvPr>
          <p:cNvSpPr>
            <a:spLocks noGrp="1"/>
          </p:cNvSpPr>
          <p:nvPr>
            <p:ph type="sldNum" sz="quarter" idx="12"/>
          </p:nvPr>
        </p:nvSpPr>
        <p:spPr>
          <a:xfrm>
            <a:off x="141411" y="1219199"/>
            <a:ext cx="447664" cy="365125"/>
          </a:xfrm>
        </p:spPr>
        <p:txBody>
          <a:bodyPr>
            <a:normAutofit fontScale="92500"/>
          </a:bodyPr>
          <a:lstStyle/>
          <a:p>
            <a:pPr>
              <a:lnSpc>
                <a:spcPct val="90000"/>
              </a:lnSpc>
              <a:spcAft>
                <a:spcPts val="600"/>
              </a:spcAft>
            </a:pPr>
            <a:fld id="{1A97B858-7F87-4293-BC05-FFDEB8F8B7A1}" type="slidenum">
              <a:rPr lang="en-US" sz="1900">
                <a:solidFill>
                  <a:srgbClr val="FFFFFF"/>
                </a:solidFill>
              </a:rPr>
              <a:pPr>
                <a:lnSpc>
                  <a:spcPct val="90000"/>
                </a:lnSpc>
                <a:spcAft>
                  <a:spcPts val="600"/>
                </a:spcAft>
              </a:pPr>
              <a:t>16</a:t>
            </a:fld>
            <a:endParaRPr lang="en-US" sz="1900">
              <a:solidFill>
                <a:srgbClr val="FFFFFF"/>
              </a:solidFill>
            </a:endParaRPr>
          </a:p>
        </p:txBody>
      </p:sp>
    </p:spTree>
    <p:extLst>
      <p:ext uri="{BB962C8B-B14F-4D97-AF65-F5344CB8AC3E}">
        <p14:creationId xmlns:p14="http://schemas.microsoft.com/office/powerpoint/2010/main" val="3999678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966DD2F-FBF5-41CE-A3F4-565352D95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46172" y="624110"/>
            <a:ext cx="7284749" cy="1280890"/>
          </a:xfrm>
        </p:spPr>
        <p:txBody>
          <a:bodyPr>
            <a:normAutofit/>
          </a:bodyPr>
          <a:lstStyle/>
          <a:p>
            <a:r>
              <a:rPr lang="en-US" dirty="0"/>
              <a:t>Application Review Information, application rating guidelines</a:t>
            </a:r>
          </a:p>
        </p:txBody>
      </p:sp>
      <p:sp>
        <p:nvSpPr>
          <p:cNvPr id="21" name="Rectangle 20">
            <a:extLst>
              <a:ext uri="{FF2B5EF4-FFF2-40B4-BE49-F238E27FC236}">
                <a16:creationId xmlns:a16="http://schemas.microsoft.com/office/drawing/2014/main" id="{F46FCE2B-F2D2-466E-B0AA-8E341DB498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11">
            <a:extLst>
              <a:ext uri="{FF2B5EF4-FFF2-40B4-BE49-F238E27FC236}">
                <a16:creationId xmlns:a16="http://schemas.microsoft.com/office/drawing/2014/main" id="{2BD31C98-199A-4722-A1A5-4393A43E74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3141" y="714375"/>
            <a:ext cx="1191394"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a:extLst>
              <a:ext uri="{FF2B5EF4-FFF2-40B4-BE49-F238E27FC236}">
                <a16:creationId xmlns:a16="http://schemas.microsoft.com/office/drawing/2014/main" id="{06DA709E-9ED6-433D-8B56-CBA2AADA34C2}"/>
              </a:ext>
            </a:extLst>
          </p:cNvPr>
          <p:cNvSpPr>
            <a:spLocks noGrp="1"/>
          </p:cNvSpPr>
          <p:nvPr>
            <p:ph type="sldNum" sz="quarter" idx="12"/>
          </p:nvPr>
        </p:nvSpPr>
        <p:spPr>
          <a:xfrm>
            <a:off x="398859" y="787782"/>
            <a:ext cx="584825" cy="365125"/>
          </a:xfrm>
        </p:spPr>
        <p:txBody>
          <a:bodyPr>
            <a:normAutofit/>
          </a:bodyPr>
          <a:lstStyle/>
          <a:p>
            <a:pPr>
              <a:lnSpc>
                <a:spcPct val="90000"/>
              </a:lnSpc>
              <a:spcAft>
                <a:spcPts val="600"/>
              </a:spcAft>
            </a:pPr>
            <a:fld id="{1A97B858-7F87-4293-BC05-FFDEB8F8B7A1}" type="slidenum">
              <a:rPr lang="en-US" sz="1900" smtClean="0"/>
              <a:pPr>
                <a:lnSpc>
                  <a:spcPct val="90000"/>
                </a:lnSpc>
                <a:spcAft>
                  <a:spcPts val="600"/>
                </a:spcAft>
              </a:pPr>
              <a:t>17</a:t>
            </a:fld>
            <a:endParaRPr lang="en-US" sz="1900"/>
          </a:p>
        </p:txBody>
      </p:sp>
      <p:graphicFrame>
        <p:nvGraphicFramePr>
          <p:cNvPr id="6" name="Content Placeholder 2">
            <a:extLst>
              <a:ext uri="{FF2B5EF4-FFF2-40B4-BE49-F238E27FC236}">
                <a16:creationId xmlns:a16="http://schemas.microsoft.com/office/drawing/2014/main" id="{6D46C9AD-090B-06DD-B022-761C89F1F9D8}"/>
              </a:ext>
            </a:extLst>
          </p:cNvPr>
          <p:cNvGraphicFramePr>
            <a:graphicFrameLocks noGrp="1"/>
          </p:cNvGraphicFramePr>
          <p:nvPr>
            <p:ph idx="1"/>
            <p:extLst>
              <p:ext uri="{D42A27DB-BD31-4B8C-83A1-F6EECF244321}">
                <p14:modId xmlns:p14="http://schemas.microsoft.com/office/powerpoint/2010/main" val="943790378"/>
              </p:ext>
            </p:extLst>
          </p:nvPr>
        </p:nvGraphicFramePr>
        <p:xfrm>
          <a:off x="1346172" y="1905000"/>
          <a:ext cx="7202711" cy="36539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93ACE726-E1D8-85A8-3BC5-272C912AA680}"/>
              </a:ext>
            </a:extLst>
          </p:cNvPr>
          <p:cNvSpPr txBox="1"/>
          <p:nvPr/>
        </p:nvSpPr>
        <p:spPr>
          <a:xfrm>
            <a:off x="1387190" y="5558941"/>
            <a:ext cx="7202711" cy="1477328"/>
          </a:xfrm>
          <a:prstGeom prst="rect">
            <a:avLst/>
          </a:prstGeom>
          <a:noFill/>
        </p:spPr>
        <p:txBody>
          <a:bodyPr wrap="square">
            <a:spAutoFit/>
          </a:bodyPr>
          <a:lstStyle/>
          <a:p>
            <a:pPr lvl="0"/>
            <a:r>
              <a:rPr lang="en-US" dirty="0"/>
              <a:t>Recommended, and Highly Recommended applications are sent to the FHWA </a:t>
            </a:r>
            <a:r>
              <a:rPr lang="en-US" u="sng" dirty="0"/>
              <a:t>Administrator</a:t>
            </a:r>
            <a:r>
              <a:rPr lang="en-US" dirty="0"/>
              <a:t> as </a:t>
            </a:r>
            <a:r>
              <a:rPr lang="en-US" b="1" dirty="0"/>
              <a:t>Highly Rated.</a:t>
            </a:r>
          </a:p>
          <a:p>
            <a:endParaRPr lang="en-US" sz="1800" b="1" dirty="0"/>
          </a:p>
          <a:p>
            <a:pPr algn="ctr"/>
            <a:r>
              <a:rPr lang="en-US" sz="1800" b="1" dirty="0"/>
              <a:t>FHWA Administrator makes the final selections</a:t>
            </a:r>
            <a:endParaRPr lang="en-US" sz="1800" dirty="0"/>
          </a:p>
          <a:p>
            <a:pPr lvl="0"/>
            <a:endParaRPr lang="en-US" dirty="0"/>
          </a:p>
        </p:txBody>
      </p:sp>
    </p:spTree>
    <p:extLst>
      <p:ext uri="{BB962C8B-B14F-4D97-AF65-F5344CB8AC3E}">
        <p14:creationId xmlns:p14="http://schemas.microsoft.com/office/powerpoint/2010/main" val="25920055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3030214-227F-42DB-9282-BBA6AF8D9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75416" y="1059872"/>
            <a:ext cx="2259162" cy="4851349"/>
          </a:xfrm>
        </p:spPr>
        <p:txBody>
          <a:bodyPr>
            <a:normAutofit/>
          </a:bodyPr>
          <a:lstStyle/>
          <a:p>
            <a:r>
              <a:rPr lang="en-US" sz="2300"/>
              <a:t>Federal Award Administration Information</a:t>
            </a:r>
          </a:p>
        </p:txBody>
      </p:sp>
      <p:sp>
        <p:nvSpPr>
          <p:cNvPr id="11" name="Freeform 11">
            <a:extLst>
              <a:ext uri="{FF2B5EF4-FFF2-40B4-BE49-F238E27FC236}">
                <a16:creationId xmlns:a16="http://schemas.microsoft.com/office/drawing/2014/main" id="{0D7A9289-BAD1-4A78-979F-A655C886D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1149203"/>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Content Placeholder 2"/>
          <p:cNvSpPr>
            <a:spLocks noGrp="1"/>
          </p:cNvSpPr>
          <p:nvPr>
            <p:ph idx="1"/>
          </p:nvPr>
        </p:nvSpPr>
        <p:spPr>
          <a:xfrm>
            <a:off x="3960276" y="1059871"/>
            <a:ext cx="4668183" cy="5297897"/>
          </a:xfrm>
        </p:spPr>
        <p:txBody>
          <a:bodyPr>
            <a:normAutofit/>
          </a:bodyPr>
          <a:lstStyle/>
          <a:p>
            <a:pPr>
              <a:lnSpc>
                <a:spcPct val="90000"/>
              </a:lnSpc>
            </a:pPr>
            <a:r>
              <a:rPr lang="en-US" b="1" dirty="0"/>
              <a:t>Notification of Selection</a:t>
            </a:r>
          </a:p>
          <a:p>
            <a:pPr lvl="1">
              <a:lnSpc>
                <a:spcPct val="90000"/>
              </a:lnSpc>
              <a:buFont typeface="Wingdings" panose="05000000000000000000" pitchFamily="2" charset="2"/>
              <a:buChar char="§"/>
            </a:pPr>
            <a:r>
              <a:rPr lang="en-US" dirty="0"/>
              <a:t>The FHWA will announce awarded projects by posting a list of selected projects at </a:t>
            </a:r>
            <a:r>
              <a:rPr lang="en-US" dirty="0">
                <a:hlinkClick r:id="rId3"/>
              </a:rPr>
              <a:t>https://flh.fhwa.dot.gov/programs/significant/</a:t>
            </a:r>
            <a:endParaRPr lang="en-US" dirty="0"/>
          </a:p>
          <a:p>
            <a:pPr lvl="1">
              <a:lnSpc>
                <a:spcPct val="90000"/>
              </a:lnSpc>
              <a:buFont typeface="Wingdings" panose="05000000000000000000" pitchFamily="2" charset="2"/>
              <a:buChar char="§"/>
            </a:pPr>
            <a:r>
              <a:rPr lang="en-US" dirty="0"/>
              <a:t>Following the announcement, FHWA will call the point of contact listed in form SF-424 to initiate negotiation of a project-specific agreement</a:t>
            </a:r>
          </a:p>
          <a:p>
            <a:pPr>
              <a:lnSpc>
                <a:spcPct val="90000"/>
              </a:lnSpc>
            </a:pPr>
            <a:r>
              <a:rPr lang="en-US" sz="1800" dirty="0">
                <a:effectLst/>
              </a:rPr>
              <a:t>The selection announcement is not an authorization to start work and incur cost. </a:t>
            </a:r>
          </a:p>
          <a:p>
            <a:pPr>
              <a:lnSpc>
                <a:spcPct val="90000"/>
              </a:lnSpc>
            </a:pPr>
            <a:r>
              <a:rPr lang="en-US" dirty="0"/>
              <a:t>R</a:t>
            </a:r>
            <a:r>
              <a:rPr lang="en-US" sz="1800" dirty="0">
                <a:effectLst/>
              </a:rPr>
              <a:t>ecipients can only do work and incur costs after a grant/project agreement is in place</a:t>
            </a:r>
            <a:endParaRPr lang="en-US" sz="1500" dirty="0"/>
          </a:p>
        </p:txBody>
      </p:sp>
      <p:sp>
        <p:nvSpPr>
          <p:cNvPr id="5" name="Rectangle 4">
            <a:extLst>
              <a:ext uri="{FF2B5EF4-FFF2-40B4-BE49-F238E27FC236}">
                <a16:creationId xmlns:a16="http://schemas.microsoft.com/office/drawing/2014/main" id="{BD291DF8-A286-BB0D-C910-1593F2AEBF27}"/>
              </a:ext>
            </a:extLst>
          </p:cNvPr>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6" name="Freeform 11">
            <a:extLst>
              <a:ext uri="{FF2B5EF4-FFF2-40B4-BE49-F238E27FC236}">
                <a16:creationId xmlns:a16="http://schemas.microsoft.com/office/drawing/2014/main" id="{5AF973DA-7AC8-FE39-A786-6E0E68E3FC4B}"/>
              </a:ext>
            </a:extLst>
          </p:cNvPr>
          <p:cNvSpPr/>
          <p:nvPr/>
        </p:nvSpPr>
        <p:spPr bwMode="auto">
          <a:xfrm flipV="1">
            <a:off x="-120" y="1150500"/>
            <a:ext cx="776407"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a:extLst>
              <a:ext uri="{FF2B5EF4-FFF2-40B4-BE49-F238E27FC236}">
                <a16:creationId xmlns:a16="http://schemas.microsoft.com/office/drawing/2014/main" id="{06DA709E-9ED6-433D-8B56-CBA2AADA34C2}"/>
              </a:ext>
            </a:extLst>
          </p:cNvPr>
          <p:cNvSpPr>
            <a:spLocks noGrp="1"/>
          </p:cNvSpPr>
          <p:nvPr>
            <p:ph type="sldNum" sz="quarter" idx="12"/>
          </p:nvPr>
        </p:nvSpPr>
        <p:spPr>
          <a:xfrm>
            <a:off x="141411" y="1223674"/>
            <a:ext cx="447664" cy="365125"/>
          </a:xfrm>
        </p:spPr>
        <p:txBody>
          <a:bodyPr>
            <a:normAutofit fontScale="92500"/>
          </a:bodyPr>
          <a:lstStyle/>
          <a:p>
            <a:pPr>
              <a:lnSpc>
                <a:spcPct val="90000"/>
              </a:lnSpc>
              <a:spcAft>
                <a:spcPts val="600"/>
              </a:spcAft>
            </a:pPr>
            <a:fld id="{1A97B858-7F87-4293-BC05-FFDEB8F8B7A1}" type="slidenum">
              <a:rPr lang="en-US" sz="1900">
                <a:solidFill>
                  <a:srgbClr val="FFFFFF"/>
                </a:solidFill>
              </a:rPr>
              <a:pPr>
                <a:lnSpc>
                  <a:spcPct val="90000"/>
                </a:lnSpc>
                <a:spcAft>
                  <a:spcPts val="600"/>
                </a:spcAft>
              </a:pPr>
              <a:t>18</a:t>
            </a:fld>
            <a:endParaRPr lang="en-US" sz="1900" dirty="0">
              <a:solidFill>
                <a:srgbClr val="FFFFFF"/>
              </a:solidFill>
            </a:endParaRPr>
          </a:p>
        </p:txBody>
      </p:sp>
    </p:spTree>
    <p:extLst>
      <p:ext uri="{BB962C8B-B14F-4D97-AF65-F5344CB8AC3E}">
        <p14:creationId xmlns:p14="http://schemas.microsoft.com/office/powerpoint/2010/main" val="16753961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3030214-227F-42DB-9282-BBA6AF8D9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75416" y="1059872"/>
            <a:ext cx="2259162" cy="4851349"/>
          </a:xfrm>
        </p:spPr>
        <p:txBody>
          <a:bodyPr>
            <a:normAutofit/>
          </a:bodyPr>
          <a:lstStyle/>
          <a:p>
            <a:r>
              <a:rPr lang="en-US" sz="2300"/>
              <a:t>Federal Award Administration Information</a:t>
            </a:r>
          </a:p>
        </p:txBody>
      </p:sp>
      <p:sp>
        <p:nvSpPr>
          <p:cNvPr id="11" name="Freeform 11">
            <a:extLst>
              <a:ext uri="{FF2B5EF4-FFF2-40B4-BE49-F238E27FC236}">
                <a16:creationId xmlns:a16="http://schemas.microsoft.com/office/drawing/2014/main" id="{0D7A9289-BAD1-4A78-979F-A655C886D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1149203"/>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Content Placeholder 2"/>
          <p:cNvSpPr>
            <a:spLocks noGrp="1"/>
          </p:cNvSpPr>
          <p:nvPr>
            <p:ph idx="1"/>
          </p:nvPr>
        </p:nvSpPr>
        <p:spPr>
          <a:xfrm>
            <a:off x="3960276" y="1059871"/>
            <a:ext cx="4668183" cy="5297897"/>
          </a:xfrm>
        </p:spPr>
        <p:txBody>
          <a:bodyPr>
            <a:normAutofit/>
          </a:bodyPr>
          <a:lstStyle/>
          <a:p>
            <a:pPr>
              <a:lnSpc>
                <a:spcPct val="90000"/>
              </a:lnSpc>
            </a:pPr>
            <a:r>
              <a:rPr lang="en-US" b="1" dirty="0"/>
              <a:t>Reporting</a:t>
            </a:r>
            <a:r>
              <a:rPr lang="en-US" dirty="0"/>
              <a:t> </a:t>
            </a:r>
            <a:r>
              <a:rPr lang="en-US" sz="1500" dirty="0"/>
              <a:t> </a:t>
            </a:r>
          </a:p>
          <a:p>
            <a:pPr lvl="1">
              <a:lnSpc>
                <a:spcPct val="90000"/>
              </a:lnSpc>
              <a:buFont typeface="Wingdings" panose="05000000000000000000" pitchFamily="2" charset="2"/>
              <a:buChar char="§"/>
            </a:pPr>
            <a:r>
              <a:rPr lang="en-US" dirty="0"/>
              <a:t>Recipients of NSFLTP Program funding are responsible for meeting reporting requirements </a:t>
            </a:r>
          </a:p>
          <a:p>
            <a:pPr lvl="1">
              <a:lnSpc>
                <a:spcPct val="90000"/>
              </a:lnSpc>
              <a:buFont typeface="Wingdings" panose="05000000000000000000" pitchFamily="2" charset="2"/>
              <a:buChar char="§"/>
            </a:pPr>
            <a:r>
              <a:rPr lang="en-US" dirty="0"/>
              <a:t>Federal Financial Report (SF-425) on the financial condition of the project bi-annually</a:t>
            </a:r>
          </a:p>
          <a:p>
            <a:pPr lvl="1">
              <a:lnSpc>
                <a:spcPct val="90000"/>
              </a:lnSpc>
              <a:buFont typeface="Wingdings" panose="05000000000000000000" pitchFamily="2" charset="2"/>
              <a:buChar char="§"/>
            </a:pPr>
            <a:r>
              <a:rPr lang="en-US" dirty="0"/>
              <a:t>Annual Budget Review and Program Plan to monitor the use of Federal funds and ensure accountability and financial transparency in the NSFLTP Program</a:t>
            </a:r>
          </a:p>
          <a:p>
            <a:pPr lvl="1">
              <a:lnSpc>
                <a:spcPct val="90000"/>
              </a:lnSpc>
              <a:buFont typeface="Wingdings" panose="05000000000000000000" pitchFamily="2" charset="2"/>
              <a:buChar char="§"/>
            </a:pPr>
            <a:r>
              <a:rPr lang="en-US" sz="1600" spc="-10" dirty="0">
                <a:effectLst/>
                <a:ea typeface="Times New Roman" panose="02020603050405020304" pitchFamily="18" charset="0"/>
              </a:rPr>
              <a:t>FHWA reserves the right to request additional information, if deemed needed, to better understand the status of the project. </a:t>
            </a:r>
            <a:endParaRPr lang="en-US" dirty="0"/>
          </a:p>
          <a:p>
            <a:pPr marL="274320" lvl="1" indent="0">
              <a:lnSpc>
                <a:spcPct val="90000"/>
              </a:lnSpc>
              <a:buNone/>
            </a:pPr>
            <a:endParaRPr lang="en-US" sz="1500" dirty="0"/>
          </a:p>
        </p:txBody>
      </p:sp>
      <p:sp>
        <p:nvSpPr>
          <p:cNvPr id="5" name="Rectangle 4">
            <a:extLst>
              <a:ext uri="{FF2B5EF4-FFF2-40B4-BE49-F238E27FC236}">
                <a16:creationId xmlns:a16="http://schemas.microsoft.com/office/drawing/2014/main" id="{BD291DF8-A286-BB0D-C910-1593F2AEBF27}"/>
              </a:ext>
            </a:extLst>
          </p:cNvPr>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6" name="Freeform 11">
            <a:extLst>
              <a:ext uri="{FF2B5EF4-FFF2-40B4-BE49-F238E27FC236}">
                <a16:creationId xmlns:a16="http://schemas.microsoft.com/office/drawing/2014/main" id="{5AF973DA-7AC8-FE39-A786-6E0E68E3FC4B}"/>
              </a:ext>
            </a:extLst>
          </p:cNvPr>
          <p:cNvSpPr/>
          <p:nvPr/>
        </p:nvSpPr>
        <p:spPr bwMode="auto">
          <a:xfrm flipV="1">
            <a:off x="-120" y="1150500"/>
            <a:ext cx="776407"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a:extLst>
              <a:ext uri="{FF2B5EF4-FFF2-40B4-BE49-F238E27FC236}">
                <a16:creationId xmlns:a16="http://schemas.microsoft.com/office/drawing/2014/main" id="{06DA709E-9ED6-433D-8B56-CBA2AADA34C2}"/>
              </a:ext>
            </a:extLst>
          </p:cNvPr>
          <p:cNvSpPr>
            <a:spLocks noGrp="1"/>
          </p:cNvSpPr>
          <p:nvPr>
            <p:ph type="sldNum" sz="quarter" idx="12"/>
          </p:nvPr>
        </p:nvSpPr>
        <p:spPr>
          <a:xfrm>
            <a:off x="141411" y="1223674"/>
            <a:ext cx="447664" cy="365125"/>
          </a:xfrm>
        </p:spPr>
        <p:txBody>
          <a:bodyPr>
            <a:normAutofit fontScale="92500"/>
          </a:bodyPr>
          <a:lstStyle/>
          <a:p>
            <a:pPr>
              <a:lnSpc>
                <a:spcPct val="90000"/>
              </a:lnSpc>
              <a:spcAft>
                <a:spcPts val="600"/>
              </a:spcAft>
            </a:pPr>
            <a:fld id="{1A97B858-7F87-4293-BC05-FFDEB8F8B7A1}" type="slidenum">
              <a:rPr lang="en-US" sz="1900">
                <a:solidFill>
                  <a:srgbClr val="FFFFFF"/>
                </a:solidFill>
              </a:rPr>
              <a:pPr>
                <a:lnSpc>
                  <a:spcPct val="90000"/>
                </a:lnSpc>
                <a:spcAft>
                  <a:spcPts val="600"/>
                </a:spcAft>
              </a:pPr>
              <a:t>19</a:t>
            </a:fld>
            <a:endParaRPr lang="en-US" sz="1900" dirty="0">
              <a:solidFill>
                <a:srgbClr val="FFFFFF"/>
              </a:solidFill>
            </a:endParaRPr>
          </a:p>
        </p:txBody>
      </p:sp>
    </p:spTree>
    <p:extLst>
      <p:ext uri="{BB962C8B-B14F-4D97-AF65-F5344CB8AC3E}">
        <p14:creationId xmlns:p14="http://schemas.microsoft.com/office/powerpoint/2010/main" val="1929248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F2FDEE52-B341-34BB-4970-EC4E5BD28722}"/>
              </a:ext>
            </a:extLst>
          </p:cNvPr>
          <p:cNvSpPr>
            <a:spLocks noGrp="1"/>
          </p:cNvSpPr>
          <p:nvPr>
            <p:ph type="title"/>
          </p:nvPr>
        </p:nvSpPr>
        <p:spPr>
          <a:xfrm>
            <a:off x="944919" y="3101093"/>
            <a:ext cx="1840539" cy="3029344"/>
          </a:xfrm>
        </p:spPr>
        <p:txBody>
          <a:bodyPr>
            <a:normAutofit/>
          </a:bodyPr>
          <a:lstStyle/>
          <a:p>
            <a:r>
              <a:rPr lang="en-US" sz="2600">
                <a:solidFill>
                  <a:schemeClr val="bg1"/>
                </a:solidFill>
              </a:rPr>
              <a:t>Disclaimer</a:t>
            </a:r>
          </a:p>
        </p:txBody>
      </p:sp>
      <p:sp>
        <p:nvSpPr>
          <p:cNvPr id="13"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179901"/>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4" name="Slide Number Placeholder 3">
            <a:extLst>
              <a:ext uri="{FF2B5EF4-FFF2-40B4-BE49-F238E27FC236}">
                <a16:creationId xmlns:a16="http://schemas.microsoft.com/office/drawing/2014/main" id="{A7F700C3-4CB9-177F-D4AC-18F0E5C24D65}"/>
              </a:ext>
            </a:extLst>
          </p:cNvPr>
          <p:cNvSpPr>
            <a:spLocks noGrp="1"/>
          </p:cNvSpPr>
          <p:nvPr>
            <p:ph type="sldNum" sz="quarter" idx="12"/>
          </p:nvPr>
        </p:nvSpPr>
        <p:spPr>
          <a:xfrm>
            <a:off x="28888" y="3259287"/>
            <a:ext cx="584825" cy="365125"/>
          </a:xfrm>
        </p:spPr>
        <p:txBody>
          <a:bodyPr>
            <a:normAutofit/>
          </a:bodyPr>
          <a:lstStyle/>
          <a:p>
            <a:pPr>
              <a:lnSpc>
                <a:spcPct val="90000"/>
              </a:lnSpc>
              <a:spcAft>
                <a:spcPts val="600"/>
              </a:spcAft>
            </a:pPr>
            <a:fld id="{1A97B858-7F87-4293-BC05-FFDEB8F8B7A1}" type="slidenum">
              <a:rPr lang="en-US" sz="1900">
                <a:solidFill>
                  <a:srgbClr val="FFFFFF"/>
                </a:solidFill>
              </a:rPr>
              <a:pPr>
                <a:lnSpc>
                  <a:spcPct val="90000"/>
                </a:lnSpc>
                <a:spcAft>
                  <a:spcPts val="600"/>
                </a:spcAft>
              </a:pPr>
              <a:t>2</a:t>
            </a:fld>
            <a:endParaRPr lang="en-US" sz="1900">
              <a:solidFill>
                <a:srgbClr val="FFFFFF"/>
              </a:solidFill>
            </a:endParaRPr>
          </a:p>
        </p:txBody>
      </p:sp>
      <p:sp useBgFill="1">
        <p:nvSpPr>
          <p:cNvPr id="15" name="Rectangle 14">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6802" y="0"/>
            <a:ext cx="55471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1E919DA9-2B0B-6974-282B-E2825A72DFF4}"/>
              </a:ext>
            </a:extLst>
          </p:cNvPr>
          <p:cNvSpPr>
            <a:spLocks noGrp="1"/>
          </p:cNvSpPr>
          <p:nvPr>
            <p:ph idx="1"/>
          </p:nvPr>
        </p:nvSpPr>
        <p:spPr>
          <a:xfrm>
            <a:off x="3529933" y="589722"/>
            <a:ext cx="5098525" cy="5321500"/>
          </a:xfrm>
        </p:spPr>
        <p:txBody>
          <a:bodyPr anchor="ctr">
            <a:normAutofit/>
          </a:bodyPr>
          <a:lstStyle/>
          <a:p>
            <a:pPr marL="0" indent="0">
              <a:buNone/>
            </a:pPr>
            <a:r>
              <a:rPr lang="en-US" dirty="0"/>
              <a:t>Except for any statutes and regulations cited, the contents of this presentation do not have the force and effect of law and are not meant to bind grant recipients in any way. This presentation is intended only to provide information and clarity on existing requirements under the law or agency policies. </a:t>
            </a:r>
          </a:p>
        </p:txBody>
      </p:sp>
    </p:spTree>
    <p:extLst>
      <p:ext uri="{BB962C8B-B14F-4D97-AF65-F5344CB8AC3E}">
        <p14:creationId xmlns:p14="http://schemas.microsoft.com/office/powerpoint/2010/main" val="41812411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3030214-227F-42DB-9282-BBA6AF8D9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62163" y="1059872"/>
            <a:ext cx="2661697" cy="4851349"/>
          </a:xfrm>
        </p:spPr>
        <p:txBody>
          <a:bodyPr>
            <a:normAutofit/>
          </a:bodyPr>
          <a:lstStyle/>
          <a:p>
            <a:r>
              <a:rPr lang="en-US" sz="3600" dirty="0">
                <a:solidFill>
                  <a:schemeClr val="tx1"/>
                </a:solidFill>
              </a:rPr>
              <a:t>Important Websites</a:t>
            </a:r>
            <a:endParaRPr lang="en-US" dirty="0"/>
          </a:p>
        </p:txBody>
      </p:sp>
      <p:sp>
        <p:nvSpPr>
          <p:cNvPr id="11" name="Freeform 11">
            <a:extLst>
              <a:ext uri="{FF2B5EF4-FFF2-40B4-BE49-F238E27FC236}">
                <a16:creationId xmlns:a16="http://schemas.microsoft.com/office/drawing/2014/main" id="{0D7A9289-BAD1-4A78-979F-A655C886D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1149203"/>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Content Placeholder 2"/>
          <p:cNvSpPr>
            <a:spLocks noGrp="1"/>
          </p:cNvSpPr>
          <p:nvPr>
            <p:ph idx="1"/>
          </p:nvPr>
        </p:nvSpPr>
        <p:spPr>
          <a:xfrm>
            <a:off x="3960276" y="1059872"/>
            <a:ext cx="4668183" cy="4851350"/>
          </a:xfrm>
        </p:spPr>
        <p:txBody>
          <a:bodyPr>
            <a:normAutofit/>
          </a:bodyPr>
          <a:lstStyle/>
          <a:p>
            <a:r>
              <a:rPr lang="en-US" sz="2000" dirty="0"/>
              <a:t>There are several websites mentioned in the NOFO, including</a:t>
            </a:r>
          </a:p>
          <a:p>
            <a:pPr lvl="1">
              <a:buFont typeface="Wingdings" panose="05000000000000000000" pitchFamily="2" charset="2"/>
              <a:buChar char="§"/>
            </a:pPr>
            <a:r>
              <a:rPr lang="en-US" sz="1800" dirty="0"/>
              <a:t>Grants.gov  </a:t>
            </a:r>
            <a:r>
              <a:rPr lang="en-US" dirty="0">
                <a:hlinkClick r:id="rId3"/>
              </a:rPr>
              <a:t>https://www.grants.gov/web/grants/view-opportunity.html?oppId=343073</a:t>
            </a:r>
            <a:endParaRPr lang="en-US" dirty="0"/>
          </a:p>
          <a:p>
            <a:pPr lvl="1">
              <a:buFont typeface="Wingdings" panose="05000000000000000000" pitchFamily="2" charset="2"/>
              <a:buChar char="§"/>
            </a:pPr>
            <a:r>
              <a:rPr lang="en-US" sz="1800" dirty="0"/>
              <a:t>SAM.gov</a:t>
            </a:r>
          </a:p>
          <a:p>
            <a:pPr marL="914400" lvl="2" indent="0">
              <a:buNone/>
            </a:pPr>
            <a:r>
              <a:rPr lang="en-US" sz="1600" u="sng" dirty="0">
                <a:effectLst/>
                <a:ea typeface="Calibri" panose="020F0502020204030204" pitchFamily="34" charset="0"/>
                <a:hlinkClick r:id="rId4"/>
              </a:rPr>
              <a:t>https://sam.gov/content/home</a:t>
            </a:r>
            <a:r>
              <a:rPr lang="en-US" sz="1600" dirty="0">
                <a:effectLst/>
                <a:ea typeface="Calibri" panose="020F0502020204030204" pitchFamily="34" charset="0"/>
              </a:rPr>
              <a:t>  </a:t>
            </a:r>
            <a:endParaRPr lang="en-US" sz="1600" dirty="0"/>
          </a:p>
          <a:p>
            <a:pPr lvl="1">
              <a:buFont typeface="Wingdings" panose="05000000000000000000" pitchFamily="2" charset="2"/>
              <a:buChar char="§"/>
            </a:pPr>
            <a:r>
              <a:rPr lang="en-US" sz="1800" dirty="0"/>
              <a:t>NSFLTP website</a:t>
            </a:r>
          </a:p>
          <a:p>
            <a:pPr marL="914400" lvl="2" indent="0">
              <a:buNone/>
            </a:pPr>
            <a:r>
              <a:rPr lang="en-US" sz="1600" dirty="0">
                <a:hlinkClick r:id="rId5"/>
              </a:rPr>
              <a:t>https://highways.dot.gov/federal-lands/programs/significant</a:t>
            </a:r>
            <a:endParaRPr lang="en-US" sz="1600" dirty="0"/>
          </a:p>
          <a:p>
            <a:pPr marL="274320" lvl="1" indent="0">
              <a:buNone/>
            </a:pPr>
            <a:endParaRPr lang="en-US" dirty="0"/>
          </a:p>
        </p:txBody>
      </p:sp>
      <p:sp>
        <p:nvSpPr>
          <p:cNvPr id="5" name="Rectangle 4">
            <a:extLst>
              <a:ext uri="{FF2B5EF4-FFF2-40B4-BE49-F238E27FC236}">
                <a16:creationId xmlns:a16="http://schemas.microsoft.com/office/drawing/2014/main" id="{96C0B4BD-379D-853C-4CEA-1F5EEE9D2C01}"/>
              </a:ext>
            </a:extLst>
          </p:cNvPr>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6" name="Freeform 11">
            <a:extLst>
              <a:ext uri="{FF2B5EF4-FFF2-40B4-BE49-F238E27FC236}">
                <a16:creationId xmlns:a16="http://schemas.microsoft.com/office/drawing/2014/main" id="{7387E150-AF5B-5D5F-FF32-3FB7AB87205B}"/>
              </a:ext>
            </a:extLst>
          </p:cNvPr>
          <p:cNvSpPr/>
          <p:nvPr/>
        </p:nvSpPr>
        <p:spPr bwMode="auto">
          <a:xfrm flipV="1">
            <a:off x="-119" y="1149202"/>
            <a:ext cx="776407"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a:extLst>
              <a:ext uri="{FF2B5EF4-FFF2-40B4-BE49-F238E27FC236}">
                <a16:creationId xmlns:a16="http://schemas.microsoft.com/office/drawing/2014/main" id="{06DA709E-9ED6-433D-8B56-CBA2AADA34C2}"/>
              </a:ext>
            </a:extLst>
          </p:cNvPr>
          <p:cNvSpPr>
            <a:spLocks noGrp="1"/>
          </p:cNvSpPr>
          <p:nvPr>
            <p:ph type="sldNum" sz="quarter" idx="12"/>
          </p:nvPr>
        </p:nvSpPr>
        <p:spPr>
          <a:xfrm>
            <a:off x="141411" y="1223674"/>
            <a:ext cx="447664" cy="365125"/>
          </a:xfrm>
        </p:spPr>
        <p:txBody>
          <a:bodyPr>
            <a:normAutofit fontScale="92500"/>
          </a:bodyPr>
          <a:lstStyle/>
          <a:p>
            <a:pPr>
              <a:lnSpc>
                <a:spcPct val="90000"/>
              </a:lnSpc>
              <a:spcAft>
                <a:spcPts val="600"/>
              </a:spcAft>
            </a:pPr>
            <a:fld id="{1A97B858-7F87-4293-BC05-FFDEB8F8B7A1}" type="slidenum">
              <a:rPr lang="en-US" sz="1900">
                <a:solidFill>
                  <a:srgbClr val="FFFFFF"/>
                </a:solidFill>
              </a:rPr>
              <a:pPr>
                <a:lnSpc>
                  <a:spcPct val="90000"/>
                </a:lnSpc>
                <a:spcAft>
                  <a:spcPts val="600"/>
                </a:spcAft>
              </a:pPr>
              <a:t>20</a:t>
            </a:fld>
            <a:endParaRPr lang="en-US" sz="1900" dirty="0">
              <a:solidFill>
                <a:srgbClr val="FFFFFF"/>
              </a:solidFill>
            </a:endParaRPr>
          </a:p>
        </p:txBody>
      </p:sp>
    </p:spTree>
    <p:extLst>
      <p:ext uri="{BB962C8B-B14F-4D97-AF65-F5344CB8AC3E}">
        <p14:creationId xmlns:p14="http://schemas.microsoft.com/office/powerpoint/2010/main" val="20980617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F4C104D-5F30-4811-9376-566B26E4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9144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86918" y="645106"/>
            <a:ext cx="2737709" cy="1259894"/>
          </a:xfrm>
        </p:spPr>
        <p:txBody>
          <a:bodyPr>
            <a:normAutofit/>
          </a:bodyPr>
          <a:lstStyle/>
          <a:p>
            <a:r>
              <a:rPr lang="en-US" dirty="0"/>
              <a:t>Websites: Grants.gov</a:t>
            </a:r>
          </a:p>
        </p:txBody>
      </p:sp>
      <p:sp>
        <p:nvSpPr>
          <p:cNvPr id="14" name="Rectangle 13">
            <a:extLst>
              <a:ext uri="{FF2B5EF4-FFF2-40B4-BE49-F238E27FC236}">
                <a16:creationId xmlns:a16="http://schemas.microsoft.com/office/drawing/2014/main" id="{0815E34B-5D02-4E01-A936-E8E1C0AB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7" name="Content Placeholder 6">
            <a:extLst>
              <a:ext uri="{FF2B5EF4-FFF2-40B4-BE49-F238E27FC236}">
                <a16:creationId xmlns:a16="http://schemas.microsoft.com/office/drawing/2014/main" id="{8BEE96F0-F9D0-2275-F43F-5CC0775418F1}"/>
              </a:ext>
            </a:extLst>
          </p:cNvPr>
          <p:cNvSpPr>
            <a:spLocks noGrp="1"/>
          </p:cNvSpPr>
          <p:nvPr>
            <p:ph idx="1"/>
          </p:nvPr>
        </p:nvSpPr>
        <p:spPr>
          <a:xfrm>
            <a:off x="486918" y="2133601"/>
            <a:ext cx="2737709" cy="516726"/>
          </a:xfrm>
        </p:spPr>
        <p:txBody>
          <a:bodyPr>
            <a:normAutofit/>
          </a:bodyPr>
          <a:lstStyle/>
          <a:p>
            <a:r>
              <a:rPr lang="en-US" dirty="0"/>
              <a:t>Grants.gov </a:t>
            </a:r>
          </a:p>
        </p:txBody>
      </p:sp>
      <p:sp>
        <p:nvSpPr>
          <p:cNvPr id="16" name="Freeform 11">
            <a:extLst>
              <a:ext uri="{FF2B5EF4-FFF2-40B4-BE49-F238E27FC236}">
                <a16:creationId xmlns:a16="http://schemas.microsoft.com/office/drawing/2014/main" id="{7DE3414B-B032-4710-A468-D3285E38C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61223"/>
            <a:ext cx="77852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06DA709E-9ED6-433D-8B56-CBA2AADA34C2}"/>
              </a:ext>
            </a:extLst>
          </p:cNvPr>
          <p:cNvSpPr>
            <a:spLocks noGrp="1"/>
          </p:cNvSpPr>
          <p:nvPr>
            <p:ph type="sldNum" sz="quarter" idx="12"/>
          </p:nvPr>
        </p:nvSpPr>
        <p:spPr>
          <a:xfrm>
            <a:off x="91135" y="6133610"/>
            <a:ext cx="584825" cy="365125"/>
          </a:xfrm>
        </p:spPr>
        <p:txBody>
          <a:bodyPr>
            <a:normAutofit/>
          </a:bodyPr>
          <a:lstStyle/>
          <a:p>
            <a:pPr>
              <a:lnSpc>
                <a:spcPct val="90000"/>
              </a:lnSpc>
              <a:spcAft>
                <a:spcPts val="600"/>
              </a:spcAft>
            </a:pPr>
            <a:fld id="{1A97B858-7F87-4293-BC05-FFDEB8F8B7A1}" type="slidenum">
              <a:rPr lang="en-US" sz="1900" smtClean="0"/>
              <a:pPr>
                <a:lnSpc>
                  <a:spcPct val="90000"/>
                </a:lnSpc>
                <a:spcAft>
                  <a:spcPts val="600"/>
                </a:spcAft>
              </a:pPr>
              <a:t>21</a:t>
            </a:fld>
            <a:endParaRPr lang="en-US" sz="1900"/>
          </a:p>
        </p:txBody>
      </p:sp>
      <p:pic>
        <p:nvPicPr>
          <p:cNvPr id="9" name="Picture 8">
            <a:extLst>
              <a:ext uri="{FF2B5EF4-FFF2-40B4-BE49-F238E27FC236}">
                <a16:creationId xmlns:a16="http://schemas.microsoft.com/office/drawing/2014/main" id="{45CFF394-3ACC-88CC-79EC-AAF3F4EF422C}"/>
              </a:ext>
            </a:extLst>
          </p:cNvPr>
          <p:cNvPicPr>
            <a:picLocks noChangeAspect="1"/>
          </p:cNvPicPr>
          <p:nvPr/>
        </p:nvPicPr>
        <p:blipFill>
          <a:blip r:embed="rId3"/>
          <a:stretch>
            <a:fillRect/>
          </a:stretch>
        </p:blipFill>
        <p:spPr>
          <a:xfrm>
            <a:off x="3146406" y="748489"/>
            <a:ext cx="5680826" cy="3604805"/>
          </a:xfrm>
          <a:prstGeom prst="rect">
            <a:avLst/>
          </a:prstGeom>
        </p:spPr>
      </p:pic>
      <p:sp>
        <p:nvSpPr>
          <p:cNvPr id="10" name="Content Placeholder 6">
            <a:extLst>
              <a:ext uri="{FF2B5EF4-FFF2-40B4-BE49-F238E27FC236}">
                <a16:creationId xmlns:a16="http://schemas.microsoft.com/office/drawing/2014/main" id="{DF775C64-24FA-4E19-81A5-AC241C7A2EA6}"/>
              </a:ext>
            </a:extLst>
          </p:cNvPr>
          <p:cNvSpPr txBox="1">
            <a:spLocks/>
          </p:cNvSpPr>
          <p:nvPr/>
        </p:nvSpPr>
        <p:spPr>
          <a:xfrm>
            <a:off x="2790715" y="4513858"/>
            <a:ext cx="6036517" cy="106754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457200" lvl="1" indent="0">
              <a:buNone/>
            </a:pPr>
            <a:r>
              <a:rPr lang="en-US" dirty="0"/>
              <a:t>Video on how to register, set up a profile, and navigate grants.gov: </a:t>
            </a:r>
            <a:r>
              <a:rPr lang="en-US" dirty="0">
                <a:solidFill>
                  <a:srgbClr val="3C82C9"/>
                </a:solidFill>
                <a:latin typeface="Segoe UI" panose="020B0502040204020203" pitchFamily="34" charset="0"/>
              </a:rPr>
              <a:t>https://youtu.be/sj3X2XPAQ5g</a:t>
            </a:r>
            <a:endParaRPr lang="en-US" dirty="0"/>
          </a:p>
        </p:txBody>
      </p:sp>
    </p:spTree>
    <p:extLst>
      <p:ext uri="{BB962C8B-B14F-4D97-AF65-F5344CB8AC3E}">
        <p14:creationId xmlns:p14="http://schemas.microsoft.com/office/powerpoint/2010/main" val="4102922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F4C104D-5F30-4811-9376-566B26E4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9144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86918" y="645106"/>
            <a:ext cx="5236150" cy="1259894"/>
          </a:xfrm>
        </p:spPr>
        <p:txBody>
          <a:bodyPr>
            <a:normAutofit/>
          </a:bodyPr>
          <a:lstStyle/>
          <a:p>
            <a:r>
              <a:rPr lang="en-US" dirty="0"/>
              <a:t>Websites: Grants.gov</a:t>
            </a:r>
          </a:p>
        </p:txBody>
      </p:sp>
      <p:sp>
        <p:nvSpPr>
          <p:cNvPr id="14" name="Rectangle 13">
            <a:extLst>
              <a:ext uri="{FF2B5EF4-FFF2-40B4-BE49-F238E27FC236}">
                <a16:creationId xmlns:a16="http://schemas.microsoft.com/office/drawing/2014/main" id="{0815E34B-5D02-4E01-A936-E8E1C0AB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pic>
        <p:nvPicPr>
          <p:cNvPr id="5" name="Content Placeholder 8">
            <a:extLst>
              <a:ext uri="{FF2B5EF4-FFF2-40B4-BE49-F238E27FC236}">
                <a16:creationId xmlns:a16="http://schemas.microsoft.com/office/drawing/2014/main" id="{CBC15714-E7C3-4C88-AB15-AA9392786D2D}"/>
              </a:ext>
            </a:extLst>
          </p:cNvPr>
          <p:cNvPicPr>
            <a:picLocks noChangeAspect="1"/>
          </p:cNvPicPr>
          <p:nvPr/>
        </p:nvPicPr>
        <p:blipFill>
          <a:blip r:embed="rId3"/>
          <a:stretch>
            <a:fillRect/>
          </a:stretch>
        </p:blipFill>
        <p:spPr>
          <a:xfrm>
            <a:off x="1025718" y="1575762"/>
            <a:ext cx="7551556" cy="4738599"/>
          </a:xfrm>
          <a:prstGeom prst="rect">
            <a:avLst/>
          </a:prstGeom>
        </p:spPr>
      </p:pic>
      <p:sp>
        <p:nvSpPr>
          <p:cNvPr id="16" name="Freeform 11">
            <a:extLst>
              <a:ext uri="{FF2B5EF4-FFF2-40B4-BE49-F238E27FC236}">
                <a16:creationId xmlns:a16="http://schemas.microsoft.com/office/drawing/2014/main" id="{7DE3414B-B032-4710-A468-D3285E38C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61223"/>
            <a:ext cx="77852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06DA709E-9ED6-433D-8B56-CBA2AADA34C2}"/>
              </a:ext>
            </a:extLst>
          </p:cNvPr>
          <p:cNvSpPr>
            <a:spLocks noGrp="1"/>
          </p:cNvSpPr>
          <p:nvPr>
            <p:ph type="sldNum" sz="quarter" idx="12"/>
          </p:nvPr>
        </p:nvSpPr>
        <p:spPr>
          <a:xfrm>
            <a:off x="91135" y="6133610"/>
            <a:ext cx="584825" cy="365125"/>
          </a:xfrm>
        </p:spPr>
        <p:txBody>
          <a:bodyPr>
            <a:normAutofit/>
          </a:bodyPr>
          <a:lstStyle/>
          <a:p>
            <a:pPr>
              <a:lnSpc>
                <a:spcPct val="90000"/>
              </a:lnSpc>
              <a:spcAft>
                <a:spcPts val="600"/>
              </a:spcAft>
            </a:pPr>
            <a:fld id="{1A97B858-7F87-4293-BC05-FFDEB8F8B7A1}" type="slidenum">
              <a:rPr lang="en-US" sz="1900" smtClean="0"/>
              <a:pPr>
                <a:lnSpc>
                  <a:spcPct val="90000"/>
                </a:lnSpc>
                <a:spcAft>
                  <a:spcPts val="600"/>
                </a:spcAft>
              </a:pPr>
              <a:t>22</a:t>
            </a:fld>
            <a:endParaRPr lang="en-US" sz="1900"/>
          </a:p>
        </p:txBody>
      </p:sp>
    </p:spTree>
    <p:extLst>
      <p:ext uri="{BB962C8B-B14F-4D97-AF65-F5344CB8AC3E}">
        <p14:creationId xmlns:p14="http://schemas.microsoft.com/office/powerpoint/2010/main" val="40808579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F4C104D-5F30-4811-9376-566B26E4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9144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Title 1"/>
          <p:cNvSpPr>
            <a:spLocks noGrp="1"/>
          </p:cNvSpPr>
          <p:nvPr>
            <p:ph type="title"/>
          </p:nvPr>
        </p:nvSpPr>
        <p:spPr>
          <a:xfrm>
            <a:off x="486918" y="645106"/>
            <a:ext cx="5010240" cy="1259894"/>
          </a:xfrm>
        </p:spPr>
        <p:txBody>
          <a:bodyPr>
            <a:normAutofit/>
          </a:bodyPr>
          <a:lstStyle/>
          <a:p>
            <a:r>
              <a:rPr lang="en-US" dirty="0"/>
              <a:t>Websites:  Grants.gov</a:t>
            </a:r>
          </a:p>
        </p:txBody>
      </p:sp>
      <p:sp>
        <p:nvSpPr>
          <p:cNvPr id="14" name="Rectangle 13">
            <a:extLst>
              <a:ext uri="{FF2B5EF4-FFF2-40B4-BE49-F238E27FC236}">
                <a16:creationId xmlns:a16="http://schemas.microsoft.com/office/drawing/2014/main" id="{0815E34B-5D02-4E01-A936-E8E1C0AB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1">
            <a:extLst>
              <a:ext uri="{FF2B5EF4-FFF2-40B4-BE49-F238E27FC236}">
                <a16:creationId xmlns:a16="http://schemas.microsoft.com/office/drawing/2014/main" id="{7DE3414B-B032-4710-A468-D3285E38C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61223"/>
            <a:ext cx="77852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4" name="Slide Number Placeholder 3">
            <a:extLst>
              <a:ext uri="{FF2B5EF4-FFF2-40B4-BE49-F238E27FC236}">
                <a16:creationId xmlns:a16="http://schemas.microsoft.com/office/drawing/2014/main" id="{06DA709E-9ED6-433D-8B56-CBA2AADA34C2}"/>
              </a:ext>
            </a:extLst>
          </p:cNvPr>
          <p:cNvSpPr>
            <a:spLocks noGrp="1"/>
          </p:cNvSpPr>
          <p:nvPr>
            <p:ph type="sldNum" sz="quarter" idx="12"/>
          </p:nvPr>
        </p:nvSpPr>
        <p:spPr>
          <a:xfrm>
            <a:off x="91135" y="6133610"/>
            <a:ext cx="584825" cy="365125"/>
          </a:xfrm>
        </p:spPr>
        <p:txBody>
          <a:bodyPr>
            <a:normAutofit/>
          </a:bodyPr>
          <a:lstStyle/>
          <a:p>
            <a:pPr marL="0" marR="0" lvl="0" indent="0" algn="r" defTabSz="457200" rtl="0" eaLnBrk="1" fontAlgn="auto" latinLnBrk="0" hangingPunct="1">
              <a:lnSpc>
                <a:spcPct val="90000"/>
              </a:lnSpc>
              <a:spcBef>
                <a:spcPts val="0"/>
              </a:spcBef>
              <a:spcAft>
                <a:spcPts val="600"/>
              </a:spcAft>
              <a:buClrTx/>
              <a:buSzTx/>
              <a:buFontTx/>
              <a:buNone/>
              <a:tabLst/>
              <a:defRPr/>
            </a:pPr>
            <a:fld id="{1A97B858-7F87-4293-BC05-FFDEB8F8B7A1}" type="slidenum">
              <a:rPr kumimoji="0" lang="en-US" sz="19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90000"/>
                </a:lnSpc>
                <a:spcBef>
                  <a:spcPts val="0"/>
                </a:spcBef>
                <a:spcAft>
                  <a:spcPts val="600"/>
                </a:spcAft>
                <a:buClrTx/>
                <a:buSzTx/>
                <a:buFontTx/>
                <a:buNone/>
                <a:tabLst/>
                <a:defRPr/>
              </a:pPr>
              <a:t>23</a:t>
            </a:fld>
            <a:endParaRPr kumimoji="0" lang="en-US" sz="19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
        <p:nvSpPr>
          <p:cNvPr id="5" name="Content Placeholder 6">
            <a:extLst>
              <a:ext uri="{FF2B5EF4-FFF2-40B4-BE49-F238E27FC236}">
                <a16:creationId xmlns:a16="http://schemas.microsoft.com/office/drawing/2014/main" id="{005ED175-ACF6-2C3C-1BF6-DA4F952C99E1}"/>
              </a:ext>
            </a:extLst>
          </p:cNvPr>
          <p:cNvSpPr>
            <a:spLocks noGrp="1"/>
          </p:cNvSpPr>
          <p:nvPr>
            <p:ph idx="1"/>
          </p:nvPr>
        </p:nvSpPr>
        <p:spPr>
          <a:xfrm>
            <a:off x="486918" y="2133600"/>
            <a:ext cx="3420064" cy="3759253"/>
          </a:xfrm>
        </p:spPr>
        <p:txBody>
          <a:bodyPr>
            <a:normAutofit/>
          </a:bodyPr>
          <a:lstStyle/>
          <a:p>
            <a:r>
              <a:rPr lang="en-US" sz="2400" dirty="0"/>
              <a:t>Grants.gov </a:t>
            </a:r>
          </a:p>
          <a:p>
            <a:pPr lvl="1">
              <a:buFont typeface="Wingdings" panose="05000000000000000000" pitchFamily="2" charset="2"/>
              <a:buChar char="§"/>
            </a:pPr>
            <a:r>
              <a:rPr lang="en-US" sz="2000" b="0" i="0" u="none" strike="noStrike" baseline="0" dirty="0">
                <a:latin typeface="Calibri" panose="020F0502020204030204" pitchFamily="34" charset="0"/>
              </a:rPr>
              <a:t>Support Center</a:t>
            </a:r>
          </a:p>
          <a:p>
            <a:pPr lvl="2">
              <a:buFont typeface="Wingdings" panose="05000000000000000000" pitchFamily="2" charset="2"/>
              <a:buChar char="§"/>
            </a:pPr>
            <a:r>
              <a:rPr lang="en-US" sz="1800" dirty="0"/>
              <a:t>FAQs</a:t>
            </a:r>
          </a:p>
          <a:p>
            <a:pPr lvl="2">
              <a:buFont typeface="Wingdings" panose="05000000000000000000" pitchFamily="2" charset="2"/>
              <a:buChar char="§"/>
            </a:pPr>
            <a:r>
              <a:rPr lang="en-US" sz="1800" dirty="0"/>
              <a:t>Grants Learning Center</a:t>
            </a:r>
          </a:p>
          <a:p>
            <a:pPr lvl="2">
              <a:buFont typeface="Wingdings" panose="05000000000000000000" pitchFamily="2" charset="2"/>
              <a:buChar char="§"/>
            </a:pPr>
            <a:r>
              <a:rPr lang="en-US" sz="1800" dirty="0"/>
              <a:t>Online Help</a:t>
            </a:r>
          </a:p>
        </p:txBody>
      </p:sp>
      <p:pic>
        <p:nvPicPr>
          <p:cNvPr id="17" name="Picture 16">
            <a:extLst>
              <a:ext uri="{FF2B5EF4-FFF2-40B4-BE49-F238E27FC236}">
                <a16:creationId xmlns:a16="http://schemas.microsoft.com/office/drawing/2014/main" id="{8758ECA7-E2F4-679A-B84B-2D0729C4B296}"/>
              </a:ext>
            </a:extLst>
          </p:cNvPr>
          <p:cNvPicPr>
            <a:picLocks noChangeAspect="1"/>
          </p:cNvPicPr>
          <p:nvPr/>
        </p:nvPicPr>
        <p:blipFill>
          <a:blip r:embed="rId3"/>
          <a:stretch>
            <a:fillRect/>
          </a:stretch>
        </p:blipFill>
        <p:spPr>
          <a:xfrm>
            <a:off x="3906982" y="1625719"/>
            <a:ext cx="4572000" cy="3112770"/>
          </a:xfrm>
          <a:prstGeom prst="rect">
            <a:avLst/>
          </a:prstGeom>
        </p:spPr>
      </p:pic>
      <p:sp>
        <p:nvSpPr>
          <p:cNvPr id="18" name="Content Placeholder 6">
            <a:extLst>
              <a:ext uri="{FF2B5EF4-FFF2-40B4-BE49-F238E27FC236}">
                <a16:creationId xmlns:a16="http://schemas.microsoft.com/office/drawing/2014/main" id="{42E5BF16-8F41-A531-1A4B-ADEBEEBB7914}"/>
              </a:ext>
            </a:extLst>
          </p:cNvPr>
          <p:cNvSpPr txBox="1">
            <a:spLocks/>
          </p:cNvSpPr>
          <p:nvPr/>
        </p:nvSpPr>
        <p:spPr>
          <a:xfrm>
            <a:off x="3906982" y="4827682"/>
            <a:ext cx="5153877" cy="106754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marR="0" indent="0" algn="l">
              <a:buNone/>
            </a:pPr>
            <a:r>
              <a:rPr lang="en-US" sz="1800" b="0" i="0" u="none" strike="noStrike" baseline="0" dirty="0">
                <a:solidFill>
                  <a:srgbClr val="000000"/>
                </a:solidFill>
                <a:latin typeface="Segoe UI" panose="020B0502040204020203" pitchFamily="34" charset="0"/>
              </a:rPr>
              <a:t>Direct Link to grants.gov support center: </a:t>
            </a:r>
            <a:r>
              <a:rPr lang="en-US" sz="1800" b="0" i="0" u="none" strike="noStrike" baseline="0" dirty="0">
                <a:solidFill>
                  <a:srgbClr val="3C82C9"/>
                </a:solidFill>
                <a:latin typeface="Segoe UI" panose="020B0502040204020203" pitchFamily="34" charset="0"/>
              </a:rPr>
              <a:t>https://www.grants.gov/web/grants/support.html</a:t>
            </a:r>
          </a:p>
        </p:txBody>
      </p:sp>
    </p:spTree>
    <p:extLst>
      <p:ext uri="{BB962C8B-B14F-4D97-AF65-F5344CB8AC3E}">
        <p14:creationId xmlns:p14="http://schemas.microsoft.com/office/powerpoint/2010/main" val="28238939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F4C104D-5F30-4811-9376-566B26E4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9144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Title 1"/>
          <p:cNvSpPr>
            <a:spLocks noGrp="1"/>
          </p:cNvSpPr>
          <p:nvPr>
            <p:ph type="title"/>
          </p:nvPr>
        </p:nvSpPr>
        <p:spPr>
          <a:xfrm>
            <a:off x="486918" y="645106"/>
            <a:ext cx="5010240" cy="1259894"/>
          </a:xfrm>
        </p:spPr>
        <p:txBody>
          <a:bodyPr>
            <a:normAutofit/>
          </a:bodyPr>
          <a:lstStyle/>
          <a:p>
            <a:r>
              <a:rPr lang="en-US" dirty="0"/>
              <a:t>Websites:  Grants.gov</a:t>
            </a:r>
          </a:p>
        </p:txBody>
      </p:sp>
      <p:sp>
        <p:nvSpPr>
          <p:cNvPr id="14" name="Rectangle 13">
            <a:extLst>
              <a:ext uri="{FF2B5EF4-FFF2-40B4-BE49-F238E27FC236}">
                <a16:creationId xmlns:a16="http://schemas.microsoft.com/office/drawing/2014/main" id="{0815E34B-5D02-4E01-A936-E8E1C0AB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1">
            <a:extLst>
              <a:ext uri="{FF2B5EF4-FFF2-40B4-BE49-F238E27FC236}">
                <a16:creationId xmlns:a16="http://schemas.microsoft.com/office/drawing/2014/main" id="{7DE3414B-B032-4710-A468-D3285E38C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61223"/>
            <a:ext cx="77852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4" name="Slide Number Placeholder 3">
            <a:extLst>
              <a:ext uri="{FF2B5EF4-FFF2-40B4-BE49-F238E27FC236}">
                <a16:creationId xmlns:a16="http://schemas.microsoft.com/office/drawing/2014/main" id="{06DA709E-9ED6-433D-8B56-CBA2AADA34C2}"/>
              </a:ext>
            </a:extLst>
          </p:cNvPr>
          <p:cNvSpPr>
            <a:spLocks noGrp="1"/>
          </p:cNvSpPr>
          <p:nvPr>
            <p:ph type="sldNum" sz="quarter" idx="12"/>
          </p:nvPr>
        </p:nvSpPr>
        <p:spPr>
          <a:xfrm>
            <a:off x="91135" y="6133610"/>
            <a:ext cx="584825" cy="365125"/>
          </a:xfrm>
        </p:spPr>
        <p:txBody>
          <a:bodyPr>
            <a:normAutofit/>
          </a:bodyPr>
          <a:lstStyle/>
          <a:p>
            <a:pPr marL="0" marR="0" lvl="0" indent="0" algn="r" defTabSz="457200" rtl="0" eaLnBrk="1" fontAlgn="auto" latinLnBrk="0" hangingPunct="1">
              <a:lnSpc>
                <a:spcPct val="90000"/>
              </a:lnSpc>
              <a:spcBef>
                <a:spcPts val="0"/>
              </a:spcBef>
              <a:spcAft>
                <a:spcPts val="600"/>
              </a:spcAft>
              <a:buClrTx/>
              <a:buSzTx/>
              <a:buFontTx/>
              <a:buNone/>
              <a:tabLst/>
              <a:defRPr/>
            </a:pPr>
            <a:fld id="{1A97B858-7F87-4293-BC05-FFDEB8F8B7A1}" type="slidenum">
              <a:rPr kumimoji="0" lang="en-US" sz="19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90000"/>
                </a:lnSpc>
                <a:spcBef>
                  <a:spcPts val="0"/>
                </a:spcBef>
                <a:spcAft>
                  <a:spcPts val="600"/>
                </a:spcAft>
                <a:buClrTx/>
                <a:buSzTx/>
                <a:buFontTx/>
                <a:buNone/>
                <a:tabLst/>
                <a:defRPr/>
              </a:pPr>
              <a:t>24</a:t>
            </a:fld>
            <a:endParaRPr kumimoji="0" lang="en-US" sz="19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
        <p:nvSpPr>
          <p:cNvPr id="3" name="Content Placeholder 5">
            <a:extLst>
              <a:ext uri="{FF2B5EF4-FFF2-40B4-BE49-F238E27FC236}">
                <a16:creationId xmlns:a16="http://schemas.microsoft.com/office/drawing/2014/main" id="{01A5249E-6767-EE6F-0E98-D199052273D1}"/>
              </a:ext>
            </a:extLst>
          </p:cNvPr>
          <p:cNvSpPr txBox="1">
            <a:spLocks/>
          </p:cNvSpPr>
          <p:nvPr/>
        </p:nvSpPr>
        <p:spPr>
          <a:xfrm>
            <a:off x="1942415" y="1626919"/>
            <a:ext cx="6591985" cy="428430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sz="2000">
                <a:solidFill>
                  <a:schemeClr val="tx1"/>
                </a:solidFill>
                <a:latin typeface="+mj-lt"/>
              </a:rPr>
              <a:t>Helpdesk</a:t>
            </a:r>
          </a:p>
          <a:p>
            <a:pPr lvl="1">
              <a:buFont typeface="Wingdings" panose="05000000000000000000" pitchFamily="2" charset="2"/>
              <a:buChar char="§"/>
            </a:pPr>
            <a:r>
              <a:rPr lang="en-US" sz="1800">
                <a:latin typeface="+mj-lt"/>
              </a:rPr>
              <a:t>1-800-518-4726 (U.S.)</a:t>
            </a:r>
          </a:p>
          <a:p>
            <a:pPr marR="93940" lvl="1">
              <a:buFont typeface="Wingdings" panose="05000000000000000000" pitchFamily="2" charset="2"/>
              <a:buChar char="§"/>
            </a:pPr>
            <a:r>
              <a:rPr lang="en-US" sz="1800">
                <a:latin typeface="+mj-lt"/>
              </a:rPr>
              <a:t>1-606-545-5053 (International) </a:t>
            </a:r>
          </a:p>
          <a:p>
            <a:pPr marR="93940" lvl="1">
              <a:buFont typeface="Wingdings" panose="05000000000000000000" pitchFamily="2" charset="2"/>
              <a:buChar char="§"/>
            </a:pPr>
            <a:r>
              <a:rPr lang="en-US" sz="1800" u="sng">
                <a:solidFill>
                  <a:srgbClr val="3C82C9"/>
                </a:solidFill>
                <a:latin typeface="+mj-lt"/>
                <a:hlinkClick r:id="rId3"/>
              </a:rPr>
              <a:t>Email: support@grants.gov</a:t>
            </a:r>
            <a:endParaRPr lang="en-US" sz="1800">
              <a:solidFill>
                <a:srgbClr val="3C82C9"/>
              </a:solidFill>
              <a:latin typeface="+mj-lt"/>
              <a:hlinkClick r:id="rId3"/>
            </a:endParaRPr>
          </a:p>
          <a:p>
            <a:pPr lvl="1">
              <a:buFont typeface="Wingdings" panose="05000000000000000000" pitchFamily="2" charset="2"/>
              <a:buChar char="§"/>
            </a:pPr>
            <a:r>
              <a:rPr lang="en-US" sz="1800">
                <a:latin typeface="+mj-lt"/>
              </a:rPr>
              <a:t>Available 24 hours a day, 7 days a week (excluding Federal holidays)</a:t>
            </a:r>
            <a:endParaRPr lang="en-US" sz="1800">
              <a:solidFill>
                <a:schemeClr val="tx1"/>
              </a:solidFill>
              <a:latin typeface="+mj-lt"/>
            </a:endParaRPr>
          </a:p>
          <a:p>
            <a:r>
              <a:rPr lang="en-US" sz="2000" b="1">
                <a:latin typeface="+mj-lt"/>
              </a:rPr>
              <a:t>Grants.gov Online Help: </a:t>
            </a:r>
            <a:r>
              <a:rPr lang="en-US" sz="2000" b="1">
                <a:solidFill>
                  <a:srgbClr val="3C82C9"/>
                </a:solidFill>
                <a:latin typeface="+mj-lt"/>
              </a:rPr>
              <a:t>https://www.grants.gov/help/html/help/index.htm#t=GetStarted%2FGetStarted.htm</a:t>
            </a:r>
            <a:endParaRPr lang="en-US" sz="2000" b="1">
              <a:latin typeface="+mj-lt"/>
            </a:endParaRPr>
          </a:p>
          <a:p>
            <a:pPr marL="0" indent="0">
              <a:buFont typeface="Wingdings 3" charset="2"/>
              <a:buNone/>
            </a:pPr>
            <a:endParaRPr lang="en-US" dirty="0">
              <a:solidFill>
                <a:schemeClr val="tx1"/>
              </a:solidFill>
            </a:endParaRPr>
          </a:p>
        </p:txBody>
      </p:sp>
    </p:spTree>
    <p:extLst>
      <p:ext uri="{BB962C8B-B14F-4D97-AF65-F5344CB8AC3E}">
        <p14:creationId xmlns:p14="http://schemas.microsoft.com/office/powerpoint/2010/main" val="21355038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3030214-227F-42DB-9282-BBA6AF8D9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75416" y="1059872"/>
            <a:ext cx="2259162" cy="4851349"/>
          </a:xfrm>
        </p:spPr>
        <p:txBody>
          <a:bodyPr>
            <a:normAutofit/>
          </a:bodyPr>
          <a:lstStyle/>
          <a:p>
            <a:r>
              <a:rPr lang="en-US" dirty="0"/>
              <a:t>Websites: SAM.gov</a:t>
            </a:r>
          </a:p>
        </p:txBody>
      </p:sp>
      <p:sp>
        <p:nvSpPr>
          <p:cNvPr id="11" name="Freeform 11">
            <a:extLst>
              <a:ext uri="{FF2B5EF4-FFF2-40B4-BE49-F238E27FC236}">
                <a16:creationId xmlns:a16="http://schemas.microsoft.com/office/drawing/2014/main" id="{0D7A9289-BAD1-4A78-979F-A655C886D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1149203"/>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Content Placeholder 2"/>
          <p:cNvSpPr>
            <a:spLocks noGrp="1"/>
          </p:cNvSpPr>
          <p:nvPr>
            <p:ph idx="1"/>
          </p:nvPr>
        </p:nvSpPr>
        <p:spPr>
          <a:xfrm>
            <a:off x="3960276" y="1059872"/>
            <a:ext cx="4668183" cy="4851350"/>
          </a:xfrm>
        </p:spPr>
        <p:txBody>
          <a:bodyPr>
            <a:normAutofit/>
          </a:bodyPr>
          <a:lstStyle/>
          <a:p>
            <a:r>
              <a:rPr lang="en-US" b="1" dirty="0"/>
              <a:t>What’s SAM.gov?  </a:t>
            </a:r>
            <a:r>
              <a:rPr lang="en-US" dirty="0"/>
              <a:t>System for Award Management is the website where you register to do business with the U.S. Government</a:t>
            </a:r>
          </a:p>
          <a:p>
            <a:r>
              <a:rPr lang="en-US" b="1" dirty="0"/>
              <a:t>How do you sign up?</a:t>
            </a:r>
            <a:r>
              <a:rPr lang="en-US" dirty="0"/>
              <a:t> </a:t>
            </a:r>
          </a:p>
          <a:p>
            <a:pPr lvl="1">
              <a:buFont typeface="Wingdings" panose="05000000000000000000" pitchFamily="2" charset="2"/>
              <a:buChar char="§"/>
            </a:pPr>
            <a:r>
              <a:rPr lang="en-US" dirty="0"/>
              <a:t>Create a user account.  </a:t>
            </a:r>
          </a:p>
          <a:p>
            <a:pPr lvl="1">
              <a:buFont typeface="Wingdings" panose="05000000000000000000" pitchFamily="2" charset="2"/>
              <a:buChar char="§"/>
            </a:pPr>
            <a:r>
              <a:rPr lang="en-US" dirty="0"/>
              <a:t>Register your entity to do business.</a:t>
            </a:r>
          </a:p>
          <a:p>
            <a:r>
              <a:rPr lang="en-US" b="1" dirty="0"/>
              <a:t>What if we are Tribe or Alaskan Native Village? </a:t>
            </a:r>
            <a:r>
              <a:rPr lang="en-US" dirty="0"/>
              <a:t>Yes, you must be registered in SAM.gov to receive a Federal award</a:t>
            </a:r>
          </a:p>
        </p:txBody>
      </p:sp>
      <p:sp>
        <p:nvSpPr>
          <p:cNvPr id="5" name="Rectangle 4">
            <a:extLst>
              <a:ext uri="{FF2B5EF4-FFF2-40B4-BE49-F238E27FC236}">
                <a16:creationId xmlns:a16="http://schemas.microsoft.com/office/drawing/2014/main" id="{402EAB15-C95C-B605-2666-796220D35C98}"/>
              </a:ext>
            </a:extLst>
          </p:cNvPr>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6" name="Freeform 11">
            <a:extLst>
              <a:ext uri="{FF2B5EF4-FFF2-40B4-BE49-F238E27FC236}">
                <a16:creationId xmlns:a16="http://schemas.microsoft.com/office/drawing/2014/main" id="{9B478FC0-2D42-3DAA-E37E-727D44466F5C}"/>
              </a:ext>
            </a:extLst>
          </p:cNvPr>
          <p:cNvSpPr/>
          <p:nvPr/>
        </p:nvSpPr>
        <p:spPr bwMode="auto">
          <a:xfrm flipV="1">
            <a:off x="-119" y="1146959"/>
            <a:ext cx="764500"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a:extLst>
              <a:ext uri="{FF2B5EF4-FFF2-40B4-BE49-F238E27FC236}">
                <a16:creationId xmlns:a16="http://schemas.microsoft.com/office/drawing/2014/main" id="{06DA709E-9ED6-433D-8B56-CBA2AADA34C2}"/>
              </a:ext>
            </a:extLst>
          </p:cNvPr>
          <p:cNvSpPr>
            <a:spLocks noGrp="1"/>
          </p:cNvSpPr>
          <p:nvPr>
            <p:ph type="sldNum" sz="quarter" idx="12"/>
          </p:nvPr>
        </p:nvSpPr>
        <p:spPr>
          <a:xfrm>
            <a:off x="141411" y="1223674"/>
            <a:ext cx="447664" cy="365125"/>
          </a:xfrm>
        </p:spPr>
        <p:txBody>
          <a:bodyPr>
            <a:normAutofit fontScale="92500"/>
          </a:bodyPr>
          <a:lstStyle/>
          <a:p>
            <a:pPr>
              <a:lnSpc>
                <a:spcPct val="90000"/>
              </a:lnSpc>
              <a:spcAft>
                <a:spcPts val="600"/>
              </a:spcAft>
            </a:pPr>
            <a:fld id="{1A97B858-7F87-4293-BC05-FFDEB8F8B7A1}" type="slidenum">
              <a:rPr lang="en-US" sz="1900">
                <a:solidFill>
                  <a:srgbClr val="FFFFFF"/>
                </a:solidFill>
              </a:rPr>
              <a:pPr>
                <a:lnSpc>
                  <a:spcPct val="90000"/>
                </a:lnSpc>
                <a:spcAft>
                  <a:spcPts val="600"/>
                </a:spcAft>
              </a:pPr>
              <a:t>25</a:t>
            </a:fld>
            <a:endParaRPr lang="en-US" sz="1900" dirty="0">
              <a:solidFill>
                <a:srgbClr val="FFFFFF"/>
              </a:solidFill>
            </a:endParaRPr>
          </a:p>
        </p:txBody>
      </p:sp>
    </p:spTree>
    <p:extLst>
      <p:ext uri="{BB962C8B-B14F-4D97-AF65-F5344CB8AC3E}">
        <p14:creationId xmlns:p14="http://schemas.microsoft.com/office/powerpoint/2010/main" val="4526049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3030214-227F-42DB-9282-BBA6AF8D9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75416" y="1059872"/>
            <a:ext cx="2259162" cy="4851349"/>
          </a:xfrm>
        </p:spPr>
        <p:txBody>
          <a:bodyPr>
            <a:normAutofit/>
          </a:bodyPr>
          <a:lstStyle/>
          <a:p>
            <a:r>
              <a:rPr lang="en-US" dirty="0"/>
              <a:t>Websites: SAM.gov</a:t>
            </a:r>
          </a:p>
        </p:txBody>
      </p:sp>
      <p:sp>
        <p:nvSpPr>
          <p:cNvPr id="11" name="Freeform 11">
            <a:extLst>
              <a:ext uri="{FF2B5EF4-FFF2-40B4-BE49-F238E27FC236}">
                <a16:creationId xmlns:a16="http://schemas.microsoft.com/office/drawing/2014/main" id="{0D7A9289-BAD1-4A78-979F-A655C886D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1149203"/>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Content Placeholder 2"/>
          <p:cNvSpPr>
            <a:spLocks noGrp="1"/>
          </p:cNvSpPr>
          <p:nvPr>
            <p:ph idx="1"/>
          </p:nvPr>
        </p:nvSpPr>
        <p:spPr>
          <a:xfrm>
            <a:off x="3960276" y="1059872"/>
            <a:ext cx="4668183" cy="4851350"/>
          </a:xfrm>
        </p:spPr>
        <p:txBody>
          <a:bodyPr>
            <a:normAutofit/>
          </a:bodyPr>
          <a:lstStyle/>
          <a:p>
            <a:r>
              <a:rPr lang="en-US" b="0" i="0" u="none" strike="noStrike" baseline="0" dirty="0">
                <a:latin typeface="+mj-lt"/>
              </a:rPr>
              <a:t>Must be registered in SAM.gov</a:t>
            </a:r>
          </a:p>
          <a:p>
            <a:r>
              <a:rPr lang="en-US" b="0" i="0" u="none" strike="noStrike" baseline="0" dirty="0">
                <a:latin typeface="+mj-lt"/>
              </a:rPr>
              <a:t>Must have an UEI (Unique Entity Identifier) (replaces DUNS Number)</a:t>
            </a:r>
          </a:p>
          <a:p>
            <a:r>
              <a:rPr lang="en-US" b="0" i="0" u="none" strike="noStrike" baseline="0" dirty="0">
                <a:latin typeface="+mj-lt"/>
              </a:rPr>
              <a:t>These processes can take several weeks to complete, so should be started well before the application deadline.</a:t>
            </a:r>
          </a:p>
          <a:p>
            <a:pPr marR="0"/>
            <a:r>
              <a:rPr lang="en-US" b="0" i="0" u="none" strike="noStrike" baseline="0" dirty="0">
                <a:latin typeface="+mj-lt"/>
              </a:rPr>
              <a:t>Direct Link to SAM: </a:t>
            </a:r>
            <a:r>
              <a:rPr lang="en-US" b="0" i="0" u="none" strike="noStrike" baseline="0" dirty="0">
                <a:solidFill>
                  <a:srgbClr val="3C82C9"/>
                </a:solidFill>
                <a:latin typeface="+mj-lt"/>
                <a:hlinkClick r:id="rId3"/>
              </a:rPr>
              <a:t>https://sam.gov/content/home</a:t>
            </a:r>
            <a:r>
              <a:rPr lang="en-US" b="0" i="0" u="none" strike="noStrike" baseline="0" dirty="0">
                <a:solidFill>
                  <a:srgbClr val="3C82C9"/>
                </a:solidFill>
                <a:latin typeface="+mj-lt"/>
              </a:rPr>
              <a:t> </a:t>
            </a:r>
            <a:r>
              <a:rPr lang="en-US" b="0" i="0" u="none" strike="noStrike" baseline="0" dirty="0">
                <a:solidFill>
                  <a:srgbClr val="000000"/>
                </a:solidFill>
                <a:latin typeface="+mj-lt"/>
              </a:rPr>
              <a:t>or </a:t>
            </a:r>
            <a:r>
              <a:rPr lang="en-US" b="0" i="0" u="none" strike="noStrike" baseline="0" dirty="0">
                <a:solidFill>
                  <a:srgbClr val="3C82C9"/>
                </a:solidFill>
                <a:latin typeface="+mj-lt"/>
                <a:hlinkClick r:id="rId4"/>
              </a:rPr>
              <a:t>https://sam.gov</a:t>
            </a:r>
            <a:r>
              <a:rPr lang="en-US" b="0" i="0" u="none" strike="noStrike" baseline="0" dirty="0">
                <a:solidFill>
                  <a:srgbClr val="3C82C9"/>
                </a:solidFill>
                <a:latin typeface="+mj-lt"/>
              </a:rPr>
              <a:t> </a:t>
            </a:r>
            <a:endParaRPr lang="en-US" b="0" i="0" u="none" strike="noStrike" baseline="0" dirty="0">
              <a:latin typeface="+mj-lt"/>
            </a:endParaRPr>
          </a:p>
        </p:txBody>
      </p:sp>
      <p:sp>
        <p:nvSpPr>
          <p:cNvPr id="5" name="Rectangle 4">
            <a:extLst>
              <a:ext uri="{FF2B5EF4-FFF2-40B4-BE49-F238E27FC236}">
                <a16:creationId xmlns:a16="http://schemas.microsoft.com/office/drawing/2014/main" id="{402EAB15-C95C-B605-2666-796220D35C98}"/>
              </a:ext>
            </a:extLst>
          </p:cNvPr>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6" name="Freeform 11">
            <a:extLst>
              <a:ext uri="{FF2B5EF4-FFF2-40B4-BE49-F238E27FC236}">
                <a16:creationId xmlns:a16="http://schemas.microsoft.com/office/drawing/2014/main" id="{9B478FC0-2D42-3DAA-E37E-727D44466F5C}"/>
              </a:ext>
            </a:extLst>
          </p:cNvPr>
          <p:cNvSpPr/>
          <p:nvPr/>
        </p:nvSpPr>
        <p:spPr bwMode="auto">
          <a:xfrm flipV="1">
            <a:off x="-119" y="1146959"/>
            <a:ext cx="764500"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a:extLst>
              <a:ext uri="{FF2B5EF4-FFF2-40B4-BE49-F238E27FC236}">
                <a16:creationId xmlns:a16="http://schemas.microsoft.com/office/drawing/2014/main" id="{06DA709E-9ED6-433D-8B56-CBA2AADA34C2}"/>
              </a:ext>
            </a:extLst>
          </p:cNvPr>
          <p:cNvSpPr>
            <a:spLocks noGrp="1"/>
          </p:cNvSpPr>
          <p:nvPr>
            <p:ph type="sldNum" sz="quarter" idx="12"/>
          </p:nvPr>
        </p:nvSpPr>
        <p:spPr>
          <a:xfrm>
            <a:off x="141411" y="1223674"/>
            <a:ext cx="447664" cy="365125"/>
          </a:xfrm>
        </p:spPr>
        <p:txBody>
          <a:bodyPr>
            <a:normAutofit fontScale="92500"/>
          </a:bodyPr>
          <a:lstStyle/>
          <a:p>
            <a:pPr>
              <a:lnSpc>
                <a:spcPct val="90000"/>
              </a:lnSpc>
              <a:spcAft>
                <a:spcPts val="600"/>
              </a:spcAft>
            </a:pPr>
            <a:fld id="{1A97B858-7F87-4293-BC05-FFDEB8F8B7A1}" type="slidenum">
              <a:rPr lang="en-US" sz="1900">
                <a:solidFill>
                  <a:srgbClr val="FFFFFF"/>
                </a:solidFill>
              </a:rPr>
              <a:pPr>
                <a:lnSpc>
                  <a:spcPct val="90000"/>
                </a:lnSpc>
                <a:spcAft>
                  <a:spcPts val="600"/>
                </a:spcAft>
              </a:pPr>
              <a:t>26</a:t>
            </a:fld>
            <a:endParaRPr lang="en-US" sz="1900" dirty="0">
              <a:solidFill>
                <a:srgbClr val="FFFFFF"/>
              </a:solidFill>
            </a:endParaRPr>
          </a:p>
        </p:txBody>
      </p:sp>
    </p:spTree>
    <p:extLst>
      <p:ext uri="{BB962C8B-B14F-4D97-AF65-F5344CB8AC3E}">
        <p14:creationId xmlns:p14="http://schemas.microsoft.com/office/powerpoint/2010/main" val="40937416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F4C104D-5F30-4811-9376-566B26E4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9144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Title 1"/>
          <p:cNvSpPr>
            <a:spLocks noGrp="1"/>
          </p:cNvSpPr>
          <p:nvPr>
            <p:ph type="title"/>
          </p:nvPr>
        </p:nvSpPr>
        <p:spPr>
          <a:xfrm>
            <a:off x="486918" y="645106"/>
            <a:ext cx="5203877" cy="1259894"/>
          </a:xfrm>
        </p:spPr>
        <p:txBody>
          <a:bodyPr>
            <a:normAutofit/>
          </a:bodyPr>
          <a:lstStyle/>
          <a:p>
            <a:r>
              <a:rPr lang="en-US" dirty="0"/>
              <a:t>Websites:  SAM.gov</a:t>
            </a:r>
          </a:p>
        </p:txBody>
      </p:sp>
      <p:sp>
        <p:nvSpPr>
          <p:cNvPr id="14" name="Rectangle 13">
            <a:extLst>
              <a:ext uri="{FF2B5EF4-FFF2-40B4-BE49-F238E27FC236}">
                <a16:creationId xmlns:a16="http://schemas.microsoft.com/office/drawing/2014/main" id="{0815E34B-5D02-4E01-A936-E8E1C0AB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1">
            <a:extLst>
              <a:ext uri="{FF2B5EF4-FFF2-40B4-BE49-F238E27FC236}">
                <a16:creationId xmlns:a16="http://schemas.microsoft.com/office/drawing/2014/main" id="{7DE3414B-B032-4710-A468-D3285E38C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61223"/>
            <a:ext cx="77852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4" name="Slide Number Placeholder 3">
            <a:extLst>
              <a:ext uri="{FF2B5EF4-FFF2-40B4-BE49-F238E27FC236}">
                <a16:creationId xmlns:a16="http://schemas.microsoft.com/office/drawing/2014/main" id="{06DA709E-9ED6-433D-8B56-CBA2AADA34C2}"/>
              </a:ext>
            </a:extLst>
          </p:cNvPr>
          <p:cNvSpPr>
            <a:spLocks noGrp="1"/>
          </p:cNvSpPr>
          <p:nvPr>
            <p:ph type="sldNum" sz="quarter" idx="12"/>
          </p:nvPr>
        </p:nvSpPr>
        <p:spPr>
          <a:xfrm>
            <a:off x="91135" y="6133610"/>
            <a:ext cx="584825" cy="365125"/>
          </a:xfrm>
        </p:spPr>
        <p:txBody>
          <a:bodyPr>
            <a:normAutofit/>
          </a:bodyPr>
          <a:lstStyle/>
          <a:p>
            <a:pPr marL="0" marR="0" lvl="0" indent="0" algn="r" defTabSz="457200" rtl="0" eaLnBrk="1" fontAlgn="auto" latinLnBrk="0" hangingPunct="1">
              <a:lnSpc>
                <a:spcPct val="90000"/>
              </a:lnSpc>
              <a:spcBef>
                <a:spcPts val="0"/>
              </a:spcBef>
              <a:spcAft>
                <a:spcPts val="600"/>
              </a:spcAft>
              <a:buClrTx/>
              <a:buSzTx/>
              <a:buFontTx/>
              <a:buNone/>
              <a:tabLst/>
              <a:defRPr/>
            </a:pPr>
            <a:fld id="{1A97B858-7F87-4293-BC05-FFDEB8F8B7A1}" type="slidenum">
              <a:rPr kumimoji="0" lang="en-US" sz="19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90000"/>
                </a:lnSpc>
                <a:spcBef>
                  <a:spcPts val="0"/>
                </a:spcBef>
                <a:spcAft>
                  <a:spcPts val="600"/>
                </a:spcAft>
                <a:buClrTx/>
                <a:buSzTx/>
                <a:buFontTx/>
                <a:buNone/>
                <a:tabLst/>
                <a:defRPr/>
              </a:pPr>
              <a:t>27</a:t>
            </a:fld>
            <a:endParaRPr kumimoji="0" lang="en-US" sz="19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pic>
        <p:nvPicPr>
          <p:cNvPr id="3" name="Content Placeholder 7">
            <a:extLst>
              <a:ext uri="{FF2B5EF4-FFF2-40B4-BE49-F238E27FC236}">
                <a16:creationId xmlns:a16="http://schemas.microsoft.com/office/drawing/2014/main" id="{4708577F-3C38-6AB1-8C3E-9D2307FA04B4}"/>
              </a:ext>
            </a:extLst>
          </p:cNvPr>
          <p:cNvPicPr>
            <a:picLocks noGrp="1" noChangeAspect="1"/>
          </p:cNvPicPr>
          <p:nvPr>
            <p:ph idx="1"/>
          </p:nvPr>
        </p:nvPicPr>
        <p:blipFill>
          <a:blip r:embed="rId3"/>
          <a:stretch>
            <a:fillRect/>
          </a:stretch>
        </p:blipFill>
        <p:spPr>
          <a:xfrm>
            <a:off x="523822" y="1628992"/>
            <a:ext cx="8233516" cy="4363466"/>
          </a:xfrm>
        </p:spPr>
      </p:pic>
      <p:grpSp>
        <p:nvGrpSpPr>
          <p:cNvPr id="10" name="Group 9">
            <a:extLst>
              <a:ext uri="{FF2B5EF4-FFF2-40B4-BE49-F238E27FC236}">
                <a16:creationId xmlns:a16="http://schemas.microsoft.com/office/drawing/2014/main" id="{DDE48EDE-8C8C-DFDE-D817-2CB3C00D14A4}"/>
              </a:ext>
            </a:extLst>
          </p:cNvPr>
          <p:cNvGrpSpPr/>
          <p:nvPr/>
        </p:nvGrpSpPr>
        <p:grpSpPr>
          <a:xfrm>
            <a:off x="279305" y="1922297"/>
            <a:ext cx="5282399" cy="3217675"/>
            <a:chOff x="243817" y="1941469"/>
            <a:chExt cx="5282399" cy="3217675"/>
          </a:xfrm>
        </p:grpSpPr>
        <p:sp>
          <p:nvSpPr>
            <p:cNvPr id="5" name="Rectangle 4">
              <a:extLst>
                <a:ext uri="{FF2B5EF4-FFF2-40B4-BE49-F238E27FC236}">
                  <a16:creationId xmlns:a16="http://schemas.microsoft.com/office/drawing/2014/main" id="{5B720818-3D48-F08B-3CE7-93447937BF51}"/>
                </a:ext>
              </a:extLst>
            </p:cNvPr>
            <p:cNvSpPr/>
            <p:nvPr/>
          </p:nvSpPr>
          <p:spPr>
            <a:xfrm>
              <a:off x="243817" y="2244095"/>
              <a:ext cx="440950" cy="43434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endParaRPr lang="en-US" sz="1800" dirty="0">
                <a:solidFill>
                  <a:schemeClr val="tx1"/>
                </a:solidFill>
              </a:endParaRPr>
            </a:p>
          </p:txBody>
        </p:sp>
        <p:sp>
          <p:nvSpPr>
            <p:cNvPr id="15" name="Rectangle 14">
              <a:extLst>
                <a:ext uri="{FF2B5EF4-FFF2-40B4-BE49-F238E27FC236}">
                  <a16:creationId xmlns:a16="http://schemas.microsoft.com/office/drawing/2014/main" id="{5CDE4C79-56A4-1BA8-6E3D-2AF365638E82}"/>
                </a:ext>
              </a:extLst>
            </p:cNvPr>
            <p:cNvSpPr/>
            <p:nvPr/>
          </p:nvSpPr>
          <p:spPr>
            <a:xfrm>
              <a:off x="1088468" y="4724804"/>
              <a:ext cx="440950" cy="43434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endParaRPr lang="en-US" sz="1800" dirty="0">
                <a:solidFill>
                  <a:schemeClr val="tx1"/>
                </a:solidFill>
              </a:endParaRPr>
            </a:p>
          </p:txBody>
        </p:sp>
        <p:cxnSp>
          <p:nvCxnSpPr>
            <p:cNvPr id="17" name="Straight Arrow Connector 16">
              <a:extLst>
                <a:ext uri="{FF2B5EF4-FFF2-40B4-BE49-F238E27FC236}">
                  <a16:creationId xmlns:a16="http://schemas.microsoft.com/office/drawing/2014/main" id="{B695DBBF-ECAA-7574-437B-901B36C8D1EA}"/>
                </a:ext>
              </a:extLst>
            </p:cNvPr>
            <p:cNvCxnSpPr>
              <a:cxnSpLocks/>
            </p:cNvCxnSpPr>
            <p:nvPr/>
          </p:nvCxnSpPr>
          <p:spPr>
            <a:xfrm flipV="1">
              <a:off x="640661" y="1941469"/>
              <a:ext cx="668282" cy="30262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AD16CDF2-A310-CE7C-B4C8-4BFCAE36D74A}"/>
                </a:ext>
              </a:extLst>
            </p:cNvPr>
            <p:cNvCxnSpPr>
              <a:cxnSpLocks/>
            </p:cNvCxnSpPr>
            <p:nvPr/>
          </p:nvCxnSpPr>
          <p:spPr>
            <a:xfrm flipV="1">
              <a:off x="1529418" y="4031774"/>
              <a:ext cx="3996798" cy="70698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753784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3030214-227F-42DB-9282-BBA6AF8D9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75416" y="1059872"/>
            <a:ext cx="2259162" cy="4851349"/>
          </a:xfrm>
        </p:spPr>
        <p:txBody>
          <a:bodyPr>
            <a:normAutofit/>
          </a:bodyPr>
          <a:lstStyle/>
          <a:p>
            <a:r>
              <a:rPr lang="en-US" dirty="0"/>
              <a:t>Websites: NSFLTP</a:t>
            </a:r>
          </a:p>
        </p:txBody>
      </p:sp>
      <p:sp>
        <p:nvSpPr>
          <p:cNvPr id="11" name="Freeform 11">
            <a:extLst>
              <a:ext uri="{FF2B5EF4-FFF2-40B4-BE49-F238E27FC236}">
                <a16:creationId xmlns:a16="http://schemas.microsoft.com/office/drawing/2014/main" id="{0D7A9289-BAD1-4A78-979F-A655C886D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1149203"/>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Content Placeholder 2"/>
          <p:cNvSpPr>
            <a:spLocks noGrp="1"/>
          </p:cNvSpPr>
          <p:nvPr>
            <p:ph idx="1"/>
          </p:nvPr>
        </p:nvSpPr>
        <p:spPr>
          <a:xfrm>
            <a:off x="3960276" y="1059872"/>
            <a:ext cx="4668183" cy="4851350"/>
          </a:xfrm>
        </p:spPr>
        <p:txBody>
          <a:bodyPr>
            <a:normAutofit/>
          </a:bodyPr>
          <a:lstStyle/>
          <a:p>
            <a:r>
              <a:rPr lang="en-US" sz="2400" dirty="0"/>
              <a:t>NSFLTP website </a:t>
            </a:r>
          </a:p>
          <a:p>
            <a:pPr lvl="1">
              <a:buFont typeface="Wingdings" panose="05000000000000000000" pitchFamily="2" charset="2"/>
              <a:buChar char="§"/>
            </a:pPr>
            <a:r>
              <a:rPr lang="en-US" sz="1800" dirty="0"/>
              <a:t>This website contains information specific to the NSFLTP Program. </a:t>
            </a:r>
          </a:p>
          <a:p>
            <a:pPr lvl="1">
              <a:buFont typeface="Wingdings" panose="05000000000000000000" pitchFamily="2" charset="2"/>
              <a:buChar char="§"/>
            </a:pPr>
            <a:r>
              <a:rPr lang="en-US" sz="1800" dirty="0"/>
              <a:t>Program background</a:t>
            </a:r>
          </a:p>
          <a:p>
            <a:pPr lvl="1">
              <a:buFont typeface="Wingdings" panose="05000000000000000000" pitchFamily="2" charset="2"/>
              <a:buChar char="§"/>
            </a:pPr>
            <a:r>
              <a:rPr lang="en-US" sz="1800" dirty="0"/>
              <a:t>Previously selected projects</a:t>
            </a:r>
          </a:p>
          <a:p>
            <a:pPr lvl="1">
              <a:buFont typeface="Wingdings" panose="05000000000000000000" pitchFamily="2" charset="2"/>
              <a:buChar char="§"/>
            </a:pPr>
            <a:r>
              <a:rPr lang="en-US" sz="1800" dirty="0"/>
              <a:t>Frequently asked questions</a:t>
            </a:r>
          </a:p>
          <a:p>
            <a:pPr lvl="1">
              <a:buFont typeface="Wingdings" panose="05000000000000000000" pitchFamily="2" charset="2"/>
              <a:buChar char="§"/>
            </a:pPr>
            <a:r>
              <a:rPr lang="en-US" sz="1800" dirty="0"/>
              <a:t>Link to the NOFO on Grants.gov</a:t>
            </a:r>
          </a:p>
          <a:p>
            <a:pPr marL="457200" lvl="1" indent="0">
              <a:buNone/>
            </a:pPr>
            <a:r>
              <a:rPr lang="en-US" sz="1800" dirty="0">
                <a:hlinkClick r:id="rId3"/>
              </a:rPr>
              <a:t>https://highways.dot.gov/federal-lands/programs/significant</a:t>
            </a:r>
            <a:endParaRPr lang="en-US" sz="1800" dirty="0"/>
          </a:p>
          <a:p>
            <a:pPr marL="274320" lvl="1" indent="0">
              <a:buNone/>
            </a:pPr>
            <a:endParaRPr lang="en-US" dirty="0"/>
          </a:p>
        </p:txBody>
      </p:sp>
      <p:sp>
        <p:nvSpPr>
          <p:cNvPr id="5" name="Rectangle 4">
            <a:extLst>
              <a:ext uri="{FF2B5EF4-FFF2-40B4-BE49-F238E27FC236}">
                <a16:creationId xmlns:a16="http://schemas.microsoft.com/office/drawing/2014/main" id="{12D4E55A-29EA-9F11-A2F3-569FA31BC674}"/>
              </a:ext>
            </a:extLst>
          </p:cNvPr>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6" name="Freeform 11">
            <a:extLst>
              <a:ext uri="{FF2B5EF4-FFF2-40B4-BE49-F238E27FC236}">
                <a16:creationId xmlns:a16="http://schemas.microsoft.com/office/drawing/2014/main" id="{2FD980CC-37A5-6C66-B04E-8C3C26E06548}"/>
              </a:ext>
            </a:extLst>
          </p:cNvPr>
          <p:cNvSpPr/>
          <p:nvPr/>
        </p:nvSpPr>
        <p:spPr bwMode="auto">
          <a:xfrm flipV="1">
            <a:off x="0" y="1149202"/>
            <a:ext cx="778669"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a:extLst>
              <a:ext uri="{FF2B5EF4-FFF2-40B4-BE49-F238E27FC236}">
                <a16:creationId xmlns:a16="http://schemas.microsoft.com/office/drawing/2014/main" id="{06DA709E-9ED6-433D-8B56-CBA2AADA34C2}"/>
              </a:ext>
            </a:extLst>
          </p:cNvPr>
          <p:cNvSpPr>
            <a:spLocks noGrp="1"/>
          </p:cNvSpPr>
          <p:nvPr>
            <p:ph type="sldNum" sz="quarter" idx="12"/>
          </p:nvPr>
        </p:nvSpPr>
        <p:spPr>
          <a:xfrm>
            <a:off x="141411" y="1223674"/>
            <a:ext cx="447664" cy="365125"/>
          </a:xfrm>
        </p:spPr>
        <p:txBody>
          <a:bodyPr>
            <a:normAutofit fontScale="92500"/>
          </a:bodyPr>
          <a:lstStyle/>
          <a:p>
            <a:pPr>
              <a:lnSpc>
                <a:spcPct val="90000"/>
              </a:lnSpc>
              <a:spcAft>
                <a:spcPts val="600"/>
              </a:spcAft>
            </a:pPr>
            <a:fld id="{1A97B858-7F87-4293-BC05-FFDEB8F8B7A1}" type="slidenum">
              <a:rPr lang="en-US" sz="1900">
                <a:solidFill>
                  <a:srgbClr val="FFFFFF"/>
                </a:solidFill>
              </a:rPr>
              <a:pPr>
                <a:lnSpc>
                  <a:spcPct val="90000"/>
                </a:lnSpc>
                <a:spcAft>
                  <a:spcPts val="600"/>
                </a:spcAft>
              </a:pPr>
              <a:t>28</a:t>
            </a:fld>
            <a:endParaRPr lang="en-US" sz="1900" dirty="0">
              <a:solidFill>
                <a:srgbClr val="FFFFFF"/>
              </a:solidFill>
            </a:endParaRPr>
          </a:p>
        </p:txBody>
      </p:sp>
    </p:spTree>
    <p:extLst>
      <p:ext uri="{BB962C8B-B14F-4D97-AF65-F5344CB8AC3E}">
        <p14:creationId xmlns:p14="http://schemas.microsoft.com/office/powerpoint/2010/main" val="2961443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692209D-B607-46C3-8560-07AF722916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9144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4874638-CF15-4908-BC4B-4908744D0B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3479799"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7659A905-4CAF-4F30-BC2A-394B2BA85A30}"/>
              </a:ext>
            </a:extLst>
          </p:cNvPr>
          <p:cNvSpPr>
            <a:spLocks noGrp="1"/>
          </p:cNvSpPr>
          <p:nvPr>
            <p:ph type="ctrTitle"/>
          </p:nvPr>
        </p:nvSpPr>
        <p:spPr>
          <a:xfrm>
            <a:off x="405209" y="967417"/>
            <a:ext cx="2834152" cy="3943250"/>
          </a:xfrm>
        </p:spPr>
        <p:txBody>
          <a:bodyPr>
            <a:normAutofit/>
          </a:bodyPr>
          <a:lstStyle/>
          <a:p>
            <a:br>
              <a:rPr lang="en-US" sz="3500" dirty="0">
                <a:solidFill>
                  <a:srgbClr val="FEFFFF"/>
                </a:solidFill>
              </a:rPr>
            </a:br>
            <a:endParaRPr lang="en-US" sz="3500" dirty="0">
              <a:solidFill>
                <a:srgbClr val="FEFFFF"/>
              </a:solidFill>
            </a:endParaRPr>
          </a:p>
        </p:txBody>
      </p:sp>
      <p:sp>
        <p:nvSpPr>
          <p:cNvPr id="13" name="Freeform 5">
            <a:extLst>
              <a:ext uri="{FF2B5EF4-FFF2-40B4-BE49-F238E27FC236}">
                <a16:creationId xmlns:a16="http://schemas.microsoft.com/office/drawing/2014/main" id="{5F1B8348-CD6E-4561-A704-C232D9A2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4053016" cy="857047"/>
          </a:xfrm>
          <a:custGeom>
            <a:avLst/>
            <a:gdLst>
              <a:gd name="T0" fmla="*/ 1114 w 1117"/>
              <a:gd name="T1" fmla="*/ 77 h 163"/>
              <a:gd name="T2" fmla="*/ 1040 w 1117"/>
              <a:gd name="T3" fmla="*/ 3 h 163"/>
              <a:gd name="T4" fmla="*/ 1039 w 1117"/>
              <a:gd name="T5" fmla="*/ 2 h 163"/>
              <a:gd name="T6" fmla="*/ 1034 w 1117"/>
              <a:gd name="T7" fmla="*/ 0 h 163"/>
              <a:gd name="T8" fmla="*/ 578 w 1117"/>
              <a:gd name="T9" fmla="*/ 0 h 163"/>
              <a:gd name="T10" fmla="*/ 562 w 1117"/>
              <a:gd name="T11" fmla="*/ 0 h 163"/>
              <a:gd name="T12" fmla="*/ 440 w 1117"/>
              <a:gd name="T13" fmla="*/ 0 h 163"/>
              <a:gd name="T14" fmla="*/ 106 w 1117"/>
              <a:gd name="T15" fmla="*/ 0 h 163"/>
              <a:gd name="T16" fmla="*/ 0 w 1117"/>
              <a:gd name="T17" fmla="*/ 0 h 163"/>
              <a:gd name="T18" fmla="*/ 0 w 1117"/>
              <a:gd name="T19" fmla="*/ 163 h 163"/>
              <a:gd name="T20" fmla="*/ 106 w 1117"/>
              <a:gd name="T21" fmla="*/ 163 h 163"/>
              <a:gd name="T22" fmla="*/ 440 w 1117"/>
              <a:gd name="T23" fmla="*/ 163 h 163"/>
              <a:gd name="T24" fmla="*/ 562 w 1117"/>
              <a:gd name="T25" fmla="*/ 163 h 163"/>
              <a:gd name="T26" fmla="*/ 578 w 1117"/>
              <a:gd name="T27" fmla="*/ 163 h 163"/>
              <a:gd name="T28" fmla="*/ 1034 w 1117"/>
              <a:gd name="T29" fmla="*/ 163 h 163"/>
              <a:gd name="T30" fmla="*/ 1039 w 1117"/>
              <a:gd name="T31" fmla="*/ 161 h 163"/>
              <a:gd name="T32" fmla="*/ 1040 w 1117"/>
              <a:gd name="T33" fmla="*/ 160 h 163"/>
              <a:gd name="T34" fmla="*/ 1114 w 1117"/>
              <a:gd name="T35" fmla="*/ 86 h 163"/>
              <a:gd name="T36" fmla="*/ 1114 w 1117"/>
              <a:gd name="T37"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7" h="163">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Subtitle 2">
            <a:extLst>
              <a:ext uri="{FF2B5EF4-FFF2-40B4-BE49-F238E27FC236}">
                <a16:creationId xmlns:a16="http://schemas.microsoft.com/office/drawing/2014/main" id="{AC06D192-E653-44A6-A551-2E557B1F83F9}"/>
              </a:ext>
            </a:extLst>
          </p:cNvPr>
          <p:cNvSpPr>
            <a:spLocks noGrp="1"/>
          </p:cNvSpPr>
          <p:nvPr>
            <p:ph type="subTitle" idx="1"/>
          </p:nvPr>
        </p:nvSpPr>
        <p:spPr>
          <a:xfrm>
            <a:off x="3885008" y="2091801"/>
            <a:ext cx="4487248" cy="2668863"/>
          </a:xfrm>
        </p:spPr>
        <p:txBody>
          <a:bodyPr anchor="ctr">
            <a:normAutofit/>
          </a:bodyPr>
          <a:lstStyle/>
          <a:p>
            <a:pPr>
              <a:lnSpc>
                <a:spcPct val="90000"/>
              </a:lnSpc>
            </a:pPr>
            <a:r>
              <a:rPr lang="en-US" sz="3600" dirty="0">
                <a:solidFill>
                  <a:schemeClr val="tx1"/>
                </a:solidFill>
              </a:rPr>
              <a:t>Email us at:</a:t>
            </a:r>
          </a:p>
          <a:p>
            <a:pPr>
              <a:lnSpc>
                <a:spcPct val="90000"/>
              </a:lnSpc>
            </a:pPr>
            <a:r>
              <a:rPr lang="en-US" sz="2400" dirty="0">
                <a:solidFill>
                  <a:schemeClr val="tx1"/>
                </a:solidFill>
              </a:rPr>
              <a:t>NSFLTP-Program@dot.gov</a:t>
            </a:r>
          </a:p>
        </p:txBody>
      </p:sp>
      <p:pic>
        <p:nvPicPr>
          <p:cNvPr id="4" name="Picture 2" descr="USDOT FHWA logo&#10;">
            <a:extLst>
              <a:ext uri="{FF2B5EF4-FFF2-40B4-BE49-F238E27FC236}">
                <a16:creationId xmlns:a16="http://schemas.microsoft.com/office/drawing/2014/main" id="{EA84EDE9-ABC2-4998-843B-9732D0718B91}"/>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contrast="41000"/>
                    </a14:imgEffect>
                  </a14:imgLayer>
                </a14:imgProps>
              </a:ext>
              <a:ext uri="{28A0092B-C50C-407E-A947-70E740481C1C}">
                <a14:useLocalDpi xmlns:a14="http://schemas.microsoft.com/office/drawing/2010/main" val="0"/>
              </a:ext>
            </a:extLst>
          </a:blip>
          <a:stretch>
            <a:fillRect/>
          </a:stretch>
        </p:blipFill>
        <p:spPr bwMode="auto">
          <a:xfrm>
            <a:off x="813948" y="625412"/>
            <a:ext cx="1697088" cy="170818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16F0B86-F30B-1B30-6BB2-494C46C31652}"/>
              </a:ext>
            </a:extLst>
          </p:cNvPr>
          <p:cNvSpPr txBox="1"/>
          <p:nvPr/>
        </p:nvSpPr>
        <p:spPr>
          <a:xfrm>
            <a:off x="216968" y="5069100"/>
            <a:ext cx="4588136" cy="646331"/>
          </a:xfrm>
          <a:prstGeom prst="rect">
            <a:avLst/>
          </a:prstGeom>
          <a:noFill/>
        </p:spPr>
        <p:txBody>
          <a:bodyPr wrap="square">
            <a:spAutoFit/>
          </a:bodyPr>
          <a:lstStyle/>
          <a:p>
            <a:r>
              <a:rPr lang="en-US" sz="3600" dirty="0">
                <a:solidFill>
                  <a:srgbClr val="FEFFFF"/>
                </a:solidFill>
              </a:rPr>
              <a:t>Questions?</a:t>
            </a:r>
            <a:endParaRPr lang="en-US" sz="3600" dirty="0"/>
          </a:p>
        </p:txBody>
      </p:sp>
    </p:spTree>
    <p:extLst>
      <p:ext uri="{BB962C8B-B14F-4D97-AF65-F5344CB8AC3E}">
        <p14:creationId xmlns:p14="http://schemas.microsoft.com/office/powerpoint/2010/main" val="3853364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3D9AEEE-1CCD-43C0-BA3E-16D60A6E2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9859F0C-2DA2-183E-0070-693426B367F4}"/>
              </a:ext>
            </a:extLst>
          </p:cNvPr>
          <p:cNvSpPr>
            <a:spLocks noGrp="1"/>
          </p:cNvSpPr>
          <p:nvPr>
            <p:ph type="title"/>
          </p:nvPr>
        </p:nvSpPr>
        <p:spPr>
          <a:xfrm>
            <a:off x="484983" y="2030681"/>
            <a:ext cx="2412595" cy="3230088"/>
          </a:xfrm>
        </p:spPr>
        <p:txBody>
          <a:bodyPr>
            <a:normAutofit/>
          </a:bodyPr>
          <a:lstStyle/>
          <a:p>
            <a:pPr lvl="0" algn="ctr"/>
            <a:r>
              <a:rPr lang="en-US" sz="2000" dirty="0">
                <a:solidFill>
                  <a:schemeClr val="bg1"/>
                </a:solidFill>
              </a:rPr>
              <a:t>This is a webinar for the Fiscal Year (FY) 2023 NSFLTP Program Notice of Funding Opportunity (NOFO)</a:t>
            </a:r>
          </a:p>
        </p:txBody>
      </p:sp>
      <p:sp>
        <p:nvSpPr>
          <p:cNvPr id="12" name="Freeform 11">
            <a:extLst>
              <a:ext uri="{FF2B5EF4-FFF2-40B4-BE49-F238E27FC236}">
                <a16:creationId xmlns:a16="http://schemas.microsoft.com/office/drawing/2014/main" id="{60F880A6-33D3-4EEC-A780-B73559B9F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179901"/>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4" name="Slide Number Placeholder 3">
            <a:extLst>
              <a:ext uri="{FF2B5EF4-FFF2-40B4-BE49-F238E27FC236}">
                <a16:creationId xmlns:a16="http://schemas.microsoft.com/office/drawing/2014/main" id="{377779BE-7137-6773-5AC9-605604CB4B0B}"/>
              </a:ext>
            </a:extLst>
          </p:cNvPr>
          <p:cNvSpPr>
            <a:spLocks noGrp="1"/>
          </p:cNvSpPr>
          <p:nvPr>
            <p:ph type="sldNum" sz="quarter" idx="12"/>
          </p:nvPr>
        </p:nvSpPr>
        <p:spPr>
          <a:xfrm>
            <a:off x="28888" y="3259287"/>
            <a:ext cx="584825" cy="365125"/>
          </a:xfrm>
        </p:spPr>
        <p:txBody>
          <a:bodyPr>
            <a:normAutofit/>
          </a:bodyPr>
          <a:lstStyle/>
          <a:p>
            <a:pPr>
              <a:lnSpc>
                <a:spcPct val="90000"/>
              </a:lnSpc>
              <a:spcAft>
                <a:spcPts val="600"/>
              </a:spcAft>
            </a:pPr>
            <a:fld id="{1A97B858-7F87-4293-BC05-FFDEB8F8B7A1}" type="slidenum">
              <a:rPr lang="en-US" sz="1900">
                <a:solidFill>
                  <a:srgbClr val="FFFFFF"/>
                </a:solidFill>
              </a:rPr>
              <a:pPr>
                <a:lnSpc>
                  <a:spcPct val="90000"/>
                </a:lnSpc>
                <a:spcAft>
                  <a:spcPts val="600"/>
                </a:spcAft>
              </a:pPr>
              <a:t>3</a:t>
            </a:fld>
            <a:endParaRPr lang="en-US" sz="1900">
              <a:solidFill>
                <a:srgbClr val="FFFFFF"/>
              </a:solidFill>
            </a:endParaRPr>
          </a:p>
        </p:txBody>
      </p:sp>
      <p:sp useBgFill="1">
        <p:nvSpPr>
          <p:cNvPr id="14" name="Rectangle 13">
            <a:extLst>
              <a:ext uri="{FF2B5EF4-FFF2-40B4-BE49-F238E27FC236}">
                <a16:creationId xmlns:a16="http://schemas.microsoft.com/office/drawing/2014/main" id="{2C6246ED-0535-4496-A8F6-1E80CC4E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6802" y="0"/>
            <a:ext cx="55471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ontent Placeholder 2">
            <a:extLst>
              <a:ext uri="{FF2B5EF4-FFF2-40B4-BE49-F238E27FC236}">
                <a16:creationId xmlns:a16="http://schemas.microsoft.com/office/drawing/2014/main" id="{3FAEA2A2-CFA4-6681-E412-02EF0FDAD4C5}"/>
              </a:ext>
            </a:extLst>
          </p:cNvPr>
          <p:cNvGraphicFramePr>
            <a:graphicFrameLocks noGrp="1"/>
          </p:cNvGraphicFramePr>
          <p:nvPr>
            <p:ph idx="1"/>
            <p:extLst>
              <p:ext uri="{D42A27DB-BD31-4B8C-83A1-F6EECF244321}">
                <p14:modId xmlns:p14="http://schemas.microsoft.com/office/powerpoint/2010/main" val="4010954259"/>
              </p:ext>
            </p:extLst>
          </p:nvPr>
        </p:nvGraphicFramePr>
        <p:xfrm>
          <a:off x="3534858" y="332791"/>
          <a:ext cx="5124159" cy="62164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7926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8CD25866-F15D-40A4-AEC5-47C044637A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 y="228600"/>
            <a:ext cx="2138628" cy="6638625"/>
            <a:chOff x="2487613" y="285750"/>
            <a:chExt cx="2428875" cy="5654676"/>
          </a:xfrm>
        </p:grpSpPr>
        <p:sp>
          <p:nvSpPr>
            <p:cNvPr id="9" name="Freeform 11">
              <a:extLst>
                <a:ext uri="{FF2B5EF4-FFF2-40B4-BE49-F238E27FC236}">
                  <a16:creationId xmlns:a16="http://schemas.microsoft.com/office/drawing/2014/main" id="{DCB8E995-36E8-40B6-82D4-F52DE2987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0" name="Freeform 12">
              <a:extLst>
                <a:ext uri="{FF2B5EF4-FFF2-40B4-BE49-F238E27FC236}">
                  <a16:creationId xmlns:a16="http://schemas.microsoft.com/office/drawing/2014/main" id="{DF54AEB5-68B5-46AE-B8F0-EEBE5DFED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1" name="Freeform 13">
              <a:extLst>
                <a:ext uri="{FF2B5EF4-FFF2-40B4-BE49-F238E27FC236}">
                  <a16:creationId xmlns:a16="http://schemas.microsoft.com/office/drawing/2014/main" id="{E3F708CB-F094-4EE7-8AD5-A462F1DF8B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2" name="Freeform 14">
              <a:extLst>
                <a:ext uri="{FF2B5EF4-FFF2-40B4-BE49-F238E27FC236}">
                  <a16:creationId xmlns:a16="http://schemas.microsoft.com/office/drawing/2014/main" id="{ECFCFB22-E8B5-4FAC-A354-E7E0CE6F2B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3" name="Freeform 15">
              <a:extLst>
                <a:ext uri="{FF2B5EF4-FFF2-40B4-BE49-F238E27FC236}">
                  <a16:creationId xmlns:a16="http://schemas.microsoft.com/office/drawing/2014/main" id="{ED1DB3B4-A6DC-476F-986E-DF361EE842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4" name="Freeform 16">
              <a:extLst>
                <a:ext uri="{FF2B5EF4-FFF2-40B4-BE49-F238E27FC236}">
                  <a16:creationId xmlns:a16="http://schemas.microsoft.com/office/drawing/2014/main" id="{4EE13DFA-3489-4DE6-9154-34D9CB4005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5" name="Freeform 17">
              <a:extLst>
                <a:ext uri="{FF2B5EF4-FFF2-40B4-BE49-F238E27FC236}">
                  <a16:creationId xmlns:a16="http://schemas.microsoft.com/office/drawing/2014/main" id="{5CD12D51-F9A8-4CC9-B9C9-206EAFD8C1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6" name="Freeform 18">
              <a:extLst>
                <a:ext uri="{FF2B5EF4-FFF2-40B4-BE49-F238E27FC236}">
                  <a16:creationId xmlns:a16="http://schemas.microsoft.com/office/drawing/2014/main" id="{266B326C-1178-40F9-A265-6067D363B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7" name="Freeform 19">
              <a:extLst>
                <a:ext uri="{FF2B5EF4-FFF2-40B4-BE49-F238E27FC236}">
                  <a16:creationId xmlns:a16="http://schemas.microsoft.com/office/drawing/2014/main" id="{12F3B319-F00B-4755-BC54-95511E21D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8" name="Freeform 20">
              <a:extLst>
                <a:ext uri="{FF2B5EF4-FFF2-40B4-BE49-F238E27FC236}">
                  <a16:creationId xmlns:a16="http://schemas.microsoft.com/office/drawing/2014/main" id="{3079D7BD-8A3F-47F6-8407-D9DA96FF35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9" name="Freeform 21">
              <a:extLst>
                <a:ext uri="{FF2B5EF4-FFF2-40B4-BE49-F238E27FC236}">
                  <a16:creationId xmlns:a16="http://schemas.microsoft.com/office/drawing/2014/main" id="{1F97C31C-8585-43FB-924B-8ADD651233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0" name="Freeform 22">
              <a:extLst>
                <a:ext uri="{FF2B5EF4-FFF2-40B4-BE49-F238E27FC236}">
                  <a16:creationId xmlns:a16="http://schemas.microsoft.com/office/drawing/2014/main" id="{A33E1C89-7E74-49BF-A5D1-9A352ED03E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2" name="Group 21">
            <a:extLst>
              <a:ext uri="{FF2B5EF4-FFF2-40B4-BE49-F238E27FC236}">
                <a16:creationId xmlns:a16="http://schemas.microsoft.com/office/drawing/2014/main" id="{0C4A17ED-96AA-44A6-A050-E1A7A1CDD9E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412" y="-786"/>
            <a:ext cx="1767505" cy="6854040"/>
            <a:chOff x="6627813" y="194833"/>
            <a:chExt cx="1952625" cy="5678918"/>
          </a:xfrm>
        </p:grpSpPr>
        <p:sp>
          <p:nvSpPr>
            <p:cNvPr id="23" name="Freeform 27">
              <a:extLst>
                <a:ext uri="{FF2B5EF4-FFF2-40B4-BE49-F238E27FC236}">
                  <a16:creationId xmlns:a16="http://schemas.microsoft.com/office/drawing/2014/main" id="{FBB2A87E-3E24-4A6F-9FD8-0F1436D4D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4" name="Freeform 28">
              <a:extLst>
                <a:ext uri="{FF2B5EF4-FFF2-40B4-BE49-F238E27FC236}">
                  <a16:creationId xmlns:a16="http://schemas.microsoft.com/office/drawing/2014/main" id="{257F945B-2AA3-4328-BFF5-20DE64011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5" name="Freeform 29">
              <a:extLst>
                <a:ext uri="{FF2B5EF4-FFF2-40B4-BE49-F238E27FC236}">
                  <a16:creationId xmlns:a16="http://schemas.microsoft.com/office/drawing/2014/main" id="{E1A7230F-6A6F-403C-9D83-7176E28525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6" name="Freeform 30">
              <a:extLst>
                <a:ext uri="{FF2B5EF4-FFF2-40B4-BE49-F238E27FC236}">
                  <a16:creationId xmlns:a16="http://schemas.microsoft.com/office/drawing/2014/main" id="{E33E315A-9CB0-460E-A8B7-0A064BBFA0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27" name="Freeform 31">
              <a:extLst>
                <a:ext uri="{FF2B5EF4-FFF2-40B4-BE49-F238E27FC236}">
                  <a16:creationId xmlns:a16="http://schemas.microsoft.com/office/drawing/2014/main" id="{22CAAD33-CFAD-4E61-82AE-0C6F838530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28" name="Freeform 32">
              <a:extLst>
                <a:ext uri="{FF2B5EF4-FFF2-40B4-BE49-F238E27FC236}">
                  <a16:creationId xmlns:a16="http://schemas.microsoft.com/office/drawing/2014/main" id="{1A20E13C-2540-4000-A13B-8F781100E3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29" name="Freeform 33">
              <a:extLst>
                <a:ext uri="{FF2B5EF4-FFF2-40B4-BE49-F238E27FC236}">
                  <a16:creationId xmlns:a16="http://schemas.microsoft.com/office/drawing/2014/main" id="{51EF0A01-E03D-448B-B12E-D5BFC6D0D2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0" name="Freeform 34">
              <a:extLst>
                <a:ext uri="{FF2B5EF4-FFF2-40B4-BE49-F238E27FC236}">
                  <a16:creationId xmlns:a16="http://schemas.microsoft.com/office/drawing/2014/main" id="{58286A03-168E-477B-8876-2C53E4950D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1" name="Freeform 35">
              <a:extLst>
                <a:ext uri="{FF2B5EF4-FFF2-40B4-BE49-F238E27FC236}">
                  <a16:creationId xmlns:a16="http://schemas.microsoft.com/office/drawing/2014/main" id="{3DFFC705-1899-4E4C-AE76-F85BAF2F66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2" name="Freeform 36">
              <a:extLst>
                <a:ext uri="{FF2B5EF4-FFF2-40B4-BE49-F238E27FC236}">
                  <a16:creationId xmlns:a16="http://schemas.microsoft.com/office/drawing/2014/main" id="{01C9598D-BDF6-4A24-83B6-4DCA4D1349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3" name="Freeform 37">
              <a:extLst>
                <a:ext uri="{FF2B5EF4-FFF2-40B4-BE49-F238E27FC236}">
                  <a16:creationId xmlns:a16="http://schemas.microsoft.com/office/drawing/2014/main" id="{950C8213-67CD-4DEF-AA44-8BB3101392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4" name="Freeform 38">
              <a:extLst>
                <a:ext uri="{FF2B5EF4-FFF2-40B4-BE49-F238E27FC236}">
                  <a16:creationId xmlns:a16="http://schemas.microsoft.com/office/drawing/2014/main" id="{2016FE1D-E3EB-4CF6-809B-159872CC7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6" name="Rectangle 35">
            <a:extLst>
              <a:ext uri="{FF2B5EF4-FFF2-40B4-BE49-F238E27FC236}">
                <a16:creationId xmlns:a16="http://schemas.microsoft.com/office/drawing/2014/main" id="{CE6C63DC-BAE4-42B6-8FDF-F6467C2D2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8" name="Freeform 6">
            <a:extLst>
              <a:ext uri="{FF2B5EF4-FFF2-40B4-BE49-F238E27FC236}">
                <a16:creationId xmlns:a16="http://schemas.microsoft.com/office/drawing/2014/main" id="{5BD23F8E-2E78-4C84-8EFB-FE6C8ACB7F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308489"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2" name="Title 1">
            <a:extLst>
              <a:ext uri="{FF2B5EF4-FFF2-40B4-BE49-F238E27FC236}">
                <a16:creationId xmlns:a16="http://schemas.microsoft.com/office/drawing/2014/main" id="{B8AB7DAB-C193-4896-86D7-C22F71CEA850}"/>
              </a:ext>
            </a:extLst>
          </p:cNvPr>
          <p:cNvSpPr>
            <a:spLocks noGrp="1"/>
          </p:cNvSpPr>
          <p:nvPr>
            <p:ph type="title"/>
          </p:nvPr>
        </p:nvSpPr>
        <p:spPr>
          <a:xfrm>
            <a:off x="3995139" y="431588"/>
            <a:ext cx="4513428" cy="5890934"/>
          </a:xfrm>
        </p:spPr>
        <p:txBody>
          <a:bodyPr vert="horz" lIns="91440" tIns="45720" rIns="91440" bIns="45720" rtlCol="0" anchor="ctr" anchorCtr="1">
            <a:normAutofit/>
          </a:bodyPr>
          <a:lstStyle/>
          <a:p>
            <a:pPr>
              <a:lnSpc>
                <a:spcPct val="150000"/>
              </a:lnSpc>
            </a:pPr>
            <a:r>
              <a:rPr lang="en-US" sz="1800" dirty="0">
                <a:solidFill>
                  <a:schemeClr val="tx1"/>
                </a:solidFill>
              </a:rPr>
              <a:t>NSFLTP Program Description</a:t>
            </a:r>
            <a:br>
              <a:rPr lang="en-US" sz="1800" dirty="0">
                <a:solidFill>
                  <a:schemeClr val="tx1"/>
                </a:solidFill>
              </a:rPr>
            </a:br>
            <a:r>
              <a:rPr lang="en-US" sz="1800" dirty="0">
                <a:solidFill>
                  <a:schemeClr val="tx1"/>
                </a:solidFill>
              </a:rPr>
              <a:t>What changed from the FY 2022 NSFLTP NOFO?</a:t>
            </a:r>
            <a:br>
              <a:rPr lang="en-US" sz="1800" dirty="0">
                <a:solidFill>
                  <a:schemeClr val="tx1"/>
                </a:solidFill>
              </a:rPr>
            </a:br>
            <a:r>
              <a:rPr lang="en-US" sz="1800" dirty="0">
                <a:solidFill>
                  <a:schemeClr val="tx1"/>
                </a:solidFill>
              </a:rPr>
              <a:t>How much funding is available?</a:t>
            </a:r>
            <a:br>
              <a:rPr lang="en-US" sz="1800" dirty="0">
                <a:solidFill>
                  <a:schemeClr val="tx1"/>
                </a:solidFill>
              </a:rPr>
            </a:br>
            <a:r>
              <a:rPr lang="en-US" sz="1800" dirty="0">
                <a:solidFill>
                  <a:schemeClr val="tx1"/>
                </a:solidFill>
              </a:rPr>
              <a:t>What projects are eligible?</a:t>
            </a:r>
            <a:br>
              <a:rPr lang="en-US" sz="1800" dirty="0">
                <a:solidFill>
                  <a:schemeClr val="tx1"/>
                </a:solidFill>
              </a:rPr>
            </a:br>
            <a:r>
              <a:rPr lang="en-US" sz="1800" dirty="0">
                <a:solidFill>
                  <a:schemeClr val="tx1"/>
                </a:solidFill>
              </a:rPr>
              <a:t>What is a </a:t>
            </a:r>
            <a:r>
              <a:rPr lang="en-US" sz="1800" dirty="0"/>
              <a:t>Sponsorship Coordinator? </a:t>
            </a:r>
            <a:br>
              <a:rPr lang="en-US" sz="1800" dirty="0">
                <a:solidFill>
                  <a:schemeClr val="tx1"/>
                </a:solidFill>
              </a:rPr>
            </a:br>
            <a:r>
              <a:rPr lang="en-US" sz="1800" dirty="0">
                <a:solidFill>
                  <a:schemeClr val="tx1"/>
                </a:solidFill>
              </a:rPr>
              <a:t>How to apply?</a:t>
            </a:r>
            <a:br>
              <a:rPr lang="en-US" sz="1800" dirty="0">
                <a:solidFill>
                  <a:schemeClr val="tx1"/>
                </a:solidFill>
              </a:rPr>
            </a:br>
            <a:r>
              <a:rPr lang="en-US" sz="1800" dirty="0">
                <a:solidFill>
                  <a:schemeClr val="tx1"/>
                </a:solidFill>
              </a:rPr>
              <a:t>How will applications be reviewed?</a:t>
            </a:r>
            <a:br>
              <a:rPr lang="en-US" sz="1800" dirty="0">
                <a:solidFill>
                  <a:schemeClr val="tx1"/>
                </a:solidFill>
              </a:rPr>
            </a:br>
            <a:r>
              <a:rPr lang="en-US" sz="1800" dirty="0">
                <a:solidFill>
                  <a:schemeClr val="tx1"/>
                </a:solidFill>
              </a:rPr>
              <a:t>How will recipients be announced?</a:t>
            </a:r>
            <a:br>
              <a:rPr lang="en-US" sz="1800" dirty="0">
                <a:solidFill>
                  <a:schemeClr val="tx1"/>
                </a:solidFill>
              </a:rPr>
            </a:br>
            <a:r>
              <a:rPr lang="en-US" sz="1800" dirty="0">
                <a:solidFill>
                  <a:schemeClr val="tx1"/>
                </a:solidFill>
              </a:rPr>
              <a:t>What are the reporting requirements?</a:t>
            </a:r>
            <a:br>
              <a:rPr lang="en-US" sz="1800" dirty="0">
                <a:solidFill>
                  <a:schemeClr val="tx1"/>
                </a:solidFill>
              </a:rPr>
            </a:br>
            <a:r>
              <a:rPr lang="en-US" sz="1800" dirty="0">
                <a:solidFill>
                  <a:schemeClr val="tx1"/>
                </a:solidFill>
              </a:rPr>
              <a:t>Where can you find more information?</a:t>
            </a:r>
            <a:br>
              <a:rPr lang="en-US" sz="1800" dirty="0">
                <a:solidFill>
                  <a:schemeClr val="tx1"/>
                </a:solidFill>
              </a:rPr>
            </a:br>
            <a:r>
              <a:rPr lang="en-US" sz="1800" dirty="0">
                <a:solidFill>
                  <a:schemeClr val="tx1"/>
                </a:solidFill>
              </a:rPr>
              <a:t>Important Websites</a:t>
            </a:r>
            <a:br>
              <a:rPr lang="en-US" sz="1800" dirty="0">
                <a:solidFill>
                  <a:schemeClr val="tx1"/>
                </a:solidFill>
              </a:rPr>
            </a:br>
            <a:r>
              <a:rPr lang="en-US" sz="1800" dirty="0">
                <a:solidFill>
                  <a:schemeClr val="tx1"/>
                </a:solidFill>
              </a:rPr>
              <a:t>Questions</a:t>
            </a:r>
            <a:endParaRPr lang="en-US" sz="1800" u="sng" cap="all" spc="200" baseline="0" dirty="0">
              <a:solidFill>
                <a:schemeClr val="tx1"/>
              </a:solidFill>
            </a:endParaRPr>
          </a:p>
        </p:txBody>
      </p:sp>
      <p:sp>
        <p:nvSpPr>
          <p:cNvPr id="40" name="Rectangle 39">
            <a:extLst>
              <a:ext uri="{FF2B5EF4-FFF2-40B4-BE49-F238E27FC236}">
                <a16:creationId xmlns:a16="http://schemas.microsoft.com/office/drawing/2014/main" id="{57ABABA7-0420-4200-9B65-1C1967CE93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E69E08AF-53C9-45B8-A664-4F8EBBABE198}"/>
              </a:ext>
            </a:extLst>
          </p:cNvPr>
          <p:cNvSpPr>
            <a:spLocks noGrp="1"/>
          </p:cNvSpPr>
          <p:nvPr>
            <p:ph type="body" idx="1"/>
          </p:nvPr>
        </p:nvSpPr>
        <p:spPr>
          <a:xfrm>
            <a:off x="895574" y="804334"/>
            <a:ext cx="2377562" cy="5249332"/>
          </a:xfrm>
        </p:spPr>
        <p:txBody>
          <a:bodyPr vert="horz" lIns="91440" tIns="45720" rIns="91440" bIns="45720" rtlCol="0" anchor="ctr">
            <a:normAutofit/>
          </a:bodyPr>
          <a:lstStyle/>
          <a:p>
            <a:pPr algn="r"/>
            <a:r>
              <a:rPr lang="en-US" sz="2800" cap="all" spc="200" baseline="0" dirty="0">
                <a:solidFill>
                  <a:schemeClr val="tx1">
                    <a:lumMod val="85000"/>
                    <a:lumOff val="15000"/>
                  </a:schemeClr>
                </a:solidFill>
              </a:rPr>
              <a:t>Overview</a:t>
            </a:r>
            <a:endParaRPr lang="en-US" sz="2800" dirty="0">
              <a:solidFill>
                <a:schemeClr val="tx1">
                  <a:lumMod val="85000"/>
                  <a:lumOff val="15000"/>
                </a:schemeClr>
              </a:solidFill>
            </a:endParaRPr>
          </a:p>
        </p:txBody>
      </p:sp>
      <p:sp>
        <p:nvSpPr>
          <p:cNvPr id="42" name="Freeform 11">
            <a:extLst>
              <a:ext uri="{FF2B5EF4-FFF2-40B4-BE49-F238E27FC236}">
                <a16:creationId xmlns:a16="http://schemas.microsoft.com/office/drawing/2014/main" id="{1E86F813-D67B-409D-AA77-FA8878C28E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171967"/>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5" name="Rectangle 4">
            <a:extLst>
              <a:ext uri="{FF2B5EF4-FFF2-40B4-BE49-F238E27FC236}">
                <a16:creationId xmlns:a16="http://schemas.microsoft.com/office/drawing/2014/main" id="{8EEF2330-F96C-2AA7-C726-1A29B0F59B0C}"/>
              </a:ext>
            </a:extLst>
          </p:cNvPr>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6" name="Freeform 11">
            <a:extLst>
              <a:ext uri="{FF2B5EF4-FFF2-40B4-BE49-F238E27FC236}">
                <a16:creationId xmlns:a16="http://schemas.microsoft.com/office/drawing/2014/main" id="{D3EC4EB1-A05C-A949-B80D-59B9ECAF0E85}"/>
              </a:ext>
            </a:extLst>
          </p:cNvPr>
          <p:cNvSpPr/>
          <p:nvPr/>
        </p:nvSpPr>
        <p:spPr bwMode="auto">
          <a:xfrm flipV="1">
            <a:off x="4990" y="3181190"/>
            <a:ext cx="749727" cy="502561"/>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a:extLst>
              <a:ext uri="{FF2B5EF4-FFF2-40B4-BE49-F238E27FC236}">
                <a16:creationId xmlns:a16="http://schemas.microsoft.com/office/drawing/2014/main" id="{A5BD743C-211E-A501-9E35-D420A14DE9CC}"/>
              </a:ext>
            </a:extLst>
          </p:cNvPr>
          <p:cNvSpPr>
            <a:spLocks noGrp="1"/>
          </p:cNvSpPr>
          <p:nvPr>
            <p:ph type="sldNum" sz="quarter" idx="12"/>
          </p:nvPr>
        </p:nvSpPr>
        <p:spPr>
          <a:xfrm>
            <a:off x="87642" y="3244723"/>
            <a:ext cx="447664" cy="365125"/>
          </a:xfrm>
        </p:spPr>
        <p:txBody>
          <a:bodyPr>
            <a:normAutofit/>
          </a:bodyPr>
          <a:lstStyle/>
          <a:p>
            <a:pPr>
              <a:lnSpc>
                <a:spcPct val="90000"/>
              </a:lnSpc>
              <a:spcAft>
                <a:spcPts val="600"/>
              </a:spcAft>
            </a:pPr>
            <a:fld id="{1A97B858-7F87-4293-BC05-FFDEB8F8B7A1}" type="slidenum">
              <a:rPr lang="en-US" sz="1900">
                <a:solidFill>
                  <a:srgbClr val="FFFFFF"/>
                </a:solidFill>
              </a:rPr>
              <a:pPr>
                <a:lnSpc>
                  <a:spcPct val="90000"/>
                </a:lnSpc>
                <a:spcAft>
                  <a:spcPts val="600"/>
                </a:spcAft>
              </a:pPr>
              <a:t>4</a:t>
            </a:fld>
            <a:endParaRPr lang="en-US" sz="1900" dirty="0">
              <a:solidFill>
                <a:srgbClr val="FFFFFF"/>
              </a:solidFill>
            </a:endParaRPr>
          </a:p>
        </p:txBody>
      </p:sp>
    </p:spTree>
    <p:extLst>
      <p:ext uri="{BB962C8B-B14F-4D97-AF65-F5344CB8AC3E}">
        <p14:creationId xmlns:p14="http://schemas.microsoft.com/office/powerpoint/2010/main" val="3834604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3030214-227F-42DB-9282-BBA6AF8D9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75416" y="1059872"/>
            <a:ext cx="2259162" cy="4851349"/>
          </a:xfrm>
        </p:spPr>
        <p:txBody>
          <a:bodyPr>
            <a:normAutofit/>
          </a:bodyPr>
          <a:lstStyle/>
          <a:p>
            <a:r>
              <a:rPr lang="en-US" sz="2800" dirty="0"/>
              <a:t>NSFLTP Program Description</a:t>
            </a:r>
          </a:p>
        </p:txBody>
      </p:sp>
      <p:sp>
        <p:nvSpPr>
          <p:cNvPr id="11" name="Freeform 11">
            <a:extLst>
              <a:ext uri="{FF2B5EF4-FFF2-40B4-BE49-F238E27FC236}">
                <a16:creationId xmlns:a16="http://schemas.microsoft.com/office/drawing/2014/main" id="{0D7A9289-BAD1-4A78-979F-A655C886D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1149203"/>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Content Placeholder 2"/>
          <p:cNvSpPr>
            <a:spLocks noGrp="1"/>
          </p:cNvSpPr>
          <p:nvPr>
            <p:ph idx="1"/>
          </p:nvPr>
        </p:nvSpPr>
        <p:spPr>
          <a:xfrm>
            <a:off x="3960276" y="1059872"/>
            <a:ext cx="4668183" cy="4851350"/>
          </a:xfrm>
        </p:spPr>
        <p:txBody>
          <a:bodyPr>
            <a:normAutofit lnSpcReduction="10000"/>
          </a:bodyPr>
          <a:lstStyle/>
          <a:p>
            <a:pPr>
              <a:lnSpc>
                <a:spcPct val="90000"/>
              </a:lnSpc>
              <a:spcAft>
                <a:spcPts val="1200"/>
              </a:spcAft>
            </a:pPr>
            <a:r>
              <a:rPr lang="en-US" b="1" dirty="0"/>
              <a:t>Program purpose </a:t>
            </a:r>
          </a:p>
          <a:p>
            <a:pPr lvl="1" indent="-274320">
              <a:lnSpc>
                <a:spcPct val="90000"/>
              </a:lnSpc>
              <a:spcAft>
                <a:spcPts val="1200"/>
              </a:spcAft>
              <a:buFont typeface="Wingdings" panose="05000000000000000000" pitchFamily="2" charset="2"/>
              <a:buChar char="§"/>
            </a:pPr>
            <a:r>
              <a:rPr lang="en-US" dirty="0"/>
              <a:t>To provide funding for the construction, reconstruction, and rehabilitation of nationally-significant projects on Federal or tribal lands. </a:t>
            </a:r>
          </a:p>
          <a:p>
            <a:pPr>
              <a:lnSpc>
                <a:spcPct val="90000"/>
              </a:lnSpc>
              <a:spcAft>
                <a:spcPts val="1200"/>
              </a:spcAft>
            </a:pPr>
            <a:r>
              <a:rPr lang="en-US" b="1" dirty="0"/>
              <a:t>Statutory citation </a:t>
            </a:r>
          </a:p>
          <a:p>
            <a:pPr lvl="1">
              <a:lnSpc>
                <a:spcPct val="90000"/>
              </a:lnSpc>
              <a:spcAft>
                <a:spcPts val="1200"/>
              </a:spcAft>
              <a:buFont typeface="Wingdings" panose="05000000000000000000" pitchFamily="2" charset="2"/>
              <a:buChar char="§"/>
            </a:pPr>
            <a:r>
              <a:rPr lang="en-US" dirty="0"/>
              <a:t>FAST Act § 1123, IIJA § 11127</a:t>
            </a:r>
          </a:p>
          <a:p>
            <a:pPr>
              <a:lnSpc>
                <a:spcPct val="90000"/>
              </a:lnSpc>
              <a:spcAft>
                <a:spcPts val="1200"/>
              </a:spcAft>
            </a:pPr>
            <a:r>
              <a:rPr lang="en-US" b="1" dirty="0"/>
              <a:t>Eligible Applicants</a:t>
            </a:r>
          </a:p>
          <a:p>
            <a:pPr lvl="1">
              <a:lnSpc>
                <a:spcPct val="90000"/>
              </a:lnSpc>
              <a:spcBef>
                <a:spcPts val="480"/>
              </a:spcBef>
              <a:buFont typeface="Wingdings" panose="05000000000000000000" pitchFamily="2" charset="2"/>
              <a:buChar char="§"/>
            </a:pPr>
            <a:r>
              <a:rPr lang="en-US" dirty="0"/>
              <a:t>Federal Land Management Agencies (FLMA) </a:t>
            </a:r>
          </a:p>
          <a:p>
            <a:pPr lvl="1">
              <a:lnSpc>
                <a:spcPct val="90000"/>
              </a:lnSpc>
              <a:spcBef>
                <a:spcPts val="480"/>
              </a:spcBef>
              <a:buFont typeface="Wingdings" panose="05000000000000000000" pitchFamily="2" charset="2"/>
              <a:buChar char="§"/>
            </a:pPr>
            <a:r>
              <a:rPr lang="en-US" dirty="0"/>
              <a:t>Tribal Governments</a:t>
            </a:r>
          </a:p>
          <a:p>
            <a:pPr lvl="1">
              <a:lnSpc>
                <a:spcPct val="90000"/>
              </a:lnSpc>
              <a:spcBef>
                <a:spcPts val="480"/>
              </a:spcBef>
              <a:buFont typeface="Wingdings" panose="05000000000000000000" pitchFamily="2" charset="2"/>
              <a:buChar char="§"/>
            </a:pPr>
            <a:r>
              <a:rPr lang="en-US" dirty="0"/>
              <a:t>States and local transportation agencies may also apply, but only if sponsored by an FLMA or Tribal Government.</a:t>
            </a:r>
          </a:p>
        </p:txBody>
      </p:sp>
      <p:sp>
        <p:nvSpPr>
          <p:cNvPr id="6" name="Rectangle 5">
            <a:extLst>
              <a:ext uri="{FF2B5EF4-FFF2-40B4-BE49-F238E27FC236}">
                <a16:creationId xmlns:a16="http://schemas.microsoft.com/office/drawing/2014/main" id="{E0A7ADAA-11DD-70B7-4867-644088016202}"/>
              </a:ext>
            </a:extLst>
          </p:cNvPr>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7" name="Freeform 11">
            <a:extLst>
              <a:ext uri="{FF2B5EF4-FFF2-40B4-BE49-F238E27FC236}">
                <a16:creationId xmlns:a16="http://schemas.microsoft.com/office/drawing/2014/main" id="{AE1082C7-387D-2801-E43E-2E514272458E}"/>
              </a:ext>
            </a:extLst>
          </p:cNvPr>
          <p:cNvSpPr/>
          <p:nvPr/>
        </p:nvSpPr>
        <p:spPr bwMode="auto">
          <a:xfrm flipV="1">
            <a:off x="-119" y="1149202"/>
            <a:ext cx="783550"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a:extLst>
              <a:ext uri="{FF2B5EF4-FFF2-40B4-BE49-F238E27FC236}">
                <a16:creationId xmlns:a16="http://schemas.microsoft.com/office/drawing/2014/main" id="{06DA709E-9ED6-433D-8B56-CBA2AADA34C2}"/>
              </a:ext>
            </a:extLst>
          </p:cNvPr>
          <p:cNvSpPr>
            <a:spLocks noGrp="1"/>
          </p:cNvSpPr>
          <p:nvPr>
            <p:ph type="sldNum" sz="quarter" idx="12"/>
          </p:nvPr>
        </p:nvSpPr>
        <p:spPr>
          <a:xfrm>
            <a:off x="141411" y="1223674"/>
            <a:ext cx="447664" cy="365125"/>
          </a:xfrm>
        </p:spPr>
        <p:txBody>
          <a:bodyPr>
            <a:normAutofit/>
          </a:bodyPr>
          <a:lstStyle/>
          <a:p>
            <a:pPr>
              <a:lnSpc>
                <a:spcPct val="90000"/>
              </a:lnSpc>
              <a:spcAft>
                <a:spcPts val="600"/>
              </a:spcAft>
            </a:pPr>
            <a:fld id="{1A97B858-7F87-4293-BC05-FFDEB8F8B7A1}" type="slidenum">
              <a:rPr lang="en-US" sz="1900">
                <a:solidFill>
                  <a:srgbClr val="FFFFFF"/>
                </a:solidFill>
              </a:rPr>
              <a:pPr>
                <a:lnSpc>
                  <a:spcPct val="90000"/>
                </a:lnSpc>
                <a:spcAft>
                  <a:spcPts val="600"/>
                </a:spcAft>
              </a:pPr>
              <a:t>5</a:t>
            </a:fld>
            <a:endParaRPr lang="en-US" sz="1900" dirty="0">
              <a:solidFill>
                <a:srgbClr val="FFFFFF"/>
              </a:solidFill>
            </a:endParaRPr>
          </a:p>
        </p:txBody>
      </p:sp>
    </p:spTree>
    <p:extLst>
      <p:ext uri="{BB962C8B-B14F-4D97-AF65-F5344CB8AC3E}">
        <p14:creationId xmlns:p14="http://schemas.microsoft.com/office/powerpoint/2010/main" val="3008335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83030214-227F-42DB-9282-BBA6AF8D9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75416" y="1059872"/>
            <a:ext cx="2259162" cy="4851349"/>
          </a:xfrm>
        </p:spPr>
        <p:txBody>
          <a:bodyPr>
            <a:normAutofit/>
          </a:bodyPr>
          <a:lstStyle/>
          <a:p>
            <a:r>
              <a:rPr lang="en-US" sz="2800" dirty="0"/>
              <a:t>NSFLTP Program Description</a:t>
            </a:r>
          </a:p>
        </p:txBody>
      </p:sp>
      <p:sp>
        <p:nvSpPr>
          <p:cNvPr id="20" name="Freeform 11">
            <a:extLst>
              <a:ext uri="{FF2B5EF4-FFF2-40B4-BE49-F238E27FC236}">
                <a16:creationId xmlns:a16="http://schemas.microsoft.com/office/drawing/2014/main" id="{0D7A9289-BAD1-4A78-979F-A655C886D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1149203"/>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Content Placeholder 2"/>
          <p:cNvSpPr>
            <a:spLocks noGrp="1"/>
          </p:cNvSpPr>
          <p:nvPr>
            <p:ph idx="1"/>
          </p:nvPr>
        </p:nvSpPr>
        <p:spPr>
          <a:xfrm>
            <a:off x="3960276" y="1059872"/>
            <a:ext cx="4668183" cy="5513050"/>
          </a:xfrm>
        </p:spPr>
        <p:txBody>
          <a:bodyPr>
            <a:normAutofit lnSpcReduction="10000"/>
          </a:bodyPr>
          <a:lstStyle/>
          <a:p>
            <a:pPr>
              <a:lnSpc>
                <a:spcPct val="90000"/>
              </a:lnSpc>
            </a:pPr>
            <a:r>
              <a:rPr lang="en-US" dirty="0"/>
              <a:t>Minimum Project Construction Cost –</a:t>
            </a:r>
            <a:r>
              <a:rPr lang="en-US" b="1" dirty="0"/>
              <a:t>$12,500,000. </a:t>
            </a:r>
          </a:p>
          <a:p>
            <a:pPr>
              <a:lnSpc>
                <a:spcPct val="90000"/>
              </a:lnSpc>
            </a:pPr>
            <a:r>
              <a:rPr lang="en-US" dirty="0"/>
              <a:t>50% of the available funds </a:t>
            </a:r>
            <a:r>
              <a:rPr lang="en-US" b="1" dirty="0"/>
              <a:t>must</a:t>
            </a:r>
            <a:r>
              <a:rPr lang="en-US" dirty="0"/>
              <a:t> go to Tribal transportation facilities</a:t>
            </a:r>
          </a:p>
          <a:p>
            <a:pPr>
              <a:lnSpc>
                <a:spcPct val="90000"/>
              </a:lnSpc>
            </a:pPr>
            <a:r>
              <a:rPr lang="en-US" dirty="0"/>
              <a:t>Not less than one eligible project from National Park Service for a unit with 3,000,000 annual visitors or more shall receive funds</a:t>
            </a:r>
          </a:p>
          <a:p>
            <a:pPr>
              <a:lnSpc>
                <a:spcPct val="90000"/>
              </a:lnSpc>
            </a:pPr>
            <a:r>
              <a:rPr lang="en-US" b="1" dirty="0"/>
              <a:t>Federal share </a:t>
            </a:r>
          </a:p>
          <a:p>
            <a:pPr lvl="1">
              <a:lnSpc>
                <a:spcPct val="90000"/>
              </a:lnSpc>
              <a:buFont typeface="Wingdings" panose="05000000000000000000" pitchFamily="2" charset="2"/>
              <a:buChar char="§"/>
            </a:pPr>
            <a:r>
              <a:rPr lang="en-US" b="1" dirty="0"/>
              <a:t>100%  </a:t>
            </a:r>
            <a:r>
              <a:rPr lang="en-US" dirty="0"/>
              <a:t>for Projects on Tribal transportation facilities</a:t>
            </a:r>
            <a:endParaRPr lang="en-US" b="1" dirty="0"/>
          </a:p>
          <a:p>
            <a:pPr lvl="1">
              <a:lnSpc>
                <a:spcPct val="90000"/>
              </a:lnSpc>
              <a:buFont typeface="Wingdings" panose="05000000000000000000" pitchFamily="2" charset="2"/>
              <a:buChar char="§"/>
            </a:pPr>
            <a:r>
              <a:rPr lang="en-US" b="1" dirty="0"/>
              <a:t>90% </a:t>
            </a:r>
            <a:r>
              <a:rPr lang="en-US" dirty="0"/>
              <a:t>for other Projects not on Tribal transportation facilities</a:t>
            </a:r>
            <a:endParaRPr lang="en-US" b="1" dirty="0"/>
          </a:p>
          <a:p>
            <a:pPr lvl="1">
              <a:lnSpc>
                <a:spcPct val="90000"/>
              </a:lnSpc>
              <a:buFont typeface="Wingdings" panose="05000000000000000000" pitchFamily="2" charset="2"/>
              <a:buChar char="§"/>
            </a:pPr>
            <a:r>
              <a:rPr lang="en-US" dirty="0"/>
              <a:t>Allows the use of </a:t>
            </a:r>
            <a:r>
              <a:rPr lang="en-US" b="1" dirty="0"/>
              <a:t>Federal funding </a:t>
            </a:r>
            <a:r>
              <a:rPr lang="en-US" dirty="0"/>
              <a:t>as match, including Title 23 and 49 funds</a:t>
            </a:r>
          </a:p>
          <a:p>
            <a:r>
              <a:rPr lang="en-US" b="1" dirty="0"/>
              <a:t>Funding Availability</a:t>
            </a:r>
          </a:p>
          <a:p>
            <a:pPr lvl="1">
              <a:lnSpc>
                <a:spcPct val="90000"/>
              </a:lnSpc>
              <a:buFont typeface="Wingdings" panose="05000000000000000000" pitchFamily="2" charset="2"/>
              <a:buChar char="§"/>
            </a:pPr>
            <a:r>
              <a:rPr lang="en-US" dirty="0"/>
              <a:t>3 fiscal years following the fiscal year for which the amounts are appropriated.</a:t>
            </a:r>
          </a:p>
        </p:txBody>
      </p:sp>
      <p:sp>
        <p:nvSpPr>
          <p:cNvPr id="5" name="Rectangle 4">
            <a:extLst>
              <a:ext uri="{FF2B5EF4-FFF2-40B4-BE49-F238E27FC236}">
                <a16:creationId xmlns:a16="http://schemas.microsoft.com/office/drawing/2014/main" id="{137D5146-5643-068D-3452-E9FB03D0199B}"/>
              </a:ext>
            </a:extLst>
          </p:cNvPr>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6" name="Freeform 11">
            <a:extLst>
              <a:ext uri="{FF2B5EF4-FFF2-40B4-BE49-F238E27FC236}">
                <a16:creationId xmlns:a16="http://schemas.microsoft.com/office/drawing/2014/main" id="{D51122A5-AE89-0FC8-34AB-F88DA5CDD617}"/>
              </a:ext>
            </a:extLst>
          </p:cNvPr>
          <p:cNvSpPr/>
          <p:nvPr/>
        </p:nvSpPr>
        <p:spPr bwMode="auto">
          <a:xfrm flipV="1">
            <a:off x="58" y="1150575"/>
            <a:ext cx="823468"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a:extLst>
              <a:ext uri="{FF2B5EF4-FFF2-40B4-BE49-F238E27FC236}">
                <a16:creationId xmlns:a16="http://schemas.microsoft.com/office/drawing/2014/main" id="{06DA709E-9ED6-433D-8B56-CBA2AADA34C2}"/>
              </a:ext>
            </a:extLst>
          </p:cNvPr>
          <p:cNvSpPr>
            <a:spLocks noGrp="1"/>
          </p:cNvSpPr>
          <p:nvPr>
            <p:ph type="sldNum" sz="quarter" idx="12"/>
          </p:nvPr>
        </p:nvSpPr>
        <p:spPr>
          <a:xfrm>
            <a:off x="141411" y="1223674"/>
            <a:ext cx="447664" cy="365125"/>
          </a:xfrm>
        </p:spPr>
        <p:txBody>
          <a:bodyPr>
            <a:normAutofit/>
          </a:bodyPr>
          <a:lstStyle/>
          <a:p>
            <a:pPr>
              <a:lnSpc>
                <a:spcPct val="90000"/>
              </a:lnSpc>
              <a:spcAft>
                <a:spcPts val="600"/>
              </a:spcAft>
            </a:pPr>
            <a:fld id="{1A97B858-7F87-4293-BC05-FFDEB8F8B7A1}" type="slidenum">
              <a:rPr lang="en-US" sz="1900">
                <a:solidFill>
                  <a:srgbClr val="FFFFFF"/>
                </a:solidFill>
              </a:rPr>
              <a:pPr>
                <a:lnSpc>
                  <a:spcPct val="90000"/>
                </a:lnSpc>
                <a:spcAft>
                  <a:spcPts val="600"/>
                </a:spcAft>
              </a:pPr>
              <a:t>6</a:t>
            </a:fld>
            <a:endParaRPr lang="en-US" sz="1900" dirty="0">
              <a:solidFill>
                <a:srgbClr val="FFFFFF"/>
              </a:solidFill>
            </a:endParaRPr>
          </a:p>
        </p:txBody>
      </p:sp>
    </p:spTree>
    <p:extLst>
      <p:ext uri="{BB962C8B-B14F-4D97-AF65-F5344CB8AC3E}">
        <p14:creationId xmlns:p14="http://schemas.microsoft.com/office/powerpoint/2010/main" val="1708796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F966DD2F-FBF5-41CE-A3F4-565352D95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46172" y="624110"/>
            <a:ext cx="7284749" cy="1280890"/>
          </a:xfrm>
        </p:spPr>
        <p:txBody>
          <a:bodyPr>
            <a:normAutofit/>
          </a:bodyPr>
          <a:lstStyle/>
          <a:p>
            <a:r>
              <a:rPr lang="en-US" dirty="0"/>
              <a:t>Changes from the FY 2022 NSFLTP NOFO</a:t>
            </a:r>
          </a:p>
        </p:txBody>
      </p:sp>
      <p:sp>
        <p:nvSpPr>
          <p:cNvPr id="30" name="Rectangle 29">
            <a:extLst>
              <a:ext uri="{FF2B5EF4-FFF2-40B4-BE49-F238E27FC236}">
                <a16:creationId xmlns:a16="http://schemas.microsoft.com/office/drawing/2014/main" id="{F46FCE2B-F2D2-466E-B0AA-8E341DB498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11">
            <a:extLst>
              <a:ext uri="{FF2B5EF4-FFF2-40B4-BE49-F238E27FC236}">
                <a16:creationId xmlns:a16="http://schemas.microsoft.com/office/drawing/2014/main" id="{2BD31C98-199A-4722-A1A5-4393A43E74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3141" y="714375"/>
            <a:ext cx="1191394"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a:extLst>
              <a:ext uri="{FF2B5EF4-FFF2-40B4-BE49-F238E27FC236}">
                <a16:creationId xmlns:a16="http://schemas.microsoft.com/office/drawing/2014/main" id="{06DA709E-9ED6-433D-8B56-CBA2AADA34C2}"/>
              </a:ext>
            </a:extLst>
          </p:cNvPr>
          <p:cNvSpPr>
            <a:spLocks noGrp="1"/>
          </p:cNvSpPr>
          <p:nvPr>
            <p:ph type="sldNum" sz="quarter" idx="12"/>
          </p:nvPr>
        </p:nvSpPr>
        <p:spPr>
          <a:xfrm>
            <a:off x="398859" y="787782"/>
            <a:ext cx="584825" cy="365125"/>
          </a:xfrm>
        </p:spPr>
        <p:txBody>
          <a:bodyPr>
            <a:normAutofit/>
          </a:bodyPr>
          <a:lstStyle/>
          <a:p>
            <a:pPr>
              <a:lnSpc>
                <a:spcPct val="90000"/>
              </a:lnSpc>
              <a:spcAft>
                <a:spcPts val="600"/>
              </a:spcAft>
            </a:pPr>
            <a:fld id="{1A97B858-7F87-4293-BC05-FFDEB8F8B7A1}" type="slidenum">
              <a:rPr lang="en-US" sz="1900" smtClean="0"/>
              <a:pPr>
                <a:lnSpc>
                  <a:spcPct val="90000"/>
                </a:lnSpc>
                <a:spcAft>
                  <a:spcPts val="600"/>
                </a:spcAft>
              </a:pPr>
              <a:t>7</a:t>
            </a:fld>
            <a:endParaRPr lang="en-US" sz="1900"/>
          </a:p>
        </p:txBody>
      </p:sp>
      <p:graphicFrame>
        <p:nvGraphicFramePr>
          <p:cNvPr id="6" name="Content Placeholder 2">
            <a:extLst>
              <a:ext uri="{FF2B5EF4-FFF2-40B4-BE49-F238E27FC236}">
                <a16:creationId xmlns:a16="http://schemas.microsoft.com/office/drawing/2014/main" id="{C5F33D81-7FCF-35CD-6E7E-0CB771366B9D}"/>
              </a:ext>
            </a:extLst>
          </p:cNvPr>
          <p:cNvGraphicFramePr>
            <a:graphicFrameLocks noGrp="1"/>
          </p:cNvGraphicFramePr>
          <p:nvPr>
            <p:ph idx="1"/>
            <p:extLst>
              <p:ext uri="{D42A27DB-BD31-4B8C-83A1-F6EECF244321}">
                <p14:modId xmlns:p14="http://schemas.microsoft.com/office/powerpoint/2010/main" val="1026323256"/>
              </p:ext>
            </p:extLst>
          </p:nvPr>
        </p:nvGraphicFramePr>
        <p:xfrm>
          <a:off x="1270303" y="1803435"/>
          <a:ext cx="6740553" cy="36539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46517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F966DD2F-FBF5-41CE-A3F4-565352D95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46172" y="624110"/>
            <a:ext cx="7475099" cy="1280890"/>
          </a:xfrm>
        </p:spPr>
        <p:txBody>
          <a:bodyPr>
            <a:normAutofit/>
          </a:bodyPr>
          <a:lstStyle/>
          <a:p>
            <a:r>
              <a:rPr lang="en-US" dirty="0"/>
              <a:t>FY 2023 NSFLTP funding available</a:t>
            </a:r>
          </a:p>
        </p:txBody>
      </p:sp>
      <p:sp>
        <p:nvSpPr>
          <p:cNvPr id="30" name="Rectangle 29">
            <a:extLst>
              <a:ext uri="{FF2B5EF4-FFF2-40B4-BE49-F238E27FC236}">
                <a16:creationId xmlns:a16="http://schemas.microsoft.com/office/drawing/2014/main" id="{F46FCE2B-F2D2-466E-B0AA-8E341DB498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11">
            <a:extLst>
              <a:ext uri="{FF2B5EF4-FFF2-40B4-BE49-F238E27FC236}">
                <a16:creationId xmlns:a16="http://schemas.microsoft.com/office/drawing/2014/main" id="{2BD31C98-199A-4722-A1A5-4393A43E74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3141" y="714375"/>
            <a:ext cx="1191394"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a:extLst>
              <a:ext uri="{FF2B5EF4-FFF2-40B4-BE49-F238E27FC236}">
                <a16:creationId xmlns:a16="http://schemas.microsoft.com/office/drawing/2014/main" id="{06DA709E-9ED6-433D-8B56-CBA2AADA34C2}"/>
              </a:ext>
            </a:extLst>
          </p:cNvPr>
          <p:cNvSpPr>
            <a:spLocks noGrp="1"/>
          </p:cNvSpPr>
          <p:nvPr>
            <p:ph type="sldNum" sz="quarter" idx="12"/>
          </p:nvPr>
        </p:nvSpPr>
        <p:spPr>
          <a:xfrm>
            <a:off x="398859" y="787782"/>
            <a:ext cx="584825" cy="365125"/>
          </a:xfrm>
        </p:spPr>
        <p:txBody>
          <a:bodyPr>
            <a:normAutofit/>
          </a:bodyPr>
          <a:lstStyle/>
          <a:p>
            <a:pPr>
              <a:lnSpc>
                <a:spcPct val="90000"/>
              </a:lnSpc>
              <a:spcAft>
                <a:spcPts val="600"/>
              </a:spcAft>
            </a:pPr>
            <a:fld id="{1A97B858-7F87-4293-BC05-FFDEB8F8B7A1}" type="slidenum">
              <a:rPr lang="en-US" sz="1900" smtClean="0"/>
              <a:pPr>
                <a:lnSpc>
                  <a:spcPct val="90000"/>
                </a:lnSpc>
                <a:spcAft>
                  <a:spcPts val="600"/>
                </a:spcAft>
              </a:pPr>
              <a:t>8</a:t>
            </a:fld>
            <a:endParaRPr lang="en-US" sz="1900"/>
          </a:p>
        </p:txBody>
      </p:sp>
      <p:graphicFrame>
        <p:nvGraphicFramePr>
          <p:cNvPr id="6" name="Content Placeholder 2">
            <a:extLst>
              <a:ext uri="{FF2B5EF4-FFF2-40B4-BE49-F238E27FC236}">
                <a16:creationId xmlns:a16="http://schemas.microsoft.com/office/drawing/2014/main" id="{C5F33D81-7FCF-35CD-6E7E-0CB771366B9D}"/>
              </a:ext>
            </a:extLst>
          </p:cNvPr>
          <p:cNvGraphicFramePr>
            <a:graphicFrameLocks noGrp="1"/>
          </p:cNvGraphicFramePr>
          <p:nvPr>
            <p:ph idx="1"/>
            <p:extLst>
              <p:ext uri="{D42A27DB-BD31-4B8C-83A1-F6EECF244321}">
                <p14:modId xmlns:p14="http://schemas.microsoft.com/office/powerpoint/2010/main" val="2813575294"/>
              </p:ext>
            </p:extLst>
          </p:nvPr>
        </p:nvGraphicFramePr>
        <p:xfrm>
          <a:off x="1270303" y="1803435"/>
          <a:ext cx="6740553" cy="36539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42201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83030214-227F-42DB-9282-BBA6AF8D9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75416" y="1059872"/>
            <a:ext cx="2259162" cy="4851349"/>
          </a:xfrm>
        </p:spPr>
        <p:txBody>
          <a:bodyPr>
            <a:normAutofit/>
          </a:bodyPr>
          <a:lstStyle/>
          <a:p>
            <a:r>
              <a:rPr lang="en-US" sz="2800" dirty="0"/>
              <a:t>NSFLTP Eligibility Information</a:t>
            </a:r>
          </a:p>
        </p:txBody>
      </p:sp>
      <p:sp>
        <p:nvSpPr>
          <p:cNvPr id="27" name="Freeform 11">
            <a:extLst>
              <a:ext uri="{FF2B5EF4-FFF2-40B4-BE49-F238E27FC236}">
                <a16:creationId xmlns:a16="http://schemas.microsoft.com/office/drawing/2014/main" id="{0D7A9289-BAD1-4A78-979F-A655C886D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1149203"/>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Content Placeholder 2"/>
          <p:cNvSpPr>
            <a:spLocks noGrp="1"/>
          </p:cNvSpPr>
          <p:nvPr>
            <p:ph idx="1"/>
          </p:nvPr>
        </p:nvSpPr>
        <p:spPr>
          <a:xfrm>
            <a:off x="3960276" y="1059871"/>
            <a:ext cx="4668183" cy="5362443"/>
          </a:xfrm>
        </p:spPr>
        <p:txBody>
          <a:bodyPr>
            <a:normAutofit/>
          </a:bodyPr>
          <a:lstStyle/>
          <a:p>
            <a:pPr>
              <a:lnSpc>
                <a:spcPct val="90000"/>
              </a:lnSpc>
            </a:pPr>
            <a:r>
              <a:rPr lang="en-US" sz="1700" dirty="0"/>
              <a:t>A </a:t>
            </a:r>
            <a:r>
              <a:rPr lang="en-US" sz="1700" b="1" dirty="0"/>
              <a:t>single continuous project </a:t>
            </a:r>
            <a:r>
              <a:rPr lang="en-US" sz="1700" dirty="0"/>
              <a:t>on a Federal lands transportation facility, a Federal lands access transportation facility</a:t>
            </a:r>
            <a:r>
              <a:rPr lang="en-US" sz="1700" dirty="0">
                <a:solidFill>
                  <a:srgbClr val="728653"/>
                </a:solidFill>
              </a:rPr>
              <a:t>*</a:t>
            </a:r>
            <a:r>
              <a:rPr lang="en-US" sz="1700" dirty="0"/>
              <a:t>, or a tribal transportation facility</a:t>
            </a:r>
            <a:r>
              <a:rPr lang="en-US" sz="1700" dirty="0">
                <a:solidFill>
                  <a:srgbClr val="728653"/>
                </a:solidFill>
              </a:rPr>
              <a:t>*</a:t>
            </a:r>
          </a:p>
          <a:p>
            <a:pPr marL="457200" lvl="1" indent="0">
              <a:lnSpc>
                <a:spcPct val="90000"/>
              </a:lnSpc>
              <a:buNone/>
            </a:pPr>
            <a:r>
              <a:rPr lang="en-US" sz="1700" dirty="0">
                <a:solidFill>
                  <a:srgbClr val="728653"/>
                </a:solidFill>
              </a:rPr>
              <a:t>*</a:t>
            </a:r>
            <a:r>
              <a:rPr lang="en-US" sz="1400" dirty="0"/>
              <a:t>The facility is not required to be included in an inventory described in 23 U.S.C. sections 202 or 203 [FAST Act, section 1123(c)(1)]; </a:t>
            </a:r>
          </a:p>
          <a:p>
            <a:pPr>
              <a:lnSpc>
                <a:spcPct val="90000"/>
              </a:lnSpc>
            </a:pPr>
            <a:r>
              <a:rPr lang="en-US" sz="1700" b="1" dirty="0"/>
              <a:t>NEPA must be complete</a:t>
            </a:r>
            <a:r>
              <a:rPr lang="en-US" sz="1700" dirty="0"/>
              <a:t>, as demonstrated through—</a:t>
            </a:r>
          </a:p>
          <a:p>
            <a:pPr lvl="1">
              <a:lnSpc>
                <a:spcPct val="90000"/>
              </a:lnSpc>
              <a:buFont typeface="Wingdings" panose="05000000000000000000" pitchFamily="2" charset="2"/>
              <a:buChar char="§"/>
            </a:pPr>
            <a:r>
              <a:rPr lang="en-US" sz="1700" dirty="0"/>
              <a:t>a record of decision with respect to the project;</a:t>
            </a:r>
          </a:p>
          <a:p>
            <a:pPr lvl="1">
              <a:lnSpc>
                <a:spcPct val="90000"/>
              </a:lnSpc>
              <a:buFont typeface="Wingdings" panose="05000000000000000000" pitchFamily="2" charset="2"/>
              <a:buChar char="§"/>
            </a:pPr>
            <a:r>
              <a:rPr lang="en-US" sz="1700" dirty="0"/>
              <a:t>a finding that the project has no significant impact; or </a:t>
            </a:r>
          </a:p>
          <a:p>
            <a:pPr lvl="1">
              <a:lnSpc>
                <a:spcPct val="90000"/>
              </a:lnSpc>
              <a:buFont typeface="Wingdings" panose="05000000000000000000" pitchFamily="2" charset="2"/>
              <a:buChar char="§"/>
            </a:pPr>
            <a:r>
              <a:rPr lang="en-US" sz="1700" dirty="0"/>
              <a:t>a determination that the project is categorically excluded; and</a:t>
            </a:r>
          </a:p>
          <a:p>
            <a:pPr>
              <a:lnSpc>
                <a:spcPct val="90000"/>
              </a:lnSpc>
            </a:pPr>
            <a:r>
              <a:rPr lang="en-US" sz="1700" dirty="0"/>
              <a:t>The project must have an estimated total project cost </a:t>
            </a:r>
            <a:r>
              <a:rPr lang="en-US" sz="1700" b="1" dirty="0"/>
              <a:t>equal to or exceeding $12,500,000</a:t>
            </a:r>
          </a:p>
        </p:txBody>
      </p:sp>
      <p:sp>
        <p:nvSpPr>
          <p:cNvPr id="5" name="Rectangle 4">
            <a:extLst>
              <a:ext uri="{FF2B5EF4-FFF2-40B4-BE49-F238E27FC236}">
                <a16:creationId xmlns:a16="http://schemas.microsoft.com/office/drawing/2014/main" id="{943B6A5E-A01A-4192-7E29-692E04809167}"/>
              </a:ext>
            </a:extLst>
          </p:cNvPr>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6" name="Freeform 11">
            <a:extLst>
              <a:ext uri="{FF2B5EF4-FFF2-40B4-BE49-F238E27FC236}">
                <a16:creationId xmlns:a16="http://schemas.microsoft.com/office/drawing/2014/main" id="{8956F1CF-3274-A39D-DA12-FA03B0349654}"/>
              </a:ext>
            </a:extLst>
          </p:cNvPr>
          <p:cNvSpPr/>
          <p:nvPr/>
        </p:nvSpPr>
        <p:spPr bwMode="auto">
          <a:xfrm flipV="1">
            <a:off x="57" y="1150574"/>
            <a:ext cx="771467"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a:extLst>
              <a:ext uri="{FF2B5EF4-FFF2-40B4-BE49-F238E27FC236}">
                <a16:creationId xmlns:a16="http://schemas.microsoft.com/office/drawing/2014/main" id="{06DA709E-9ED6-433D-8B56-CBA2AADA34C2}"/>
              </a:ext>
            </a:extLst>
          </p:cNvPr>
          <p:cNvSpPr>
            <a:spLocks noGrp="1"/>
          </p:cNvSpPr>
          <p:nvPr>
            <p:ph type="sldNum" sz="quarter" idx="12"/>
          </p:nvPr>
        </p:nvSpPr>
        <p:spPr>
          <a:xfrm>
            <a:off x="141411" y="1247424"/>
            <a:ext cx="447664" cy="365125"/>
          </a:xfrm>
        </p:spPr>
        <p:txBody>
          <a:bodyPr>
            <a:normAutofit/>
          </a:bodyPr>
          <a:lstStyle/>
          <a:p>
            <a:pPr marL="0" marR="0" lvl="0" indent="0" defTabSz="457200" rtl="0" eaLnBrk="1" fontAlgn="auto" latinLnBrk="0" hangingPunct="1">
              <a:lnSpc>
                <a:spcPct val="90000"/>
              </a:lnSpc>
              <a:spcBef>
                <a:spcPts val="0"/>
              </a:spcBef>
              <a:spcAft>
                <a:spcPts val="600"/>
              </a:spcAft>
              <a:buClrTx/>
              <a:buSzTx/>
              <a:buFontTx/>
              <a:buNone/>
              <a:tabLst/>
              <a:defRPr/>
            </a:pPr>
            <a:fld id="{1A97B858-7F87-4293-BC05-FFDEB8F8B7A1}" type="slidenum">
              <a:rPr kumimoji="0" lang="en-US" sz="1900" b="0" i="0" u="none" strike="noStrike" kern="1200" cap="none" spc="0" normalizeH="0" baseline="0" noProof="0">
                <a:ln>
                  <a:noFill/>
                </a:ln>
                <a:solidFill>
                  <a:srgbClr val="FFFFFF"/>
                </a:solidFill>
                <a:effectLst/>
                <a:uLnTx/>
                <a:uFillTx/>
                <a:latin typeface="Century Gothic" panose="020B0502020202020204"/>
                <a:ea typeface="+mn-ea"/>
                <a:cs typeface="+mn-cs"/>
              </a:rPr>
              <a:pPr marL="0" marR="0" lvl="0" indent="0" defTabSz="457200" rtl="0" eaLnBrk="1" fontAlgn="auto" latinLnBrk="0" hangingPunct="1">
                <a:lnSpc>
                  <a:spcPct val="90000"/>
                </a:lnSpc>
                <a:spcBef>
                  <a:spcPts val="0"/>
                </a:spcBef>
                <a:spcAft>
                  <a:spcPts val="600"/>
                </a:spcAft>
                <a:buClrTx/>
                <a:buSzTx/>
                <a:buFontTx/>
                <a:buNone/>
                <a:tabLst/>
                <a:defRPr/>
              </a:pPr>
              <a:t>9</a:t>
            </a:fld>
            <a:endParaRPr kumimoji="0" lang="en-US" sz="1900" b="0" i="0" u="none" strike="noStrike" kern="1200" cap="none" spc="0" normalizeH="0" baseline="0" noProof="0" dirty="0">
              <a:ln>
                <a:noFill/>
              </a:ln>
              <a:solidFill>
                <a:srgbClr val="FF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640909882"/>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EB2C590C5B0E548BBB80B30B4757BD0" ma:contentTypeVersion="12" ma:contentTypeDescription="Create a new document." ma:contentTypeScope="" ma:versionID="800e7e632fbf20d491ce93ee26d1e9f8">
  <xsd:schema xmlns:xsd="http://www.w3.org/2001/XMLSchema" xmlns:xs="http://www.w3.org/2001/XMLSchema" xmlns:p="http://schemas.microsoft.com/office/2006/metadata/properties" xmlns:ns2="63ed583d-7590-47b9-98bc-2af72f9646ac" xmlns:ns3="b3ce6949-99fe-4549-b75a-2322037c47c1" targetNamespace="http://schemas.microsoft.com/office/2006/metadata/properties" ma:root="true" ma:fieldsID="95fd6c8761b16e82c39942e5938d06b8" ns2:_="" ns3:_="">
    <xsd:import namespace="63ed583d-7590-47b9-98bc-2af72f9646ac"/>
    <xsd:import namespace="b3ce6949-99fe-4549-b75a-2322037c47c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ReviewStage" minOccurs="0"/>
                <xsd:element ref="ns2:Comments" minOccurs="0"/>
                <xsd:element ref="ns2:PublishStage" minOccurs="0"/>
                <xsd:element ref="ns2:MediaServiceAutoTag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ed583d-7590-47b9-98bc-2af72f9646a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ReviewStage" ma:index="12" nillable="true" ma:displayName="Review Stage" ma:format="Dropdown" ma:internalName="ReviewStage">
      <xsd:simpleType>
        <xsd:restriction base="dms:Choice">
          <xsd:enumeration value="Review 1 complete"/>
          <xsd:enumeration value="Review 2 complete - QC ready"/>
          <xsd:enumeration value="Review 2 complete - EDITS/COMMENTS"/>
          <xsd:enumeration value="Completed QC &amp; saved clean"/>
          <xsd:enumeration value="Sent to OD for review"/>
          <xsd:enumeration value="Completed OD review"/>
          <xsd:enumeration value="Completed T-Team review"/>
          <xsd:enumeration value="Final edits made"/>
          <xsd:enumeration value="FINAL"/>
        </xsd:restriction>
      </xsd:simpleType>
    </xsd:element>
    <xsd:element name="Comments" ma:index="13" nillable="true" ma:displayName="Comments" ma:format="Dropdown" ma:internalName="Comments">
      <xsd:simpleType>
        <xsd:restriction base="dms:Text">
          <xsd:maxLength value="255"/>
        </xsd:restriction>
      </xsd:simpleType>
    </xsd:element>
    <xsd:element name="PublishStage" ma:index="14" nillable="true" ma:displayName="Publish Stage" ma:format="Dropdown" ma:internalName="PublishStage">
      <xsd:simpleType>
        <xsd:restriction base="dms:Choice">
          <xsd:enumeration value="Still editing"/>
          <xsd:enumeration value="Ready for PDF"/>
          <xsd:enumeration value="Converted to PDF"/>
          <xsd:enumeration value="Added to Compiled PDF"/>
          <xsd:enumeration value="QC complete"/>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3ce6949-99fe-4549-b75a-2322037c47c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viewStage xmlns="63ed583d-7590-47b9-98bc-2af72f9646ac" xsi:nil="true"/>
    <Comments xmlns="63ed583d-7590-47b9-98bc-2af72f9646ac" xsi:nil="true"/>
    <PublishStage xmlns="63ed583d-7590-47b9-98bc-2af72f9646ac" xsi:nil="true"/>
  </documentManagement>
</p:properties>
</file>

<file path=customXml/itemProps1.xml><?xml version="1.0" encoding="utf-8"?>
<ds:datastoreItem xmlns:ds="http://schemas.openxmlformats.org/officeDocument/2006/customXml" ds:itemID="{C1C8134E-02E9-44AC-B47B-3A18C6E9CD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3ed583d-7590-47b9-98bc-2af72f9646ac"/>
    <ds:schemaRef ds:uri="b3ce6949-99fe-4549-b75a-2322037c47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00E6E28-922E-489D-B6F0-B2B4E174340D}">
  <ds:schemaRefs>
    <ds:schemaRef ds:uri="http://schemas.microsoft.com/sharepoint/v3/contenttype/forms"/>
  </ds:schemaRefs>
</ds:datastoreItem>
</file>

<file path=customXml/itemProps3.xml><?xml version="1.0" encoding="utf-8"?>
<ds:datastoreItem xmlns:ds="http://schemas.openxmlformats.org/officeDocument/2006/customXml" ds:itemID="{71BD2BE4-F3E5-45B1-B00A-AF7AF65464CB}">
  <ds:schemaRefs>
    <ds:schemaRef ds:uri="http://purl.org/dc/terms/"/>
    <ds:schemaRef ds:uri="b3ce6949-99fe-4549-b75a-2322037c47c1"/>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63ed583d-7590-47b9-98bc-2af72f9646ac"/>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Wisp</Template>
  <TotalTime>0</TotalTime>
  <Words>2189</Words>
  <Application>Microsoft Office PowerPoint</Application>
  <PresentationFormat>On-screen Show (4:3)</PresentationFormat>
  <Paragraphs>256</Paragraphs>
  <Slides>29</Slides>
  <Notes>28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Arial</vt:lpstr>
      <vt:lpstr>Calibri</vt:lpstr>
      <vt:lpstr>Century Gothic</vt:lpstr>
      <vt:lpstr>Segoe UI</vt:lpstr>
      <vt:lpstr>Times New Roman</vt:lpstr>
      <vt:lpstr>Wingdings</vt:lpstr>
      <vt:lpstr>Wingdings 3</vt:lpstr>
      <vt:lpstr>Wisp</vt:lpstr>
      <vt:lpstr>PowerPoint Presentation</vt:lpstr>
      <vt:lpstr>Disclaimer</vt:lpstr>
      <vt:lpstr>This is a webinar for the Fiscal Year (FY) 2023 NSFLTP Program Notice of Funding Opportunity (NOFO)</vt:lpstr>
      <vt:lpstr>NSFLTP Program Description What changed from the FY 2022 NSFLTP NOFO? How much funding is available? What projects are eligible? What is a Sponsorship Coordinator?  How to apply? How will applications be reviewed? How will recipients be announced? What are the reporting requirements? Where can you find more information? Important Websites Questions</vt:lpstr>
      <vt:lpstr>NSFLTP Program Description</vt:lpstr>
      <vt:lpstr>NSFLTP Program Description</vt:lpstr>
      <vt:lpstr>Changes from the FY 2022 NSFLTP NOFO</vt:lpstr>
      <vt:lpstr>FY 2023 NSFLTP funding available</vt:lpstr>
      <vt:lpstr>NSFLTP Eligibility Information</vt:lpstr>
      <vt:lpstr>NSFLTP Eligibility Information</vt:lpstr>
      <vt:lpstr>Sponsorship Coordinator </vt:lpstr>
      <vt:lpstr>Application and Submission Information</vt:lpstr>
      <vt:lpstr>Application Review Information, overview</vt:lpstr>
      <vt:lpstr>Application Review Information, Statutory Criteria</vt:lpstr>
      <vt:lpstr>Application Review Information, Statutory Criteria</vt:lpstr>
      <vt:lpstr>Application Review Information, Discretionary Criteria</vt:lpstr>
      <vt:lpstr>Application Review Information, application rating guidelines</vt:lpstr>
      <vt:lpstr>Federal Award Administration Information</vt:lpstr>
      <vt:lpstr>Federal Award Administration Information</vt:lpstr>
      <vt:lpstr>Important Websites</vt:lpstr>
      <vt:lpstr>Websites: Grants.gov</vt:lpstr>
      <vt:lpstr>Websites: Grants.gov</vt:lpstr>
      <vt:lpstr>Websites:  Grants.gov</vt:lpstr>
      <vt:lpstr>Websites:  Grants.gov</vt:lpstr>
      <vt:lpstr>Websites: SAM.gov</vt:lpstr>
      <vt:lpstr>Websites: SAM.gov</vt:lpstr>
      <vt:lpstr>Websites:  SAM.gov</vt:lpstr>
      <vt:lpstr>Websites: NSFLTP</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INFRASTRUCTURE INVESTMENT AND JOBS ACT (IIJA) Overview of highway provisions</dc:title>
  <dc:creator/>
  <cp:lastModifiedBy/>
  <cp:revision>48</cp:revision>
  <dcterms:created xsi:type="dcterms:W3CDTF">2017-11-21T14:37:20Z</dcterms:created>
  <dcterms:modified xsi:type="dcterms:W3CDTF">2023-08-28T15:19:48Z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0x010100FEB2C590C5B0E548BBB80B30B4757BD0</vt:lpwstr>
  </property>
</Properties>
</file>