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39"/>
  </p:notesMasterIdLst>
  <p:sldIdLst>
    <p:sldId id="426" r:id="rId2"/>
    <p:sldId id="456" r:id="rId3"/>
    <p:sldId id="457" r:id="rId4"/>
    <p:sldId id="458" r:id="rId5"/>
    <p:sldId id="459" r:id="rId6"/>
    <p:sldId id="436" r:id="rId7"/>
    <p:sldId id="257" r:id="rId8"/>
    <p:sldId id="258" r:id="rId9"/>
    <p:sldId id="259" r:id="rId10"/>
    <p:sldId id="424" r:id="rId11"/>
    <p:sldId id="441" r:id="rId12"/>
    <p:sldId id="262" r:id="rId13"/>
    <p:sldId id="423" r:id="rId14"/>
    <p:sldId id="263" r:id="rId15"/>
    <p:sldId id="280" r:id="rId16"/>
    <p:sldId id="425" r:id="rId17"/>
    <p:sldId id="264" r:id="rId18"/>
    <p:sldId id="267" r:id="rId19"/>
    <p:sldId id="460" r:id="rId20"/>
    <p:sldId id="268" r:id="rId21"/>
    <p:sldId id="407" r:id="rId22"/>
    <p:sldId id="453" r:id="rId23"/>
    <p:sldId id="452" r:id="rId24"/>
    <p:sldId id="451" r:id="rId25"/>
    <p:sldId id="445" r:id="rId26"/>
    <p:sldId id="444" r:id="rId27"/>
    <p:sldId id="269" r:id="rId28"/>
    <p:sldId id="284" r:id="rId29"/>
    <p:sldId id="285" r:id="rId30"/>
    <p:sldId id="448" r:id="rId31"/>
    <p:sldId id="447" r:id="rId32"/>
    <p:sldId id="276" r:id="rId33"/>
    <p:sldId id="281" r:id="rId34"/>
    <p:sldId id="435" r:id="rId35"/>
    <p:sldId id="455" r:id="rId36"/>
    <p:sldId id="461" r:id="rId37"/>
    <p:sldId id="427" r:id="rId38"/>
  </p:sldIdLst>
  <p:sldSz cx="9144000" cy="6858000" type="screen4x3"/>
  <p:notesSz cx="9385300" cy="70993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882A73-92B3-81D5-2288-54A5A66A0B35}" name="Rice, Mike - FS, MN" initials="RMFM" userId="S::Michael.Rice@usda.gov::9d6b4b25-2627-4106-b183-59709ee8311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1136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2" autoAdjust="0"/>
    <p:restoredTop sz="94715" autoAdjust="0"/>
  </p:normalViewPr>
  <p:slideViewPr>
    <p:cSldViewPr>
      <p:cViewPr varScale="1">
        <p:scale>
          <a:sx n="93" d="100"/>
          <a:sy n="93" d="100"/>
        </p:scale>
        <p:origin x="1162" y="8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-736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6708" y="0"/>
            <a:ext cx="4066963" cy="356609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5359430A-1AC9-4762-B644-DE1732136395}" type="datetimeFigureOut">
              <a:rPr lang="en-US" smtClean="0"/>
              <a:pPr/>
              <a:t>12/4/2023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95625" y="887413"/>
            <a:ext cx="3194050" cy="23955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530" y="3416539"/>
            <a:ext cx="7508240" cy="2795349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6708" y="6742693"/>
            <a:ext cx="4066963" cy="356608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98DF03D2-0C7C-47B6-96EB-8096363B1E4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68565A-2076-4CD5-B594-B6227DE37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631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68565A-2076-4CD5-B594-B6227DE37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841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68565A-2076-4CD5-B594-B6227DE37F4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53757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7500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066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b="1" dirty="0">
                <a:solidFill>
                  <a:srgbClr val="FF0000"/>
                </a:solidFill>
              </a:rPr>
              <a:t>Find Mike’s email that explains Tribal stuff very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661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95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60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/>
              <a:t>Non qualifying: </a:t>
            </a:r>
          </a:p>
          <a:p>
            <a:pPr lvl="0"/>
            <a:r>
              <a:rPr lang="en-US" dirty="0"/>
              <a:t>Research and development projects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Capital improvements</a:t>
            </a:r>
            <a:endParaRPr lang="en-US" dirty="0">
              <a:effectLst/>
            </a:endParaRPr>
          </a:p>
          <a:p>
            <a:pPr lvl="0"/>
            <a:r>
              <a:rPr lang="en-US" dirty="0"/>
              <a:t>Economic development projects</a:t>
            </a:r>
            <a:endParaRPr lang="en-US" dirty="0"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297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Removed SVI from the title.  Add the CWDG Tool links for “Underserved/Low-Income”.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1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</a:p>
          <a:p>
            <a:r>
              <a:rPr lang="en-US" dirty="0"/>
              <a:t>Central Pine Barrens Joint Planning and Policy Commission – Calverton and Riverside, 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91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</a:p>
          <a:p>
            <a:r>
              <a:rPr lang="en-US" dirty="0"/>
              <a:t>Central Pine Barrens Joint Planning and Policy Commission – Calverton and Riverside, 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626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</a:p>
          <a:p>
            <a:r>
              <a:rPr lang="en-US" dirty="0"/>
              <a:t>Central Pine Barrens Joint Planning and Policy Commission – Calverton and Riverside, 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494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Risk to Homes – Wildfire Potential – Exposure – Vulnerable Populations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2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79237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1923">
              <a:defRPr/>
            </a:pPr>
            <a:r>
              <a:rPr lang="en-US" dirty="0"/>
              <a:t>Enter the opportunity ID at the top, as a keyword or opportunity number.</a:t>
            </a:r>
            <a:endParaRPr lang="en-US" alt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94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</a:p>
          <a:p>
            <a:r>
              <a:rPr lang="en-US" dirty="0"/>
              <a:t>Central Pine Barrens Joint Planning and Policy Commission – Calverton and Riverside, 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699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Add the CWDG Tool links for “Underserved/Low-Income”.</a:t>
            </a:r>
          </a:p>
          <a:p>
            <a:r>
              <a:rPr lang="en-US" dirty="0"/>
              <a:t>Central Pine Barrens Joint Planning and Policy Commission – Calverton and Riverside, NY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DF03D2-0C7C-47B6-96EB-8096363B1E4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076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8A5A9BD-E216-4D62-9435-7247300604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200" y="256165"/>
            <a:ext cx="6096000" cy="73165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ctr"/>
          <a:lstStyle>
            <a:lvl1pPr algn="ctr"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48734"/>
            <a:ext cx="6858000" cy="1299765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461009E-07D3-46A7-9EB6-C3A7B832A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09607" y="685800"/>
            <a:ext cx="865816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7225C2CB-A661-491D-A620-244A2ED10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43000" y="4071532"/>
            <a:ext cx="6858000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USDA Symbol and Forest Service Shield">
            <a:extLst>
              <a:ext uri="{FF2B5EF4-FFF2-40B4-BE49-F238E27FC236}">
                <a16:creationId xmlns:a16="http://schemas.microsoft.com/office/drawing/2014/main" id="{2FA6EAE7-E68B-419D-5BE9-FF729183E2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152400"/>
            <a:ext cx="3358281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190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04800"/>
            <a:ext cx="8420100" cy="673606"/>
          </a:xfrm>
        </p:spPr>
        <p:txBody>
          <a:bodyPr anchor="ctr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155194"/>
            <a:ext cx="8420100" cy="5397991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defRPr sz="2400"/>
            </a:lvl1pPr>
            <a:lvl2pPr marL="411480" indent="-171450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§"/>
              <a:defRPr sz="2200"/>
            </a:lvl2pPr>
            <a:lvl3pPr marL="617220">
              <a:lnSpc>
                <a:spcPct val="100000"/>
              </a:lnSpc>
              <a:spcAft>
                <a:spcPts val="450"/>
              </a:spcAft>
              <a:defRPr sz="2200"/>
            </a:lvl3pPr>
            <a:lvl4pPr marL="857250">
              <a:lnSpc>
                <a:spcPct val="100000"/>
              </a:lnSpc>
              <a:spcAft>
                <a:spcPts val="450"/>
              </a:spcAft>
              <a:defRPr/>
            </a:lvl4pPr>
            <a:lvl5pPr marL="1097280">
              <a:lnSpc>
                <a:spcPct val="100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57311D0-54F7-41BF-8261-B59D16A76F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59080" y="1066800"/>
            <a:ext cx="8503920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756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23340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920241"/>
            <a:ext cx="38862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27E55DF-C63B-4064-999A-165D78B5F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650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18445"/>
            <a:ext cx="7886700" cy="983117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920240"/>
            <a:ext cx="3868340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834641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920240"/>
            <a:ext cx="3887391" cy="823912"/>
          </a:xfrm>
        </p:spPr>
        <p:txBody>
          <a:bodyPr anchor="ctr"/>
          <a:lstStyle>
            <a:lvl1pPr marL="0" indent="0">
              <a:buNone/>
              <a:defRPr sz="21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406EBF4-22D9-4AF1-9730-0054B5827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74519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0EE09392-F981-4197-8D3E-087BCEED54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151" y="2834640"/>
            <a:ext cx="3868340" cy="3552825"/>
          </a:xfrm>
        </p:spPr>
        <p:txBody>
          <a:bodyPr/>
          <a:lstStyle>
            <a:lvl1pPr>
              <a:defRPr sz="1800"/>
            </a:lvl1pPr>
            <a:lvl2pPr marL="411480" indent="-171450">
              <a:defRPr sz="1650"/>
            </a:lvl2pPr>
            <a:lvl3pPr marL="617220" indent="-171450">
              <a:defRPr/>
            </a:lvl3pPr>
            <a:lvl4pPr marL="857250" indent="-171450">
              <a:defRPr/>
            </a:lvl4pPr>
            <a:lvl5pPr marL="1097280" indent="-17145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4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82446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A23FEF-2CD3-42E9-B6C0-9E902DD87A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371600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706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772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127847"/>
            <a:ext cx="7886700" cy="2852737"/>
          </a:xfrm>
        </p:spPr>
        <p:txBody>
          <a:bodyPr anchor="t"/>
          <a:lstStyle>
            <a:lvl1pPr>
              <a:lnSpc>
                <a:spcPct val="125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007572"/>
            <a:ext cx="7886700" cy="1500187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B5E0C1D-ABDF-42BC-8FED-467AC3CDC1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3888" y="4007571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26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674801"/>
            <a:ext cx="2949178" cy="1371600"/>
          </a:xfrm>
        </p:spPr>
        <p:txBody>
          <a:bodyPr anchor="t"/>
          <a:lstStyle>
            <a:lvl1pPr>
              <a:lnSpc>
                <a:spcPct val="125000"/>
              </a:lnSpc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347165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5009" y="680591"/>
            <a:ext cx="4629150" cy="547816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E59B2F9-6431-430E-8464-D3A2883AE2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32041" y="674801"/>
            <a:ext cx="0" cy="5483952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8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de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14" y="723304"/>
            <a:ext cx="2655193" cy="543075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r">
              <a:lnSpc>
                <a:spcPct val="125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723304"/>
            <a:ext cx="5117306" cy="5430753"/>
          </a:xfrm>
        </p:spPr>
        <p:txBody>
          <a:bodyPr anchor="ctr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E09545-4618-4FFA-A92E-70F0DC4CD8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368969" y="723304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86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582999"/>
            <a:ext cx="7886700" cy="973219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C837E26-6851-46EE-8742-49F3F46D6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628651" y="1677955"/>
            <a:ext cx="7886699" cy="0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46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040" y="718458"/>
            <a:ext cx="1971675" cy="53394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7285" y="718458"/>
            <a:ext cx="5800725" cy="533944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97863E3-5588-41F0-BAD4-052B51F89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90367" y="672802"/>
            <a:ext cx="0" cy="5430753"/>
          </a:xfrm>
          <a:prstGeom prst="line">
            <a:avLst/>
          </a:prstGeom>
          <a:ln w="762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678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llout Text Box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1C79A-644C-482D-AF8E-90D922CA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09520"/>
            <a:ext cx="7886700" cy="973219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AFA3B51-23ED-47CE-8BB1-00EAC593B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00100" y="1828801"/>
            <a:ext cx="7543800" cy="4356847"/>
          </a:xfrm>
          <a:custGeom>
            <a:avLst/>
            <a:gdLst>
              <a:gd name="connsiteX0" fmla="*/ 0 w 9144000"/>
              <a:gd name="connsiteY0" fmla="*/ 416859 h 4101353"/>
              <a:gd name="connsiteX1" fmla="*/ 0 w 9144000"/>
              <a:gd name="connsiteY1" fmla="*/ 4101353 h 4101353"/>
              <a:gd name="connsiteX2" fmla="*/ 9144000 w 9144000"/>
              <a:gd name="connsiteY2" fmla="*/ 4101353 h 4101353"/>
              <a:gd name="connsiteX3" fmla="*/ 9144000 w 9144000"/>
              <a:gd name="connsiteY3" fmla="*/ 443753 h 4101353"/>
              <a:gd name="connsiteX4" fmla="*/ 5029200 w 9144000"/>
              <a:gd name="connsiteY4" fmla="*/ 443753 h 4101353"/>
              <a:gd name="connsiteX5" fmla="*/ 4585447 w 9144000"/>
              <a:gd name="connsiteY5" fmla="*/ 0 h 4101353"/>
              <a:gd name="connsiteX6" fmla="*/ 4141694 w 9144000"/>
              <a:gd name="connsiteY6" fmla="*/ 443753 h 4101353"/>
              <a:gd name="connsiteX7" fmla="*/ 0 w 9144000"/>
              <a:gd name="connsiteY7" fmla="*/ 416859 h 410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101353">
                <a:moveTo>
                  <a:pt x="0" y="416859"/>
                </a:moveTo>
                <a:lnTo>
                  <a:pt x="0" y="4101353"/>
                </a:lnTo>
                <a:lnTo>
                  <a:pt x="9144000" y="4101353"/>
                </a:lnTo>
                <a:lnTo>
                  <a:pt x="9144000" y="443753"/>
                </a:lnTo>
                <a:lnTo>
                  <a:pt x="5029200" y="443753"/>
                </a:lnTo>
                <a:lnTo>
                  <a:pt x="4585447" y="0"/>
                </a:lnTo>
                <a:lnTo>
                  <a:pt x="4141694" y="443753"/>
                </a:lnTo>
                <a:lnTo>
                  <a:pt x="0" y="416859"/>
                </a:lnTo>
                <a:close/>
              </a:path>
            </a:pathLst>
          </a:custGeom>
          <a:ln w="50800" cmpd="sng">
            <a:gradFill>
              <a:gsLst>
                <a:gs pos="0">
                  <a:schemeClr val="accent2">
                    <a:lumMod val="50000"/>
                  </a:schemeClr>
                </a:gs>
                <a:gs pos="50000">
                  <a:schemeClr val="accent2">
                    <a:lumMod val="85000"/>
                  </a:schemeClr>
                </a:gs>
                <a:gs pos="100000">
                  <a:schemeClr val="accent2">
                    <a:lumMod val="50000"/>
                  </a:schemeClr>
                </a:gs>
              </a:gsLst>
              <a:lin ang="840000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899CFE-29A0-489C-B953-F98FF657FE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28700" y="2514600"/>
            <a:ext cx="7143750" cy="33528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297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3" orient="horz" pos="129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F87BBE-D466-42A1-BC95-620D539A60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0" cy="1958635"/>
            <a:chOff x="-217714" y="-246743"/>
            <a:chExt cx="12525828" cy="2205378"/>
          </a:xfrm>
          <a:gradFill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6200000" scaled="1"/>
          </a:gra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B8BD81A-6614-4F67-81F4-0F4366024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-217714" y="-246743"/>
              <a:ext cx="12525828" cy="19374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  <p:sp>
          <p:nvSpPr>
            <p:cNvPr id="5" name="Isosceles Triangle 4">
              <a:extLst>
                <a:ext uri="{FF2B5EF4-FFF2-40B4-BE49-F238E27FC236}">
                  <a16:creationId xmlns:a16="http://schemas.microsoft.com/office/drawing/2014/main" id="{F195FF96-E79D-49FF-9AF6-0BEA9F74B4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 rot="10800000">
              <a:off x="1957273" y="1690687"/>
              <a:ext cx="478746" cy="267948"/>
            </a:xfrm>
            <a:prstGeom prst="triangle">
              <a:avLst>
                <a:gd name="adj" fmla="val 4944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endParaRPr lang="en-US" sz="135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41082"/>
            <a:ext cx="7886700" cy="97223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061031"/>
            <a:ext cx="7886700" cy="4232275"/>
          </a:xfrm>
        </p:spPr>
        <p:txBody>
          <a:bodyPr/>
          <a:lstStyle>
            <a:lvl1pPr>
              <a:lnSpc>
                <a:spcPct val="114000"/>
              </a:lnSpc>
              <a:spcAft>
                <a:spcPts val="450"/>
              </a:spcAft>
              <a:defRPr/>
            </a:lvl1pPr>
            <a:lvl2pPr marL="411480">
              <a:lnSpc>
                <a:spcPct val="114000"/>
              </a:lnSpc>
              <a:spcAft>
                <a:spcPts val="450"/>
              </a:spcAft>
              <a:defRPr/>
            </a:lvl2pPr>
            <a:lvl3pPr marL="617220">
              <a:lnSpc>
                <a:spcPct val="114000"/>
              </a:lnSpc>
              <a:spcAft>
                <a:spcPts val="450"/>
              </a:spcAft>
              <a:defRPr/>
            </a:lvl3pPr>
            <a:lvl4pPr marL="857250">
              <a:lnSpc>
                <a:spcPct val="114000"/>
              </a:lnSpc>
              <a:spcAft>
                <a:spcPts val="450"/>
              </a:spcAft>
              <a:defRPr/>
            </a:lvl4pPr>
            <a:lvl5pPr marL="1097280">
              <a:lnSpc>
                <a:spcPct val="114000"/>
              </a:lnSpc>
              <a:spcAft>
                <a:spcPts val="45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44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ue Chevron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row: Pentagon 2">
            <a:extLst>
              <a:ext uri="{FF2B5EF4-FFF2-40B4-BE49-F238E27FC236}">
                <a16:creationId xmlns:a16="http://schemas.microsoft.com/office/drawing/2014/main" id="{C450CEEE-335C-41AC-B5E2-1B3956EC20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166603"/>
            <a:ext cx="3356699" cy="7184572"/>
          </a:xfrm>
          <a:prstGeom prst="homePlate">
            <a:avLst>
              <a:gd name="adj" fmla="val 25256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accent4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570E10-68E2-43DA-A36F-B4E2503BB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076" y="955534"/>
            <a:ext cx="2506709" cy="4400443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77A1B9E-F9C8-4682-B21C-ED6E0F0D3EE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684720" y="955533"/>
            <a:ext cx="5117306" cy="4940300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817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nner Title with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58D2C171-347A-4F78-BEA4-01EE28D1E3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7783" y="259308"/>
            <a:ext cx="8239836" cy="1787857"/>
          </a:xfrm>
          <a:prstGeom prst="horizontalScroll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DFF0F0-2B88-44E1-8758-AFA988029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919" y="666626"/>
            <a:ext cx="7886700" cy="973219"/>
          </a:xfrm>
        </p:spPr>
        <p:txBody>
          <a:bodyPr/>
          <a:lstStyle>
            <a:lvl1pPr>
              <a:defRPr>
                <a:solidFill>
                  <a:schemeClr val="accent3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491E26A-770F-46D6-848E-8AA1E0DF96E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90562" y="2278064"/>
            <a:ext cx="7886700" cy="3913187"/>
          </a:xfrm>
        </p:spPr>
        <p:txBody>
          <a:bodyPr/>
          <a:lstStyle>
            <a:lvl2pPr marL="411480">
              <a:defRPr/>
            </a:lvl2pPr>
            <a:lvl3pPr marL="617220">
              <a:defRPr/>
            </a:lvl3pPr>
            <a:lvl4pPr marL="857250">
              <a:defRPr/>
            </a:lvl4pPr>
            <a:lvl5pPr marL="1097280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29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867649" y="6356352"/>
            <a:ext cx="1000125" cy="365125"/>
          </a:xfrm>
        </p:spPr>
        <p:txBody>
          <a:bodyPr/>
          <a:lstStyle/>
          <a:p>
            <a:fld id="{C637C728-5218-8E41-BD52-95328715D2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77907" y="884240"/>
            <a:ext cx="8590429" cy="801687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277907" y="1801814"/>
            <a:ext cx="4332194" cy="4025247"/>
          </a:xfrm>
        </p:spPr>
        <p:txBody>
          <a:bodyPr/>
          <a:lstStyle>
            <a:lvl1pPr>
              <a:spcBef>
                <a:spcPts val="900"/>
              </a:spcBef>
              <a:defRPr/>
            </a:lvl1pPr>
            <a:lvl2pPr marL="600075" indent="-257175">
              <a:spcBef>
                <a:spcPts val="450"/>
              </a:spcBef>
              <a:buFont typeface="Wingdings" panose="05000000000000000000" pitchFamily="2" charset="2"/>
              <a:buChar char="Ø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4676775" y="1801813"/>
            <a:ext cx="4191000" cy="44386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651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466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36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609892"/>
            <a:ext cx="7886700" cy="973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946470"/>
            <a:ext cx="7886700" cy="423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7204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4000"/>
        </a:lnSpc>
        <a:spcBef>
          <a:spcPts val="750"/>
        </a:spcBef>
        <a:spcAft>
          <a:spcPts val="45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71450" algn="l" defTabSz="685800" rtl="0" eaLnBrk="1" latinLnBrk="0" hangingPunct="1">
        <a:lnSpc>
          <a:spcPct val="114000"/>
        </a:lnSpc>
        <a:spcBef>
          <a:spcPts val="375"/>
        </a:spcBef>
        <a:spcAft>
          <a:spcPts val="450"/>
        </a:spcAft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432">
          <p15:clr>
            <a:srgbClr val="F26B43"/>
          </p15:clr>
        </p15:guide>
        <p15:guide id="4" orient="horz" pos="381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ildfirerisk.org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hyperlink" Target="https://northeastmidwestwildfirerisk.com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eastmidwestwildfirerisk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eastmidwestwildfirerisk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northeastmidwestwildfirerisk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ildfirerisk.org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ildfirerisk.org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rants.gov/web/grants/search-grants.html?keywords=USDA-FS-2021-WRR-WR" TargetMode="External"/><Relationship Id="rId2" Type="http://schemas.openxmlformats.org/officeDocument/2006/relationships/hyperlink" Target="https://www.grants.gov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upport@grants.gov" TargetMode="Externa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hyperlink" Target="mailto:support@grants.gov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mailto:maris.g.gabliks@usda.gov" TargetMode="External"/><Relationship Id="rId2" Type="http://schemas.openxmlformats.org/officeDocument/2006/relationships/hyperlink" Target="mailto:brian.schaffler@usda.gov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helene.hochholzer@usda.gov" TargetMode="External"/><Relationship Id="rId4" Type="http://schemas.openxmlformats.org/officeDocument/2006/relationships/hyperlink" Target="mailto:caleb.schreiber@usda.gov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forestsandrangelands.gov/strategy/thestrategy.shtml" TargetMode="External"/><Relationship Id="rId7" Type="http://schemas.openxmlformats.org/officeDocument/2006/relationships/hyperlink" Target="https://wildfirerisk.org/" TargetMode="External"/><Relationship Id="rId2" Type="http://schemas.openxmlformats.org/officeDocument/2006/relationships/hyperlink" Target="https://www.fs.usda.gov/detail/r9/workingtogether/gran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ortheastmidwestwildfirerisk.com/" TargetMode="External"/><Relationship Id="rId5" Type="http://schemas.openxmlformats.org/officeDocument/2006/relationships/hyperlink" Target="https://northeasternwildfire.net/wp-content/uploads/2019/09/2015_regional_action_plan.pdf" TargetMode="External"/><Relationship Id="rId4" Type="http://schemas.openxmlformats.org/officeDocument/2006/relationships/hyperlink" Target="https://www.stateforesters.org/forest-action-plans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s.usda.gov/detail/r9/workingtogether/grant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8229600" cy="238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USFS Eastern Region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</a:rPr>
              <a:t>Cohesive</a:t>
            </a: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Fire Strategy 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2024 Request for Applications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533400" y="4724400"/>
            <a:ext cx="78485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State, Private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&amp; Tribal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EC8EAE8-A345-E535-6889-1FD4BDBF70F9}"/>
              </a:ext>
            </a:extLst>
          </p:cNvPr>
          <p:cNvSpPr txBox="1">
            <a:spLocks/>
          </p:cNvSpPr>
          <p:nvPr/>
        </p:nvSpPr>
        <p:spPr>
          <a:xfrm>
            <a:off x="609600" y="5562600"/>
            <a:ext cx="8077199" cy="9445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 cap="all" baseline="0">
                <a:solidFill>
                  <a:schemeClr val="tx1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>
              <a:spcBef>
                <a:spcPts val="3600"/>
              </a:spcBef>
            </a:pPr>
            <a:r>
              <a:rPr lang="en-US" sz="3000" b="1" i="1" cap="none" dirty="0">
                <a:solidFill>
                  <a:srgbClr val="6DD9FF"/>
                </a:solidFill>
                <a:latin typeface="Verdana"/>
              </a:rPr>
              <a:t>Note: We are recording this session!</a:t>
            </a:r>
            <a:endParaRPr lang="en-US" dirty="0">
              <a:solidFill>
                <a:srgbClr val="6DD9FF"/>
              </a:solidFill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24262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6172200" cy="80009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/>
              <a:t>Audio and Webcam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371600"/>
            <a:ext cx="6248400" cy="2590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600" dirty="0"/>
              <a:t>For audio you can listen and speak through the computer or by phone.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Note: Right now, microphones are muted, and webcams are disabled.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dirty="0"/>
              <a:t>We’ll enable them during the Q&amp;A.</a:t>
            </a:r>
          </a:p>
          <a:p>
            <a:pPr marL="0" indent="0">
              <a:buNone/>
            </a:pPr>
            <a:endParaRPr lang="en-US" sz="2600" dirty="0"/>
          </a:p>
          <a:p>
            <a:pPr marL="0" indent="0">
              <a:buNone/>
            </a:pPr>
            <a:endParaRPr lang="en-US" sz="2600" dirty="0"/>
          </a:p>
        </p:txBody>
      </p:sp>
      <p:pic>
        <p:nvPicPr>
          <p:cNvPr id="7" name="Picture 6" descr="Photo of a dog holding a can with a string up to its' ear.">
            <a:extLst>
              <a:ext uri="{FF2B5EF4-FFF2-40B4-BE49-F238E27FC236}">
                <a16:creationId xmlns:a16="http://schemas.microsoft.com/office/drawing/2014/main" id="{E88B6666-A3C7-A0F0-613C-F1A2C1519E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67500" y="381000"/>
            <a:ext cx="2171700" cy="1870634"/>
          </a:xfrm>
          <a:prstGeom prst="rect">
            <a:avLst/>
          </a:prstGeom>
        </p:spPr>
      </p:pic>
      <p:pic>
        <p:nvPicPr>
          <p:cNvPr id="6" name="Picture 5" descr="Image of MS Teams menu bar at the top.">
            <a:extLst>
              <a:ext uri="{FF2B5EF4-FFF2-40B4-BE49-F238E27FC236}">
                <a16:creationId xmlns:a16="http://schemas.microsoft.com/office/drawing/2014/main" id="{391D78AF-78C9-3EC3-BE3B-7DB2019E96E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831" t="15207" r="1623" b="77572"/>
          <a:stretch/>
        </p:blipFill>
        <p:spPr>
          <a:xfrm>
            <a:off x="1600200" y="4374106"/>
            <a:ext cx="5985444" cy="52571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0354C8-2760-A4E2-87AA-6E24F4D74D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60488" y="4343400"/>
            <a:ext cx="1143000" cy="57149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Image of camera and mic disabled">
            <a:extLst>
              <a:ext uri="{FF2B5EF4-FFF2-40B4-BE49-F238E27FC236}">
                <a16:creationId xmlns:a16="http://schemas.microsoft.com/office/drawing/2014/main" id="{BDBD0719-E83D-8996-563C-653B9231F5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5834" t="13884" r="14166" b="79809"/>
          <a:stretch/>
        </p:blipFill>
        <p:spPr>
          <a:xfrm>
            <a:off x="7010400" y="2773956"/>
            <a:ext cx="1496287" cy="685800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6B29390-6E2D-3ED0-210E-6FCC0FF0F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666513" y="2895600"/>
            <a:ext cx="1496287" cy="228600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70C63F50-E0D2-3AAC-5961-7B77ABA5DC63}"/>
              </a:ext>
            </a:extLst>
          </p:cNvPr>
          <p:cNvSpPr txBox="1">
            <a:spLocks/>
          </p:cNvSpPr>
          <p:nvPr/>
        </p:nvSpPr>
        <p:spPr>
          <a:xfrm>
            <a:off x="410894" y="5337610"/>
            <a:ext cx="8534400" cy="10631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3000"/>
              </a:spcBef>
              <a:buFont typeface="Arial" panose="020B0604020202020204" pitchFamily="34" charset="0"/>
              <a:buNone/>
            </a:pPr>
            <a:r>
              <a:rPr lang="en-US" sz="2600" dirty="0"/>
              <a:t>During the Q&amp;A, when not speaking: </a:t>
            </a:r>
          </a:p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600" dirty="0"/>
              <a:t>Please keep your mic./phone muted and webcam off.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6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sz="2600" dirty="0"/>
          </a:p>
          <a:p>
            <a:pPr marL="0" indent="0" algn="ctr">
              <a:buFont typeface="Arial" panose="020B0604020202020204" pitchFamily="34" charset="0"/>
              <a:buNone/>
            </a:pPr>
            <a:endParaRPr lang="en-US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031D00-0115-5D6C-BCA0-BD83AC73E380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2906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763"/>
    </mc:Choice>
    <mc:Fallback xmlns="">
      <p:transition advTm="576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-116620"/>
            <a:ext cx="8458200" cy="13778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en-US" sz="2850" dirty="0"/>
              <a:t>If audio is choppy (bandwidth limited), </a:t>
            </a:r>
            <a:br>
              <a:rPr lang="en-US" sz="2850" dirty="0"/>
            </a:br>
            <a:r>
              <a:rPr lang="en-US" sz="2850" dirty="0"/>
              <a:t>you can switch to phone audio: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562102"/>
            <a:ext cx="6362700" cy="3924298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600" dirty="0"/>
              <a:t>Select the “More Actions” menu (…)</a:t>
            </a:r>
          </a:p>
          <a:p>
            <a:pPr marL="342900" indent="-342900">
              <a:spcBef>
                <a:spcPts val="900"/>
              </a:spcBef>
              <a:buFont typeface="+mj-lt"/>
              <a:buAutoNum type="arabicPeriod"/>
            </a:pPr>
            <a:r>
              <a:rPr lang="en-US" sz="2600" dirty="0"/>
              <a:t>Select “Call Me” </a:t>
            </a:r>
          </a:p>
          <a:p>
            <a:pPr marL="342900" indent="-342900">
              <a:spcBef>
                <a:spcPts val="900"/>
              </a:spcBef>
              <a:buFont typeface="+mj-lt"/>
              <a:buAutoNum type="arabicPeriod"/>
            </a:pPr>
            <a:r>
              <a:rPr lang="en-US" sz="2600" dirty="0"/>
              <a:t>Enter your phone number and select “Call Me”</a:t>
            </a:r>
          </a:p>
          <a:p>
            <a:pPr marL="342900" indent="-342900">
              <a:spcBef>
                <a:spcPts val="900"/>
              </a:spcBef>
              <a:buFont typeface="+mj-lt"/>
              <a:buAutoNum type="arabicPeriod"/>
            </a:pPr>
            <a:r>
              <a:rPr lang="en-US" sz="2600" dirty="0"/>
              <a:t>Answer your phone!</a:t>
            </a:r>
          </a:p>
          <a:p>
            <a:pPr marL="0" indent="0">
              <a:spcBef>
                <a:spcPts val="4200"/>
              </a:spcBef>
              <a:buNone/>
            </a:pPr>
            <a:r>
              <a:rPr lang="en-US" sz="2600" dirty="0"/>
              <a:t>OR dial into the number listed in More Actions (…) &gt; Meeting Info. menu.</a:t>
            </a:r>
          </a:p>
        </p:txBody>
      </p:sp>
      <p:pic>
        <p:nvPicPr>
          <p:cNvPr id="6" name="Picture 5" descr="Image of the MS Teams More Actions menu">
            <a:extLst>
              <a:ext uri="{FF2B5EF4-FFF2-40B4-BE49-F238E27FC236}">
                <a16:creationId xmlns:a16="http://schemas.microsoft.com/office/drawing/2014/main" id="{FE40D769-4657-7452-097B-7248B3790A4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5834" t="14962" r="10833" b="42993"/>
          <a:stretch/>
        </p:blipFill>
        <p:spPr>
          <a:xfrm>
            <a:off x="6516867" y="1749431"/>
            <a:ext cx="2284233" cy="293687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B37C38B-448A-7025-BC56-BAF6110315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93813" y="3848103"/>
            <a:ext cx="2194560" cy="43814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EE6BEA0-287C-D447-3F71-2B3C754B2B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53200" y="1752604"/>
            <a:ext cx="722134" cy="571499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CFE9000-6FB3-1DE1-2507-10FFBD4650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486400" y="2838451"/>
            <a:ext cx="1296146" cy="1584324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5784B69-1E02-3A23-369F-94642807DE39}"/>
              </a:ext>
            </a:extLst>
          </p:cNvPr>
          <p:cNvSpPr txBox="1">
            <a:spLocks/>
          </p:cNvSpPr>
          <p:nvPr/>
        </p:nvSpPr>
        <p:spPr>
          <a:xfrm>
            <a:off x="1" y="6019800"/>
            <a:ext cx="9144000" cy="926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2250"/>
              </a:spcBef>
              <a:buFont typeface="Arial" panose="020B0604020202020204" pitchFamily="34" charset="0"/>
              <a:buNone/>
            </a:pPr>
            <a:r>
              <a:rPr lang="en-US" sz="2600" b="1" dirty="0"/>
              <a:t>Also: Close other programs running on your computer.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US" sz="2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E89F54-DC74-2E2B-844E-306B9408EE7B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0728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47"/>
    </mc:Choice>
    <mc:Fallback xmlns="">
      <p:transition spd="slow" advTm="10047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55585"/>
            <a:ext cx="7505700" cy="971550"/>
          </a:xfrm>
        </p:spPr>
        <p:txBody>
          <a:bodyPr>
            <a:normAutofit/>
          </a:bodyPr>
          <a:lstStyle/>
          <a:p>
            <a:r>
              <a:rPr lang="en-US" sz="3600" b="1" dirty="0"/>
              <a:t>Captions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022" y="1295400"/>
            <a:ext cx="4538065" cy="3346935"/>
          </a:xfrm>
        </p:spPr>
        <p:txBody>
          <a:bodyPr>
            <a:noAutofit/>
          </a:bodyPr>
          <a:lstStyle/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2600" dirty="0"/>
              <a:t>Select “More Actions” menu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2600" dirty="0"/>
              <a:t>Select “Language and speech”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sz="2600" dirty="0"/>
              <a:t>Select</a:t>
            </a:r>
            <a:r>
              <a:rPr lang="en-US" sz="2600" i="1" dirty="0"/>
              <a:t> “</a:t>
            </a:r>
            <a:r>
              <a:rPr lang="en-US" sz="2600" dirty="0"/>
              <a:t>Turn on live captions</a:t>
            </a:r>
            <a:r>
              <a:rPr lang="en-US" sz="2600" i="1" dirty="0"/>
              <a:t>”</a:t>
            </a:r>
          </a:p>
        </p:txBody>
      </p:sp>
      <p:pic>
        <p:nvPicPr>
          <p:cNvPr id="12" name="Picture 11" descr="Image of the More Actions menu with Language and Speech selected.">
            <a:extLst>
              <a:ext uri="{FF2B5EF4-FFF2-40B4-BE49-F238E27FC236}">
                <a16:creationId xmlns:a16="http://schemas.microsoft.com/office/drawing/2014/main" id="{BCE51D85-7428-F13B-034E-D8BDFA0FFC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3334" t="4389" r="8873" b="48176"/>
          <a:stretch/>
        </p:blipFill>
        <p:spPr>
          <a:xfrm>
            <a:off x="4698382" y="381000"/>
            <a:ext cx="4293218" cy="3346935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1E5E196-0DC1-2E0F-2C32-6BB1709D7F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768067" y="412007"/>
            <a:ext cx="609600" cy="571499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BFF7395-ABDE-CF62-42DB-9F91586DDA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86760" y="2147540"/>
            <a:ext cx="2053657" cy="381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A259C38-627F-16C8-8E30-5ED5FA1B19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64087" y="2209508"/>
            <a:ext cx="2103120" cy="381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05AA32-39C6-7212-AD19-8517D3939A6B}"/>
              </a:ext>
            </a:extLst>
          </p:cNvPr>
          <p:cNvSpPr txBox="1"/>
          <p:nvPr/>
        </p:nvSpPr>
        <p:spPr>
          <a:xfrm>
            <a:off x="151720" y="4746248"/>
            <a:ext cx="64776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2400"/>
              </a:spcBef>
              <a:buNone/>
            </a:pPr>
            <a:r>
              <a:rPr lang="en-US" sz="2600" dirty="0"/>
              <a:t>Select “Settings” in lower right to adjust captions bar height, position, and font size.</a:t>
            </a:r>
          </a:p>
        </p:txBody>
      </p:sp>
      <p:pic>
        <p:nvPicPr>
          <p:cNvPr id="16" name="Picture 15" descr="Image of captions settings button">
            <a:extLst>
              <a:ext uri="{FF2B5EF4-FFF2-40B4-BE49-F238E27FC236}">
                <a16:creationId xmlns:a16="http://schemas.microsoft.com/office/drawing/2014/main" id="{F609ECE7-A63A-5EA6-8013-EDDD350539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8813" t="83870" r="-1" b="11393"/>
          <a:stretch/>
        </p:blipFill>
        <p:spPr>
          <a:xfrm>
            <a:off x="4495800" y="5897781"/>
            <a:ext cx="1453715" cy="439161"/>
          </a:xfrm>
          <a:prstGeom prst="rect">
            <a:avLst/>
          </a:prstGeom>
        </p:spPr>
      </p:pic>
      <p:pic>
        <p:nvPicPr>
          <p:cNvPr id="21" name="Picture 20" descr="Image of captions settings menu">
            <a:extLst>
              <a:ext uri="{FF2B5EF4-FFF2-40B4-BE49-F238E27FC236}">
                <a16:creationId xmlns:a16="http://schemas.microsoft.com/office/drawing/2014/main" id="{184F777A-AF2C-C1DB-BDD7-22705E6F75A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39895" y="4122418"/>
            <a:ext cx="2351705" cy="242396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6B1959E-113C-FFD1-625F-1A1CA8E18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16271" y="5926861"/>
            <a:ext cx="1408176" cy="381000"/>
          </a:xfrm>
          <a:prstGeom prst="round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D131752-C811-314B-8C53-6BD935FB01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935672" y="5562600"/>
            <a:ext cx="719688" cy="554761"/>
          </a:xfrm>
          <a:prstGeom prst="straightConnector1">
            <a:avLst/>
          </a:prstGeom>
          <a:ln w="571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0C75358-6A3A-E24D-85DC-6955463EE06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84982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5259"/>
    </mc:Choice>
    <mc:Fallback xmlns="">
      <p:transition advTm="5259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76200"/>
            <a:ext cx="7943850" cy="120015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Ask Questions in Chat!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842" y="1295400"/>
            <a:ext cx="7943850" cy="108585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600" dirty="0"/>
              <a:t>Type questions in the Chat as you think of them.</a:t>
            </a:r>
          </a:p>
        </p:txBody>
      </p:sp>
      <p:pic>
        <p:nvPicPr>
          <p:cNvPr id="6" name="Picture 5" descr="Image of MS Teams menu bar at the top.">
            <a:extLst>
              <a:ext uri="{FF2B5EF4-FFF2-40B4-BE49-F238E27FC236}">
                <a16:creationId xmlns:a16="http://schemas.microsoft.com/office/drawing/2014/main" id="{4DC96331-1804-C52C-50A0-0A60FBF3CF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1465" b="-1"/>
          <a:stretch/>
        </p:blipFill>
        <p:spPr>
          <a:xfrm>
            <a:off x="1232310" y="2438400"/>
            <a:ext cx="7149690" cy="58845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81000" y="3505200"/>
            <a:ext cx="853440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sz="2600" b="1" dirty="0">
                <a:solidFill>
                  <a:prstClr val="white"/>
                </a:solidFill>
              </a:rPr>
              <a:t>During Q&amp;A you can speak up with questions. </a:t>
            </a:r>
          </a:p>
          <a:p>
            <a:pPr algn="ctr">
              <a:spcBef>
                <a:spcPts val="1200"/>
              </a:spcBef>
            </a:pPr>
            <a:r>
              <a:rPr lang="en-US" sz="2600" dirty="0">
                <a:solidFill>
                  <a:prstClr val="white"/>
                </a:solidFill>
              </a:rPr>
              <a:t>We’ll prompt you to raise your hand and will call on you.</a:t>
            </a:r>
          </a:p>
        </p:txBody>
      </p:sp>
      <p:pic>
        <p:nvPicPr>
          <p:cNvPr id="14" name="Picture 13" descr="Several hands raised up">
            <a:extLst>
              <a:ext uri="{FF2B5EF4-FFF2-40B4-BE49-F238E27FC236}">
                <a16:creationId xmlns:a16="http://schemas.microsoft.com/office/drawing/2014/main" id="{48EF2D5A-42A5-F308-1208-DC46ADE2A98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60" b="9950"/>
          <a:stretch/>
        </p:blipFill>
        <p:spPr>
          <a:xfrm>
            <a:off x="1691984" y="4867275"/>
            <a:ext cx="5962650" cy="1990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7A9C1C-09C0-34AE-F94D-8C88262301E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5</a:t>
            </a:fld>
            <a:endParaRPr lang="en-US" sz="1200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19499F7-4B49-D03F-400B-F720C7639D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0762" y="2414712"/>
            <a:ext cx="640080" cy="649224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964F0532-701A-D6BF-E967-6FE6834DC1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11792" y="2414711"/>
            <a:ext cx="640080" cy="649224"/>
          </a:xfrm>
          <a:prstGeom prst="round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7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375"/>
    </mc:Choice>
    <mc:Fallback xmlns="">
      <p:transition advTm="1137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22363"/>
            <a:ext cx="8229600" cy="23876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USFS Eastern Region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</a:rPr>
              <a:t>Cohesive</a:t>
            </a: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Fire Strategy </a:t>
            </a:r>
            <a:b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2024 Request for Applications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F9C7E1-5EC7-4D6C-8988-3B5C47B2D09F}"/>
              </a:ext>
            </a:extLst>
          </p:cNvPr>
          <p:cNvSpPr txBox="1"/>
          <p:nvPr/>
        </p:nvSpPr>
        <p:spPr>
          <a:xfrm>
            <a:off x="533400" y="4724400"/>
            <a:ext cx="784859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U.S. Forest Service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Eastern Region State, Private,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+mn-cs"/>
              </a:rPr>
              <a:t>&amp; Tribal 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Forestry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Fire &amp; Aviation Management, Cooperative Fire Program</a:t>
            </a:r>
          </a:p>
        </p:txBody>
      </p:sp>
    </p:spTree>
    <p:extLst>
      <p:ext uri="{BB962C8B-B14F-4D97-AF65-F5344CB8AC3E}">
        <p14:creationId xmlns:p14="http://schemas.microsoft.com/office/powerpoint/2010/main" val="3799027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AC76599-8093-4DC3-B087-8F1A26F3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dirty="0"/>
              <a:t>Overview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43066-8BC0-DDF8-447D-4ECC4DD4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383794"/>
            <a:ext cx="8420100" cy="3264406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National Cohesive Strategy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Northeast Regional Action Plan </a:t>
            </a:r>
          </a:p>
          <a:p>
            <a:pPr marL="457200" indent="-457200">
              <a:defRPr/>
            </a:pPr>
            <a:r>
              <a:rPr 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Cross‐Boundary Wildfire Hazard Mitigation on Non‐Federal Lands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Wildfire Risk and Underserved Communities 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  <a:defRPr/>
            </a:pPr>
            <a:r>
              <a:rPr lang="en-US" alt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Grants.gov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915505-4BA5-8D2A-9ED8-60DFD85E671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5183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6052C7-5A15-4687-9B82-B75FAABF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228600"/>
            <a:ext cx="8420100" cy="673606"/>
          </a:xfrm>
        </p:spPr>
        <p:txBody>
          <a:bodyPr>
            <a:normAutofit fontScale="90000"/>
          </a:bodyPr>
          <a:lstStyle/>
          <a:p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kumimoji="0" lang="en-US" alt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 panose="020B0604020202020204" pitchFamily="34" charset="0"/>
              </a:rPr>
              <a:t> Cohesive Strategy</a:t>
            </a:r>
            <a:endParaRPr lang="en-US" dirty="0"/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513202" y="1493044"/>
            <a:ext cx="8097398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/>
          <a:lstStyle>
            <a:lvl1pPr marL="346075" indent="-346075" algn="l">
              <a:spcBef>
                <a:spcPct val="5000"/>
              </a:spcBef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1pPr>
            <a:lvl2pPr marL="744538" indent="-284163" algn="l">
              <a:spcBef>
                <a:spcPct val="20000"/>
              </a:spcBef>
              <a:buClr>
                <a:srgbClr val="FFFF00"/>
              </a:buClr>
              <a:buFont typeface="Times New Roman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Arial" charset="0"/>
              </a:defRPr>
            </a:lvl2pPr>
            <a:lvl3pPr marL="1143000" indent="-228600" algn="l">
              <a:spcBef>
                <a:spcPct val="20000"/>
              </a:spcBef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3pPr>
            <a:lvl4pPr marL="1600200" indent="-228600" algn="l">
              <a:spcBef>
                <a:spcPct val="20000"/>
              </a:spcBef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4pPr>
            <a:lvl5pPr marL="2057400" indent="-228600" algn="l">
              <a:spcBef>
                <a:spcPct val="20000"/>
              </a:spcBef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itchFamily="18" charset="0"/>
                <a:cs typeface="Arial" charset="0"/>
              </a:defRPr>
            </a:lvl9pPr>
          </a:lstStyle>
          <a:p>
            <a:pPr marL="341313" marR="0" lvl="0" indent="-341313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6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Restore &amp; Maintain Landscapes</a:t>
            </a:r>
          </a:p>
          <a:p>
            <a:pPr marL="341313" lvl="1" indent="0" fontAlgn="base">
              <a:spcAft>
                <a:spcPct val="0"/>
              </a:spcAft>
              <a:buClrTx/>
              <a:buNone/>
              <a:defRPr/>
            </a:pP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Landscapes across all jurisdictions are resilient to fire related disturbances in accordance with management objectives.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26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marR="0" lvl="0" indent="-341313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z="26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Fire Adapted Communities</a:t>
            </a:r>
          </a:p>
          <a:p>
            <a:pPr marL="341313" lvl="1" indent="0" fontAlgn="base">
              <a:spcAft>
                <a:spcPct val="0"/>
              </a:spcAft>
              <a:buClrTx/>
              <a:buNone/>
              <a:defRPr/>
            </a:pP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Human populations and infrastructure can withstand a wildfire without loss of life or property.</a:t>
            </a:r>
          </a:p>
          <a:p>
            <a:pPr marL="398463" lvl="1" indent="0" fontAlgn="base">
              <a:spcAft>
                <a:spcPct val="0"/>
              </a:spcAft>
              <a:buClrTx/>
              <a:buNone/>
              <a:defRPr/>
            </a:pPr>
            <a:endParaRPr lang="en-US" altLang="en-US" sz="2600" kern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2EFF52-68A1-E2C3-8275-3372B1B4A926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83778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FDD689-59C7-4BC7-AB15-599F6B0DC4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973219"/>
          </a:xfrm>
        </p:spPr>
        <p:txBody>
          <a:bodyPr>
            <a:noAutofit/>
          </a:bodyPr>
          <a:lstStyle/>
          <a:p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Northeast Regional Action Plan Implementation Actions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85800" y="1730240"/>
            <a:ext cx="8382000" cy="451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Restore Fire Adapted Ecosystems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Mitigate “Event” Created Hazardous Fuels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Support Local Fire Adapted Communities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+mj-lt"/>
              <a:buAutoNum type="arabicPeriod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Developed by the Northeast Regional Strategy Committee and stakeholders to identify the most important actions to progress on.</a:t>
            </a:r>
            <a:endParaRPr kumimoji="0" lang="en-US" sz="26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A94734-2725-E6C7-F162-4202E4C7671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455131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1188B0-FA3A-45D5-91F3-3D7D4355D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Cross-Boundary Mitigation Grant</a:t>
            </a:r>
            <a:b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dirty="0"/>
              <a:t>Wildfire Risk Reduction Grant</a:t>
            </a:r>
            <a:r>
              <a:rPr kumimoji="0" 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0D4AC07-ABF4-4455-AD97-9D2EB479E81E}"/>
              </a:ext>
            </a:extLst>
          </p:cNvPr>
          <p:cNvSpPr txBox="1">
            <a:spLocks/>
          </p:cNvSpPr>
          <p:nvPr/>
        </p:nvSpPr>
        <p:spPr>
          <a:xfrm>
            <a:off x="762000" y="1524000"/>
            <a:ext cx="7567923" cy="1371600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600" b="1" kern="0" dirty="0">
                <a:latin typeface="Arial" panose="020B0604020202020204" pitchFamily="34" charset="0"/>
                <a:cs typeface="Arial" panose="020B0604020202020204" pitchFamily="34" charset="0"/>
              </a:rPr>
              <a:t>Target: Goals 1 and 2 of the Cohesive Strategy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kern="0" dirty="0">
                <a:latin typeface="Arial" panose="020B0604020202020204" pitchFamily="34" charset="0"/>
                <a:cs typeface="Arial" panose="020B0604020202020204" pitchFamily="34" charset="0"/>
              </a:rPr>
              <a:t>Restore and Maintain Landscapes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600" kern="0" dirty="0">
                <a:latin typeface="Arial" panose="020B0604020202020204" pitchFamily="34" charset="0"/>
              </a:rPr>
              <a:t>Fire Adapted Communities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107286"/>
            <a:ext cx="79248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defRPr/>
            </a:pPr>
            <a:r>
              <a:rPr lang="en-US" sz="2600" b="1" kern="0" dirty="0">
                <a:latin typeface="Arial" panose="020B0604020202020204" pitchFamily="34" charset="0"/>
                <a:cs typeface="Arial" panose="020B0604020202020204" pitchFamily="34" charset="0"/>
              </a:rPr>
              <a:t>Meet one or more Regional options 1-6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E7F31F-905B-4928-95B8-BE73EBA2E43A}"/>
              </a:ext>
            </a:extLst>
          </p:cNvPr>
          <p:cNvSpPr txBox="1"/>
          <p:nvPr/>
        </p:nvSpPr>
        <p:spPr>
          <a:xfrm>
            <a:off x="838200" y="3660100"/>
            <a:ext cx="815340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Use of Prescribed Fire for Multiple Benefits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Restore Fire Dependent Ecosystems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Mitigate “Event” Created Fuels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Support Local Fire Adaptation by Communities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Treat Hazardous Fuels in the WUI</a:t>
            </a:r>
          </a:p>
          <a:p>
            <a:pPr marL="457200" lvl="2" indent="-457200">
              <a:spcBef>
                <a:spcPct val="20000"/>
              </a:spcBef>
              <a:buClr>
                <a:schemeClr val="tx1"/>
              </a:buClr>
              <a:buFont typeface="+mj-lt"/>
              <a:buAutoNum type="arabicPeriod"/>
              <a:defRPr/>
            </a:pPr>
            <a:r>
              <a:rPr lang="en-US" sz="2600" b="0" kern="0" dirty="0">
                <a:latin typeface="Arial" panose="020B0604020202020204" pitchFamily="34" charset="0"/>
                <a:cs typeface="Arial" panose="020B0604020202020204" pitchFamily="34" charset="0"/>
              </a:rPr>
              <a:t>Promote Prevention Programs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B5005-F14F-99F2-D67D-FD8495554CB5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1765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3B69F86-A7D0-A11B-2619-E8A7B22B1255}"/>
              </a:ext>
            </a:extLst>
          </p:cNvPr>
          <p:cNvSpPr txBox="1"/>
          <p:nvPr/>
        </p:nvSpPr>
        <p:spPr>
          <a:xfrm>
            <a:off x="690919" y="666626"/>
            <a:ext cx="7886700" cy="973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Algerian" panose="04020705040A02060702" pitchFamily="82" charset="0"/>
                <a:ea typeface="+mj-ea"/>
                <a:cs typeface="+mj-cs"/>
              </a:rPr>
              <a:t>Eastern Area States</a:t>
            </a:r>
          </a:p>
        </p:txBody>
      </p:sp>
      <p:pic>
        <p:nvPicPr>
          <p:cNvPr id="4" name="Picture 3" descr="A map of the united states&#10;&#10;Description automatically generated">
            <a:extLst>
              <a:ext uri="{FF2B5EF4-FFF2-40B4-BE49-F238E27FC236}">
                <a16:creationId xmlns:a16="http://schemas.microsoft.com/office/drawing/2014/main" id="{BD0CA2FA-7131-BC66-AD8E-28019B010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905000"/>
            <a:ext cx="7886699" cy="4863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197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088697F-5F05-47E3-ADA5-FE8149DCF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kern="0" dirty="0">
                <a:latin typeface="Arial" panose="020B0604020202020204" pitchFamily="34" charset="0"/>
                <a:cs typeface="Arial" panose="020B0604020202020204" pitchFamily="34" charset="0"/>
              </a:rPr>
              <a:t>Eligibility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04E3C7F-9D67-1A76-60ED-349E3305B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219200"/>
            <a:ext cx="4533900" cy="5397991"/>
          </a:xfrm>
        </p:spPr>
        <p:txBody>
          <a:bodyPr/>
          <a:lstStyle/>
          <a:p>
            <a:pPr marL="0" indent="0">
              <a:buNone/>
            </a:pPr>
            <a:r>
              <a:rPr lang="en-US" b="1" u="sng" dirty="0"/>
              <a:t>Cross-Boundary Mitigation: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State Forestry Agencies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Local Governments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Tribes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Nonprofit Organizations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National Forests (applying on behalf of adjacent non-Federal landowners)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Private landowners and associations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2215B13D-910C-EF55-4502-D11264A17552}"/>
              </a:ext>
            </a:extLst>
          </p:cNvPr>
          <p:cNvSpPr txBox="1">
            <a:spLocks/>
          </p:cNvSpPr>
          <p:nvPr/>
        </p:nvSpPr>
        <p:spPr>
          <a:xfrm>
            <a:off x="4610100" y="1219200"/>
            <a:ext cx="4533900" cy="5397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1722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b="1" u="sng" dirty="0"/>
              <a:t>Wildfire Risk Reduction (WRR) Component: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 State Forestry Agencies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Forest Fire Compacts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Groups of States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Tribes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Nonprofit Organizations</a:t>
            </a:r>
          </a:p>
          <a:p>
            <a:pPr marL="341313" indent="-341313">
              <a:buFont typeface="Wingdings" panose="05000000000000000000" pitchFamily="2" charset="2"/>
              <a:buChar char="ü"/>
            </a:pPr>
            <a:r>
              <a:rPr lang="en-US" dirty="0"/>
              <a:t>Academic Institutions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B040A4-23FE-4870-8DED-F63077219B1A}"/>
              </a:ext>
            </a:extLst>
          </p:cNvPr>
          <p:cNvSpPr txBox="1"/>
          <p:nvPr/>
        </p:nvSpPr>
        <p:spPr>
          <a:xfrm>
            <a:off x="152400" y="6096000"/>
            <a:ext cx="8915400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solidFill>
                  <a:srgbClr val="FFFF00"/>
                </a:solidFill>
              </a:rPr>
              <a:t>“For Profit” organizations are not eligible for this funding opportunity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B835C3-5C0F-AF9F-7EB2-D2C480A6BEF1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3588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CB18E60-CD26-43A7-B4DD-BD04364AC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04800"/>
            <a:ext cx="7886700" cy="1129260"/>
          </a:xfrm>
        </p:spPr>
        <p:txBody>
          <a:bodyPr>
            <a:normAutofit/>
          </a:bodyPr>
          <a:lstStyle/>
          <a:p>
            <a: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 &amp; Match Requirements:</a:t>
            </a:r>
            <a:br>
              <a:rPr lang="en-US" sz="32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kern="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Cross-Boundary Mitigation Projects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1828800"/>
            <a:ext cx="7753350" cy="29854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The FY 2024 allocation for this grant opportunity is subject to funding availability</a:t>
            </a:r>
          </a:p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No Funding Limit for individual projects</a:t>
            </a:r>
          </a:p>
          <a:p>
            <a:pPr marL="342900" indent="-342900" defTabSz="685800" eaLnBrk="0" fontAlgn="base" hangingPunct="0">
              <a:spcBef>
                <a:spcPts val="1200"/>
              </a:spcBef>
              <a:buFont typeface="Wingdings" panose="05000000000000000000" pitchFamily="2" charset="2"/>
              <a:buChar char="q"/>
            </a:pPr>
            <a:r>
              <a:rPr lang="en-US" sz="2400" dirty="0">
                <a:cs typeface="Arial" panose="020B0604020202020204" pitchFamily="34" charset="0"/>
              </a:rPr>
              <a:t>Match not required, but considered when ranking applications</a:t>
            </a:r>
          </a:p>
          <a:p>
            <a:pPr marL="342900" indent="-342900" defTabSz="685800" eaLnBrk="0" fontAlgn="base" hangingPunct="0">
              <a:spcBef>
                <a:spcPts val="600"/>
              </a:spcBef>
              <a:buFont typeface="Wingdings" panose="05000000000000000000" pitchFamily="2" charset="2"/>
              <a:buChar char="q"/>
            </a:pP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51BC05-D743-5A82-CEB8-603A299AEAD5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13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21592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0BA395D-38FE-4111-972F-AA17A61BB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b="1" kern="0" dirty="0">
                <a:latin typeface="Arial" panose="020B0604020202020204" pitchFamily="34" charset="0"/>
                <a:cs typeface="Arial" panose="020B0604020202020204" pitchFamily="34" charset="0"/>
              </a:rPr>
              <a:t>Funding Limits &amp; Match Requirements</a:t>
            </a:r>
            <a:br>
              <a:rPr lang="en-US" sz="3600" b="1" kern="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600" b="1" dirty="0">
                <a:solidFill>
                  <a:schemeClr val="accent2"/>
                </a:solidFill>
              </a:rPr>
              <a:t>Wildfire Risk Reduction (WRR)</a:t>
            </a:r>
            <a:br>
              <a:rPr lang="en-US" sz="3600" b="1" dirty="0">
                <a:solidFill>
                  <a:schemeClr val="accent2"/>
                </a:solidFill>
              </a:rPr>
            </a:b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D747E4-60DB-C1F9-254A-353CEFDF780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71500" y="1639555"/>
            <a:ext cx="8420100" cy="5168900"/>
          </a:xfrm>
        </p:spPr>
        <p:txBody>
          <a:bodyPr>
            <a:noAutofit/>
          </a:bodyPr>
          <a:lstStyle/>
          <a:p>
            <a:pPr marL="342900" indent="-34290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The FY 2024 allocation for this grant opportunity is subject to funding availability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Individual grant application funding limit of $25,000 to $300,000 in Federal funds </a:t>
            </a:r>
          </a:p>
          <a:p>
            <a:pPr marL="342900" indent="-342900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a typeface="Calibri" panose="020F0502020204030204" pitchFamily="34" charset="0"/>
                <a:cs typeface="Arial" panose="020B0604020202020204" pitchFamily="34" charset="0"/>
              </a:rPr>
              <a:t>Equipment: No more than 25% of Federal funds requested</a:t>
            </a:r>
          </a:p>
          <a:p>
            <a:pPr marL="346075" indent="-346075" eaLnBrk="0" fontAlgn="base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240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WRR grant funds must be matched 100 percent or more by eligible and </a:t>
            </a:r>
            <a:r>
              <a:rPr lang="en-US" sz="2400" spc="-15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allowable </a:t>
            </a:r>
            <a:r>
              <a:rPr lang="en-US" sz="2400" dirty="0">
                <a:effectLst/>
                <a:ea typeface="Cambria" panose="02040503050406030204" pitchFamily="18" charset="0"/>
                <a:cs typeface="Calibri" panose="020F0502020204030204" pitchFamily="34" charset="0"/>
              </a:rPr>
              <a:t>costs and are subject to match provisions 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88C67-AE65-28B0-3262-F0FAC2CFB5A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5892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B266A-6235-463F-9D19-ABC009022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Criteria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342900" y="1295400"/>
            <a:ext cx="84201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spcBef>
                <a:spcPts val="1000"/>
              </a:spcBef>
              <a:buClrTx/>
              <a:buNone/>
              <a:defRPr/>
            </a:pPr>
            <a:r>
              <a:rPr lang="en-US" sz="24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Project must benefit resources on Federal Land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State Forester and Forest Supervisor Support (completed project form)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priority areas within State Forest Action Plans, Risk Assessments, CWPP’s, etc.  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Fire prevention activities that Reduce the chance of fire starting and affecting National Forest System (NFS) land 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where </a:t>
            </a:r>
            <a:r>
              <a:rPr lang="en-US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fire transmission </a:t>
            </a: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could affect NF system land</a:t>
            </a:r>
          </a:p>
          <a:p>
            <a:pPr lvl="1">
              <a:spcBef>
                <a:spcPts val="100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Treat hazardous fuels and improve ecological conditions within </a:t>
            </a:r>
            <a:r>
              <a:rPr lang="en-US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watersheds, </a:t>
            </a:r>
            <a:r>
              <a:rPr lang="en-US" b="1" kern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firesheds</a:t>
            </a:r>
            <a:r>
              <a:rPr lang="en-US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, or habitat</a:t>
            </a:r>
            <a:r>
              <a:rPr lang="en-US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 that benefit NFS lands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611D03-61CC-4151-EB93-20B9C53CBDD4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3264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B6ECC-C72C-456F-BC25-F34E8564C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Cross-Boundary Mitigation</a:t>
            </a:r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u="sng" dirty="0">
                <a:latin typeface="Arial" panose="020B0604020202020204" pitchFamily="34" charset="0"/>
                <a:cs typeface="Arial" panose="020B0604020202020204" pitchFamily="34" charset="0"/>
              </a:rPr>
              <a:t>Examples</a:t>
            </a:r>
            <a:endParaRPr lang="en-US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 bwMode="auto">
          <a:xfrm>
            <a:off x="342900" y="1143000"/>
            <a:ext cx="84201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2200" b="1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Examples: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Hazardous fuels reduction activities (fuel breaks, Rx burning, timber harvest)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Development and implementation of CWPP or equivalent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Technical assistance (silvicultural prescriptions, burn plan development)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Training or monitoring activities on non-federal lands that benefit resources on Federal land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1501A490-E8B1-9DB6-13CE-F98840845A65}"/>
              </a:ext>
            </a:extLst>
          </p:cNvPr>
          <p:cNvSpPr txBox="1">
            <a:spLocks/>
          </p:cNvSpPr>
          <p:nvPr/>
        </p:nvSpPr>
        <p:spPr bwMode="auto">
          <a:xfrm>
            <a:off x="533400" y="4876800"/>
            <a:ext cx="7848600" cy="158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lvl="0" indent="0">
              <a:buClrTx/>
              <a:buNone/>
              <a:defRPr/>
            </a:pPr>
            <a:r>
              <a:rPr lang="en-US" sz="22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/>
              </a:rPr>
              <a:t>Non-Qualifying Examples: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Research and development projects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Capital improvements</a:t>
            </a:r>
          </a:p>
          <a:p>
            <a:pPr lvl="1">
              <a:buClrTx/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Economic development projects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31F460D-12F6-4E7E-FF90-45F51C41F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33400" y="4572000"/>
            <a:ext cx="798195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50F32F13-3FD2-B1CA-A016-CC58F54D3663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3607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DA3E5-1DC5-4FF3-A2EC-6582EFA52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Wildfire Risk Reduction (WRR)</a:t>
            </a:r>
            <a:b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Example Activities</a:t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09600" y="1523999"/>
            <a:ext cx="4191000" cy="38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Prescribed Fire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Mechanical Fuel Reduction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Vegetation Management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Use of small diameter wood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Defensible Space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CWPPs or equivalent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Fuel Breaks &amp; Fire Breaks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Dry Hydrants that support a Fire Adapted Community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Fire Mgmt. Planning in fire adapted landscapes w/ FAC’s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 bwMode="auto">
          <a:xfrm>
            <a:off x="4724400" y="1524000"/>
            <a:ext cx="4114800" cy="321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Slash Removal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Brochures, PSA’s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Property Assessments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Prescribed Fire or fire adapted communities related training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Exercises that support FAC’s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I&amp;E, Firewise, RSG, FAC &amp; Fire Prevention Programs</a:t>
            </a:r>
          </a:p>
          <a:p>
            <a:pPr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Wx</a:t>
            </a: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station upgrades that support prescribed fire or community readiness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9F9A06-180A-9B6E-B84F-B2276A16BC63}"/>
              </a:ext>
            </a:extLst>
          </p:cNvPr>
          <p:cNvSpPr txBox="1"/>
          <p:nvPr/>
        </p:nvSpPr>
        <p:spPr>
          <a:xfrm>
            <a:off x="533400" y="560206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/>
              </a:rPr>
              <a:t>Non-Qualifying Examples: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F2583D-6E18-8C37-F200-8EE6F025A53B}"/>
              </a:ext>
            </a:extLst>
          </p:cNvPr>
          <p:cNvSpPr txBox="1">
            <a:spLocks/>
          </p:cNvSpPr>
          <p:nvPr/>
        </p:nvSpPr>
        <p:spPr bwMode="auto">
          <a:xfrm>
            <a:off x="3124200" y="5531408"/>
            <a:ext cx="4648200" cy="1304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Research and development projects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Capital improvements</a:t>
            </a:r>
          </a:p>
          <a:p>
            <a:pPr lvl="1">
              <a:spcBef>
                <a:spcPts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Economic development projects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64C9EAE-1457-06B9-81F8-E1579627A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1025" y="5475383"/>
            <a:ext cx="7981950" cy="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8BC169A-9086-829B-1CAF-80EF00B1D1FF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7888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72C17AE-F293-4E2A-8B72-3BEA542BE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National Fire P</a:t>
            </a:r>
            <a:r>
              <a:rPr lang="en-US" sz="2800" kern="0" dirty="0" err="1">
                <a:latin typeface="Arial" panose="020B0604020202020204" pitchFamily="34" charset="0"/>
              </a:rPr>
              <a:t>lan</a:t>
            </a:r>
            <a:r>
              <a:rPr lang="en-US" sz="2800" kern="0" dirty="0">
                <a:latin typeface="Arial" panose="020B0604020202020204" pitchFamily="34" charset="0"/>
              </a:rPr>
              <a:t> 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Operating &amp; Reporting S</a:t>
            </a:r>
            <a:r>
              <a:rPr lang="en-US" sz="2800" kern="0" dirty="0" err="1">
                <a:latin typeface="Arial" panose="020B0604020202020204" pitchFamily="34" charset="0"/>
              </a:rPr>
              <a:t>ystem</a:t>
            </a:r>
            <a:r>
              <a:rPr lang="en-US" sz="2800" kern="0" dirty="0">
                <a:latin typeface="Arial" panose="020B0604020202020204" pitchFamily="34" charset="0"/>
              </a:rPr>
              <a:t> (NFPORS)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 Forms are Required for WRR</a:t>
            </a:r>
            <a:endParaRPr lang="en-US" sz="2800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628650" y="1676400"/>
            <a:ext cx="7772400" cy="3850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Mandatory for all State Fire Capacity (SFC), Volunteer Fire Capacity (VFC), and WRR Grant applications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For questions on NFPORS please contact your Coop Fire staff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highlight>
                <a:srgbClr val="FFFF00"/>
              </a:highligh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Char char="•"/>
              <a:tabLst/>
              <a:defRPr/>
            </a:pP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Please report accurately</a:t>
            </a:r>
            <a:r>
              <a:rPr 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.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 The acres treated are part of the region’s accomplishment target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788C8B-3EBA-20C3-E437-4E5A54602C5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0665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180F-9483-43EE-8907-7AFA98A0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Cross-Boundary/WRR Review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93A73-7B69-AC9F-8A1E-35BEC39DF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55194"/>
            <a:ext cx="8724900" cy="5702806"/>
          </a:xfrm>
        </p:spPr>
        <p:txBody>
          <a:bodyPr>
            <a:normAutofit lnSpcReduction="10000"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Cross-Boundary –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your Project Proposal with State Forester and Forest Supervisor letters with signatures.</a:t>
            </a:r>
          </a:p>
          <a:p>
            <a:pPr marL="285750" indent="-28575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Cross-Boundary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Provide a map, shape file or .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kml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for fuels/land treatment as required by FACTS (Forest Service Activity Tracking System).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Submit a separate letter of support from the State Forester or appropriate designated authority (NJ, State Fire Warden; NY, Director of Forest Protection) for approving activities.</a:t>
            </a:r>
            <a:endParaRPr kumimoji="0" lang="en-US" sz="24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1" kern="0" dirty="0">
                <a:latin typeface="Arial" panose="020B0604020202020204" pitchFamily="34" charset="0"/>
                <a:cs typeface="Arial"/>
              </a:rPr>
              <a:t>WRR</a:t>
            </a:r>
            <a:r>
              <a:rPr lang="en-US" kern="0" dirty="0">
                <a:latin typeface="Arial" panose="020B0604020202020204" pitchFamily="34" charset="0"/>
                <a:cs typeface="Arial"/>
              </a:rPr>
              <a:t> – Provide current accomplishment data with a NFPORS form as required by NFPORS.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At least 100% match of requested Federal funds is required.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BCDBA-5092-0879-981F-6E82B2FE1E6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19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252770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E13BD3-38A3-48DB-951A-4A6752960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88" y="76200"/>
            <a:ext cx="8420100" cy="902206"/>
          </a:xfrm>
        </p:spPr>
        <p:txBody>
          <a:bodyPr>
            <a:norm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tabLst/>
              <a:defRPr/>
            </a:pPr>
            <a:r>
              <a:rPr lang="en-US" sz="3600" kern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Application Ranking Criteria</a:t>
            </a:r>
            <a:endParaRPr lang="en-US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37440" y="1371600"/>
            <a:ext cx="8774476" cy="551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sz="32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100 Points Possible: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Address Northeast Regional Action Plan's Options (30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Engage in partnerships and collaboration (20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Assist Underserved Communities (10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Explain project effectiveness and efficiency (20 pts)</a:t>
            </a:r>
          </a:p>
          <a:p>
            <a:pPr marR="0" lvl="0" defTabSz="914400" rtl="0" eaLnBrk="0" fontAlgn="base" latinLnBrk="0" hangingPunct="0">
              <a:lnSpc>
                <a:spcPct val="1000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5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Demonstrate a Wildfire Risk Focus (20 pts)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AACB3B-F1FC-47D8-DF81-CCC31DF229D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20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8048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2D891-776F-4C4E-867C-B36770840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/>
              <a:t>Wildfire Risk and </a:t>
            </a:r>
            <a:br>
              <a:rPr lang="en-US" sz="3200" b="1" dirty="0"/>
            </a:br>
            <a:r>
              <a:rPr lang="en-US" sz="3200" b="1" dirty="0"/>
              <a:t>Underserved Communities  </a:t>
            </a:r>
            <a:endParaRPr lang="en-US" sz="3200" b="1" dirty="0">
              <a:solidFill>
                <a:srgbClr val="FFFF00"/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4F5D86-25A4-9C02-8612-11516ECA4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67400" y="2300288"/>
            <a:ext cx="3868340" cy="823912"/>
          </a:xfrm>
        </p:spPr>
        <p:txBody>
          <a:bodyPr vert="horz" lIns="68580" tIns="34290" rIns="68580" bIns="34290" rtlCol="0" anchor="ctr">
            <a:noAutofit/>
          </a:bodyPr>
          <a:lstStyle/>
          <a:p>
            <a:pPr>
              <a:lnSpc>
                <a:spcPct val="113999"/>
              </a:lnSpc>
            </a:pPr>
            <a:endParaRPr lang="en-US" b="0" dirty="0">
              <a:solidFill>
                <a:srgbClr val="00B0F0"/>
              </a:solidFill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r>
              <a:rPr lang="en-US" sz="1800" b="0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Wildfirerisk.org</a:t>
            </a:r>
            <a:endParaRPr lang="en-US" sz="1800" b="0" dirty="0"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05A71-B618-4E7C-96BA-473821F74F0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68580" tIns="34290" rIns="68580" bIns="3429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  </a:t>
            </a:r>
            <a:endParaRPr lang="en-US" dirty="0"/>
          </a:p>
          <a:p>
            <a:pPr>
              <a:lnSpc>
                <a:spcPct val="113999"/>
              </a:lnSpc>
            </a:pPr>
            <a:endParaRPr lang="en-US" dirty="0">
              <a:solidFill>
                <a:srgbClr val="00B0F0"/>
              </a:solidFill>
              <a:cs typeface="Arial"/>
            </a:endParaRPr>
          </a:p>
          <a:p>
            <a:pPr>
              <a:lnSpc>
                <a:spcPct val="113999"/>
              </a:lnSpc>
            </a:pPr>
            <a:endParaRPr lang="en-US" dirty="0">
              <a:solidFill>
                <a:srgbClr val="FFFFFF"/>
              </a:solidFill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>
              <a:cs typeface="Arial"/>
            </a:endParaRP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F722771-BBBF-1BDC-AE8E-C6436BEA32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3401" y="2300288"/>
            <a:ext cx="3964782" cy="823912"/>
          </a:xfrm>
        </p:spPr>
        <p:txBody>
          <a:bodyPr vert="horz" lIns="68580" tIns="34290" rIns="68580" bIns="34290" rtlCol="0" anchor="ctr">
            <a:noAutofit/>
          </a:bodyPr>
          <a:lstStyle/>
          <a:p>
            <a:pPr>
              <a:lnSpc>
                <a:spcPct val="113999"/>
              </a:lnSpc>
            </a:pPr>
            <a:endParaRPr lang="en-US" b="0" dirty="0">
              <a:solidFill>
                <a:srgbClr val="00B0F0"/>
              </a:solidFill>
              <a:cs typeface="Arial"/>
            </a:endParaRPr>
          </a:p>
          <a:p>
            <a:pPr>
              <a:lnSpc>
                <a:spcPct val="113999"/>
              </a:lnSpc>
            </a:pPr>
            <a:endParaRPr lang="en-US" b="0" dirty="0">
              <a:solidFill>
                <a:srgbClr val="00B0F0"/>
              </a:solidFill>
              <a:cs typeface="Arial"/>
            </a:endParaRPr>
          </a:p>
          <a:p>
            <a:pPr>
              <a:lnSpc>
                <a:spcPct val="113999"/>
              </a:lnSpc>
            </a:pPr>
            <a:r>
              <a:rPr lang="en-US" sz="1500" b="0" dirty="0">
                <a:solidFill>
                  <a:srgbClr val="00B0F0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</a:t>
            </a:r>
            <a:r>
              <a:rPr lang="en-US" sz="1500" b="0" dirty="0">
                <a:solidFill>
                  <a:srgbClr val="00B0F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Midwest Risk </a:t>
            </a:r>
            <a:r>
              <a:rPr lang="en-US" sz="1800" b="0" u="sng" dirty="0">
                <a:solidFill>
                  <a:srgbClr val="00B0F0"/>
                </a:solidFill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</a:t>
            </a:r>
            <a:r>
              <a:rPr lang="en-US" sz="1800" b="0" u="sng" dirty="0">
                <a:solidFill>
                  <a:srgbClr val="00B0F0"/>
                </a:solidFill>
                <a:ea typeface="+mn-lt"/>
                <a:cs typeface="+mn-lt"/>
              </a:rPr>
              <a:t>.com</a:t>
            </a:r>
          </a:p>
          <a:p>
            <a:pPr marL="214313" indent="-214313">
              <a:lnSpc>
                <a:spcPct val="113999"/>
              </a:lnSpc>
              <a:buFont typeface="Arial"/>
              <a:buChar char="•"/>
            </a:pPr>
            <a:endParaRPr lang="en-US" b="0" dirty="0">
              <a:solidFill>
                <a:srgbClr val="00B0F0"/>
              </a:solidFill>
              <a:ea typeface="+mn-lt"/>
              <a:cs typeface="+mn-lt"/>
            </a:endParaRPr>
          </a:p>
          <a:p>
            <a:pPr>
              <a:lnSpc>
                <a:spcPct val="113999"/>
              </a:lnSpc>
            </a:pPr>
            <a:endParaRPr lang="en-US" dirty="0">
              <a:cs typeface="Arial"/>
            </a:endParaRPr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0AE49E5A-A48C-ADA2-5E88-290FCA09964A}"/>
              </a:ext>
            </a:extLst>
          </p:cNvPr>
          <p:cNvPicPr>
            <a:picLocks noGrp="1" noChangeAspect="1"/>
          </p:cNvPicPr>
          <p:nvPr>
            <p:ph sz="half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6172" y="3124200"/>
            <a:ext cx="4262009" cy="2632432"/>
          </a:xfr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F17297-BFC2-452C-A6CF-130B9B6CB7E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5" r="12195"/>
          <a:stretch/>
        </p:blipFill>
        <p:spPr>
          <a:xfrm>
            <a:off x="4645820" y="3124200"/>
            <a:ext cx="4200548" cy="2616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51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000" y="228600"/>
            <a:ext cx="8534400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&amp; Ranking Criteria</a:t>
            </a:r>
          </a:p>
          <a:p>
            <a:pPr defTabSz="914400">
              <a:lnSpc>
                <a:spcPct val="100000"/>
              </a:lnSpc>
              <a:spcBef>
                <a:spcPts val="1200"/>
              </a:spcBef>
              <a:defRPr/>
            </a:pPr>
            <a:r>
              <a:rPr lang="en-US" sz="2400" u="sng" dirty="0">
                <a:solidFill>
                  <a:srgbClr val="00B0F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</a:t>
            </a:r>
            <a:r>
              <a:rPr lang="en-US" sz="2400" u="sng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Midwest Risk Assessment</a:t>
            </a:r>
            <a:r>
              <a:rPr lang="en-US" sz="2400" u="sng" dirty="0">
                <a:solidFill>
                  <a:srgbClr val="00B0F0"/>
                </a:solidFill>
                <a:ea typeface="+mn-lt"/>
                <a:cs typeface="+mn-lt"/>
              </a:rPr>
              <a:t>.com </a:t>
            </a:r>
            <a:br>
              <a:rPr lang="en-US" sz="2400" dirty="0">
                <a:solidFill>
                  <a:srgbClr val="00B0F0"/>
                </a:solidFill>
                <a:ea typeface="+mn-lt"/>
                <a:cs typeface="+mn-lt"/>
              </a:rPr>
            </a:br>
            <a:b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Riverside, NY – Curious About Your Risk?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0137" y="2101406"/>
            <a:ext cx="7963726" cy="4479595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3A97043-DDC2-C702-4096-3F21A592C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4585386" y="4762500"/>
            <a:ext cx="457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3983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000" y="228600"/>
            <a:ext cx="8534400" cy="193899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&amp; Ranking Criteria</a:t>
            </a:r>
          </a:p>
          <a:p>
            <a:pPr defTabSz="914400">
              <a:lnSpc>
                <a:spcPct val="10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rgbClr val="00B0F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</a:t>
            </a:r>
            <a:r>
              <a:rPr lang="en-US" sz="2400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Midwest Risk </a:t>
            </a:r>
            <a:r>
              <a:rPr lang="en-US" sz="2400" u="sng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Assessment</a:t>
            </a:r>
            <a:r>
              <a:rPr lang="en-US" sz="2400" u="sng" dirty="0">
                <a:solidFill>
                  <a:srgbClr val="00B0F0"/>
                </a:solidFill>
                <a:ea typeface="+mn-lt"/>
                <a:cs typeface="+mn-lt"/>
              </a:rPr>
              <a:t>.com</a:t>
            </a:r>
            <a:br>
              <a:rPr lang="en-US" sz="2400" dirty="0">
                <a:solidFill>
                  <a:srgbClr val="00B0F0"/>
                </a:solidFill>
                <a:ea typeface="+mn-lt"/>
                <a:cs typeface="+mn-lt"/>
              </a:rPr>
            </a:br>
            <a:b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Risk Explorer &gt; Basic Viewer &gt; Risk &gt; </a:t>
            </a: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FF0000"/>
                </a:highlight>
                <a:uLnTx/>
                <a:uFillTx/>
                <a:latin typeface="+mn-lt"/>
                <a:ea typeface="+mn-ea"/>
                <a:cs typeface="+mn-cs"/>
              </a:rPr>
              <a:t>Extreme!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0183" y="2321524"/>
            <a:ext cx="8803634" cy="4111738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3A97043-DDC2-C702-4096-3F21A592C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4343400" y="4076700"/>
            <a:ext cx="457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23</a:t>
            </a:fld>
            <a:endParaRPr lang="en-US" sz="12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C0DAB4A-D7A9-198B-2A61-598BF1C26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664" y="4953000"/>
            <a:ext cx="457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61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1000" y="228600"/>
            <a:ext cx="8534400" cy="15696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&amp; Ranking Criteria</a:t>
            </a:r>
          </a:p>
          <a:p>
            <a:pPr algn="ctr" defTabSz="914400">
              <a:lnSpc>
                <a:spcPct val="100000"/>
              </a:lnSpc>
              <a:spcBef>
                <a:spcPts val="1200"/>
              </a:spcBef>
              <a:defRPr/>
            </a:pPr>
            <a:r>
              <a:rPr lang="en-US" sz="2400" dirty="0">
                <a:solidFill>
                  <a:srgbClr val="00B0F0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</a:t>
            </a:r>
            <a:r>
              <a:rPr lang="en-US" sz="2400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Midwest Risk Assessment</a:t>
            </a:r>
            <a:r>
              <a:rPr lang="en-US" sz="2400" u="sng" dirty="0">
                <a:solidFill>
                  <a:srgbClr val="00B0F0"/>
                </a:solidFill>
                <a:ea typeface="+mn-lt"/>
                <a:cs typeface="+mn-lt"/>
              </a:rPr>
              <a:t>.com</a:t>
            </a:r>
            <a:br>
              <a:rPr lang="en-US" sz="2400" dirty="0">
                <a:solidFill>
                  <a:srgbClr val="00B0F0"/>
                </a:solidFill>
                <a:ea typeface="+mn-lt"/>
                <a:cs typeface="+mn-lt"/>
              </a:rPr>
            </a:br>
            <a:b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1295400"/>
            <a:ext cx="4699610" cy="54401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69447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8600" y="228600"/>
            <a:ext cx="8763000" cy="98488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Support Your Application and Ranking </a:t>
            </a:r>
            <a:r>
              <a:rPr lang="en-US" sz="2400" u="sng" dirty="0">
                <a:latin typeface="+mn-lt"/>
                <a:ea typeface="+mn-ea"/>
                <a:cs typeface="+mn-cs"/>
              </a:rPr>
              <a:t>Criteria </a:t>
            </a:r>
            <a:endParaRPr kumimoji="0" lang="en-US" sz="2400" b="1" i="0" u="sng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Demonstrate a Wildfire Risk Focus: </a:t>
            </a:r>
            <a:r>
              <a:rPr lang="en-US" sz="2400" b="0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Wildfirerisk.org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7A3E8C-8048-D691-8596-DC7C6C2961F3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25</a:t>
            </a:fld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FE5CCE-909F-2389-9406-69B25B0D7C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356" y="1676400"/>
            <a:ext cx="8716997" cy="475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63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8228" y="160638"/>
            <a:ext cx="8534400" cy="241373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13999"/>
              </a:lnSpc>
            </a:pP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Sources to </a:t>
            </a:r>
            <a:r>
              <a:rPr lang="en-US" sz="2400" u="sng" dirty="0">
                <a:latin typeface="+mn-lt"/>
                <a:ea typeface="+mn-ea"/>
                <a:cs typeface="+mn-cs"/>
              </a:rPr>
              <a:t>Support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2400" u="sng" dirty="0">
                <a:latin typeface="+mn-lt"/>
                <a:ea typeface="+mn-ea"/>
                <a:cs typeface="+mn-cs"/>
              </a:rPr>
              <a:t>Y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our </a:t>
            </a:r>
            <a:r>
              <a:rPr lang="en-US" sz="2400" u="sng" dirty="0">
                <a:latin typeface="+mn-lt"/>
                <a:ea typeface="+mn-ea"/>
                <a:cs typeface="+mn-cs"/>
              </a:rPr>
              <a:t>Application</a:t>
            </a:r>
            <a:r>
              <a:rPr kumimoji="0" lang="en-US" sz="2400" b="1" i="0" u="sng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&amp; Ranking </a:t>
            </a:r>
            <a:r>
              <a:rPr lang="en-US" sz="2400" u="sng" dirty="0">
                <a:latin typeface="+mn-lt"/>
                <a:ea typeface="+mn-ea"/>
                <a:cs typeface="+mn-cs"/>
              </a:rPr>
              <a:t>Criteria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r>
              <a:rPr lang="en-US" sz="2400" dirty="0">
                <a:latin typeface="+mn-lt"/>
                <a:ea typeface="+mn-ea"/>
                <a:cs typeface="+mn-cs"/>
              </a:rPr>
              <a:t>-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Wildfire Hazard Potential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Underserved Communities: Climate and Economic 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Justice Screening Tool (CEJST)</a:t>
            </a:r>
            <a:b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- </a:t>
            </a:r>
            <a:r>
              <a:rPr lang="en-US" sz="2200" b="0" dirty="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Wildfirerisk.org</a:t>
            </a:r>
            <a:br>
              <a:rPr lang="en-US" sz="2000" b="0" dirty="0">
                <a:ea typeface="+mn-lt"/>
                <a:cs typeface="+mn-lt"/>
              </a:rPr>
            </a:b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48" y="2209800"/>
            <a:ext cx="8563280" cy="4371201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3A97043-DDC2-C702-4096-3F21A592C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20143978">
            <a:off x="5700261" y="2499861"/>
            <a:ext cx="3810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26</a:t>
            </a:fld>
            <a:endParaRPr lang="en-US" sz="1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396D20-3C6D-58C7-D642-DAA6055DD9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160255"/>
            <a:ext cx="396274" cy="4145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D924AA-0CC4-A53E-1D15-F16539A16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400" y="4038600"/>
            <a:ext cx="396274" cy="414564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9B7068B-CFCC-09B1-0AC0-980DFDA9A0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38800" y="4189131"/>
            <a:ext cx="3810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4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3104B11-9864-4B1B-AF35-71B7498A7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0" lang="en-US" altLang="en-US" sz="3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Once Again in FY 2024 – Grants.gov</a:t>
            </a:r>
            <a:endParaRPr lang="en-US" dirty="0"/>
          </a:p>
        </p:txBody>
      </p:sp>
      <p:sp>
        <p:nvSpPr>
          <p:cNvPr id="3" name="Rectangle 5"/>
          <p:cNvSpPr txBox="1">
            <a:spLocks noChangeArrowheads="1"/>
          </p:cNvSpPr>
          <p:nvPr/>
        </p:nvSpPr>
        <p:spPr bwMode="auto">
          <a:xfrm>
            <a:off x="76200" y="1524000"/>
            <a:ext cx="8991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"/>
              </a:spcBef>
              <a:spcAft>
                <a:spcPts val="1200"/>
              </a:spcAft>
              <a:buClr>
                <a:srgbClr val="FFFF66"/>
              </a:buClr>
              <a:buSzTx/>
              <a:buFontTx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Submit all applications through </a:t>
            </a:r>
            <a:r>
              <a:rPr lang="en-US" sz="2600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grants.gov</a:t>
            </a:r>
            <a:endParaRPr kumimoji="0" lang="en-US" altLang="en-US" sz="2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Search for </a:t>
            </a:r>
            <a:r>
              <a:rPr lang="en-US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g</a:t>
            </a: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rant opportunity: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sz="26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USDA-FS-2024-</a:t>
            </a:r>
            <a:r>
              <a:rPr kumimoji="0" lang="en-US" sz="2600" i="0" u="sng" strike="noStrike" kern="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COHESIVE-STRATEGY</a:t>
            </a:r>
            <a:endParaRPr lang="en-US" altLang="en-US" sz="2600" u="sng" kern="0" dirty="0">
              <a:solidFill>
                <a:schemeClr val="accent2">
                  <a:lumMod val="75000"/>
                </a:schemeClr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Application deadline is </a:t>
            </a:r>
            <a:r>
              <a:rPr lang="da-DK" altLang="en-US" sz="2600" kern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/>
              </a:rPr>
              <a:t>January 16, 2024</a:t>
            </a:r>
            <a:endParaRPr kumimoji="0" lang="en-US" altLang="en-US" sz="2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cs typeface="Arial"/>
            </a:endParaRP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Grants.gov provides 24/7 support:</a:t>
            </a:r>
          </a:p>
          <a:p>
            <a:pPr marL="0" marR="0" lvl="1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FF00"/>
              </a:buClr>
              <a:buSzTx/>
              <a:buFont typeface="Times New Roman" panose="02020603050405020304" pitchFamily="18" charset="0"/>
              <a:buNone/>
              <a:tabLst/>
              <a:defRPr/>
            </a:pP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1-800-518-4726 or </a:t>
            </a:r>
            <a:r>
              <a:rPr kumimoji="0" lang="en-US" altLang="en-US" sz="26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support@grants.gov</a:t>
            </a:r>
            <a:endParaRPr kumimoji="0" lang="en-US" altLang="en-US" sz="26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E69001-AB8E-7888-06C4-0E184EB7E047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27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4300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9984F-9F4D-4739-82E6-2B0904CDE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615553"/>
          </a:xfrm>
        </p:spPr>
        <p:txBody>
          <a:bodyPr>
            <a:normAutofit fontScale="90000"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4000" dirty="0">
                <a:ea typeface="+mn-ea"/>
                <a:cs typeface="+mn-cs"/>
              </a:rPr>
              <a:t>Preparing to Apply</a:t>
            </a:r>
            <a:endParaRPr lang="en-US" altLang="en-US" sz="4000" i="1" dirty="0">
              <a:ea typeface="+mn-ea"/>
              <a:cs typeface="+mn-cs"/>
            </a:endParaRP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304800" y="1219200"/>
            <a:ext cx="8534400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0" fontAlgn="base" hangingPunct="0">
              <a:spcBef>
                <a:spcPct val="5000"/>
              </a:spcBef>
              <a:spcAft>
                <a:spcPct val="0"/>
              </a:spcAft>
              <a:buClr>
                <a:srgbClr val="FFFF66"/>
              </a:buClr>
              <a:buChar char="•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Times New Roman" panose="02020603050405020304" pitchFamily="18" charset="0"/>
              <a:buChar char="–"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•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–"/>
              <a:defRPr sz="2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0066FF"/>
              </a:buClr>
              <a:buChar char="»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cs typeface="+mn-cs"/>
              </a:defRPr>
            </a:lvl9pPr>
          </a:lstStyle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FY 2024 guidance document has details on how to register and apply online through Grants.gov.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Before working in Grants.gov you will need:</a:t>
            </a:r>
          </a:p>
          <a:p>
            <a:pPr marL="687388" lvl="2" indent="-342900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Employer Identification Number (~5 weeks)</a:t>
            </a:r>
          </a:p>
          <a:p>
            <a:pPr marL="687388" lvl="2" indent="-342900"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System for Award Management (SAM) registration (~2 weeks)</a:t>
            </a:r>
          </a:p>
          <a:p>
            <a:pPr marL="1144588" lvl="3" indent="-342900">
              <a:spcAft>
                <a:spcPts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Generates the Unique Entity Identifier (formally DUNS#)</a:t>
            </a:r>
          </a:p>
          <a:p>
            <a:pPr marL="684213" lvl="2" indent="-342900">
              <a:spcAft>
                <a:spcPts val="60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2200" kern="0" dirty="0">
                <a:solidFill>
                  <a:schemeClr val="tx1"/>
                </a:solidFill>
                <a:effectLst/>
                <a:latin typeface="+mn-lt"/>
                <a:cs typeface="Arial"/>
              </a:rPr>
              <a:t>Grants.gov account with Authorized Organization Representative (AOR) role (same day)</a:t>
            </a:r>
            <a:endParaRPr kumimoji="0" lang="en-US" altLang="en-US" sz="220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cs typeface="Arial"/>
            </a:endParaRP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One lead agency/grant applicant will submit an application in Grants.gov for all other contributors to the project.</a:t>
            </a:r>
          </a:p>
          <a:p>
            <a:pPr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kumimoji="0" lang="en-US" altLang="en-US" sz="22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Arial"/>
              </a:rPr>
              <a:t>Only Grants.gov users with the AOR role for the applying entity are eligible to submit applications to Grants.gov.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7DAEDF-E2CA-424B-6A6F-43FEBD6EC7CD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28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7981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AE0799-4462-BAA6-6360-9E306B29D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950" y="236985"/>
            <a:ext cx="8420100" cy="673606"/>
          </a:xfrm>
        </p:spPr>
        <p:txBody>
          <a:bodyPr/>
          <a:lstStyle/>
          <a:p>
            <a:r>
              <a:rPr lang="en-US" dirty="0"/>
              <a:t>How to Apply: Search Grants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AA72EA-16F2-4C56-A44D-1B5370921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670" y="1340398"/>
            <a:ext cx="8420100" cy="472438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600" dirty="0"/>
              <a:t>Search for Opportunity:</a:t>
            </a:r>
          </a:p>
          <a:p>
            <a:pPr marL="0" indent="0" algn="ctr">
              <a:buNone/>
            </a:pPr>
            <a:r>
              <a:rPr lang="en-US" sz="2600" b="1" dirty="0"/>
              <a:t>USDA-FS-2024-COHESIVE-STRATEGY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40DD3E-C85D-4DC1-BE10-96ACFFBE99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4282" y="2819400"/>
            <a:ext cx="8696876" cy="3122905"/>
          </a:xfrm>
          <a:prstGeom prst="rect">
            <a:avLst/>
          </a:prstGeom>
        </p:spPr>
      </p:pic>
      <p:sp>
        <p:nvSpPr>
          <p:cNvPr id="17" name="Right Arrow 3">
            <a:extLst>
              <a:ext uri="{FF2B5EF4-FFF2-40B4-BE49-F238E27FC236}">
                <a16:creationId xmlns:a16="http://schemas.microsoft.com/office/drawing/2014/main" id="{7AB8CCE2-3352-4C6B-A369-BDA6E12F8A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>
            <a:off x="1271056" y="4520144"/>
            <a:ext cx="533400" cy="484712"/>
          </a:xfrm>
          <a:prstGeom prst="rightArrow">
            <a:avLst/>
          </a:prstGeom>
          <a:solidFill>
            <a:srgbClr val="FF0000"/>
          </a:solidFill>
          <a:ln>
            <a:solidFill>
              <a:srgbClr val="000000"/>
            </a:solidFill>
          </a:ln>
          <a:effectLst>
            <a:outerShdw dist="17961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0C92E4-C210-21D1-66D3-478DA251688A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29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4836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6C94-487B-A978-225B-FEE2A67F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5198-B388-E26C-5D88-017075BE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950" y="1633691"/>
            <a:ext cx="8420100" cy="4924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FOR APPLICANTS</a:t>
            </a:r>
            <a:r>
              <a:rPr lang="en-US" sz="2800" b="1" dirty="0"/>
              <a:t>:</a:t>
            </a:r>
          </a:p>
          <a:p>
            <a:r>
              <a:rPr lang="en-US" dirty="0"/>
              <a:t>Check Your Availability</a:t>
            </a:r>
          </a:p>
          <a:p>
            <a:r>
              <a:rPr lang="en-US" dirty="0"/>
              <a:t>Get Registered</a:t>
            </a:r>
          </a:p>
          <a:p>
            <a:r>
              <a:rPr lang="en-US" dirty="0"/>
              <a:t>Apply for Grants</a:t>
            </a:r>
          </a:p>
          <a:p>
            <a:r>
              <a:rPr lang="en-US" dirty="0"/>
              <a:t>Track Your Application</a:t>
            </a:r>
          </a:p>
          <a:p>
            <a:r>
              <a:rPr lang="en-US" dirty="0"/>
              <a:t>Adobe Community</a:t>
            </a:r>
          </a:p>
          <a:p>
            <a:r>
              <a:rPr lang="en-US" dirty="0"/>
              <a:t>Applicant Training</a:t>
            </a:r>
          </a:p>
          <a:p>
            <a:r>
              <a:rPr lang="en-US" dirty="0"/>
              <a:t>Applicant FAQ’s</a:t>
            </a:r>
          </a:p>
          <a:p>
            <a:r>
              <a:rPr lang="en-US" dirty="0"/>
              <a:t>Manage Subscriptions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BC5FCC-4E4D-0FB4-24DE-D986C7AE7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405091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8D48E68-EB7C-BCE5-4EDB-F8EA952B8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348461" y="623339"/>
            <a:ext cx="560878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12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46C94-487B-A978-225B-FEE2A67FE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5198-B388-E26C-5D88-017075BE7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600200"/>
            <a:ext cx="8420100" cy="49529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u="sng" dirty="0"/>
              <a:t>SUPPORT CENTER</a:t>
            </a:r>
            <a:r>
              <a:rPr lang="en-US" sz="2800" b="1" dirty="0"/>
              <a:t>:</a:t>
            </a:r>
          </a:p>
          <a:p>
            <a:r>
              <a:rPr lang="en-US" dirty="0"/>
              <a:t>Welcome to Grants.gov Support  </a:t>
            </a:r>
          </a:p>
          <a:p>
            <a:pPr lvl="1"/>
            <a:r>
              <a:rPr lang="en-US" dirty="0"/>
              <a:t>Applicant Support is available 24/7</a:t>
            </a:r>
          </a:p>
          <a:p>
            <a:pPr lvl="1"/>
            <a:r>
              <a:rPr kumimoji="0" lang="en-US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</a:rPr>
              <a:t>1-800-518-4726 or </a:t>
            </a:r>
            <a:r>
              <a:rPr kumimoji="0" lang="en-US" alt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support@grants.gov</a:t>
            </a:r>
            <a:endParaRPr lang="en-US" dirty="0"/>
          </a:p>
          <a:p>
            <a:r>
              <a:rPr lang="en-US" dirty="0"/>
              <a:t>FAQ’s</a:t>
            </a:r>
          </a:p>
          <a:p>
            <a:r>
              <a:rPr lang="en-US" dirty="0"/>
              <a:t>Report Fraud</a:t>
            </a:r>
          </a:p>
          <a:p>
            <a:r>
              <a:rPr lang="en-US" dirty="0"/>
              <a:t>Find Help and Learn</a:t>
            </a:r>
          </a:p>
          <a:p>
            <a:r>
              <a:rPr lang="en-US" dirty="0"/>
              <a:t>About the Program</a:t>
            </a:r>
          </a:p>
          <a:p>
            <a:r>
              <a:rPr lang="en-US" dirty="0"/>
              <a:t>Grants.gov Releases</a:t>
            </a:r>
          </a:p>
          <a:p>
            <a:r>
              <a:rPr lang="en-US" dirty="0"/>
              <a:t>Feedback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BC5FCC-4E4D-0FB4-24DE-D986C7AE7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1405091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08D48E68-EB7C-BCE5-4EDB-F8EA952B8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8139661" y="1519391"/>
            <a:ext cx="560878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188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1180F-9483-43EE-8907-7AFA98A040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0" lang="en-US" sz="40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Reminders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93A73-7B69-AC9F-8A1E-35BEC39DF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155194"/>
            <a:ext cx="8724900" cy="5702806"/>
          </a:xfrm>
        </p:spPr>
        <p:txBody>
          <a:bodyPr>
            <a:normAutofit fontScale="85000" lnSpcReduction="20000"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application and documents through grants.gov.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Link Project Proposal to NCS Goals/Regional Options and State Forest Action Plans.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Cross-Boundary – 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Submit your Project Proposal with State Forester and Forest Supervisor letters with signatures.</a:t>
            </a:r>
          </a:p>
          <a:p>
            <a:pPr marL="285750" indent="-28575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Cross-Boundary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Provide a map, shape file or .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kml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for fuels/land treatment as required by FACTS (Forest Service Activity Tracking System).</a:t>
            </a:r>
          </a:p>
          <a:p>
            <a:pPr marL="285750" indent="-285750" defTabSz="914400" eaLnBrk="0" fontAlgn="base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ü"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Cross-Boundary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- Funding that will be managed or used by the local National Forest, send all required items directly to Brian </a:t>
            </a:r>
            <a:r>
              <a:rPr kumimoji="0" lang="en-US" sz="240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Schaffler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6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Submit a separate letter of support from the State Forester or appropriate designated authority (NJ, State Fire Warden; NY, Director of Forest Protection) for approving activities.</a:t>
            </a:r>
            <a:endParaRPr kumimoji="0" lang="en-US" sz="24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lang="en-US" b="1" kern="0" dirty="0">
                <a:latin typeface="Arial" panose="020B0604020202020204" pitchFamily="34" charset="0"/>
                <a:cs typeface="Arial"/>
              </a:rPr>
              <a:t>WRR</a:t>
            </a:r>
            <a:r>
              <a:rPr lang="en-US" kern="0" dirty="0">
                <a:latin typeface="Arial" panose="020B0604020202020204" pitchFamily="34" charset="0"/>
                <a:cs typeface="Arial"/>
              </a:rPr>
              <a:t> – Provide current accomplishment data with a NFPORS form as required by NFPORS.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WRR</a:t>
            </a:r>
            <a:r>
              <a:rPr kumimoji="0" lang="en-US" sz="240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 – At least 100% match of requested Federal funds is required.</a:t>
            </a:r>
          </a:p>
          <a:p>
            <a:pPr marL="285750" marR="0" lvl="0" indent="-285750" algn="l" defTabSz="914400" rtl="0" eaLnBrk="0" fontAlgn="base" latinLnBrk="0" hangingPunc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/>
              </a:rPr>
              <a:t>Proposals due by </a:t>
            </a:r>
            <a:r>
              <a:rPr lang="en-US" sz="2400" b="1" kern="0" dirty="0">
                <a:effectLst/>
                <a:latin typeface="Arial" panose="020B0604020202020204" pitchFamily="34" charset="0"/>
                <a:cs typeface="Arial"/>
              </a:rPr>
              <a:t>January 16, 2024</a:t>
            </a:r>
            <a:r>
              <a:rPr lang="en-US" b="1" kern="0" dirty="0">
                <a:latin typeface="Arial" panose="020B0604020202020204" pitchFamily="34" charset="0"/>
                <a:cs typeface="Arial"/>
              </a:rPr>
              <a:t> – Include ALL required items. 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4BCDBA-5092-0879-981F-6E82B2FE1E6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32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7735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9EEA0C3-D474-5A8B-FD98-AE21219C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386A74-A391-A538-E304-035A04C209ED}"/>
              </a:ext>
            </a:extLst>
          </p:cNvPr>
          <p:cNvSpPr txBox="1"/>
          <p:nvPr/>
        </p:nvSpPr>
        <p:spPr>
          <a:xfrm>
            <a:off x="217583" y="1241822"/>
            <a:ext cx="8915400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Cross-Boundary Mitigation and all </a:t>
            </a:r>
            <a:r>
              <a:rPr lang="en-US" dirty="0" err="1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R9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 States with National Forests/Prairie: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Brian Schaffler, Fuels Program Manager 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2"/>
              </a:rPr>
              <a:t>brian.schaffler@usda.gov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(517) 285-9258 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Delaware, Maryland, New Jersey, Pennsylvania, Ohio, West Virginia</a:t>
            </a:r>
            <a:r>
              <a:rPr lang="en-US" dirty="0">
                <a:ea typeface="Cambria" panose="02040503050406030204" pitchFamily="18" charset="0"/>
                <a:cs typeface="Cambria" panose="02040503050406030204" pitchFamily="18" charset="0"/>
              </a:rPr>
              <a:t> or Connecticut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Maris Gabliks,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3"/>
              </a:rPr>
              <a:t>maris.g.gabliks@usda.gov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(609) 235-7524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Indiana, Iowa, Illinois, Missouri, Minnesota, Wisconsin, or Michigan: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Caleb Schreiber,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c</a:t>
            </a: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aleb.schreiber@usda.gov</a:t>
            </a:r>
            <a:endParaRPr lang="en-US" dirty="0"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(715) 628-6999</a:t>
            </a:r>
          </a:p>
          <a:p>
            <a:pPr marL="0" marR="0">
              <a:spcBef>
                <a:spcPts val="120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For WRR in Massachusetts, Maine, New Hampshire, New York, Rhode Island, or Vermont:</a:t>
            </a: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Helene </a:t>
            </a:r>
            <a:r>
              <a:rPr lang="en-US" dirty="0" err="1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Hochholzer</a:t>
            </a: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, Cooperative Fire Specialist</a:t>
            </a:r>
          </a:p>
          <a:p>
            <a:pPr marL="457200" marR="0">
              <a:spcBef>
                <a:spcPts val="0"/>
              </a:spcBef>
            </a:pPr>
            <a:r>
              <a:rPr lang="en-US" u="sng" dirty="0">
                <a:solidFill>
                  <a:srgbClr val="0000FF"/>
                </a:solidFill>
                <a:effectLst/>
                <a:ea typeface="Cambria" panose="02040503050406030204" pitchFamily="18" charset="0"/>
                <a:cs typeface="Cambria" panose="02040503050406030204" pitchFamily="18" charset="0"/>
                <a:hlinkClick r:id="rId5"/>
              </a:rPr>
              <a:t>helene.hochholzer@usda.gov</a:t>
            </a:r>
            <a:endParaRPr lang="en-US" u="sng" dirty="0">
              <a:solidFill>
                <a:srgbClr val="0000FF"/>
              </a:solidFill>
              <a:effectLst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0">
              <a:spcBef>
                <a:spcPts val="0"/>
              </a:spcBef>
            </a:pPr>
            <a:r>
              <a:rPr lang="en-US" dirty="0">
                <a:effectLst/>
                <a:ea typeface="Cambria" panose="02040503050406030204" pitchFamily="18" charset="0"/>
                <a:cs typeface="Cambria" panose="02040503050406030204" pitchFamily="18" charset="0"/>
              </a:rPr>
              <a:t>(860) 861-7322</a:t>
            </a:r>
          </a:p>
        </p:txBody>
      </p:sp>
    </p:spTree>
    <p:extLst>
      <p:ext uri="{BB962C8B-B14F-4D97-AF65-F5344CB8AC3E}">
        <p14:creationId xmlns:p14="http://schemas.microsoft.com/office/powerpoint/2010/main" val="156993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9E647-7528-1A13-B8A7-C26A574ED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517988" cy="894877"/>
          </a:xfrm>
        </p:spPr>
        <p:txBody>
          <a:bodyPr>
            <a:noAutofit/>
          </a:bodyPr>
          <a:lstStyle/>
          <a:p>
            <a:r>
              <a:rPr lang="en-US" sz="3200" dirty="0"/>
              <a:t>Key Sources to Support Your 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2FBED-1BCD-0768-9B0C-2F9AB7AB98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524000"/>
            <a:ext cx="8648700" cy="5029185"/>
          </a:xfrm>
        </p:spPr>
        <p:txBody>
          <a:bodyPr>
            <a:norm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 u="sng" kern="100" dirty="0"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Region 9 - Grants &amp; Agreements</a:t>
            </a:r>
            <a:endParaRPr lang="en-US" sz="2200" kern="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3000"/>
              </a:spcBef>
            </a:pPr>
            <a:r>
              <a:rPr lang="en-US" sz="22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National Cohesive Wildland Fire Management Strategy</a:t>
            </a:r>
            <a:endParaRPr lang="en-US" sz="2200" dirty="0"/>
          </a:p>
          <a:p>
            <a:pPr>
              <a:spcBef>
                <a:spcPts val="3000"/>
              </a:spcBef>
            </a:pPr>
            <a:r>
              <a:rPr lang="en-US" sz="22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State Forest Action Plans</a:t>
            </a:r>
            <a:endParaRPr lang="en-US" sz="2200" dirty="0"/>
          </a:p>
          <a:p>
            <a:pPr>
              <a:spcBef>
                <a:spcPts val="3000"/>
              </a:spcBef>
            </a:pPr>
            <a:r>
              <a:rPr lang="en-US" sz="22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 Regional Action Plan</a:t>
            </a:r>
            <a:endParaRPr lang="en-US" sz="2200" dirty="0"/>
          </a:p>
          <a:p>
            <a:pPr>
              <a:spcBef>
                <a:spcPts val="3000"/>
              </a:spcBef>
            </a:pPr>
            <a:r>
              <a:rPr lang="en-US" sz="2200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Northeast-Midwest Wildfire Risk Assessment Portal (NMWRAP)</a:t>
            </a:r>
            <a:endParaRPr lang="en-US" sz="2200" dirty="0"/>
          </a:p>
          <a:p>
            <a:pPr>
              <a:spcBef>
                <a:spcPts val="3000"/>
              </a:spcBef>
            </a:pPr>
            <a:r>
              <a:rPr lang="en-US" sz="22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Wildfire Risk to Communities &amp; Underserved Community Data</a:t>
            </a:r>
            <a:endParaRPr lang="en-US" sz="2200" dirty="0"/>
          </a:p>
          <a:p>
            <a:pPr marL="240030" lvl="1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2E34F9-4F26-9B34-3153-8AC5095650C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6428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4800" y="520015"/>
            <a:ext cx="8534400" cy="10464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srgbClr val="00B0F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Region 9 - Grants &amp; Agreements</a:t>
            </a:r>
            <a:br>
              <a:rPr lang="en-US" sz="2400" dirty="0">
                <a:solidFill>
                  <a:srgbClr val="00B0F0"/>
                </a:solidFill>
                <a:ea typeface="+mn-lt"/>
                <a:cs typeface="+mn-lt"/>
              </a:rPr>
            </a:br>
            <a:b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423" y="1566455"/>
            <a:ext cx="8347165" cy="4732309"/>
          </a:xfrm>
          <a:prstGeom prst="rect">
            <a:avLst/>
          </a:prstGeom>
        </p:spPr>
      </p:pic>
      <p:sp>
        <p:nvSpPr>
          <p:cNvPr id="8" name="Arrow: Right 7">
            <a:extLst>
              <a:ext uri="{FF2B5EF4-FFF2-40B4-BE49-F238E27FC236}">
                <a16:creationId xmlns:a16="http://schemas.microsoft.com/office/drawing/2014/main" id="{B3A97043-DDC2-C702-4096-3F21A592C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90600" y="5638800"/>
            <a:ext cx="457200" cy="3810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35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4110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525B64B-1603-565D-3E36-6C79A893B6D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04800" y="4736099"/>
            <a:ext cx="8441788" cy="289310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sz="2000" dirty="0">
                <a:solidFill>
                  <a:srgbClr val="00B0F0"/>
                </a:solidFill>
              </a:rPr>
            </a:br>
            <a:r>
              <a:rPr lang="en-US" sz="2000" b="0" dirty="0">
                <a:solidFill>
                  <a:srgbClr val="FFFF00"/>
                </a:solidFill>
              </a:rPr>
              <a:t>&gt; Recorded Webinar</a:t>
            </a:r>
            <a:br>
              <a:rPr lang="en-US" sz="2000" b="0" dirty="0">
                <a:solidFill>
                  <a:srgbClr val="FFFF00"/>
                </a:solidFill>
              </a:rPr>
            </a:br>
            <a:r>
              <a:rPr lang="en-US" sz="2000" b="0" dirty="0">
                <a:solidFill>
                  <a:srgbClr val="FFFF00"/>
                </a:solidFill>
              </a:rPr>
              <a:t>&gt; 2024 Grant Information</a:t>
            </a:r>
            <a:br>
              <a:rPr lang="en-US" sz="2000" b="0" dirty="0">
                <a:solidFill>
                  <a:srgbClr val="FFFF00"/>
                </a:solidFill>
              </a:rPr>
            </a:br>
            <a:r>
              <a:rPr lang="en-US" sz="2000" b="0" dirty="0">
                <a:solidFill>
                  <a:srgbClr val="FFFF00"/>
                </a:solidFill>
              </a:rPr>
              <a:t>   - Guidance and Instructions</a:t>
            </a:r>
            <a:br>
              <a:rPr lang="en-US" sz="2000" b="0" dirty="0">
                <a:solidFill>
                  <a:srgbClr val="FFFF00"/>
                </a:solidFill>
              </a:rPr>
            </a:br>
            <a:r>
              <a:rPr lang="en-US" sz="2000" b="0" dirty="0">
                <a:solidFill>
                  <a:srgbClr val="FFFF00"/>
                </a:solidFill>
              </a:rPr>
              <a:t>   - Optional Narrative Template</a:t>
            </a:r>
            <a:br>
              <a:rPr lang="en-US" sz="2000" b="0" dirty="0">
                <a:solidFill>
                  <a:srgbClr val="FFFF00"/>
                </a:solidFill>
              </a:rPr>
            </a:br>
            <a:r>
              <a:rPr lang="en-US" sz="2000" b="0" dirty="0">
                <a:solidFill>
                  <a:srgbClr val="FFFF00"/>
                </a:solidFill>
              </a:rPr>
              <a:t>&gt; Contact Information</a:t>
            </a:r>
            <a:br>
              <a:rPr lang="en-US" sz="2400" dirty="0">
                <a:solidFill>
                  <a:srgbClr val="00B0F0"/>
                </a:solidFill>
              </a:rPr>
            </a:br>
            <a:br>
              <a:rPr lang="en-US" sz="2400" dirty="0">
                <a:solidFill>
                  <a:srgbClr val="00B0F0"/>
                </a:solidFill>
                <a:ea typeface="+mn-lt"/>
                <a:cs typeface="+mn-lt"/>
              </a:rPr>
            </a:br>
            <a:b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E67E2-BCA4-8B73-5D47-5942EEF066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0"/>
            <a:ext cx="8441788" cy="47323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8BE27AC-6AEC-FD9F-5EFC-77A27D1AA222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36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4053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9CD7F-98BF-44DD-BFA9-107D9B8B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1800"/>
              </a:spcBef>
              <a:defRPr/>
            </a:pPr>
            <a:r>
              <a:rPr lang="en-US" sz="4000" kern="0" dirty="0">
                <a:latin typeface="Arial" panose="020B0604020202020204" pitchFamily="34" charset="0"/>
              </a:rPr>
              <a:t>Thank you for your participation!</a:t>
            </a:r>
            <a:endParaRPr lang="en-US" altLang="en-US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077098-52C8-1E03-3049-75FE8A3AE4DE}"/>
              </a:ext>
            </a:extLst>
          </p:cNvPr>
          <p:cNvSpPr txBox="1"/>
          <p:nvPr/>
        </p:nvSpPr>
        <p:spPr>
          <a:xfrm>
            <a:off x="8746588" y="6581001"/>
            <a:ext cx="3974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fld id="{B6F15528-21DE-4FAA-801E-634DDDAF4B2B}" type="slidenum">
              <a:rPr lang="en-US" sz="1200" smtClean="0"/>
              <a:pPr algn="r"/>
              <a:t>37</a:t>
            </a:fld>
            <a:endParaRPr lang="en-US" sz="1200" dirty="0"/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C58D995E-F3FA-55DC-F013-4BB3D014AB78}"/>
              </a:ext>
            </a:extLst>
          </p:cNvPr>
          <p:cNvSpPr txBox="1">
            <a:spLocks/>
          </p:cNvSpPr>
          <p:nvPr/>
        </p:nvSpPr>
        <p:spPr>
          <a:xfrm>
            <a:off x="627135" y="1143000"/>
            <a:ext cx="7907265" cy="3786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ctr" defTabSz="685800" rtl="0" eaLnBrk="1" latinLnBrk="0" hangingPunct="1">
              <a:lnSpc>
                <a:spcPct val="114000"/>
              </a:lnSpc>
              <a:spcBef>
                <a:spcPts val="750"/>
              </a:spcBef>
              <a:spcAft>
                <a:spcPts val="45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114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114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114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114000"/>
              </a:lnSpc>
              <a:spcBef>
                <a:spcPts val="375"/>
              </a:spcBef>
              <a:spcAft>
                <a:spcPts val="450"/>
              </a:spcAft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200" b="1" kern="0" dirty="0"/>
              <a:t>Questions</a:t>
            </a:r>
            <a:r>
              <a:rPr lang="en-US" sz="3200" b="1" kern="0" dirty="0">
                <a:solidFill>
                  <a:schemeClr val="tx1"/>
                </a:solidFill>
                <a:effectLst/>
              </a:rPr>
              <a:t>?</a:t>
            </a:r>
            <a:endParaRPr lang="en-US" sz="3200" b="1" dirty="0"/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b="1" dirty="0"/>
              <a:t>Type your questions in the Chat or</a:t>
            </a:r>
          </a:p>
          <a:p>
            <a:pPr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</a:pPr>
            <a:r>
              <a:rPr lang="en-US" sz="2400" b="1" dirty="0"/>
              <a:t>to speak up with your question:</a:t>
            </a:r>
          </a:p>
          <a:p>
            <a:pPr marL="457200" indent="-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400" dirty="0"/>
              <a:t>Raise your hand (at top). Wait to be called on.</a:t>
            </a:r>
          </a:p>
          <a:p>
            <a:pPr marL="457200" indent="-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400" dirty="0"/>
              <a:t>When called on: Start your webcam (optional), unmute, say your name and title, ask your question!</a:t>
            </a:r>
          </a:p>
          <a:p>
            <a:pPr marL="457200" indent="-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Font typeface="Arial" panose="020B0604020202020204" pitchFamily="34" charset="0"/>
              <a:buAutoNum type="arabicPeriod"/>
              <a:defRPr/>
            </a:pPr>
            <a:r>
              <a:rPr lang="en-US" sz="2400" dirty="0"/>
              <a:t>When done: Mute your mic. and stop your webcam. 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/>
          </a:p>
        </p:txBody>
      </p:sp>
      <p:pic>
        <p:nvPicPr>
          <p:cNvPr id="5" name="Picture 4" descr="Photo of a variety of hands raised.">
            <a:extLst>
              <a:ext uri="{FF2B5EF4-FFF2-40B4-BE49-F238E27FC236}">
                <a16:creationId xmlns:a16="http://schemas.microsoft.com/office/drawing/2014/main" id="{026620BD-88FD-E3B5-9C48-8E11A94A5C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19300" y="4648200"/>
            <a:ext cx="5105400" cy="203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rest Service Green Wide">
  <a:themeElements>
    <a:clrScheme name="FS Green and Yellow">
      <a:dk1>
        <a:sysClr val="windowText" lastClr="000000"/>
      </a:dk1>
      <a:lt1>
        <a:sysClr val="window" lastClr="FFFFFF"/>
      </a:lt1>
      <a:dk2>
        <a:srgbClr val="034A30"/>
      </a:dk2>
      <a:lt2>
        <a:srgbClr val="F8F8F8"/>
      </a:lt2>
      <a:accent1>
        <a:srgbClr val="966F0C"/>
      </a:accent1>
      <a:accent2>
        <a:srgbClr val="F9E24C"/>
      </a:accent2>
      <a:accent3>
        <a:srgbClr val="4A380A"/>
      </a:accent3>
      <a:accent4>
        <a:srgbClr val="014556"/>
      </a:accent4>
      <a:accent5>
        <a:srgbClr val="F9EC96"/>
      </a:accent5>
      <a:accent6>
        <a:srgbClr val="3E0A4A"/>
      </a:accent6>
      <a:hlink>
        <a:srgbClr val="F9EC96"/>
      </a:hlink>
      <a:folHlink>
        <a:srgbClr val="FBF3BF"/>
      </a:folHlink>
    </a:clrScheme>
    <a:fontScheme name="Arial-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rest Service Green Wide" id="{96105299-EBE6-47A3-B889-78F212C0ED13}" vid="{D9E03004-7062-476A-9C91-E61AD40E74A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S Green and Yellow">
    <a:dk1>
      <a:sysClr val="windowText" lastClr="000000"/>
    </a:dk1>
    <a:lt1>
      <a:sysClr val="window" lastClr="FFFFFF"/>
    </a:lt1>
    <a:dk2>
      <a:srgbClr val="034A30"/>
    </a:dk2>
    <a:lt2>
      <a:srgbClr val="F8F8F8"/>
    </a:lt2>
    <a:accent1>
      <a:srgbClr val="966F0C"/>
    </a:accent1>
    <a:accent2>
      <a:srgbClr val="F9E24C"/>
    </a:accent2>
    <a:accent3>
      <a:srgbClr val="4A380A"/>
    </a:accent3>
    <a:accent4>
      <a:srgbClr val="014556"/>
    </a:accent4>
    <a:accent5>
      <a:srgbClr val="F9EC96"/>
    </a:accent5>
    <a:accent6>
      <a:srgbClr val="3E0A4A"/>
    </a:accent6>
    <a:hlink>
      <a:srgbClr val="F9EC96"/>
    </a:hlink>
    <a:folHlink>
      <a:srgbClr val="FBF3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11745</TotalTime>
  <Words>2226</Words>
  <Application>Microsoft Office PowerPoint</Application>
  <PresentationFormat>On-screen Show (4:3)</PresentationFormat>
  <Paragraphs>321</Paragraphs>
  <Slides>37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Algerian</vt:lpstr>
      <vt:lpstr>Arial</vt:lpstr>
      <vt:lpstr>Calibri</vt:lpstr>
      <vt:lpstr>Times New Roman</vt:lpstr>
      <vt:lpstr>Verdana</vt:lpstr>
      <vt:lpstr>Wingdings</vt:lpstr>
      <vt:lpstr>Forest Service Green Wide</vt:lpstr>
      <vt:lpstr>USFS Eastern Region Cohesive Fire Strategy  2024 Request for Applications</vt:lpstr>
      <vt:lpstr>Audio and Webcam</vt:lpstr>
      <vt:lpstr>If audio is choppy (bandwidth limited),  you can switch to phone audio:</vt:lpstr>
      <vt:lpstr>Captions</vt:lpstr>
      <vt:lpstr>Ask Questions in Chat!</vt:lpstr>
      <vt:lpstr>USFS Eastern Region Cohesive Fire Strategy  2024 Request for Applications</vt:lpstr>
      <vt:lpstr>Overview</vt:lpstr>
      <vt:lpstr>National Cohesive Strategy</vt:lpstr>
      <vt:lpstr>Northeast Regional Action Plan Implementation Actions</vt:lpstr>
      <vt:lpstr>Cross-Boundary Mitigation Grant Wildfire Risk Reduction Grant  </vt:lpstr>
      <vt:lpstr>PowerPoint Presentation</vt:lpstr>
      <vt:lpstr>Eligibility</vt:lpstr>
      <vt:lpstr>Funding Limits &amp; Match Requirements: Cross-Boundary Mitigation Projects</vt:lpstr>
      <vt:lpstr>Funding Limits &amp; Match Requirements Wildfire Risk Reduction (WRR) </vt:lpstr>
      <vt:lpstr>Cross-Boundary Mitigation Criteria</vt:lpstr>
      <vt:lpstr>Cross-Boundary Mitigation Examples</vt:lpstr>
      <vt:lpstr>Wildfire Risk Reduction (WRR) Example Activities </vt:lpstr>
      <vt:lpstr>National Fire Plan Operating &amp; Reporting System (NFPORS) Forms are Required for WRR</vt:lpstr>
      <vt:lpstr>Cross-Boundary/WRR Review</vt:lpstr>
      <vt:lpstr>Application Ranking Criteria</vt:lpstr>
      <vt:lpstr>Wildfire Risk and  Underserved Communities  </vt:lpstr>
      <vt:lpstr>Sources to Support Your Application &amp; Ranking Criteria Northeast Midwest Risk Assessment.com   Riverside, NY – Curious About Your Risk? </vt:lpstr>
      <vt:lpstr>Sources to Support Your Application &amp; Ranking Criteria Northeast Midwest Risk Assessment.com  Risk Explorer &gt; Basic Viewer &gt; Risk &gt; Extreme! </vt:lpstr>
      <vt:lpstr>Sources to Support Your Application &amp; Ranking Criteria Northeast Midwest Risk Assessment.com  </vt:lpstr>
      <vt:lpstr>Sources to Support Your Application and Ranking Criteria  Demonstrate a Wildfire Risk Focus: Wildfirerisk.org</vt:lpstr>
      <vt:lpstr>Sources to Support Your Application &amp; Ranking Criteria - Wildfire Hazard Potential - Underserved Communities: Climate and Economic    Justice Screening Tool (CEJST) - Wildfirerisk.org </vt:lpstr>
      <vt:lpstr>Once Again in FY 2024 – Grants.gov</vt:lpstr>
      <vt:lpstr>Preparing to Apply</vt:lpstr>
      <vt:lpstr>How to Apply: Search Grants</vt:lpstr>
      <vt:lpstr>PowerPoint Presentation</vt:lpstr>
      <vt:lpstr>PowerPoint Presentation</vt:lpstr>
      <vt:lpstr>Reminders</vt:lpstr>
      <vt:lpstr>Contacts</vt:lpstr>
      <vt:lpstr>Key Sources to Support Your Application</vt:lpstr>
      <vt:lpstr>Region 9 - Grants &amp; Agreements  </vt:lpstr>
      <vt:lpstr> &gt; Recorded Webinar &gt; 2024 Grant Information    - Guidance and Instructions    - Optional Narrative Template &gt; Contact Information   </vt:lpstr>
      <vt:lpstr>Thank you for your participation!</vt:lpstr>
    </vt:vector>
  </TitlesOfParts>
  <Company>U.S. Department of Agriculture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Cohesive Wildland Fire Strategy Request for Applications</dc:title>
  <dc:creator>Forest Service, Eastern Region</dc:creator>
  <cp:lastModifiedBy>Parrish, Raymond J -FS</cp:lastModifiedBy>
  <cp:revision>154</cp:revision>
  <cp:lastPrinted>2021-11-15T13:49:06Z</cp:lastPrinted>
  <dcterms:created xsi:type="dcterms:W3CDTF">2019-11-01T16:35:20Z</dcterms:created>
  <dcterms:modified xsi:type="dcterms:W3CDTF">2023-12-04T16:56:44Z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2019-10-30T00:00:00Z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2019-11-01T00:00:00Z</vt:filetime>
  </property>
</Properties>
</file>