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77" r:id="rId5"/>
    <p:sldMasterId id="2147483684" r:id="rId6"/>
  </p:sldMasterIdLst>
  <p:notesMasterIdLst>
    <p:notesMasterId r:id="rId27"/>
  </p:notesMasterIdLst>
  <p:handoutMasterIdLst>
    <p:handoutMasterId r:id="rId28"/>
  </p:handoutMasterIdLst>
  <p:sldIdLst>
    <p:sldId id="277" r:id="rId7"/>
    <p:sldId id="346" r:id="rId8"/>
    <p:sldId id="347" r:id="rId9"/>
    <p:sldId id="348" r:id="rId10"/>
    <p:sldId id="349" r:id="rId11"/>
    <p:sldId id="350" r:id="rId12"/>
    <p:sldId id="352" r:id="rId13"/>
    <p:sldId id="368" r:id="rId14"/>
    <p:sldId id="351" r:id="rId15"/>
    <p:sldId id="365" r:id="rId16"/>
    <p:sldId id="366" r:id="rId17"/>
    <p:sldId id="369" r:id="rId18"/>
    <p:sldId id="422" r:id="rId19"/>
    <p:sldId id="360" r:id="rId20"/>
    <p:sldId id="423" r:id="rId21"/>
    <p:sldId id="364" r:id="rId22"/>
    <p:sldId id="362" r:id="rId23"/>
    <p:sldId id="367" r:id="rId24"/>
    <p:sldId id="370" r:id="rId25"/>
    <p:sldId id="307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UP" initials="OUP(" lastIdx="3" clrIdx="0">
    <p:extLst>
      <p:ext uri="{19B8F6BF-5375-455C-9EA6-DF929625EA0E}">
        <p15:presenceInfo xmlns:p15="http://schemas.microsoft.com/office/powerpoint/2012/main" userId="OUP" providerId="None"/>
      </p:ext>
    </p:extLst>
  </p:cmAuthor>
  <p:cmAuthor id="2" name="Jackson Bosilovic, Trudy (CTR)" initials="J(" lastIdx="1" clrIdx="1">
    <p:extLst>
      <p:ext uri="{19B8F6BF-5375-455C-9EA6-DF929625EA0E}">
        <p15:presenceInfo xmlns:p15="http://schemas.microsoft.com/office/powerpoint/2012/main" userId="S::trudy.jacksonbosilovic@associates.hq.dhs.gov::a933bdc6-b31c-4501-af02-f83df0e4e7a4" providerId="AD"/>
      </p:ext>
    </p:extLst>
  </p:cmAuthor>
  <p:cmAuthor id="3" name="Simmons, Gregory" initials="SG" lastIdx="5" clrIdx="2">
    <p:extLst>
      <p:ext uri="{19B8F6BF-5375-455C-9EA6-DF929625EA0E}">
        <p15:presenceInfo xmlns:p15="http://schemas.microsoft.com/office/powerpoint/2012/main" userId="S::gregory.simmons@hq.dhs.gov::6a4bc58e-8c9a-4826-9879-1aed1614c6a2" providerId="AD"/>
      </p:ext>
    </p:extLst>
  </p:cmAuthor>
  <p:cmAuthor id="4" name="Shackelford, Hilary (CTR)" initials="SH(" lastIdx="4" clrIdx="3">
    <p:extLst>
      <p:ext uri="{19B8F6BF-5375-455C-9EA6-DF929625EA0E}">
        <p15:presenceInfo xmlns:p15="http://schemas.microsoft.com/office/powerpoint/2012/main" userId="Shackelford, Hilary (CTR)" providerId="None"/>
      </p:ext>
    </p:extLst>
  </p:cmAuthor>
  <p:cmAuthor id="5" name="Kennedy, Dennis (CTR)" initials="KD(" lastIdx="4" clrIdx="4">
    <p:extLst>
      <p:ext uri="{19B8F6BF-5375-455C-9EA6-DF929625EA0E}">
        <p15:presenceInfo xmlns:p15="http://schemas.microsoft.com/office/powerpoint/2012/main" userId="Kennedy, Dennis (CTR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00000"/>
    <a:srgbClr val="003366"/>
    <a:srgbClr val="1C3947"/>
    <a:srgbClr val="0F181D"/>
    <a:srgbClr val="C8C8C8"/>
    <a:srgbClr val="0070B2"/>
    <a:srgbClr val="AA1B1E"/>
    <a:srgbClr val="33990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1BE236-09D2-07DD-905A-E92855E16C67}" v="1" dt="2020-08-24T12:18:11.552"/>
    <p1510:client id="{9695C8C2-778E-43FC-8E5D-55DEEB82F0B8}" v="145" dt="2020-08-24T20:32:40.369"/>
    <p1510:client id="{5A991196-F4DD-37D0-FD86-454DDDCA96C0}" v="30" dt="2020-08-24T01:26:47.979"/>
    <p1510:client id="{C5160BA2-6CD6-2872-5ADA-D73ED364D31B}" v="9" dt="2020-08-24T20:23:21.231"/>
    <p1510:client id="{CCA8B017-9A18-D4E4-1FB6-173C9353AC76}" v="25" dt="2020-08-27T18:16:38.007"/>
    <p1510:client id="{CB9BFD49-946E-5E88-C5BE-EF2FE2F16BDB}" v="275" dt="2020-08-27T17:17:15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9D9C18-1853-E24C-9424-E9B4BC58F4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39677C-FC11-E44D-AD8A-D1698E721B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CA862B1-0A9A-7247-9FCC-EE4D3CADB361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CA991-20A0-0C44-B796-0B982B6C0A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DEBFA-9CE0-D141-9ECE-48D681C839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1D6DAB-D4CA-5349-9732-EF0197426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45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F3C332D-67E5-4A41-90DC-FF0AA194729F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E11605E-7D39-9049-AA24-2B55D6329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4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2286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4572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6858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9144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0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5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28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33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64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9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16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53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78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20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67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16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59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TP:</a:t>
            </a:r>
            <a:r>
              <a:rPr lang="en-US" b="0" baseline="0"/>
              <a:t>  Carefully read the FOA. It is complicated and we ask a lot of Center Lead applicants.  Please be responsive.</a:t>
            </a: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1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325035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570507"/>
            <a:ext cx="8686800" cy="1033024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3"/>
          <p:cNvSpPr txBox="1">
            <a:spLocks/>
          </p:cNvSpPr>
          <p:nvPr userDrawn="1"/>
        </p:nvSpPr>
        <p:spPr bwMode="auto">
          <a:xfrm>
            <a:off x="228600" y="2535112"/>
            <a:ext cx="8686800" cy="644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36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DHS SCIENCE</a:t>
            </a:r>
            <a:r>
              <a:rPr kumimoji="0" lang="en-US" sz="28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 AND TECHNOLOGY</a:t>
            </a:r>
            <a:endParaRPr kumimoji="0" lang="en-US" sz="28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343400" y="5273565"/>
            <a:ext cx="45720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343400" y="5654565"/>
            <a:ext cx="4572000" cy="10668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Office</a:t>
            </a:r>
            <a:br>
              <a:rPr lang="en-US"/>
            </a:br>
            <a:r>
              <a:rPr lang="en-US"/>
              <a:t>Science and Technology Directorate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343400" y="4740165"/>
            <a:ext cx="45720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AF1B66-4DD7-174F-B515-065C8FAB3291}"/>
              </a:ext>
            </a:extLst>
          </p:cNvPr>
          <p:cNvSpPr/>
          <p:nvPr userDrawn="1"/>
        </p:nvSpPr>
        <p:spPr>
          <a:xfrm>
            <a:off x="0" y="3278629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U.S. Department of Homeland Security (DHS) signature and seal; Science and Technology Directorate (S&amp;T)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5254919"/>
            <a:ext cx="2476275" cy="105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8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229600" cy="4351338"/>
          </a:xfrm>
        </p:spPr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latin typeface="Franklin Gothic Book" panose="020B0503020102020204" pitchFamily="34" charset="0"/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latin typeface="Franklin Gothic Book" panose="020B0503020102020204" pitchFamily="34" charset="0"/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latin typeface="Franklin Gothic Book" panose="020B0503020102020204" pitchFamily="34" charset="0"/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latin typeface="Franklin Gothic Book" panose="020B0503020102020204" pitchFamily="34" charset="0"/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4818F8EB-7015-49EF-8B98-34A3C4A5B7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2B43-C1F4-47CA-BA3B-1CF6825A67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DIVERSE PERSPECTIVES + SHARED GOALS = POWERFUL SOLUTIONS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1277C1-901E-4997-BC1E-AB901BDCA4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28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_No Logo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229600" cy="4351338"/>
          </a:xfrm>
        </p:spPr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/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/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/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/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2B43-C1F4-47CA-BA3B-1CF6825A67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1277C1-901E-4997-BC1E-AB901BDCA4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0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11" name="Picture 10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EAB1662F-03A2-4193-8838-091FE9901B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812-32E9-458F-9DFA-2CD2146845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65678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1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812-32E9-458F-9DFA-2CD2146845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32473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371"/>
            <a:ext cx="82296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9CC46-F411-4BEE-8D6C-3BCB349DC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99F190-AEBD-4D51-9119-BF20229D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pic>
        <p:nvPicPr>
          <p:cNvPr id="10" name="Picture 9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AA73B57E-86BA-48CE-B5E7-79BB208E5C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0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2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371"/>
            <a:ext cx="82296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9CC46-F411-4BEE-8D6C-3BCB349DC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99F190-AEBD-4D51-9119-BF20229D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46041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4BC5FCCE-1DB1-4C4F-9D62-4CCC4786B9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0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3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2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4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B86075-8EFF-41AA-B03B-AC0F2E7115BA}"/>
              </a:ext>
            </a:extLst>
          </p:cNvPr>
          <p:cNvSpPr/>
          <p:nvPr userDrawn="1"/>
        </p:nvSpPr>
        <p:spPr>
          <a:xfrm>
            <a:off x="0" y="0"/>
            <a:ext cx="3200400" cy="63093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6"/>
            <a:ext cx="2743200" cy="132556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000" cap="all" baseline="0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43554"/>
            <a:ext cx="2743200" cy="4351338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 sz="1600"/>
            </a:lvl1pPr>
            <a:lvl2pPr marL="685800" indent="-228600">
              <a:buFont typeface="Wingdings" pitchFamily="2" charset="2"/>
              <a:buChar char="§"/>
              <a:defRPr sz="1400"/>
            </a:lvl2pPr>
            <a:lvl3pPr marL="1143000" indent="-228600">
              <a:buFont typeface="Wingdings" pitchFamily="2" charset="2"/>
              <a:buChar char="§"/>
              <a:defRPr sz="12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9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HS-ST_Logo_Tag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9" name="Picture 8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79E3F03E-F5FF-6A42-A80A-4BB0BF1FF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7313" y="1814714"/>
            <a:ext cx="6150255" cy="2840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ADDC90-02B5-AD40-8783-9FD9A4877D16}"/>
              </a:ext>
            </a:extLst>
          </p:cNvPr>
          <p:cNvSpPr txBox="1"/>
          <p:nvPr userDrawn="1"/>
        </p:nvSpPr>
        <p:spPr>
          <a:xfrm>
            <a:off x="1394266" y="5294920"/>
            <a:ext cx="635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40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725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 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B4C6B-FD6A-4A6D-9A04-C6C4B2108A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58FC5-A82C-4763-A641-9C3F39317D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92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325035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3779" y="3570507"/>
            <a:ext cx="8221718" cy="1033024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3"/>
          <p:cNvSpPr txBox="1">
            <a:spLocks/>
          </p:cNvSpPr>
          <p:nvPr userDrawn="1"/>
        </p:nvSpPr>
        <p:spPr bwMode="auto">
          <a:xfrm>
            <a:off x="310100" y="2535112"/>
            <a:ext cx="7924800" cy="644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36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DHS SCIENCE</a:t>
            </a:r>
            <a:r>
              <a:rPr kumimoji="0" lang="en-US" sz="28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 AND TECHNOLOGY</a:t>
            </a:r>
            <a:endParaRPr kumimoji="0" lang="en-US" sz="28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876800" y="5273565"/>
            <a:ext cx="40386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876800" y="5654565"/>
            <a:ext cx="4038600" cy="10668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Office</a:t>
            </a:r>
            <a:br>
              <a:rPr lang="en-US"/>
            </a:br>
            <a:r>
              <a:rPr lang="en-US"/>
              <a:t>Science and Technology Directorate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876800" y="4740165"/>
            <a:ext cx="40386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AF1B66-4DD7-174F-B515-065C8FAB3291}"/>
              </a:ext>
            </a:extLst>
          </p:cNvPr>
          <p:cNvSpPr/>
          <p:nvPr userDrawn="1"/>
        </p:nvSpPr>
        <p:spPr>
          <a:xfrm>
            <a:off x="0" y="3278629"/>
            <a:ext cx="9144000" cy="45719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3123D8-07FE-F14B-87AF-E7BB4438564C}"/>
              </a:ext>
            </a:extLst>
          </p:cNvPr>
          <p:cNvSpPr/>
          <p:nvPr userDrawn="1"/>
        </p:nvSpPr>
        <p:spPr>
          <a:xfrm>
            <a:off x="467591" y="6120385"/>
            <a:ext cx="1475509" cy="737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HS_S&amp;T_logo_blue_rgb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100" y="5254919"/>
            <a:ext cx="2476275" cy="105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32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19108" y="6356351"/>
            <a:ext cx="1096241" cy="365125"/>
          </a:xfr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3A516F-4753-704E-B656-AF17D50DAC38}"/>
              </a:ext>
            </a:extLst>
          </p:cNvPr>
          <p:cNvSpPr txBox="1"/>
          <p:nvPr userDrawn="1"/>
        </p:nvSpPr>
        <p:spPr>
          <a:xfrm>
            <a:off x="2577076" y="6397915"/>
            <a:ext cx="4613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kern="120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00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2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ABAE719-D321-9B46-BF9A-6CD216A5F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601023-3599-D24B-BE9C-E2F858019C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8648" y="6249554"/>
            <a:ext cx="1091045" cy="5038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D6A2C2-F24E-1748-A565-7B6D57D512EF}"/>
              </a:ext>
            </a:extLst>
          </p:cNvPr>
          <p:cNvSpPr txBox="1"/>
          <p:nvPr userDrawn="1"/>
        </p:nvSpPr>
        <p:spPr>
          <a:xfrm>
            <a:off x="2577076" y="6397915"/>
            <a:ext cx="4613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kern="120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00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420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>
                <a:solidFill>
                  <a:schemeClr val="accent4"/>
                </a:solidFill>
                <a:latin typeface="Franklin Gothic Book" panose="020B05030201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>
                <a:solidFill>
                  <a:schemeClr val="accent4"/>
                </a:solidFill>
                <a:latin typeface="Franklin Gothic Book" panose="020B0503020102020204" pitchFamily="34" charset="0"/>
              </a:defRPr>
            </a:lvl2pPr>
            <a:lvl3pPr marL="1143000" indent="-228600">
              <a:buFont typeface="Wingdings" pitchFamily="2" charset="2"/>
              <a:buChar char="§"/>
              <a:defRPr>
                <a:solidFill>
                  <a:schemeClr val="accent4"/>
                </a:solidFill>
                <a:latin typeface="Franklin Gothic Book" panose="020B0503020102020204" pitchFamily="34" charset="0"/>
              </a:defRPr>
            </a:lvl3pPr>
            <a:lvl4pPr marL="1600200" indent="-228600">
              <a:buFont typeface="Wingdings" pitchFamily="2" charset="2"/>
              <a:buChar char="§"/>
              <a:defRPr>
                <a:solidFill>
                  <a:schemeClr val="accent4"/>
                </a:solidFill>
                <a:latin typeface="Franklin Gothic Book" panose="020B0503020102020204" pitchFamily="34" charset="0"/>
              </a:defRPr>
            </a:lvl4pPr>
            <a:lvl5pPr marL="2057400" indent="-228600">
              <a:buFont typeface="Wingdings" pitchFamily="2" charset="2"/>
              <a:buChar char="§"/>
              <a:defRPr>
                <a:solidFill>
                  <a:schemeClr val="accent4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B2"/>
                </a:solidFill>
                <a:latin typeface="Franklin Gothic Book" panose="020B0503020102020204" pitchFamily="34" charset="0"/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E3F03E-F5FF-6A42-A80A-4BB0BF1FF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8648" y="6249554"/>
            <a:ext cx="1091045" cy="5038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ADDC90-02B5-AD40-8783-9FD9A4877D16}"/>
              </a:ext>
            </a:extLst>
          </p:cNvPr>
          <p:cNvSpPr txBox="1"/>
          <p:nvPr userDrawn="1"/>
        </p:nvSpPr>
        <p:spPr>
          <a:xfrm>
            <a:off x="2577076" y="6397915"/>
            <a:ext cx="4613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kern="1200">
                <a:solidFill>
                  <a:srgbClr val="005D91"/>
                </a:solidFill>
                <a:effectLst/>
                <a:latin typeface="Franklin Gothic Book" panose="020B05030201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000">
              <a:solidFill>
                <a:srgbClr val="005D9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296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E3F03E-F5FF-6A42-A80A-4BB0BF1FF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7313" y="1814714"/>
            <a:ext cx="6150255" cy="2840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ADDC90-02B5-AD40-8783-9FD9A4877D16}"/>
              </a:ext>
            </a:extLst>
          </p:cNvPr>
          <p:cNvSpPr txBox="1"/>
          <p:nvPr userDrawn="1"/>
        </p:nvSpPr>
        <p:spPr>
          <a:xfrm>
            <a:off x="1371405" y="5294920"/>
            <a:ext cx="635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40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19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6371"/>
            <a:ext cx="78867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35569"/>
            <a:ext cx="2057400" cy="365125"/>
          </a:xfr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C5A1FF-9C23-6E40-ADEC-A97623A97B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8648" y="6249554"/>
            <a:ext cx="1091045" cy="5038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DDC492-39EE-2F4C-BB48-601F39D80ADF}"/>
              </a:ext>
            </a:extLst>
          </p:cNvPr>
          <p:cNvSpPr txBox="1"/>
          <p:nvPr userDrawn="1"/>
        </p:nvSpPr>
        <p:spPr>
          <a:xfrm>
            <a:off x="2577076" y="6397915"/>
            <a:ext cx="4613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kern="120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00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79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325035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570507"/>
            <a:ext cx="8686800" cy="1033024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3"/>
          <p:cNvSpPr txBox="1">
            <a:spLocks/>
          </p:cNvSpPr>
          <p:nvPr userDrawn="1"/>
        </p:nvSpPr>
        <p:spPr bwMode="auto">
          <a:xfrm>
            <a:off x="228600" y="2535112"/>
            <a:ext cx="8686800" cy="644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36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DHS SCIENCE</a:t>
            </a:r>
            <a:r>
              <a:rPr kumimoji="0" lang="en-US" sz="28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 AND TECHNOLOGY</a:t>
            </a:r>
            <a:endParaRPr kumimoji="0" lang="en-US" sz="28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343400" y="5273565"/>
            <a:ext cx="45720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343400" y="5654565"/>
            <a:ext cx="4572000" cy="10668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Office</a:t>
            </a:r>
            <a:br>
              <a:rPr lang="en-US"/>
            </a:br>
            <a:r>
              <a:rPr lang="en-US"/>
              <a:t>Science and Technology Directorate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343400" y="4740165"/>
            <a:ext cx="45720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AF1B66-4DD7-174F-B515-065C8FAB3291}"/>
              </a:ext>
            </a:extLst>
          </p:cNvPr>
          <p:cNvSpPr/>
          <p:nvPr userDrawn="1"/>
        </p:nvSpPr>
        <p:spPr>
          <a:xfrm>
            <a:off x="0" y="3278629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U.S. Department of Homeland Security (DHS) signature and seal; Science and Technology Directorate (S&amp;T)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5254919"/>
            <a:ext cx="2476275" cy="105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32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229600" cy="4351338"/>
          </a:xfrm>
        </p:spPr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/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/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/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/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4818F8EB-7015-49EF-8B98-34A3C4A5B7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2B43-C1F4-47CA-BA3B-1CF6825A67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1277C1-901E-4997-BC1E-AB901BDCA4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20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_No Logo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229600" cy="4351338"/>
          </a:xfrm>
        </p:spPr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/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/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/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/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2B43-C1F4-47CA-BA3B-1CF6825A67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1277C1-901E-4997-BC1E-AB901BDCA4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18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11" name="Picture 10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EAB1662F-03A2-4193-8838-091FE9901B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812-32E9-458F-9DFA-2CD2146845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26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1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812-32E9-458F-9DFA-2CD2146845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614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371"/>
            <a:ext cx="82296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9CC46-F411-4BEE-8D6C-3BCB349DC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99F190-AEBD-4D51-9119-BF20229D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0" name="Picture 9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AA73B57E-86BA-48CE-B5E7-79BB208E5C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743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2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371"/>
            <a:ext cx="82296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9CC46-F411-4BEE-8D6C-3BCB349DC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99F190-AEBD-4D51-9119-BF20229D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02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4BC5FCCE-1DB1-4C4F-9D62-4CCC4786B9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44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3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812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4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B86075-8EFF-41AA-B03B-AC0F2E7115BA}"/>
              </a:ext>
            </a:extLst>
          </p:cNvPr>
          <p:cNvSpPr/>
          <p:nvPr userDrawn="1"/>
        </p:nvSpPr>
        <p:spPr>
          <a:xfrm>
            <a:off x="0" y="0"/>
            <a:ext cx="3200400" cy="63093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6"/>
            <a:ext cx="2743200" cy="132556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000" cap="all" baseline="0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43554"/>
            <a:ext cx="2743200" cy="4351338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 sz="1600"/>
            </a:lvl1pPr>
            <a:lvl2pPr marL="685800" indent="-228600">
              <a:buFont typeface="Wingdings" pitchFamily="2" charset="2"/>
              <a:buChar char="§"/>
              <a:defRPr sz="1400"/>
            </a:lvl2pPr>
            <a:lvl3pPr marL="1143000" indent="-228600">
              <a:buFont typeface="Wingdings" pitchFamily="2" charset="2"/>
              <a:buChar char="§"/>
              <a:defRPr sz="12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94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HS-ST_Logo_Tag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9" name="Picture 8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79E3F03E-F5FF-6A42-A80A-4BB0BF1FF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7313" y="1814714"/>
            <a:ext cx="6150255" cy="2840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ADDC90-02B5-AD40-8783-9FD9A4877D16}"/>
              </a:ext>
            </a:extLst>
          </p:cNvPr>
          <p:cNvSpPr txBox="1"/>
          <p:nvPr userDrawn="1"/>
        </p:nvSpPr>
        <p:spPr>
          <a:xfrm>
            <a:off x="1394266" y="5294920"/>
            <a:ext cx="635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40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350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 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B4C6B-FD6A-4A6D-9A04-C6C4B2108A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58FC5-A82C-4763-A641-9C3F39317D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986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7191D-E2DA-475C-9821-FE04EB72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42193-F83D-427F-8E43-8E19F686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7240-542D-4E85-B450-B51BAFCE72D5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58F4CF-A2A8-415A-BEC1-97568BE6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9240B-AB67-4E48-A2BE-A8B7B7D9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D1E9-EE29-4E6E-B61A-C768353AA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9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3554"/>
            <a:ext cx="8229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50" smtClean="0"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57200" y="365125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E1088C-DEC7-452A-B4F7-D75B99D0F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0070B2"/>
                </a:solidFill>
              </a:defRPr>
            </a:lvl1pPr>
          </a:lstStyle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619525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63" r:id="rId4"/>
    <p:sldLayoutId id="2147483669" r:id="rId5"/>
    <p:sldLayoutId id="2147483665" r:id="rId6"/>
    <p:sldLayoutId id="2147483671" r:id="rId7"/>
    <p:sldLayoutId id="2147483667" r:id="rId8"/>
    <p:sldLayoutId id="2147483672" r:id="rId9"/>
    <p:sldLayoutId id="2147483676" r:id="rId10"/>
    <p:sldLayoutId id="2147483668" r:id="rId11"/>
    <p:sldLayoutId id="214748367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2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8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4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2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63D5CC-9BFD-784C-9EE7-A3093029C5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2F0D04-A962-2D48-A1BA-3C7B34657A73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smtClean="0"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62FB01-A7CB-0540-A1FA-FE3F4F24CC9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28648" y="6249554"/>
            <a:ext cx="1091045" cy="5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6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4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2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3554"/>
            <a:ext cx="8229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50" smtClean="0"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57200" y="365125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E1088C-DEC7-452A-B4F7-D75B99D0F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0070B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2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2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8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4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2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ts.gov/web/grants/view-opportunity.html?oppId=29250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hs.gov/science-and-technology/office-university-program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610139" y="5328631"/>
            <a:ext cx="3517084" cy="1066800"/>
          </a:xfrm>
        </p:spPr>
        <p:txBody>
          <a:bodyPr>
            <a:normAutofit fontScale="92500" lnSpcReduction="20000"/>
          </a:bodyPr>
          <a:lstStyle/>
          <a:p>
            <a:r>
              <a:rPr lang="en-US" sz="1700" b="1">
                <a:solidFill>
                  <a:schemeClr val="accent1"/>
                </a:solidFill>
                <a:latin typeface="Franklin Gothic Book" panose="020B0503020102020204" pitchFamily="34" charset="0"/>
                <a:cs typeface="Arial"/>
              </a:rPr>
              <a:t>Greg Simmons</a:t>
            </a:r>
          </a:p>
          <a:p>
            <a:r>
              <a:rPr lang="en-US">
                <a:latin typeface="Franklin Gothic Book" panose="020B0503020102020204" pitchFamily="34" charset="0"/>
              </a:rPr>
              <a:t>Program Manager</a:t>
            </a:r>
          </a:p>
          <a:p>
            <a:r>
              <a:rPr lang="en-US">
                <a:latin typeface="Franklin Gothic Book" panose="020B0503020102020204" pitchFamily="34" charset="0"/>
              </a:rPr>
              <a:t>Office of University Programs</a:t>
            </a:r>
          </a:p>
          <a:p>
            <a:r>
              <a:rPr lang="en-US">
                <a:latin typeface="Franklin Gothic Book" panose="020B0503020102020204" pitchFamily="34" charset="0"/>
              </a:rPr>
              <a:t>Science and Technology Directorate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610139" y="4698220"/>
            <a:ext cx="3305260" cy="381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Franklin Gothic Book" panose="020B0503020102020204" pitchFamily="34" charset="0"/>
                <a:cs typeface="Arial"/>
              </a:rPr>
              <a:t>August 27, 2020</a:t>
            </a:r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28600" y="3478227"/>
            <a:ext cx="8686800" cy="1254881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latin typeface="Franklin Gothic Book" panose="020B0503020102020204" pitchFamily="34" charset="0"/>
              </a:rPr>
              <a:t>Webinar: Notice of Funding Opportunity for the Scientific Leadership Award for Minority Serving Institutions</a:t>
            </a:r>
          </a:p>
        </p:txBody>
      </p:sp>
    </p:spTree>
    <p:extLst>
      <p:ext uri="{BB962C8B-B14F-4D97-AF65-F5344CB8AC3E}">
        <p14:creationId xmlns:p14="http://schemas.microsoft.com/office/powerpoint/2010/main" val="110516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Webinar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b="1">
                <a:latin typeface="Franklin Gothic Book"/>
                <a:cs typeface="Arial"/>
              </a:rPr>
              <a:t>Acronyms: </a:t>
            </a:r>
            <a:r>
              <a:rPr lang="en-US" dirty="0">
                <a:latin typeface="Franklin Gothic Book"/>
                <a:cs typeface="Arial"/>
              </a:rPr>
              <a:t> </a:t>
            </a:r>
            <a:endParaRPr lang="en-US" dirty="0">
              <a:latin typeface="Franklin Gothic Book"/>
            </a:endParaRPr>
          </a:p>
          <a:p>
            <a:pPr lvl="1">
              <a:lnSpc>
                <a:spcPct val="90000"/>
              </a:lnSpc>
            </a:pPr>
            <a:r>
              <a:rPr lang="en-US">
                <a:cs typeface="Arial"/>
              </a:rPr>
              <a:t>COE = Center of Excellence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/>
              </a:rPr>
              <a:t>HSE = Homeland Security Enterprise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/>
              </a:rPr>
              <a:t>MSI = Minority Serving Institution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/>
              </a:rPr>
              <a:t>NOFO = Notice of Funding Opportunity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>
                <a:cs typeface="Arial"/>
              </a:rPr>
              <a:t>OUP = Office of University Programs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>
                <a:cs typeface="Arial"/>
              </a:rPr>
              <a:t>SLA = Scientific Leadership Award</a:t>
            </a:r>
            <a:endParaRPr lang="en-US">
              <a:solidFill>
                <a:srgbClr val="000000"/>
              </a:solidFill>
              <a:cs typeface="Arial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>
                <a:cs typeface="Arial"/>
              </a:rPr>
              <a:t>STEM = Science, Technology, Engineering, and Math</a:t>
            </a:r>
          </a:p>
          <a:p>
            <a:pPr>
              <a:lnSpc>
                <a:spcPct val="120000"/>
              </a:lnSpc>
            </a:pPr>
            <a:r>
              <a:rPr lang="en-US" b="1">
                <a:latin typeface="Franklin Gothic Book"/>
                <a:cs typeface="Arial"/>
              </a:rPr>
              <a:t>Please submit questions in the Chat Box. </a:t>
            </a:r>
            <a:endParaRPr lang="en-US" b="1">
              <a:latin typeface="Franklin Gothic Book"/>
            </a:endParaRPr>
          </a:p>
          <a:p>
            <a:pPr lvl="1">
              <a:lnSpc>
                <a:spcPct val="90000"/>
              </a:lnSpc>
            </a:pPr>
            <a:r>
              <a:rPr lang="en-US">
                <a:latin typeface="Franklin Gothic Book"/>
                <a:cs typeface="Arial"/>
              </a:rPr>
              <a:t>Questions will be answered at the end of the webinar, time permitting.</a:t>
            </a:r>
          </a:p>
          <a:p>
            <a:pPr lvl="1">
              <a:lnSpc>
                <a:spcPct val="120000"/>
              </a:lnSpc>
            </a:pPr>
            <a:r>
              <a:rPr lang="en-US">
                <a:latin typeface="Franklin Gothic Book"/>
                <a:cs typeface="Arial"/>
              </a:rPr>
              <a:t>Questions/answers will be posted on </a:t>
            </a:r>
            <a:r>
              <a:rPr lang="en-US" dirty="0">
                <a:latin typeface="Franklin Gothic Book"/>
                <a:cs typeface="Arial"/>
                <a:hlinkClick r:id="rId3"/>
              </a:rPr>
              <a:t>grants.gov</a:t>
            </a:r>
            <a:r>
              <a:rPr lang="en-US">
                <a:latin typeface="Franklin Gothic Book"/>
                <a:cs typeface="Arial"/>
              </a:rPr>
              <a:t>.</a:t>
            </a:r>
          </a:p>
          <a:p>
            <a:pPr lvl="0">
              <a:lnSpc>
                <a:spcPct val="120000"/>
              </a:lnSpc>
            </a:pPr>
            <a:r>
              <a:rPr lang="en-US" b="1">
                <a:cs typeface="Arial"/>
              </a:rPr>
              <a:t>Questions about specific research themes, topics, or questions will not be addressed during this webinar.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38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Franklin Gothic Book"/>
                <a:cs typeface="Arial"/>
              </a:rPr>
              <a:t>DHS S&amp;T OUP Overview</a:t>
            </a:r>
          </a:p>
          <a:p>
            <a:r>
              <a:rPr lang="en-US">
                <a:latin typeface="Franklin Gothic Book" panose="020B0503020102020204" pitchFamily="34" charset="0"/>
              </a:rPr>
              <a:t>MSI SLA</a:t>
            </a:r>
          </a:p>
          <a:p>
            <a:pPr lvl="1"/>
            <a:r>
              <a:rPr lang="en-US">
                <a:latin typeface="Franklin Gothic Book"/>
                <a:cs typeface="Arial"/>
              </a:rPr>
              <a:t>Expectations of a SLA recipient</a:t>
            </a:r>
          </a:p>
          <a:p>
            <a:pPr lvl="1"/>
            <a:r>
              <a:rPr lang="en-US">
                <a:latin typeface="Franklin Gothic Book"/>
                <a:cs typeface="Arial"/>
              </a:rPr>
              <a:t>Who can apply for a SLA</a:t>
            </a:r>
          </a:p>
          <a:p>
            <a:pPr lvl="1"/>
            <a:r>
              <a:rPr lang="en-US">
                <a:latin typeface="Franklin Gothic Book" panose="020B0503020102020204" pitchFamily="34" charset="0"/>
              </a:rPr>
              <a:t>Clarification about funding</a:t>
            </a:r>
          </a:p>
          <a:p>
            <a:r>
              <a:rPr lang="en-US">
                <a:latin typeface="Franklin Gothic Book"/>
                <a:cs typeface="Arial"/>
              </a:rPr>
              <a:t>DHS S&amp;T COEs</a:t>
            </a:r>
            <a:endParaRPr lang="en-US">
              <a:latin typeface="Franklin Gothic Book" panose="020B0503020102020204" pitchFamily="34" charset="0"/>
            </a:endParaRPr>
          </a:p>
          <a:p>
            <a:r>
              <a:rPr lang="en-US">
                <a:latin typeface="Franklin Gothic Book" panose="020B0503020102020204" pitchFamily="34" charset="0"/>
              </a:rPr>
              <a:t>Review Process</a:t>
            </a:r>
          </a:p>
          <a:p>
            <a:r>
              <a:rPr lang="en-US">
                <a:latin typeface="Franklin Gothic Book"/>
                <a:cs typeface="Arial"/>
              </a:rPr>
              <a:t>Tips to consider when applying for a SLA grant</a:t>
            </a:r>
            <a:endParaRPr lang="en-US">
              <a:solidFill>
                <a:schemeClr val="accent6"/>
              </a:solidFill>
              <a:latin typeface="Franklin Gothic Book"/>
              <a:cs typeface="Arial"/>
            </a:endParaRPr>
          </a:p>
          <a:p>
            <a:r>
              <a:rPr lang="en-US">
                <a:latin typeface="Franklin Gothic Book" panose="020B0503020102020204" pitchFamily="34" charset="0"/>
              </a:rPr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2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Congressional 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459970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>
                <a:latin typeface="Franklin Gothic Book" panose="020B0503020102020204" pitchFamily="34" charset="0"/>
              </a:rPr>
              <a:t>Homeland Security Act 2002</a:t>
            </a:r>
          </a:p>
          <a:p>
            <a:pPr marL="347662" lvl="1" indent="0">
              <a:buNone/>
            </a:pPr>
            <a:r>
              <a:rPr lang="en-US" sz="1900">
                <a:latin typeface="Franklin Gothic Book" panose="020B0503020102020204" pitchFamily="34" charset="0"/>
              </a:rPr>
              <a:t>The Under Secretary for Science and Technology shall have the responsibility for:</a:t>
            </a:r>
          </a:p>
          <a:p>
            <a:pPr lvl="2"/>
            <a:r>
              <a:rPr lang="en-US" sz="1900">
                <a:latin typeface="Franklin Gothic Book" panose="020B0503020102020204" pitchFamily="34" charset="0"/>
              </a:rPr>
              <a:t>“[establishing] … a coordinated, university-based system to enhance the Nation’s homeland security” </a:t>
            </a:r>
          </a:p>
          <a:p>
            <a:pPr lvl="2"/>
            <a:r>
              <a:rPr lang="en-US" sz="1900">
                <a:latin typeface="Franklin Gothic Book" panose="020B0503020102020204" pitchFamily="34" charset="0"/>
              </a:rPr>
              <a:t>“supporting United States leadership in science and technology”</a:t>
            </a:r>
          </a:p>
          <a:p>
            <a:pPr lvl="2"/>
            <a:r>
              <a:rPr lang="en-US" sz="1900">
                <a:latin typeface="Franklin Gothic Book" panose="020B0503020102020204" pitchFamily="34" charset="0"/>
              </a:rPr>
              <a:t>“merit review of research and development projects … and the dissemination of research conducted or sponsored by the Department”</a:t>
            </a:r>
            <a:endParaRPr lang="en-US"/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255" y="1827896"/>
            <a:ext cx="3291840" cy="4286893"/>
          </a:xfrm>
          <a:prstGeom prst="rect">
            <a:avLst/>
          </a:prstGeom>
          <a:noFill/>
          <a:ln w="9525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07937A73-CAF2-44AD-ABD4-855140EFDC2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59042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ranklin Gothic Book"/>
                <a:cs typeface="Arial"/>
              </a:rPr>
              <a:t>DHS S&amp;T</a:t>
            </a:r>
            <a:br>
              <a:rPr lang="en-US" dirty="0">
                <a:latin typeface="Franklin Gothic Book"/>
                <a:cs typeface="Arial"/>
              </a:rPr>
            </a:br>
            <a:r>
              <a:rPr lang="en-US">
                <a:latin typeface="Franklin Gothic Book"/>
                <a:cs typeface="Arial"/>
              </a:rPr>
              <a:t>Office of University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Franklin Gothic Book"/>
                <a:cs typeface="Arial"/>
              </a:rPr>
              <a:t>Streamlines access to the expertise of the Nation’s colleges </a:t>
            </a:r>
            <a:r>
              <a:rPr lang="en-US" dirty="0">
                <a:latin typeface="Franklin Gothic Book"/>
                <a:cs typeface="Arial"/>
              </a:rPr>
              <a:t>and universities to address pressing homeland security needs: </a:t>
            </a:r>
            <a:endParaRPr lang="en-US" dirty="0">
              <a:latin typeface="Franklin Gothic Book" panose="020B0503020102020204" pitchFamily="34" charset="0"/>
            </a:endParaRPr>
          </a:p>
          <a:p>
            <a:pPr marL="511175" lvl="1" indent="-172720"/>
            <a:r>
              <a:rPr lang="en-US">
                <a:latin typeface="Franklin Gothic Book"/>
                <a:cs typeface="Arial"/>
              </a:rPr>
              <a:t>Makes it easy to tap into the intellectual power of America’s universities for homeland security research, development and education.</a:t>
            </a:r>
          </a:p>
          <a:p>
            <a:pPr marL="511175" lvl="1" indent="-172720"/>
            <a:r>
              <a:rPr lang="en-US">
                <a:latin typeface="Franklin Gothic Book" panose="020B0503020102020204" pitchFamily="34" charset="0"/>
              </a:rPr>
              <a:t>DHS Components can access academic expertise to answer research questions, deliver technical solutions, and build a highly specialized workforce.</a:t>
            </a:r>
            <a:endParaRPr lang="en-US"/>
          </a:p>
          <a:p>
            <a:pPr marL="511175" lvl="1" indent="-172720"/>
            <a:r>
              <a:rPr lang="en-US">
                <a:latin typeface="Franklin Gothic Book"/>
                <a:cs typeface="Arial"/>
              </a:rPr>
              <a:t>Program Managers provide individualized service to DHS Components and assist with finding needed R&amp;D capabilities within a network of over 200 partner institutions.</a:t>
            </a:r>
          </a:p>
          <a:p>
            <a:pPr marL="511175" lvl="1" indent="-172720"/>
            <a:r>
              <a:rPr lang="en-US">
                <a:latin typeface="Franklin Gothic Book"/>
                <a:cs typeface="Arial"/>
              </a:rPr>
              <a:t>Offers established vehicles through which DHS Components and other partners can access the research and expertise found at the DHS S&amp;T COEs.</a:t>
            </a:r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53C3D1D-DF5A-43E5-9B6A-6B6F87F24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1063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ranklin Gothic Book"/>
                <a:cs typeface="Arial"/>
              </a:rPr>
              <a:t>DHS S&amp;T OUP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Franklin Gothic Book"/>
                <a:cs typeface="Arial"/>
              </a:rPr>
              <a:t>Establishes and manages COEs, MSI programs, and workforce and </a:t>
            </a:r>
            <a:r>
              <a:rPr lang="en-US" dirty="0">
                <a:latin typeface="Franklin Gothic Book"/>
                <a:cs typeface="Arial"/>
              </a:rPr>
              <a:t>professional development initiatives, including:</a:t>
            </a:r>
          </a:p>
          <a:p>
            <a:pPr lvl="1"/>
            <a:r>
              <a:rPr lang="en-US"/>
              <a:t>Managing competitions and merit reviews</a:t>
            </a:r>
          </a:p>
          <a:p>
            <a:pPr lvl="1"/>
            <a:r>
              <a:rPr lang="en-US"/>
              <a:t>Managing COE projects for DHS Components </a:t>
            </a:r>
          </a:p>
          <a:p>
            <a:pPr lvl="1"/>
            <a:r>
              <a:rPr lang="en-US"/>
              <a:t>Establishing competed vehicles to provide access to COEs</a:t>
            </a:r>
          </a:p>
          <a:p>
            <a:pPr lvl="1"/>
            <a:r>
              <a:rPr lang="en-US"/>
              <a:t>Establishing and managing academic-related vehicles</a:t>
            </a:r>
          </a:p>
          <a:p>
            <a:pPr lvl="1"/>
            <a:r>
              <a:rPr lang="en-US"/>
              <a:t>Providing fellowship vehicles</a:t>
            </a:r>
          </a:p>
          <a:p>
            <a:pPr lvl="1"/>
            <a:r>
              <a:rPr lang="en-US"/>
              <a:t>Matching Components with needed capabilities within the COE network</a:t>
            </a:r>
          </a:p>
          <a:p>
            <a:pPr lvl="1"/>
            <a:r>
              <a:rPr lang="en-US"/>
              <a:t>Creating opportunities for the homeland security enterprise to interact with researchers</a:t>
            </a:r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3878C05-CCEA-411D-AE1D-D40E5345B28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365476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Franklin Gothic Book"/>
                <a:cs typeface="Arial"/>
              </a:rPr>
              <a:t>DHS S&amp;T OUP Thrust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Franklin Gothic Book"/>
                <a:cs typeface="Arial"/>
              </a:rPr>
              <a:t>COEs:</a:t>
            </a:r>
          </a:p>
          <a:p>
            <a:pPr marL="347345" lvl="1" indent="0">
              <a:buNone/>
            </a:pPr>
            <a:r>
              <a:rPr lang="en-US">
                <a:latin typeface="Franklin Gothic Book"/>
                <a:cs typeface="Arial"/>
              </a:rPr>
              <a:t>COEs develop innovative, customer-driven homeland security science and technology solutions and train the next generation of homeland security experts. </a:t>
            </a:r>
            <a:endParaRPr lang="en-US"/>
          </a:p>
          <a:p>
            <a:pPr lvl="2"/>
            <a:r>
              <a:rPr lang="en-US">
                <a:latin typeface="Franklin Gothic Book"/>
                <a:cs typeface="Arial"/>
              </a:rPr>
              <a:t>Each new university-based COE is a consortium competitively awarded for a ten-year term</a:t>
            </a:r>
          </a:p>
          <a:p>
            <a:pPr lvl="2"/>
            <a:r>
              <a:rPr lang="en-US">
                <a:latin typeface="Franklin Gothic Book"/>
                <a:cs typeface="Arial"/>
              </a:rPr>
              <a:t>Network of ten COEs and more than 200 partners </a:t>
            </a:r>
            <a:endParaRPr lang="en-US"/>
          </a:p>
          <a:p>
            <a:pPr marL="0" indent="0">
              <a:buNone/>
            </a:pPr>
            <a:r>
              <a:rPr lang="en-US">
                <a:latin typeface="Franklin Gothic Book"/>
                <a:cs typeface="Arial"/>
              </a:rPr>
              <a:t>MSIs:</a:t>
            </a:r>
          </a:p>
          <a:p>
            <a:pPr marL="347345" lvl="1" indent="0">
              <a:buNone/>
            </a:pPr>
            <a:r>
              <a:rPr lang="en-US">
                <a:latin typeface="Franklin Gothic Book"/>
                <a:cs typeface="Arial"/>
              </a:rPr>
              <a:t>MSI programs diversify the academic institutions involved in the homeland </a:t>
            </a:r>
            <a:r>
              <a:rPr lang="en-US" dirty="0">
                <a:latin typeface="Franklin Gothic Book"/>
                <a:cs typeface="Arial"/>
              </a:rPr>
              <a:t>security mission and train dedicated professionals who can sustain the homeland security and technology workforce.</a:t>
            </a:r>
          </a:p>
          <a:p>
            <a:pPr lvl="2"/>
            <a:r>
              <a:rPr lang="en-US">
                <a:latin typeface="Franklin Gothic Book"/>
                <a:cs typeface="Arial"/>
              </a:rPr>
              <a:t>SLAs – institutional awards to support the development of homeland security science and engineering teaching initiatives</a:t>
            </a:r>
          </a:p>
          <a:p>
            <a:pPr lvl="2"/>
            <a:r>
              <a:rPr lang="en-US">
                <a:latin typeface="Franklin Gothic Book"/>
                <a:cs typeface="Arial"/>
              </a:rPr>
              <a:t>Summer Research Team Program – grants supporting summer research collaborations that engage early career faculty and students with the COEs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18C2E55-0598-4E12-9B41-AFD8330B1A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922180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0546-52ED-4EB3-A007-125BCC81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SLAs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7C8BA-95C1-4C2D-9A3B-AB1AEB6FE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1800">
                <a:latin typeface="Franklin Gothic Book"/>
                <a:cs typeface="Arial"/>
              </a:rPr>
              <a:t>DHS S&amp;T aims to support the ability of MSIs to learn techniques, build capacity, and connect with various organizations conducting business in or directly supporting homeland security mission areas.</a:t>
            </a:r>
          </a:p>
          <a:p>
            <a:r>
              <a:rPr lang="en-US" sz="1800"/>
              <a:t>SLAs provide funding to MSIs to support research and professional development opportunities for faculty, course development, and equipment purchases for capability enhancement.</a:t>
            </a:r>
          </a:p>
          <a:p>
            <a:r>
              <a:rPr lang="en-US" sz="1800"/>
              <a:t>SLAs support MSIs in their efforts to attract highly technical students and provide exposure and mentorship opportunities with DHS programs.</a:t>
            </a:r>
          </a:p>
          <a:p>
            <a:r>
              <a:rPr lang="en-US" sz="1800"/>
              <a:t>Students and faculty engage in research projects related to the homeland security enterprise (HSE), while also providing a pathway towards student internships or fellowship programs that provide relevant experiences to support DHS and the HSE at large. </a:t>
            </a:r>
          </a:p>
          <a:p>
            <a:r>
              <a:rPr lang="en-US" sz="1800"/>
              <a:t>SLA recipients consistently engage with DHS S&amp;T to ensure that the program is effectively building the workforce that will support the HSE going forward. </a:t>
            </a:r>
          </a:p>
          <a:p>
            <a:r>
              <a:rPr lang="en-US" sz="1800"/>
              <a:t>Awarded institutions develop programs that provide experiential learning opportunities for students that already are pursuing STEM related degrees.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FD28B-49B5-4191-ADFD-416161F751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0FA6C23-0D8D-482D-B0A1-E5754E1AF9D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2937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Expectations for SLAs?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SLAs are funded through </a:t>
            </a:r>
            <a:r>
              <a:rPr lang="en-US" b="1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cooperative agreements</a:t>
            </a:r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, which enable and require substantial federal agency involvement. </a:t>
            </a:r>
            <a:endParaRPr lang="en-US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Applicants for SLAs should expect to: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Dedicate time and resources to DHS S&amp;T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Perform research management and student oversight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Adapt to evolving homeland security challenges and priorities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Identify and partner with leading researchers in relevant disciplines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Develop sustained relationships with homeland security stakeholders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Collaborate with COEs and be actively engaged in the DHS S&amp;T community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  <a:latin typeface="Franklin Gothic Book"/>
                <a:cs typeface="Arial"/>
              </a:rPr>
              <a:t>Integrate homeland security research and topics into curriculum/courses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DCD51E1-8557-4967-9F8C-BFDBF59E0BA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73681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1949" y="1781174"/>
            <a:ext cx="8382579" cy="457517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>
                <a:solidFill>
                  <a:schemeClr val="accent4"/>
                </a:solidFill>
                <a:latin typeface="Franklin Gothic Book"/>
                <a:cs typeface="Arial"/>
              </a:rPr>
              <a:t>Proposals may be submitted only by accredited Alaska Native-Serving and Native Hawaiian-Serving Institutions (ANNHs), Asian American and Native American Pacific Islander-Serving Institutions (AANAPISIs), Historically Black Colleges and Universities (HBCUs), Hispanic- Serving Institutions (HSIs), Native American-Serving Nontribal Institutions (NASNTI), Predominately Black Institutions (PBIs), or Tribal College or Universities (TCUs) in the U.S., its territories or possessions, and the Commonwealth of Puerto Rico; these institutions must award bachelors’ degrees in STEM fields</a:t>
            </a:r>
            <a:endParaRPr lang="en-US">
              <a:solidFill>
                <a:schemeClr val="accent4"/>
              </a:solidFill>
              <a:cs typeface="Arial"/>
            </a:endParaRPr>
          </a:p>
          <a:p>
            <a:r>
              <a:rPr lang="en-US">
                <a:solidFill>
                  <a:schemeClr val="accent4"/>
                </a:solidFill>
                <a:latin typeface="Franklin Gothic Book"/>
                <a:cs typeface="Arial"/>
              </a:rPr>
              <a:t>SLA Performer</a:t>
            </a:r>
          </a:p>
          <a:p>
            <a:pPr lvl="1"/>
            <a:r>
              <a:rPr lang="en-US" sz="1800">
                <a:solidFill>
                  <a:schemeClr val="accent4"/>
                </a:solidFill>
                <a:latin typeface="Franklin Gothic Book"/>
                <a:cs typeface="Arial"/>
              </a:rPr>
              <a:t>One grant will be awarded to an eligible institution</a:t>
            </a:r>
          </a:p>
          <a:p>
            <a:r>
              <a:rPr lang="en-US">
                <a:solidFill>
                  <a:schemeClr val="accent4"/>
                </a:solidFill>
                <a:latin typeface="Franklin Gothic Book"/>
                <a:cs typeface="Arial"/>
              </a:rPr>
              <a:t>Applicants</a:t>
            </a:r>
            <a:endParaRPr lang="en-US" sz="1800">
              <a:solidFill>
                <a:schemeClr val="accent4"/>
              </a:solidFill>
              <a:latin typeface="Franklin Gothic Book"/>
              <a:cs typeface="Arial"/>
            </a:endParaRPr>
          </a:p>
          <a:p>
            <a:pPr lvl="1"/>
            <a:r>
              <a:rPr lang="en-US" sz="1800">
                <a:solidFill>
                  <a:schemeClr val="accent4"/>
                </a:solidFill>
                <a:latin typeface="Franklin Gothic Book"/>
                <a:cs typeface="Arial"/>
              </a:rPr>
              <a:t>Any Principal Investigator at an accredited MSI can apply in partnership with other subcontractors or performers</a:t>
            </a:r>
          </a:p>
          <a:p>
            <a:pPr lvl="1"/>
            <a:r>
              <a:rPr lang="en-US">
                <a:solidFill>
                  <a:schemeClr val="accent4"/>
                </a:solidFill>
                <a:latin typeface="Franklin Gothic Book"/>
                <a:cs typeface="Arial"/>
              </a:rPr>
              <a:t>O</a:t>
            </a:r>
            <a:r>
              <a:rPr lang="en-US" sz="1800">
                <a:solidFill>
                  <a:schemeClr val="accent4"/>
                </a:solidFill>
                <a:latin typeface="Franklin Gothic Book"/>
                <a:cs typeface="Arial"/>
              </a:rPr>
              <a:t>ne project per proposal</a:t>
            </a:r>
          </a:p>
          <a:p>
            <a:pPr lvl="1"/>
            <a:r>
              <a:rPr lang="en-US">
                <a:solidFill>
                  <a:schemeClr val="accent4"/>
                </a:solidFill>
                <a:latin typeface="Franklin Gothic Book"/>
                <a:cs typeface="Arial"/>
              </a:rPr>
              <a:t>M</a:t>
            </a:r>
            <a:r>
              <a:rPr lang="en-US" sz="1800">
                <a:solidFill>
                  <a:schemeClr val="accent4"/>
                </a:solidFill>
                <a:latin typeface="Franklin Gothic Book"/>
                <a:cs typeface="Arial"/>
              </a:rPr>
              <a:t>ay submit more than 1 proposal for separate projects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Who Can Apply?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87329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>
                <a:latin typeface="Franklin Gothic Book" panose="020B0503020102020204" pitchFamily="34" charset="0"/>
              </a:rPr>
              <a:pPr>
                <a:defRPr/>
              </a:pPr>
              <a:t>10</a:t>
            </a:fld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A357C6DE-8DD3-4338-A5FD-337EA3C71BC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2166501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6738"/>
            <a:ext cx="8229600" cy="38306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>
                <a:latin typeface="Franklin Gothic Book"/>
                <a:cs typeface="Arial"/>
              </a:rPr>
              <a:t>~$3.2 million is available for up to 7 SLA performers.</a:t>
            </a:r>
          </a:p>
          <a:p>
            <a:r>
              <a:rPr lang="en-US">
                <a:latin typeface="Franklin Gothic Book"/>
                <a:cs typeface="Arial"/>
              </a:rPr>
              <a:t>DHS S&amp;T will award funds in </a:t>
            </a:r>
            <a:r>
              <a:rPr lang="en-US" b="1">
                <a:latin typeface="Franklin Gothic Book"/>
                <a:cs typeface="Arial"/>
              </a:rPr>
              <a:t>two phases.</a:t>
            </a:r>
            <a:endParaRPr lang="en-US">
              <a:latin typeface="Franklin Gothic Book"/>
              <a:cs typeface="Arial"/>
            </a:endParaRPr>
          </a:p>
          <a:p>
            <a:r>
              <a:rPr lang="en-US">
                <a:latin typeface="Franklin Gothic Book"/>
                <a:cs typeface="Arial"/>
              </a:rPr>
              <a:t>Minimum award amount for each phase is $250K with a maximum of $350K.</a:t>
            </a:r>
            <a:endParaRPr lang="en-US">
              <a:latin typeface="Franklin Gothic Book"/>
            </a:endParaRPr>
          </a:p>
          <a:p>
            <a:pPr lvl="0"/>
            <a:r>
              <a:rPr lang="en-US">
                <a:cs typeface="Arial"/>
              </a:rPr>
              <a:t>Phase 2 funding is contingent upon phase 1 progress and accomplishments.</a:t>
            </a:r>
            <a:endParaRPr lang="en-US"/>
          </a:p>
          <a:p>
            <a:pPr lvl="0"/>
            <a:r>
              <a:rPr lang="en-US"/>
              <a:t>Note that recipient must use 50% of total budget for direct support of students,</a:t>
            </a:r>
          </a:p>
          <a:p>
            <a:pPr lvl="1"/>
            <a:r>
              <a:rPr lang="en-US"/>
              <a:t>Support may be in the form of stipends for unpaid internships, scholarships, student employment, 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Clarification about Funding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50383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>
                <a:latin typeface="Franklin Gothic Book" panose="020B0503020102020204" pitchFamily="34" charset="0"/>
              </a:rPr>
              <a:pPr>
                <a:defRPr/>
              </a:pPr>
              <a:t>11</a:t>
            </a:fld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1BF58F0-E43B-4A3D-A724-127145EF3BC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2842146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4C08C-7C0F-450B-8CEF-1A8DFD794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Scientific Leadership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98A3D-BD73-42EA-87D0-DACB44C8A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Franklin Gothic Book"/>
                <a:cs typeface="Arial"/>
              </a:rPr>
              <a:t>COE Collaboration</a:t>
            </a:r>
          </a:p>
          <a:p>
            <a:pPr lvl="1"/>
            <a:r>
              <a:rPr lang="en-US" dirty="0">
                <a:latin typeface="Franklin Gothic Book"/>
                <a:cs typeface="Arial"/>
              </a:rPr>
              <a:t>The proposal </a:t>
            </a:r>
            <a:r>
              <a:rPr lang="en-US" b="1" u="sng" dirty="0">
                <a:latin typeface="Franklin Gothic Book"/>
                <a:cs typeface="Arial"/>
              </a:rPr>
              <a:t>must</a:t>
            </a:r>
            <a:r>
              <a:rPr lang="en-US" dirty="0">
                <a:latin typeface="Franklin Gothic Book"/>
                <a:cs typeface="Arial"/>
              </a:rPr>
              <a:t> include a letter of support from a DHS S&amp;T COE, detailing how the COE and the SLA recipient will work collaboratively to advance proposed project(s)</a:t>
            </a:r>
          </a:p>
          <a:p>
            <a:pPr lvl="2"/>
            <a:r>
              <a:rPr lang="en-US" dirty="0">
                <a:latin typeface="Franklin Gothic Book"/>
                <a:cs typeface="Arial"/>
              </a:rPr>
              <a:t>The COE thematic research areas should align with or compliment the applicants proposed research project(s)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ACD1FA-81DD-4116-BDA6-5863C89C724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AB614D-F3A3-492C-A6E0-24C32293E84C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96E3D9C-F0FB-48E3-B52D-CAA2DA226C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>
                <a:latin typeface="Franklin Gothic Book" panose="020B0503020102020204" pitchFamily="34" charset="0"/>
              </a:rPr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498515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3F6B-1AA3-4557-8C33-D3880D6D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>
                <a:latin typeface="Arial"/>
                <a:cs typeface="Arial"/>
              </a:rPr>
              <a:t>Current DHS S&amp;T </a:t>
            </a:r>
            <a:br>
              <a:rPr lang="en-US" sz="3600" dirty="0">
                <a:latin typeface="Arial"/>
                <a:cs typeface="Arial"/>
              </a:rPr>
            </a:br>
            <a:r>
              <a:rPr lang="en-US" sz="3600">
                <a:latin typeface="Arial"/>
                <a:cs typeface="Arial"/>
              </a:rPr>
              <a:t>Centers of Excellence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37266-7839-4C88-9C36-ED69841AC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1C167-F447-7C45-B6F6-A5C7392EAD5E}" type="slidenum">
              <a:rPr lang="en-US" smtClean="0">
                <a:latin typeface="Franklin Gothic Book" panose="020B0503020102020204" pitchFamily="34" charset="0"/>
              </a:rPr>
              <a:pPr/>
              <a:t>13</a:t>
            </a:fld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78A47-18E5-4ACF-B94E-9416DCC4FDA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36424-A267-4C69-9927-93AAF87D2521}"/>
              </a:ext>
            </a:extLst>
          </p:cNvPr>
          <p:cNvCxnSpPr/>
          <p:nvPr/>
        </p:nvCxnSpPr>
        <p:spPr>
          <a:xfrm>
            <a:off x="580371" y="3326588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AC6824-872B-4459-9929-0D3779591EC5}"/>
              </a:ext>
            </a:extLst>
          </p:cNvPr>
          <p:cNvCxnSpPr>
            <a:cxnSpLocks/>
          </p:cNvCxnSpPr>
          <p:nvPr/>
        </p:nvCxnSpPr>
        <p:spPr>
          <a:xfrm flipV="1">
            <a:off x="3117968" y="3529051"/>
            <a:ext cx="0" cy="82296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5CAE2D1-E1E2-4665-AAF2-6DAE2F27622F}"/>
              </a:ext>
            </a:extLst>
          </p:cNvPr>
          <p:cNvCxnSpPr/>
          <p:nvPr/>
        </p:nvCxnSpPr>
        <p:spPr>
          <a:xfrm>
            <a:off x="3397123" y="3326588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1570C3-5D9D-4018-9F6E-1CEA1E6BDD13}"/>
              </a:ext>
            </a:extLst>
          </p:cNvPr>
          <p:cNvCxnSpPr>
            <a:cxnSpLocks/>
          </p:cNvCxnSpPr>
          <p:nvPr/>
        </p:nvCxnSpPr>
        <p:spPr>
          <a:xfrm flipV="1">
            <a:off x="5963463" y="3529050"/>
            <a:ext cx="0" cy="82296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D742FD-B252-4333-A280-8C0C62E851F3}"/>
              </a:ext>
            </a:extLst>
          </p:cNvPr>
          <p:cNvCxnSpPr/>
          <p:nvPr/>
        </p:nvCxnSpPr>
        <p:spPr>
          <a:xfrm>
            <a:off x="6299548" y="4522565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AB80B8-045B-49B4-A923-4668A99AA40B}"/>
              </a:ext>
            </a:extLst>
          </p:cNvPr>
          <p:cNvCxnSpPr/>
          <p:nvPr/>
        </p:nvCxnSpPr>
        <p:spPr>
          <a:xfrm>
            <a:off x="6299548" y="3326588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37110B-998F-4F99-B08A-1626EF05046E}"/>
              </a:ext>
            </a:extLst>
          </p:cNvPr>
          <p:cNvCxnSpPr>
            <a:cxnSpLocks/>
          </p:cNvCxnSpPr>
          <p:nvPr/>
        </p:nvCxnSpPr>
        <p:spPr>
          <a:xfrm flipV="1">
            <a:off x="4572000" y="1456775"/>
            <a:ext cx="0" cy="61880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70485A-5B3C-4E6F-8FBE-75D6DBC7F285}"/>
              </a:ext>
            </a:extLst>
          </p:cNvPr>
          <p:cNvCxnSpPr/>
          <p:nvPr/>
        </p:nvCxnSpPr>
        <p:spPr>
          <a:xfrm>
            <a:off x="3397123" y="4522565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4932059-F0EC-466F-BE02-BBAC4D0C0780}"/>
              </a:ext>
            </a:extLst>
          </p:cNvPr>
          <p:cNvCxnSpPr/>
          <p:nvPr/>
        </p:nvCxnSpPr>
        <p:spPr>
          <a:xfrm>
            <a:off x="580371" y="4522565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C1058C6-8195-487A-AC27-743D10C49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88" y="3582085"/>
            <a:ext cx="1325137" cy="6747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73FCF0-4706-4B31-AC44-70353AB29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43" y="2450784"/>
            <a:ext cx="2718322" cy="6741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D426DA-F3FA-4402-AF38-47253357DA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371" y="1433977"/>
            <a:ext cx="3520282" cy="8237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F0A3E7-E018-449B-9841-41FDB90FB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43" y="4754375"/>
            <a:ext cx="908577" cy="978452"/>
          </a:xfrm>
          <a:prstGeom prst="rect">
            <a:avLst/>
          </a:prstGeom>
        </p:spPr>
      </p:pic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E16D7037-B8F3-41E9-9CED-820130B2D3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2933" y="4719614"/>
            <a:ext cx="2365492" cy="4963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12B343-485D-45A1-BEDA-FB538D01C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3026" y="4726547"/>
            <a:ext cx="1900457" cy="5804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D47C7D-986F-4D9F-9B36-6B3C679CE1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011" y="5412301"/>
            <a:ext cx="2207337" cy="67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5790AD4-8891-4ECC-84C0-AC86C117AE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623" y="3440127"/>
            <a:ext cx="1071559" cy="8497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1CEE4B-40EB-4732-B6EC-C02A5923DD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532" y="1570599"/>
            <a:ext cx="2460958" cy="544623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245577E-5018-4CBE-AD70-5CC40569A573}"/>
              </a:ext>
            </a:extLst>
          </p:cNvPr>
          <p:cNvCxnSpPr/>
          <p:nvPr/>
        </p:nvCxnSpPr>
        <p:spPr>
          <a:xfrm flipV="1">
            <a:off x="3117968" y="4790592"/>
            <a:ext cx="0" cy="108345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F183F2-D689-4E9A-A5F6-A25D2B1CA8D3}"/>
              </a:ext>
            </a:extLst>
          </p:cNvPr>
          <p:cNvCxnSpPr/>
          <p:nvPr/>
        </p:nvCxnSpPr>
        <p:spPr>
          <a:xfrm flipV="1">
            <a:off x="5963463" y="4790591"/>
            <a:ext cx="0" cy="108345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9B4C346-6D12-4342-A5A8-563CE5726BD8}"/>
              </a:ext>
            </a:extLst>
          </p:cNvPr>
          <p:cNvCxnSpPr>
            <a:cxnSpLocks/>
          </p:cNvCxnSpPr>
          <p:nvPr/>
        </p:nvCxnSpPr>
        <p:spPr>
          <a:xfrm>
            <a:off x="1747910" y="2263389"/>
            <a:ext cx="5648181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EB99B954-4EE3-491E-9A08-384B93E3CDF0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85" y="3458911"/>
            <a:ext cx="1893718" cy="851191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6C2C81E-D4B3-4294-A657-D6C7EF146812}"/>
              </a:ext>
            </a:extLst>
          </p:cNvPr>
          <p:cNvCxnSpPr>
            <a:cxnSpLocks/>
          </p:cNvCxnSpPr>
          <p:nvPr/>
        </p:nvCxnSpPr>
        <p:spPr>
          <a:xfrm flipV="1">
            <a:off x="4572000" y="2430117"/>
            <a:ext cx="0" cy="73517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9219775-53AF-4348-9F1C-806D6723E919}"/>
              </a:ext>
            </a:extLst>
          </p:cNvPr>
          <p:cNvSpPr/>
          <p:nvPr/>
        </p:nvSpPr>
        <p:spPr>
          <a:xfrm>
            <a:off x="4882265" y="2483458"/>
            <a:ext cx="3184917" cy="640080"/>
          </a:xfrm>
          <a:prstGeom prst="rect">
            <a:avLst/>
          </a:prstGeom>
          <a:solidFill>
            <a:schemeClr val="bg1"/>
          </a:solidFill>
          <a:ln w="28575">
            <a:solidFill>
              <a:srgbClr val="0A29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A2947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 Security Technology Transition/ Master of Business Administration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A2947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Logo - TBD</a:t>
            </a:r>
          </a:p>
        </p:txBody>
      </p:sp>
    </p:spTree>
    <p:extLst>
      <p:ext uri="{BB962C8B-B14F-4D97-AF65-F5344CB8AC3E}">
        <p14:creationId xmlns:p14="http://schemas.microsoft.com/office/powerpoint/2010/main" val="3205078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and Emeritus COE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61150" y="6393439"/>
            <a:ext cx="2057400" cy="365125"/>
          </a:xfrm>
        </p:spPr>
        <p:txBody>
          <a:bodyPr/>
          <a:lstStyle/>
          <a:p>
            <a:fld id="{3F01C167-F447-7C45-B6F6-A5C7392EAD5E}" type="slidenum">
              <a:rPr lang="en-US" sz="1050" smtClean="0"/>
              <a:pPr/>
              <a:t>14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742F224-6AE6-4BE7-821E-D78F40BB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85" b="415"/>
          <a:stretch/>
        </p:blipFill>
        <p:spPr>
          <a:xfrm>
            <a:off x="725621" y="1270778"/>
            <a:ext cx="7692758" cy="49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62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9089"/>
            <a:ext cx="9144000" cy="1325563"/>
          </a:xfrm>
        </p:spPr>
        <p:txBody>
          <a:bodyPr anchor="t">
            <a:noAutofit/>
          </a:bodyPr>
          <a:lstStyle/>
          <a:p>
            <a:pPr algn="ctr"/>
            <a:r>
              <a:rPr lang="en-US"/>
              <a:t>COE Topic Alignment to DHS Missions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619888" y="6384413"/>
            <a:ext cx="2057400" cy="365125"/>
          </a:xfrm>
        </p:spPr>
        <p:txBody>
          <a:bodyPr/>
          <a:lstStyle/>
          <a:p>
            <a:fld id="{3F01C167-F447-7C45-B6F6-A5C7392EAD5E}" type="slidenum">
              <a:rPr lang="en-US" sz="1050" smtClean="0"/>
              <a:pPr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DC3EF4-E83F-4C30-9FED-AD16F268E4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72" b="7955"/>
          <a:stretch/>
        </p:blipFill>
        <p:spPr>
          <a:xfrm>
            <a:off x="497247" y="1277285"/>
            <a:ext cx="8180041" cy="475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47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90689"/>
            <a:ext cx="8229600" cy="4983163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chemeClr val="accent4">
                    <a:lumMod val="10000"/>
                  </a:schemeClr>
                </a:solidFill>
              </a:rPr>
              <a:t>Being a SLA recipient is a unique opportunity to: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Work on real homeland security challenges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Develop solutions to make the nation safer, more secure, and resilient against terrorism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Work closely with a combination of: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Homeland security operational personnel including local, state, and other federal agencies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Scientific subject matter experts</a:t>
            </a:r>
          </a:p>
          <a:p>
            <a:pPr lvl="1"/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Industry and nonprofit organizations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Foster and enable high-level, inter-agency and public-private partnerships and collaboration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Cultivate and mature the next-generation of STEM workforce ready to address homeland security challenges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/>
              <a:t>Why Should You Apply?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437314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>
                <a:latin typeface="Franklin Gothic Book" panose="020B0503020102020204" pitchFamily="34" charset="0"/>
              </a:rPr>
              <a:pPr>
                <a:defRPr/>
              </a:pPr>
              <a:t>16</a:t>
            </a:fld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3661651-9D1D-4D23-B551-02D97E6E549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27630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Review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5625"/>
            <a:ext cx="8363243" cy="4351338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lvl="0" indent="0" defTabSz="685800">
              <a:lnSpc>
                <a:spcPct val="120000"/>
              </a:lnSpc>
              <a:spcBef>
                <a:spcPts val="750"/>
              </a:spcBef>
              <a:buNone/>
              <a:defRPr/>
            </a:pPr>
            <a:r>
              <a:rPr lang="en-US" sz="4200" b="1">
                <a:solidFill>
                  <a:prstClr val="black"/>
                </a:solidFill>
              </a:rPr>
              <a:t>Competition Dates:</a:t>
            </a:r>
          </a:p>
          <a:p>
            <a:pPr marL="628650" lvl="1" indent="-171450" defTabSz="685800">
              <a:spcBef>
                <a:spcPts val="750"/>
              </a:spcBef>
            </a:pPr>
            <a:r>
              <a:rPr lang="en-US" sz="3800">
                <a:solidFill>
                  <a:prstClr val="black"/>
                </a:solidFill>
              </a:rPr>
              <a:t>Posting of Funding Opportunity Announcement: August 10, 2020</a:t>
            </a:r>
          </a:p>
          <a:p>
            <a:pPr marL="628650" lvl="1" indent="-171450" defTabSz="685800">
              <a:lnSpc>
                <a:spcPct val="120000"/>
              </a:lnSpc>
              <a:spcBef>
                <a:spcPts val="400"/>
              </a:spcBef>
            </a:pPr>
            <a:r>
              <a:rPr lang="en-US" sz="3800">
                <a:latin typeface="Franklin Gothic Book"/>
                <a:cs typeface="Arial"/>
              </a:rPr>
              <a:t>Submission of Proposals by Closing Date: October 9, 2020</a:t>
            </a:r>
          </a:p>
          <a:p>
            <a:pPr marL="457200" lvl="1" indent="0" defTabSz="685800">
              <a:lnSpc>
                <a:spcPct val="120000"/>
              </a:lnSpc>
              <a:spcBef>
                <a:spcPts val="400"/>
              </a:spcBef>
              <a:buNone/>
            </a:pPr>
            <a:endParaRPr lang="en-US" sz="3300">
              <a:solidFill>
                <a:prstClr val="black"/>
              </a:solidFill>
            </a:endParaRPr>
          </a:p>
          <a:p>
            <a:pPr mar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4200" b="1">
                <a:solidFill>
                  <a:prstClr val="black"/>
                </a:solidFill>
              </a:rPr>
              <a:t>Two-tiered Review:</a:t>
            </a:r>
          </a:p>
          <a:p>
            <a:pPr marL="0" lv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3800" b="1">
                <a:solidFill>
                  <a:prstClr val="black"/>
                </a:solidFill>
              </a:rPr>
              <a:t>	Scientific Quality Review (External Review): October 12 – November 6, 2020</a:t>
            </a:r>
          </a:p>
          <a:p>
            <a:pPr marL="971550" lvl="2" indent="-171450" defTabSz="685800">
              <a:lnSpc>
                <a:spcPct val="120000"/>
              </a:lnSpc>
              <a:spcBef>
                <a:spcPts val="400"/>
              </a:spcBef>
            </a:pPr>
            <a:r>
              <a:rPr lang="en-US" sz="2900">
                <a:solidFill>
                  <a:prstClr val="black"/>
                </a:solidFill>
              </a:rPr>
              <a:t>Focus on the research quality and influence, the education program, and the appropriateness of the costs.</a:t>
            </a:r>
          </a:p>
          <a:p>
            <a:pPr marL="342900" lvl="1" indent="0" defTabSz="685800">
              <a:lnSpc>
                <a:spcPct val="120000"/>
              </a:lnSpc>
              <a:spcBef>
                <a:spcPts val="400"/>
              </a:spcBef>
              <a:buNone/>
            </a:pPr>
            <a:endParaRPr lang="en-US" sz="3300">
              <a:solidFill>
                <a:prstClr val="black"/>
              </a:solidFill>
            </a:endParaRPr>
          </a:p>
          <a:p>
            <a:pPr mar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3800" b="1">
                <a:latin typeface="Franklin Gothic Book"/>
                <a:cs typeface="Arial"/>
              </a:rPr>
              <a:t>            Relevancy Review (Internal DHS SMEs): October 12 – November 6, </a:t>
            </a:r>
            <a:r>
              <a:rPr lang="en-US" sz="3800" b="1" dirty="0">
                <a:latin typeface="Franklin Gothic Book"/>
                <a:cs typeface="Arial"/>
              </a:rPr>
              <a:t>2020</a:t>
            </a:r>
          </a:p>
          <a:p>
            <a:pPr marL="971550" lvl="2" indent="-171450" defTabSz="685800">
              <a:lnSpc>
                <a:spcPct val="120000"/>
              </a:lnSpc>
              <a:spcBef>
                <a:spcPts val="400"/>
              </a:spcBef>
            </a:pPr>
            <a:r>
              <a:rPr lang="en-US" sz="2900">
                <a:solidFill>
                  <a:prstClr val="black"/>
                </a:solidFill>
              </a:rPr>
              <a:t>Focus on the mission relevance of the proposed research, education and outreach programs and the applicant’s demonstrated capabilities.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400"/>
              </a:spcBef>
            </a:pPr>
            <a:endParaRPr lang="en-US" sz="2200">
              <a:solidFill>
                <a:prstClr val="black"/>
              </a:solidFill>
              <a:latin typeface="+mn-lt"/>
            </a:endParaRPr>
          </a:p>
          <a:p>
            <a:pPr mar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 dirty="0">
                <a:latin typeface="+mn-lt"/>
                <a:cs typeface="Arial"/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F01C167-F447-7C45-B6F6-A5C7392EAD5E}" type="slidenum">
              <a:rPr lang="en-US" smtClean="0">
                <a:latin typeface="Franklin Gothic Book" panose="020B0503020102020204" pitchFamily="34" charset="0"/>
              </a:rPr>
              <a:t>17</a:t>
            </a:fld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D0DD957-7209-4F79-860B-2A5C6DAC6E6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3257452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4906963"/>
          </a:xfrm>
        </p:spPr>
        <p:txBody>
          <a:bodyPr/>
          <a:lstStyle/>
          <a:p>
            <a:r>
              <a:rPr lang="en-US"/>
              <a:t>Read the entire NOFO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Develop a diverse but integrated multi-institutional, multidisciplinary team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Structure projects to be measurable and managed using technical and programmatic milestones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Plan for transitioning research results or technologies</a:t>
            </a:r>
          </a:p>
          <a:p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Create a matrix – did you address everything?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/>
              <a:t>Tips for Applying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50385" y="6420139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>
                <a:latin typeface="Franklin Gothic Book" panose="020B0503020102020204" pitchFamily="34" charset="0"/>
              </a:rPr>
              <a:pPr>
                <a:defRPr/>
              </a:pPr>
              <a:t>18</a:t>
            </a:fld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091FD0D-99A7-4145-9B1A-953D4D9743F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2630982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FE540-4FB0-4952-BC8E-334257A5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E583-8B28-41F6-A3BC-99FE1F66B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Franklin Gothic Book"/>
                <a:cs typeface="Arial"/>
              </a:rPr>
              <a:t>What to know more about the DHS S&amp;T Office of University Programs?</a:t>
            </a:r>
          </a:p>
          <a:p>
            <a:pPr marL="0" indent="0">
              <a:buNone/>
            </a:pPr>
            <a:r>
              <a:rPr lang="en-US"/>
              <a:t>Visit: </a:t>
            </a:r>
          </a:p>
          <a:p>
            <a:pPr marL="0" indent="0">
              <a:buNone/>
            </a:pPr>
            <a:r>
              <a:rPr lang="en-US" dirty="0">
                <a:latin typeface="Franklin Gothic Book"/>
                <a:cs typeface="Arial"/>
                <a:hlinkClick r:id="rId2"/>
              </a:rPr>
              <a:t>https://www.dhs.gov/science-and-technology/office-university-programs</a:t>
            </a:r>
            <a:r>
              <a:rPr lang="en-US" dirty="0">
                <a:latin typeface="Franklin Gothic Book"/>
                <a:cs typeface="Arial"/>
              </a:rPr>
              <a:t>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13C205-DB1E-4E4E-9ABF-D08CCCFD11E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F581F8-C67C-45F7-908F-89FCEBED2DB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50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25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HS S&amp;T Core Brief Theme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70B2"/>
      </a:accent1>
      <a:accent2>
        <a:srgbClr val="003366"/>
      </a:accent2>
      <a:accent3>
        <a:srgbClr val="339900"/>
      </a:accent3>
      <a:accent4>
        <a:srgbClr val="333333"/>
      </a:accent4>
      <a:accent5>
        <a:srgbClr val="C8C8C8"/>
      </a:accent5>
      <a:accent6>
        <a:srgbClr val="AA1B1E"/>
      </a:accent6>
      <a:hlink>
        <a:srgbClr val="003366"/>
      </a:hlink>
      <a:folHlink>
        <a:srgbClr val="3399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 ST PPT Template.potx" id="{E426E522-C406-4036-BDB6-B685ADFC0133}" vid="{BDC56603-7998-48E9-B241-24F11C6AC32D}"/>
    </a:ext>
  </a:extLst>
</a:theme>
</file>

<file path=ppt/theme/theme2.xml><?xml version="1.0" encoding="utf-8"?>
<a:theme xmlns:a="http://schemas.openxmlformats.org/drawingml/2006/main" name="1_Office Theme">
  <a:themeElements>
    <a:clrScheme name="DHS S&amp;T Core Brief Theme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70B2"/>
      </a:accent1>
      <a:accent2>
        <a:srgbClr val="003366"/>
      </a:accent2>
      <a:accent3>
        <a:srgbClr val="339900"/>
      </a:accent3>
      <a:accent4>
        <a:srgbClr val="333333"/>
      </a:accent4>
      <a:accent5>
        <a:srgbClr val="C8C8C8"/>
      </a:accent5>
      <a:accent6>
        <a:srgbClr val="AA1B1E"/>
      </a:accent6>
      <a:hlink>
        <a:srgbClr val="003366"/>
      </a:hlink>
      <a:folHlink>
        <a:srgbClr val="3399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DHS S&amp;T Core Brief Theme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70B2"/>
      </a:accent1>
      <a:accent2>
        <a:srgbClr val="003366"/>
      </a:accent2>
      <a:accent3>
        <a:srgbClr val="339900"/>
      </a:accent3>
      <a:accent4>
        <a:srgbClr val="333333"/>
      </a:accent4>
      <a:accent5>
        <a:srgbClr val="C8C8C8"/>
      </a:accent5>
      <a:accent6>
        <a:srgbClr val="AA1B1E"/>
      </a:accent6>
      <a:hlink>
        <a:srgbClr val="003366"/>
      </a:hlink>
      <a:folHlink>
        <a:srgbClr val="3399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 ST PPT Template.potx" id="{E426E522-C406-4036-BDB6-B685ADFC0133}" vid="{BDC56603-7998-48E9-B241-24F11C6AC32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68b5da2-bb96-4ca8-adfe-f026adba9ac0">
      <UserInfo>
        <DisplayName>Simmons, Gregory</DisplayName>
        <AccountId>20</AccountId>
        <AccountType/>
      </UserInfo>
      <UserInfo>
        <DisplayName>Jean, Raphael (CTR)</DisplayName>
        <AccountId>22</AccountId>
        <AccountType/>
      </UserInfo>
      <UserInfo>
        <DisplayName>Jackson Bosilovic, Trudy (CTR)</DisplayName>
        <AccountId>278</AccountId>
        <AccountType/>
      </UserInfo>
      <UserInfo>
        <DisplayName>Beason, Valerie (CTR)</DisplayName>
        <AccountId>325</AccountId>
        <AccountType/>
      </UserInfo>
      <UserInfo>
        <DisplayName>Dawkins, Stephanie</DisplayName>
        <AccountId>402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3FE027E793D141A4D0D4B43133F0A9" ma:contentTypeVersion="10" ma:contentTypeDescription="Create a new document." ma:contentTypeScope="" ma:versionID="887787ec62189a6c7ac6e8a712a36aa4">
  <xsd:schema xmlns:xsd="http://www.w3.org/2001/XMLSchema" xmlns:xs="http://www.w3.org/2001/XMLSchema" xmlns:p="http://schemas.microsoft.com/office/2006/metadata/properties" xmlns:ns3="5774b216-7350-4865-8b28-a80b4a7f0bbf" xmlns:ns4="668b5da2-bb96-4ca8-adfe-f026adba9ac0" targetNamespace="http://schemas.microsoft.com/office/2006/metadata/properties" ma:root="true" ma:fieldsID="96542751860585a1095a6d191f472cff" ns3:_="" ns4:_="">
    <xsd:import namespace="5774b216-7350-4865-8b28-a80b4a7f0bbf"/>
    <xsd:import namespace="668b5da2-bb96-4ca8-adfe-f026adba9a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4b216-7350-4865-8b28-a80b4a7f0b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b5da2-bb96-4ca8-adfe-f026adba9ac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E03711-340B-4EBF-B3D4-AC2CCA3457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AF191A-FC29-4FD4-8F44-B62C7FD2BC15}">
  <ds:schemaRefs>
    <ds:schemaRef ds:uri="http://schemas.microsoft.com/office/2006/documentManagement/types"/>
    <ds:schemaRef ds:uri="http://purl.org/dc/dcmitype/"/>
    <ds:schemaRef ds:uri="668b5da2-bb96-4ca8-adfe-f026adba9ac0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5774b216-7350-4865-8b28-a80b4a7f0bb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5394C7C-B74E-4FAE-A007-CDBB22C964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4b216-7350-4865-8b28-a80b4a7f0bbf"/>
    <ds:schemaRef ds:uri="668b5da2-bb96-4ca8-adfe-f026adba9a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973</Words>
  <Application>Microsoft Office PowerPoint</Application>
  <PresentationFormat>On-screen Show (4:3)</PresentationFormat>
  <Paragraphs>183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Franklin Gothic Book</vt:lpstr>
      <vt:lpstr>Times New Roman</vt:lpstr>
      <vt:lpstr>Wingdings</vt:lpstr>
      <vt:lpstr>Office Theme</vt:lpstr>
      <vt:lpstr>1_Office Theme</vt:lpstr>
      <vt:lpstr>3_Office Theme</vt:lpstr>
      <vt:lpstr>PowerPoint Presentation</vt:lpstr>
      <vt:lpstr>Webinar Information</vt:lpstr>
      <vt:lpstr>Agenda</vt:lpstr>
      <vt:lpstr>Congressional Direction</vt:lpstr>
      <vt:lpstr>DHS S&amp;T Office of University Programs</vt:lpstr>
      <vt:lpstr>DHS S&amp;T OUP Functions</vt:lpstr>
      <vt:lpstr>DHS S&amp;T OUP Thrust Areas</vt:lpstr>
      <vt:lpstr>Overview of SLAs</vt:lpstr>
      <vt:lpstr>What are Expectations for SLAs?</vt:lpstr>
      <vt:lpstr>Who Can Apply?</vt:lpstr>
      <vt:lpstr>Clarification about Funding</vt:lpstr>
      <vt:lpstr>Scientific Leadership Awards</vt:lpstr>
      <vt:lpstr>Current DHS S&amp;T  Centers of Excellence</vt:lpstr>
      <vt:lpstr>Current and Emeritus COE Network</vt:lpstr>
      <vt:lpstr>COE Topic Alignment to DHS Missions</vt:lpstr>
      <vt:lpstr>Why Should You Apply?</vt:lpstr>
      <vt:lpstr>Overall Review Process </vt:lpstr>
      <vt:lpstr>Tips for Applying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S&amp;T PowerPoint Template, 2019</dc:title>
  <dc:creator>U.S. Department of Homeland Security;Science and Technology Directorate</dc:creator>
  <cp:keywords>S&amp;T, DHS,</cp:keywords>
  <cp:lastModifiedBy>Jackson Bosilovic, Trudy (CTR)</cp:lastModifiedBy>
  <cp:revision>75</cp:revision>
  <cp:lastPrinted>2019-03-27T02:32:26Z</cp:lastPrinted>
  <dcterms:created xsi:type="dcterms:W3CDTF">2016-08-11T15:08:55Z</dcterms:created>
  <dcterms:modified xsi:type="dcterms:W3CDTF">2020-08-27T18:23:07Z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0x0101008E3FE027E793D141A4D0D4B43133F0A9</vt:lpwstr>
  </property>
</Properties>
</file>