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4"/>
  </p:sldMasterIdLst>
  <p:notesMasterIdLst>
    <p:notesMasterId r:id="rId6"/>
  </p:notesMasterIdLst>
  <p:handoutMasterIdLst>
    <p:handoutMasterId r:id="rId7"/>
  </p:handoutMasterIdLst>
  <p:sldIdLst>
    <p:sldId id="27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ifford, Kelly (contr-dso)" initials="GK(" lastIdx="2" clrIdx="0">
    <p:extLst>
      <p:ext uri="{19B8F6BF-5375-455C-9EA6-DF929625EA0E}">
        <p15:presenceInfo xmlns:p15="http://schemas.microsoft.com/office/powerpoint/2012/main" userId="S-1-5-21-15365455-1894414796-1560228694-10152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4645" autoAdjust="0"/>
  </p:normalViewPr>
  <p:slideViewPr>
    <p:cSldViewPr snapToGrid="0" showGuides="1">
      <p:cViewPr varScale="1">
        <p:scale>
          <a:sx n="99" d="100"/>
          <a:sy n="99" d="100"/>
        </p:scale>
        <p:origin x="1158" y="72"/>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10/23/2024</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10/23/2024</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pPr/>
              <a:t>1</a:t>
            </a:fld>
            <a:endParaRPr lang="en-US" dirty="0"/>
          </a:p>
        </p:txBody>
      </p:sp>
    </p:spTree>
    <p:extLst>
      <p:ext uri="{BB962C8B-B14F-4D97-AF65-F5344CB8AC3E}">
        <p14:creationId xmlns:p14="http://schemas.microsoft.com/office/powerpoint/2010/main" val="627221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98614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4253680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234112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94376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1622425" y="151418"/>
            <a:ext cx="7140575" cy="373368"/>
          </a:xfrm>
        </p:spPr>
        <p:txBody>
          <a:bodyPr>
            <a:normAutofit/>
          </a:bodyPr>
          <a:lstStyle>
            <a:lvl1pPr algn="l">
              <a:defRPr sz="2400" b="0" baseline="0">
                <a:latin typeface="Tahoma" pitchFamily="34" charset="0"/>
                <a:ea typeface="Tahoma" pitchFamily="34" charset="0"/>
                <a:cs typeface="Tahoma" pitchFamily="34" charset="0"/>
              </a:defRPr>
            </a:lvl1pPr>
          </a:lstStyle>
          <a:p>
            <a:r>
              <a:rPr lang="en-US" dirty="0"/>
              <a:t>Project Title</a:t>
            </a:r>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itle 1"/>
          <p:cNvSpPr txBox="1">
            <a:spLocks/>
          </p:cNvSpPr>
          <p:nvPr userDrawn="1"/>
        </p:nvSpPr>
        <p:spPr bwMode="auto">
          <a:xfrm>
            <a:off x="1622425" y="598594"/>
            <a:ext cx="7140575" cy="241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47500" lnSpcReduction="20000"/>
          </a:bodyPr>
          <a:lstStyle>
            <a:lvl1pPr algn="l" defTabSz="914400" rtl="0" eaLnBrk="1" latinLnBrk="0" hangingPunct="1">
              <a:spcBef>
                <a:spcPct val="0"/>
              </a:spcBef>
              <a:buNone/>
              <a:defRPr sz="2400" b="0" kern="1200" baseline="0">
                <a:solidFill>
                  <a:schemeClr val="tx1"/>
                </a:solidFill>
                <a:latin typeface="Tahoma" pitchFamily="34" charset="0"/>
                <a:ea typeface="Tahoma" pitchFamily="34" charset="0"/>
                <a:cs typeface="Tahoma" pitchFamily="34" charset="0"/>
              </a:defRPr>
            </a:lvl1pPr>
          </a:lstStyle>
          <a:p>
            <a:endParaRPr lang="en-US" dirty="0"/>
          </a:p>
        </p:txBody>
      </p:sp>
      <p:sp>
        <p:nvSpPr>
          <p:cNvPr id="10" name="Text Placeholder 9"/>
          <p:cNvSpPr>
            <a:spLocks noGrp="1"/>
          </p:cNvSpPr>
          <p:nvPr>
            <p:ph type="body" sz="quarter" idx="10" hasCustomPrompt="1"/>
          </p:nvPr>
        </p:nvSpPr>
        <p:spPr>
          <a:xfrm>
            <a:off x="1622424" y="582692"/>
            <a:ext cx="7140575" cy="241300"/>
          </a:xfrm>
        </p:spPr>
        <p:txBody>
          <a:bodyPr/>
          <a:lstStyle>
            <a:lvl1pPr marL="342900" marR="0" indent="-342900" algn="l" defTabSz="914400" rtl="0" eaLnBrk="1" fontAlgn="auto" latinLnBrk="0" hangingPunct="1">
              <a:lnSpc>
                <a:spcPct val="100000"/>
              </a:lnSpc>
              <a:spcBef>
                <a:spcPts val="0"/>
              </a:spcBef>
              <a:spcAft>
                <a:spcPts val="0"/>
              </a:spcAft>
              <a:buClrTx/>
              <a:buSzTx/>
              <a:buFont typeface="Arial" pitchFamily="34" charset="0"/>
              <a:buNone/>
              <a:tabLst/>
              <a:defRPr sz="12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Proposer Name and affiliation</a:t>
            </a:r>
          </a:p>
        </p:txBody>
      </p:sp>
      <p:grpSp>
        <p:nvGrpSpPr>
          <p:cNvPr id="11" name="Group 10"/>
          <p:cNvGrpSpPr/>
          <p:nvPr userDrawn="1"/>
        </p:nvGrpSpPr>
        <p:grpSpPr>
          <a:xfrm>
            <a:off x="190100" y="889813"/>
            <a:ext cx="4343400" cy="2866503"/>
            <a:chOff x="152400" y="2438400"/>
            <a:chExt cx="4343400" cy="2415273"/>
          </a:xfrm>
        </p:grpSpPr>
        <p:sp>
          <p:nvSpPr>
            <p:cNvPr id="12" name="Rectangle 11"/>
            <p:cNvSpPr/>
            <p:nvPr/>
          </p:nvSpPr>
          <p:spPr>
            <a:xfrm>
              <a:off x="152400" y="2438400"/>
              <a:ext cx="4343400" cy="2415273"/>
            </a:xfrm>
            <a:prstGeom prst="rect">
              <a:avLst/>
            </a:prstGeom>
          </p:spPr>
          <p:style>
            <a:lnRef idx="2">
              <a:schemeClr val="dk1"/>
            </a:lnRef>
            <a:fillRef idx="1">
              <a:schemeClr val="lt1"/>
            </a:fillRef>
            <a:effectRef idx="0">
              <a:schemeClr val="dk1"/>
            </a:effectRef>
            <a:fontRef idx="minor">
              <a:schemeClr val="dk1"/>
            </a:fontRef>
          </p:style>
          <p:txBody>
            <a:bodyPr rtlCol="0" anchor="t" anchorCtr="0"/>
            <a:lstStyle>
              <a:defPPr>
                <a:defRPr lang="en-US"/>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120650" indent="-120650"/>
              <a:endParaRPr lang="en-US" sz="1000" b="1" dirty="0"/>
            </a:p>
            <a:p>
              <a:pPr marL="120650" indent="-120650">
                <a:buFont typeface="Arial" pitchFamily="34" charset="0"/>
                <a:buChar char="•"/>
              </a:pPr>
              <a:endParaRPr lang="en-US" sz="1000" b="1" dirty="0"/>
            </a:p>
            <a:p>
              <a:pPr marL="120650" indent="-120650">
                <a:buFont typeface="Arial" pitchFamily="34" charset="0"/>
                <a:buChar char="•"/>
              </a:pPr>
              <a:endParaRPr lang="en-US" sz="1000" b="1" dirty="0"/>
            </a:p>
          </p:txBody>
        </p:sp>
        <p:sp>
          <p:nvSpPr>
            <p:cNvPr id="13" name="Rectangle 12"/>
            <p:cNvSpPr/>
            <p:nvPr/>
          </p:nvSpPr>
          <p:spPr>
            <a:xfrm>
              <a:off x="152400" y="2438400"/>
              <a:ext cx="4343400" cy="1777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US" sz="1600" b="1" baseline="0" dirty="0"/>
                <a:t>High Level Vision </a:t>
              </a:r>
            </a:p>
          </p:txBody>
        </p:sp>
      </p:grpSp>
      <p:sp>
        <p:nvSpPr>
          <p:cNvPr id="14" name="Text Placeholder 30"/>
          <p:cNvSpPr>
            <a:spLocks noGrp="1"/>
          </p:cNvSpPr>
          <p:nvPr>
            <p:ph type="body" sz="quarter" idx="13"/>
          </p:nvPr>
        </p:nvSpPr>
        <p:spPr>
          <a:xfrm>
            <a:off x="190100" y="1118415"/>
            <a:ext cx="4343400" cy="2637902"/>
          </a:xfrm>
        </p:spPr>
        <p:txBody>
          <a:bodyPr/>
          <a:lstStyle>
            <a:lvl1pPr marL="0" indent="0">
              <a:buNone/>
              <a:defRPr sz="1200" baseline="0"/>
            </a:lvl1pPr>
          </a:lstStyle>
          <a:p>
            <a:pPr lvl="0"/>
            <a:endParaRPr lang="en-US" dirty="0"/>
          </a:p>
        </p:txBody>
      </p:sp>
      <p:grpSp>
        <p:nvGrpSpPr>
          <p:cNvPr id="15" name="Group 14"/>
          <p:cNvGrpSpPr/>
          <p:nvPr userDrawn="1"/>
        </p:nvGrpSpPr>
        <p:grpSpPr>
          <a:xfrm>
            <a:off x="4609300" y="885821"/>
            <a:ext cx="4343400" cy="5740991"/>
            <a:chOff x="152400" y="2427809"/>
            <a:chExt cx="4343400" cy="2879855"/>
          </a:xfrm>
        </p:grpSpPr>
        <p:sp>
          <p:nvSpPr>
            <p:cNvPr id="16" name="Rectangle 15"/>
            <p:cNvSpPr/>
            <p:nvPr/>
          </p:nvSpPr>
          <p:spPr>
            <a:xfrm>
              <a:off x="152400" y="2427809"/>
              <a:ext cx="4343400" cy="2879855"/>
            </a:xfrm>
            <a:prstGeom prst="rect">
              <a:avLst/>
            </a:prstGeom>
          </p:spPr>
          <p:style>
            <a:lnRef idx="2">
              <a:schemeClr val="dk1"/>
            </a:lnRef>
            <a:fillRef idx="1">
              <a:schemeClr val="lt1"/>
            </a:fillRef>
            <a:effectRef idx="0">
              <a:schemeClr val="dk1"/>
            </a:effectRef>
            <a:fontRef idx="minor">
              <a:schemeClr val="dk1"/>
            </a:fontRef>
          </p:style>
          <p:txBody>
            <a:bodyPr rtlCol="0" anchor="t" anchorCtr="0"/>
            <a:lstStyle>
              <a:defPPr>
                <a:defRPr lang="en-US"/>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120650" indent="-120650">
                <a:buFont typeface="Arial" pitchFamily="34" charset="0"/>
                <a:buChar char="•"/>
              </a:pPr>
              <a:endParaRPr lang="en-US" sz="1000" b="1" baseline="0" dirty="0"/>
            </a:p>
            <a:p>
              <a:pPr marL="120650" indent="-120650">
                <a:buFont typeface="Arial" pitchFamily="34" charset="0"/>
                <a:buChar char="•"/>
              </a:pPr>
              <a:endParaRPr lang="en-US" sz="1000" b="1" baseline="0" dirty="0"/>
            </a:p>
            <a:p>
              <a:pPr marL="120650" indent="-120650">
                <a:buFont typeface="Arial" pitchFamily="34" charset="0"/>
                <a:buChar char="•"/>
              </a:pPr>
              <a:endParaRPr lang="en-US" sz="1000" b="1" dirty="0"/>
            </a:p>
          </p:txBody>
        </p:sp>
        <p:sp>
          <p:nvSpPr>
            <p:cNvPr id="17" name="Rectangle 16"/>
            <p:cNvSpPr/>
            <p:nvPr/>
          </p:nvSpPr>
          <p:spPr>
            <a:xfrm>
              <a:off x="152400" y="2438398"/>
              <a:ext cx="4343400" cy="1006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US" sz="1600" b="1" baseline="0" dirty="0"/>
                <a:t>Technical  Approach and Risks</a:t>
              </a:r>
            </a:p>
          </p:txBody>
        </p:sp>
      </p:grpSp>
      <p:sp>
        <p:nvSpPr>
          <p:cNvPr id="18" name="Text Placeholder 30"/>
          <p:cNvSpPr>
            <a:spLocks noGrp="1"/>
          </p:cNvSpPr>
          <p:nvPr>
            <p:ph type="body" sz="quarter" idx="14" hasCustomPrompt="1"/>
          </p:nvPr>
        </p:nvSpPr>
        <p:spPr>
          <a:xfrm>
            <a:off x="4609300" y="1303355"/>
            <a:ext cx="4343400" cy="5400456"/>
          </a:xfrm>
        </p:spPr>
        <p:txBody>
          <a:bodyPr/>
          <a:lstStyle>
            <a:lvl1pPr marL="0" indent="0">
              <a:buNone/>
              <a:defRPr sz="1200" baseline="0"/>
            </a:lvl1pPr>
          </a:lstStyle>
          <a:p>
            <a:pPr lvl="0"/>
            <a:r>
              <a:rPr lang="en-US" sz="1200" baseline="0" dirty="0"/>
              <a:t>Present a concise summary of the technical idea behind the proposed tool/capability. This may include an associated figure. Summarize the most important recent scientific advances that will enable the success of this project. Where appropriate, include references to key manuscripts that support this approach and provide scientific justification that this is possible.</a:t>
            </a:r>
          </a:p>
        </p:txBody>
      </p:sp>
      <p:grpSp>
        <p:nvGrpSpPr>
          <p:cNvPr id="19" name="Group 18"/>
          <p:cNvGrpSpPr/>
          <p:nvPr userDrawn="1"/>
        </p:nvGrpSpPr>
        <p:grpSpPr>
          <a:xfrm>
            <a:off x="190500" y="3830855"/>
            <a:ext cx="4352625" cy="2795958"/>
            <a:chOff x="152400" y="849772"/>
            <a:chExt cx="4352625" cy="2731628"/>
          </a:xfrm>
        </p:grpSpPr>
        <p:sp>
          <p:nvSpPr>
            <p:cNvPr id="20" name="Rectangle 19"/>
            <p:cNvSpPr/>
            <p:nvPr/>
          </p:nvSpPr>
          <p:spPr>
            <a:xfrm>
              <a:off x="152400" y="849772"/>
              <a:ext cx="4343400" cy="2731628"/>
            </a:xfrm>
            <a:prstGeom prst="rect">
              <a:avLst/>
            </a:prstGeom>
          </p:spPr>
          <p:style>
            <a:lnRef idx="2">
              <a:schemeClr val="dk1"/>
            </a:lnRef>
            <a:fillRef idx="1">
              <a:schemeClr val="lt1"/>
            </a:fillRef>
            <a:effectRef idx="0">
              <a:schemeClr val="dk1"/>
            </a:effectRef>
            <a:fontRef idx="minor">
              <a:schemeClr val="dk1"/>
            </a:fontRef>
          </p:style>
          <p:txBody>
            <a:bodyPr rtlCol="0" anchor="t" anchorCtr="0"/>
            <a:lstStyle>
              <a:defPPr>
                <a:defRPr lang="en-US"/>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120650" indent="-120650"/>
              <a:endParaRPr lang="en-US" sz="1000" b="1" dirty="0"/>
            </a:p>
          </p:txBody>
        </p:sp>
        <p:sp>
          <p:nvSpPr>
            <p:cNvPr id="21" name="Rectangle 20"/>
            <p:cNvSpPr/>
            <p:nvPr/>
          </p:nvSpPr>
          <p:spPr>
            <a:xfrm>
              <a:off x="161625" y="849772"/>
              <a:ext cx="4343400" cy="2552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US" sz="1600" b="1" baseline="0" dirty="0"/>
                <a:t>Project Impact and Potential Application</a:t>
              </a:r>
            </a:p>
          </p:txBody>
        </p:sp>
      </p:grpSp>
      <p:sp>
        <p:nvSpPr>
          <p:cNvPr id="22" name="Text Placeholder 30"/>
          <p:cNvSpPr>
            <a:spLocks noGrp="1"/>
          </p:cNvSpPr>
          <p:nvPr>
            <p:ph type="body" sz="quarter" idx="16" hasCustomPrompt="1"/>
          </p:nvPr>
        </p:nvSpPr>
        <p:spPr>
          <a:xfrm>
            <a:off x="192180" y="4092111"/>
            <a:ext cx="4343400" cy="2534699"/>
          </a:xfrm>
        </p:spPr>
        <p:txBody>
          <a:bodyPr/>
          <a:lstStyle>
            <a:lvl1pPr marL="0" indent="0">
              <a:buNone/>
              <a:defRPr sz="1200" baseline="0"/>
            </a:lvl1pPr>
          </a:lstStyle>
          <a:p>
            <a:pPr lvl="0"/>
            <a:r>
              <a:rPr lang="en-US" sz="1200" baseline="0" dirty="0"/>
              <a:t>State the impact of a successful project. </a:t>
            </a:r>
            <a:endParaRPr lang="en-US" dirty="0"/>
          </a:p>
        </p:txBody>
      </p:sp>
      <p:sp>
        <p:nvSpPr>
          <p:cNvPr id="24" name="Text Placeholder 23"/>
          <p:cNvSpPr>
            <a:spLocks noGrp="1"/>
          </p:cNvSpPr>
          <p:nvPr>
            <p:ph type="body" sz="quarter" idx="17" hasCustomPrompt="1"/>
          </p:nvPr>
        </p:nvSpPr>
        <p:spPr>
          <a:xfrm>
            <a:off x="190500" y="1111250"/>
            <a:ext cx="4381500" cy="2645066"/>
          </a:xfrm>
        </p:spPr>
        <p:txBody>
          <a:bodyPr/>
          <a:lstStyle>
            <a:lvl4pPr marL="0" indent="0">
              <a:defRPr/>
            </a:lvl4pPr>
          </a:lstStyle>
          <a:p>
            <a:pPr lvl="3"/>
            <a:r>
              <a:rPr lang="en-US" dirty="0"/>
              <a:t>Fourth level</a:t>
            </a:r>
          </a:p>
          <a:p>
            <a:pPr lvl="4"/>
            <a:r>
              <a:rPr lang="en-US" dirty="0"/>
              <a:t>Fifth level</a:t>
            </a:r>
          </a:p>
        </p:txBody>
      </p:sp>
      <p:pic>
        <p:nvPicPr>
          <p:cNvPr id="3" name="Picture 2" descr="Logo&#10;&#10;Description automatically generated">
            <a:extLst>
              <a:ext uri="{FF2B5EF4-FFF2-40B4-BE49-F238E27FC236}">
                <a16:creationId xmlns:a16="http://schemas.microsoft.com/office/drawing/2014/main" id="{A1B8E1C1-8301-DF3D-8539-BD0CCE7A13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9725" y="61396"/>
            <a:ext cx="1316739" cy="732985"/>
          </a:xfrm>
          <a:prstGeom prst="rect">
            <a:avLst/>
          </a:prstGeom>
        </p:spPr>
      </p:pic>
    </p:spTree>
    <p:extLst>
      <p:ext uri="{BB962C8B-B14F-4D97-AF65-F5344CB8AC3E}">
        <p14:creationId xmlns:p14="http://schemas.microsoft.com/office/powerpoint/2010/main" val="3871907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311463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93282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914958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650187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959495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66887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99653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pPr lvl="0"/>
            <a:r>
              <a:rPr lang="en-US" dirty="0">
                <a:latin typeface="Tahoma" pitchFamily="34" charset="0"/>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431281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latin typeface="Tahoma" pitchFamily="34" charset="0"/>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latin typeface="Tahoma" pitchFamily="34" charset="0"/>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latin typeface="Tahoma" pitchFamily="34" charset="0"/>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ahoma" pitchFamily="34" charset="0"/>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Staffer: Names and locations of performers. </a:t>
            </a: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Internal DARPA: Issues/challenges and a spend plan status. </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Formatting for both the internal DARPA and staffer quads:  </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ahoma" pitchFamily="34" charset="0"/>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Font: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Tahoma</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Color: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Font color = black</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Sizes: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Font size is set at 12 pt., decreasing to 11 pt. and 9 pt. for sub-bullets.  (Recognizing that some programs will have more information needed on the quad charts than others, text size may be reduced but, for ease of </a:t>
            </a:r>
            <a:br>
              <a:rPr kumimoji="0" lang="en-US" sz="1200" b="0" i="0" u="none" strike="noStrike" kern="1200" cap="none" spc="0" normalizeH="0" baseline="0" noProof="0" dirty="0">
                <a:ln>
                  <a:noFill/>
                </a:ln>
                <a:solidFill>
                  <a:srgbClr val="000000"/>
                </a:solidFill>
                <a:effectLst/>
                <a:uLnTx/>
                <a:uFillTx/>
                <a:latin typeface="+mn-lt"/>
                <a:ea typeface="MS PGothic"/>
                <a:cs typeface="MS PGothic"/>
              </a:rPr>
            </a:b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reading, should never be smaller than 9 pt.) </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Font style: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Avoid the use of bold unless needed</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Bullets and sub-bullets: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Solid dots</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Status Boxes: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0247537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latin typeface="+mn-lt"/>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latin typeface="+mn-lt"/>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a:latin typeface="Tahoma" pitchFamily="34" charset="0"/>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151085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latin typeface="+mn-lt"/>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latin typeface="+mn-lt"/>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dirty="0"/>
              <a:t>Distribution Statement</a:t>
            </a:r>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a:latin typeface="Tahoma" pitchFamily="34" charset="0"/>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050463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latin typeface="+mn-lt"/>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latin typeface="+mn-lt"/>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latin typeface="+mn-lt"/>
              </a:rPr>
              <a:t>RDDS</a:t>
            </a:r>
            <a:r>
              <a:rPr lang="en-US" sz="900" baseline="0" dirty="0">
                <a:latin typeface="+mn-lt"/>
              </a:rPr>
              <a:t> PG #</a:t>
            </a:r>
            <a:r>
              <a:rPr lang="en-US" sz="900" dirty="0">
                <a:latin typeface="+mn-lt"/>
              </a:rPr>
              <a:t>:</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dirty="0"/>
              <a:t>Distribution Statement</a:t>
            </a:r>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a:latin typeface="Tahoma" pitchFamily="34" charset="0"/>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7061460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latin typeface="+mn-lt"/>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latin typeface="+mn-lt"/>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459940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latin typeface="+mn-lt"/>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latin typeface="+mn-lt"/>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259474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b="0" dirty="0">
                <a:latin typeface="Tahoma" pitchFamily="34" charset="0"/>
                <a:ea typeface="Tahoma" pitchFamily="34" charset="0"/>
                <a:cs typeface="Tahoma" pitchFamily="34" charset="0"/>
              </a:rPr>
              <a:t>Field</a:t>
            </a:r>
          </a:p>
          <a:p>
            <a:pPr algn="ctr"/>
            <a:r>
              <a:rPr lang="en-US" sz="1050" b="0" dirty="0">
                <a:latin typeface="Tahoma" pitchFamily="34" charset="0"/>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latin typeface="+mn-lt"/>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latin typeface="+mn-lt"/>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7614571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latin typeface="+mn-lt"/>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latin typeface="+mn-lt"/>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41895440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latin typeface="+mn-lt"/>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latin typeface="+mn-lt"/>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135816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b="0" dirty="0">
                <a:latin typeface="Tahoma" pitchFamily="34" charset="0"/>
                <a:ea typeface="Tahoma" pitchFamily="34" charset="0"/>
                <a:cs typeface="Tahoma" pitchFamily="34" charset="0"/>
              </a:rPr>
              <a:t>Field</a:t>
            </a:r>
          </a:p>
          <a:p>
            <a:pPr algn="ctr"/>
            <a:r>
              <a:rPr lang="en-US" sz="1050" b="0" dirty="0">
                <a:latin typeface="Tahoma" pitchFamily="34" charset="0"/>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latin typeface="+mn-lt"/>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latin typeface="+mn-lt"/>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9447159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latin typeface="+mn-lt"/>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latin typeface="+mn-lt"/>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latin typeface="+mn-lt"/>
              </a:rPr>
              <a:t>RDDS</a:t>
            </a:r>
            <a:r>
              <a:rPr lang="en-US" sz="900" baseline="0" dirty="0">
                <a:latin typeface="+mn-lt"/>
              </a:rPr>
              <a:t> PG #</a:t>
            </a:r>
            <a:r>
              <a:rPr lang="en-US" sz="900" dirty="0">
                <a:latin typeface="+mn-lt"/>
              </a:rPr>
              <a:t>:</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9387842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latin typeface="+mn-lt"/>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latin typeface="+mn-lt"/>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latin typeface="+mn-lt"/>
              </a:rPr>
              <a:t>RDDS</a:t>
            </a:r>
            <a:r>
              <a:rPr lang="en-US" sz="900" baseline="0" dirty="0">
                <a:latin typeface="+mn-lt"/>
              </a:rPr>
              <a:t> PG #</a:t>
            </a:r>
            <a:r>
              <a:rPr lang="en-US" sz="900" dirty="0">
                <a:latin typeface="+mn-lt"/>
              </a:rPr>
              <a:t>:</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030856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b="0" dirty="0">
                <a:latin typeface="Tahoma" pitchFamily="34" charset="0"/>
                <a:ea typeface="Tahoma" pitchFamily="34" charset="0"/>
                <a:cs typeface="Tahoma" pitchFamily="34" charset="0"/>
              </a:rPr>
              <a:t>Field</a:t>
            </a:r>
          </a:p>
          <a:p>
            <a:pPr algn="ctr"/>
            <a:r>
              <a:rPr lang="en-US" sz="1050" b="0" dirty="0">
                <a:latin typeface="Tahoma" pitchFamily="34" charset="0"/>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latin typeface="+mn-lt"/>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latin typeface="+mn-lt"/>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latin typeface="+mn-lt"/>
              </a:rPr>
              <a:t>RDDS</a:t>
            </a:r>
            <a:r>
              <a:rPr lang="en-US" sz="900" baseline="0" dirty="0">
                <a:latin typeface="+mn-lt"/>
              </a:rPr>
              <a:t> PG #</a:t>
            </a:r>
            <a:r>
              <a:rPr lang="en-US" sz="900" dirty="0">
                <a:latin typeface="+mn-lt"/>
              </a:rPr>
              <a:t>:</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968587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dirty="0"/>
              <a:t>Distribution Statement</a:t>
            </a:r>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73747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dirty="0"/>
              <a:t>Distribution Statement</a:t>
            </a:r>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94E2C-28A1-4ACF-BE1C-DC6E3E3FF6B4}" type="datetimeFigureOut">
              <a:rPr lang="en-US" smtClean="0"/>
              <a:t>10/23/2024</a:t>
            </a:fld>
            <a:endParaRPr lang="en-US"/>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2" r:id="rId3"/>
    <p:sldLayoutId id="2147483720" r:id="rId4"/>
    <p:sldLayoutId id="2147483721" r:id="rId5"/>
    <p:sldLayoutId id="2147483723" r:id="rId6"/>
    <p:sldLayoutId id="2147483725" r:id="rId7"/>
    <p:sldLayoutId id="2147483726" r:id="rId8"/>
    <p:sldLayoutId id="2147483729" r:id="rId9"/>
    <p:sldLayoutId id="2147483728" r:id="rId10"/>
    <p:sldLayoutId id="2147483727" r:id="rId11"/>
    <p:sldLayoutId id="2147483730" r:id="rId12"/>
    <p:sldLayoutId id="2147483731" r:id="rId13"/>
    <p:sldLayoutId id="2147483732" r:id="rId14"/>
    <p:sldLayoutId id="2147483756" r:id="rId15"/>
    <p:sldLayoutId id="2147483757" r:id="rId16"/>
    <p:sldLayoutId id="2147483758" r:id="rId17"/>
    <p:sldLayoutId id="2147483747" r:id="rId18"/>
    <p:sldLayoutId id="2147483746" r:id="rId19"/>
    <p:sldLayoutId id="2147483745" r:id="rId20"/>
    <p:sldLayoutId id="2147483748" r:id="rId21"/>
    <p:sldLayoutId id="2147483751" r:id="rId22"/>
    <p:sldLayoutId id="2147483749" r:id="rId23"/>
    <p:sldLayoutId id="2147483743" r:id="rId24"/>
    <p:sldLayoutId id="2147483752" r:id="rId25"/>
    <p:sldLayoutId id="2147483753" r:id="rId26"/>
    <p:sldLayoutId id="2147483754" r:id="rId27"/>
  </p:sldLayoutIdLst>
  <p:hf hdr="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p:cNvSpPr>
            <a:spLocks noGrp="1"/>
          </p:cNvSpPr>
          <p:nvPr>
            <p:ph type="ctrTitle"/>
          </p:nvPr>
        </p:nvSpPr>
        <p:spPr>
          <a:xfrm>
            <a:off x="1622425" y="141793"/>
            <a:ext cx="7140575" cy="373368"/>
          </a:xfrm>
        </p:spPr>
        <p:txBody>
          <a:bodyPr>
            <a:normAutofit fontScale="90000"/>
          </a:bodyPr>
          <a:lstStyle/>
          <a:p>
            <a:r>
              <a:rPr lang="en-US" dirty="0"/>
              <a:t>[Office/Thrust/Keyword: Submission Title]</a:t>
            </a:r>
          </a:p>
        </p:txBody>
      </p:sp>
      <p:sp>
        <p:nvSpPr>
          <p:cNvPr id="27" name="TextBox 26"/>
          <p:cNvSpPr txBox="1"/>
          <p:nvPr/>
        </p:nvSpPr>
        <p:spPr>
          <a:xfrm>
            <a:off x="182878" y="4170105"/>
            <a:ext cx="4254368" cy="430887"/>
          </a:xfrm>
          <a:prstGeom prst="rect">
            <a:avLst/>
          </a:prstGeom>
          <a:noFill/>
        </p:spPr>
        <p:txBody>
          <a:bodyPr wrap="square" rtlCol="0">
            <a:spAutoFit/>
          </a:bodyPr>
          <a:lstStyle/>
          <a:p>
            <a:r>
              <a:rPr lang="en-US" sz="1100" dirty="0"/>
              <a:t>[State the impact of a successful project (be quantitative) and potential applications of relevance to the DoD if successful.]</a:t>
            </a:r>
          </a:p>
        </p:txBody>
      </p:sp>
      <p:sp>
        <p:nvSpPr>
          <p:cNvPr id="28" name="Rectangle 27"/>
          <p:cNvSpPr/>
          <p:nvPr/>
        </p:nvSpPr>
        <p:spPr>
          <a:xfrm>
            <a:off x="4692316" y="1212479"/>
            <a:ext cx="4172552" cy="1107996"/>
          </a:xfrm>
          <a:prstGeom prst="rect">
            <a:avLst/>
          </a:prstGeom>
        </p:spPr>
        <p:txBody>
          <a:bodyPr wrap="square">
            <a:spAutoFit/>
          </a:bodyPr>
          <a:lstStyle/>
          <a:p>
            <a:pPr lvl="0"/>
            <a:r>
              <a:rPr lang="en-US" sz="1100" dirty="0"/>
              <a:t>[Present a concise, bulleted list of the technical approach. </a:t>
            </a:r>
          </a:p>
          <a:p>
            <a:pPr lvl="0"/>
            <a:r>
              <a:rPr lang="en-US" sz="1100" dirty="0"/>
              <a:t>This may include an associated figure. </a:t>
            </a:r>
          </a:p>
          <a:p>
            <a:pPr lvl="0"/>
            <a:endParaRPr lang="en-US" sz="1100" dirty="0"/>
          </a:p>
          <a:p>
            <a:pPr lvl="0"/>
            <a:r>
              <a:rPr lang="en-US" sz="1100" dirty="0"/>
              <a:t>Summarize the major technical risks and proposed risk mitigation strategies.]</a:t>
            </a:r>
          </a:p>
          <a:p>
            <a:pPr lvl="0"/>
            <a:endParaRPr lang="en-US" sz="1100" dirty="0"/>
          </a:p>
        </p:txBody>
      </p:sp>
      <p:sp>
        <p:nvSpPr>
          <p:cNvPr id="29" name="TextBox 28"/>
          <p:cNvSpPr txBox="1"/>
          <p:nvPr/>
        </p:nvSpPr>
        <p:spPr>
          <a:xfrm>
            <a:off x="1636297" y="529393"/>
            <a:ext cx="2646750" cy="307777"/>
          </a:xfrm>
          <a:prstGeom prst="rect">
            <a:avLst/>
          </a:prstGeom>
          <a:noFill/>
        </p:spPr>
        <p:txBody>
          <a:bodyPr wrap="none" rtlCol="0">
            <a:spAutoFit/>
          </a:bodyPr>
          <a:lstStyle/>
          <a:p>
            <a:r>
              <a:rPr lang="en-US" sz="1400" dirty="0"/>
              <a:t>[Proposer name and affiliation]</a:t>
            </a:r>
          </a:p>
        </p:txBody>
      </p:sp>
      <p:sp>
        <p:nvSpPr>
          <p:cNvPr id="30" name="Rectangle 29"/>
          <p:cNvSpPr/>
          <p:nvPr/>
        </p:nvSpPr>
        <p:spPr>
          <a:xfrm>
            <a:off x="211756" y="1145104"/>
            <a:ext cx="4186990" cy="461665"/>
          </a:xfrm>
          <a:prstGeom prst="rect">
            <a:avLst/>
          </a:prstGeom>
        </p:spPr>
        <p:txBody>
          <a:bodyPr wrap="square">
            <a:spAutoFit/>
          </a:bodyPr>
          <a:lstStyle/>
          <a:p>
            <a:r>
              <a:rPr lang="en-US" sz="1200" dirty="0"/>
              <a:t>[What’s the big idea, what problem are you solving, and why is it important?]</a:t>
            </a:r>
          </a:p>
        </p:txBody>
      </p:sp>
      <p:sp>
        <p:nvSpPr>
          <p:cNvPr id="8" name="TextBox 7"/>
          <p:cNvSpPr txBox="1"/>
          <p:nvPr/>
        </p:nvSpPr>
        <p:spPr>
          <a:xfrm>
            <a:off x="83817" y="6611779"/>
            <a:ext cx="2287423" cy="246221"/>
          </a:xfrm>
          <a:prstGeom prst="rect">
            <a:avLst/>
          </a:prstGeom>
          <a:noFill/>
        </p:spPr>
        <p:txBody>
          <a:bodyPr wrap="square" rtlCol="0">
            <a:spAutoFit/>
          </a:bodyPr>
          <a:lstStyle/>
          <a:p>
            <a:r>
              <a:rPr lang="en-US" sz="1000" dirty="0"/>
              <a:t>DARPARA2501 – Attachment B</a:t>
            </a:r>
          </a:p>
        </p:txBody>
      </p:sp>
      <p:sp>
        <p:nvSpPr>
          <p:cNvPr id="2" name="Rectangle 1"/>
          <p:cNvSpPr/>
          <p:nvPr/>
        </p:nvSpPr>
        <p:spPr>
          <a:xfrm>
            <a:off x="2112746" y="6627168"/>
            <a:ext cx="4572000" cy="230832"/>
          </a:xfrm>
          <a:prstGeom prst="rect">
            <a:avLst/>
          </a:prstGeom>
        </p:spPr>
        <p:txBody>
          <a:bodyPr>
            <a:spAutoFit/>
          </a:bodyPr>
          <a:lstStyle/>
          <a:p>
            <a:pPr algn="ctr">
              <a:defRPr/>
            </a:pPr>
            <a:r>
              <a:rPr lang="en-US" sz="900" dirty="0">
                <a:solidFill>
                  <a:prstClr val="black"/>
                </a:solidFill>
              </a:rPr>
              <a:t>Source Selection Information – Competition Sensitive – Government </a:t>
            </a:r>
            <a:r>
              <a:rPr lang="en-US" sz="900">
                <a:solidFill>
                  <a:prstClr val="black"/>
                </a:solidFill>
              </a:rPr>
              <a:t>Use Only</a:t>
            </a:r>
            <a:endParaRPr lang="en-US" sz="900" dirty="0">
              <a:solidFill>
                <a:prstClr val="black"/>
              </a:solidFill>
            </a:endParaRPr>
          </a:p>
        </p:txBody>
      </p:sp>
    </p:spTree>
    <p:extLst>
      <p:ext uri="{BB962C8B-B14F-4D97-AF65-F5344CB8AC3E}">
        <p14:creationId xmlns:p14="http://schemas.microsoft.com/office/powerpoint/2010/main" val="3605454896"/>
      </p:ext>
    </p:extLst>
  </p:cSld>
  <p:clrMapOvr>
    <a:masterClrMapping/>
  </p:clrMapOvr>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Hyperlink xmlns="0cd26ea9-6aaa-409c-ab6d-4ad08ad0145d">
      <Url xsi:nil="true"/>
      <Description xsi:nil="true"/>
    </Hyperlink>
    <TaxCatchAll xmlns="50b59d1c-721b-47d3-9451-b79b30f3c7bf" xsi:nil="true"/>
    <lcf76f155ced4ddcb4097134ff3c332f xmlns="0cd26ea9-6aaa-409c-ab6d-4ad08ad0145d">
      <Terms xmlns="http://schemas.microsoft.com/office/infopath/2007/PartnerControls"/>
    </lcf76f155ced4ddcb4097134ff3c332f>
    <AccesstheDSOFactFile xmlns="0cd26ea9-6aaa-409c-ab6d-4ad08ad0145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C9B658FCD9924439C41A369948A4EE0" ma:contentTypeVersion="15" ma:contentTypeDescription="Create a new document." ma:contentTypeScope="" ma:versionID="050400b681825e7428edac3d337ce09c">
  <xsd:schema xmlns:xsd="http://www.w3.org/2001/XMLSchema" xmlns:xs="http://www.w3.org/2001/XMLSchema" xmlns:p="http://schemas.microsoft.com/office/2006/metadata/properties" xmlns:ns2="0cd26ea9-6aaa-409c-ab6d-4ad08ad0145d" xmlns:ns3="50b59d1c-721b-47d3-9451-b79b30f3c7bf" targetNamespace="http://schemas.microsoft.com/office/2006/metadata/properties" ma:root="true" ma:fieldsID="2c08004eec9d72628bc25aa736a00a8e" ns2:_="" ns3:_="">
    <xsd:import namespace="0cd26ea9-6aaa-409c-ab6d-4ad08ad0145d"/>
    <xsd:import namespace="50b59d1c-721b-47d3-9451-b79b30f3c7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Hyperlink"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element ref="ns2:AccesstheDSOFactFil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d26ea9-6aaa-409c-ab6d-4ad08ad014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Hyperlink" ma:index="12"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9aa863f-a18b-4de0-9c78-b693d194da8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AccesstheDSOFactFile" ma:index="22" nillable="true" ma:displayName="Access the DSO Fact File and Fact File Archive" ma:description="Click the link to access a Sharepoint library of current DSO programs" ma:format="Dropdown" ma:internalName="AccesstheDSOFactFil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0b59d1c-721b-47d3-9451-b79b30f3c7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b10b894-4339-4970-9fe9-a3addb5e1d27}" ma:internalName="TaxCatchAll" ma:showField="CatchAllData" ma:web="50b59d1c-721b-47d3-9451-b79b30f3c7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6C4EB8-CFC3-48E5-8F9F-43EA3C94B704}">
  <ds:schemaRefs>
    <ds:schemaRef ds:uri="http://schemas.microsoft.com/sharepoint/v3/contenttype/forms"/>
  </ds:schemaRefs>
</ds:datastoreItem>
</file>

<file path=customXml/itemProps2.xml><?xml version="1.0" encoding="utf-8"?>
<ds:datastoreItem xmlns:ds="http://schemas.openxmlformats.org/officeDocument/2006/customXml" ds:itemID="{2C87B327-3496-4B2A-9FA1-D8B1C27EDEBB}">
  <ds:schemaRefs>
    <ds:schemaRef ds:uri="http://schemas.microsoft.com/office/2006/metadata/properties"/>
    <ds:schemaRef ds:uri="http://schemas.microsoft.com/office/infopath/2007/PartnerControls"/>
    <ds:schemaRef ds:uri="0cd26ea9-6aaa-409c-ab6d-4ad08ad0145d"/>
    <ds:schemaRef ds:uri="50b59d1c-721b-47d3-9451-b79b30f3c7bf"/>
  </ds:schemaRefs>
</ds:datastoreItem>
</file>

<file path=customXml/itemProps3.xml><?xml version="1.0" encoding="utf-8"?>
<ds:datastoreItem xmlns:ds="http://schemas.openxmlformats.org/officeDocument/2006/customXml" ds:itemID="{4A3803E0-6C5F-4E5B-9949-5F7DF753ED66}"/>
</file>

<file path=docProps/app.xml><?xml version="1.0" encoding="utf-8"?>
<Properties xmlns="http://schemas.openxmlformats.org/officeDocument/2006/extended-properties" xmlns:vt="http://schemas.openxmlformats.org/officeDocument/2006/docPropsVTypes">
  <Template>blank</Template>
  <TotalTime>54</TotalTime>
  <Words>102</Words>
  <Application>Microsoft Office PowerPoint</Application>
  <PresentationFormat>On-screen Show (4:3)</PresentationFormat>
  <Paragraphs>11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Tahoma</vt:lpstr>
      <vt:lpstr>Times New Roman</vt:lpstr>
      <vt:lpstr>blank</vt:lpstr>
      <vt:lpstr>[Office/Thrust/Keyword: Submission Title]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RS Information Systems</dc:creator>
  <cp:lastModifiedBy>Gifford, Kelly (contr-dso)</cp:lastModifiedBy>
  <cp:revision>31</cp:revision>
  <cp:lastPrinted>2011-09-22T20:00:03Z</cp:lastPrinted>
  <dcterms:created xsi:type="dcterms:W3CDTF">2012-08-31T18:33:20Z</dcterms:created>
  <dcterms:modified xsi:type="dcterms:W3CDTF">2024-10-23T14:57:59Z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0x0101006C9B658FCD9924439C41A369948A4EE0</vt:lpwstr>
  </property>
  <property fmtid="{D5CDD505-2E9C-101B-9397-08002B2CF9AE}" pid="3" name="MediaServiceImageTags">
    <vt:lpwstr/>
  </property>
</Properties>
</file>