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26"/>
  </p:notesMasterIdLst>
  <p:sldIdLst>
    <p:sldId id="426" r:id="rId2"/>
    <p:sldId id="257" r:id="rId3"/>
    <p:sldId id="258" r:id="rId4"/>
    <p:sldId id="259" r:id="rId5"/>
    <p:sldId id="424" r:id="rId6"/>
    <p:sldId id="262" r:id="rId7"/>
    <p:sldId id="263" r:id="rId8"/>
    <p:sldId id="423" r:id="rId9"/>
    <p:sldId id="264" r:id="rId10"/>
    <p:sldId id="280" r:id="rId11"/>
    <p:sldId id="425" r:id="rId12"/>
    <p:sldId id="267" r:id="rId13"/>
    <p:sldId id="268" r:id="rId14"/>
    <p:sldId id="432" r:id="rId15"/>
    <p:sldId id="433" r:id="rId16"/>
    <p:sldId id="269" r:id="rId17"/>
    <p:sldId id="284" r:id="rId18"/>
    <p:sldId id="285" r:id="rId19"/>
    <p:sldId id="428" r:id="rId20"/>
    <p:sldId id="429" r:id="rId21"/>
    <p:sldId id="276" r:id="rId22"/>
    <p:sldId id="281" r:id="rId23"/>
    <p:sldId id="435" r:id="rId24"/>
    <p:sldId id="427" r:id="rId25"/>
  </p:sldIdLst>
  <p:sldSz cx="9144000" cy="6858000" type="screen4x3"/>
  <p:notesSz cx="9385300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882A73-92B3-81D5-2288-54A5A66A0B35}" name="Rice, Mike - FS, MN" initials="RMFM" userId="S::Michael.Rice@usda.gov::9d6b4b25-2627-4106-b183-59709ee831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6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715" autoAdjust="0"/>
  </p:normalViewPr>
  <p:slideViewPr>
    <p:cSldViewPr>
      <p:cViewPr varScale="1">
        <p:scale>
          <a:sx n="81" d="100"/>
          <a:sy n="81" d="100"/>
        </p:scale>
        <p:origin x="102" y="6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736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6963" cy="35660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6708" y="0"/>
            <a:ext cx="4066963" cy="35660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359430A-1AC9-4762-B644-DE1732136395}" type="datetimeFigureOut">
              <a:rPr lang="en-US" smtClean="0"/>
              <a:pPr/>
              <a:t>3/1/2023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95625" y="887413"/>
            <a:ext cx="3194050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530" y="3416539"/>
            <a:ext cx="7508240" cy="2795349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2693"/>
            <a:ext cx="4066963" cy="356608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6708" y="6742693"/>
            <a:ext cx="4066963" cy="356608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8DF03D2-0C7C-47B6-96EB-8096363B1E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97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95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03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r>
              <a:rPr lang="en-US" dirty="0"/>
              <a:t>Enter the opportunity ID at the top, as a keyword or opportunity number.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9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A8A5A9BD-E216-4D62-9435-724730060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200" y="256165"/>
            <a:ext cx="6096000" cy="7316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/>
          <a:lstStyle>
            <a:lvl1pPr algn="ctr">
              <a:lnSpc>
                <a:spcPct val="125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48734"/>
            <a:ext cx="6858000" cy="1299765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61009E-07D3-46A7-9EB6-C3A7B832A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9607" y="685800"/>
            <a:ext cx="86581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225C2CB-A661-491D-A620-244A2ED10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43000" y="4071532"/>
            <a:ext cx="6858000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USDA Symbol and Forest Service Shield">
            <a:extLst>
              <a:ext uri="{FF2B5EF4-FFF2-40B4-BE49-F238E27FC236}">
                <a16:creationId xmlns:a16="http://schemas.microsoft.com/office/drawing/2014/main" id="{2FA6EAE7-E68B-419D-5BE9-FF729183E2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52400"/>
            <a:ext cx="3358281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9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04800"/>
            <a:ext cx="8420100" cy="673606"/>
          </a:xfr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55194"/>
            <a:ext cx="8420100" cy="5397991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2400"/>
            </a:lvl1pPr>
            <a:lvl2pPr marL="411480" indent="-1714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 sz="2200"/>
            </a:lvl2pPr>
            <a:lvl3pPr marL="617220">
              <a:lnSpc>
                <a:spcPct val="100000"/>
              </a:lnSpc>
              <a:spcAft>
                <a:spcPts val="450"/>
              </a:spcAft>
              <a:defRPr sz="2200"/>
            </a:lvl3pPr>
            <a:lvl4pPr marL="857250">
              <a:lnSpc>
                <a:spcPct val="100000"/>
              </a:lnSpc>
              <a:spcAft>
                <a:spcPts val="450"/>
              </a:spcAft>
              <a:defRPr/>
            </a:lvl4pPr>
            <a:lvl5pPr marL="1097280">
              <a:lnSpc>
                <a:spcPct val="100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7311D0-54F7-41BF-8261-B59D16A76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59080" y="1066800"/>
            <a:ext cx="8503920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75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3340"/>
            <a:ext cx="7886700" cy="9732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920241"/>
            <a:ext cx="38862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920241"/>
            <a:ext cx="38862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27E55DF-C63B-4064-999A-165D78B5F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50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18445"/>
            <a:ext cx="7886700" cy="98311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920240"/>
            <a:ext cx="3868340" cy="823912"/>
          </a:xfrm>
        </p:spPr>
        <p:txBody>
          <a:bodyPr anchor="ctr"/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834641"/>
            <a:ext cx="3868340" cy="3552825"/>
          </a:xfrm>
        </p:spPr>
        <p:txBody>
          <a:bodyPr/>
          <a:lstStyle>
            <a:lvl1pPr>
              <a:defRPr sz="1800"/>
            </a:lvl1pPr>
            <a:lvl2pPr marL="411480" indent="-171450">
              <a:defRPr sz="1650"/>
            </a:lvl2pPr>
            <a:lvl3pPr marL="617220" indent="-171450">
              <a:defRPr/>
            </a:lvl3pPr>
            <a:lvl4pPr marL="857250" indent="-171450">
              <a:defRPr/>
            </a:lvl4pPr>
            <a:lvl5pPr marL="1097280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920240"/>
            <a:ext cx="3887391" cy="823912"/>
          </a:xfrm>
        </p:spPr>
        <p:txBody>
          <a:bodyPr anchor="ctr"/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06EBF4-22D9-4AF1-9730-0054B5827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EE09392-F981-4197-8D3E-087BCEED54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151" y="2834640"/>
            <a:ext cx="3868340" cy="3552825"/>
          </a:xfrm>
        </p:spPr>
        <p:txBody>
          <a:bodyPr/>
          <a:lstStyle>
            <a:lvl1pPr>
              <a:defRPr sz="1800"/>
            </a:lvl1pPr>
            <a:lvl2pPr marL="411480" indent="-171450">
              <a:defRPr sz="1650"/>
            </a:lvl2pPr>
            <a:lvl3pPr marL="617220" indent="-171450">
              <a:defRPr/>
            </a:lvl3pPr>
            <a:lvl4pPr marL="857250" indent="-171450">
              <a:defRPr/>
            </a:lvl4pPr>
            <a:lvl5pPr marL="1097280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4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82446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A23FEF-2CD3-42E9-B6C0-9E902DD87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37160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06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7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127847"/>
            <a:ext cx="7886700" cy="2852737"/>
          </a:xfrm>
        </p:spPr>
        <p:txBody>
          <a:bodyPr anchor="t"/>
          <a:lstStyle>
            <a:lvl1pPr>
              <a:lnSpc>
                <a:spcPct val="125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007572"/>
            <a:ext cx="78867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B5E0C1D-ABDF-42BC-8FED-467AC3CDC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3888" y="4007571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6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74801"/>
            <a:ext cx="2949178" cy="1371600"/>
          </a:xfrm>
        </p:spPr>
        <p:txBody>
          <a:bodyPr anchor="t"/>
          <a:lstStyle>
            <a:lvl1pPr>
              <a:lnSpc>
                <a:spcPct val="125000"/>
              </a:lnSpc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47165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5009" y="680591"/>
            <a:ext cx="4629150" cy="547816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59B2F9-6431-430E-8464-D3A2883AE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32041" y="674801"/>
            <a:ext cx="0" cy="5483952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8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0E10-68E2-43DA-A36F-B4E2503B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14" y="723304"/>
            <a:ext cx="2655193" cy="543075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lnSpc>
                <a:spcPct val="125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7A1B9E-F9C8-4682-B21C-ED6E0F0D3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84720" y="723304"/>
            <a:ext cx="5117306" cy="5430753"/>
          </a:xfrm>
        </p:spPr>
        <p:txBody>
          <a:bodyPr anchor="ctr"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E09545-4618-4FFA-A92E-70F0DC4CD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68969" y="723304"/>
            <a:ext cx="0" cy="5430753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2999"/>
            <a:ext cx="7886700" cy="9732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837E26-6851-46EE-8742-49F3F46D6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677955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46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040" y="718458"/>
            <a:ext cx="1971675" cy="53394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7285" y="718458"/>
            <a:ext cx="5800725" cy="53394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7863E3-5588-41F0-BAD4-052B51F89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90367" y="672802"/>
            <a:ext cx="0" cy="5430753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8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llout Text Box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1C79A-644C-482D-AF8E-90D922CA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9520"/>
            <a:ext cx="7886700" cy="9732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AFA3B51-23ED-47CE-8BB1-00EAC593B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" y="1828801"/>
            <a:ext cx="7543800" cy="4356847"/>
          </a:xfrm>
          <a:custGeom>
            <a:avLst/>
            <a:gdLst>
              <a:gd name="connsiteX0" fmla="*/ 0 w 9144000"/>
              <a:gd name="connsiteY0" fmla="*/ 416859 h 4101353"/>
              <a:gd name="connsiteX1" fmla="*/ 0 w 9144000"/>
              <a:gd name="connsiteY1" fmla="*/ 4101353 h 4101353"/>
              <a:gd name="connsiteX2" fmla="*/ 9144000 w 9144000"/>
              <a:gd name="connsiteY2" fmla="*/ 4101353 h 4101353"/>
              <a:gd name="connsiteX3" fmla="*/ 9144000 w 9144000"/>
              <a:gd name="connsiteY3" fmla="*/ 443753 h 4101353"/>
              <a:gd name="connsiteX4" fmla="*/ 5029200 w 9144000"/>
              <a:gd name="connsiteY4" fmla="*/ 443753 h 4101353"/>
              <a:gd name="connsiteX5" fmla="*/ 4585447 w 9144000"/>
              <a:gd name="connsiteY5" fmla="*/ 0 h 4101353"/>
              <a:gd name="connsiteX6" fmla="*/ 4141694 w 9144000"/>
              <a:gd name="connsiteY6" fmla="*/ 443753 h 4101353"/>
              <a:gd name="connsiteX7" fmla="*/ 0 w 9144000"/>
              <a:gd name="connsiteY7" fmla="*/ 416859 h 410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101353">
                <a:moveTo>
                  <a:pt x="0" y="416859"/>
                </a:moveTo>
                <a:lnTo>
                  <a:pt x="0" y="4101353"/>
                </a:lnTo>
                <a:lnTo>
                  <a:pt x="9144000" y="4101353"/>
                </a:lnTo>
                <a:lnTo>
                  <a:pt x="9144000" y="443753"/>
                </a:lnTo>
                <a:lnTo>
                  <a:pt x="5029200" y="443753"/>
                </a:lnTo>
                <a:lnTo>
                  <a:pt x="4585447" y="0"/>
                </a:lnTo>
                <a:lnTo>
                  <a:pt x="4141694" y="443753"/>
                </a:lnTo>
                <a:lnTo>
                  <a:pt x="0" y="416859"/>
                </a:lnTo>
                <a:close/>
              </a:path>
            </a:pathLst>
          </a:custGeom>
          <a:ln w="508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899CFE-29A0-489C-B953-F98FF657FE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514600"/>
            <a:ext cx="7143750" cy="33528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297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orient="horz" pos="129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1F87BBE-D466-42A1-BC95-620D539A6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0" cy="1958635"/>
            <a:chOff x="-217714" y="-246743"/>
            <a:chExt cx="12525828" cy="2205378"/>
          </a:xfr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6200000" scaled="1"/>
          </a:gra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B8BD81A-6614-4F67-81F4-0F4366024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217714" y="-246743"/>
              <a:ext cx="12525828" cy="19374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F195FF96-E79D-49FF-9AF6-0BEA9F74B4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1957273" y="1690687"/>
              <a:ext cx="478746" cy="267948"/>
            </a:xfrm>
            <a:prstGeom prst="triangle">
              <a:avLst>
                <a:gd name="adj" fmla="val 494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1082"/>
            <a:ext cx="7886700" cy="9722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61031"/>
            <a:ext cx="78867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4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Chevr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C450CEEE-335C-41AC-B5E2-1B3956EC2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66603"/>
            <a:ext cx="3356699" cy="7184572"/>
          </a:xfrm>
          <a:prstGeom prst="homePlate">
            <a:avLst>
              <a:gd name="adj" fmla="val 25256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70E10-68E2-43DA-A36F-B4E2503B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76" y="955534"/>
            <a:ext cx="2506709" cy="440044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7A1B9E-F9C8-4682-B21C-ED6E0F0D3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84720" y="955533"/>
            <a:ext cx="5117306" cy="4940300"/>
          </a:xfrm>
        </p:spPr>
        <p:txBody>
          <a:bodyPr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1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nner 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58D2C171-347A-4F78-BEA4-01EE28D1E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783" y="259308"/>
            <a:ext cx="8239836" cy="1787857"/>
          </a:xfrm>
          <a:prstGeom prst="horizontalScroll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DFF0F0-2B88-44E1-8758-AFA98802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19" y="666626"/>
            <a:ext cx="7886700" cy="97321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91E26A-770F-46D6-848E-8AA1E0DF96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0562" y="2278064"/>
            <a:ext cx="7886700" cy="3913187"/>
          </a:xfrm>
        </p:spPr>
        <p:txBody>
          <a:bodyPr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9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867649" y="6356352"/>
            <a:ext cx="1000125" cy="365125"/>
          </a:xfrm>
        </p:spPr>
        <p:txBody>
          <a:bodyPr/>
          <a:lstStyle/>
          <a:p>
            <a:fld id="{C637C728-5218-8E41-BD52-95328715D2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7907" y="884240"/>
            <a:ext cx="8590429" cy="80168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77907" y="1801814"/>
            <a:ext cx="4332194" cy="4025247"/>
          </a:xfrm>
        </p:spPr>
        <p:txBody>
          <a:bodyPr/>
          <a:lstStyle>
            <a:lvl1pPr>
              <a:spcBef>
                <a:spcPts val="900"/>
              </a:spcBef>
              <a:defRPr/>
            </a:lvl1pPr>
            <a:lvl2pPr marL="600075" indent="-257175">
              <a:spcBef>
                <a:spcPts val="450"/>
              </a:spcBef>
              <a:buFont typeface="Wingdings" panose="05000000000000000000" pitchFamily="2" charset="2"/>
              <a:buChar char="Ø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676775" y="1801813"/>
            <a:ext cx="4191000" cy="44386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1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46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09892"/>
            <a:ext cx="7886700" cy="973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6470"/>
            <a:ext cx="7886700" cy="423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7204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4000"/>
        </a:lnSpc>
        <a:spcBef>
          <a:spcPts val="750"/>
        </a:spcBef>
        <a:spcAft>
          <a:spcPts val="45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432">
          <p15:clr>
            <a:srgbClr val="F26B43"/>
          </p15:clr>
        </p15:guide>
        <p15:guide id="4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ildfirerisk.org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ildfirerisk.org/download/" TargetMode="External"/><Relationship Id="rId2" Type="http://schemas.openxmlformats.org/officeDocument/2006/relationships/hyperlink" Target="https://www.atsdr.cdc.gov/placeandhealth/svi/interactive_map.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grants.gov" TargetMode="External"/><Relationship Id="rId2" Type="http://schemas.openxmlformats.org/officeDocument/2006/relationships/hyperlink" Target="https://www.grants.gov/web/grants/search-grants.html?keywords=USDA-FS-2021-WRR-WR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aris.g.gabliks@usda.gov" TargetMode="External"/><Relationship Id="rId2" Type="http://schemas.openxmlformats.org/officeDocument/2006/relationships/hyperlink" Target="mailto:brian.schaffler@usd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aymond.j.parrish@usda.gov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ortheasternwildfire.net/wp-content/uploads/2019/09/2015_regional_action_plan.pdf" TargetMode="External"/><Relationship Id="rId7" Type="http://schemas.openxmlformats.org/officeDocument/2006/relationships/hyperlink" Target="https://northeastmidwestwildfirerisk.com/" TargetMode="External"/><Relationship Id="rId2" Type="http://schemas.openxmlformats.org/officeDocument/2006/relationships/hyperlink" Target="https://forestsandrangelands.gov/strategy/thestrategy.s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ldfirerisk.org/" TargetMode="External"/><Relationship Id="rId5" Type="http://schemas.openxmlformats.org/officeDocument/2006/relationships/hyperlink" Target="https://www.atsdr.cdc.gov/placeandhealth/svi/interactive_map.html" TargetMode="External"/><Relationship Id="rId4" Type="http://schemas.openxmlformats.org/officeDocument/2006/relationships/hyperlink" Target="https://www.stateforesters.org/forest-action-plans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9CD7F-98BF-44DD-BFA9-107D9B8B1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8229600" cy="2387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USFS Eastern Region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</a:rPr>
              <a:t>Cohesive</a:t>
            </a: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Fire Strategy 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2023 Request for Applications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9C7E1-5EC7-4D6C-8988-3B5C47B2D09F}"/>
              </a:ext>
            </a:extLst>
          </p:cNvPr>
          <p:cNvSpPr txBox="1"/>
          <p:nvPr/>
        </p:nvSpPr>
        <p:spPr>
          <a:xfrm>
            <a:off x="533400" y="4724400"/>
            <a:ext cx="78485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U.S. Forest Service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Eastern Region State, Private,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&amp; Tribal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Fire &amp; Aviation Management, Cooperative Fire Program</a:t>
            </a:r>
          </a:p>
        </p:txBody>
      </p:sp>
    </p:spTree>
    <p:extLst>
      <p:ext uri="{BB962C8B-B14F-4D97-AF65-F5344CB8AC3E}">
        <p14:creationId xmlns:p14="http://schemas.microsoft.com/office/powerpoint/2010/main" val="224262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AC76599-8093-4DC3-B087-8F1A26F3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Welcome and Overview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43066-8BC0-DDF8-447D-4ECC4DD4E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383794"/>
            <a:ext cx="8420100" cy="3264406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National Cohesive Strategy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2023 Cohesive Fire Strategy RFA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Wildfire Risk Reduction (WRR)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Cross‐Boundary Wildfire Hazard Mitigation on Non‐Federal Lands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Grants.gov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15505-4BA5-8D2A-9ED8-60DFD85E6717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7518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6052C7-5A15-4687-9B82-B75FAABF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28600"/>
            <a:ext cx="8420100" cy="673606"/>
          </a:xfrm>
        </p:spPr>
        <p:txBody>
          <a:bodyPr>
            <a:normAutofit fontScale="90000"/>
          </a:bodyPr>
          <a:lstStyle/>
          <a:p>
            <a:r>
              <a:rPr kumimoji="0" lang="en-US" alt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kumimoji="0" lang="en-US" alt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anose="020B0604020202020204" pitchFamily="34" charset="0"/>
              </a:rPr>
              <a:t> Cohesive Strategy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13202" y="1493044"/>
            <a:ext cx="8097398" cy="387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/>
          <a:lstStyle>
            <a:lvl1pPr marL="346075" indent="-346075" algn="l">
              <a:spcBef>
                <a:spcPct val="5000"/>
              </a:spcBef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1pPr>
            <a:lvl2pPr marL="744538" indent="-284163" algn="l">
              <a:spcBef>
                <a:spcPct val="20000"/>
              </a:spcBef>
              <a:buClr>
                <a:srgbClr val="FFFF00"/>
              </a:buClr>
              <a:buFont typeface="Times New Roman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9pPr>
          </a:lstStyle>
          <a:p>
            <a:pPr marL="341313" marR="0" lvl="0" indent="-341313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6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Restore &amp; Maintain Landscapes</a:t>
            </a:r>
          </a:p>
          <a:p>
            <a:pPr marL="341313" lvl="1" indent="0" fontAlgn="base">
              <a:spcAft>
                <a:spcPct val="0"/>
              </a:spcAft>
              <a:buClrTx/>
              <a:buNone/>
              <a:defRPr/>
            </a:pPr>
            <a:r>
              <a:rPr lang="en-US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Landscapes across all jurisdictions are resilient to fire related disturbances in accordance with management objectives.</a:t>
            </a:r>
          </a:p>
          <a:p>
            <a:pPr marL="398463" lvl="1" indent="0" fontAlgn="base">
              <a:spcAft>
                <a:spcPct val="0"/>
              </a:spcAft>
              <a:buClrTx/>
              <a:buNone/>
              <a:defRPr/>
            </a:pPr>
            <a:endParaRPr lang="en-US" altLang="en-US" sz="26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marR="0" lvl="0" indent="-341313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6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Fire Adapted Communities</a:t>
            </a:r>
          </a:p>
          <a:p>
            <a:pPr marL="341313" lvl="1" indent="0" fontAlgn="base">
              <a:spcAft>
                <a:spcPct val="0"/>
              </a:spcAft>
              <a:buClrTx/>
              <a:buNone/>
              <a:defRPr/>
            </a:pPr>
            <a:r>
              <a:rPr lang="en-US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Human populations and infrastructure can withstand a wildfire without loss of life or property.</a:t>
            </a:r>
          </a:p>
          <a:p>
            <a:pPr marL="398463" lvl="1" indent="0" fontAlgn="base">
              <a:spcAft>
                <a:spcPct val="0"/>
              </a:spcAft>
              <a:buClrTx/>
              <a:buNone/>
              <a:defRPr/>
            </a:pPr>
            <a:endParaRPr lang="en-US" altLang="en-US" sz="26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EFF52-68A1-E2C3-8275-3372B1B4A926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8377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FDD689-59C7-4BC7-AB15-599F6B0D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973219"/>
          </a:xfrm>
        </p:spPr>
        <p:txBody>
          <a:bodyPr>
            <a:noAutofit/>
          </a:bodyPr>
          <a:lstStyle/>
          <a:p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Northeast Regional Action Plan Implementation Actions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85800" y="1730240"/>
            <a:ext cx="8382000" cy="451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Prescribed Fire for Multiple Benefits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Restore Fire Adapted Ecosystems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Mitigate “Event” Created Hazardous Fuels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Support Local Fire Adapted Communities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Treat Hazardous Fuels in the WUI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Promote Prevention Programs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r>
              <a:rPr kumimoji="0" 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Developed by the Northeast Regional Strategy Committee and stakeholders to identify the most important actions to progress on.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94734-2725-E6C7-F162-4202E4C7671A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5513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1188B0-FA3A-45D5-91F3-3D7D4355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Cross-Boundary Mitigation Grant</a:t>
            </a:r>
            <a:b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/>
              <a:t>Wildfire Risk Reduction Grant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D4AC07-ABF4-4455-AD97-9D2EB479E81E}"/>
              </a:ext>
            </a:extLst>
          </p:cNvPr>
          <p:cNvSpPr txBox="1">
            <a:spLocks/>
          </p:cNvSpPr>
          <p:nvPr/>
        </p:nvSpPr>
        <p:spPr>
          <a:xfrm>
            <a:off x="762000" y="1524000"/>
            <a:ext cx="7567923" cy="1371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600" b="1" kern="0" dirty="0">
                <a:latin typeface="Arial" panose="020B0604020202020204" pitchFamily="34" charset="0"/>
                <a:cs typeface="Arial" panose="020B0604020202020204" pitchFamily="34" charset="0"/>
              </a:rPr>
              <a:t>Target: Goals 1 and 2 of the Cohesive Strategy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Restore and Maintain Landscapes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600" kern="0" dirty="0">
                <a:latin typeface="Arial" panose="020B0604020202020204" pitchFamily="34" charset="0"/>
              </a:rPr>
              <a:t>Fire Adapted Communities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107286"/>
            <a:ext cx="792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defRPr/>
            </a:pPr>
            <a:r>
              <a:rPr lang="en-US" sz="2600" b="1" kern="0" dirty="0">
                <a:latin typeface="Arial" panose="020B0604020202020204" pitchFamily="34" charset="0"/>
                <a:cs typeface="Arial" panose="020B0604020202020204" pitchFamily="34" charset="0"/>
              </a:rPr>
              <a:t>Meet one or more Regional options 1-6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E7F31F-905B-4928-95B8-BE73EBA2E43A}"/>
              </a:ext>
            </a:extLst>
          </p:cNvPr>
          <p:cNvSpPr txBox="1"/>
          <p:nvPr/>
        </p:nvSpPr>
        <p:spPr>
          <a:xfrm>
            <a:off x="838200" y="3660100"/>
            <a:ext cx="81534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Use of Prescribed Fire for Multiple Benefits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Restore Fire Dependent Ecosystems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Mitigate “Event” Created Fuels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Support Local Fire Adaptation by Communities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Treat Hazardous Fuels in the WUI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Promote Prevention Programs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B5005-F14F-99F2-D67D-FD8495554CB5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1765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88697F-5F05-47E3-ADA5-FE8149DC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4E3C7F-9D67-1A76-60ED-349E3305B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4533900" cy="5397991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Cross-Boundary Mitigation: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State Forestry Agencies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Local Governments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Tribes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Nonprofit Organizations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National Forests (applying on behalf of adjacent non-Federal landowners)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Private landowners and associations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215B13D-910C-EF55-4502-D11264A17552}"/>
              </a:ext>
            </a:extLst>
          </p:cNvPr>
          <p:cNvSpPr txBox="1">
            <a:spLocks/>
          </p:cNvSpPr>
          <p:nvPr/>
        </p:nvSpPr>
        <p:spPr>
          <a:xfrm>
            <a:off x="4610100" y="1219200"/>
            <a:ext cx="4533900" cy="5397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u="sng" dirty="0"/>
              <a:t>Wildfire Risk Reduction (WRR) Component: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 State Forestry Agencies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Forest Fire Compacts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Groups of States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Tribes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Nonprofit Organizations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Academic Institutions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040A4-23FE-4870-8DED-F63077219B1A}"/>
              </a:ext>
            </a:extLst>
          </p:cNvPr>
          <p:cNvSpPr txBox="1"/>
          <p:nvPr/>
        </p:nvSpPr>
        <p:spPr>
          <a:xfrm>
            <a:off x="152400" y="6096000"/>
            <a:ext cx="89154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rgbClr val="FFFF00"/>
                </a:solidFill>
              </a:rPr>
              <a:t>“For Profit” organizations are not eligible for this funding opportunity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B835C3-5C0F-AF9F-7EB2-D2C480A6BEF1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4358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BA395D-38FE-4111-972F-AA17A61B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kern="0" dirty="0">
                <a:latin typeface="Arial" panose="020B0604020202020204" pitchFamily="34" charset="0"/>
                <a:cs typeface="Arial" panose="020B0604020202020204" pitchFamily="34" charset="0"/>
              </a:rPr>
              <a:t>Funding Limits &amp; Match Requirements</a:t>
            </a:r>
            <a:br>
              <a:rPr lang="en-US" sz="3600" b="1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accent2"/>
                </a:solidFill>
              </a:rPr>
              <a:t>Wildfire Risk Reduction (WRR)</a:t>
            </a:r>
            <a:br>
              <a:rPr lang="en-US" sz="3600" b="1" dirty="0">
                <a:solidFill>
                  <a:schemeClr val="accent2"/>
                </a:solidFill>
              </a:rPr>
            </a:b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D747E4-60DB-C1F9-254A-353CEFDF780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1500" y="1639555"/>
            <a:ext cx="8420100" cy="5168900"/>
          </a:xfrm>
        </p:spPr>
        <p:txBody>
          <a:bodyPr>
            <a:no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$25,000 to $300,000 in Federal funds 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Equipment: No more than 25% of Federal funds requested</a:t>
            </a:r>
          </a:p>
          <a:p>
            <a:pPr marL="346075" indent="-346075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Maximum amount awarded to any one State (State Cap) cannot exceed 15% of the total FY2023 funds allocated </a:t>
            </a:r>
          </a:p>
          <a:p>
            <a:pPr marL="346075" indent="-346075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Estimated FY 2023 cap for states is $420,000</a:t>
            </a:r>
          </a:p>
          <a:p>
            <a:pPr marL="346075" indent="-346075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Estimated FY 2023 WRR funding level is $2.8 million</a:t>
            </a:r>
          </a:p>
          <a:p>
            <a:pPr marL="346075" indent="-346075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Third Party funding is included in the overall State Cap</a:t>
            </a:r>
          </a:p>
          <a:p>
            <a:pPr marL="346075" indent="-346075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WRR grant funds must be matched 100 percent or more by eligible and </a:t>
            </a:r>
            <a:r>
              <a:rPr lang="en-US" sz="2400" spc="-15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allowable </a:t>
            </a:r>
            <a:r>
              <a:rPr lang="en-US" sz="240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costs and are subject to match provisions 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88C67-AE65-28B0-3262-F0FAC2CFB5AE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589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CB18E60-CD26-43A7-B4DD-BD04364A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29260"/>
          </a:xfrm>
        </p:spPr>
        <p:txBody>
          <a:bodyPr>
            <a:normAutofit/>
          </a:bodyPr>
          <a:lstStyle/>
          <a:p>
            <a:r>
              <a:rPr lang="en-US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Funding Limits &amp; Match Requirements:</a:t>
            </a:r>
            <a:br>
              <a:rPr lang="en-US" sz="3200" b="1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kern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Cross-Boundary Mitigation Projects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1828800"/>
            <a:ext cx="7753350" cy="2985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defTabSz="685800" eaLnBrk="0" fontAlgn="base" hangingPunct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No Funding Limit for individual projects</a:t>
            </a:r>
          </a:p>
          <a:p>
            <a:pPr marL="342900" indent="-342900" defTabSz="685800" eaLnBrk="0" fontAlgn="base" hangingPunct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No State Cap</a:t>
            </a:r>
          </a:p>
          <a:p>
            <a:pPr marL="342900" indent="-342900" defTabSz="685800" eaLnBrk="0" fontAlgn="base" hangingPunct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FY2023 Grant Program funding level is $1.5 million</a:t>
            </a:r>
          </a:p>
          <a:p>
            <a:pPr marL="342900" indent="-342900" defTabSz="685800" eaLnBrk="0" fontAlgn="base" hangingPunct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Match not required, but considered when ranking applications</a:t>
            </a:r>
          </a:p>
          <a:p>
            <a:pPr marL="342900" indent="-342900" defTabSz="685800" eaLnBrk="0" fontAlgn="base" hangingPunct="0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1BC05-D743-5A82-CEB8-603A299AEAD5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2159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DA3E5-1DC5-4FF3-A2EC-6582EFA5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Wildfire Risk Reduction (WRR)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Example Activities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09600" y="1523999"/>
            <a:ext cx="4191000" cy="380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Prescribed Fire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Mechanical Fuel Reduction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Vegetation Management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small diameter wood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Defensible Space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CWPPs or equivalent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Fuel Breaks &amp; Fire Breaks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Dry Hydrants that support a Fire Adapted Community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Fire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Mngmt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Planning in fire adapted landscapes w/ FAC’s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724400" y="1524000"/>
            <a:ext cx="4114800" cy="321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Slash Removal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Brochures, PSA’s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Property Assessments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Prescribed Fire or fire adapted communities related training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Exercises that support FAC’s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I&amp;E, Firewise, RSG, FAC &amp; Fire Prevention Programs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Wx</a:t>
            </a: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station upgrades that support a FAC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F9A06-180A-9B6E-B84F-B2276A16BC63}"/>
              </a:ext>
            </a:extLst>
          </p:cNvPr>
          <p:cNvSpPr txBox="1"/>
          <p:nvPr/>
        </p:nvSpPr>
        <p:spPr>
          <a:xfrm>
            <a:off x="533400" y="560206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/>
              </a:rPr>
              <a:t>Non-Qualifying Examples: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F2583D-6E18-8C37-F200-8EE6F025A53B}"/>
              </a:ext>
            </a:extLst>
          </p:cNvPr>
          <p:cNvSpPr txBox="1">
            <a:spLocks/>
          </p:cNvSpPr>
          <p:nvPr/>
        </p:nvSpPr>
        <p:spPr bwMode="auto">
          <a:xfrm>
            <a:off x="3124200" y="5531408"/>
            <a:ext cx="4648200" cy="1304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Research and development projects</a:t>
            </a: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Capital improvements</a:t>
            </a: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Economic development projects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4C9EAE-1457-06B9-81F8-E1579627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1025" y="5475383"/>
            <a:ext cx="798195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8BC169A-9086-829B-1CAF-80EF00B1D1FF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7888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266A-6235-463F-9D19-ABC00902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Cross-Boundary Mitigation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endParaRPr lang="en-US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342900" y="1295400"/>
            <a:ext cx="84201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spcBef>
                <a:spcPts val="1000"/>
              </a:spcBef>
              <a:buClrTx/>
              <a:buNone/>
              <a:defRPr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Project must benefit resources on Federal Land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State Forester and Forest Supervisor Support (completed project form)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priority areas within State Forest Action Plans, Risk Assessments, CWPP’s, etc.  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Reduce chance of fire starting and affecting federal land (prevention)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hazardous fuels where </a:t>
            </a:r>
            <a:r>
              <a:rPr lang="en-US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fire transmission </a:t>
            </a: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could affect NF system land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hazardous fuels and improve ecological conditions within </a:t>
            </a:r>
            <a:r>
              <a:rPr lang="en-US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watersheds</a:t>
            </a: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 with NFS lands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11D03-61CC-4151-EB93-20B9C53CBDD4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326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B6ECC-C72C-456F-BC25-F34E8564C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Cross-Boundary Mitigation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en-US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342900" y="1143000"/>
            <a:ext cx="84201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buClrTx/>
              <a:buNone/>
              <a:defRPr/>
            </a:pPr>
            <a:r>
              <a:rPr lang="en-US" sz="22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Examples: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Hazardous fuels reduction activities (fuel breaks, Rx burning, timber harvest)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Development and implementation of CWPP or equivalent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Technical assistance (silvicultural prescriptions, burn plan development)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Training or monitoring activities on non-federal lands that benefit resources on Federal land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1501A490-E8B1-9DB6-13CE-F98840845A65}"/>
              </a:ext>
            </a:extLst>
          </p:cNvPr>
          <p:cNvSpPr txBox="1">
            <a:spLocks/>
          </p:cNvSpPr>
          <p:nvPr/>
        </p:nvSpPr>
        <p:spPr bwMode="auto">
          <a:xfrm>
            <a:off x="533400" y="4876800"/>
            <a:ext cx="7848600" cy="158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buClrTx/>
              <a:buNone/>
              <a:defRPr/>
            </a:pPr>
            <a:r>
              <a:rPr lang="en-US" sz="22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/>
              </a:rPr>
              <a:t>Non-Qualifying Examples: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Research and development projects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Capital improvements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Economic development projects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1F460D-12F6-4E7E-FF90-45F51C41F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3400" y="4572000"/>
            <a:ext cx="798195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0F32F13-3FD2-B1CA-A016-CC58F54D3663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3607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2C17AE-F293-4E2A-8B72-3BEA542B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NFPORS Forms are Required for WRR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28650" y="1676400"/>
            <a:ext cx="7772400" cy="385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Mandatory for all SFA, VFA, and WRR Grant applications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For questions on NFPORS please contact your Coop Fire staff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Please report accurately</a:t>
            </a:r>
            <a:r>
              <a:rPr 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.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 The acres treated are part of the region’s accomplishment target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88C8B-3EBA-20C3-E437-4E5A54602C57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0665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E13BD3-38A3-48DB-951A-4A675296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28600"/>
            <a:ext cx="8420100" cy="673606"/>
          </a:xfrm>
        </p:spPr>
        <p:txBody>
          <a:bodyPr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sz="36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Ranking Criteria: </a:t>
            </a:r>
            <a:r>
              <a:rPr lang="en-US" sz="3600" kern="0" dirty="0">
                <a:effectLst/>
                <a:latin typeface="Arial" panose="020B0604020202020204" pitchFamily="34" charset="0"/>
              </a:rPr>
              <a:t>100 points possible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369524" y="1600200"/>
            <a:ext cx="8774476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Address Northeast Regional Action Plan's Options (40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Engage in partnerships and collaboration (20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Assist Underserved Communities (5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Explain project effectiveness and efficiency (20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Demonstrate a Wildfire Risk Focus (15 pts)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AACB3B-F1FC-47D8-DF81-CCC31DF229DA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804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" y="228600"/>
            <a:ext cx="8763000" cy="9848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to support your application and ranking criteria…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Demonstrate a Wildfire Risk Focus: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https://wildfirerisk.org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Image of the wildfirerisk.org mapping tool">
            <a:extLst>
              <a:ext uri="{FF2B5EF4-FFF2-40B4-BE49-F238E27FC236}">
                <a16:creationId xmlns:a16="http://schemas.microsoft.com/office/drawing/2014/main" id="{89444D87-0EED-500F-815E-11AADD1DB9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56"/>
          <a:stretch/>
        </p:blipFill>
        <p:spPr>
          <a:xfrm>
            <a:off x="1028699" y="1524000"/>
            <a:ext cx="7470775" cy="4953000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73C28D6D-AA83-CEC1-D0F0-5CE643D4C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133600"/>
            <a:ext cx="304800" cy="1295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A3E8C-8048-D691-8596-DC7C6C2961F3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5698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1000" y="228600"/>
            <a:ext cx="8534400" cy="17543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to support your application &amp; ranking criteria…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Underserved Communities: CDC Social Vulnerability Index (SVI)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https://www.atsdr.cdc.gov/placeandhealth/svi/interactive_map.html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https://wildfirerisk.org/download/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Image of the Social Vulnerability Index mapping tool">
            <a:extLst>
              <a:ext uri="{FF2B5EF4-FFF2-40B4-BE49-F238E27FC236}">
                <a16:creationId xmlns:a16="http://schemas.microsoft.com/office/drawing/2014/main" id="{7DCE67E2-BCA4-8B73-5D47-5942EEF06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1888065"/>
            <a:ext cx="5830126" cy="466513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3A97043-DDC2-C702-4096-3F21A592C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06456" y="4097865"/>
            <a:ext cx="6858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E27AC-6AEC-FD9F-5EFC-77A27D1AA22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9460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104B11-9864-4B1B-AF35-71B7498A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Again in FY 2023 – Grants.gov</a:t>
            </a:r>
            <a:endParaRPr lang="en-US" dirty="0"/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76200" y="1524000"/>
            <a:ext cx="8991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120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Submit all applications through Grants.gov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Search for </a:t>
            </a:r>
            <a:r>
              <a:rPr lang="en-US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g</a:t>
            </a: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rant opportunity: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sz="2600" i="0" u="sng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USDA-FS-2023-</a:t>
            </a:r>
            <a:r>
              <a:rPr kumimoji="0" lang="en-US" sz="2600" i="0" u="sng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COHESIVE-STRATEGY</a:t>
            </a:r>
            <a:endParaRPr lang="en-US" altLang="en-US" sz="2600" u="sng" kern="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Application deadline is </a:t>
            </a:r>
            <a:r>
              <a:rPr lang="da-DK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April 30th</a:t>
            </a:r>
            <a:r>
              <a:rPr kumimoji="0" lang="da-DK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, 2023</a:t>
            </a:r>
            <a:endParaRPr kumimoji="0" lang="en-US" altLang="en-US" sz="2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Grants.gov provides 24/7 support: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1-800-518-4726 or </a:t>
            </a: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hlinkClick r:id="rId3"/>
              </a:rPr>
              <a:t>support@grants.gov</a:t>
            </a:r>
            <a:endParaRPr kumimoji="0" lang="en-US" altLang="en-US" sz="2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E69001-AB8E-7888-06C4-0E184EB7E047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4300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9984F-9F4D-4739-82E6-2B0904CD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15553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 dirty="0">
                <a:ea typeface="+mn-ea"/>
                <a:cs typeface="+mn-cs"/>
              </a:rPr>
              <a:t>Preparing to Apply</a:t>
            </a:r>
            <a:endParaRPr lang="en-US" altLang="en-US" sz="4000" i="1" dirty="0">
              <a:ea typeface="+mn-ea"/>
              <a:cs typeface="+mn-cs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304800" y="1219200"/>
            <a:ext cx="8534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FY 2023 guidance document has details on how to register and apply online through Grants.gov.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Before working in Grants.gov you will need:</a:t>
            </a:r>
          </a:p>
          <a:p>
            <a:pPr marL="687388" lvl="2" indent="-3429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200" kern="0" dirty="0">
                <a:solidFill>
                  <a:schemeClr val="tx1"/>
                </a:solidFill>
                <a:effectLst/>
                <a:latin typeface="+mn-lt"/>
                <a:cs typeface="Arial"/>
              </a:rPr>
              <a:t>Employer Identification Number (~5 weeks)</a:t>
            </a:r>
          </a:p>
          <a:p>
            <a:pPr marL="687388" lvl="2" indent="-342900"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200" kern="0" dirty="0">
                <a:solidFill>
                  <a:schemeClr val="tx1"/>
                </a:solidFill>
                <a:effectLst/>
                <a:latin typeface="+mn-lt"/>
                <a:cs typeface="Arial"/>
              </a:rPr>
              <a:t>System for Award Management (SAM) registration (~2 weeks)</a:t>
            </a:r>
          </a:p>
          <a:p>
            <a:pPr marL="682625" lvl="3" indent="0">
              <a:spcAft>
                <a:spcPts val="0"/>
              </a:spcAft>
              <a:buClr>
                <a:schemeClr val="tx1"/>
              </a:buClr>
              <a:buNone/>
              <a:tabLst>
                <a:tab pos="682625" algn="l"/>
              </a:tabLst>
              <a:defRPr/>
            </a:pPr>
            <a:r>
              <a:rPr lang="en-US" sz="22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Generates the Unique Entity Identifier (formally DUNS#)</a:t>
            </a:r>
            <a:endParaRPr lang="en-US" altLang="en-US" sz="2200" kern="0" dirty="0">
              <a:solidFill>
                <a:schemeClr val="tx1"/>
              </a:solidFill>
              <a:effectLst/>
              <a:latin typeface="+mn-lt"/>
              <a:cs typeface="Arial"/>
            </a:endParaRPr>
          </a:p>
          <a:p>
            <a:pPr marL="573088" lvl="2" indent="-231775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200" kern="0" dirty="0">
                <a:solidFill>
                  <a:schemeClr val="tx1"/>
                </a:solidFill>
                <a:effectLst/>
                <a:latin typeface="+mn-lt"/>
                <a:cs typeface="Arial"/>
              </a:rPr>
              <a:t>Grants.gov account with Authorized Organization Representative (AOR) role (same day)</a:t>
            </a:r>
            <a:endParaRPr kumimoji="0" lang="en-US" altLang="en-US" sz="2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</a:endParaRP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One lead agency/grant applicant will submit an application in Grants.gov for all other contributors to the project.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Only Grants.gov users with the AOR role for the applying entity are eligible to submit applications to Grants.gov.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7DAEDF-E2CA-424B-6A6F-43FEBD6EC7CD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798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AE0799-4462-BAA6-6360-9E306B29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236985"/>
            <a:ext cx="8420100" cy="673606"/>
          </a:xfrm>
        </p:spPr>
        <p:txBody>
          <a:bodyPr/>
          <a:lstStyle/>
          <a:p>
            <a:r>
              <a:rPr lang="en-US" dirty="0"/>
              <a:t>How to Apply: Search Grants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AA72EA-16F2-4C56-A44D-1B5370921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70" y="1340398"/>
            <a:ext cx="8420100" cy="47243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dirty="0"/>
              <a:t>Search for Opportunity:</a:t>
            </a:r>
          </a:p>
          <a:p>
            <a:pPr marL="0" indent="0" algn="ctr">
              <a:buNone/>
            </a:pPr>
            <a:r>
              <a:rPr lang="en-US" sz="2600" b="1" dirty="0"/>
              <a:t>USDA-FS-20</a:t>
            </a:r>
            <a:r>
              <a:rPr lang="en-US" sz="2600" b="1" dirty="0">
                <a:solidFill>
                  <a:srgbClr val="FF0000"/>
                </a:solidFill>
              </a:rPr>
              <a:t>23</a:t>
            </a:r>
            <a:r>
              <a:rPr lang="en-US" sz="2600" b="1" dirty="0"/>
              <a:t>-COHESIVE-STRATEGY</a:t>
            </a:r>
          </a:p>
        </p:txBody>
      </p:sp>
      <p:sp>
        <p:nvSpPr>
          <p:cNvPr id="4" name="Right Arrow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77015" y="4329644"/>
            <a:ext cx="1028700" cy="484712"/>
          </a:xfrm>
          <a:prstGeom prst="rightArrow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Image of Grants.gov web page">
            <a:extLst>
              <a:ext uri="{FF2B5EF4-FFF2-40B4-BE49-F238E27FC236}">
                <a16:creationId xmlns:a16="http://schemas.microsoft.com/office/drawing/2014/main" id="{9B40DD3E-C85D-4DC1-BE10-96ACFFBE9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2768694"/>
            <a:ext cx="7423635" cy="3334925"/>
          </a:xfrm>
          <a:prstGeom prst="rect">
            <a:avLst/>
          </a:prstGeom>
        </p:spPr>
      </p:pic>
      <p:sp>
        <p:nvSpPr>
          <p:cNvPr id="17" name="Right Arrow 3">
            <a:extLst>
              <a:ext uri="{FF2B5EF4-FFF2-40B4-BE49-F238E27FC236}">
                <a16:creationId xmlns:a16="http://schemas.microsoft.com/office/drawing/2014/main" id="{7AB8CCE2-3352-4C6B-A369-BDA6E12F8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>
            <a:off x="3495254" y="5832689"/>
            <a:ext cx="1028700" cy="484712"/>
          </a:xfrm>
          <a:prstGeom prst="rightArrow">
            <a:avLst/>
          </a:prstGeom>
          <a:solidFill>
            <a:schemeClr val="accent6"/>
          </a:solidFill>
          <a:ln>
            <a:solidFill>
              <a:srgbClr val="000000"/>
            </a:solidFill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0C92E4-C210-21D1-66D3-478DA251688A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836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816F97-5296-9E4D-20BB-FEBEF5F8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28600"/>
            <a:ext cx="8420100" cy="673606"/>
          </a:xfrm>
        </p:spPr>
        <p:txBody>
          <a:bodyPr>
            <a:normAutofit fontScale="90000"/>
          </a:bodyPr>
          <a:lstStyle/>
          <a:p>
            <a:r>
              <a:rPr lang="en-US" sz="31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Grants.gov Support: </a:t>
            </a:r>
            <a:br>
              <a:rPr lang="en-US" sz="31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1-800-518-4726 and support@grants.gov</a:t>
            </a:r>
            <a:endParaRPr lang="en-US" dirty="0"/>
          </a:p>
        </p:txBody>
      </p:sp>
      <p:pic>
        <p:nvPicPr>
          <p:cNvPr id="7" name="Picture 6" descr="Image of grants.gov applicants page">
            <a:extLst>
              <a:ext uri="{FF2B5EF4-FFF2-40B4-BE49-F238E27FC236}">
                <a16:creationId xmlns:a16="http://schemas.microsoft.com/office/drawing/2014/main" id="{0783E8A0-0C00-4284-A724-8D07F9D00F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2" t="5883" r="2911" b="15282"/>
          <a:stretch/>
        </p:blipFill>
        <p:spPr>
          <a:xfrm>
            <a:off x="304800" y="1143000"/>
            <a:ext cx="8501575" cy="5638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601924-8EAE-B9AB-FD03-6F33BDF1B9AE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2973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EF76EE-4549-C672-6C7F-6224EA8CEF8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228600"/>
            <a:ext cx="7886700" cy="838200"/>
          </a:xfrm>
        </p:spPr>
        <p:txBody>
          <a:bodyPr/>
          <a:lstStyle/>
          <a:p>
            <a:r>
              <a:rPr lang="en-US" dirty="0"/>
              <a:t>Grants.gov Support Center</a:t>
            </a:r>
          </a:p>
        </p:txBody>
      </p:sp>
      <p:pic>
        <p:nvPicPr>
          <p:cNvPr id="3" name="Picture 2" descr="Grants.gov Support Center web page">
            <a:extLst>
              <a:ext uri="{FF2B5EF4-FFF2-40B4-BE49-F238E27FC236}">
                <a16:creationId xmlns:a16="http://schemas.microsoft.com/office/drawing/2014/main" id="{2BF5755D-31A0-E887-07E6-2BBCBB60C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3" t="8064" r="6610" b="5599"/>
          <a:stretch/>
        </p:blipFill>
        <p:spPr>
          <a:xfrm>
            <a:off x="628650" y="1143000"/>
            <a:ext cx="7848600" cy="533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2A554E-8E4C-EE1C-6F77-477C6210064A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6703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180F-9483-43EE-8907-7AFA98A0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Reminders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93A73-7B69-AC9F-8A1E-35BEC39DF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155194"/>
            <a:ext cx="8724900" cy="5702806"/>
          </a:xfrm>
        </p:spPr>
        <p:txBody>
          <a:bodyPr>
            <a:normAutofit fontScale="92500" lnSpcReduction="20000"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Submit a separate letter of support from the State Forester or appropriate designated authority (NJ, State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Firewarden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; NY, Director of Forest Protection)  for approving activities for 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</a:t>
            </a:r>
            <a:r>
              <a:rPr lang="en-US" sz="24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.</a:t>
            </a:r>
            <a:endParaRPr kumimoji="0" lang="en-US" sz="24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Submit your Project Proposal Form with State Forester and Forest Supervisor signature for </a:t>
            </a:r>
            <a:r>
              <a:rPr lang="en-US" sz="24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Cross-Boundary projects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Include a current NFPORS form for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</a:t>
            </a:r>
            <a:r>
              <a:rPr lang="en-US" sz="24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Link Project Proposal to NCS Goals/Regional Options and State Forest Action Plans.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At least 100% match of requested Federal funds is required for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</a:t>
            </a:r>
            <a:r>
              <a:rPr lang="en-US" sz="24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Provide an electronic shape file for fuels/land treatment for Cross-Boundary projects.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Submit application and documents through Grants.gov.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Proposals due by </a:t>
            </a:r>
            <a:r>
              <a:rPr lang="en-US" sz="24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April 30th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, 2023.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Include all required items.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4BCDBA-5092-0879-981F-6E82B2FE1E6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21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773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A0C3-D474-5A8B-FD98-AE21219C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86A74-A391-A538-E304-035A04C209ED}"/>
              </a:ext>
            </a:extLst>
          </p:cNvPr>
          <p:cNvSpPr txBox="1"/>
          <p:nvPr/>
        </p:nvSpPr>
        <p:spPr>
          <a:xfrm>
            <a:off x="217583" y="1241822"/>
            <a:ext cx="891540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Cross-Boundary Mitigation and all </a:t>
            </a:r>
            <a:r>
              <a:rPr lang="en-US" dirty="0" err="1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R9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States with National Forests/Prairie: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Brian Schaffler, Fuels Program Manager 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brian.schaffler@usda.gov</a:t>
            </a:r>
            <a:endParaRPr lang="en-US" dirty="0"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(414) 297-3682 (Desk)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(517) 285-9258 (Mobile)</a:t>
            </a:r>
          </a:p>
          <a:p>
            <a:pPr marL="0" marR="0">
              <a:spcBef>
                <a:spcPts val="120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WRR in Delaware, Maryland, New Jersey, Pennsylvania, Ohio, or West Virginia: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Maris Gabliks, Cooperative Fire Specialist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3"/>
              </a:rPr>
              <a:t>maris.g.gabliks@usda.gov</a:t>
            </a:r>
            <a:endParaRPr lang="en-US" dirty="0"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(609) 235-7524</a:t>
            </a:r>
          </a:p>
          <a:p>
            <a:pPr marL="0" marR="0">
              <a:spcBef>
                <a:spcPts val="120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WRR in Indiana, Iowa, Illinois, Missouri, Minnesota, Wisconsin, or Michigan: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Maris Gabliks, Cooperative Fire Specialist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3"/>
              </a:rPr>
              <a:t>maris.g.gabliks@usda.gov</a:t>
            </a:r>
            <a:endParaRPr lang="en-US" dirty="0"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(609) 235-7524</a:t>
            </a:r>
          </a:p>
          <a:p>
            <a:pPr marL="0" marR="0">
              <a:spcBef>
                <a:spcPts val="120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WRR in Connecticut, Massachusetts, Maine, New Hampshire, New York, Rhode Island, or Vermont: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Ray Parrish, Cooperative Fire Specialist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a typeface="Cambria" panose="02040503050406030204" pitchFamily="18" charset="0"/>
                <a:cs typeface="Cambria" panose="02040503050406030204" pitchFamily="18" charset="0"/>
                <a:hlinkClick r:id="rId4"/>
              </a:rPr>
              <a:t>r</a:t>
            </a: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4"/>
              </a:rPr>
              <a:t>aymond.j.parrish@usda.gov</a:t>
            </a:r>
            <a:endParaRPr lang="en-US" u="sng" dirty="0">
              <a:solidFill>
                <a:srgbClr val="0000FF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(414) 297-3348</a:t>
            </a:r>
          </a:p>
        </p:txBody>
      </p:sp>
    </p:spTree>
    <p:extLst>
      <p:ext uri="{BB962C8B-B14F-4D97-AF65-F5344CB8AC3E}">
        <p14:creationId xmlns:p14="http://schemas.microsoft.com/office/powerpoint/2010/main" val="156993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9E647-7528-1A13-B8A7-C26A574ED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517988" cy="894877"/>
          </a:xfrm>
        </p:spPr>
        <p:txBody>
          <a:bodyPr>
            <a:noAutofit/>
          </a:bodyPr>
          <a:lstStyle/>
          <a:p>
            <a:r>
              <a:rPr lang="en-US" sz="3200" dirty="0"/>
              <a:t>Key Sources to Support Your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2FBED-1BCD-0768-9B0C-2F9AB7AB9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524000"/>
            <a:ext cx="8648700" cy="5029185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dirty="0">
                <a:hlinkClick r:id="rId2"/>
              </a:rPr>
              <a:t>National Cohesive Wildland Fire Management Strategy</a:t>
            </a:r>
            <a:endParaRPr lang="en-US" dirty="0"/>
          </a:p>
          <a:p>
            <a:pPr>
              <a:spcBef>
                <a:spcPts val="3000"/>
              </a:spcBef>
            </a:pPr>
            <a:r>
              <a:rPr lang="en-US" dirty="0">
                <a:hlinkClick r:id="rId3"/>
              </a:rPr>
              <a:t>Northeast Regional Action Plan</a:t>
            </a:r>
            <a:endParaRPr lang="en-US" dirty="0"/>
          </a:p>
          <a:p>
            <a:pPr>
              <a:spcBef>
                <a:spcPts val="3000"/>
              </a:spcBef>
            </a:pPr>
            <a:r>
              <a:rPr lang="en-US" dirty="0">
                <a:hlinkClick r:id="rId4"/>
              </a:rPr>
              <a:t>State Forest Action Plans</a:t>
            </a:r>
            <a:endParaRPr lang="en-US" dirty="0"/>
          </a:p>
          <a:p>
            <a:pPr>
              <a:spcBef>
                <a:spcPts val="3000"/>
              </a:spcBef>
            </a:pPr>
            <a:r>
              <a:rPr lang="en-US" dirty="0">
                <a:hlinkClick r:id="rId5"/>
              </a:rPr>
              <a:t>CDC Social Vulnerability Index (SVI)</a:t>
            </a:r>
            <a:endParaRPr lang="en-US" dirty="0"/>
          </a:p>
          <a:p>
            <a:pPr>
              <a:spcBef>
                <a:spcPts val="3000"/>
              </a:spcBef>
            </a:pPr>
            <a:r>
              <a:rPr lang="en-US" dirty="0">
                <a:hlinkClick r:id="rId6"/>
              </a:rPr>
              <a:t>Wildfire Risk to Communities &amp; Low-income Community Data</a:t>
            </a:r>
            <a:endParaRPr lang="en-US" dirty="0"/>
          </a:p>
          <a:p>
            <a:pPr>
              <a:spcBef>
                <a:spcPts val="3000"/>
              </a:spcBef>
            </a:pPr>
            <a:r>
              <a:rPr lang="en-US" dirty="0">
                <a:hlinkClick r:id="rId7"/>
              </a:rPr>
              <a:t>Northeast-Midwest Wildfire Risk Assessment Portal (NMWRAP)</a:t>
            </a:r>
            <a:endParaRPr lang="en-US" dirty="0"/>
          </a:p>
          <a:p>
            <a:pPr marL="240030" lvl="1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2E34F9-4F26-9B34-3153-8AC5095650CE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6428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9CD7F-98BF-44DD-BFA9-107D9B8B1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2"/>
            <a:ext cx="8229600" cy="26876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  <a:defRPr/>
            </a:pPr>
            <a: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Questions?</a:t>
            </a:r>
            <a:b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Thank you</a:t>
            </a:r>
            <a:b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en-US" sz="48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 your participation</a:t>
            </a:r>
            <a:endParaRPr lang="en-US" alt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9C7E1-5EC7-4D6C-8988-3B5C47B2D09F}"/>
              </a:ext>
            </a:extLst>
          </p:cNvPr>
          <p:cNvSpPr txBox="1"/>
          <p:nvPr/>
        </p:nvSpPr>
        <p:spPr>
          <a:xfrm>
            <a:off x="762000" y="4724400"/>
            <a:ext cx="76199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U.S. Forest Service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Eastern Region State, Private,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&amp; Tribal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Fire &amp; Aviation Management, Cooperative Fire Program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077098-52C8-1E03-3049-75FE8A3AE4DE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19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orest Service Green Wide">
  <a:themeElements>
    <a:clrScheme name="FS Green and Yellow">
      <a:dk1>
        <a:sysClr val="windowText" lastClr="000000"/>
      </a:dk1>
      <a:lt1>
        <a:sysClr val="window" lastClr="FFFFFF"/>
      </a:lt1>
      <a:dk2>
        <a:srgbClr val="034A30"/>
      </a:dk2>
      <a:lt2>
        <a:srgbClr val="F8F8F8"/>
      </a:lt2>
      <a:accent1>
        <a:srgbClr val="966F0C"/>
      </a:accent1>
      <a:accent2>
        <a:srgbClr val="F9E24C"/>
      </a:accent2>
      <a:accent3>
        <a:srgbClr val="4A380A"/>
      </a:accent3>
      <a:accent4>
        <a:srgbClr val="014556"/>
      </a:accent4>
      <a:accent5>
        <a:srgbClr val="F9EC96"/>
      </a:accent5>
      <a:accent6>
        <a:srgbClr val="3E0A4A"/>
      </a:accent6>
      <a:hlink>
        <a:srgbClr val="F9EC96"/>
      </a:hlink>
      <a:folHlink>
        <a:srgbClr val="FBF3BF"/>
      </a:folHlink>
    </a:clrScheme>
    <a:fontScheme name="Arial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est Service Green Wide" id="{96105299-EBE6-47A3-B889-78F212C0ED13}" vid="{D9E03004-7062-476A-9C91-E61AD40E74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S Green and Yellow">
    <a:dk1>
      <a:sysClr val="windowText" lastClr="000000"/>
    </a:dk1>
    <a:lt1>
      <a:sysClr val="window" lastClr="FFFFFF"/>
    </a:lt1>
    <a:dk2>
      <a:srgbClr val="034A30"/>
    </a:dk2>
    <a:lt2>
      <a:srgbClr val="F8F8F8"/>
    </a:lt2>
    <a:accent1>
      <a:srgbClr val="966F0C"/>
    </a:accent1>
    <a:accent2>
      <a:srgbClr val="F9E24C"/>
    </a:accent2>
    <a:accent3>
      <a:srgbClr val="4A380A"/>
    </a:accent3>
    <a:accent4>
      <a:srgbClr val="014556"/>
    </a:accent4>
    <a:accent5>
      <a:srgbClr val="F9EC96"/>
    </a:accent5>
    <a:accent6>
      <a:srgbClr val="3E0A4A"/>
    </a:accent6>
    <a:hlink>
      <a:srgbClr val="F9EC96"/>
    </a:hlink>
    <a:folHlink>
      <a:srgbClr val="FBF3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9906</TotalTime>
  <Words>1446</Words>
  <Application>Microsoft Office PowerPoint</Application>
  <PresentationFormat>On-screen Show (4:3)</PresentationFormat>
  <Paragraphs>218</Paragraphs>
  <Slides>24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Times New Roman</vt:lpstr>
      <vt:lpstr>Wingdings</vt:lpstr>
      <vt:lpstr>Forest Service Green Wide</vt:lpstr>
      <vt:lpstr>USFS Eastern Region Cohesive Fire Strategy  2023 Request for Applications</vt:lpstr>
      <vt:lpstr>Welcome and Overview</vt:lpstr>
      <vt:lpstr>National Cohesive Strategy</vt:lpstr>
      <vt:lpstr>Northeast Regional Action Plan Implementation Actions</vt:lpstr>
      <vt:lpstr>Cross-Boundary Mitigation Grant Wildfire Risk Reduction Grant  </vt:lpstr>
      <vt:lpstr>Eligibility</vt:lpstr>
      <vt:lpstr>Funding Limits &amp; Match Requirements Wildfire Risk Reduction (WRR) </vt:lpstr>
      <vt:lpstr>Funding Limits &amp; Match Requirements: Cross-Boundary Mitigation Projects</vt:lpstr>
      <vt:lpstr>Wildfire Risk Reduction (WRR) Example Activities </vt:lpstr>
      <vt:lpstr>Cross-Boundary Mitigation Criteria</vt:lpstr>
      <vt:lpstr>Cross-Boundary Mitigation Examples</vt:lpstr>
      <vt:lpstr>NFPORS Forms are Required for WRR</vt:lpstr>
      <vt:lpstr>Ranking Criteria: 100 points possible</vt:lpstr>
      <vt:lpstr>Sources to support your application and ranking criteria… Demonstrate a Wildfire Risk Focus: https://wildfirerisk.org</vt:lpstr>
      <vt:lpstr>Sources to support your application &amp; ranking criteria… Underserved Communities: CDC Social Vulnerability Index (SVI) https://www.atsdr.cdc.gov/placeandhealth/svi/interactive_map.html https://wildfirerisk.org/download/ </vt:lpstr>
      <vt:lpstr>Again in FY 2023 – Grants.gov</vt:lpstr>
      <vt:lpstr>Preparing to Apply</vt:lpstr>
      <vt:lpstr>How to Apply: Search Grants</vt:lpstr>
      <vt:lpstr>Grants.gov Support:  1-800-518-4726 and support@grants.gov</vt:lpstr>
      <vt:lpstr>Grants.gov Support Center</vt:lpstr>
      <vt:lpstr>Reminders</vt:lpstr>
      <vt:lpstr>Contacts</vt:lpstr>
      <vt:lpstr>Key Sources to Support Your Application</vt:lpstr>
      <vt:lpstr>Questions? Thank you for your participation</vt:lpstr>
    </vt:vector>
  </TitlesOfParts>
  <Company>U.S. Department of Agriculture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Cohesive Wildland Fire Strategy Request for Applications</dc:title>
  <dc:creator>Forest Service, Eastern Region</dc:creator>
  <cp:lastModifiedBy>Wormstead, Sherri - FS, NH</cp:lastModifiedBy>
  <cp:revision>115</cp:revision>
  <cp:lastPrinted>2021-11-15T13:49:06Z</cp:lastPrinted>
  <dcterms:created xsi:type="dcterms:W3CDTF">2019-11-01T16:35:20Z</dcterms:created>
  <dcterms:modified xsi:type="dcterms:W3CDTF">2023-03-01T20:50:53Z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2019-10-30T00:00:00Z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2019-11-01T00:00:00Z</vt:filetime>
  </property>
</Properties>
</file>