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399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ek, Matthew" initials="TM" lastIdx="1" clrIdx="0">
    <p:extLst>
      <p:ext uri="{19B8F6BF-5375-455C-9EA6-DF929625EA0E}">
        <p15:presenceInfo xmlns:p15="http://schemas.microsoft.com/office/powerpoint/2012/main" userId="S-1-5-21-15365455-1894414796-1560228694-949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37" autoAdjust="0"/>
    <p:restoredTop sz="87617" autoAdjust="0"/>
  </p:normalViewPr>
  <p:slideViewPr>
    <p:cSldViewPr snapToGrid="0" showGuides="1">
      <p:cViewPr varScale="1">
        <p:scale>
          <a:sx n="74" d="100"/>
          <a:sy n="74" d="100"/>
        </p:scale>
        <p:origin x="710" y="62"/>
      </p:cViewPr>
      <p:guideLst>
        <p:guide orient="horz" pos="216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94" y="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3/24/2023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3/24/2023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B577F-6036-4BCD-9021-A736CBC287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7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5" y="4049487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7" y="4790049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876300" y="4329372"/>
            <a:ext cx="10363200" cy="1461828"/>
          </a:xfrm>
        </p:spPr>
        <p:txBody>
          <a:bodyPr anchor="t"/>
          <a:lstStyle>
            <a:lvl1pPr algn="l">
              <a:defRPr sz="2400" b="1"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4341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92629" y="2954111"/>
            <a:ext cx="10363200" cy="1379538"/>
          </a:xfrm>
        </p:spPr>
        <p:txBody>
          <a:bodyPr anchor="b"/>
          <a:lstStyle>
            <a:lvl1pPr algn="l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199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2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7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1495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81280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50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Four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4" y="1066800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3975" y="1066800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6193970" y="3521528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05976" y="3529693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94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ix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616857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8120743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/>
          </p:nvPr>
        </p:nvSpPr>
        <p:spPr>
          <a:xfrm>
            <a:off x="8128000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376059" y="3537858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6688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4"/>
          </p:nvPr>
        </p:nvSpPr>
        <p:spPr>
          <a:xfrm>
            <a:off x="4713516" y="1066801"/>
            <a:ext cx="6970485" cy="4811486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51422" y="1763489"/>
            <a:ext cx="3831468" cy="4115027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2002" y="1066800"/>
            <a:ext cx="3828143" cy="696687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65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0365" y="3979891"/>
            <a:ext cx="303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PE: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1392061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PROJECT: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9902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RDDS PG #: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3" y="1100945"/>
            <a:ext cx="992009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238766" y="1100946"/>
            <a:ext cx="66953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030131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19973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096341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79800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11079800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FY20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10101659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FY19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9123517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455863" algn="l"/>
              </a:tabLst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455863" algn="l"/>
              </a:tabLst>
              <a:defRPr/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39"/>
          </p:nvPr>
        </p:nvSpPr>
        <p:spPr>
          <a:xfrm>
            <a:off x="10803240" y="6553200"/>
            <a:ext cx="1016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3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26293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1" y="1100945"/>
            <a:ext cx="1987296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203771" y="1100946"/>
            <a:ext cx="16581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1173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22068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11545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95004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376359" y="1109506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4819654" y="110950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85197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FY20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106128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FY19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3060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FY18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815524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PROJECT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115229" y="874914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8" hasCustomPrompt="1"/>
          </p:nvPr>
        </p:nvSpPr>
        <p:spPr>
          <a:xfrm>
            <a:off x="10111545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9" hasCustomPrompt="1"/>
          </p:nvPr>
        </p:nvSpPr>
        <p:spPr>
          <a:xfrm>
            <a:off x="11095004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0" hasCustomPrompt="1"/>
          </p:nvPr>
        </p:nvSpPr>
        <p:spPr>
          <a:xfrm>
            <a:off x="8124905" y="112194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1" hasCustomPrompt="1"/>
          </p:nvPr>
        </p:nvSpPr>
        <p:spPr>
          <a:xfrm>
            <a:off x="8124905" y="874688"/>
            <a:ext cx="975360" cy="228600"/>
          </a:xfrm>
        </p:spPr>
        <p:txBody>
          <a:bodyPr/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4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410579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70"/>
          <p:cNvSpPr>
            <a:spLocks noGrp="1"/>
          </p:cNvSpPr>
          <p:nvPr>
            <p:ph type="body" sz="quarter" idx="49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47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sp>
        <p:nvSpPr>
          <p:cNvPr id="62" name="Text Placeholder 6"/>
          <p:cNvSpPr>
            <a:spLocks noGrp="1"/>
          </p:cNvSpPr>
          <p:nvPr>
            <p:ph type="body" sz="quarter" idx="46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60" name="Text Placeholder 67"/>
          <p:cNvSpPr>
            <a:spLocks noGrp="1"/>
          </p:cNvSpPr>
          <p:nvPr>
            <p:ph type="body" sz="quarter" idx="43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cxnSp>
        <p:nvCxnSpPr>
          <p:cNvPr id="41" name="Straight Connector 40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 userDrawn="1"/>
        </p:nvSpPr>
        <p:spPr>
          <a:xfrm>
            <a:off x="2953687" y="1124895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901886" y="1115063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64472" y="1095399"/>
            <a:ext cx="2764371" cy="246221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baseline="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768343" y="1095399"/>
            <a:ext cx="22972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34856" y="1105231"/>
            <a:ext cx="1213629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000" dirty="0">
                <a:latin typeface="+mn-lt"/>
                <a:cs typeface="+mn-cs"/>
              </a:defRPr>
            </a:lvl1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-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310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06128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4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851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31" hasCustomPrompt="1"/>
          </p:nvPr>
        </p:nvSpPr>
        <p:spPr>
          <a:xfrm>
            <a:off x="91310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4" name="Text Placeholder 39"/>
          <p:cNvSpPr>
            <a:spLocks noGrp="1"/>
          </p:cNvSpPr>
          <p:nvPr>
            <p:ph type="body" sz="quarter" idx="32" hasCustomPrompt="1"/>
          </p:nvPr>
        </p:nvSpPr>
        <p:spPr>
          <a:xfrm>
            <a:off x="10106128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33" hasCustomPrompt="1"/>
          </p:nvPr>
        </p:nvSpPr>
        <p:spPr>
          <a:xfrm>
            <a:off x="110851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0851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FY20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106128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FY19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310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FY18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152193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PROJECT</a:t>
            </a:r>
          </a:p>
        </p:txBody>
      </p:sp>
      <p:sp>
        <p:nvSpPr>
          <p:cNvPr id="46" name="Text Placeholder 39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8152193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48" name="Text Placeholder 39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152193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cxnSp>
        <p:nvCxnSpPr>
          <p:cNvPr id="42" name="Straight Connector 41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38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49" name="Text Placeholder 39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1310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0" name="Text Placeholder 3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106620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1" name="Text Placeholder 39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0851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2" name="Text Placeholder 39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152193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73"/>
          <p:cNvSpPr>
            <a:spLocks noGrp="1"/>
          </p:cNvSpPr>
          <p:nvPr>
            <p:ph type="body" sz="quarter" idx="40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5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62144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 rot="5400000">
            <a:off x="2603497" y="-1333497"/>
            <a:ext cx="6400803" cy="9525001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 rot="5400000">
            <a:off x="-2447443" y="3228446"/>
            <a:ext cx="5546817" cy="397933"/>
          </a:xfrm>
        </p:spPr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 rot="5400000">
            <a:off x="56713" y="6309160"/>
            <a:ext cx="530038" cy="389469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 rot="5400000">
            <a:off x="9074222" y="3657674"/>
            <a:ext cx="5041761" cy="901700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H="1">
            <a:off x="11022546" y="228601"/>
            <a:ext cx="2117" cy="6410325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74382" y="442948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3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3/24/2023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0" r:id="rId4"/>
    <p:sldLayoutId id="2147483721" r:id="rId5"/>
    <p:sldLayoutId id="2147483723" r:id="rId6"/>
    <p:sldLayoutId id="2147483725" r:id="rId7"/>
    <p:sldLayoutId id="2147483726" r:id="rId8"/>
    <p:sldLayoutId id="2147483729" r:id="rId9"/>
    <p:sldLayoutId id="2147483728" r:id="rId10"/>
    <p:sldLayoutId id="2147483727" r:id="rId11"/>
    <p:sldLayoutId id="2147483730" r:id="rId12"/>
    <p:sldLayoutId id="2147483731" r:id="rId13"/>
    <p:sldLayoutId id="2147483757" r:id="rId14"/>
    <p:sldLayoutId id="2147483758" r:id="rId15"/>
    <p:sldLayoutId id="2147483759" r:id="rId16"/>
    <p:sldLayoutId id="2147483754" r:id="rId1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5439029" y="6642556"/>
            <a:ext cx="120257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en-US" sz="800" kern="0" dirty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2943" y="56818"/>
            <a:ext cx="984574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dirty="0">
                <a:solidFill>
                  <a:prstClr val="black"/>
                </a:solidFill>
                <a:latin typeface="Tahoma"/>
              </a:rPr>
              <a:t>TA#</a:t>
            </a:r>
          </a:p>
        </p:txBody>
      </p:sp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693474" y="891963"/>
            <a:ext cx="528654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Summary of proposed overall technical approach: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does the approach address the key challenges of the program?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is unique about your approach? Why will it succeed?</a:t>
            </a:r>
            <a:endParaRPr lang="en-US" sz="1200" dirty="0">
              <a:solidFill>
                <a:prstClr val="black"/>
              </a:solidFill>
              <a:latin typeface="Tahoma"/>
            </a:endParaRPr>
          </a:p>
          <a:p>
            <a:pPr>
              <a:defRPr/>
            </a:pPr>
            <a:endParaRPr lang="en-US" sz="1200" dirty="0">
              <a:solidFill>
                <a:prstClr val="black"/>
              </a:solidFill>
              <a:latin typeface="Tahoma"/>
            </a:endParaRPr>
          </a:p>
        </p:txBody>
      </p:sp>
      <p:sp>
        <p:nvSpPr>
          <p:cNvPr id="24" name="Title 16"/>
          <p:cNvSpPr txBox="1">
            <a:spLocks/>
          </p:cNvSpPr>
          <p:nvPr/>
        </p:nvSpPr>
        <p:spPr bwMode="auto">
          <a:xfrm>
            <a:off x="1655698" y="26694"/>
            <a:ext cx="546185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r>
              <a:rPr lang="en-US" sz="1050">
                <a:solidFill>
                  <a:prstClr val="black"/>
                </a:solidFill>
              </a:rPr>
              <a:t>FP-00# </a:t>
            </a:r>
            <a:r>
              <a:rPr lang="en-US" sz="1050" dirty="0">
                <a:solidFill>
                  <a:prstClr val="black"/>
                </a:solidFill>
              </a:rPr>
              <a:t>– Prime Contractor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PI: Title Firstname Lastname (xx% LOE)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Subcontractors: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Title: Proposal Title</a:t>
            </a:r>
            <a:endParaRPr lang="en-US" sz="1050" strike="sngStrike" dirty="0">
              <a:solidFill>
                <a:srgbClr val="C00000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073262"/>
              </p:ext>
            </p:extLst>
          </p:nvPr>
        </p:nvGraphicFramePr>
        <p:xfrm>
          <a:off x="376335" y="5721362"/>
          <a:ext cx="5023874" cy="594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7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5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5016">
                  <a:extLst>
                    <a:ext uri="{9D8B030D-6E8A-4147-A177-3AD203B41FA5}">
                      <a16:colId xmlns:a16="http://schemas.microsoft.com/office/drawing/2014/main" val="777352621"/>
                    </a:ext>
                  </a:extLst>
                </a:gridCol>
                <a:gridCol w="1147558">
                  <a:extLst>
                    <a:ext uri="{9D8B030D-6E8A-4147-A177-3AD203B41FA5}">
                      <a16:colId xmlns:a16="http://schemas.microsoft.com/office/drawing/2014/main" val="988835828"/>
                    </a:ext>
                  </a:extLst>
                </a:gridCol>
              </a:tblGrid>
              <a:tr h="261900">
                <a:tc>
                  <a:txBody>
                    <a:bodyPr/>
                    <a:lstStyle/>
                    <a:p>
                      <a:r>
                        <a:rPr lang="en-US" sz="900" dirty="0"/>
                        <a:t>Cost Summary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0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1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Phase 2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Total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81">
                <a:tc>
                  <a:txBody>
                    <a:bodyPr/>
                    <a:lstStyle/>
                    <a:p>
                      <a:r>
                        <a:rPr lang="en-US" sz="900" dirty="0"/>
                        <a:t>Proposed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tc>
                  <a:txBody>
                    <a:bodyPr/>
                    <a:lstStyle/>
                    <a:p>
                      <a:r>
                        <a:rPr lang="en-US" sz="900" dirty="0"/>
                        <a:t>$</a:t>
                      </a:r>
                    </a:p>
                  </a:txBody>
                  <a:tcPr marT="45707" marB="4570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ounded Rectangle 1"/>
          <p:cNvSpPr/>
          <p:nvPr/>
        </p:nvSpPr>
        <p:spPr>
          <a:xfrm>
            <a:off x="627499" y="2296296"/>
            <a:ext cx="4727802" cy="2606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Replace this image with a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GRAPHIC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representative of the proposed technical approach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BC2289-F1D8-4BC2-97CF-8D3A6345873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183748" y="3720540"/>
            <a:ext cx="576072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5">
            <a:extLst>
              <a:ext uri="{FF2B5EF4-FFF2-40B4-BE49-F238E27FC236}">
                <a16:creationId xmlns:a16="http://schemas.microsoft.com/office/drawing/2014/main" id="{A8641707-0789-4494-95CF-14DB609CB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8194" y="1354380"/>
            <a:ext cx="5286549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Technical Rationale: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are you trying to do? Articulate your objectives using absolutely no jargon.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Summarize how you plan to accomplish technical goals and program metrics stated in the BAA.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will progress be measured?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What are the major technical risk elements and the plan to address/mitigate them?</a:t>
            </a:r>
          </a:p>
        </p:txBody>
      </p:sp>
      <p:sp>
        <p:nvSpPr>
          <p:cNvPr id="13" name="Text Box 25">
            <a:extLst>
              <a:ext uri="{FF2B5EF4-FFF2-40B4-BE49-F238E27FC236}">
                <a16:creationId xmlns:a16="http://schemas.microsoft.com/office/drawing/2014/main" id="{80AD26E9-F6D8-43C3-8EA2-F310EFECA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2271" y="3561645"/>
            <a:ext cx="5286549" cy="1392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700">
              <a:lnSpc>
                <a:spcPts val="1465"/>
              </a:lnSpc>
              <a:spcBef>
                <a:spcPts val="105"/>
              </a:spcBef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Other Relevant Information: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Is any work expected to be fundamental research?  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Foreign persons proposed? (if yes, how many)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Intellectual Property (IP) or Data Rights Assertions?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Government Furnished Equipment/Materials/Information (GFE/GFM/GFI) requested?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Human Subject Research (HSR) proposed?</a:t>
            </a:r>
          </a:p>
        </p:txBody>
      </p:sp>
    </p:spTree>
    <p:extLst>
      <p:ext uri="{BB962C8B-B14F-4D97-AF65-F5344CB8AC3E}">
        <p14:creationId xmlns:p14="http://schemas.microsoft.com/office/powerpoint/2010/main" val="3447603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Updated_DARPA_Template_20190102_1237.pptx" id="{73648ED9-5A49-4BD0-BC42-DE32C2E6CF09}" vid="{D0B459EC-B9B7-4546-9243-8AF0A3298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1777</TotalTime>
  <Words>198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Tahoma</vt:lpstr>
      <vt:lpstr>Office Theme</vt:lpstr>
      <vt:lpstr>PowerPoint Presentation</vt:lpstr>
    </vt:vector>
  </TitlesOfParts>
  <Company>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 detailed metrics and milestones</dc:title>
  <dc:creator>Waisel, Laurie (contr-i2o)</dc:creator>
  <cp:lastModifiedBy>Hawkins, Karla (contr-i2o)</cp:lastModifiedBy>
  <cp:revision>25</cp:revision>
  <cp:lastPrinted>2011-09-22T20:00:03Z</cp:lastPrinted>
  <dcterms:created xsi:type="dcterms:W3CDTF">2021-06-04T16:12:57Z</dcterms:created>
  <dcterms:modified xsi:type="dcterms:W3CDTF">2023-03-24T15:06:49Z</dcterms:modified>
</cp:coreProperties>
</file>