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8"/>
  </p:notesMasterIdLst>
  <p:handoutMasterIdLst>
    <p:handoutMasterId r:id="rId9"/>
  </p:handoutMasterIdLst>
  <p:sldIdLst>
    <p:sldId id="400" r:id="rId5"/>
    <p:sldId id="2134805768" r:id="rId6"/>
    <p:sldId id="2134805769" r:id="rId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D757C1-7512-46B6-995D-E499199CC059}" v="53" dt="2025-05-22T13:02:14.4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6159" autoAdjust="0"/>
  </p:normalViewPr>
  <p:slideViewPr>
    <p:cSldViewPr snapToGrid="0" showGuides="1">
      <p:cViewPr varScale="1">
        <p:scale>
          <a:sx n="77" d="100"/>
          <a:sy n="77" d="100"/>
        </p:scale>
        <p:origin x="816" y="53"/>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p:scale>
          <a:sx n="140" d="100"/>
          <a:sy n="140" d="100"/>
        </p:scale>
        <p:origin x="1830"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ud, Kelly (contr-bto)" userId="0cdfb18d-e4f5-443c-be18-13e02386d346" providerId="ADAL" clId="{EDE2525F-BB82-4FF5-B376-99F534607BF6}"/>
    <pc:docChg chg="modSld">
      <pc:chgData name="Waud, Kelly (contr-bto)" userId="0cdfb18d-e4f5-443c-be18-13e02386d346" providerId="ADAL" clId="{EDE2525F-BB82-4FF5-B376-99F534607BF6}" dt="2025-05-22T13:45:47.012" v="110" actId="20577"/>
      <pc:docMkLst>
        <pc:docMk/>
      </pc:docMkLst>
      <pc:sldChg chg="modSp mod">
        <pc:chgData name="Waud, Kelly (contr-bto)" userId="0cdfb18d-e4f5-443c-be18-13e02386d346" providerId="ADAL" clId="{EDE2525F-BB82-4FF5-B376-99F534607BF6}" dt="2025-05-22T13:45:47.012" v="110" actId="20577"/>
        <pc:sldMkLst>
          <pc:docMk/>
          <pc:sldMk cId="3491568313" sldId="400"/>
        </pc:sldMkLst>
        <pc:spChg chg="mod">
          <ac:chgData name="Waud, Kelly (contr-bto)" userId="0cdfb18d-e4f5-443c-be18-13e02386d346" providerId="ADAL" clId="{EDE2525F-BB82-4FF5-B376-99F534607BF6}" dt="2025-05-22T13:45:47.012" v="110" actId="20577"/>
          <ac:spMkLst>
            <pc:docMk/>
            <pc:sldMk cId="3491568313" sldId="400"/>
            <ac:spMk id="5" creationId="{A939A08D-1080-F6C1-B95B-A9172912A5AD}"/>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6/2/2025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2" name="Picture 1">
            <a:extLst>
              <a:ext uri="{FF2B5EF4-FFF2-40B4-BE49-F238E27FC236}">
                <a16:creationId xmlns:a16="http://schemas.microsoft.com/office/drawing/2014/main" id="{21472D17-4339-E86C-14D6-1EA5F07B440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08853" y="176644"/>
            <a:ext cx="1065105" cy="592908"/>
          </a:xfrm>
          <a:prstGeom prst="rect">
            <a:avLst/>
          </a:prstGeom>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6/2/2025</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2" name="Picture 1">
            <a:extLst>
              <a:ext uri="{FF2B5EF4-FFF2-40B4-BE49-F238E27FC236}">
                <a16:creationId xmlns:a16="http://schemas.microsoft.com/office/drawing/2014/main" id="{01A0D950-07C9-53C3-2A0C-9886CC99885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06399" y="169820"/>
            <a:ext cx="985673" cy="548691"/>
          </a:xfrm>
          <a:prstGeom prst="rect">
            <a:avLst/>
          </a:prstGeom>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0167" y="1456511"/>
            <a:ext cx="103632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828800" y="2057400"/>
            <a:ext cx="85344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508000" y="19796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9" name="Text Placeholder 8"/>
          <p:cNvSpPr>
            <a:spLocks noGrp="1"/>
          </p:cNvSpPr>
          <p:nvPr>
            <p:ph type="body" sz="quarter" idx="12" hasCustomPrompt="1"/>
          </p:nvPr>
        </p:nvSpPr>
        <p:spPr>
          <a:xfrm>
            <a:off x="1834195" y="4049487"/>
            <a:ext cx="8524567"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3653367" y="4790049"/>
            <a:ext cx="48767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230281" y="5207387"/>
            <a:ext cx="1722970" cy="959120"/>
          </a:xfrm>
          <a:prstGeom prst="rect">
            <a:avLst/>
          </a:prstGeom>
        </p:spPr>
      </p:pic>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914400" y="3352798"/>
            <a:ext cx="103632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876300" y="4329372"/>
            <a:ext cx="103632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508000" y="4341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892629" y="2954111"/>
            <a:ext cx="103632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558800" y="1143000"/>
            <a:ext cx="11074400" cy="5334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828800" y="151418"/>
            <a:ext cx="9855199"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7"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cxnSp>
        <p:nvCxnSpPr>
          <p:cNvPr id="8" name="Straight Connector 7"/>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7"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8" name="Straight Connector 7"/>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99146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09600" y="35814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cxnSp>
        <p:nvCxnSpPr>
          <p:cNvPr id="10" name="Straight Connector 9"/>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328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7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cxnSp>
        <p:nvCxnSpPr>
          <p:cNvPr id="10" name="Straight Connector 9"/>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14958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3688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81280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cxnSp>
        <p:nvCxnSpPr>
          <p:cNvPr id="11" name="Straight Connector 10"/>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50187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4" y="1066800"/>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3975" y="1066800"/>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193970" y="3521528"/>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605976" y="3529693"/>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cxnSp>
        <p:nvCxnSpPr>
          <p:cNvPr id="12" name="Straight Connector 11"/>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59495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6096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43688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616857"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8120743"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8128000"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4376059" y="3537858"/>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cxnSp>
        <p:nvCxnSpPr>
          <p:cNvPr id="15" name="Straight Connector 14"/>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666887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4713516" y="1066801"/>
            <a:ext cx="6970485"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751422" y="1763489"/>
            <a:ext cx="3831468"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762002" y="1066800"/>
            <a:ext cx="3828143" cy="696687"/>
          </a:xfrm>
        </p:spPr>
        <p:txBody>
          <a:bodyPr anchor="b"/>
          <a:lstStyle>
            <a:lvl1pPr algn="l">
              <a:defRPr sz="2000" b="1" baseline="0"/>
            </a:lvl1pPr>
          </a:lstStyle>
          <a:p>
            <a:pPr lvl="0"/>
            <a:r>
              <a:rPr lang="en-US"/>
              <a:t>Click to edit Master text styles</a:t>
            </a:r>
          </a:p>
          <a:p>
            <a:pPr lvl="1"/>
            <a:r>
              <a:rPr lang="en-US"/>
              <a:t>Second level</a:t>
            </a:r>
          </a:p>
        </p:txBody>
      </p:sp>
      <p:sp>
        <p:nvSpPr>
          <p:cNvPr id="10" name="Title 1"/>
          <p:cNvSpPr>
            <a:spLocks noGrp="1"/>
          </p:cNvSpPr>
          <p:nvPr>
            <p:ph type="ctrTitle"/>
          </p:nvPr>
        </p:nvSpPr>
        <p:spPr>
          <a:xfrm>
            <a:off x="1828800" y="151418"/>
            <a:ext cx="98552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cxnSp>
        <p:nvCxnSpPr>
          <p:cNvPr id="11" name="Straight Connector 10"/>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9653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4550365" y="3979891"/>
            <a:ext cx="3030308" cy="369332"/>
          </a:xfrm>
          <a:prstGeom prst="rect">
            <a:avLst/>
          </a:prstGeom>
          <a:noFill/>
        </p:spPr>
        <p:txBody>
          <a:bodyPr wrap="square" rtlCol="0">
            <a:spAutoFit/>
          </a:bodyPr>
          <a:lstStyle/>
          <a:p>
            <a:pPr lvl="0" algn="ctr"/>
            <a:r>
              <a:rPr lang="en-US" sz="1800" dirty="0">
                <a:latin typeface="Tahoma" pitchFamily="34" charset="0"/>
                <a:ea typeface="Tahoma" pitchFamily="34" charset="0"/>
                <a:cs typeface="Tahoma" pitchFamily="34" charset="0"/>
              </a:rPr>
              <a:t>www.darpa.mil</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50364" y="2222047"/>
            <a:ext cx="3030308" cy="1686871"/>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Y17_Staffer_Quad_1">
    <p:spTree>
      <p:nvGrpSpPr>
        <p:cNvPr id="1" name=""/>
        <p:cNvGrpSpPr/>
        <p:nvPr/>
      </p:nvGrpSpPr>
      <p:grpSpPr>
        <a:xfrm>
          <a:off x="0" y="0"/>
          <a:ext cx="0" cy="0"/>
          <a:chOff x="0" y="0"/>
          <a:chExt cx="0" cy="0"/>
        </a:xfrm>
      </p:grpSpPr>
      <p:sp>
        <p:nvSpPr>
          <p:cNvPr id="74" name="Text Placeholder 73"/>
          <p:cNvSpPr>
            <a:spLocks noGrp="1"/>
          </p:cNvSpPr>
          <p:nvPr>
            <p:ph type="body" sz="quarter" idx="36" hasCustomPrompt="1"/>
          </p:nvPr>
        </p:nvSpPr>
        <p:spPr>
          <a:xfrm>
            <a:off x="262875" y="4077691"/>
            <a:ext cx="5718048" cy="2157984"/>
          </a:xfrm>
        </p:spPr>
        <p:txBody>
          <a:bodyPr/>
          <a:lstStyle>
            <a:lvl1pPr marL="0" indent="0">
              <a:defRPr sz="1200" baseline="0"/>
            </a:lvl1pPr>
          </a:lstStyle>
          <a:p>
            <a:pPr lvl="0"/>
            <a:r>
              <a:rPr lang="en-US" dirty="0"/>
              <a:t>(What are you trying to accomplish and what is the desired end state)</a:t>
            </a:r>
          </a:p>
        </p:txBody>
      </p:sp>
      <p:sp>
        <p:nvSpPr>
          <p:cNvPr id="71" name="Text Placeholder 70"/>
          <p:cNvSpPr>
            <a:spLocks noGrp="1"/>
          </p:cNvSpPr>
          <p:nvPr>
            <p:ph type="body" sz="quarter" idx="35" hasCustomPrompt="1"/>
          </p:nvPr>
        </p:nvSpPr>
        <p:spPr>
          <a:xfrm>
            <a:off x="262875" y="1592626"/>
            <a:ext cx="5718048" cy="2157984"/>
          </a:xfrm>
        </p:spPr>
        <p:txBody>
          <a:bodyPr/>
          <a:lstStyle>
            <a:lvl1pPr marL="0" indent="0">
              <a:defRPr sz="1200" baseline="0"/>
            </a:lvl1pPr>
          </a:lstStyle>
          <a:p>
            <a:pPr lvl="0"/>
            <a:r>
              <a:rPr lang="en-US" dirty="0"/>
              <a:t>(Give a broad overview of the program here)</a:t>
            </a:r>
          </a:p>
        </p:txBody>
      </p:sp>
      <p:cxnSp>
        <p:nvCxnSpPr>
          <p:cNvPr id="11" name="Straight Connector 1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12" name="Straight Connector 1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15" name="Text Placeholder 6"/>
          <p:cNvSpPr>
            <a:spLocks noGrp="1"/>
          </p:cNvSpPr>
          <p:nvPr>
            <p:ph type="body" sz="quarter" idx="14" hasCustomPrompt="1"/>
          </p:nvPr>
        </p:nvSpPr>
        <p:spPr>
          <a:xfrm>
            <a:off x="6273660" y="1592626"/>
            <a:ext cx="5718048" cy="2157984"/>
          </a:xfrm>
        </p:spPr>
        <p:txBody>
          <a:bodyPr/>
          <a:lstStyle>
            <a:lvl1pPr marL="0" indent="0">
              <a:defRPr sz="1200" baseline="0"/>
            </a:lvl1pPr>
          </a:lstStyle>
          <a:p>
            <a:pPr lvl="0"/>
            <a:r>
              <a:rPr lang="en-US" dirty="0"/>
              <a:t>Upcoming Key Decisions:</a:t>
            </a:r>
          </a:p>
          <a:p>
            <a:pPr lvl="0"/>
            <a:endParaRPr lang="en-US" dirty="0"/>
          </a:p>
          <a:p>
            <a:pPr lvl="0"/>
            <a:r>
              <a:rPr lang="en-US" dirty="0"/>
              <a:t>Transition: (Define stages of transition – 6.1, 6.2, 6.3</a:t>
            </a:r>
          </a:p>
          <a:p>
            <a:pPr lvl="0"/>
            <a:endParaRPr lang="en-US" dirty="0"/>
          </a:p>
          <a:p>
            <a:pPr lvl="0"/>
            <a:r>
              <a:rPr lang="en-US" dirty="0"/>
              <a:t>Technical Risk</a:t>
            </a:r>
          </a:p>
        </p:txBody>
      </p:sp>
      <p:sp>
        <p:nvSpPr>
          <p:cNvPr id="17" name="TextBox 1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8" name="TextBox 1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9" name="TextBox 1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1" name="TextBox 20"/>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24" name="Text Placeholder 6"/>
          <p:cNvSpPr>
            <a:spLocks noGrp="1"/>
          </p:cNvSpPr>
          <p:nvPr>
            <p:ph type="body" sz="quarter" idx="32" hasCustomPrompt="1"/>
          </p:nvPr>
        </p:nvSpPr>
        <p:spPr>
          <a:xfrm>
            <a:off x="6253087" y="4329799"/>
            <a:ext cx="3252157" cy="2221992"/>
          </a:xfrm>
        </p:spPr>
        <p:txBody>
          <a:bodyPr/>
          <a:lstStyle>
            <a:lvl1pPr marL="0" indent="0">
              <a:defRPr sz="1000"/>
            </a:lvl1pPr>
          </a:lstStyle>
          <a:p>
            <a:pPr lvl="0"/>
            <a:r>
              <a:rPr lang="en-US" dirty="0"/>
              <a:t>(Just include primes)</a:t>
            </a:r>
          </a:p>
        </p:txBody>
      </p:sp>
      <p:sp>
        <p:nvSpPr>
          <p:cNvPr id="25" name="Text Placeholder 6"/>
          <p:cNvSpPr>
            <a:spLocks noGrp="1"/>
          </p:cNvSpPr>
          <p:nvPr>
            <p:ph type="body" sz="quarter" idx="33" hasCustomPrompt="1"/>
          </p:nvPr>
        </p:nvSpPr>
        <p:spPr>
          <a:xfrm>
            <a:off x="9514448" y="4329585"/>
            <a:ext cx="2621280" cy="2221992"/>
          </a:xfrm>
        </p:spPr>
        <p:txBody>
          <a:bodyPr/>
          <a:lstStyle>
            <a:lvl1pPr marL="0" indent="0">
              <a:defRPr sz="1000" baseline="0"/>
            </a:lvl1pPr>
          </a:lstStyle>
          <a:p>
            <a:pPr lvl="0"/>
            <a:r>
              <a:rPr lang="en-US" dirty="0"/>
              <a:t>(City, State)</a:t>
            </a:r>
          </a:p>
        </p:txBody>
      </p:sp>
      <p:cxnSp>
        <p:nvCxnSpPr>
          <p:cNvPr id="13" name="Straight Connector 12"/>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8" name="Text Placeholder 67"/>
          <p:cNvSpPr>
            <a:spLocks noGrp="1"/>
          </p:cNvSpPr>
          <p:nvPr>
            <p:ph type="body" sz="quarter" idx="34" hasCustomPrompt="1"/>
          </p:nvPr>
        </p:nvSpPr>
        <p:spPr>
          <a:xfrm>
            <a:off x="1828800" y="201560"/>
            <a:ext cx="10162908" cy="521208"/>
          </a:xfrm>
        </p:spPr>
        <p:txBody>
          <a:bodyPr anchor="ctr"/>
          <a:lstStyle>
            <a:lvl1pPr>
              <a:defRPr sz="2400"/>
            </a:lvl1pPr>
          </a:lstStyle>
          <a:p>
            <a:pPr lvl="0"/>
            <a:r>
              <a:rPr lang="en-US" dirty="0"/>
              <a:t>Program Name (Acronym)</a:t>
            </a:r>
          </a:p>
        </p:txBody>
      </p:sp>
      <p:sp>
        <p:nvSpPr>
          <p:cNvPr id="52" name="TextBox 51"/>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53" name="TextBox 52"/>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54" name="TextBox 53"/>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5"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6"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7"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9"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60"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61" name="TextBox 60"/>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FY20</a:t>
            </a:r>
          </a:p>
        </p:txBody>
      </p:sp>
      <p:sp>
        <p:nvSpPr>
          <p:cNvPr id="62" name="TextBox 61"/>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FY19</a:t>
            </a:r>
          </a:p>
        </p:txBody>
      </p:sp>
      <p:sp>
        <p:nvSpPr>
          <p:cNvPr id="63" name="TextBox 62"/>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FY18</a:t>
            </a:r>
          </a:p>
        </p:txBody>
      </p:sp>
      <p:sp>
        <p:nvSpPr>
          <p:cNvPr id="20" name="Rectangle 19"/>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22" name="Rectangle 21"/>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14" name="Slide Number Placeholder 13"/>
          <p:cNvSpPr>
            <a:spLocks noGrp="1"/>
          </p:cNvSpPr>
          <p:nvPr>
            <p:ph type="sldNum" sz="quarter" idx="39"/>
          </p:nvPr>
        </p:nvSpPr>
        <p:spPr>
          <a:xfrm>
            <a:off x="10803240" y="6553200"/>
            <a:ext cx="1016000" cy="292102"/>
          </a:xfrm>
        </p:spPr>
        <p:txBody>
          <a:bodyPr/>
          <a:lstStyle/>
          <a:p>
            <a:pPr>
              <a:defRPr/>
            </a:pPr>
            <a:fld id="{231CC523-8BC6-4921-807A-66BD262F34AB}" type="slidenum">
              <a:rPr lang="en-US" smtClean="0"/>
              <a:pPr>
                <a:defRPr/>
              </a:pPr>
              <a:t>‹#›</a:t>
            </a:fld>
            <a:endParaRPr lang="en-US"/>
          </a:p>
        </p:txBody>
      </p:sp>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
        <p:nvSpPr>
          <p:cNvPr id="33" name="Footer Placeholder 2"/>
          <p:cNvSpPr>
            <a:spLocks noGrp="1"/>
          </p:cNvSpPr>
          <p:nvPr>
            <p:ph type="ftr" sz="quarter" idx="10"/>
          </p:nvPr>
        </p:nvSpPr>
        <p:spPr>
          <a:xfrm>
            <a:off x="1778000" y="6550026"/>
            <a:ext cx="8636000" cy="298450"/>
          </a:xfrm>
        </p:spPr>
        <p:txBody>
          <a:bodyPr/>
          <a:lstStyle/>
          <a:p>
            <a:r>
              <a:rPr lang="en-US" sz="900" dirty="0">
                <a:solidFill>
                  <a:prstClr val="white">
                    <a:lumMod val="50000"/>
                  </a:prstClr>
                </a:solidFill>
              </a:rPr>
              <a:t>Distribution authorized to U.S. Government Agencies only. Other requests for this document shall be referred to DARPA Director’s Office.</a:t>
            </a:r>
          </a:p>
        </p:txBody>
      </p:sp>
    </p:spTree>
    <p:extLst>
      <p:ext uri="{BB962C8B-B14F-4D97-AF65-F5344CB8AC3E}">
        <p14:creationId xmlns:p14="http://schemas.microsoft.com/office/powerpoint/2010/main" val="3262936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Y17_Staffer_Quad_2">
    <p:spTree>
      <p:nvGrpSpPr>
        <p:cNvPr id="1" name=""/>
        <p:cNvGrpSpPr/>
        <p:nvPr/>
      </p:nvGrpSpPr>
      <p:grpSpPr>
        <a:xfrm>
          <a:off x="0" y="0"/>
          <a:ext cx="0" cy="0"/>
          <a:chOff x="0" y="0"/>
          <a:chExt cx="0" cy="0"/>
        </a:xfrm>
      </p:grpSpPr>
      <p:sp>
        <p:nvSpPr>
          <p:cNvPr id="74" name="Text Placeholder 73"/>
          <p:cNvSpPr>
            <a:spLocks noGrp="1"/>
          </p:cNvSpPr>
          <p:nvPr>
            <p:ph type="body" sz="quarter" idx="36" hasCustomPrompt="1"/>
          </p:nvPr>
        </p:nvSpPr>
        <p:spPr>
          <a:xfrm>
            <a:off x="262875" y="4077691"/>
            <a:ext cx="5718048" cy="2157984"/>
          </a:xfrm>
        </p:spPr>
        <p:txBody>
          <a:bodyPr/>
          <a:lstStyle>
            <a:lvl1pPr marL="0" indent="0">
              <a:defRPr sz="1200" baseline="0"/>
            </a:lvl1pPr>
          </a:lstStyle>
          <a:p>
            <a:pPr lvl="0"/>
            <a:r>
              <a:rPr lang="en-US" dirty="0"/>
              <a:t>(What are you trying to accomplish and what is the desired end state)</a:t>
            </a:r>
          </a:p>
        </p:txBody>
      </p:sp>
      <p:sp>
        <p:nvSpPr>
          <p:cNvPr id="71" name="Text Placeholder 70"/>
          <p:cNvSpPr>
            <a:spLocks noGrp="1"/>
          </p:cNvSpPr>
          <p:nvPr>
            <p:ph type="body" sz="quarter" idx="35" hasCustomPrompt="1"/>
          </p:nvPr>
        </p:nvSpPr>
        <p:spPr>
          <a:xfrm>
            <a:off x="262875" y="1592626"/>
            <a:ext cx="5718048" cy="2157984"/>
          </a:xfrm>
        </p:spPr>
        <p:txBody>
          <a:bodyPr/>
          <a:lstStyle>
            <a:lvl1pPr marL="0" indent="0">
              <a:defRPr sz="1200" baseline="0"/>
            </a:lvl1pPr>
          </a:lstStyle>
          <a:p>
            <a:pPr lvl="0"/>
            <a:r>
              <a:rPr lang="en-US" dirty="0"/>
              <a:t>(Give a broad overview of the program here)</a:t>
            </a:r>
          </a:p>
        </p:txBody>
      </p:sp>
      <p:cxnSp>
        <p:nvCxnSpPr>
          <p:cNvPr id="11" name="Straight Connector 1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12" name="Straight Connector 1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15" name="Text Placeholder 6"/>
          <p:cNvSpPr>
            <a:spLocks noGrp="1"/>
          </p:cNvSpPr>
          <p:nvPr>
            <p:ph type="body" sz="quarter" idx="14" hasCustomPrompt="1"/>
          </p:nvPr>
        </p:nvSpPr>
        <p:spPr>
          <a:xfrm>
            <a:off x="6273660" y="1592626"/>
            <a:ext cx="5718048" cy="2157984"/>
          </a:xfrm>
        </p:spPr>
        <p:txBody>
          <a:bodyPr/>
          <a:lstStyle>
            <a:lvl1pPr marL="0" indent="0">
              <a:defRPr sz="1200" baseline="0"/>
            </a:lvl1pPr>
          </a:lstStyle>
          <a:p>
            <a:pPr lvl="0"/>
            <a:r>
              <a:rPr lang="en-US" dirty="0"/>
              <a:t>Upcoming Key Decisions:</a:t>
            </a:r>
          </a:p>
          <a:p>
            <a:pPr lvl="0"/>
            <a:endParaRPr lang="en-US" dirty="0"/>
          </a:p>
          <a:p>
            <a:pPr lvl="0"/>
            <a:r>
              <a:rPr lang="en-US" dirty="0"/>
              <a:t>Transition: (Define stages of transition – 6.1, 6.2, 6.3</a:t>
            </a:r>
          </a:p>
          <a:p>
            <a:pPr lvl="0"/>
            <a:endParaRPr lang="en-US" dirty="0"/>
          </a:p>
          <a:p>
            <a:pPr lvl="0"/>
            <a:r>
              <a:rPr lang="en-US" dirty="0"/>
              <a:t>Technical Risk</a:t>
            </a:r>
          </a:p>
        </p:txBody>
      </p:sp>
      <p:sp>
        <p:nvSpPr>
          <p:cNvPr id="17" name="TextBox 16"/>
          <p:cNvSpPr txBox="1"/>
          <p:nvPr userDrawn="1"/>
        </p:nvSpPr>
        <p:spPr>
          <a:xfrm>
            <a:off x="1200151" y="1363190"/>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8" name="TextBox 17"/>
          <p:cNvSpPr txBox="1"/>
          <p:nvPr userDrawn="1"/>
        </p:nvSpPr>
        <p:spPr>
          <a:xfrm>
            <a:off x="7454898" y="1365363"/>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9" name="TextBox 18"/>
          <p:cNvSpPr txBox="1"/>
          <p:nvPr userDrawn="1"/>
        </p:nvSpPr>
        <p:spPr>
          <a:xfrm>
            <a:off x="341314" y="3843864"/>
            <a:ext cx="533717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1" name="TextBox 20"/>
          <p:cNvSpPr txBox="1"/>
          <p:nvPr userDrawn="1"/>
        </p:nvSpPr>
        <p:spPr>
          <a:xfrm>
            <a:off x="8188123" y="3843864"/>
            <a:ext cx="2153051"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24" name="Text Placeholder 6"/>
          <p:cNvSpPr>
            <a:spLocks noGrp="1"/>
          </p:cNvSpPr>
          <p:nvPr>
            <p:ph type="body" sz="quarter" idx="32" hasCustomPrompt="1"/>
          </p:nvPr>
        </p:nvSpPr>
        <p:spPr>
          <a:xfrm>
            <a:off x="6253087" y="4329799"/>
            <a:ext cx="3252157" cy="2221992"/>
          </a:xfrm>
        </p:spPr>
        <p:txBody>
          <a:bodyPr/>
          <a:lstStyle>
            <a:lvl1pPr marL="0" indent="0">
              <a:defRPr sz="1000"/>
            </a:lvl1pPr>
          </a:lstStyle>
          <a:p>
            <a:pPr lvl="0"/>
            <a:r>
              <a:rPr lang="en-US" dirty="0"/>
              <a:t>(Just include primes)</a:t>
            </a:r>
          </a:p>
        </p:txBody>
      </p:sp>
      <p:sp>
        <p:nvSpPr>
          <p:cNvPr id="25" name="Text Placeholder 6"/>
          <p:cNvSpPr>
            <a:spLocks noGrp="1"/>
          </p:cNvSpPr>
          <p:nvPr>
            <p:ph type="body" sz="quarter" idx="33" hasCustomPrompt="1"/>
          </p:nvPr>
        </p:nvSpPr>
        <p:spPr>
          <a:xfrm>
            <a:off x="9514448" y="4329585"/>
            <a:ext cx="2621280" cy="2221992"/>
          </a:xfrm>
        </p:spPr>
        <p:txBody>
          <a:bodyPr/>
          <a:lstStyle>
            <a:lvl1pPr marL="0" indent="0">
              <a:defRPr sz="1000" baseline="0"/>
            </a:lvl1pPr>
          </a:lstStyle>
          <a:p>
            <a:pPr lvl="0"/>
            <a:r>
              <a:rPr lang="en-US" dirty="0"/>
              <a:t>(City, State)</a:t>
            </a:r>
          </a:p>
        </p:txBody>
      </p:sp>
      <p:cxnSp>
        <p:nvCxnSpPr>
          <p:cNvPr id="13" name="Straight Connector 12"/>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8" name="Text Placeholder 67"/>
          <p:cNvSpPr>
            <a:spLocks noGrp="1"/>
          </p:cNvSpPr>
          <p:nvPr>
            <p:ph type="body" sz="quarter" idx="34" hasCustomPrompt="1"/>
          </p:nvPr>
        </p:nvSpPr>
        <p:spPr>
          <a:xfrm>
            <a:off x="1828800" y="201560"/>
            <a:ext cx="10162908" cy="521208"/>
          </a:xfrm>
        </p:spPr>
        <p:txBody>
          <a:bodyPr anchor="ctr"/>
          <a:lstStyle>
            <a:lvl1pPr>
              <a:defRPr sz="2400"/>
            </a:lvl1pPr>
          </a:lstStyle>
          <a:p>
            <a:pPr lvl="0"/>
            <a:r>
              <a:rPr lang="en-US" dirty="0"/>
              <a:t>Program Name (Acronym)</a:t>
            </a:r>
          </a:p>
        </p:txBody>
      </p:sp>
      <p:sp>
        <p:nvSpPr>
          <p:cNvPr id="55" name="Text Placeholder 2"/>
          <p:cNvSpPr>
            <a:spLocks noGrp="1"/>
          </p:cNvSpPr>
          <p:nvPr>
            <p:ph type="body" sz="quarter" idx="21" hasCustomPrompt="1"/>
          </p:nvPr>
        </p:nvSpPr>
        <p:spPr>
          <a:xfrm>
            <a:off x="373941" y="1100945"/>
            <a:ext cx="1987296"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6" name="Text Placeholder 2"/>
          <p:cNvSpPr>
            <a:spLocks noGrp="1"/>
          </p:cNvSpPr>
          <p:nvPr>
            <p:ph type="body" sz="quarter" idx="22" hasCustomPrompt="1"/>
          </p:nvPr>
        </p:nvSpPr>
        <p:spPr>
          <a:xfrm>
            <a:off x="3203771" y="1100946"/>
            <a:ext cx="165811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7" name="Text Placeholder 2"/>
          <p:cNvSpPr>
            <a:spLocks noGrp="1"/>
          </p:cNvSpPr>
          <p:nvPr>
            <p:ph type="body" sz="quarter" idx="23" hasCustomPrompt="1"/>
          </p:nvPr>
        </p:nvSpPr>
        <p:spPr>
          <a:xfrm>
            <a:off x="5851173"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39"/>
          <p:cNvSpPr>
            <a:spLocks noGrp="1"/>
          </p:cNvSpPr>
          <p:nvPr>
            <p:ph type="body" sz="quarter" idx="15" hasCustomPrompt="1"/>
          </p:nvPr>
        </p:nvSpPr>
        <p:spPr>
          <a:xfrm>
            <a:off x="9122068" y="1120609"/>
            <a:ext cx="975360" cy="230832"/>
          </a:xfrm>
          <a:noFill/>
        </p:spPr>
        <p:txBody>
          <a:bodyPr wrap="square" rtlCol="0">
            <a:spAutoFit/>
          </a:bodyPr>
          <a:lstStyle>
            <a:lvl1pPr algn="ctr">
              <a:defRPr lang="en-US" sz="900" dirty="0">
                <a:latin typeface="+mn-lt"/>
                <a:cs typeface="+mn-cs"/>
              </a:defRPr>
            </a:lvl1pPr>
          </a:lstStyle>
          <a:p>
            <a:pPr marL="0" lvl="0"/>
            <a:r>
              <a:rPr lang="en-US" dirty="0"/>
              <a:t>0.000</a:t>
            </a:r>
          </a:p>
        </p:txBody>
      </p:sp>
      <p:sp>
        <p:nvSpPr>
          <p:cNvPr id="59" name="Text Placeholder 39"/>
          <p:cNvSpPr>
            <a:spLocks noGrp="1"/>
          </p:cNvSpPr>
          <p:nvPr>
            <p:ph type="body" sz="quarter" idx="29" hasCustomPrompt="1"/>
          </p:nvPr>
        </p:nvSpPr>
        <p:spPr>
          <a:xfrm>
            <a:off x="10111545" y="1120609"/>
            <a:ext cx="975360" cy="230832"/>
          </a:xfrm>
          <a:noFill/>
        </p:spPr>
        <p:txBody>
          <a:bodyPr wrap="square"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30" hasCustomPrompt="1"/>
          </p:nvPr>
        </p:nvSpPr>
        <p:spPr>
          <a:xfrm>
            <a:off x="11095004" y="1120609"/>
            <a:ext cx="975360" cy="230832"/>
          </a:xfrm>
          <a:noFill/>
        </p:spPr>
        <p:txBody>
          <a:bodyPr wrap="square" rtlCol="0">
            <a:spAutoFit/>
          </a:bodyPr>
          <a:lstStyle>
            <a:lvl1pPr algn="ctr">
              <a:defRPr lang="en-US" sz="900" dirty="0">
                <a:latin typeface="+mn-lt"/>
                <a:cs typeface="+mn-cs"/>
              </a:defRPr>
            </a:lvl1pPr>
          </a:lstStyle>
          <a:p>
            <a:pPr marL="0" lvl="0"/>
            <a:r>
              <a:rPr lang="en-US" dirty="0"/>
              <a:t>0.000</a:t>
            </a:r>
          </a:p>
        </p:txBody>
      </p:sp>
      <p:sp>
        <p:nvSpPr>
          <p:cNvPr id="33" name="TextBox 32"/>
          <p:cNvSpPr txBox="1"/>
          <p:nvPr userDrawn="1"/>
        </p:nvSpPr>
        <p:spPr>
          <a:xfrm>
            <a:off x="2376359" y="1109506"/>
            <a:ext cx="1056740" cy="246221"/>
          </a:xfrm>
          <a:prstGeom prst="rect">
            <a:avLst/>
          </a:prstGeom>
          <a:noFill/>
        </p:spPr>
        <p:txBody>
          <a:bodyPr wrap="square" rtlCol="0">
            <a:spAutoFit/>
          </a:bodyPr>
          <a:lstStyle/>
          <a:p>
            <a:r>
              <a:rPr lang="en-US" sz="1000" dirty="0">
                <a:latin typeface="+mn-lt"/>
              </a:rPr>
              <a:t>PROJECT:</a:t>
            </a:r>
          </a:p>
        </p:txBody>
      </p:sp>
      <p:sp>
        <p:nvSpPr>
          <p:cNvPr id="34" name="TextBox 33"/>
          <p:cNvSpPr txBox="1"/>
          <p:nvPr userDrawn="1"/>
        </p:nvSpPr>
        <p:spPr>
          <a:xfrm>
            <a:off x="4819654" y="1109506"/>
            <a:ext cx="1606551"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35" name="TextBox 3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FY20</a:t>
            </a:r>
          </a:p>
        </p:txBody>
      </p:sp>
      <p:sp>
        <p:nvSpPr>
          <p:cNvPr id="36" name="TextBox 3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FY19</a:t>
            </a:r>
          </a:p>
        </p:txBody>
      </p:sp>
      <p:sp>
        <p:nvSpPr>
          <p:cNvPr id="37" name="TextBox 3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FY18</a:t>
            </a:r>
          </a:p>
        </p:txBody>
      </p:sp>
      <p:sp>
        <p:nvSpPr>
          <p:cNvPr id="38" name="TextBox 3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39" name="TextBox 38"/>
          <p:cNvSpPr txBox="1"/>
          <p:nvPr userDrawn="1"/>
        </p:nvSpPr>
        <p:spPr>
          <a:xfrm>
            <a:off x="38105" y="1100946"/>
            <a:ext cx="831849" cy="246221"/>
          </a:xfrm>
          <a:prstGeom prst="rect">
            <a:avLst/>
          </a:prstGeom>
          <a:noFill/>
        </p:spPr>
        <p:txBody>
          <a:bodyPr wrap="square" rtlCol="0">
            <a:spAutoFit/>
          </a:bodyPr>
          <a:lstStyle/>
          <a:p>
            <a:r>
              <a:rPr lang="en-US" sz="1000" dirty="0">
                <a:latin typeface="+mn-lt"/>
              </a:rPr>
              <a:t>PE:</a:t>
            </a:r>
          </a:p>
        </p:txBody>
      </p:sp>
      <p:sp>
        <p:nvSpPr>
          <p:cNvPr id="5" name="Text Placeholder 4"/>
          <p:cNvSpPr>
            <a:spLocks noGrp="1"/>
          </p:cNvSpPr>
          <p:nvPr>
            <p:ph type="body" sz="quarter" idx="37" hasCustomPrompt="1"/>
          </p:nvPr>
        </p:nvSpPr>
        <p:spPr>
          <a:xfrm>
            <a:off x="9115229" y="874914"/>
            <a:ext cx="975360" cy="228600"/>
          </a:xfrm>
        </p:spPr>
        <p:txBody>
          <a:bodyPr/>
          <a:lstStyle>
            <a:lvl1pPr algn="ctr">
              <a:defRPr sz="900"/>
            </a:lvl1pPr>
          </a:lstStyle>
          <a:p>
            <a:pPr lvl="0"/>
            <a:r>
              <a:rPr lang="en-US" dirty="0"/>
              <a:t>0.000</a:t>
            </a:r>
          </a:p>
        </p:txBody>
      </p:sp>
      <p:sp>
        <p:nvSpPr>
          <p:cNvPr id="7" name="Text Placeholder 6"/>
          <p:cNvSpPr>
            <a:spLocks noGrp="1"/>
          </p:cNvSpPr>
          <p:nvPr>
            <p:ph type="body" sz="quarter" idx="38" hasCustomPrompt="1"/>
          </p:nvPr>
        </p:nvSpPr>
        <p:spPr>
          <a:xfrm>
            <a:off x="10111545" y="874688"/>
            <a:ext cx="975360" cy="228600"/>
          </a:xfrm>
        </p:spPr>
        <p:txBody>
          <a:bodyPr/>
          <a:lstStyle>
            <a:lvl1pPr algn="ctr">
              <a:defRPr sz="900"/>
            </a:lvl1pPr>
          </a:lstStyle>
          <a:p>
            <a:pPr lvl="0"/>
            <a:r>
              <a:rPr lang="en-US" dirty="0"/>
              <a:t>0.000</a:t>
            </a:r>
          </a:p>
        </p:txBody>
      </p:sp>
      <p:sp>
        <p:nvSpPr>
          <p:cNvPr id="10" name="Text Placeholder 9"/>
          <p:cNvSpPr>
            <a:spLocks noGrp="1"/>
          </p:cNvSpPr>
          <p:nvPr>
            <p:ph type="body" sz="quarter" idx="39" hasCustomPrompt="1"/>
          </p:nvPr>
        </p:nvSpPr>
        <p:spPr>
          <a:xfrm>
            <a:off x="11095004" y="874688"/>
            <a:ext cx="975360" cy="228600"/>
          </a:xfrm>
        </p:spPr>
        <p:txBody>
          <a:bodyPr/>
          <a:lstStyle>
            <a:lvl1pPr algn="ctr">
              <a:defRPr sz="900"/>
            </a:lvl1pPr>
          </a:lstStyle>
          <a:p>
            <a:pPr lvl="0"/>
            <a:r>
              <a:rPr lang="en-US" dirty="0"/>
              <a:t>0.000</a:t>
            </a:r>
          </a:p>
        </p:txBody>
      </p:sp>
      <p:sp>
        <p:nvSpPr>
          <p:cNvPr id="16" name="Content Placeholder 15"/>
          <p:cNvSpPr>
            <a:spLocks noGrp="1"/>
          </p:cNvSpPr>
          <p:nvPr>
            <p:ph sz="quarter" idx="40" hasCustomPrompt="1"/>
          </p:nvPr>
        </p:nvSpPr>
        <p:spPr>
          <a:xfrm>
            <a:off x="8124905" y="1121948"/>
            <a:ext cx="975360" cy="228600"/>
          </a:xfrm>
        </p:spPr>
        <p:txBody>
          <a:bodyPr/>
          <a:lstStyle>
            <a:lvl1pPr algn="ctr">
              <a:defRPr sz="900"/>
            </a:lvl1pPr>
          </a:lstStyle>
          <a:p>
            <a:pPr lvl="0"/>
            <a:r>
              <a:rPr lang="en-US" dirty="0"/>
              <a:t>-</a:t>
            </a:r>
          </a:p>
        </p:txBody>
      </p:sp>
      <p:sp>
        <p:nvSpPr>
          <p:cNvPr id="26" name="Content Placeholder 25"/>
          <p:cNvSpPr>
            <a:spLocks noGrp="1"/>
          </p:cNvSpPr>
          <p:nvPr>
            <p:ph sz="quarter" idx="41" hasCustomPrompt="1"/>
          </p:nvPr>
        </p:nvSpPr>
        <p:spPr>
          <a:xfrm>
            <a:off x="8124905" y="874688"/>
            <a:ext cx="975360" cy="228600"/>
          </a:xfrm>
        </p:spPr>
        <p:txBody>
          <a:bodyPr/>
          <a:lstStyle>
            <a:lvl1pPr algn="ctr">
              <a:defRPr sz="900"/>
            </a:lvl1pPr>
            <a:lvl2pPr>
              <a:defRPr sz="900"/>
            </a:lvl2pPr>
            <a:lvl3pPr>
              <a:defRPr sz="900"/>
            </a:lvl3pPr>
            <a:lvl4pPr>
              <a:defRPr sz="900"/>
            </a:lvl4pPr>
            <a:lvl5pPr>
              <a:defRPr sz="900"/>
            </a:lvl5pPr>
          </a:lstStyle>
          <a:p>
            <a:pPr lvl="0"/>
            <a:r>
              <a:rPr lang="en-US" dirty="0"/>
              <a:t>-</a:t>
            </a:r>
          </a:p>
        </p:txBody>
      </p:sp>
      <p:sp>
        <p:nvSpPr>
          <p:cNvPr id="20" name="Rectangle 19"/>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22" name="Rectangle 21"/>
          <p:cNvSpPr/>
          <p:nvPr userDrawn="1"/>
        </p:nvSpPr>
        <p:spPr>
          <a:xfrm>
            <a:off x="9505245" y="4095463"/>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 name="Slide Number Placeholder 3"/>
          <p:cNvSpPr>
            <a:spLocks noGrp="1"/>
          </p:cNvSpPr>
          <p:nvPr>
            <p:ph type="sldNum" sz="quarter" idx="44"/>
          </p:nvPr>
        </p:nvSpPr>
        <p:spPr/>
        <p:txBody>
          <a:bodyPr/>
          <a:lstStyle/>
          <a:p>
            <a:pPr>
              <a:defRPr/>
            </a:pPr>
            <a:fld id="{231CC523-8BC6-4921-807A-66BD262F34AB}" type="slidenum">
              <a:rPr lang="en-US" smtClean="0"/>
              <a:pPr>
                <a:defRPr/>
              </a:pPr>
              <a:t>‹#›</a:t>
            </a:fld>
            <a:endParaRPr lang="en-US"/>
          </a:p>
        </p:txBody>
      </p:sp>
      <p:pic>
        <p:nvPicPr>
          <p:cNvPr id="40" name="Picture 39"/>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
        <p:nvSpPr>
          <p:cNvPr id="41" name="Footer Placeholder 2"/>
          <p:cNvSpPr>
            <a:spLocks noGrp="1"/>
          </p:cNvSpPr>
          <p:nvPr>
            <p:ph type="ftr" sz="quarter" idx="10"/>
          </p:nvPr>
        </p:nvSpPr>
        <p:spPr>
          <a:xfrm>
            <a:off x="1778000" y="6550026"/>
            <a:ext cx="8636000" cy="298450"/>
          </a:xfrm>
        </p:spPr>
        <p:txBody>
          <a:bodyPr/>
          <a:lstStyle/>
          <a:p>
            <a:r>
              <a:rPr lang="en-US" sz="900" dirty="0">
                <a:solidFill>
                  <a:prstClr val="white">
                    <a:lumMod val="50000"/>
                  </a:prstClr>
                </a:solidFill>
              </a:rPr>
              <a:t>Distribution authorized to U.S. Government Agencies only. Other requests for this document shall be referred to DARPA Director’s Office.</a:t>
            </a:r>
          </a:p>
        </p:txBody>
      </p:sp>
    </p:spTree>
    <p:extLst>
      <p:ext uri="{BB962C8B-B14F-4D97-AF65-F5344CB8AC3E}">
        <p14:creationId xmlns:p14="http://schemas.microsoft.com/office/powerpoint/2010/main" val="4105798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Y17_Staffer_Quad_3">
    <p:spTree>
      <p:nvGrpSpPr>
        <p:cNvPr id="1" name=""/>
        <p:cNvGrpSpPr/>
        <p:nvPr/>
      </p:nvGrpSpPr>
      <p:grpSpPr>
        <a:xfrm>
          <a:off x="0" y="0"/>
          <a:ext cx="0" cy="0"/>
          <a:chOff x="0" y="0"/>
          <a:chExt cx="0" cy="0"/>
        </a:xfrm>
      </p:grpSpPr>
      <p:sp>
        <p:nvSpPr>
          <p:cNvPr id="64" name="Text Placeholder 70"/>
          <p:cNvSpPr>
            <a:spLocks noGrp="1"/>
          </p:cNvSpPr>
          <p:nvPr>
            <p:ph type="body" sz="quarter" idx="49" hasCustomPrompt="1"/>
          </p:nvPr>
        </p:nvSpPr>
        <p:spPr>
          <a:xfrm>
            <a:off x="262875" y="1592626"/>
            <a:ext cx="5718048" cy="2157984"/>
          </a:xfrm>
        </p:spPr>
        <p:txBody>
          <a:bodyPr/>
          <a:lstStyle>
            <a:lvl1pPr marL="0" indent="0">
              <a:defRPr sz="1200" baseline="0"/>
            </a:lvl1pPr>
          </a:lstStyle>
          <a:p>
            <a:pPr lvl="0"/>
            <a:r>
              <a:rPr lang="en-US" dirty="0"/>
              <a:t>(Give a broad overview of the program here)</a:t>
            </a:r>
          </a:p>
        </p:txBody>
      </p:sp>
      <p:sp>
        <p:nvSpPr>
          <p:cNvPr id="63" name="Text Placeholder 6"/>
          <p:cNvSpPr>
            <a:spLocks noGrp="1"/>
          </p:cNvSpPr>
          <p:nvPr>
            <p:ph type="body" sz="quarter" idx="47" hasCustomPrompt="1"/>
          </p:nvPr>
        </p:nvSpPr>
        <p:spPr>
          <a:xfrm>
            <a:off x="9514448" y="4329585"/>
            <a:ext cx="2621280" cy="2221992"/>
          </a:xfrm>
        </p:spPr>
        <p:txBody>
          <a:bodyPr/>
          <a:lstStyle>
            <a:lvl1pPr marL="0" indent="0">
              <a:defRPr sz="1000" baseline="0"/>
            </a:lvl1pPr>
          </a:lstStyle>
          <a:p>
            <a:pPr lvl="0"/>
            <a:r>
              <a:rPr lang="en-US" dirty="0"/>
              <a:t>(City, State)</a:t>
            </a:r>
          </a:p>
        </p:txBody>
      </p:sp>
      <p:sp>
        <p:nvSpPr>
          <p:cNvPr id="62" name="Text Placeholder 6"/>
          <p:cNvSpPr>
            <a:spLocks noGrp="1"/>
          </p:cNvSpPr>
          <p:nvPr>
            <p:ph type="body" sz="quarter" idx="46" hasCustomPrompt="1"/>
          </p:nvPr>
        </p:nvSpPr>
        <p:spPr>
          <a:xfrm>
            <a:off x="6253087" y="4329799"/>
            <a:ext cx="3252157" cy="2221992"/>
          </a:xfrm>
        </p:spPr>
        <p:txBody>
          <a:bodyPr/>
          <a:lstStyle>
            <a:lvl1pPr marL="0" indent="0">
              <a:defRPr sz="1000"/>
            </a:lvl1pPr>
          </a:lstStyle>
          <a:p>
            <a:pPr lvl="0"/>
            <a:r>
              <a:rPr lang="en-US" dirty="0"/>
              <a:t>(Just include primes)</a:t>
            </a:r>
          </a:p>
        </p:txBody>
      </p:sp>
      <p:sp>
        <p:nvSpPr>
          <p:cNvPr id="60" name="Text Placeholder 67"/>
          <p:cNvSpPr>
            <a:spLocks noGrp="1"/>
          </p:cNvSpPr>
          <p:nvPr>
            <p:ph type="body" sz="quarter" idx="43" hasCustomPrompt="1"/>
          </p:nvPr>
        </p:nvSpPr>
        <p:spPr>
          <a:xfrm>
            <a:off x="1828800" y="201560"/>
            <a:ext cx="10162908" cy="521208"/>
          </a:xfrm>
        </p:spPr>
        <p:txBody>
          <a:bodyPr anchor="ctr"/>
          <a:lstStyle>
            <a:lvl1pPr>
              <a:defRPr sz="2400"/>
            </a:lvl1pPr>
          </a:lstStyle>
          <a:p>
            <a:pPr lvl="0"/>
            <a:r>
              <a:rPr lang="en-US" dirty="0"/>
              <a:t>Program Name (Acronym)</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11" name="TextBox 10"/>
          <p:cNvSpPr txBox="1"/>
          <p:nvPr userDrawn="1"/>
        </p:nvSpPr>
        <p:spPr>
          <a:xfrm>
            <a:off x="2953687" y="1124895"/>
            <a:ext cx="1056740" cy="246221"/>
          </a:xfrm>
          <a:prstGeom prst="rect">
            <a:avLst/>
          </a:prstGeom>
          <a:noFill/>
        </p:spPr>
        <p:txBody>
          <a:bodyPr wrap="square" rtlCol="0">
            <a:spAutoFit/>
          </a:bodyPr>
          <a:lstStyle/>
          <a:p>
            <a:r>
              <a:rPr lang="en-US" sz="1000" dirty="0">
                <a:latin typeface="+mn-lt"/>
              </a:rPr>
              <a:t>PROJECT:</a:t>
            </a:r>
          </a:p>
        </p:txBody>
      </p:sp>
      <p:sp>
        <p:nvSpPr>
          <p:cNvPr id="53" name="TextBox 52"/>
          <p:cNvSpPr txBox="1"/>
          <p:nvPr userDrawn="1"/>
        </p:nvSpPr>
        <p:spPr>
          <a:xfrm>
            <a:off x="38105" y="1100946"/>
            <a:ext cx="831849" cy="246221"/>
          </a:xfrm>
          <a:prstGeom prst="rect">
            <a:avLst/>
          </a:prstGeom>
          <a:noFill/>
        </p:spPr>
        <p:txBody>
          <a:bodyPr wrap="square" rtlCol="0">
            <a:spAutoFit/>
          </a:bodyPr>
          <a:lstStyle/>
          <a:p>
            <a:r>
              <a:rPr lang="en-US" sz="1000" dirty="0">
                <a:latin typeface="+mn-lt"/>
              </a:rPr>
              <a:t>PE:</a:t>
            </a:r>
          </a:p>
        </p:txBody>
      </p:sp>
      <p:sp>
        <p:nvSpPr>
          <p:cNvPr id="12" name="TextBox 11"/>
          <p:cNvSpPr txBox="1"/>
          <p:nvPr userDrawn="1"/>
        </p:nvSpPr>
        <p:spPr>
          <a:xfrm>
            <a:off x="5901886" y="1115063"/>
            <a:ext cx="1606551"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364472" y="1095399"/>
            <a:ext cx="2764371"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768343" y="1095399"/>
            <a:ext cx="229721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6934856" y="1105231"/>
            <a:ext cx="121362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10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FY20</a:t>
            </a:r>
          </a:p>
        </p:txBody>
      </p:sp>
      <p:sp>
        <p:nvSpPr>
          <p:cNvPr id="14" name="TextBox 13"/>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FY19</a:t>
            </a:r>
          </a:p>
        </p:txBody>
      </p:sp>
      <p:sp>
        <p:nvSpPr>
          <p:cNvPr id="15" name="TextBox 14"/>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FY18</a:t>
            </a:r>
          </a:p>
        </p:txBody>
      </p:sp>
      <p:sp>
        <p:nvSpPr>
          <p:cNvPr id="45" name="TextBox 44"/>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46" name="Text Placeholder 39"/>
          <p:cNvSpPr>
            <a:spLocks noGrp="1"/>
          </p:cNvSpPr>
          <p:nvPr userDrawn="1">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49" name="Text Placeholder 39"/>
          <p:cNvSpPr>
            <a:spLocks noGrp="1"/>
          </p:cNvSpPr>
          <p:nvPr userDrawn="1">
            <p:ph type="body" sz="quarter" idx="36" hasCustomPrompt="1"/>
          </p:nvPr>
        </p:nvSpPr>
        <p:spPr>
          <a:xfrm>
            <a:off x="9131097"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10106620"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11085197"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8152193" y="84914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57" name="Text Placeholder 73"/>
          <p:cNvSpPr>
            <a:spLocks noGrp="1"/>
          </p:cNvSpPr>
          <p:nvPr>
            <p:ph type="body" sz="quarter" idx="40" hasCustomPrompt="1"/>
          </p:nvPr>
        </p:nvSpPr>
        <p:spPr>
          <a:xfrm>
            <a:off x="262875" y="4077691"/>
            <a:ext cx="5718048" cy="2157984"/>
          </a:xfrm>
        </p:spPr>
        <p:txBody>
          <a:bodyPr/>
          <a:lstStyle>
            <a:lvl1pPr marL="0" indent="0">
              <a:defRPr sz="1200" baseline="0"/>
            </a:lvl1pPr>
          </a:lstStyle>
          <a:p>
            <a:pPr lvl="0"/>
            <a:r>
              <a:rPr lang="en-US" dirty="0"/>
              <a:t>(What are you trying to accomplish and what is the desired end state)</a:t>
            </a:r>
          </a:p>
        </p:txBody>
      </p:sp>
      <p:sp>
        <p:nvSpPr>
          <p:cNvPr id="59" name="Text Placeholder 6"/>
          <p:cNvSpPr>
            <a:spLocks noGrp="1"/>
          </p:cNvSpPr>
          <p:nvPr>
            <p:ph type="body" sz="quarter" idx="14" hasCustomPrompt="1"/>
          </p:nvPr>
        </p:nvSpPr>
        <p:spPr>
          <a:xfrm>
            <a:off x="6273660" y="1592626"/>
            <a:ext cx="5718048" cy="2157984"/>
          </a:xfrm>
        </p:spPr>
        <p:txBody>
          <a:bodyPr/>
          <a:lstStyle>
            <a:lvl1pPr marL="0" indent="0">
              <a:defRPr sz="1200" baseline="0"/>
            </a:lvl1pPr>
          </a:lstStyle>
          <a:p>
            <a:pPr lvl="0"/>
            <a:r>
              <a:rPr lang="en-US" dirty="0"/>
              <a:t>Upcoming Key Decisions:</a:t>
            </a:r>
          </a:p>
          <a:p>
            <a:pPr lvl="0"/>
            <a:endParaRPr lang="en-US" dirty="0"/>
          </a:p>
          <a:p>
            <a:pPr lvl="0"/>
            <a:r>
              <a:rPr lang="en-US" dirty="0"/>
              <a:t>Transition: (Define stages of transition – 6.1, 6.2, 6.3</a:t>
            </a:r>
          </a:p>
          <a:p>
            <a:pPr lvl="0"/>
            <a:endParaRPr lang="en-US" dirty="0"/>
          </a:p>
          <a:p>
            <a:pPr lvl="0"/>
            <a:r>
              <a:rPr lang="en-US" dirty="0"/>
              <a:t>Technical Risk</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8" name="Rectangle 7"/>
          <p:cNvSpPr/>
          <p:nvPr userDrawn="1"/>
        </p:nvSpPr>
        <p:spPr>
          <a:xfrm>
            <a:off x="9505245" y="4095463"/>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 name="Slide Number Placeholder 3"/>
          <p:cNvSpPr>
            <a:spLocks noGrp="1"/>
          </p:cNvSpPr>
          <p:nvPr>
            <p:ph type="sldNum" sz="quarter" idx="52"/>
          </p:nvPr>
        </p:nvSpPr>
        <p:spPr/>
        <p:txBody>
          <a:bodyPr/>
          <a:lstStyle/>
          <a:p>
            <a:pPr>
              <a:defRPr/>
            </a:pPr>
            <a:fld id="{231CC523-8BC6-4921-807A-66BD262F34AB}" type="slidenum">
              <a:rPr lang="en-US" smtClean="0"/>
              <a:pPr>
                <a:defRPr/>
              </a:pPr>
              <a:t>‹#›</a:t>
            </a:fld>
            <a:endParaRPr lang="en-US"/>
          </a:p>
        </p:txBody>
      </p:sp>
      <p:pic>
        <p:nvPicPr>
          <p:cNvPr id="54" name="Picture 53"/>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
        <p:nvSpPr>
          <p:cNvPr id="55" name="Footer Placeholder 2"/>
          <p:cNvSpPr>
            <a:spLocks noGrp="1"/>
          </p:cNvSpPr>
          <p:nvPr>
            <p:ph type="ftr" sz="quarter" idx="10"/>
          </p:nvPr>
        </p:nvSpPr>
        <p:spPr>
          <a:xfrm>
            <a:off x="1778000" y="6550026"/>
            <a:ext cx="8636000" cy="298450"/>
          </a:xfrm>
        </p:spPr>
        <p:txBody>
          <a:bodyPr/>
          <a:lstStyle/>
          <a:p>
            <a:r>
              <a:rPr lang="en-US" sz="900" dirty="0">
                <a:solidFill>
                  <a:prstClr val="white">
                    <a:lumMod val="50000"/>
                  </a:prstClr>
                </a:solidFill>
              </a:rPr>
              <a:t>Distribution authorized to U.S. Government Agencies only. Other requests for this document shall be referred to DARPA Director’s Office.</a:t>
            </a:r>
          </a:p>
        </p:txBody>
      </p:sp>
    </p:spTree>
    <p:extLst>
      <p:ext uri="{BB962C8B-B14F-4D97-AF65-F5344CB8AC3E}">
        <p14:creationId xmlns:p14="http://schemas.microsoft.com/office/powerpoint/2010/main" val="362144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2603497" y="-1333497"/>
            <a:ext cx="6400803" cy="952500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447443" y="3228446"/>
            <a:ext cx="5546817" cy="397933"/>
          </a:xfrm>
        </p:spPr>
        <p:txBody>
          <a:bodyPr/>
          <a:lstStyle/>
          <a:p>
            <a:pPr>
              <a:defRPr/>
            </a:pPr>
            <a:r>
              <a:rPr lang="en-US" dirty="0"/>
              <a:t>Distribution Statement</a:t>
            </a:r>
          </a:p>
        </p:txBody>
      </p:sp>
      <p:sp>
        <p:nvSpPr>
          <p:cNvPr id="4" name="Slide Number Placeholder 3"/>
          <p:cNvSpPr>
            <a:spLocks noGrp="1"/>
          </p:cNvSpPr>
          <p:nvPr>
            <p:ph type="sldNum" sz="quarter" idx="11"/>
          </p:nvPr>
        </p:nvSpPr>
        <p:spPr>
          <a:xfrm rot="5400000">
            <a:off x="56713" y="6309160"/>
            <a:ext cx="530038" cy="389469"/>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9074222" y="3657674"/>
            <a:ext cx="5041761" cy="901700"/>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11022546" y="228601"/>
            <a:ext cx="2117"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rot="5400000">
            <a:off x="10974382" y="472024"/>
            <a:ext cx="1241441" cy="691068"/>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dirty="0"/>
              <a:t>Distribution Statement</a:t>
            </a:r>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4E2C-28A1-4ACF-BE1C-DC6E3E3FF6B4}" type="datetimeFigureOut">
              <a:rPr lang="en-US" smtClean="0"/>
              <a:t>6/2/2025</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60" r:id="rId7"/>
    <p:sldLayoutId id="2147483725" r:id="rId8"/>
    <p:sldLayoutId id="2147483726" r:id="rId9"/>
    <p:sldLayoutId id="2147483729" r:id="rId10"/>
    <p:sldLayoutId id="2147483728" r:id="rId11"/>
    <p:sldLayoutId id="2147483727" r:id="rId12"/>
    <p:sldLayoutId id="2147483730" r:id="rId13"/>
    <p:sldLayoutId id="2147483731" r:id="rId14"/>
    <p:sldLayoutId id="2147483757" r:id="rId15"/>
    <p:sldLayoutId id="2147483758" r:id="rId16"/>
    <p:sldLayoutId id="2147483759" r:id="rId17"/>
    <p:sldLayoutId id="2147483754" r:id="rId18"/>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470FBF-3577-4646-3400-2DEDFB440ED7}"/>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5" name="Content Placeholder 4">
            <a:extLst>
              <a:ext uri="{FF2B5EF4-FFF2-40B4-BE49-F238E27FC236}">
                <a16:creationId xmlns:a16="http://schemas.microsoft.com/office/drawing/2014/main" id="{A939A08D-1080-F6C1-B95B-A9172912A5AD}"/>
              </a:ext>
            </a:extLst>
          </p:cNvPr>
          <p:cNvSpPr>
            <a:spLocks noGrp="1"/>
          </p:cNvSpPr>
          <p:nvPr>
            <p:ph sz="quarter" idx="13"/>
          </p:nvPr>
        </p:nvSpPr>
        <p:spPr>
          <a:xfrm>
            <a:off x="381000" y="897196"/>
            <a:ext cx="11430000" cy="5669280"/>
          </a:xfrm>
        </p:spPr>
        <p:txBody>
          <a:bodyPr/>
          <a:lstStyle/>
          <a:p>
            <a:pPr>
              <a:lnSpc>
                <a:spcPct val="115000"/>
              </a:lnSpc>
              <a:spcBef>
                <a:spcPts val="0"/>
              </a:spcBef>
            </a:pPr>
            <a:r>
              <a:rPr lang="en-US" sz="1600" dirty="0">
                <a:latin typeface="+mj-lt"/>
                <a:ea typeface="Calibri" panose="020F0502020204030204" pitchFamily="34" charset="0"/>
                <a:cs typeface="Times New Roman" panose="02020603050405020304" pitchFamily="18" charset="0"/>
              </a:rPr>
              <a:t>Use of this template is </a:t>
            </a:r>
            <a:r>
              <a:rPr lang="en-US" sz="1600" dirty="0">
                <a:solidFill>
                  <a:srgbClr val="FF0000"/>
                </a:solidFill>
                <a:latin typeface="+mj-lt"/>
                <a:ea typeface="Calibri" panose="020F0502020204030204" pitchFamily="34" charset="0"/>
                <a:cs typeface="Times New Roman" panose="02020603050405020304" pitchFamily="18" charset="0"/>
              </a:rPr>
              <a:t>required</a:t>
            </a:r>
            <a:r>
              <a:rPr lang="en-US" sz="1600" dirty="0">
                <a:latin typeface="+mj-lt"/>
                <a:ea typeface="Calibri" panose="020F0502020204030204" pitchFamily="34" charset="0"/>
                <a:cs typeface="Times New Roman" panose="02020603050405020304" pitchFamily="18" charset="0"/>
              </a:rPr>
              <a:t> for all proposal submissions to this BAA. Proposers must include all information in the Proposal Summary Slide Template, Proposal Instructions and Volume I Template (Technical and Management), Proposal Instructions and Volume II Template (Cost), and Risk Assessment Matrix Instructions and Template to constitute a full proposal submission. Proposals not meeting the format prescribed herein may not be reviewed.</a:t>
            </a: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a:p>
            <a:pPr>
              <a:lnSpc>
                <a:spcPct val="115000"/>
              </a:lnSpc>
              <a:spcBef>
                <a:spcPts val="0"/>
              </a:spcBef>
            </a:pPr>
            <a:r>
              <a:rPr lang="en-US" sz="1600" dirty="0">
                <a:latin typeface="+mj-lt"/>
                <a:ea typeface="Calibri" panose="020F0502020204030204" pitchFamily="34" charset="0"/>
                <a:cs typeface="Times New Roman" panose="02020603050405020304" pitchFamily="18" charset="0"/>
              </a:rPr>
              <a:t>The Risk Assessment Matrix Template must include all components and must be submitted in Microsoft PowerPoint format under the file naming convention “[</a:t>
            </a:r>
            <a:r>
              <a:rPr lang="en-US" sz="1600" dirty="0" err="1">
                <a:latin typeface="+mj-lt"/>
                <a:ea typeface="Calibri" panose="020F0502020204030204" pitchFamily="34" charset="0"/>
                <a:cs typeface="Times New Roman" panose="02020603050405020304" pitchFamily="18" charset="0"/>
              </a:rPr>
              <a:t>OrganizationName</a:t>
            </a:r>
            <a:r>
              <a:rPr lang="en-US" sz="1600" dirty="0">
                <a:latin typeface="+mj-lt"/>
                <a:ea typeface="Calibri" panose="020F0502020204030204" pitchFamily="34" charset="0"/>
                <a:cs typeface="Times New Roman" panose="02020603050405020304" pitchFamily="18" charset="0"/>
              </a:rPr>
              <a:t>]_</a:t>
            </a:r>
            <a:r>
              <a:rPr lang="en-US" sz="1600" dirty="0" err="1">
                <a:latin typeface="+mj-lt"/>
                <a:ea typeface="Calibri" panose="020F0502020204030204" pitchFamily="34" charset="0"/>
                <a:cs typeface="Times New Roman" panose="02020603050405020304" pitchFamily="18" charset="0"/>
              </a:rPr>
              <a:t>Risk_Assessment_Matrix</a:t>
            </a:r>
            <a:r>
              <a:rPr lang="en-US" sz="1600" dirty="0">
                <a:latin typeface="+mj-lt"/>
                <a:ea typeface="Calibri" panose="020F0502020204030204" pitchFamily="34" charset="0"/>
                <a:cs typeface="Times New Roman" panose="02020603050405020304" pitchFamily="18" charset="0"/>
              </a:rPr>
              <a:t>”. </a:t>
            </a: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a:p>
            <a:pPr>
              <a:lnSpc>
                <a:spcPct val="115000"/>
              </a:lnSpc>
              <a:spcBef>
                <a:spcPts val="0"/>
              </a:spcBef>
            </a:pPr>
            <a:r>
              <a:rPr lang="en-US" sz="1600" dirty="0">
                <a:latin typeface="+mj-lt"/>
                <a:ea typeface="Calibri" panose="020F0502020204030204" pitchFamily="34" charset="0"/>
                <a:cs typeface="Times New Roman" panose="02020603050405020304" pitchFamily="18" charset="0"/>
              </a:rPr>
              <a:t>Clearly describe the top five technical risks associated with the proposed research. For each risk:</a:t>
            </a:r>
          </a:p>
          <a:p>
            <a:pPr lvl="1">
              <a:lnSpc>
                <a:spcPct val="115000"/>
              </a:lnSpc>
              <a:spcBef>
                <a:spcPts val="0"/>
              </a:spcBef>
            </a:pPr>
            <a:r>
              <a:rPr lang="en-US" dirty="0">
                <a:latin typeface="+mj-lt"/>
                <a:ea typeface="Calibri" panose="020F0502020204030204" pitchFamily="34" charset="0"/>
                <a:cs typeface="Times New Roman" panose="02020603050405020304" pitchFamily="18" charset="0"/>
              </a:rPr>
              <a:t>Provide a clear, concise Risk Statement / Description of the issue</a:t>
            </a:r>
          </a:p>
          <a:p>
            <a:pPr lvl="1">
              <a:lnSpc>
                <a:spcPct val="115000"/>
              </a:lnSpc>
              <a:spcBef>
                <a:spcPts val="0"/>
              </a:spcBef>
            </a:pPr>
            <a:r>
              <a:rPr lang="en-US" dirty="0">
                <a:latin typeface="+mj-lt"/>
                <a:ea typeface="Calibri" panose="020F0502020204030204" pitchFamily="34" charset="0"/>
                <a:cs typeface="Times New Roman" panose="02020603050405020304" pitchFamily="18" charset="0"/>
              </a:rPr>
              <a:t>Quantify the potential impact on program success. Consider factors such as: schedule delays, cost overruns, performance degradation, inability to achieve key milestones. </a:t>
            </a:r>
          </a:p>
          <a:p>
            <a:pPr lvl="1">
              <a:lnSpc>
                <a:spcPct val="115000"/>
              </a:lnSpc>
              <a:spcBef>
                <a:spcPts val="0"/>
              </a:spcBef>
            </a:pPr>
            <a:r>
              <a:rPr lang="en-US" dirty="0">
                <a:latin typeface="+mj-lt"/>
                <a:ea typeface="Calibri" panose="020F0502020204030204" pitchFamily="34" charset="0"/>
                <a:cs typeface="Times New Roman" panose="02020603050405020304" pitchFamily="18" charset="0"/>
              </a:rPr>
              <a:t>Provide a detailed mitigation plan that includes specific actions to be taken to reduce the likelihood and/or impact of the risk. Mitigation plans should be realistic, feasible, and cost-effective.</a:t>
            </a:r>
          </a:p>
          <a:p>
            <a:pPr lvl="1">
              <a:lnSpc>
                <a:spcPct val="115000"/>
              </a:lnSpc>
              <a:spcBef>
                <a:spcPts val="0"/>
              </a:spcBef>
            </a:pPr>
            <a:r>
              <a:rPr lang="en-US" dirty="0">
                <a:latin typeface="+mj-lt"/>
                <a:ea typeface="Calibri" panose="020F0502020204030204" pitchFamily="34" charset="0"/>
                <a:cs typeface="Times New Roman" panose="02020603050405020304" pitchFamily="18" charset="0"/>
              </a:rPr>
              <a:t>Clearly articulate the potential payoff associated with successfully avoiding or overcoming the risk. </a:t>
            </a:r>
          </a:p>
          <a:p>
            <a:pPr lvl="1">
              <a:lnSpc>
                <a:spcPct val="115000"/>
              </a:lnSpc>
              <a:spcBef>
                <a:spcPts val="0"/>
              </a:spcBef>
            </a:pPr>
            <a:r>
              <a:rPr lang="en-US" dirty="0">
                <a:latin typeface="+mj-lt"/>
                <a:ea typeface="Calibri" panose="020F0502020204030204" pitchFamily="34" charset="0"/>
                <a:cs typeface="Times New Roman" panose="02020603050405020304" pitchFamily="18" charset="0"/>
              </a:rPr>
              <a:t>Describe any contingency plans that will be implemented if mitigation strategies are not successful.</a:t>
            </a:r>
          </a:p>
          <a:p>
            <a:pPr lvl="1">
              <a:lnSpc>
                <a:spcPct val="115000"/>
              </a:lnSpc>
              <a:spcBef>
                <a:spcPts val="0"/>
              </a:spcBef>
            </a:pPr>
            <a:r>
              <a:rPr lang="en-US" dirty="0">
                <a:latin typeface="+mj-lt"/>
                <a:ea typeface="Calibri" panose="020F0502020204030204" pitchFamily="34" charset="0"/>
                <a:cs typeface="Times New Roman" panose="02020603050405020304" pitchFamily="18" charset="0"/>
              </a:rPr>
              <a:t>Outline your approach to monitor risks, track progress, and adjust plans as needed.</a:t>
            </a:r>
          </a:p>
          <a:p>
            <a:pPr>
              <a:lnSpc>
                <a:spcPct val="115000"/>
              </a:lnSpc>
              <a:spcBef>
                <a:spcPts val="0"/>
              </a:spcBef>
            </a:pPr>
            <a:endParaRPr lang="en-US" dirty="0">
              <a:latin typeface="+mj-lt"/>
              <a:ea typeface="Calibri" panose="020F0502020204030204" pitchFamily="34" charset="0"/>
              <a:cs typeface="Times New Roman" panose="02020603050405020304" pitchFamily="18" charset="0"/>
            </a:endParaRPr>
          </a:p>
          <a:p>
            <a:pPr>
              <a:lnSpc>
                <a:spcPct val="115000"/>
              </a:lnSpc>
              <a:spcBef>
                <a:spcPts val="0"/>
              </a:spcBef>
            </a:pPr>
            <a:endParaRPr lang="en-US" sz="1600" dirty="0">
              <a:latin typeface="+mj-lt"/>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F68FDE8A-7D31-1292-2874-4EEBB91A3568}"/>
              </a:ext>
            </a:extLst>
          </p:cNvPr>
          <p:cNvSpPr>
            <a:spLocks noGrp="1"/>
          </p:cNvSpPr>
          <p:nvPr>
            <p:ph type="ctrTitle"/>
          </p:nvPr>
        </p:nvSpPr>
        <p:spPr/>
        <p:txBody>
          <a:bodyPr/>
          <a:lstStyle/>
          <a:p>
            <a:r>
              <a:rPr lang="en-US" dirty="0"/>
              <a:t>Risk Assessment Matrix Instructions and Template</a:t>
            </a:r>
          </a:p>
        </p:txBody>
      </p:sp>
    </p:spTree>
    <p:extLst>
      <p:ext uri="{BB962C8B-B14F-4D97-AF65-F5344CB8AC3E}">
        <p14:creationId xmlns:p14="http://schemas.microsoft.com/office/powerpoint/2010/main" val="349156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FE23290-AAD6-4152-90AB-8874377DD884}"/>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Title 3">
            <a:extLst>
              <a:ext uri="{FF2B5EF4-FFF2-40B4-BE49-F238E27FC236}">
                <a16:creationId xmlns:a16="http://schemas.microsoft.com/office/drawing/2014/main" id="{B4CEBF88-814D-4AA6-B061-7298C1AE185C}"/>
              </a:ext>
            </a:extLst>
          </p:cNvPr>
          <p:cNvSpPr>
            <a:spLocks noGrp="1"/>
          </p:cNvSpPr>
          <p:nvPr>
            <p:ph type="ctrTitle"/>
          </p:nvPr>
        </p:nvSpPr>
        <p:spPr/>
        <p:txBody>
          <a:bodyPr>
            <a:noAutofit/>
          </a:bodyPr>
          <a:lstStyle/>
          <a:p>
            <a:r>
              <a:rPr lang="en-US" sz="2000" b="1" dirty="0"/>
              <a:t>Risk Overview: 5 X 5 Matrix</a:t>
            </a:r>
            <a:br>
              <a:rPr lang="en-US" sz="2000" b="1" dirty="0"/>
            </a:br>
            <a:r>
              <a:rPr lang="en-US" sz="1200" b="1" dirty="0"/>
              <a:t>What is going to make this program fail?</a:t>
            </a:r>
            <a:endParaRPr lang="en-US" sz="1200" dirty="0"/>
          </a:p>
        </p:txBody>
      </p:sp>
      <p:graphicFrame>
        <p:nvGraphicFramePr>
          <p:cNvPr id="7" name="Table 6"/>
          <p:cNvGraphicFramePr>
            <a:graphicFrameLocks noGrp="1"/>
          </p:cNvGraphicFramePr>
          <p:nvPr>
            <p:extLst>
              <p:ext uri="{D42A27DB-BD31-4B8C-83A1-F6EECF244321}">
                <p14:modId xmlns:p14="http://schemas.microsoft.com/office/powerpoint/2010/main" val="1908813096"/>
              </p:ext>
            </p:extLst>
          </p:nvPr>
        </p:nvGraphicFramePr>
        <p:xfrm>
          <a:off x="3864079" y="908089"/>
          <a:ext cx="4378473" cy="4175760"/>
        </p:xfrm>
        <a:graphic>
          <a:graphicData uri="http://schemas.openxmlformats.org/drawingml/2006/table">
            <a:tbl>
              <a:tblPr firstRow="1" bandRow="1">
                <a:tableStyleId>{5C22544A-7EE6-4342-B048-85BDC9FD1C3A}</a:tableStyleId>
              </a:tblPr>
              <a:tblGrid>
                <a:gridCol w="720873">
                  <a:extLst>
                    <a:ext uri="{9D8B030D-6E8A-4147-A177-3AD203B41FA5}">
                      <a16:colId xmlns:a16="http://schemas.microsoft.com/office/drawing/2014/main" val="26201818"/>
                    </a:ext>
                  </a:extLst>
                </a:gridCol>
                <a:gridCol w="731520">
                  <a:extLst>
                    <a:ext uri="{9D8B030D-6E8A-4147-A177-3AD203B41FA5}">
                      <a16:colId xmlns:a16="http://schemas.microsoft.com/office/drawing/2014/main" val="3030405573"/>
                    </a:ext>
                  </a:extLst>
                </a:gridCol>
                <a:gridCol w="731520">
                  <a:extLst>
                    <a:ext uri="{9D8B030D-6E8A-4147-A177-3AD203B41FA5}">
                      <a16:colId xmlns:a16="http://schemas.microsoft.com/office/drawing/2014/main" val="1054428607"/>
                    </a:ext>
                  </a:extLst>
                </a:gridCol>
                <a:gridCol w="731520">
                  <a:extLst>
                    <a:ext uri="{9D8B030D-6E8A-4147-A177-3AD203B41FA5}">
                      <a16:colId xmlns:a16="http://schemas.microsoft.com/office/drawing/2014/main" val="669023738"/>
                    </a:ext>
                  </a:extLst>
                </a:gridCol>
                <a:gridCol w="731520">
                  <a:extLst>
                    <a:ext uri="{9D8B030D-6E8A-4147-A177-3AD203B41FA5}">
                      <a16:colId xmlns:a16="http://schemas.microsoft.com/office/drawing/2014/main" val="947748874"/>
                    </a:ext>
                  </a:extLst>
                </a:gridCol>
                <a:gridCol w="731520">
                  <a:extLst>
                    <a:ext uri="{9D8B030D-6E8A-4147-A177-3AD203B41FA5}">
                      <a16:colId xmlns:a16="http://schemas.microsoft.com/office/drawing/2014/main" val="3886275490"/>
                    </a:ext>
                  </a:extLst>
                </a:gridCol>
              </a:tblGrid>
              <a:tr h="731520">
                <a:tc>
                  <a:txBody>
                    <a:bodyPr/>
                    <a:lstStyle/>
                    <a:p>
                      <a:pPr algn="ctr"/>
                      <a:r>
                        <a:rPr lang="en-US" b="0" dirty="0">
                          <a:solidFill>
                            <a:schemeClr val="tx1"/>
                          </a:solidFill>
                        </a:rPr>
                        <a:t>5</a:t>
                      </a:r>
                    </a:p>
                    <a:p>
                      <a:pPr algn="ctr"/>
                      <a:r>
                        <a:rPr lang="en-US" sz="1000" b="0" dirty="0">
                          <a:solidFill>
                            <a:schemeClr val="tx1"/>
                          </a:solidFill>
                        </a:rPr>
                        <a:t>80-90%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219456906"/>
                  </a:ext>
                </a:extLst>
              </a:tr>
              <a:tr h="731520">
                <a:tc>
                  <a:txBody>
                    <a:bodyPr/>
                    <a:lstStyle/>
                    <a:p>
                      <a:pPr algn="ctr"/>
                      <a:r>
                        <a:rPr lang="en-US" b="0" dirty="0"/>
                        <a:t>4</a:t>
                      </a:r>
                    </a:p>
                    <a:p>
                      <a:pPr algn="ctr"/>
                      <a:r>
                        <a:rPr lang="en-US" sz="1000" b="0" dirty="0"/>
                        <a:t>60-80%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022380972"/>
                  </a:ext>
                </a:extLst>
              </a:tr>
              <a:tr h="731520">
                <a:tc>
                  <a:txBody>
                    <a:bodyPr/>
                    <a:lstStyle/>
                    <a:p>
                      <a:pPr algn="ctr"/>
                      <a:r>
                        <a:rPr lang="en-US" b="0" dirty="0"/>
                        <a:t>3</a:t>
                      </a:r>
                    </a:p>
                    <a:p>
                      <a:pPr algn="ctr"/>
                      <a:r>
                        <a:rPr lang="en-US" sz="1000" b="0" dirty="0"/>
                        <a:t>40-60%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18800099"/>
                  </a:ext>
                </a:extLst>
              </a:tr>
              <a:tr h="731520">
                <a:tc>
                  <a:txBody>
                    <a:bodyPr/>
                    <a:lstStyle/>
                    <a:p>
                      <a:pPr algn="ctr"/>
                      <a:r>
                        <a:rPr lang="en-US" b="0" dirty="0"/>
                        <a:t>2</a:t>
                      </a:r>
                    </a:p>
                    <a:p>
                      <a:pPr algn="ctr"/>
                      <a:r>
                        <a:rPr lang="en-US" sz="1000" b="0" dirty="0"/>
                        <a:t>20-40%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621345818"/>
                  </a:ext>
                </a:extLst>
              </a:tr>
              <a:tr h="731520">
                <a:tc>
                  <a:txBody>
                    <a:bodyPr/>
                    <a:lstStyle/>
                    <a:p>
                      <a:pPr algn="ctr"/>
                      <a:r>
                        <a:rPr lang="en-US" b="0" dirty="0"/>
                        <a:t>1</a:t>
                      </a:r>
                    </a:p>
                    <a:p>
                      <a:pPr algn="ctr"/>
                      <a:r>
                        <a:rPr lang="en-US" sz="1000" b="0" dirty="0"/>
                        <a:t>1-20%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969658264"/>
                  </a:ext>
                </a:extLst>
              </a:tr>
              <a:tr h="274320">
                <a:tc>
                  <a:txBody>
                    <a:bodyPr/>
                    <a:lstStyle/>
                    <a:p>
                      <a:pPr algn="ctr"/>
                      <a:endParaRPr lang="en-US" sz="1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t>1 </a:t>
                      </a:r>
                      <a:r>
                        <a:rPr lang="en-US" sz="1000" b="0" dirty="0"/>
                        <a:t>Minimal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t>2 </a:t>
                      </a:r>
                    </a:p>
                    <a:p>
                      <a:pPr algn="ctr"/>
                      <a:r>
                        <a:rPr lang="en-US" sz="1000" b="0" dirty="0"/>
                        <a:t>Minor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t>3</a:t>
                      </a:r>
                    </a:p>
                    <a:p>
                      <a:pPr algn="ctr"/>
                      <a:r>
                        <a:rPr lang="en-US" sz="1000" b="0" dirty="0"/>
                        <a:t>Moderate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t>4</a:t>
                      </a:r>
                    </a:p>
                    <a:p>
                      <a:pPr algn="ctr"/>
                      <a:r>
                        <a:rPr lang="en-US" sz="900" b="0" dirty="0"/>
                        <a:t>Significant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t>5</a:t>
                      </a:r>
                    </a:p>
                    <a:p>
                      <a:pPr algn="ctr"/>
                      <a:r>
                        <a:rPr lang="en-US" sz="1000" b="0" dirty="0"/>
                        <a:t>Critical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5775442"/>
                  </a:ext>
                </a:extLst>
              </a:tr>
            </a:tbl>
          </a:graphicData>
        </a:graphic>
      </p:graphicFrame>
      <p:sp>
        <p:nvSpPr>
          <p:cNvPr id="8" name="TextBox 7"/>
          <p:cNvSpPr txBox="1"/>
          <p:nvPr/>
        </p:nvSpPr>
        <p:spPr>
          <a:xfrm rot="16200000">
            <a:off x="2502990" y="2765534"/>
            <a:ext cx="2350900" cy="369332"/>
          </a:xfrm>
          <a:prstGeom prst="rect">
            <a:avLst/>
          </a:prstGeom>
          <a:noFill/>
        </p:spPr>
        <p:txBody>
          <a:bodyPr wrap="none" rtlCol="0">
            <a:spAutoFit/>
          </a:bodyPr>
          <a:lstStyle/>
          <a:p>
            <a:r>
              <a:rPr lang="en-US" dirty="0"/>
              <a:t>Probability/Likelihood</a:t>
            </a:r>
          </a:p>
        </p:txBody>
      </p:sp>
      <p:sp>
        <p:nvSpPr>
          <p:cNvPr id="9" name="TextBox 8"/>
          <p:cNvSpPr txBox="1"/>
          <p:nvPr/>
        </p:nvSpPr>
        <p:spPr>
          <a:xfrm>
            <a:off x="4623555" y="5155621"/>
            <a:ext cx="2334742" cy="369332"/>
          </a:xfrm>
          <a:prstGeom prst="rect">
            <a:avLst/>
          </a:prstGeom>
          <a:noFill/>
        </p:spPr>
        <p:txBody>
          <a:bodyPr wrap="none" rtlCol="0">
            <a:spAutoFit/>
          </a:bodyPr>
          <a:lstStyle/>
          <a:p>
            <a:r>
              <a:rPr lang="en-US" dirty="0"/>
              <a:t>Consequence/Impact</a:t>
            </a:r>
          </a:p>
        </p:txBody>
      </p:sp>
      <p:sp>
        <p:nvSpPr>
          <p:cNvPr id="10" name="Oval 9"/>
          <p:cNvSpPr/>
          <p:nvPr/>
        </p:nvSpPr>
        <p:spPr>
          <a:xfrm>
            <a:off x="7732286" y="1834638"/>
            <a:ext cx="274320" cy="28764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15" name="TextBox 14"/>
          <p:cNvSpPr txBox="1"/>
          <p:nvPr/>
        </p:nvSpPr>
        <p:spPr>
          <a:xfrm>
            <a:off x="8838710" y="1727094"/>
            <a:ext cx="3058145" cy="369332"/>
          </a:xfrm>
          <a:prstGeom prst="rect">
            <a:avLst/>
          </a:prstGeom>
          <a:noFill/>
          <a:ln>
            <a:solidFill>
              <a:schemeClr val="tx1"/>
            </a:solidFill>
          </a:ln>
        </p:spPr>
        <p:txBody>
          <a:bodyPr wrap="none" rtlCol="0">
            <a:spAutoFit/>
          </a:bodyPr>
          <a:lstStyle/>
          <a:p>
            <a:r>
              <a:rPr lang="en-US" dirty="0"/>
              <a:t>Wafer Run before mitigation</a:t>
            </a:r>
          </a:p>
        </p:txBody>
      </p:sp>
      <p:sp>
        <p:nvSpPr>
          <p:cNvPr id="5" name="Oval 4">
            <a:extLst>
              <a:ext uri="{FF2B5EF4-FFF2-40B4-BE49-F238E27FC236}">
                <a16:creationId xmlns:a16="http://schemas.microsoft.com/office/drawing/2014/main" id="{196D510A-F8A9-FDB0-DDF1-91BC60C3BF30}"/>
              </a:ext>
            </a:extLst>
          </p:cNvPr>
          <p:cNvSpPr/>
          <p:nvPr/>
        </p:nvSpPr>
        <p:spPr>
          <a:xfrm>
            <a:off x="6232968" y="2614033"/>
            <a:ext cx="274320" cy="28764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1" name="TextBox 10">
            <a:extLst>
              <a:ext uri="{FF2B5EF4-FFF2-40B4-BE49-F238E27FC236}">
                <a16:creationId xmlns:a16="http://schemas.microsoft.com/office/drawing/2014/main" id="{30FC11AD-A0E9-3C13-F9B5-B03D90C9DA7A}"/>
              </a:ext>
            </a:extLst>
          </p:cNvPr>
          <p:cNvSpPr txBox="1"/>
          <p:nvPr/>
        </p:nvSpPr>
        <p:spPr>
          <a:xfrm>
            <a:off x="160819" y="895611"/>
            <a:ext cx="3566100" cy="1169551"/>
          </a:xfrm>
          <a:prstGeom prst="rect">
            <a:avLst/>
          </a:prstGeom>
          <a:noFill/>
          <a:ln>
            <a:noFill/>
          </a:ln>
        </p:spPr>
        <p:txBody>
          <a:bodyPr wrap="square" rtlCol="0">
            <a:spAutoFit/>
          </a:bodyPr>
          <a:lstStyle/>
          <a:p>
            <a:r>
              <a:rPr lang="en-US" sz="1400" dirty="0"/>
              <a:t>      Probability of unsuccessful Wafer Run is high, with critical impact.  </a:t>
            </a:r>
          </a:p>
          <a:p>
            <a:endParaRPr lang="en-US" sz="1400" dirty="0"/>
          </a:p>
          <a:p>
            <a:r>
              <a:rPr lang="en-US" sz="1400" dirty="0"/>
              <a:t>Risk Score before mitigation = 20</a:t>
            </a:r>
          </a:p>
          <a:p>
            <a:r>
              <a:rPr lang="en-US" sz="1400" dirty="0"/>
              <a:t>Risk Score after mitigation = 9</a:t>
            </a:r>
          </a:p>
        </p:txBody>
      </p:sp>
      <p:cxnSp>
        <p:nvCxnSpPr>
          <p:cNvPr id="18" name="Straight Arrow Connector 17">
            <a:extLst>
              <a:ext uri="{FF2B5EF4-FFF2-40B4-BE49-F238E27FC236}">
                <a16:creationId xmlns:a16="http://schemas.microsoft.com/office/drawing/2014/main" id="{CB887391-CA7D-FA1B-247B-AB940F225AEE}"/>
              </a:ext>
            </a:extLst>
          </p:cNvPr>
          <p:cNvCxnSpPr>
            <a:stCxn id="10" idx="3"/>
            <a:endCxn id="5" idx="7"/>
          </p:cNvCxnSpPr>
          <p:nvPr/>
        </p:nvCxnSpPr>
        <p:spPr bwMode="auto">
          <a:xfrm flipH="1">
            <a:off x="6467115" y="2080155"/>
            <a:ext cx="1305344" cy="576002"/>
          </a:xfrm>
          <a:prstGeom prst="straightConnector1">
            <a:avLst/>
          </a:prstGeom>
          <a:noFill/>
          <a:ln w="22225">
            <a:solidFill>
              <a:schemeClr val="tx1"/>
            </a:solidFill>
            <a:round/>
            <a:headEnd/>
            <a:tailEnd type="triangle"/>
          </a:ln>
          <a:extLst>
            <a:ext uri="{909E8E84-426E-40DD-AFC4-6F175D3DCCD1}">
              <a14:hiddenFill xmlns:a14="http://schemas.microsoft.com/office/drawing/2010/main">
                <a:noFill/>
              </a14:hiddenFill>
            </a:ext>
          </a:extLst>
        </p:spPr>
      </p:cxnSp>
      <p:cxnSp>
        <p:nvCxnSpPr>
          <p:cNvPr id="20" name="Straight Arrow Connector 19">
            <a:extLst>
              <a:ext uri="{FF2B5EF4-FFF2-40B4-BE49-F238E27FC236}">
                <a16:creationId xmlns:a16="http://schemas.microsoft.com/office/drawing/2014/main" id="{7AE15E4D-61FA-8D63-B2EF-0911F3CF5245}"/>
              </a:ext>
            </a:extLst>
          </p:cNvPr>
          <p:cNvCxnSpPr>
            <a:cxnSpLocks/>
            <a:stCxn id="15" idx="1"/>
            <a:endCxn id="10" idx="6"/>
          </p:cNvCxnSpPr>
          <p:nvPr/>
        </p:nvCxnSpPr>
        <p:spPr bwMode="auto">
          <a:xfrm flipH="1">
            <a:off x="8006606" y="1911760"/>
            <a:ext cx="832104" cy="12596"/>
          </a:xfrm>
          <a:prstGeom prst="straightConnector1">
            <a:avLst/>
          </a:prstGeom>
          <a:noFill/>
          <a:ln w="22225">
            <a:solidFill>
              <a:schemeClr val="tx1"/>
            </a:solidFill>
            <a:prstDash val="dash"/>
            <a:round/>
            <a:headEnd/>
            <a:tailEnd type="triangle"/>
          </a:ln>
          <a:extLst>
            <a:ext uri="{909E8E84-426E-40DD-AFC4-6F175D3DCCD1}">
              <a14:hiddenFill xmlns:a14="http://schemas.microsoft.com/office/drawing/2010/main">
                <a:noFill/>
              </a14:hiddenFill>
            </a:ext>
          </a:extLst>
        </p:spPr>
      </p:cxnSp>
      <p:sp>
        <p:nvSpPr>
          <p:cNvPr id="21" name="TextBox 20">
            <a:extLst>
              <a:ext uri="{FF2B5EF4-FFF2-40B4-BE49-F238E27FC236}">
                <a16:creationId xmlns:a16="http://schemas.microsoft.com/office/drawing/2014/main" id="{E0820195-7C4B-18E9-F0DB-06AC442D35F6}"/>
              </a:ext>
            </a:extLst>
          </p:cNvPr>
          <p:cNvSpPr txBox="1"/>
          <p:nvPr/>
        </p:nvSpPr>
        <p:spPr>
          <a:xfrm>
            <a:off x="8829633" y="2608068"/>
            <a:ext cx="3058145" cy="369332"/>
          </a:xfrm>
          <a:prstGeom prst="rect">
            <a:avLst/>
          </a:prstGeom>
          <a:noFill/>
          <a:ln>
            <a:solidFill>
              <a:schemeClr val="tx1"/>
            </a:solidFill>
          </a:ln>
        </p:spPr>
        <p:txBody>
          <a:bodyPr wrap="square" rtlCol="0">
            <a:spAutoFit/>
          </a:bodyPr>
          <a:lstStyle/>
          <a:p>
            <a:r>
              <a:rPr lang="en-US" dirty="0"/>
              <a:t>Wafer Run </a:t>
            </a:r>
            <a:r>
              <a:rPr lang="en-US" b="1" dirty="0"/>
              <a:t>after</a:t>
            </a:r>
            <a:r>
              <a:rPr lang="en-US" dirty="0"/>
              <a:t> mitigation</a:t>
            </a:r>
          </a:p>
        </p:txBody>
      </p:sp>
      <p:cxnSp>
        <p:nvCxnSpPr>
          <p:cNvPr id="22" name="Straight Arrow Connector 21">
            <a:extLst>
              <a:ext uri="{FF2B5EF4-FFF2-40B4-BE49-F238E27FC236}">
                <a16:creationId xmlns:a16="http://schemas.microsoft.com/office/drawing/2014/main" id="{BEEE71E5-F486-C1B1-64F4-26A083693B0B}"/>
              </a:ext>
            </a:extLst>
          </p:cNvPr>
          <p:cNvCxnSpPr>
            <a:cxnSpLocks/>
          </p:cNvCxnSpPr>
          <p:nvPr/>
        </p:nvCxnSpPr>
        <p:spPr bwMode="auto">
          <a:xfrm flipH="1">
            <a:off x="6507288" y="2752170"/>
            <a:ext cx="2331422" cy="19115"/>
          </a:xfrm>
          <a:prstGeom prst="straightConnector1">
            <a:avLst/>
          </a:prstGeom>
          <a:noFill/>
          <a:ln w="22225">
            <a:solidFill>
              <a:schemeClr val="tx1"/>
            </a:solidFill>
            <a:prstDash val="dash"/>
            <a:round/>
            <a:headEnd/>
            <a:tailEnd type="triangle"/>
          </a:ln>
          <a:extLst>
            <a:ext uri="{909E8E84-426E-40DD-AFC4-6F175D3DCCD1}">
              <a14:hiddenFill xmlns:a14="http://schemas.microsoft.com/office/drawing/2010/main">
                <a:noFill/>
              </a14:hiddenFill>
            </a:ext>
          </a:extLst>
        </p:spPr>
      </p:cxnSp>
      <p:sp>
        <p:nvSpPr>
          <p:cNvPr id="24" name="Oval 23">
            <a:extLst>
              <a:ext uri="{FF2B5EF4-FFF2-40B4-BE49-F238E27FC236}">
                <a16:creationId xmlns:a16="http://schemas.microsoft.com/office/drawing/2014/main" id="{0C09C172-62CE-5F8D-E3CF-6E9B07F042BB}"/>
              </a:ext>
            </a:extLst>
          </p:cNvPr>
          <p:cNvSpPr/>
          <p:nvPr/>
        </p:nvSpPr>
        <p:spPr>
          <a:xfrm>
            <a:off x="236957" y="895611"/>
            <a:ext cx="202313" cy="20378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1</a:t>
            </a:r>
          </a:p>
        </p:txBody>
      </p:sp>
      <p:sp>
        <p:nvSpPr>
          <p:cNvPr id="6" name="TextBox 5">
            <a:extLst>
              <a:ext uri="{FF2B5EF4-FFF2-40B4-BE49-F238E27FC236}">
                <a16:creationId xmlns:a16="http://schemas.microsoft.com/office/drawing/2014/main" id="{37E9EB04-D8F6-F7BD-CD39-8DDBB8E00E03}"/>
              </a:ext>
            </a:extLst>
          </p:cNvPr>
          <p:cNvSpPr txBox="1"/>
          <p:nvPr/>
        </p:nvSpPr>
        <p:spPr>
          <a:xfrm>
            <a:off x="160819" y="2161961"/>
            <a:ext cx="3566100" cy="1169551"/>
          </a:xfrm>
          <a:prstGeom prst="rect">
            <a:avLst/>
          </a:prstGeom>
          <a:noFill/>
          <a:ln>
            <a:noFill/>
          </a:ln>
        </p:spPr>
        <p:txBody>
          <a:bodyPr wrap="square" rtlCol="0">
            <a:spAutoFit/>
          </a:bodyPr>
          <a:lstStyle/>
          <a:p>
            <a:r>
              <a:rPr lang="en-US" sz="1400" dirty="0"/>
              <a:t>      Probability of weather impacting  scheduled test event.  </a:t>
            </a:r>
          </a:p>
          <a:p>
            <a:endParaRPr lang="en-US" sz="1400" dirty="0"/>
          </a:p>
          <a:p>
            <a:r>
              <a:rPr lang="en-US" sz="1400" dirty="0"/>
              <a:t>Risk Score before mitigation = 10</a:t>
            </a:r>
          </a:p>
          <a:p>
            <a:r>
              <a:rPr lang="en-US" sz="1400" dirty="0"/>
              <a:t>Risk Score after mitigation = 6</a:t>
            </a:r>
          </a:p>
        </p:txBody>
      </p:sp>
      <p:sp>
        <p:nvSpPr>
          <p:cNvPr id="16" name="Oval 15">
            <a:extLst>
              <a:ext uri="{FF2B5EF4-FFF2-40B4-BE49-F238E27FC236}">
                <a16:creationId xmlns:a16="http://schemas.microsoft.com/office/drawing/2014/main" id="{3DAA19B0-BBA3-E598-E91A-9C993868E77D}"/>
              </a:ext>
            </a:extLst>
          </p:cNvPr>
          <p:cNvSpPr/>
          <p:nvPr/>
        </p:nvSpPr>
        <p:spPr>
          <a:xfrm>
            <a:off x="5532818" y="1189226"/>
            <a:ext cx="274320" cy="28764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sp>
        <p:nvSpPr>
          <p:cNvPr id="17" name="Oval 16">
            <a:extLst>
              <a:ext uri="{FF2B5EF4-FFF2-40B4-BE49-F238E27FC236}">
                <a16:creationId xmlns:a16="http://schemas.microsoft.com/office/drawing/2014/main" id="{06270B72-DAB3-BB6C-9F51-4C8BC9C43BBF}"/>
              </a:ext>
            </a:extLst>
          </p:cNvPr>
          <p:cNvSpPr/>
          <p:nvPr/>
        </p:nvSpPr>
        <p:spPr>
          <a:xfrm>
            <a:off x="236957" y="2161961"/>
            <a:ext cx="201168" cy="201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sp>
        <p:nvSpPr>
          <p:cNvPr id="19" name="Oval 18">
            <a:extLst>
              <a:ext uri="{FF2B5EF4-FFF2-40B4-BE49-F238E27FC236}">
                <a16:creationId xmlns:a16="http://schemas.microsoft.com/office/drawing/2014/main" id="{B316560E-2A38-D68A-7819-2023881E5D28}"/>
              </a:ext>
            </a:extLst>
          </p:cNvPr>
          <p:cNvSpPr/>
          <p:nvPr/>
        </p:nvSpPr>
        <p:spPr>
          <a:xfrm>
            <a:off x="5532818" y="2595532"/>
            <a:ext cx="274320" cy="28764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23" name="Straight Arrow Connector 22">
            <a:extLst>
              <a:ext uri="{FF2B5EF4-FFF2-40B4-BE49-F238E27FC236}">
                <a16:creationId xmlns:a16="http://schemas.microsoft.com/office/drawing/2014/main" id="{9504432F-96B8-A41C-1BA2-293A2FB01251}"/>
              </a:ext>
            </a:extLst>
          </p:cNvPr>
          <p:cNvCxnSpPr>
            <a:cxnSpLocks/>
          </p:cNvCxnSpPr>
          <p:nvPr/>
        </p:nvCxnSpPr>
        <p:spPr bwMode="auto">
          <a:xfrm>
            <a:off x="5669978" y="1509717"/>
            <a:ext cx="0" cy="1014043"/>
          </a:xfrm>
          <a:prstGeom prst="straightConnector1">
            <a:avLst/>
          </a:prstGeom>
          <a:noFill/>
          <a:ln w="22225">
            <a:solidFill>
              <a:schemeClr val="tx1"/>
            </a:solidFill>
            <a:round/>
            <a:headEnd/>
            <a:tailEnd type="triangle"/>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73321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FE23290-AAD6-4152-90AB-8874377DD884}"/>
              </a:ext>
            </a:extLst>
          </p:cNvPr>
          <p:cNvSpPr>
            <a:spLocks noGrp="1"/>
          </p:cNvSpPr>
          <p:nvPr>
            <p:ph type="sldNum" sz="quarter" idx="11"/>
          </p:nvPr>
        </p:nvSpPr>
        <p:spPr/>
        <p:txBody>
          <a:bodyPr/>
          <a:lstStyle/>
          <a:p>
            <a:pPr>
              <a:defRPr/>
            </a:pPr>
            <a:fld id="{231CC523-8BC6-4921-807A-66BD262F34AB}" type="slidenum">
              <a:rPr lang="en-US" smtClean="0"/>
              <a:pPr>
                <a:defRPr/>
              </a:pPr>
              <a:t>3</a:t>
            </a:fld>
            <a:endParaRPr lang="en-US"/>
          </a:p>
        </p:txBody>
      </p:sp>
      <p:sp>
        <p:nvSpPr>
          <p:cNvPr id="4" name="Title 3">
            <a:extLst>
              <a:ext uri="{FF2B5EF4-FFF2-40B4-BE49-F238E27FC236}">
                <a16:creationId xmlns:a16="http://schemas.microsoft.com/office/drawing/2014/main" id="{B4CEBF88-814D-4AA6-B061-7298C1AE185C}"/>
              </a:ext>
            </a:extLst>
          </p:cNvPr>
          <p:cNvSpPr>
            <a:spLocks noGrp="1"/>
          </p:cNvSpPr>
          <p:nvPr>
            <p:ph type="ctrTitle"/>
          </p:nvPr>
        </p:nvSpPr>
        <p:spPr/>
        <p:txBody>
          <a:bodyPr>
            <a:noAutofit/>
          </a:bodyPr>
          <a:lstStyle/>
          <a:p>
            <a:r>
              <a:rPr lang="en-US" sz="2000" b="1" dirty="0"/>
              <a:t>Risk Overview: Description</a:t>
            </a:r>
            <a:br>
              <a:rPr lang="en-US" sz="2000" b="1" dirty="0"/>
            </a:br>
            <a:r>
              <a:rPr lang="en-US" sz="1200" b="1" dirty="0"/>
              <a:t>What is going to make this program fail?</a:t>
            </a:r>
            <a:endParaRPr lang="en-US" sz="1200" dirty="0"/>
          </a:p>
        </p:txBody>
      </p:sp>
      <p:graphicFrame>
        <p:nvGraphicFramePr>
          <p:cNvPr id="5" name="Table 4">
            <a:extLst>
              <a:ext uri="{FF2B5EF4-FFF2-40B4-BE49-F238E27FC236}">
                <a16:creationId xmlns:a16="http://schemas.microsoft.com/office/drawing/2014/main" id="{B008B1E8-75DC-4D92-B721-4A060AE10F4E}"/>
              </a:ext>
            </a:extLst>
          </p:cNvPr>
          <p:cNvGraphicFramePr>
            <a:graphicFrameLocks noGrp="1"/>
          </p:cNvGraphicFramePr>
          <p:nvPr>
            <p:extLst>
              <p:ext uri="{D42A27DB-BD31-4B8C-83A1-F6EECF244321}">
                <p14:modId xmlns:p14="http://schemas.microsoft.com/office/powerpoint/2010/main" val="1544172643"/>
              </p:ext>
            </p:extLst>
          </p:nvPr>
        </p:nvGraphicFramePr>
        <p:xfrm>
          <a:off x="334297" y="886597"/>
          <a:ext cx="11349704" cy="5603240"/>
        </p:xfrm>
        <a:graphic>
          <a:graphicData uri="http://schemas.openxmlformats.org/drawingml/2006/table">
            <a:tbl>
              <a:tblPr firstRow="1" bandRow="1">
                <a:tableStyleId>{5C22544A-7EE6-4342-B048-85BDC9FD1C3A}</a:tableStyleId>
              </a:tblPr>
              <a:tblGrid>
                <a:gridCol w="741072">
                  <a:extLst>
                    <a:ext uri="{9D8B030D-6E8A-4147-A177-3AD203B41FA5}">
                      <a16:colId xmlns:a16="http://schemas.microsoft.com/office/drawing/2014/main" val="3899267149"/>
                    </a:ext>
                  </a:extLst>
                </a:gridCol>
                <a:gridCol w="720089">
                  <a:extLst>
                    <a:ext uri="{9D8B030D-6E8A-4147-A177-3AD203B41FA5}">
                      <a16:colId xmlns:a16="http://schemas.microsoft.com/office/drawing/2014/main" val="3741775135"/>
                    </a:ext>
                  </a:extLst>
                </a:gridCol>
                <a:gridCol w="1960407">
                  <a:extLst>
                    <a:ext uri="{9D8B030D-6E8A-4147-A177-3AD203B41FA5}">
                      <a16:colId xmlns:a16="http://schemas.microsoft.com/office/drawing/2014/main" val="325291058"/>
                    </a:ext>
                  </a:extLst>
                </a:gridCol>
                <a:gridCol w="1374853">
                  <a:extLst>
                    <a:ext uri="{9D8B030D-6E8A-4147-A177-3AD203B41FA5}">
                      <a16:colId xmlns:a16="http://schemas.microsoft.com/office/drawing/2014/main" val="1383584493"/>
                    </a:ext>
                  </a:extLst>
                </a:gridCol>
                <a:gridCol w="1653097">
                  <a:extLst>
                    <a:ext uri="{9D8B030D-6E8A-4147-A177-3AD203B41FA5}">
                      <a16:colId xmlns:a16="http://schemas.microsoft.com/office/drawing/2014/main" val="3665911604"/>
                    </a:ext>
                  </a:extLst>
                </a:gridCol>
                <a:gridCol w="1342118">
                  <a:extLst>
                    <a:ext uri="{9D8B030D-6E8A-4147-A177-3AD203B41FA5}">
                      <a16:colId xmlns:a16="http://schemas.microsoft.com/office/drawing/2014/main" val="1452363835"/>
                    </a:ext>
                  </a:extLst>
                </a:gridCol>
                <a:gridCol w="1666775">
                  <a:extLst>
                    <a:ext uri="{9D8B030D-6E8A-4147-A177-3AD203B41FA5}">
                      <a16:colId xmlns:a16="http://schemas.microsoft.com/office/drawing/2014/main" val="4060596426"/>
                    </a:ext>
                  </a:extLst>
                </a:gridCol>
                <a:gridCol w="1891293">
                  <a:extLst>
                    <a:ext uri="{9D8B030D-6E8A-4147-A177-3AD203B41FA5}">
                      <a16:colId xmlns:a16="http://schemas.microsoft.com/office/drawing/2014/main" val="3940327623"/>
                    </a:ext>
                  </a:extLst>
                </a:gridCol>
              </a:tblGrid>
              <a:tr h="370840">
                <a:tc>
                  <a:txBody>
                    <a:bodyPr/>
                    <a:lstStyle/>
                    <a:p>
                      <a:pPr algn="ctr"/>
                      <a:r>
                        <a:rPr lang="en-US" sz="1100" dirty="0"/>
                        <a:t>Risk ID</a:t>
                      </a:r>
                    </a:p>
                    <a:p>
                      <a:pPr algn="ctr"/>
                      <a:r>
                        <a:rPr lang="en-US" sz="1100" dirty="0"/>
                        <a:t>/Rank Order</a:t>
                      </a:r>
                    </a:p>
                  </a:txBody>
                  <a:tcPr/>
                </a:tc>
                <a:tc>
                  <a:txBody>
                    <a:bodyPr/>
                    <a:lstStyle/>
                    <a:p>
                      <a:pPr algn="ctr"/>
                      <a:r>
                        <a:rPr lang="en-US" sz="1100" dirty="0"/>
                        <a:t>Name</a:t>
                      </a:r>
                    </a:p>
                  </a:txBody>
                  <a:tcPr/>
                </a:tc>
                <a:tc>
                  <a:txBody>
                    <a:bodyPr/>
                    <a:lstStyle/>
                    <a:p>
                      <a:pPr algn="ctr"/>
                      <a:r>
                        <a:rPr lang="en-US" sz="1100" dirty="0"/>
                        <a:t>Risk Statement /Description</a:t>
                      </a:r>
                    </a:p>
                  </a:txBody>
                  <a:tcPr/>
                </a:tc>
                <a:tc>
                  <a:txBody>
                    <a:bodyPr/>
                    <a:lstStyle/>
                    <a:p>
                      <a:pPr algn="ctr"/>
                      <a:r>
                        <a:rPr lang="en-US" sz="1100" b="1" dirty="0"/>
                        <a:t>Likelihood of event occurring</a:t>
                      </a:r>
                      <a:endParaRPr lang="en-US" sz="1100" dirty="0"/>
                    </a:p>
                  </a:txBody>
                  <a:tcPr/>
                </a:tc>
                <a:tc>
                  <a:txBody>
                    <a:bodyPr/>
                    <a:lstStyle/>
                    <a:p>
                      <a:pPr algn="ctr"/>
                      <a:r>
                        <a:rPr lang="en-US" sz="1100" b="1" dirty="0"/>
                        <a:t>Consequence /Impact to the Program</a:t>
                      </a:r>
                      <a:endParaRPr lang="en-US" sz="1100" dirty="0"/>
                    </a:p>
                  </a:txBody>
                  <a:tcPr/>
                </a:tc>
                <a:tc>
                  <a:txBody>
                    <a:bodyPr/>
                    <a:lstStyle/>
                    <a:p>
                      <a:pPr algn="ctr"/>
                      <a:r>
                        <a:rPr lang="en-US" sz="1100" dirty="0"/>
                        <a:t>Handling Strategy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t>Mitigation Strategy</a:t>
                      </a:r>
                      <a:endParaRPr lang="en-US" sz="1100" dirty="0"/>
                    </a:p>
                    <a:p>
                      <a:pPr algn="ctr"/>
                      <a:endParaRPr lang="en-US" sz="11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Timeline to fix and/or realize</a:t>
                      </a:r>
                    </a:p>
                    <a:p>
                      <a:pPr algn="ctr"/>
                      <a:endParaRPr lang="en-US" sz="1100" dirty="0"/>
                    </a:p>
                  </a:txBody>
                  <a:tcPr/>
                </a:tc>
                <a:extLst>
                  <a:ext uri="{0D108BD9-81ED-4DB2-BD59-A6C34878D82A}">
                    <a16:rowId xmlns:a16="http://schemas.microsoft.com/office/drawing/2014/main" val="300249989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Wafer Run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What is the problem statement (in full sentences).  E.g. The Foundry has just developed their 14 nm process for chip wafer runs. If the Foundry wafer run does not produce high yield chips, then my company will not have the chips to provide for the camera sensors.  No other Foundry can produce the chip.  We have older chips that do not meet the full performance spec. </a:t>
                      </a:r>
                    </a:p>
                  </a:txBody>
                  <a:tcPr/>
                </a:tc>
                <a:tc>
                  <a:txBody>
                    <a:bodyPr/>
                    <a:lstStyle/>
                    <a:p>
                      <a:pPr>
                        <a:spcBef>
                          <a:spcPts val="0"/>
                        </a:spcBef>
                        <a:spcAft>
                          <a:spcPts val="400"/>
                        </a:spcAft>
                      </a:pPr>
                      <a:r>
                        <a:rPr lang="en-US" sz="1000" b="1" dirty="0"/>
                        <a:t>Level 4:  </a:t>
                      </a:r>
                      <a:r>
                        <a:rPr lang="en-US" sz="1000" dirty="0"/>
                        <a:t>Highly Likely</a:t>
                      </a:r>
                    </a:p>
                    <a:p>
                      <a:pPr lvl="0">
                        <a:spcBef>
                          <a:spcPts val="0"/>
                        </a:spcBef>
                        <a:spcAft>
                          <a:spcPts val="800"/>
                        </a:spcAft>
                      </a:pPr>
                      <a:r>
                        <a:rPr lang="en-US" sz="1000" dirty="0"/>
                        <a:t>Since this is the first time for this process this event has a high probability of occurring</a:t>
                      </a:r>
                    </a:p>
                  </a:txBody>
                  <a:tcPr/>
                </a:tc>
                <a:tc>
                  <a:txBody>
                    <a:bodyPr/>
                    <a:lstStyle/>
                    <a:p>
                      <a:pPr>
                        <a:spcBef>
                          <a:spcPts val="0"/>
                        </a:spcBef>
                        <a:spcAft>
                          <a:spcPts val="600"/>
                        </a:spcAft>
                      </a:pPr>
                      <a:r>
                        <a:rPr lang="en-US" sz="1000" b="1" dirty="0"/>
                        <a:t>Level 5:  </a:t>
                      </a:r>
                      <a:r>
                        <a:rPr lang="en-US" sz="1000" dirty="0"/>
                        <a:t>Significant Impact</a:t>
                      </a:r>
                    </a:p>
                    <a:p>
                      <a:pPr lvl="0">
                        <a:spcBef>
                          <a:spcPts val="0"/>
                        </a:spcBef>
                        <a:spcAft>
                          <a:spcPts val="600"/>
                        </a:spcAft>
                      </a:pPr>
                      <a:r>
                        <a:rPr lang="en-US" sz="1000" b="1" dirty="0"/>
                        <a:t>Cost:</a:t>
                      </a:r>
                      <a:r>
                        <a:rPr lang="en-US" sz="1000" dirty="0"/>
                        <a:t>  Each wafer run is approximately $4M</a:t>
                      </a:r>
                    </a:p>
                    <a:p>
                      <a:pPr lvl="0">
                        <a:spcBef>
                          <a:spcPts val="0"/>
                        </a:spcBef>
                        <a:spcAft>
                          <a:spcPts val="600"/>
                        </a:spcAft>
                      </a:pPr>
                      <a:r>
                        <a:rPr lang="en-US" sz="1000" b="1" dirty="0"/>
                        <a:t>Schedule:  </a:t>
                      </a:r>
                      <a:r>
                        <a:rPr lang="en-US" sz="1000" dirty="0"/>
                        <a:t>Each run takes approximately 3 months. Additional unplanned run will cause a minimum of 3-month delay.</a:t>
                      </a:r>
                    </a:p>
                    <a:p>
                      <a:pPr lvl="0">
                        <a:spcBef>
                          <a:spcPts val="0"/>
                        </a:spcBef>
                        <a:spcAft>
                          <a:spcPts val="600"/>
                        </a:spcAft>
                      </a:pPr>
                      <a:r>
                        <a:rPr lang="en-US" sz="1000" b="1" dirty="0"/>
                        <a:t>Performance:  </a:t>
                      </a:r>
                      <a:r>
                        <a:rPr lang="en-US" sz="1000" dirty="0"/>
                        <a:t>If the runs are unsuccessful then the camera sensors will not meet the metrics.</a:t>
                      </a:r>
                    </a:p>
                    <a:p>
                      <a:pPr lvl="0">
                        <a:spcBef>
                          <a:spcPts val="0"/>
                        </a:spcBef>
                        <a:spcAft>
                          <a:spcPts val="600"/>
                        </a:spcAft>
                      </a:pPr>
                      <a:endParaRPr lang="en-US" sz="1000" dirty="0"/>
                    </a:p>
                  </a:txBody>
                  <a:tcPr/>
                </a:tc>
                <a:tc>
                  <a:txBody>
                    <a:bodyPr/>
                    <a:lstStyle/>
                    <a:p>
                      <a:pPr algn="ctr"/>
                      <a:r>
                        <a:rPr lang="en-US" sz="1000" dirty="0"/>
                        <a:t>Accept (and Monitor)</a:t>
                      </a:r>
                    </a:p>
                    <a:p>
                      <a:pPr algn="ctr"/>
                      <a:endParaRPr lang="en-US" sz="1000" dirty="0"/>
                    </a:p>
                    <a:p>
                      <a:pPr algn="ctr"/>
                      <a:endParaRPr lang="en-US" sz="1000" dirty="0"/>
                    </a:p>
                    <a:p>
                      <a:pPr algn="ctr"/>
                      <a:endParaRPr lang="en-US" sz="1000" dirty="0"/>
                    </a:p>
                    <a:p>
                      <a:pPr algn="ctr"/>
                      <a:r>
                        <a:rPr lang="en-US" sz="1000" dirty="0"/>
                        <a:t>Avoid</a:t>
                      </a:r>
                    </a:p>
                    <a:p>
                      <a:pPr algn="ctr"/>
                      <a:endParaRPr lang="en-US" sz="1000" dirty="0"/>
                    </a:p>
                    <a:p>
                      <a:pPr algn="ctr"/>
                      <a:endParaRPr lang="en-US" sz="1000" dirty="0"/>
                    </a:p>
                    <a:p>
                      <a:pPr algn="ctr"/>
                      <a:endParaRPr lang="en-US" sz="1000" dirty="0"/>
                    </a:p>
                    <a:p>
                      <a:pPr algn="ctr"/>
                      <a:endParaRPr lang="en-US" sz="1000" dirty="0"/>
                    </a:p>
                    <a:p>
                      <a:pPr algn="ctr"/>
                      <a:r>
                        <a:rPr lang="en-US" sz="1000" dirty="0"/>
                        <a:t>Transfer</a:t>
                      </a:r>
                    </a:p>
                    <a:p>
                      <a:pPr algn="ctr"/>
                      <a:endParaRPr lang="en-US" sz="1000" dirty="0"/>
                    </a:p>
                    <a:p>
                      <a:pPr algn="ctr"/>
                      <a:endParaRPr lang="en-US" sz="1000" dirty="0"/>
                    </a:p>
                    <a:p>
                      <a:pPr algn="ctr"/>
                      <a:r>
                        <a:rPr lang="en-US" sz="1000" dirty="0"/>
                        <a:t>Control</a:t>
                      </a:r>
                    </a:p>
                    <a:p>
                      <a:pPr algn="ctr"/>
                      <a:endParaRPr lang="en-US" sz="1000" dirty="0"/>
                    </a:p>
                    <a:p>
                      <a:pPr algn="ctr"/>
                      <a:r>
                        <a:rPr lang="en-US" sz="1000" dirty="0"/>
                        <a:t>Burn Down</a:t>
                      </a:r>
                    </a:p>
                  </a:txBody>
                  <a:tcPr/>
                </a:tc>
                <a:tc>
                  <a:txBody>
                    <a:bodyPr/>
                    <a:lstStyle/>
                    <a:p>
                      <a:pPr marL="0" lvl="0" indent="0" algn="l">
                        <a:spcBef>
                          <a:spcPts val="0"/>
                        </a:spcBef>
                        <a:spcAft>
                          <a:spcPts val="0"/>
                        </a:spcAft>
                        <a:buFont typeface="+mj-lt"/>
                        <a:buNone/>
                      </a:pPr>
                      <a:r>
                        <a:rPr lang="en-US" sz="1000" dirty="0"/>
                        <a:t>1) Request additional $4M from the customer for a second run:  6-month schedule delay</a:t>
                      </a:r>
                    </a:p>
                    <a:p>
                      <a:pPr marL="0" lvl="0" indent="0" algn="l">
                        <a:spcBef>
                          <a:spcPts val="0"/>
                        </a:spcBef>
                        <a:spcAft>
                          <a:spcPts val="0"/>
                        </a:spcAft>
                        <a:buFont typeface="+mj-lt"/>
                        <a:buNone/>
                      </a:pPr>
                      <a:endParaRPr lang="en-US" sz="1000" dirty="0"/>
                    </a:p>
                    <a:p>
                      <a:pPr marL="0" lvl="0" indent="0" algn="l">
                        <a:spcBef>
                          <a:spcPts val="0"/>
                        </a:spcBef>
                        <a:spcAft>
                          <a:spcPts val="0"/>
                        </a:spcAft>
                        <a:buFont typeface="+mj-lt"/>
                        <a:buNone/>
                      </a:pPr>
                      <a:r>
                        <a:rPr lang="en-US" sz="1000" dirty="0"/>
                        <a:t>2) Use currently available chips:  Less performance capability, no delay in program.  </a:t>
                      </a:r>
                    </a:p>
                    <a:p>
                      <a:pPr marL="0" indent="0" algn="l">
                        <a:buFont typeface="+mj-lt"/>
                        <a:buNone/>
                      </a:pPr>
                      <a:endParaRPr lang="en-US" sz="1000" dirty="0"/>
                    </a:p>
                    <a:p>
                      <a:pPr marL="0" indent="0" algn="l">
                        <a:buFont typeface="+mj-lt"/>
                        <a:buNone/>
                      </a:pPr>
                      <a:r>
                        <a:rPr lang="en-US" sz="1000" dirty="0"/>
                        <a:t>3) Potential to have AFRL fund cost</a:t>
                      </a:r>
                    </a:p>
                    <a:p>
                      <a:pPr marL="0" indent="0" algn="l">
                        <a:buFont typeface="+mj-lt"/>
                        <a:buNone/>
                      </a:pPr>
                      <a:endParaRPr lang="en-US" sz="1000" dirty="0"/>
                    </a:p>
                    <a:p>
                      <a:pPr marL="0" indent="0" algn="l">
                        <a:buFont typeface="+mj-lt"/>
                        <a:buNone/>
                      </a:pPr>
                      <a:r>
                        <a:rPr lang="en-US" sz="1000" dirty="0"/>
                        <a:t>4) Modeling and Sim</a:t>
                      </a:r>
                    </a:p>
                    <a:p>
                      <a:pPr marL="0" indent="0" algn="l">
                        <a:buFont typeface="+mj-lt"/>
                        <a:buNone/>
                      </a:pPr>
                      <a:endParaRPr lang="en-US" sz="1000" dirty="0"/>
                    </a:p>
                    <a:p>
                      <a:pPr marL="0" indent="0" algn="l">
                        <a:buFont typeface="+mj-lt"/>
                        <a:buNone/>
                      </a:pPr>
                      <a:r>
                        <a:rPr lang="en-US" sz="1000" dirty="0"/>
                        <a:t>5) Series of activities that decrease or mitigate the risk.  </a:t>
                      </a:r>
                    </a:p>
                  </a:txBody>
                  <a:tcPr/>
                </a:tc>
                <a:tc>
                  <a:txBody>
                    <a:bodyPr/>
                    <a:lstStyle/>
                    <a:p>
                      <a:r>
                        <a:rPr lang="en-US" sz="1000" dirty="0"/>
                        <a:t>Performers will spend 3 months reviewing the design and mask.</a:t>
                      </a:r>
                    </a:p>
                    <a:p>
                      <a:endParaRPr lang="en-US" sz="1000" dirty="0"/>
                    </a:p>
                    <a:p>
                      <a:r>
                        <a:rPr lang="en-US" sz="1000" dirty="0"/>
                        <a:t>Initial wafer run in month 4.  Results expected in month 5.  </a:t>
                      </a:r>
                    </a:p>
                    <a:p>
                      <a:endParaRPr lang="en-US" sz="1000" dirty="0"/>
                    </a:p>
                    <a:p>
                      <a:r>
                        <a:rPr lang="en-US" sz="1000" dirty="0"/>
                        <a:t>Decision to rerun or use existing chips would be in month 6`</a:t>
                      </a:r>
                    </a:p>
                  </a:txBody>
                  <a:tcPr/>
                </a:tc>
                <a:extLst>
                  <a:ext uri="{0D108BD9-81ED-4DB2-BD59-A6C34878D82A}">
                    <a16:rowId xmlns:a16="http://schemas.microsoft.com/office/drawing/2014/main" val="78292094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Weather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Adverse weather may impact our ability to get good data at the scheduled test event. Facility availability is limited, and contract end date is 2 months after planned test event.</a:t>
                      </a:r>
                    </a:p>
                  </a:txBody>
                  <a:tcPr/>
                </a:tc>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1000" b="1" dirty="0"/>
                        <a:t>Level 5:  </a:t>
                      </a:r>
                      <a:r>
                        <a:rPr lang="en-US" sz="1000" b="0" dirty="0"/>
                        <a:t>Significant Likelihood</a:t>
                      </a:r>
                    </a:p>
                    <a:p>
                      <a:pPr lvl="0">
                        <a:spcBef>
                          <a:spcPts val="0"/>
                        </a:spcBef>
                        <a:spcAft>
                          <a:spcPts val="800"/>
                        </a:spcAft>
                      </a:pPr>
                      <a:endParaRPr lang="en-US" sz="1000" dirty="0"/>
                    </a:p>
                  </a:txBody>
                  <a:tcPr/>
                </a:tc>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1000" b="1" dirty="0"/>
                        <a:t>Level 2:  </a:t>
                      </a:r>
                      <a:r>
                        <a:rPr lang="en-US" sz="1000" b="0" dirty="0"/>
                        <a:t>Minor Impact</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1000" b="0" dirty="0"/>
                        <a:t>Facility may not be available another time. </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1000" b="0" dirty="0"/>
                        <a:t>Could be that some participants / transition partners will be unable to reschedule if needed.</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1000" b="0" dirty="0"/>
                        <a:t>Equip must be shipped in advance.</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1000" b="0" dirty="0"/>
                        <a:t>Sunk travel and shipping costs.</a:t>
                      </a:r>
                      <a:endParaRPr lang="en-US" sz="1000" dirty="0"/>
                    </a:p>
                  </a:txBody>
                  <a:tcPr/>
                </a:tc>
                <a:tc>
                  <a:txBody>
                    <a:bodyPr/>
                    <a:lstStyle/>
                    <a:p>
                      <a:pPr algn="ctr"/>
                      <a:r>
                        <a:rPr lang="en-US" sz="1000" dirty="0"/>
                        <a:t>Accept (and Monitor)</a:t>
                      </a:r>
                    </a:p>
                  </a:txBody>
                  <a:tcPr/>
                </a:tc>
                <a:tc>
                  <a:txBody>
                    <a:bodyPr/>
                    <a:lstStyle/>
                    <a:p>
                      <a:r>
                        <a:rPr lang="en-US" sz="1000" dirty="0"/>
                        <a:t>1) During event planning, identify and communicate a contingency date in case of adverse weather.</a:t>
                      </a:r>
                    </a:p>
                    <a:p>
                      <a:endParaRPr lang="en-US" sz="1000" dirty="0"/>
                    </a:p>
                    <a:p>
                      <a:r>
                        <a:rPr lang="en-US" sz="1000" dirty="0"/>
                        <a:t>2) Build timeline to ensure time to process data after the contingency date.</a:t>
                      </a:r>
                    </a:p>
                    <a:p>
                      <a:r>
                        <a:rPr lang="en-US" sz="1000" dirty="0"/>
                        <a:t> </a:t>
                      </a:r>
                    </a:p>
                    <a:p>
                      <a:pPr marL="0" indent="0" algn="l">
                        <a:buFont typeface="+mj-lt"/>
                        <a:buNone/>
                      </a:pPr>
                      <a:r>
                        <a:rPr lang="en-US" sz="1000" dirty="0"/>
                        <a:t>3) Follow the forecast and make a determination a week out.</a:t>
                      </a:r>
                    </a:p>
                  </a:txBody>
                  <a:tcPr/>
                </a:tc>
                <a:tc>
                  <a:txBody>
                    <a:bodyPr/>
                    <a:lstStyle/>
                    <a:p>
                      <a:r>
                        <a:rPr lang="en-US" sz="1000" dirty="0"/>
                        <a:t>Decision to reschedule would be in month 21 of 24.</a:t>
                      </a:r>
                    </a:p>
                  </a:txBody>
                  <a:tcPr/>
                </a:tc>
                <a:extLst>
                  <a:ext uri="{0D108BD9-81ED-4DB2-BD59-A6C34878D82A}">
                    <a16:rowId xmlns:a16="http://schemas.microsoft.com/office/drawing/2014/main" val="415148983"/>
                  </a:ext>
                </a:extLst>
              </a:tr>
            </a:tbl>
          </a:graphicData>
        </a:graphic>
      </p:graphicFrame>
    </p:spTree>
    <p:extLst>
      <p:ext uri="{BB962C8B-B14F-4D97-AF65-F5344CB8AC3E}">
        <p14:creationId xmlns:p14="http://schemas.microsoft.com/office/powerpoint/2010/main" val="774288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extLst>
    <a:ext uri="{05A4C25C-085E-4340-85A3-A5531E510DB2}">
      <thm15:themeFamily xmlns:thm15="http://schemas.microsoft.com/office/thememl/2012/main" name="DARPA_PPT_06042024.pptx" id="{D55829D5-9463-4279-ACC5-AD52E3317239}" vid="{5A1F8575-63C8-45E7-A2E4-81912B6FDA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7E34EC80757442BC3EDFE7444BF242" ma:contentTypeVersion="12" ma:contentTypeDescription="Create a new document." ma:contentTypeScope="" ma:versionID="063fc60fd746333c0cdacd55de305fff">
  <xsd:schema xmlns:xsd="http://www.w3.org/2001/XMLSchema" xmlns:xs="http://www.w3.org/2001/XMLSchema" xmlns:p="http://schemas.microsoft.com/office/2006/metadata/properties" xmlns:ns2="48143005-0f77-413e-8c54-d520342aeb02" xmlns:ns3="cb79e462-3a2d-4d5a-8e05-58ac45c301b0" targetNamespace="http://schemas.microsoft.com/office/2006/metadata/properties" ma:root="true" ma:fieldsID="eb6c526e419616af4e4f0f7bd563422a" ns2:_="" ns3:_="">
    <xsd:import namespace="48143005-0f77-413e-8c54-d520342aeb02"/>
    <xsd:import namespace="cb79e462-3a2d-4d5a-8e05-58ac45c301b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143005-0f77-413e-8c54-d520342aeb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b79e462-3a2d-4d5a-8e05-58ac45c301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549f237-0689-4d0f-980e-6c96a3df9bd2}" ma:internalName="TaxCatchAll" ma:showField="CatchAllData" ma:web="cb79e462-3a2d-4d5a-8e05-58ac45c301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8143005-0f77-413e-8c54-d520342aeb02">
      <Terms xmlns="http://schemas.microsoft.com/office/infopath/2007/PartnerControls"/>
    </lcf76f155ced4ddcb4097134ff3c332f>
    <TaxCatchAll xmlns="cb79e462-3a2d-4d5a-8e05-58ac45c301b0" xsi:nil="true"/>
  </documentManagement>
</p:properties>
</file>

<file path=customXml/itemProps1.xml><?xml version="1.0" encoding="utf-8"?>
<ds:datastoreItem xmlns:ds="http://schemas.openxmlformats.org/officeDocument/2006/customXml" ds:itemID="{0447D7D3-A270-4F65-9F2F-DF5AAF907040}">
  <ds:schemaRefs>
    <ds:schemaRef ds:uri="http://schemas.microsoft.com/sharepoint/v3/contenttype/forms"/>
  </ds:schemaRefs>
</ds:datastoreItem>
</file>

<file path=customXml/itemProps2.xml><?xml version="1.0" encoding="utf-8"?>
<ds:datastoreItem xmlns:ds="http://schemas.openxmlformats.org/officeDocument/2006/customXml" ds:itemID="{D624664F-AC0F-4191-8DB4-A2E3DF95CB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143005-0f77-413e-8c54-d520342aeb02"/>
    <ds:schemaRef ds:uri="cb79e462-3a2d-4d5a-8e05-58ac45c301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276D2C-1914-42C9-B4D5-B5C900A72132}">
  <ds:schemaRefs>
    <ds:schemaRef ds:uri="http://schemas.microsoft.com/office/2006/metadata/properties"/>
    <ds:schemaRef ds:uri="http://schemas.microsoft.com/office/infopath/2007/PartnerControls"/>
    <ds:schemaRef ds:uri="48143005-0f77-413e-8c54-d520342aeb02"/>
    <ds:schemaRef ds:uri="cb79e462-3a2d-4d5a-8e05-58ac45c301b0"/>
  </ds:schemaRefs>
</ds:datastoreItem>
</file>

<file path=docProps/app.xml><?xml version="1.0" encoding="utf-8"?>
<Properties xmlns="http://schemas.openxmlformats.org/officeDocument/2006/extended-properties" xmlns:vt="http://schemas.openxmlformats.org/officeDocument/2006/docPropsVTypes">
  <Template>blank</Template>
  <TotalTime>2277</TotalTime>
  <Words>804</Words>
  <Application>Microsoft Office PowerPoint</Application>
  <PresentationFormat>Widescreen</PresentationFormat>
  <Paragraphs>117</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Tahoma</vt:lpstr>
      <vt:lpstr>Office Theme</vt:lpstr>
      <vt:lpstr>Risk Assessment Matrix Instructions and Template</vt:lpstr>
      <vt:lpstr>Risk Overview: 5 X 5 Matrix What is going to make this program fail?</vt:lpstr>
      <vt:lpstr>Risk Overview: Description What is going to make this program fail?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Pinzon, Dimas (contr-bto)</dc:creator>
  <cp:lastModifiedBy>Swan, David (contr-bto)</cp:lastModifiedBy>
  <cp:revision>4</cp:revision>
  <cp:lastPrinted>2011-09-22T20:00:03Z</cp:lastPrinted>
  <dcterms:created xsi:type="dcterms:W3CDTF">2025-05-19T16:14:29Z</dcterms:created>
  <dcterms:modified xsi:type="dcterms:W3CDTF">2025-06-02T19:28:56Z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0x0101009E7E34EC80757442BC3EDFE7444BF242</vt:lpwstr>
  </property>
  <property fmtid="{D5CDD505-2E9C-101B-9397-08002B2CF9AE}" pid="3" name="MediaServiceImageTags">
    <vt:lpwstr/>
  </property>
</Properties>
</file>