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695" autoAdjust="0"/>
    <p:restoredTop sz="98152" autoAdjust="0"/>
  </p:normalViewPr>
  <p:slideViewPr>
    <p:cSldViewPr snapToGrid="0">
      <p:cViewPr varScale="1">
        <p:scale>
          <a:sx n="70" d="100"/>
          <a:sy n="70" d="100"/>
        </p:scale>
        <p:origin x="892" y="48"/>
      </p:cViewPr>
      <p:guideLst>
        <p:guide orient="horz" pos="2160"/>
        <p:guide pos="3840"/>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6ADF97F4-5E3E-439E-B699-26AD32679938}" type="datetimeFigureOut">
              <a:rPr lang="en-US" smtClean="0"/>
              <a:t>4/2/2020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A6609DAB-75DF-45D9-863D-35D951B00FAF}" type="slidenum">
              <a:rPr lang="en-US" smtClean="0"/>
              <a:t>‹#›</a:t>
            </a:fld>
            <a:endParaRPr lang="en-US"/>
          </a:p>
        </p:txBody>
      </p:sp>
    </p:spTree>
    <p:extLst>
      <p:ext uri="{BB962C8B-B14F-4D97-AF65-F5344CB8AC3E}">
        <p14:creationId xmlns:p14="http://schemas.microsoft.com/office/powerpoint/2010/main" val="1925302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F05EF-079E-437A-B75C-F3DD2FC072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141BD2-011A-40CE-86C1-104168656E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3CEE26-8C01-431D-96A7-49EEB19D32E8}"/>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5" name="Footer Placeholder 4">
            <a:extLst>
              <a:ext uri="{FF2B5EF4-FFF2-40B4-BE49-F238E27FC236}">
                <a16:creationId xmlns:a16="http://schemas.microsoft.com/office/drawing/2014/main" id="{1F0203A4-94A1-456D-A3D8-CB4E7326DB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C313BF-4AFF-4F7B-AF3C-F19142D1D488}"/>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42427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8AC46-57C6-4446-B883-3C7A40E99D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141678-B8A6-49DB-8CF4-703E71FBE09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9463DB-CC0E-4725-B366-72876F21540F}"/>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5" name="Footer Placeholder 4">
            <a:extLst>
              <a:ext uri="{FF2B5EF4-FFF2-40B4-BE49-F238E27FC236}">
                <a16:creationId xmlns:a16="http://schemas.microsoft.com/office/drawing/2014/main" id="{E999FFF1-7E31-4D03-B552-ED758D9B8E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55EC73-3630-4C66-902D-C72FBB3534E1}"/>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283442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E0485D-C470-464C-BBAD-6B048BBBBB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F66F2A-B3B7-4B7C-A7D8-5A0DA20665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C0F684-9A56-4C96-B1E1-28BE7686B843}"/>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5" name="Footer Placeholder 4">
            <a:extLst>
              <a:ext uri="{FF2B5EF4-FFF2-40B4-BE49-F238E27FC236}">
                <a16:creationId xmlns:a16="http://schemas.microsoft.com/office/drawing/2014/main" id="{1E59B78F-AF19-4A07-A661-727DBB8A24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3BBF44-A0C0-4BED-A82A-CE1018E2DFBD}"/>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323357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E1A23-E9B1-47D0-9BDB-39486EE310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403E86-51CD-423E-9D70-9C474746935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F3D2FA-C1D5-4914-9011-7776C7885EBA}"/>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5" name="Footer Placeholder 4">
            <a:extLst>
              <a:ext uri="{FF2B5EF4-FFF2-40B4-BE49-F238E27FC236}">
                <a16:creationId xmlns:a16="http://schemas.microsoft.com/office/drawing/2014/main" id="{645935FC-0A2F-4E7F-A9E7-3BB7DAF58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1110C9-F078-457F-BCAE-20D16BF16361}"/>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2258195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42D34-E758-4019-8A24-DC0B972FE8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49F289-5015-4387-AD79-9A217B791A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771FE9A-82A9-4CE0-A291-2EC6D51AD19F}"/>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5" name="Footer Placeholder 4">
            <a:extLst>
              <a:ext uri="{FF2B5EF4-FFF2-40B4-BE49-F238E27FC236}">
                <a16:creationId xmlns:a16="http://schemas.microsoft.com/office/drawing/2014/main" id="{78228B13-286A-41E8-94D2-5C0ED569A2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CA4E07-4784-40C3-8BAF-8FA0001A4181}"/>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1377862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B00E6-42A1-43AD-B345-4333CAEE82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043657-295D-4C4A-A95A-346530BAE5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F6D048-EB41-4E75-9E6D-4C1E67EC8DF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F8C75B5-66B4-474D-8879-E9719270D9B1}"/>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6" name="Footer Placeholder 5">
            <a:extLst>
              <a:ext uri="{FF2B5EF4-FFF2-40B4-BE49-F238E27FC236}">
                <a16:creationId xmlns:a16="http://schemas.microsoft.com/office/drawing/2014/main" id="{27F14F2C-CB0D-4777-805C-7F1D89E36A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0F6648-5769-49E0-8508-A68A25F1A6A8}"/>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103873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6A920-45D3-42A9-BD68-F00AC8FAE6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888AB19-EBA0-4AD0-A462-DE3402AB3A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4201635-A202-4BF8-9D91-599DC9D0CB6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8B4ACD-6FB6-4602-B564-8AAC367146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91A5435-0856-4F9E-A64B-138B97799A7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D2C978-CF38-4BEA-B59C-056534CCC4C6}"/>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8" name="Footer Placeholder 7">
            <a:extLst>
              <a:ext uri="{FF2B5EF4-FFF2-40B4-BE49-F238E27FC236}">
                <a16:creationId xmlns:a16="http://schemas.microsoft.com/office/drawing/2014/main" id="{F5791178-32F4-4C82-9C8F-7E012C0E19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65C9D2-326A-4782-B0BC-CAC00A5FABE4}"/>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133063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8E04A-4BB7-4BFC-8603-6790C329C53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FDE73E-F117-47A7-BA3C-2B985D3BEEFC}"/>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4" name="Footer Placeholder 3">
            <a:extLst>
              <a:ext uri="{FF2B5EF4-FFF2-40B4-BE49-F238E27FC236}">
                <a16:creationId xmlns:a16="http://schemas.microsoft.com/office/drawing/2014/main" id="{2561C273-EFBD-4726-AFA6-08D4E89C1A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358B29-564E-4676-B07B-7C178CF726A5}"/>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267615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2ED315-1A01-4013-9DDB-4731A312BB60}"/>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3" name="Footer Placeholder 2">
            <a:extLst>
              <a:ext uri="{FF2B5EF4-FFF2-40B4-BE49-F238E27FC236}">
                <a16:creationId xmlns:a16="http://schemas.microsoft.com/office/drawing/2014/main" id="{FDF126DE-FB1C-4F6C-82E1-715887E105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D4C5CB-6F9A-4713-8008-3189393884C4}"/>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20537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6B04C-AA5B-42A1-89EE-9D74D8B2B5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3B91AE-D660-4E86-AC0B-C0FB2A1FF5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16FE51-569B-41FF-B7D9-218EE70A2E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06B65B2-A2B3-4EE4-A436-E2C0FF4AF747}"/>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6" name="Footer Placeholder 5">
            <a:extLst>
              <a:ext uri="{FF2B5EF4-FFF2-40B4-BE49-F238E27FC236}">
                <a16:creationId xmlns:a16="http://schemas.microsoft.com/office/drawing/2014/main" id="{2BD56595-D352-40A8-9FB5-EF00D7BFCC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4F0CFE-46A5-473C-9DA8-A293B9ECCEAA}"/>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2183063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277E8-901E-4545-A382-BB8BB8958E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7A6CFF-6953-4DA8-9E49-AA3C5AC93F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BFF9CA-4BFD-45E8-A422-6B017C4D01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5539477-6E11-4E6E-8532-804737E3AB0A}"/>
              </a:ext>
            </a:extLst>
          </p:cNvPr>
          <p:cNvSpPr>
            <a:spLocks noGrp="1"/>
          </p:cNvSpPr>
          <p:nvPr>
            <p:ph type="dt" sz="half" idx="10"/>
          </p:nvPr>
        </p:nvSpPr>
        <p:spPr/>
        <p:txBody>
          <a:bodyPr/>
          <a:lstStyle/>
          <a:p>
            <a:fld id="{BE1B1EF1-5C05-400E-A851-9FB215BD7483}" type="datetimeFigureOut">
              <a:rPr lang="en-US" smtClean="0"/>
              <a:t>4/2/2020</a:t>
            </a:fld>
            <a:endParaRPr lang="en-US"/>
          </a:p>
        </p:txBody>
      </p:sp>
      <p:sp>
        <p:nvSpPr>
          <p:cNvPr id="6" name="Footer Placeholder 5">
            <a:extLst>
              <a:ext uri="{FF2B5EF4-FFF2-40B4-BE49-F238E27FC236}">
                <a16:creationId xmlns:a16="http://schemas.microsoft.com/office/drawing/2014/main" id="{BABC4F05-2D88-4313-854C-CF3D86DEEB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46F754-6A09-4599-AC2F-49FE09510A02}"/>
              </a:ext>
            </a:extLst>
          </p:cNvPr>
          <p:cNvSpPr>
            <a:spLocks noGrp="1"/>
          </p:cNvSpPr>
          <p:nvPr>
            <p:ph type="sldNum" sz="quarter" idx="12"/>
          </p:nvPr>
        </p:nvSpPr>
        <p:spPr/>
        <p:txBody>
          <a:bodyPr/>
          <a:lstStyle/>
          <a:p>
            <a:fld id="{421A9F9A-F435-4D37-9D0E-4E7AA5F852C1}" type="slidenum">
              <a:rPr lang="en-US" smtClean="0"/>
              <a:t>‹#›</a:t>
            </a:fld>
            <a:endParaRPr lang="en-US"/>
          </a:p>
        </p:txBody>
      </p:sp>
    </p:spTree>
    <p:extLst>
      <p:ext uri="{BB962C8B-B14F-4D97-AF65-F5344CB8AC3E}">
        <p14:creationId xmlns:p14="http://schemas.microsoft.com/office/powerpoint/2010/main" val="2208862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8A21B0-65E0-485E-A742-7F1AF1BD8B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846B8B-7234-425C-B064-309CE9926F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F6C4BF-CA4C-4788-B4E8-81D7E7E5E5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B1EF1-5C05-400E-A851-9FB215BD7483}" type="datetimeFigureOut">
              <a:rPr lang="en-US" smtClean="0"/>
              <a:t>4/2/2020</a:t>
            </a:fld>
            <a:endParaRPr lang="en-US"/>
          </a:p>
        </p:txBody>
      </p:sp>
      <p:sp>
        <p:nvSpPr>
          <p:cNvPr id="5" name="Footer Placeholder 4">
            <a:extLst>
              <a:ext uri="{FF2B5EF4-FFF2-40B4-BE49-F238E27FC236}">
                <a16:creationId xmlns:a16="http://schemas.microsoft.com/office/drawing/2014/main" id="{FE510FC6-33EC-4CD1-9F26-32C20D0A53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16BC07-25E0-4DF9-BE96-3328D5DC4D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1A9F9A-F435-4D37-9D0E-4E7AA5F852C1}" type="slidenum">
              <a:rPr lang="en-US" smtClean="0"/>
              <a:t>‹#›</a:t>
            </a:fld>
            <a:endParaRPr lang="en-US"/>
          </a:p>
        </p:txBody>
      </p:sp>
    </p:spTree>
    <p:extLst>
      <p:ext uri="{BB962C8B-B14F-4D97-AF65-F5344CB8AC3E}">
        <p14:creationId xmlns:p14="http://schemas.microsoft.com/office/powerpoint/2010/main" val="2950994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EDC5FF13-62A8-4CB0-A5F2-A6548C31D7B6}"/>
              </a:ext>
            </a:extLst>
          </p:cNvPr>
          <p:cNvSpPr/>
          <p:nvPr/>
        </p:nvSpPr>
        <p:spPr>
          <a:xfrm>
            <a:off x="111901" y="3459122"/>
            <a:ext cx="2116703" cy="1605602"/>
          </a:xfrm>
          <a:prstGeom prst="hexagon">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Inputs: technical assistance, training, sub-grants</a:t>
            </a:r>
          </a:p>
        </p:txBody>
      </p:sp>
      <p:sp>
        <p:nvSpPr>
          <p:cNvPr id="5" name="Hexagon 4">
            <a:extLst>
              <a:ext uri="{FF2B5EF4-FFF2-40B4-BE49-F238E27FC236}">
                <a16:creationId xmlns:a16="http://schemas.microsoft.com/office/drawing/2014/main" id="{90730EE2-BE90-4A81-B6EF-B8A5B5B5D028}"/>
              </a:ext>
            </a:extLst>
          </p:cNvPr>
          <p:cNvSpPr/>
          <p:nvPr/>
        </p:nvSpPr>
        <p:spPr>
          <a:xfrm>
            <a:off x="3121694" y="476652"/>
            <a:ext cx="2670479" cy="1039092"/>
          </a:xfrm>
          <a:prstGeom prst="hexagon">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State2State, Elections, Education, Health, Economic Growth, Conflict, WASH</a:t>
            </a:r>
          </a:p>
        </p:txBody>
      </p:sp>
      <p:sp>
        <p:nvSpPr>
          <p:cNvPr id="6" name="Rectangle 5">
            <a:extLst>
              <a:ext uri="{FF2B5EF4-FFF2-40B4-BE49-F238E27FC236}">
                <a16:creationId xmlns:a16="http://schemas.microsoft.com/office/drawing/2014/main" id="{74AFF683-9783-442D-B647-FF88B33A977D}"/>
              </a:ext>
            </a:extLst>
          </p:cNvPr>
          <p:cNvSpPr/>
          <p:nvPr/>
        </p:nvSpPr>
        <p:spPr>
          <a:xfrm>
            <a:off x="2571750" y="2262556"/>
            <a:ext cx="1688223" cy="1250991"/>
          </a:xfrm>
          <a:prstGeom prst="rect">
            <a:avLst/>
          </a:prstGeom>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Capacity</a:t>
            </a:r>
          </a:p>
          <a:p>
            <a:pPr algn="ctr"/>
            <a:r>
              <a:rPr lang="en-US" sz="1400" dirty="0">
                <a:solidFill>
                  <a:schemeClr val="bg1"/>
                </a:solidFill>
              </a:rPr>
              <a:t>CSO &amp; BMO personnel trained and using their training in their jobs</a:t>
            </a:r>
          </a:p>
        </p:txBody>
      </p:sp>
      <p:sp>
        <p:nvSpPr>
          <p:cNvPr id="7" name="Rectangle 6">
            <a:extLst>
              <a:ext uri="{FF2B5EF4-FFF2-40B4-BE49-F238E27FC236}">
                <a16:creationId xmlns:a16="http://schemas.microsoft.com/office/drawing/2014/main" id="{3BAE4242-2378-443D-9B9E-3AA78395AB48}"/>
              </a:ext>
            </a:extLst>
          </p:cNvPr>
          <p:cNvSpPr/>
          <p:nvPr/>
        </p:nvSpPr>
        <p:spPr>
          <a:xfrm>
            <a:off x="4603116" y="2076775"/>
            <a:ext cx="2534304" cy="1104477"/>
          </a:xfrm>
          <a:prstGeom prst="rect">
            <a:avLst/>
          </a:prstGeom>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Organizational Capacity:  </a:t>
            </a:r>
          </a:p>
          <a:p>
            <a:pPr algn="ctr"/>
            <a:r>
              <a:rPr lang="en-US" sz="1400" dirty="0">
                <a:solidFill>
                  <a:schemeClr val="bg1"/>
                </a:solidFill>
              </a:rPr>
              <a:t>CSOs/BMOs managerial, financial and advocacy capacity enhanced</a:t>
            </a:r>
          </a:p>
        </p:txBody>
      </p:sp>
      <p:sp>
        <p:nvSpPr>
          <p:cNvPr id="8" name="Rectangle 7">
            <a:extLst>
              <a:ext uri="{FF2B5EF4-FFF2-40B4-BE49-F238E27FC236}">
                <a16:creationId xmlns:a16="http://schemas.microsoft.com/office/drawing/2014/main" id="{72ADF523-D239-48FC-8E7B-F72817CD7C76}"/>
              </a:ext>
            </a:extLst>
          </p:cNvPr>
          <p:cNvSpPr/>
          <p:nvPr/>
        </p:nvSpPr>
        <p:spPr>
          <a:xfrm>
            <a:off x="2571750" y="3625524"/>
            <a:ext cx="1688223" cy="1384773"/>
          </a:xfrm>
          <a:prstGeom prst="rect">
            <a:avLst/>
          </a:prstGeom>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Networks</a:t>
            </a:r>
          </a:p>
          <a:p>
            <a:pPr algn="ctr"/>
            <a:r>
              <a:rPr lang="en-US" sz="1400" dirty="0">
                <a:solidFill>
                  <a:schemeClr val="bg1"/>
                </a:solidFill>
              </a:rPr>
              <a:t>CSOs and BMOs learn to network with each other and the government</a:t>
            </a:r>
          </a:p>
        </p:txBody>
      </p:sp>
      <p:sp>
        <p:nvSpPr>
          <p:cNvPr id="9" name="Rectangle 8">
            <a:extLst>
              <a:ext uri="{FF2B5EF4-FFF2-40B4-BE49-F238E27FC236}">
                <a16:creationId xmlns:a16="http://schemas.microsoft.com/office/drawing/2014/main" id="{B99640EA-6445-4AAA-BBAE-EFCC112EDDCE}"/>
              </a:ext>
            </a:extLst>
          </p:cNvPr>
          <p:cNvSpPr/>
          <p:nvPr/>
        </p:nvSpPr>
        <p:spPr>
          <a:xfrm>
            <a:off x="4525234" y="4725909"/>
            <a:ext cx="2458577" cy="1546125"/>
          </a:xfrm>
          <a:prstGeom prst="rect">
            <a:avLst/>
          </a:prstGeom>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Enabling Environment,  Policy/Service Delivery:</a:t>
            </a:r>
            <a:r>
              <a:rPr lang="en-US" sz="1400" dirty="0">
                <a:solidFill>
                  <a:schemeClr val="bg1"/>
                </a:solidFill>
              </a:rPr>
              <a:t> </a:t>
            </a:r>
          </a:p>
          <a:p>
            <a:pPr algn="ctr"/>
            <a:r>
              <a:rPr lang="en-US" sz="1400" dirty="0">
                <a:solidFill>
                  <a:schemeClr val="bg1"/>
                </a:solidFill>
              </a:rPr>
              <a:t>CSOs/BMOs operate in an environment that encourages discourse, advocacy, sustainability and citizen engagement </a:t>
            </a:r>
          </a:p>
        </p:txBody>
      </p:sp>
      <p:sp>
        <p:nvSpPr>
          <p:cNvPr id="10" name="Rectangle 9">
            <a:extLst>
              <a:ext uri="{FF2B5EF4-FFF2-40B4-BE49-F238E27FC236}">
                <a16:creationId xmlns:a16="http://schemas.microsoft.com/office/drawing/2014/main" id="{7C5F9E98-5FAC-4FC3-9D61-9E4731A2D181}"/>
              </a:ext>
            </a:extLst>
          </p:cNvPr>
          <p:cNvSpPr/>
          <p:nvPr/>
        </p:nvSpPr>
        <p:spPr>
          <a:xfrm>
            <a:off x="4603116" y="3348026"/>
            <a:ext cx="2458578" cy="1232512"/>
          </a:xfrm>
          <a:prstGeom prst="rect">
            <a:avLst/>
          </a:prstGeom>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Advocacy &amp; Collaboration:</a:t>
            </a:r>
            <a:r>
              <a:rPr lang="en-US" sz="1400" dirty="0">
                <a:solidFill>
                  <a:schemeClr val="bg1"/>
                </a:solidFill>
              </a:rPr>
              <a:t> </a:t>
            </a:r>
          </a:p>
          <a:p>
            <a:pPr algn="ctr"/>
            <a:r>
              <a:rPr lang="en-US" sz="1400" dirty="0">
                <a:solidFill>
                  <a:schemeClr val="bg1"/>
                </a:solidFill>
              </a:rPr>
              <a:t>CSOs/BMOs collaborate and influence government’s responsiveness to citizen needs</a:t>
            </a:r>
          </a:p>
        </p:txBody>
      </p:sp>
      <p:sp>
        <p:nvSpPr>
          <p:cNvPr id="13" name="Oval 12">
            <a:extLst>
              <a:ext uri="{FF2B5EF4-FFF2-40B4-BE49-F238E27FC236}">
                <a16:creationId xmlns:a16="http://schemas.microsoft.com/office/drawing/2014/main" id="{07DE5CB7-A04E-4718-917C-647FB93A5141}"/>
              </a:ext>
            </a:extLst>
          </p:cNvPr>
          <p:cNvSpPr/>
          <p:nvPr/>
        </p:nvSpPr>
        <p:spPr>
          <a:xfrm>
            <a:off x="8978571" y="2176997"/>
            <a:ext cx="2704117" cy="1828002"/>
          </a:xfrm>
          <a:prstGeom prst="ellipse">
            <a:avLst/>
          </a:prstGeom>
          <a:solidFill>
            <a:schemeClr val="bg2">
              <a:lumMod val="9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Purpose: </a:t>
            </a:r>
            <a:r>
              <a:rPr lang="en-US" sz="1600" dirty="0">
                <a:solidFill>
                  <a:prstClr val="black"/>
                </a:solidFill>
              </a:rPr>
              <a:t> </a:t>
            </a:r>
          </a:p>
          <a:p>
            <a:pPr lvl="0" algn="ctr"/>
            <a:r>
              <a:rPr lang="en-US" sz="1400" dirty="0">
                <a:solidFill>
                  <a:prstClr val="black"/>
                </a:solidFill>
              </a:rPr>
              <a:t>Strengthened financial, management and advocacy technical capacity of local civil society organizations in Nigeria</a:t>
            </a:r>
            <a:endParaRPr lang="en-US" sz="1200" dirty="0">
              <a:solidFill>
                <a:prstClr val="black"/>
              </a:solidFill>
            </a:endParaRPr>
          </a:p>
        </p:txBody>
      </p:sp>
      <p:cxnSp>
        <p:nvCxnSpPr>
          <p:cNvPr id="15" name="Straight Arrow Connector 14">
            <a:extLst>
              <a:ext uri="{FF2B5EF4-FFF2-40B4-BE49-F238E27FC236}">
                <a16:creationId xmlns:a16="http://schemas.microsoft.com/office/drawing/2014/main" id="{60D39767-8D83-43A1-BA44-3E364550E6EA}"/>
              </a:ext>
            </a:extLst>
          </p:cNvPr>
          <p:cNvCxnSpPr>
            <a:cxnSpLocks/>
            <a:stCxn id="4" idx="0"/>
            <a:endCxn id="6" idx="1"/>
          </p:cNvCxnSpPr>
          <p:nvPr/>
        </p:nvCxnSpPr>
        <p:spPr>
          <a:xfrm flipV="1">
            <a:off x="2228604" y="2888052"/>
            <a:ext cx="343146" cy="1373871"/>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E01D9BE-167C-4FE6-BBE0-AB62D579B4D1}"/>
              </a:ext>
            </a:extLst>
          </p:cNvPr>
          <p:cNvCxnSpPr>
            <a:cxnSpLocks/>
            <a:stCxn id="4" idx="0"/>
            <a:endCxn id="8" idx="1"/>
          </p:cNvCxnSpPr>
          <p:nvPr/>
        </p:nvCxnSpPr>
        <p:spPr>
          <a:xfrm>
            <a:off x="2228604" y="4261923"/>
            <a:ext cx="343146" cy="55988"/>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F4CEEB8-0310-42D3-A645-EFFAB90BD80F}"/>
              </a:ext>
            </a:extLst>
          </p:cNvPr>
          <p:cNvCxnSpPr>
            <a:cxnSpLocks/>
            <a:stCxn id="9" idx="3"/>
            <a:endCxn id="13" idx="2"/>
          </p:cNvCxnSpPr>
          <p:nvPr/>
        </p:nvCxnSpPr>
        <p:spPr>
          <a:xfrm flipV="1">
            <a:off x="6983811" y="3090998"/>
            <a:ext cx="1994760" cy="2407974"/>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027F5541-8341-4C18-B4FD-AAD6F636A211}"/>
              </a:ext>
            </a:extLst>
          </p:cNvPr>
          <p:cNvCxnSpPr>
            <a:cxnSpLocks/>
            <a:stCxn id="10" idx="3"/>
            <a:endCxn id="13" idx="2"/>
          </p:cNvCxnSpPr>
          <p:nvPr/>
        </p:nvCxnSpPr>
        <p:spPr>
          <a:xfrm flipV="1">
            <a:off x="7061694" y="3090998"/>
            <a:ext cx="1916877" cy="873284"/>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D00B77FE-FD8D-4FFD-9827-6605626E0B91}"/>
              </a:ext>
            </a:extLst>
          </p:cNvPr>
          <p:cNvCxnSpPr>
            <a:cxnSpLocks/>
            <a:stCxn id="6" idx="3"/>
            <a:endCxn id="7" idx="1"/>
          </p:cNvCxnSpPr>
          <p:nvPr/>
        </p:nvCxnSpPr>
        <p:spPr>
          <a:xfrm flipV="1">
            <a:off x="4259973" y="2629014"/>
            <a:ext cx="343143" cy="259038"/>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8" name="Rectangle: Rounded Corners 67">
            <a:extLst>
              <a:ext uri="{FF2B5EF4-FFF2-40B4-BE49-F238E27FC236}">
                <a16:creationId xmlns:a16="http://schemas.microsoft.com/office/drawing/2014/main" id="{73A9E7EE-BE9A-4253-A4AE-FFAE4B48EFE2}"/>
              </a:ext>
            </a:extLst>
          </p:cNvPr>
          <p:cNvSpPr/>
          <p:nvPr/>
        </p:nvSpPr>
        <p:spPr>
          <a:xfrm>
            <a:off x="3203944" y="263172"/>
            <a:ext cx="2544725" cy="224435"/>
          </a:xfrm>
          <a:prstGeom prst="roundRect">
            <a:avLst/>
          </a:pr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Complementary Activities</a:t>
            </a:r>
          </a:p>
        </p:txBody>
      </p:sp>
      <p:sp>
        <p:nvSpPr>
          <p:cNvPr id="71" name="Rectangle 70">
            <a:extLst>
              <a:ext uri="{FF2B5EF4-FFF2-40B4-BE49-F238E27FC236}">
                <a16:creationId xmlns:a16="http://schemas.microsoft.com/office/drawing/2014/main" id="{47CE21C6-3787-45A2-BB39-5596B0BB699D}"/>
              </a:ext>
            </a:extLst>
          </p:cNvPr>
          <p:cNvSpPr/>
          <p:nvPr/>
        </p:nvSpPr>
        <p:spPr>
          <a:xfrm>
            <a:off x="2571748" y="5064724"/>
            <a:ext cx="1688223" cy="1496750"/>
          </a:xfrm>
          <a:prstGeom prst="rect">
            <a:avLst/>
          </a:prstGeom>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Regulatory/Policy Environment</a:t>
            </a:r>
          </a:p>
          <a:p>
            <a:pPr algn="ctr"/>
            <a:r>
              <a:rPr lang="en-US" sz="1400" dirty="0">
                <a:solidFill>
                  <a:schemeClr val="bg1"/>
                </a:solidFill>
              </a:rPr>
              <a:t>Legal reforms, CSO directory, CSO certification system</a:t>
            </a:r>
            <a:endParaRPr lang="en-US" sz="1200" dirty="0">
              <a:solidFill>
                <a:schemeClr val="bg1"/>
              </a:solidFill>
            </a:endParaRPr>
          </a:p>
        </p:txBody>
      </p:sp>
      <p:cxnSp>
        <p:nvCxnSpPr>
          <p:cNvPr id="72" name="Straight Arrow Connector 71">
            <a:extLst>
              <a:ext uri="{FF2B5EF4-FFF2-40B4-BE49-F238E27FC236}">
                <a16:creationId xmlns:a16="http://schemas.microsoft.com/office/drawing/2014/main" id="{3E88FA7D-59FA-41B2-88DF-06ABD3C57F07}"/>
              </a:ext>
            </a:extLst>
          </p:cNvPr>
          <p:cNvCxnSpPr>
            <a:cxnSpLocks/>
            <a:stCxn id="71" idx="3"/>
            <a:endCxn id="9" idx="1"/>
          </p:cNvCxnSpPr>
          <p:nvPr/>
        </p:nvCxnSpPr>
        <p:spPr>
          <a:xfrm flipV="1">
            <a:off x="4259971" y="5498972"/>
            <a:ext cx="265263" cy="314127"/>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6974614" y="5406822"/>
            <a:ext cx="1803302" cy="307777"/>
          </a:xfrm>
          <a:prstGeom prst="rect">
            <a:avLst/>
          </a:prstGeom>
          <a:noFill/>
          <a:ln>
            <a:noFill/>
          </a:ln>
        </p:spPr>
        <p:txBody>
          <a:bodyPr wrap="square" rtlCol="0">
            <a:spAutoFit/>
          </a:bodyPr>
          <a:lstStyle/>
          <a:p>
            <a:r>
              <a:rPr lang="en-US" sz="1400" b="1" dirty="0"/>
              <a:t>Critical Assumptions:</a:t>
            </a:r>
          </a:p>
        </p:txBody>
      </p:sp>
      <p:sp>
        <p:nvSpPr>
          <p:cNvPr id="48" name="TextBox 47"/>
          <p:cNvSpPr txBox="1"/>
          <p:nvPr/>
        </p:nvSpPr>
        <p:spPr>
          <a:xfrm>
            <a:off x="7667093" y="64116"/>
            <a:ext cx="1953566" cy="307777"/>
          </a:xfrm>
          <a:prstGeom prst="rect">
            <a:avLst/>
          </a:prstGeom>
          <a:noFill/>
          <a:ln>
            <a:solidFill>
              <a:schemeClr val="accent1"/>
            </a:solidFill>
          </a:ln>
        </p:spPr>
        <p:txBody>
          <a:bodyPr wrap="square" rtlCol="0">
            <a:spAutoFit/>
          </a:bodyPr>
          <a:lstStyle/>
          <a:p>
            <a:pPr algn="ctr"/>
            <a:r>
              <a:rPr lang="en-US" sz="1400" b="1" dirty="0"/>
              <a:t>Activity Timeline</a:t>
            </a:r>
          </a:p>
        </p:txBody>
      </p:sp>
      <p:sp>
        <p:nvSpPr>
          <p:cNvPr id="50" name="TextBox 49"/>
          <p:cNvSpPr txBox="1"/>
          <p:nvPr/>
        </p:nvSpPr>
        <p:spPr>
          <a:xfrm>
            <a:off x="7019587" y="5656035"/>
            <a:ext cx="5074041" cy="1107996"/>
          </a:xfrm>
          <a:prstGeom prst="rect">
            <a:avLst/>
          </a:prstGeom>
          <a:noFill/>
        </p:spPr>
        <p:txBody>
          <a:bodyPr wrap="square" rtlCol="0">
            <a:spAutoFit/>
          </a:bodyPr>
          <a:lstStyle/>
          <a:p>
            <a:r>
              <a:rPr lang="en-US" sz="1100" dirty="0"/>
              <a:t>*Following the 2019 elections and beyond, Nigeria remains conducive for CSOs/BMOs to influence key policies in transparency, accountability and good governance (TAGG)</a:t>
            </a:r>
          </a:p>
          <a:p>
            <a:r>
              <a:rPr lang="en-US" sz="1100" dirty="0"/>
              <a:t>*In addition to their work supported by SCALE, CSOs and BMOs are able to sustain activities with local capacities and resources that  promote TAGG in key sectors of health, education, WASH, CTIP, SGBV, CEFM etc.</a:t>
            </a:r>
          </a:p>
          <a:p>
            <a:r>
              <a:rPr lang="en-US" sz="1100" dirty="0"/>
              <a:t>*The Nigerian state ensures  a healthy enabling environment for CSOs. </a:t>
            </a:r>
          </a:p>
        </p:txBody>
      </p:sp>
      <p:sp>
        <p:nvSpPr>
          <p:cNvPr id="52" name="TextBox 51"/>
          <p:cNvSpPr txBox="1"/>
          <p:nvPr/>
        </p:nvSpPr>
        <p:spPr>
          <a:xfrm>
            <a:off x="108920" y="515470"/>
            <a:ext cx="2729530" cy="1938992"/>
          </a:xfrm>
          <a:prstGeom prst="rect">
            <a:avLst/>
          </a:prstGeom>
          <a:noFill/>
          <a:ln>
            <a:solidFill>
              <a:schemeClr val="accent1"/>
            </a:solidFill>
          </a:ln>
        </p:spPr>
        <p:txBody>
          <a:bodyPr wrap="square" rtlCol="0">
            <a:spAutoFit/>
          </a:bodyPr>
          <a:lstStyle/>
          <a:p>
            <a:r>
              <a:rPr lang="en-US" sz="1000" b="1" dirty="0"/>
              <a:t>THEORY OF CHANGE (</a:t>
            </a:r>
            <a:r>
              <a:rPr lang="en-US" sz="1000" b="1" dirty="0" err="1"/>
              <a:t>ToC</a:t>
            </a:r>
            <a:r>
              <a:rPr lang="en-US" sz="1000" b="1" dirty="0"/>
              <a:t>):</a:t>
            </a:r>
          </a:p>
          <a:p>
            <a:endParaRPr lang="en-US" sz="1000" dirty="0"/>
          </a:p>
          <a:p>
            <a:r>
              <a:rPr lang="en-US" sz="1000" b="1" dirty="0"/>
              <a:t>IF CSOs/BMOs</a:t>
            </a:r>
            <a:r>
              <a:rPr lang="en-US" sz="1000" dirty="0"/>
              <a:t>: (</a:t>
            </a:r>
            <a:r>
              <a:rPr lang="en-US" sz="1000" dirty="0" err="1"/>
              <a:t>i</a:t>
            </a:r>
            <a:r>
              <a:rPr lang="en-US" sz="1000" dirty="0"/>
              <a:t>) capacity (managerial, financial, and advocacy) is enhanced; </a:t>
            </a:r>
            <a:r>
              <a:rPr lang="en-US" sz="1000" b="1" dirty="0"/>
              <a:t>AND</a:t>
            </a:r>
            <a:r>
              <a:rPr lang="en-US" sz="1000" dirty="0"/>
              <a:t> (ii) they collaborate and work with government; </a:t>
            </a:r>
            <a:r>
              <a:rPr lang="en-US" sz="1000" b="1" dirty="0"/>
              <a:t>AND</a:t>
            </a:r>
            <a:r>
              <a:rPr lang="en-US" sz="1000" dirty="0"/>
              <a:t> (iii) the operating environment is permissive (legislative, policy and practice); </a:t>
            </a:r>
            <a:r>
              <a:rPr lang="en-US" sz="1000" b="1" dirty="0"/>
              <a:t>THEN</a:t>
            </a:r>
            <a:r>
              <a:rPr lang="en-US" sz="1000" dirty="0"/>
              <a:t>: they can effectively engage citizens to influence government in key development reforms at all levels in Nigeria to improve public transparency, accountability, good governance and sustainable service delivery. </a:t>
            </a:r>
          </a:p>
        </p:txBody>
      </p:sp>
      <p:sp>
        <p:nvSpPr>
          <p:cNvPr id="2" name="TextBox 1"/>
          <p:cNvSpPr txBox="1"/>
          <p:nvPr/>
        </p:nvSpPr>
        <p:spPr>
          <a:xfrm>
            <a:off x="209148" y="5941077"/>
            <a:ext cx="2029226" cy="523220"/>
          </a:xfrm>
          <a:prstGeom prst="rect">
            <a:avLst/>
          </a:prstGeom>
          <a:noFill/>
          <a:ln>
            <a:solidFill>
              <a:schemeClr val="accent1"/>
            </a:solidFill>
          </a:ln>
        </p:spPr>
        <p:txBody>
          <a:bodyPr wrap="square" rtlCol="0">
            <a:spAutoFit/>
          </a:bodyPr>
          <a:lstStyle/>
          <a:p>
            <a:r>
              <a:rPr lang="en-US" sz="1400" b="1" dirty="0"/>
              <a:t>Budget:  $33m for 5 years (nationwide)</a:t>
            </a:r>
          </a:p>
        </p:txBody>
      </p:sp>
      <p:cxnSp>
        <p:nvCxnSpPr>
          <p:cNvPr id="53" name="Straight Arrow Connector 52">
            <a:extLst>
              <a:ext uri="{FF2B5EF4-FFF2-40B4-BE49-F238E27FC236}">
                <a16:creationId xmlns:a16="http://schemas.microsoft.com/office/drawing/2014/main" id="{3E88FA7D-59FA-41B2-88DF-06ABD3C57F07}"/>
              </a:ext>
            </a:extLst>
          </p:cNvPr>
          <p:cNvCxnSpPr>
            <a:cxnSpLocks/>
            <a:stCxn id="8" idx="3"/>
            <a:endCxn id="10" idx="1"/>
          </p:cNvCxnSpPr>
          <p:nvPr/>
        </p:nvCxnSpPr>
        <p:spPr>
          <a:xfrm flipV="1">
            <a:off x="4259973" y="3964282"/>
            <a:ext cx="343143" cy="353629"/>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2D3BC1AD-6B4B-4BE5-90B1-EC254FB2B43A}"/>
              </a:ext>
            </a:extLst>
          </p:cNvPr>
          <p:cNvCxnSpPr>
            <a:cxnSpLocks/>
            <a:stCxn id="7" idx="3"/>
            <a:endCxn id="13" idx="2"/>
          </p:cNvCxnSpPr>
          <p:nvPr/>
        </p:nvCxnSpPr>
        <p:spPr>
          <a:xfrm>
            <a:off x="7137420" y="2629014"/>
            <a:ext cx="1841151" cy="461984"/>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7AD05E9B-CA7A-4DB2-9DEA-D1C8AA78A96F}"/>
              </a:ext>
            </a:extLst>
          </p:cNvPr>
          <p:cNvCxnSpPr>
            <a:cxnSpLocks/>
            <a:stCxn id="5" idx="1"/>
            <a:endCxn id="13" idx="0"/>
          </p:cNvCxnSpPr>
          <p:nvPr/>
        </p:nvCxnSpPr>
        <p:spPr>
          <a:xfrm>
            <a:off x="5532400" y="1515744"/>
            <a:ext cx="4798230" cy="661253"/>
          </a:xfrm>
          <a:prstGeom prst="straightConnector1">
            <a:avLst/>
          </a:prstGeom>
          <a:ln>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7" name="Rectangle: Rounded Corners 67">
            <a:extLst>
              <a:ext uri="{FF2B5EF4-FFF2-40B4-BE49-F238E27FC236}">
                <a16:creationId xmlns:a16="http://schemas.microsoft.com/office/drawing/2014/main" id="{73A9E7EE-BE9A-4253-A4AE-FFAE4B48EFE2}"/>
              </a:ext>
            </a:extLst>
          </p:cNvPr>
          <p:cNvSpPr/>
          <p:nvPr/>
        </p:nvSpPr>
        <p:spPr>
          <a:xfrm>
            <a:off x="209148" y="64116"/>
            <a:ext cx="2629302" cy="423491"/>
          </a:xfrm>
          <a:prstGeom prst="roundRect">
            <a:avLst/>
          </a:pr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Strengthening Civic Advocacy</a:t>
            </a:r>
          </a:p>
          <a:p>
            <a:pPr algn="ctr"/>
            <a:r>
              <a:rPr lang="en-US" sz="1400" b="1" dirty="0">
                <a:solidFill>
                  <a:schemeClr val="tx1"/>
                </a:solidFill>
              </a:rPr>
              <a:t>and Local Engagement (SCALE)</a:t>
            </a:r>
            <a:r>
              <a:rPr lang="en-US" sz="1000" b="1" dirty="0">
                <a:solidFill>
                  <a:schemeClr val="tx1"/>
                </a:solidFill>
              </a:rPr>
              <a:t> </a:t>
            </a:r>
          </a:p>
        </p:txBody>
      </p:sp>
      <p:cxnSp>
        <p:nvCxnSpPr>
          <p:cNvPr id="61" name="Straight Arrow Connector 60">
            <a:extLst>
              <a:ext uri="{FF2B5EF4-FFF2-40B4-BE49-F238E27FC236}">
                <a16:creationId xmlns:a16="http://schemas.microsoft.com/office/drawing/2014/main" id="{2D3BC1AD-6B4B-4BE5-90B1-EC254FB2B43A}"/>
              </a:ext>
            </a:extLst>
          </p:cNvPr>
          <p:cNvCxnSpPr>
            <a:cxnSpLocks/>
            <a:stCxn id="4" idx="0"/>
            <a:endCxn id="71" idx="1"/>
          </p:cNvCxnSpPr>
          <p:nvPr/>
        </p:nvCxnSpPr>
        <p:spPr>
          <a:xfrm>
            <a:off x="2228604" y="4261923"/>
            <a:ext cx="343144" cy="1551176"/>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2936662" y="1812025"/>
            <a:ext cx="958393" cy="338554"/>
          </a:xfrm>
          <a:prstGeom prst="rect">
            <a:avLst/>
          </a:prstGeom>
          <a:noFill/>
          <a:ln>
            <a:solidFill>
              <a:schemeClr val="accent1"/>
            </a:solidFill>
          </a:ln>
        </p:spPr>
        <p:txBody>
          <a:bodyPr wrap="square" rtlCol="0">
            <a:spAutoFit/>
          </a:bodyPr>
          <a:lstStyle/>
          <a:p>
            <a:pPr algn="ctr"/>
            <a:r>
              <a:rPr lang="en-US" sz="1600" b="1" dirty="0"/>
              <a:t>Outputs </a:t>
            </a:r>
          </a:p>
        </p:txBody>
      </p:sp>
      <p:sp>
        <p:nvSpPr>
          <p:cNvPr id="79" name="TextBox 78"/>
          <p:cNvSpPr txBox="1"/>
          <p:nvPr/>
        </p:nvSpPr>
        <p:spPr>
          <a:xfrm>
            <a:off x="5136942" y="1709876"/>
            <a:ext cx="1223454" cy="338554"/>
          </a:xfrm>
          <a:prstGeom prst="rect">
            <a:avLst/>
          </a:prstGeom>
          <a:noFill/>
          <a:ln>
            <a:solidFill>
              <a:schemeClr val="accent1"/>
            </a:solidFill>
          </a:ln>
        </p:spPr>
        <p:txBody>
          <a:bodyPr wrap="square" rtlCol="0">
            <a:spAutoFit/>
          </a:bodyPr>
          <a:lstStyle/>
          <a:p>
            <a:pPr algn="ctr"/>
            <a:r>
              <a:rPr lang="en-US" sz="1600" b="1" dirty="0"/>
              <a:t>Outcomes </a:t>
            </a:r>
          </a:p>
        </p:txBody>
      </p:sp>
      <p:cxnSp>
        <p:nvCxnSpPr>
          <p:cNvPr id="63" name="Straight Arrow Connector 62">
            <a:extLst>
              <a:ext uri="{FF2B5EF4-FFF2-40B4-BE49-F238E27FC236}">
                <a16:creationId xmlns:a16="http://schemas.microsoft.com/office/drawing/2014/main" id="{3B8C54E1-8581-4589-B10C-793BC763F880}"/>
              </a:ext>
            </a:extLst>
          </p:cNvPr>
          <p:cNvCxnSpPr/>
          <p:nvPr/>
        </p:nvCxnSpPr>
        <p:spPr>
          <a:xfrm>
            <a:off x="6367628" y="1018299"/>
            <a:ext cx="5202548" cy="0"/>
          </a:xfrm>
          <a:prstGeom prst="straightConnector1">
            <a:avLst/>
          </a:prstGeom>
          <a:ln w="381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9DD68E5-7E77-4E1D-A725-C6A3B753797B}"/>
              </a:ext>
            </a:extLst>
          </p:cNvPr>
          <p:cNvCxnSpPr/>
          <p:nvPr/>
        </p:nvCxnSpPr>
        <p:spPr>
          <a:xfrm flipH="1">
            <a:off x="9620659" y="885217"/>
            <a:ext cx="1" cy="321013"/>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87A4155C-CBB3-4368-9498-897C5AF811DD}"/>
              </a:ext>
            </a:extLst>
          </p:cNvPr>
          <p:cNvCxnSpPr/>
          <p:nvPr/>
        </p:nvCxnSpPr>
        <p:spPr>
          <a:xfrm flipH="1">
            <a:off x="11282630" y="891697"/>
            <a:ext cx="1" cy="321013"/>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15A51B80-BD75-4833-8B7F-A84EF55B905F}"/>
              </a:ext>
            </a:extLst>
          </p:cNvPr>
          <p:cNvCxnSpPr/>
          <p:nvPr/>
        </p:nvCxnSpPr>
        <p:spPr>
          <a:xfrm flipH="1">
            <a:off x="6377987" y="891697"/>
            <a:ext cx="1" cy="321013"/>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3EE224B3-9DCA-4657-8EA3-09C16A93F3FE}"/>
              </a:ext>
            </a:extLst>
          </p:cNvPr>
          <p:cNvCxnSpPr/>
          <p:nvPr/>
        </p:nvCxnSpPr>
        <p:spPr>
          <a:xfrm flipH="1">
            <a:off x="8038227" y="898177"/>
            <a:ext cx="1" cy="321013"/>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FE9E3963-9895-46D9-BCF7-10B7E6F9238A}"/>
              </a:ext>
            </a:extLst>
          </p:cNvPr>
          <p:cNvSpPr txBox="1"/>
          <p:nvPr/>
        </p:nvSpPr>
        <p:spPr>
          <a:xfrm>
            <a:off x="9377464" y="535014"/>
            <a:ext cx="542370" cy="276999"/>
          </a:xfrm>
          <a:prstGeom prst="rect">
            <a:avLst/>
          </a:prstGeom>
          <a:noFill/>
        </p:spPr>
        <p:txBody>
          <a:bodyPr wrap="square" rtlCol="0">
            <a:spAutoFit/>
          </a:bodyPr>
          <a:lstStyle/>
          <a:p>
            <a:r>
              <a:rPr lang="en-US" sz="1200" b="1" dirty="0"/>
              <a:t>2024</a:t>
            </a:r>
          </a:p>
        </p:txBody>
      </p:sp>
      <p:sp>
        <p:nvSpPr>
          <p:cNvPr id="85" name="TextBox 84">
            <a:extLst>
              <a:ext uri="{FF2B5EF4-FFF2-40B4-BE49-F238E27FC236}">
                <a16:creationId xmlns:a16="http://schemas.microsoft.com/office/drawing/2014/main" id="{2E09D587-E3E3-426C-8081-1BC99A95C234}"/>
              </a:ext>
            </a:extLst>
          </p:cNvPr>
          <p:cNvSpPr txBox="1"/>
          <p:nvPr/>
        </p:nvSpPr>
        <p:spPr>
          <a:xfrm>
            <a:off x="7778824" y="541494"/>
            <a:ext cx="542370" cy="276999"/>
          </a:xfrm>
          <a:prstGeom prst="rect">
            <a:avLst/>
          </a:prstGeom>
          <a:noFill/>
        </p:spPr>
        <p:txBody>
          <a:bodyPr wrap="square" rtlCol="0">
            <a:spAutoFit/>
          </a:bodyPr>
          <a:lstStyle/>
          <a:p>
            <a:r>
              <a:rPr lang="en-US" sz="1200" b="1" dirty="0"/>
              <a:t>2022</a:t>
            </a:r>
          </a:p>
        </p:txBody>
      </p:sp>
      <p:sp>
        <p:nvSpPr>
          <p:cNvPr id="86" name="TextBox 85">
            <a:extLst>
              <a:ext uri="{FF2B5EF4-FFF2-40B4-BE49-F238E27FC236}">
                <a16:creationId xmlns:a16="http://schemas.microsoft.com/office/drawing/2014/main" id="{4B4AC9B3-1BDC-4A0D-9DE6-0D46DACE7257}"/>
              </a:ext>
            </a:extLst>
          </p:cNvPr>
          <p:cNvSpPr txBox="1"/>
          <p:nvPr/>
        </p:nvSpPr>
        <p:spPr>
          <a:xfrm>
            <a:off x="6112088" y="538246"/>
            <a:ext cx="542370" cy="276999"/>
          </a:xfrm>
          <a:prstGeom prst="rect">
            <a:avLst/>
          </a:prstGeom>
          <a:noFill/>
        </p:spPr>
        <p:txBody>
          <a:bodyPr wrap="square" rtlCol="0">
            <a:spAutoFit/>
          </a:bodyPr>
          <a:lstStyle/>
          <a:p>
            <a:r>
              <a:rPr lang="en-US" sz="1200" b="1" dirty="0"/>
              <a:t>2020</a:t>
            </a:r>
          </a:p>
        </p:txBody>
      </p:sp>
      <p:sp>
        <p:nvSpPr>
          <p:cNvPr id="87" name="TextBox 86">
            <a:extLst>
              <a:ext uri="{FF2B5EF4-FFF2-40B4-BE49-F238E27FC236}">
                <a16:creationId xmlns:a16="http://schemas.microsoft.com/office/drawing/2014/main" id="{F452C169-1D25-49FB-B07C-47F1A6991C62}"/>
              </a:ext>
            </a:extLst>
          </p:cNvPr>
          <p:cNvSpPr txBox="1"/>
          <p:nvPr/>
        </p:nvSpPr>
        <p:spPr>
          <a:xfrm>
            <a:off x="11066888" y="541494"/>
            <a:ext cx="542370" cy="276999"/>
          </a:xfrm>
          <a:prstGeom prst="rect">
            <a:avLst/>
          </a:prstGeom>
          <a:noFill/>
        </p:spPr>
        <p:txBody>
          <a:bodyPr wrap="square" rtlCol="0">
            <a:spAutoFit/>
          </a:bodyPr>
          <a:lstStyle/>
          <a:p>
            <a:r>
              <a:rPr lang="en-US" sz="1200" b="1" dirty="0"/>
              <a:t>2026</a:t>
            </a:r>
          </a:p>
        </p:txBody>
      </p:sp>
      <p:sp>
        <p:nvSpPr>
          <p:cNvPr id="88" name="Rounded Rectangle 15">
            <a:extLst>
              <a:ext uri="{FF2B5EF4-FFF2-40B4-BE49-F238E27FC236}">
                <a16:creationId xmlns:a16="http://schemas.microsoft.com/office/drawing/2014/main" id="{A02DFA08-4CB1-492D-ADF1-46DD86BC1207}"/>
              </a:ext>
            </a:extLst>
          </p:cNvPr>
          <p:cNvSpPr/>
          <p:nvPr/>
        </p:nvSpPr>
        <p:spPr>
          <a:xfrm>
            <a:off x="5926455" y="314325"/>
            <a:ext cx="6080760" cy="1331595"/>
          </a:xfrm>
          <a:prstGeom prst="round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Up Arrow 17">
            <a:extLst>
              <a:ext uri="{FF2B5EF4-FFF2-40B4-BE49-F238E27FC236}">
                <a16:creationId xmlns:a16="http://schemas.microsoft.com/office/drawing/2014/main" id="{E466AF6A-BF84-4D36-94AF-1333D0E256A8}"/>
              </a:ext>
            </a:extLst>
          </p:cNvPr>
          <p:cNvSpPr/>
          <p:nvPr/>
        </p:nvSpPr>
        <p:spPr>
          <a:xfrm>
            <a:off x="6782572" y="940976"/>
            <a:ext cx="45719" cy="2219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E2F09E3B-575D-4774-A245-D2162B2BBA89}"/>
              </a:ext>
            </a:extLst>
          </p:cNvPr>
          <p:cNvSpPr txBox="1"/>
          <p:nvPr/>
        </p:nvSpPr>
        <p:spPr>
          <a:xfrm>
            <a:off x="6565637" y="1307579"/>
            <a:ext cx="592006" cy="400110"/>
          </a:xfrm>
          <a:prstGeom prst="rect">
            <a:avLst/>
          </a:prstGeom>
          <a:noFill/>
        </p:spPr>
        <p:txBody>
          <a:bodyPr wrap="square" rtlCol="0">
            <a:spAutoFit/>
          </a:bodyPr>
          <a:lstStyle/>
          <a:p>
            <a:pPr algn="ctr"/>
            <a:r>
              <a:rPr lang="en-US" sz="1000" dirty="0"/>
              <a:t>Award</a:t>
            </a:r>
          </a:p>
          <a:p>
            <a:pPr algn="ctr"/>
            <a:r>
              <a:rPr lang="en-US" sz="1000" dirty="0"/>
              <a:t>Start</a:t>
            </a:r>
          </a:p>
        </p:txBody>
      </p:sp>
      <p:cxnSp>
        <p:nvCxnSpPr>
          <p:cNvPr id="93" name="Straight Connector 92">
            <a:extLst>
              <a:ext uri="{FF2B5EF4-FFF2-40B4-BE49-F238E27FC236}">
                <a16:creationId xmlns:a16="http://schemas.microsoft.com/office/drawing/2014/main" id="{C3C3F8BB-4412-4BF5-AD39-14F9872338F3}"/>
              </a:ext>
            </a:extLst>
          </p:cNvPr>
          <p:cNvCxnSpPr/>
          <p:nvPr/>
        </p:nvCxnSpPr>
        <p:spPr>
          <a:xfrm flipH="1">
            <a:off x="7183339" y="865950"/>
            <a:ext cx="1" cy="321013"/>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C097AC04-2725-474B-A597-6DB0FE0D8BBA}"/>
              </a:ext>
            </a:extLst>
          </p:cNvPr>
          <p:cNvCxnSpPr/>
          <p:nvPr/>
        </p:nvCxnSpPr>
        <p:spPr>
          <a:xfrm flipH="1">
            <a:off x="8823673" y="876426"/>
            <a:ext cx="1" cy="321013"/>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0A28435E-445B-4AD5-91B0-AD1AC1675A33}"/>
              </a:ext>
            </a:extLst>
          </p:cNvPr>
          <p:cNvCxnSpPr/>
          <p:nvPr/>
        </p:nvCxnSpPr>
        <p:spPr>
          <a:xfrm flipH="1">
            <a:off x="10488350" y="898177"/>
            <a:ext cx="1" cy="321013"/>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6422C9C5-BE3A-4778-A953-CB8640E0DA08}"/>
              </a:ext>
            </a:extLst>
          </p:cNvPr>
          <p:cNvSpPr txBox="1"/>
          <p:nvPr/>
        </p:nvSpPr>
        <p:spPr>
          <a:xfrm>
            <a:off x="6912155" y="523345"/>
            <a:ext cx="542370" cy="276999"/>
          </a:xfrm>
          <a:prstGeom prst="rect">
            <a:avLst/>
          </a:prstGeom>
          <a:noFill/>
        </p:spPr>
        <p:txBody>
          <a:bodyPr wrap="square" rtlCol="0">
            <a:spAutoFit/>
          </a:bodyPr>
          <a:lstStyle/>
          <a:p>
            <a:r>
              <a:rPr lang="en-US" sz="1200" b="1" dirty="0"/>
              <a:t>2021</a:t>
            </a:r>
          </a:p>
        </p:txBody>
      </p:sp>
      <p:sp>
        <p:nvSpPr>
          <p:cNvPr id="99" name="TextBox 98">
            <a:extLst>
              <a:ext uri="{FF2B5EF4-FFF2-40B4-BE49-F238E27FC236}">
                <a16:creationId xmlns:a16="http://schemas.microsoft.com/office/drawing/2014/main" id="{41680C86-ADB3-4943-BF0A-2714E6052466}"/>
              </a:ext>
            </a:extLst>
          </p:cNvPr>
          <p:cNvSpPr txBox="1"/>
          <p:nvPr/>
        </p:nvSpPr>
        <p:spPr>
          <a:xfrm>
            <a:off x="8581292" y="535013"/>
            <a:ext cx="542370" cy="276999"/>
          </a:xfrm>
          <a:prstGeom prst="rect">
            <a:avLst/>
          </a:prstGeom>
          <a:noFill/>
        </p:spPr>
        <p:txBody>
          <a:bodyPr wrap="square" rtlCol="0">
            <a:spAutoFit/>
          </a:bodyPr>
          <a:lstStyle/>
          <a:p>
            <a:r>
              <a:rPr lang="en-US" sz="1200" b="1" dirty="0"/>
              <a:t>2023</a:t>
            </a:r>
          </a:p>
        </p:txBody>
      </p:sp>
      <p:sp>
        <p:nvSpPr>
          <p:cNvPr id="100" name="TextBox 99">
            <a:extLst>
              <a:ext uri="{FF2B5EF4-FFF2-40B4-BE49-F238E27FC236}">
                <a16:creationId xmlns:a16="http://schemas.microsoft.com/office/drawing/2014/main" id="{2615341C-A739-47A5-B621-66AE81486F31}"/>
              </a:ext>
            </a:extLst>
          </p:cNvPr>
          <p:cNvSpPr txBox="1"/>
          <p:nvPr/>
        </p:nvSpPr>
        <p:spPr>
          <a:xfrm>
            <a:off x="10196114" y="555449"/>
            <a:ext cx="542370" cy="461665"/>
          </a:xfrm>
          <a:prstGeom prst="rect">
            <a:avLst/>
          </a:prstGeom>
          <a:noFill/>
        </p:spPr>
        <p:txBody>
          <a:bodyPr wrap="square" rtlCol="0">
            <a:spAutoFit/>
          </a:bodyPr>
          <a:lstStyle/>
          <a:p>
            <a:r>
              <a:rPr lang="en-US" sz="1200" b="1" dirty="0"/>
              <a:t>2025	</a:t>
            </a:r>
          </a:p>
        </p:txBody>
      </p:sp>
      <p:sp>
        <p:nvSpPr>
          <p:cNvPr id="101" name="Up Arrow 68">
            <a:extLst>
              <a:ext uri="{FF2B5EF4-FFF2-40B4-BE49-F238E27FC236}">
                <a16:creationId xmlns:a16="http://schemas.microsoft.com/office/drawing/2014/main" id="{F6FDC736-F617-47D3-A818-141455894E69}"/>
              </a:ext>
            </a:extLst>
          </p:cNvPr>
          <p:cNvSpPr/>
          <p:nvPr/>
        </p:nvSpPr>
        <p:spPr>
          <a:xfrm>
            <a:off x="10870397" y="956264"/>
            <a:ext cx="45719" cy="2219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53C24032-234E-4038-AC74-AE9F17119076}"/>
              </a:ext>
            </a:extLst>
          </p:cNvPr>
          <p:cNvSpPr txBox="1"/>
          <p:nvPr/>
        </p:nvSpPr>
        <p:spPr>
          <a:xfrm>
            <a:off x="10649517" y="1270810"/>
            <a:ext cx="610397" cy="400110"/>
          </a:xfrm>
          <a:prstGeom prst="rect">
            <a:avLst/>
          </a:prstGeom>
          <a:noFill/>
        </p:spPr>
        <p:txBody>
          <a:bodyPr wrap="square" rtlCol="0">
            <a:spAutoFit/>
          </a:bodyPr>
          <a:lstStyle/>
          <a:p>
            <a:pPr algn="ctr"/>
            <a:r>
              <a:rPr lang="en-US" sz="1000" dirty="0"/>
              <a:t>Award</a:t>
            </a:r>
          </a:p>
          <a:p>
            <a:pPr algn="ctr"/>
            <a:r>
              <a:rPr lang="en-US" sz="1000" dirty="0"/>
              <a:t>End</a:t>
            </a:r>
          </a:p>
        </p:txBody>
      </p:sp>
      <p:sp>
        <p:nvSpPr>
          <p:cNvPr id="103" name="5-Point Star 72">
            <a:extLst>
              <a:ext uri="{FF2B5EF4-FFF2-40B4-BE49-F238E27FC236}">
                <a16:creationId xmlns:a16="http://schemas.microsoft.com/office/drawing/2014/main" id="{49BAF97F-5D3B-447E-BAA2-C84E74FA266F}"/>
              </a:ext>
            </a:extLst>
          </p:cNvPr>
          <p:cNvSpPr/>
          <p:nvPr/>
        </p:nvSpPr>
        <p:spPr>
          <a:xfrm>
            <a:off x="9019058" y="898638"/>
            <a:ext cx="314325" cy="22196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extBox 103">
            <a:extLst>
              <a:ext uri="{FF2B5EF4-FFF2-40B4-BE49-F238E27FC236}">
                <a16:creationId xmlns:a16="http://schemas.microsoft.com/office/drawing/2014/main" id="{7E115549-CF81-405F-903B-E9F1223E6E9B}"/>
              </a:ext>
            </a:extLst>
          </p:cNvPr>
          <p:cNvSpPr txBox="1"/>
          <p:nvPr/>
        </p:nvSpPr>
        <p:spPr>
          <a:xfrm>
            <a:off x="8908574" y="1262474"/>
            <a:ext cx="750943" cy="400110"/>
          </a:xfrm>
          <a:prstGeom prst="rect">
            <a:avLst/>
          </a:prstGeom>
          <a:noFill/>
        </p:spPr>
        <p:txBody>
          <a:bodyPr wrap="square" rtlCol="0">
            <a:spAutoFit/>
          </a:bodyPr>
          <a:lstStyle/>
          <a:p>
            <a:pPr algn="ctr"/>
            <a:r>
              <a:rPr lang="en-US" sz="1000" dirty="0"/>
              <a:t>General</a:t>
            </a:r>
          </a:p>
          <a:p>
            <a:pPr algn="ctr"/>
            <a:r>
              <a:rPr lang="en-US" sz="1000" dirty="0"/>
              <a:t>Elections </a:t>
            </a:r>
          </a:p>
        </p:txBody>
      </p:sp>
      <p:sp>
        <p:nvSpPr>
          <p:cNvPr id="105" name="Multiply 74">
            <a:extLst>
              <a:ext uri="{FF2B5EF4-FFF2-40B4-BE49-F238E27FC236}">
                <a16:creationId xmlns:a16="http://schemas.microsoft.com/office/drawing/2014/main" id="{4F88D493-71C1-4B66-87FF-A3223F6773F0}"/>
              </a:ext>
            </a:extLst>
          </p:cNvPr>
          <p:cNvSpPr/>
          <p:nvPr/>
        </p:nvSpPr>
        <p:spPr>
          <a:xfrm>
            <a:off x="8674762" y="878421"/>
            <a:ext cx="282102" cy="308053"/>
          </a:xfrm>
          <a:prstGeom prst="mathMultiply">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5B8E6367-26E0-4CB4-B407-3E38F5DC50D3}"/>
              </a:ext>
            </a:extLst>
          </p:cNvPr>
          <p:cNvSpPr txBox="1"/>
          <p:nvPr/>
        </p:nvSpPr>
        <p:spPr>
          <a:xfrm>
            <a:off x="8256778" y="1239188"/>
            <a:ext cx="796249" cy="400110"/>
          </a:xfrm>
          <a:prstGeom prst="rect">
            <a:avLst/>
          </a:prstGeom>
          <a:noFill/>
        </p:spPr>
        <p:txBody>
          <a:bodyPr wrap="square" rtlCol="0">
            <a:spAutoFit/>
          </a:bodyPr>
          <a:lstStyle/>
          <a:p>
            <a:pPr algn="ctr"/>
            <a:r>
              <a:rPr lang="en-US" sz="1000" dirty="0"/>
              <a:t>Midterm</a:t>
            </a:r>
          </a:p>
          <a:p>
            <a:pPr algn="ctr"/>
            <a:r>
              <a:rPr lang="en-US" sz="1000" dirty="0"/>
              <a:t>Evaluation </a:t>
            </a:r>
          </a:p>
        </p:txBody>
      </p:sp>
      <p:sp>
        <p:nvSpPr>
          <p:cNvPr id="107" name="Hexagon 106">
            <a:extLst>
              <a:ext uri="{FF2B5EF4-FFF2-40B4-BE49-F238E27FC236}">
                <a16:creationId xmlns:a16="http://schemas.microsoft.com/office/drawing/2014/main" id="{C95F195D-2D0B-4C0A-AA74-C8B7649ED790}"/>
              </a:ext>
            </a:extLst>
          </p:cNvPr>
          <p:cNvSpPr/>
          <p:nvPr/>
        </p:nvSpPr>
        <p:spPr>
          <a:xfrm>
            <a:off x="8654903" y="4607402"/>
            <a:ext cx="3274828" cy="1007915"/>
          </a:xfrm>
          <a:prstGeom prst="hexagon">
            <a:avLst/>
          </a:prstGeom>
          <a:solidFill>
            <a:schemeClr val="accent1">
              <a:lumMod val="20000"/>
              <a:lumOff val="8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Countering Trafficking in Persons (CTIP), Curbing Child Early &amp; Forced Marriage (CEFM</a:t>
            </a:r>
            <a:r>
              <a:rPr lang="en-US" sz="1400" b="1">
                <a:solidFill>
                  <a:schemeClr val="tx1"/>
                </a:solidFill>
              </a:rPr>
              <a:t>) + </a:t>
            </a:r>
            <a:r>
              <a:rPr lang="en-US" sz="1400" b="1" dirty="0">
                <a:solidFill>
                  <a:schemeClr val="tx1"/>
                </a:solidFill>
              </a:rPr>
              <a:t>Sexual &amp; Gender-based Violence (SGBV) and Sub-grants</a:t>
            </a:r>
            <a:endParaRPr lang="en-US" sz="1600" b="1" dirty="0">
              <a:solidFill>
                <a:schemeClr val="tx1"/>
              </a:solidFill>
            </a:endParaRPr>
          </a:p>
        </p:txBody>
      </p:sp>
      <p:sp>
        <p:nvSpPr>
          <p:cNvPr id="108" name="Rectangle: Rounded Corners 67">
            <a:extLst>
              <a:ext uri="{FF2B5EF4-FFF2-40B4-BE49-F238E27FC236}">
                <a16:creationId xmlns:a16="http://schemas.microsoft.com/office/drawing/2014/main" id="{E7492495-9627-4483-BF69-15A96AE86E45}"/>
              </a:ext>
            </a:extLst>
          </p:cNvPr>
          <p:cNvSpPr/>
          <p:nvPr/>
        </p:nvSpPr>
        <p:spPr>
          <a:xfrm>
            <a:off x="9067412" y="4242508"/>
            <a:ext cx="2546154" cy="338030"/>
          </a:xfrm>
          <a:prstGeom prst="roundRect">
            <a:avLst/>
          </a:pr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Other Critical Components</a:t>
            </a:r>
          </a:p>
        </p:txBody>
      </p:sp>
    </p:spTree>
    <p:extLst>
      <p:ext uri="{BB962C8B-B14F-4D97-AF65-F5344CB8AC3E}">
        <p14:creationId xmlns:p14="http://schemas.microsoft.com/office/powerpoint/2010/main" val="24706012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7447</TotalTime>
  <Words>374</Words>
  <Application>Microsoft Office PowerPoint</Application>
  <PresentationFormat>Widescreen</PresentationFormat>
  <Paragraphs>47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mparnessbrough</dc:creator>
  <cp:lastModifiedBy>Sulaiman, Faruk (Nigeria/OAA)</cp:lastModifiedBy>
  <cp:revision>114</cp:revision>
  <cp:lastPrinted>2017-08-15T06:38:44Z</cp:lastPrinted>
  <dcterms:created xsi:type="dcterms:W3CDTF">2017-07-19T17:45:46Z</dcterms:created>
  <dcterms:modified xsi:type="dcterms:W3CDTF">2020-04-02T12:23:53Z</dcterms:modified>
</cp:coreProperties>
</file>