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0"/>
  </p:notesMasterIdLst>
  <p:handoutMasterIdLst>
    <p:handoutMasterId r:id="rId21"/>
  </p:handoutMasterIdLst>
  <p:sldIdLst>
    <p:sldId id="257" r:id="rId2"/>
    <p:sldId id="258" r:id="rId3"/>
    <p:sldId id="275" r:id="rId4"/>
    <p:sldId id="273" r:id="rId5"/>
    <p:sldId id="276" r:id="rId6"/>
    <p:sldId id="277" r:id="rId7"/>
    <p:sldId id="278" r:id="rId8"/>
    <p:sldId id="279" r:id="rId9"/>
    <p:sldId id="280" r:id="rId10"/>
    <p:sldId id="281" r:id="rId11"/>
    <p:sldId id="282" r:id="rId12"/>
    <p:sldId id="283" r:id="rId13"/>
    <p:sldId id="284" r:id="rId14"/>
    <p:sldId id="285" r:id="rId15"/>
    <p:sldId id="286" r:id="rId16"/>
    <p:sldId id="287" r:id="rId17"/>
    <p:sldId id="288" r:id="rId18"/>
    <p:sldId id="289" r:id="rId19"/>
  </p:sldIdLst>
  <p:sldSz cx="9144000" cy="6858000" type="screen4x3"/>
  <p:notesSz cx="7035800" cy="9321800"/>
  <p:defaultTextStyle>
    <a:defPPr>
      <a:defRPr lang="en-US"/>
    </a:defPPr>
    <a:lvl1pPr algn="l" rtl="0" eaLnBrk="0" fontAlgn="base" hangingPunct="0">
      <a:spcBef>
        <a:spcPct val="0"/>
      </a:spcBef>
      <a:spcAft>
        <a:spcPct val="0"/>
      </a:spcAft>
      <a:defRPr sz="2800" kern="1200">
        <a:solidFill>
          <a:schemeClr val="tx1"/>
        </a:solidFill>
        <a:latin typeface="Times" pitchFamily="1" charset="0"/>
        <a:ea typeface="ＭＳ Ｐゴシック" pitchFamily="1" charset="-128"/>
        <a:cs typeface="+mn-cs"/>
      </a:defRPr>
    </a:lvl1pPr>
    <a:lvl2pPr marL="457200" algn="l" rtl="0" eaLnBrk="0" fontAlgn="base" hangingPunct="0">
      <a:spcBef>
        <a:spcPct val="0"/>
      </a:spcBef>
      <a:spcAft>
        <a:spcPct val="0"/>
      </a:spcAft>
      <a:defRPr sz="2800" kern="1200">
        <a:solidFill>
          <a:schemeClr val="tx1"/>
        </a:solidFill>
        <a:latin typeface="Times" pitchFamily="1" charset="0"/>
        <a:ea typeface="ＭＳ Ｐゴシック" pitchFamily="1" charset="-128"/>
        <a:cs typeface="+mn-cs"/>
      </a:defRPr>
    </a:lvl2pPr>
    <a:lvl3pPr marL="914400" algn="l" rtl="0" eaLnBrk="0" fontAlgn="base" hangingPunct="0">
      <a:spcBef>
        <a:spcPct val="0"/>
      </a:spcBef>
      <a:spcAft>
        <a:spcPct val="0"/>
      </a:spcAft>
      <a:defRPr sz="2800" kern="1200">
        <a:solidFill>
          <a:schemeClr val="tx1"/>
        </a:solidFill>
        <a:latin typeface="Times" pitchFamily="1" charset="0"/>
        <a:ea typeface="ＭＳ Ｐゴシック" pitchFamily="1" charset="-128"/>
        <a:cs typeface="+mn-cs"/>
      </a:defRPr>
    </a:lvl3pPr>
    <a:lvl4pPr marL="1371600" algn="l" rtl="0" eaLnBrk="0" fontAlgn="base" hangingPunct="0">
      <a:spcBef>
        <a:spcPct val="0"/>
      </a:spcBef>
      <a:spcAft>
        <a:spcPct val="0"/>
      </a:spcAft>
      <a:defRPr sz="2800" kern="1200">
        <a:solidFill>
          <a:schemeClr val="tx1"/>
        </a:solidFill>
        <a:latin typeface="Times" pitchFamily="1" charset="0"/>
        <a:ea typeface="ＭＳ Ｐゴシック" pitchFamily="1" charset="-128"/>
        <a:cs typeface="+mn-cs"/>
      </a:defRPr>
    </a:lvl4pPr>
    <a:lvl5pPr marL="1828800" algn="l" rtl="0" eaLnBrk="0" fontAlgn="base" hangingPunct="0">
      <a:spcBef>
        <a:spcPct val="0"/>
      </a:spcBef>
      <a:spcAft>
        <a:spcPct val="0"/>
      </a:spcAft>
      <a:defRPr sz="2800" kern="1200">
        <a:solidFill>
          <a:schemeClr val="tx1"/>
        </a:solidFill>
        <a:latin typeface="Times" pitchFamily="1" charset="0"/>
        <a:ea typeface="ＭＳ Ｐゴシック" pitchFamily="1" charset="-128"/>
        <a:cs typeface="+mn-cs"/>
      </a:defRPr>
    </a:lvl5pPr>
    <a:lvl6pPr marL="2286000" algn="l" defTabSz="914400" rtl="0" eaLnBrk="1" latinLnBrk="0" hangingPunct="1">
      <a:defRPr sz="2800" kern="1200">
        <a:solidFill>
          <a:schemeClr val="tx1"/>
        </a:solidFill>
        <a:latin typeface="Times" pitchFamily="1" charset="0"/>
        <a:ea typeface="ＭＳ Ｐゴシック" pitchFamily="1" charset="-128"/>
        <a:cs typeface="+mn-cs"/>
      </a:defRPr>
    </a:lvl6pPr>
    <a:lvl7pPr marL="2743200" algn="l" defTabSz="914400" rtl="0" eaLnBrk="1" latinLnBrk="0" hangingPunct="1">
      <a:defRPr sz="2800" kern="1200">
        <a:solidFill>
          <a:schemeClr val="tx1"/>
        </a:solidFill>
        <a:latin typeface="Times" pitchFamily="1" charset="0"/>
        <a:ea typeface="ＭＳ Ｐゴシック" pitchFamily="1" charset="-128"/>
        <a:cs typeface="+mn-cs"/>
      </a:defRPr>
    </a:lvl7pPr>
    <a:lvl8pPr marL="3200400" algn="l" defTabSz="914400" rtl="0" eaLnBrk="1" latinLnBrk="0" hangingPunct="1">
      <a:defRPr sz="2800" kern="1200">
        <a:solidFill>
          <a:schemeClr val="tx1"/>
        </a:solidFill>
        <a:latin typeface="Times" pitchFamily="1" charset="0"/>
        <a:ea typeface="ＭＳ Ｐゴシック" pitchFamily="1" charset="-128"/>
        <a:cs typeface="+mn-cs"/>
      </a:defRPr>
    </a:lvl8pPr>
    <a:lvl9pPr marL="3657600" algn="l" defTabSz="914400" rtl="0" eaLnBrk="1" latinLnBrk="0" hangingPunct="1">
      <a:defRPr sz="2800" kern="1200">
        <a:solidFill>
          <a:schemeClr val="tx1"/>
        </a:solidFill>
        <a:latin typeface="Times" pitchFamily="1" charset="0"/>
        <a:ea typeface="ＭＳ Ｐゴシック" pitchFamily="1"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6C14"/>
    <a:srgbClr val="DDDDDD"/>
    <a:srgbClr val="CCCCCC"/>
    <a:srgbClr val="666666"/>
    <a:srgbClr val="1E4ABD"/>
    <a:srgbClr val="003366"/>
    <a:srgbClr val="E10040"/>
    <a:srgbClr val="002A6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p:cViewPr varScale="1">
        <p:scale>
          <a:sx n="107" d="100"/>
          <a:sy n="107" d="100"/>
        </p:scale>
        <p:origin x="-84" y="-1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4930" name="Rectangle 2"/>
          <p:cNvSpPr>
            <a:spLocks noGrp="1" noChangeArrowheads="1"/>
          </p:cNvSpPr>
          <p:nvPr>
            <p:ph type="hdr" sz="quarter"/>
          </p:nvPr>
        </p:nvSpPr>
        <p:spPr bwMode="auto">
          <a:xfrm>
            <a:off x="0" y="0"/>
            <a:ext cx="304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Times" charset="0"/>
                <a:ea typeface="+mn-ea"/>
              </a:defRPr>
            </a:lvl1pPr>
          </a:lstStyle>
          <a:p>
            <a:pPr>
              <a:defRPr/>
            </a:pPr>
            <a:endParaRPr lang="en-US"/>
          </a:p>
        </p:txBody>
      </p:sp>
      <p:sp>
        <p:nvSpPr>
          <p:cNvPr id="124931" name="Rectangle 3"/>
          <p:cNvSpPr>
            <a:spLocks noGrp="1" noChangeArrowheads="1"/>
          </p:cNvSpPr>
          <p:nvPr>
            <p:ph type="dt" sz="quarter" idx="1"/>
          </p:nvPr>
        </p:nvSpPr>
        <p:spPr bwMode="auto">
          <a:xfrm>
            <a:off x="3962400" y="0"/>
            <a:ext cx="304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Times" charset="0"/>
                <a:ea typeface="+mn-ea"/>
              </a:defRPr>
            </a:lvl1pPr>
          </a:lstStyle>
          <a:p>
            <a:pPr>
              <a:defRPr/>
            </a:pPr>
            <a:endParaRPr lang="en-US"/>
          </a:p>
        </p:txBody>
      </p:sp>
      <p:sp>
        <p:nvSpPr>
          <p:cNvPr id="124932" name="Rectangle 4"/>
          <p:cNvSpPr>
            <a:spLocks noGrp="1" noChangeArrowheads="1"/>
          </p:cNvSpPr>
          <p:nvPr>
            <p:ph type="ftr" sz="quarter" idx="2"/>
          </p:nvPr>
        </p:nvSpPr>
        <p:spPr bwMode="auto">
          <a:xfrm>
            <a:off x="0" y="8839200"/>
            <a:ext cx="304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Times" charset="0"/>
                <a:ea typeface="+mn-ea"/>
              </a:defRPr>
            </a:lvl1pPr>
          </a:lstStyle>
          <a:p>
            <a:pPr>
              <a:defRPr/>
            </a:pPr>
            <a:endParaRPr lang="en-US"/>
          </a:p>
        </p:txBody>
      </p:sp>
      <p:sp>
        <p:nvSpPr>
          <p:cNvPr id="124933" name="Rectangle 5"/>
          <p:cNvSpPr>
            <a:spLocks noGrp="1" noChangeArrowheads="1"/>
          </p:cNvSpPr>
          <p:nvPr>
            <p:ph type="sldNum" sz="quarter" idx="3"/>
          </p:nvPr>
        </p:nvSpPr>
        <p:spPr bwMode="auto">
          <a:xfrm>
            <a:off x="3962400" y="8839200"/>
            <a:ext cx="304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133F9ECD-FBA9-43C9-B915-3AED3D993751}" type="slidenum">
              <a:rPr lang="en-US"/>
              <a:pPr/>
              <a:t>‹#›</a:t>
            </a:fld>
            <a:endParaRPr lang="en-US"/>
          </a:p>
        </p:txBody>
      </p:sp>
    </p:spTree>
    <p:extLst>
      <p:ext uri="{BB962C8B-B14F-4D97-AF65-F5344CB8AC3E}">
        <p14:creationId xmlns:p14="http://schemas.microsoft.com/office/powerpoint/2010/main" val="23281490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9026" name="Rectangle 2"/>
          <p:cNvSpPr>
            <a:spLocks noGrp="1" noChangeArrowheads="1"/>
          </p:cNvSpPr>
          <p:nvPr>
            <p:ph type="hdr" sz="quarter"/>
          </p:nvPr>
        </p:nvSpPr>
        <p:spPr bwMode="auto">
          <a:xfrm>
            <a:off x="0" y="0"/>
            <a:ext cx="304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Times" charset="0"/>
                <a:ea typeface="+mn-ea"/>
              </a:defRPr>
            </a:lvl1pPr>
          </a:lstStyle>
          <a:p>
            <a:pPr>
              <a:defRPr/>
            </a:pPr>
            <a:endParaRPr lang="en-US"/>
          </a:p>
        </p:txBody>
      </p:sp>
      <p:sp>
        <p:nvSpPr>
          <p:cNvPr id="129027" name="Rectangle 3"/>
          <p:cNvSpPr>
            <a:spLocks noGrp="1" noChangeArrowheads="1"/>
          </p:cNvSpPr>
          <p:nvPr>
            <p:ph type="dt" idx="1"/>
          </p:nvPr>
        </p:nvSpPr>
        <p:spPr bwMode="auto">
          <a:xfrm>
            <a:off x="3962400" y="0"/>
            <a:ext cx="304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Times" charset="0"/>
                <a:ea typeface="+mn-ea"/>
              </a:defRPr>
            </a:lvl1pPr>
          </a:lstStyle>
          <a:p>
            <a:pPr>
              <a:defRPr/>
            </a:pPr>
            <a:endParaRPr lang="en-US"/>
          </a:p>
        </p:txBody>
      </p:sp>
      <p:sp>
        <p:nvSpPr>
          <p:cNvPr id="9220" name="Rectangle 4"/>
          <p:cNvSpPr>
            <a:spLocks noGrp="1" noRot="1" noChangeAspect="1" noChangeArrowheads="1" noTextEdit="1"/>
          </p:cNvSpPr>
          <p:nvPr>
            <p:ph type="sldImg" idx="2"/>
          </p:nvPr>
        </p:nvSpPr>
        <p:spPr bwMode="auto">
          <a:xfrm>
            <a:off x="1168400" y="685800"/>
            <a:ext cx="4673600" cy="35052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 uri="{FAA26D3D-D897-4be2-8F04-BA451C77F1D7}">
              <ma14:placeholderFlag xmlns="" xmlns:ma14="http://schemas.microsoft.com/office/mac/drawingml/2011/main" val="1"/>
            </a:ext>
          </a:extLst>
        </p:spPr>
      </p:sp>
      <p:sp>
        <p:nvSpPr>
          <p:cNvPr id="129029" name="Rectangle 5"/>
          <p:cNvSpPr>
            <a:spLocks noGrp="1" noChangeArrowheads="1"/>
          </p:cNvSpPr>
          <p:nvPr>
            <p:ph type="body" sz="quarter" idx="3"/>
          </p:nvPr>
        </p:nvSpPr>
        <p:spPr bwMode="auto">
          <a:xfrm>
            <a:off x="914400" y="4419600"/>
            <a:ext cx="5181600"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29030" name="Rectangle 6"/>
          <p:cNvSpPr>
            <a:spLocks noGrp="1" noChangeArrowheads="1"/>
          </p:cNvSpPr>
          <p:nvPr>
            <p:ph type="ftr" sz="quarter" idx="4"/>
          </p:nvPr>
        </p:nvSpPr>
        <p:spPr bwMode="auto">
          <a:xfrm>
            <a:off x="0" y="8839200"/>
            <a:ext cx="304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Times" charset="0"/>
                <a:ea typeface="+mn-ea"/>
              </a:defRPr>
            </a:lvl1pPr>
          </a:lstStyle>
          <a:p>
            <a:pPr>
              <a:defRPr/>
            </a:pPr>
            <a:endParaRPr lang="en-US"/>
          </a:p>
        </p:txBody>
      </p:sp>
      <p:sp>
        <p:nvSpPr>
          <p:cNvPr id="129031" name="Rectangle 7"/>
          <p:cNvSpPr>
            <a:spLocks noGrp="1" noChangeArrowheads="1"/>
          </p:cNvSpPr>
          <p:nvPr>
            <p:ph type="sldNum" sz="quarter" idx="5"/>
          </p:nvPr>
        </p:nvSpPr>
        <p:spPr bwMode="auto">
          <a:xfrm>
            <a:off x="3962400" y="8839200"/>
            <a:ext cx="304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F1B7D525-F610-4964-AA31-A3CAAA13549B}" type="slidenum">
              <a:rPr lang="en-US"/>
              <a:pPr/>
              <a:t>‹#›</a:t>
            </a:fld>
            <a:endParaRPr lang="en-US"/>
          </a:p>
        </p:txBody>
      </p:sp>
    </p:spTree>
    <p:extLst>
      <p:ext uri="{BB962C8B-B14F-4D97-AF65-F5344CB8AC3E}">
        <p14:creationId xmlns:p14="http://schemas.microsoft.com/office/powerpoint/2010/main" val="420465417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Times"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10"/>
          <p:cNvSpPr>
            <a:spLocks noChangeArrowheads="1"/>
          </p:cNvSpPr>
          <p:nvPr userDrawn="1"/>
        </p:nvSpPr>
        <p:spPr bwMode="auto">
          <a:xfrm>
            <a:off x="152400" y="1752600"/>
            <a:ext cx="8991600" cy="5105400"/>
          </a:xfrm>
          <a:prstGeom prst="rect">
            <a:avLst/>
          </a:prstGeom>
          <a:solidFill>
            <a:srgbClr val="DDDDDD"/>
          </a:solidFill>
          <a:ln>
            <a:noFill/>
          </a:ln>
          <a:effectLst/>
          <a:extLst>
            <a:ext uri="{91240B29-F687-4F45-9708-019B960494DF}">
              <a14:hiddenLine xmlns:a14="http://schemas.microsoft.com/office/drawing/2010/main" w="9525">
                <a:solidFill>
                  <a:schemeClr val="tx1">
                    <a:alpha val="50195"/>
                  </a:schemeClr>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imes" charset="0"/>
              <a:ea typeface="ＭＳ Ｐゴシック" charset="0"/>
            </a:endParaRPr>
          </a:p>
        </p:txBody>
      </p:sp>
      <p:sp>
        <p:nvSpPr>
          <p:cNvPr id="5" name="Rectangle 8"/>
          <p:cNvSpPr>
            <a:spLocks noChangeArrowheads="1"/>
          </p:cNvSpPr>
          <p:nvPr userDrawn="1"/>
        </p:nvSpPr>
        <p:spPr bwMode="auto">
          <a:xfrm>
            <a:off x="0" y="1752600"/>
            <a:ext cx="9144000" cy="152400"/>
          </a:xfrm>
          <a:prstGeom prst="rect">
            <a:avLst/>
          </a:prstGeom>
          <a:solidFill>
            <a:srgbClr val="C2113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imes" charset="0"/>
              <a:ea typeface="ＭＳ Ｐゴシック" charset="0"/>
            </a:endParaRPr>
          </a:p>
        </p:txBody>
      </p:sp>
      <p:sp>
        <p:nvSpPr>
          <p:cNvPr id="6" name="Rectangle 9"/>
          <p:cNvSpPr>
            <a:spLocks noChangeArrowheads="1"/>
          </p:cNvSpPr>
          <p:nvPr userDrawn="1"/>
        </p:nvSpPr>
        <p:spPr bwMode="auto">
          <a:xfrm>
            <a:off x="0" y="1905000"/>
            <a:ext cx="152400" cy="4953000"/>
          </a:xfrm>
          <a:prstGeom prst="rect">
            <a:avLst/>
          </a:prstGeom>
          <a:solidFill>
            <a:srgbClr val="002A6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imes" charset="0"/>
              <a:ea typeface="ＭＳ Ｐゴシック" charset="0"/>
            </a:endParaRPr>
          </a:p>
        </p:txBody>
      </p:sp>
      <p:pic>
        <p:nvPicPr>
          <p:cNvPr id="7" name="Picture 12" descr="Lockup_HAITI_RGB_LO.bmp"/>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 y="457200"/>
            <a:ext cx="5083175"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2" name="Rectangle 2"/>
          <p:cNvSpPr>
            <a:spLocks noGrp="1" noChangeArrowheads="1"/>
          </p:cNvSpPr>
          <p:nvPr>
            <p:ph type="ctrTitle"/>
          </p:nvPr>
        </p:nvSpPr>
        <p:spPr>
          <a:xfrm>
            <a:off x="685800" y="3429000"/>
            <a:ext cx="7772400" cy="1143000"/>
          </a:xfrm>
        </p:spPr>
        <p:txBody>
          <a:bodyPr/>
          <a:lstStyle>
            <a:lvl1pPr algn="ctr">
              <a:defRPr sz="4000"/>
            </a:lvl1pPr>
          </a:lstStyle>
          <a:p>
            <a:pPr lvl="0"/>
            <a:r>
              <a:rPr lang="en-US" noProof="0" smtClean="0"/>
              <a:t>Click to edit Master title style</a:t>
            </a:r>
          </a:p>
        </p:txBody>
      </p:sp>
      <p:sp>
        <p:nvSpPr>
          <p:cNvPr id="5123" name="Rectangle 3"/>
          <p:cNvSpPr>
            <a:spLocks noGrp="1" noChangeArrowheads="1"/>
          </p:cNvSpPr>
          <p:nvPr>
            <p:ph type="subTitle" idx="1"/>
          </p:nvPr>
        </p:nvSpPr>
        <p:spPr>
          <a:xfrm>
            <a:off x="1371600" y="4114800"/>
            <a:ext cx="6400800" cy="1752600"/>
          </a:xfrm>
        </p:spPr>
        <p:txBody>
          <a:bodyPr/>
          <a:lstStyle>
            <a:lvl1pPr marL="0" indent="0" algn="ctr">
              <a:buFontTx/>
              <a:buNone/>
              <a:defRPr/>
            </a:lvl1pPr>
          </a:lstStyle>
          <a:p>
            <a:pPr lvl="0"/>
            <a:r>
              <a:rPr lang="en-US" noProof="0" smtClean="0"/>
              <a:t>Click to edit Master subtitle style</a:t>
            </a:r>
          </a:p>
        </p:txBody>
      </p:sp>
      <p:sp>
        <p:nvSpPr>
          <p:cNvPr id="8" name="Rectangle 4"/>
          <p:cNvSpPr>
            <a:spLocks noGrp="1" noChangeArrowheads="1"/>
          </p:cNvSpPr>
          <p:nvPr>
            <p:ph type="dt" sz="half" idx="10"/>
          </p:nvPr>
        </p:nvSpPr>
        <p:spPr/>
        <p:txBody>
          <a:bodyPr/>
          <a:lstStyle>
            <a:lvl1pPr>
              <a:defRPr/>
            </a:lvl1pPr>
          </a:lstStyle>
          <a:p>
            <a:pPr>
              <a:defRPr/>
            </a:pPr>
            <a:endParaRPr lang="en-US"/>
          </a:p>
        </p:txBody>
      </p:sp>
      <p:sp>
        <p:nvSpPr>
          <p:cNvPr id="9" name="Rectangle 5"/>
          <p:cNvSpPr>
            <a:spLocks noGrp="1" noChangeArrowheads="1"/>
          </p:cNvSpPr>
          <p:nvPr>
            <p:ph type="ftr" sz="quarter" idx="11"/>
          </p:nvPr>
        </p:nvSpPr>
        <p:spPr/>
        <p:txBody>
          <a:bodyPr/>
          <a:lstStyle>
            <a:lvl1pPr>
              <a:defRPr/>
            </a:lvl1pPr>
          </a:lstStyle>
          <a:p>
            <a:pPr>
              <a:defRPr/>
            </a:pPr>
            <a:endParaRPr lang="en-US"/>
          </a:p>
        </p:txBody>
      </p:sp>
      <p:sp>
        <p:nvSpPr>
          <p:cNvPr id="10" name="Rectangle 6"/>
          <p:cNvSpPr>
            <a:spLocks noGrp="1" noChangeArrowheads="1"/>
          </p:cNvSpPr>
          <p:nvPr>
            <p:ph type="sldNum" sz="quarter" idx="12"/>
          </p:nvPr>
        </p:nvSpPr>
        <p:spPr/>
        <p:txBody>
          <a:bodyPr/>
          <a:lstStyle>
            <a:lvl1pPr>
              <a:defRPr/>
            </a:lvl1pPr>
          </a:lstStyle>
          <a:p>
            <a:fld id="{F2402A6E-0C27-4EC4-8140-AD778AB3D860}" type="slidenum">
              <a:rPr lang="en-US"/>
              <a:pPr/>
              <a:t>‹#›</a:t>
            </a:fld>
            <a:r>
              <a:rPr lang="en-US"/>
              <a:t>a</a:t>
            </a:r>
          </a:p>
        </p:txBody>
      </p:sp>
    </p:spTree>
    <p:extLst>
      <p:ext uri="{BB962C8B-B14F-4D97-AF65-F5344CB8AC3E}">
        <p14:creationId xmlns:p14="http://schemas.microsoft.com/office/powerpoint/2010/main" val="2963986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F746527A-DDBD-4FAD-B418-16BDD6560B88}" type="slidenum">
              <a:rPr lang="en-US"/>
              <a:pPr/>
              <a:t>‹#›</a:t>
            </a:fld>
            <a:endParaRPr lang="en-US"/>
          </a:p>
        </p:txBody>
      </p:sp>
    </p:spTree>
    <p:extLst>
      <p:ext uri="{BB962C8B-B14F-4D97-AF65-F5344CB8AC3E}">
        <p14:creationId xmlns:p14="http://schemas.microsoft.com/office/powerpoint/2010/main" val="41020927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1447800"/>
            <a:ext cx="1943100" cy="464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1447800"/>
            <a:ext cx="5676900" cy="464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A85BEDD0-E01A-4B01-9E48-D6E2400F779D}" type="slidenum">
              <a:rPr lang="en-US"/>
              <a:pPr/>
              <a:t>‹#›</a:t>
            </a:fld>
            <a:endParaRPr lang="en-US"/>
          </a:p>
        </p:txBody>
      </p:sp>
    </p:spTree>
    <p:extLst>
      <p:ext uri="{BB962C8B-B14F-4D97-AF65-F5344CB8AC3E}">
        <p14:creationId xmlns:p14="http://schemas.microsoft.com/office/powerpoint/2010/main" val="6725490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4978041F-E876-4CA8-9F89-AFCA865E75CE}" type="slidenum">
              <a:rPr lang="en-US"/>
              <a:pPr/>
              <a:t>‹#›</a:t>
            </a:fld>
            <a:endParaRPr lang="en-US"/>
          </a:p>
        </p:txBody>
      </p:sp>
    </p:spTree>
    <p:extLst>
      <p:ext uri="{BB962C8B-B14F-4D97-AF65-F5344CB8AC3E}">
        <p14:creationId xmlns:p14="http://schemas.microsoft.com/office/powerpoint/2010/main" val="36643339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7E56B005-24B3-4814-B847-A5DA70094AC0}" type="slidenum">
              <a:rPr lang="en-US"/>
              <a:pPr/>
              <a:t>‹#›</a:t>
            </a:fld>
            <a:endParaRPr lang="en-US"/>
          </a:p>
        </p:txBody>
      </p:sp>
    </p:spTree>
    <p:extLst>
      <p:ext uri="{BB962C8B-B14F-4D97-AF65-F5344CB8AC3E}">
        <p14:creationId xmlns:p14="http://schemas.microsoft.com/office/powerpoint/2010/main" val="1301255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2209800"/>
            <a:ext cx="38100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209800"/>
            <a:ext cx="38100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ADDEF5EA-88B6-43A9-9EB1-55CC90F1C6E9}" type="slidenum">
              <a:rPr lang="en-US"/>
              <a:pPr/>
              <a:t>‹#›</a:t>
            </a:fld>
            <a:endParaRPr lang="en-US"/>
          </a:p>
        </p:txBody>
      </p:sp>
    </p:spTree>
    <p:extLst>
      <p:ext uri="{BB962C8B-B14F-4D97-AF65-F5344CB8AC3E}">
        <p14:creationId xmlns:p14="http://schemas.microsoft.com/office/powerpoint/2010/main" val="2951077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B259444E-FA03-4057-99F3-192332009283}" type="slidenum">
              <a:rPr lang="en-US"/>
              <a:pPr/>
              <a:t>‹#›</a:t>
            </a:fld>
            <a:endParaRPr lang="en-US"/>
          </a:p>
        </p:txBody>
      </p:sp>
    </p:spTree>
    <p:extLst>
      <p:ext uri="{BB962C8B-B14F-4D97-AF65-F5344CB8AC3E}">
        <p14:creationId xmlns:p14="http://schemas.microsoft.com/office/powerpoint/2010/main" val="2186361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669C35DD-7BBD-4E7B-B596-998532900DD1}" type="slidenum">
              <a:rPr lang="en-US"/>
              <a:pPr/>
              <a:t>‹#›</a:t>
            </a:fld>
            <a:endParaRPr lang="en-US"/>
          </a:p>
        </p:txBody>
      </p:sp>
    </p:spTree>
    <p:extLst>
      <p:ext uri="{BB962C8B-B14F-4D97-AF65-F5344CB8AC3E}">
        <p14:creationId xmlns:p14="http://schemas.microsoft.com/office/powerpoint/2010/main" val="39674080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9AA00B3C-26F6-4688-8328-AF36D4482DC1}" type="slidenum">
              <a:rPr lang="en-US"/>
              <a:pPr/>
              <a:t>‹#›</a:t>
            </a:fld>
            <a:endParaRPr lang="en-US"/>
          </a:p>
        </p:txBody>
      </p:sp>
    </p:spTree>
    <p:extLst>
      <p:ext uri="{BB962C8B-B14F-4D97-AF65-F5344CB8AC3E}">
        <p14:creationId xmlns:p14="http://schemas.microsoft.com/office/powerpoint/2010/main" val="6152393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1E5B4741-9F2A-463E-8215-29C4C21F9577}" type="slidenum">
              <a:rPr lang="en-US"/>
              <a:pPr/>
              <a:t>‹#›</a:t>
            </a:fld>
            <a:endParaRPr lang="en-US"/>
          </a:p>
        </p:txBody>
      </p:sp>
    </p:spTree>
    <p:extLst>
      <p:ext uri="{BB962C8B-B14F-4D97-AF65-F5344CB8AC3E}">
        <p14:creationId xmlns:p14="http://schemas.microsoft.com/office/powerpoint/2010/main" val="2221469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1DACCA81-6D2C-49D0-A47B-606930AF4EF0}" type="slidenum">
              <a:rPr lang="en-US"/>
              <a:pPr/>
              <a:t>‹#›</a:t>
            </a:fld>
            <a:endParaRPr lang="en-US"/>
          </a:p>
        </p:txBody>
      </p:sp>
    </p:spTree>
    <p:extLst>
      <p:ext uri="{BB962C8B-B14F-4D97-AF65-F5344CB8AC3E}">
        <p14:creationId xmlns:p14="http://schemas.microsoft.com/office/powerpoint/2010/main" val="1894938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1447800"/>
            <a:ext cx="77724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2209800"/>
            <a:ext cx="777240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mn-lt"/>
                <a:ea typeface="+mn-ea"/>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200">
                <a:latin typeface="+mn-lt"/>
                <a:ea typeface="+mn-ea"/>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pitchFamily="34" charset="0"/>
              </a:defRPr>
            </a:lvl1pPr>
          </a:lstStyle>
          <a:p>
            <a:fld id="{378B7B56-8E80-4747-9FBB-CB66B0043BBA}" type="slidenum">
              <a:rPr lang="en-US"/>
              <a:pPr/>
              <a:t>‹#›</a:t>
            </a:fld>
            <a:endParaRPr lang="en-US"/>
          </a:p>
        </p:txBody>
      </p:sp>
      <p:sp>
        <p:nvSpPr>
          <p:cNvPr id="1031" name="Rectangle 10"/>
          <p:cNvSpPr>
            <a:spLocks noChangeArrowheads="1"/>
          </p:cNvSpPr>
          <p:nvPr userDrawn="1"/>
        </p:nvSpPr>
        <p:spPr bwMode="auto">
          <a:xfrm>
            <a:off x="0" y="1066800"/>
            <a:ext cx="9144000" cy="152400"/>
          </a:xfrm>
          <a:prstGeom prst="rect">
            <a:avLst/>
          </a:prstGeom>
          <a:solidFill>
            <a:srgbClr val="C2113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imes" charset="0"/>
              <a:ea typeface="ＭＳ Ｐゴシック" charset="0"/>
            </a:endParaRPr>
          </a:p>
        </p:txBody>
      </p:sp>
      <p:sp>
        <p:nvSpPr>
          <p:cNvPr id="1032" name="Rectangle 11"/>
          <p:cNvSpPr>
            <a:spLocks noChangeArrowheads="1"/>
          </p:cNvSpPr>
          <p:nvPr userDrawn="1"/>
        </p:nvSpPr>
        <p:spPr bwMode="auto">
          <a:xfrm>
            <a:off x="0" y="1219200"/>
            <a:ext cx="152400" cy="5638800"/>
          </a:xfrm>
          <a:prstGeom prst="rect">
            <a:avLst/>
          </a:prstGeom>
          <a:solidFill>
            <a:srgbClr val="002A6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solidFill>
                <a:srgbClr val="002A6C"/>
              </a:solidFill>
              <a:latin typeface="Times" charset="0"/>
              <a:ea typeface="ＭＳ Ｐゴシック" charset="0"/>
            </a:endParaRPr>
          </a:p>
        </p:txBody>
      </p:sp>
      <p:pic>
        <p:nvPicPr>
          <p:cNvPr id="1033" name="Picture 1" descr="Lockup_HAITI_RGB_LO.bmp"/>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28600" y="228600"/>
            <a:ext cx="4083050"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84"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0" fontAlgn="base" hangingPunct="0">
        <a:spcBef>
          <a:spcPct val="0"/>
        </a:spcBef>
        <a:spcAft>
          <a:spcPct val="0"/>
        </a:spcAft>
        <a:defRPr sz="2400" b="1">
          <a:solidFill>
            <a:schemeClr val="tx2"/>
          </a:solidFill>
          <a:latin typeface="+mj-lt"/>
          <a:ea typeface="ＭＳ Ｐゴシック" charset="0"/>
          <a:cs typeface="+mj-cs"/>
        </a:defRPr>
      </a:lvl1pPr>
      <a:lvl2pPr algn="l" rtl="0" eaLnBrk="0" fontAlgn="base" hangingPunct="0">
        <a:spcBef>
          <a:spcPct val="0"/>
        </a:spcBef>
        <a:spcAft>
          <a:spcPct val="0"/>
        </a:spcAft>
        <a:defRPr sz="2400" b="1">
          <a:solidFill>
            <a:schemeClr val="tx2"/>
          </a:solidFill>
          <a:latin typeface="Arial" charset="0"/>
          <a:ea typeface="ＭＳ Ｐゴシック" charset="0"/>
        </a:defRPr>
      </a:lvl2pPr>
      <a:lvl3pPr algn="l" rtl="0" eaLnBrk="0" fontAlgn="base" hangingPunct="0">
        <a:spcBef>
          <a:spcPct val="0"/>
        </a:spcBef>
        <a:spcAft>
          <a:spcPct val="0"/>
        </a:spcAft>
        <a:defRPr sz="2400" b="1">
          <a:solidFill>
            <a:schemeClr val="tx2"/>
          </a:solidFill>
          <a:latin typeface="Arial" charset="0"/>
          <a:ea typeface="ＭＳ Ｐゴシック" charset="0"/>
        </a:defRPr>
      </a:lvl3pPr>
      <a:lvl4pPr algn="l" rtl="0" eaLnBrk="0" fontAlgn="base" hangingPunct="0">
        <a:spcBef>
          <a:spcPct val="0"/>
        </a:spcBef>
        <a:spcAft>
          <a:spcPct val="0"/>
        </a:spcAft>
        <a:defRPr sz="2400" b="1">
          <a:solidFill>
            <a:schemeClr val="tx2"/>
          </a:solidFill>
          <a:latin typeface="Arial" charset="0"/>
          <a:ea typeface="ＭＳ Ｐゴシック" charset="0"/>
        </a:defRPr>
      </a:lvl4pPr>
      <a:lvl5pPr algn="l" rtl="0" eaLnBrk="0" fontAlgn="base" hangingPunct="0">
        <a:spcBef>
          <a:spcPct val="0"/>
        </a:spcBef>
        <a:spcAft>
          <a:spcPct val="0"/>
        </a:spcAft>
        <a:defRPr sz="2400" b="1">
          <a:solidFill>
            <a:schemeClr val="tx2"/>
          </a:solidFill>
          <a:latin typeface="Arial" charset="0"/>
          <a:ea typeface="ＭＳ Ｐゴシック" charset="0"/>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0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charset="0"/>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838200" y="2057400"/>
            <a:ext cx="7772400" cy="1447800"/>
          </a:xfrm>
          <a:extLst>
            <a:ext uri="{FAA26D3D-D897-4be2-8F04-BA451C77F1D7}">
              <ma14:placeholderFlag xmlns="" xmlns:ma14="http://schemas.microsoft.com/office/mac/drawingml/2011/main" val="1"/>
            </a:ext>
          </a:extLst>
        </p:spPr>
        <p:txBody>
          <a:bodyPr/>
          <a:lstStyle/>
          <a:p>
            <a:r>
              <a:rPr lang="en-US" sz="2800" dirty="0"/>
              <a:t>EVIHT: “Avoid HIV and its Transmission"</a:t>
            </a:r>
            <a:br>
              <a:rPr lang="en-US" sz="2800" dirty="0"/>
            </a:br>
            <a:r>
              <a:rPr lang="en-US" sz="2800" dirty="0"/>
              <a:t>Solicitation No.  SOL-521-12-000043</a:t>
            </a:r>
            <a:br>
              <a:rPr lang="en-US" sz="2800" dirty="0"/>
            </a:br>
            <a:r>
              <a:rPr lang="en-US" sz="2800" b="0" dirty="0" smtClean="0"/>
              <a:t/>
            </a:r>
            <a:br>
              <a:rPr lang="en-US" sz="2800" b="0" dirty="0" smtClean="0"/>
            </a:br>
            <a:r>
              <a:rPr lang="en-US" sz="2800" b="0" dirty="0" smtClean="0"/>
              <a:t/>
            </a:r>
            <a:br>
              <a:rPr lang="en-US" sz="2800" b="0" dirty="0" smtClean="0"/>
            </a:br>
            <a:r>
              <a:rPr lang="en-US" sz="2800" b="0" dirty="0"/>
              <a:t/>
            </a:r>
            <a:br>
              <a:rPr lang="en-US" sz="2800" b="0" dirty="0"/>
            </a:br>
            <a:r>
              <a:rPr lang="en-US" sz="2800" b="0" dirty="0" smtClean="0"/>
              <a:t>Pre-Award </a:t>
            </a:r>
            <a:r>
              <a:rPr lang="en-US" sz="2800" b="0" dirty="0"/>
              <a:t>Conference</a:t>
            </a:r>
            <a:r>
              <a:rPr lang="en-US" sz="2800" b="0" dirty="0" smtClean="0"/>
              <a:t/>
            </a:r>
            <a:br>
              <a:rPr lang="en-US" sz="2800" b="0" dirty="0" smtClean="0"/>
            </a:br>
            <a:r>
              <a:rPr lang="en-US" sz="2800" b="0" dirty="0" smtClean="0"/>
              <a:t>Caribbean Lodge, Port-au-Prince, Haiti</a:t>
            </a:r>
            <a:br>
              <a:rPr lang="en-US" sz="2800" b="0" dirty="0" smtClean="0"/>
            </a:br>
            <a:r>
              <a:rPr lang="en-US" sz="2800" b="0" dirty="0" smtClean="0"/>
              <a:t>August 2, 2012</a:t>
            </a:r>
            <a:br>
              <a:rPr lang="en-US" sz="2800" b="0" dirty="0" smtClean="0"/>
            </a:br>
            <a:r>
              <a:rPr lang="en-US" sz="2800" b="0" dirty="0"/>
              <a:t/>
            </a:r>
            <a:br>
              <a:rPr lang="en-US" sz="2800" b="0" dirty="0"/>
            </a:br>
            <a:r>
              <a:rPr lang="en-US" sz="2400" b="0" dirty="0" smtClean="0"/>
              <a:t>Dr. Wenser Estime, USAID/Haiti Senior Health Advisor</a:t>
            </a:r>
            <a:r>
              <a:rPr lang="en-US" sz="2800" b="0" dirty="0"/>
              <a:t/>
            </a:r>
            <a:br>
              <a:rPr lang="en-US" sz="2800" b="0" dirty="0"/>
            </a:br>
            <a:r>
              <a:rPr lang="en-US" sz="2800" b="0" dirty="0"/>
              <a:t/>
            </a:r>
            <a:br>
              <a:rPr lang="en-US" sz="2800" b="0" dirty="0"/>
            </a:br>
            <a:endParaRPr lang="en-US" sz="2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600" i="1" dirty="0">
                <a:latin typeface="Times New Roman" pitchFamily="18" charset="0"/>
                <a:cs typeface="Times New Roman" pitchFamily="18" charset="0"/>
              </a:rPr>
              <a:t>Working with the MOH and MOE to institutionalize and develop a life-skill based curricula focusing on comprehensive sexuality education: </a:t>
            </a:r>
            <a:r>
              <a:rPr lang="en-US" dirty="0"/>
              <a:t/>
            </a:r>
            <a:br>
              <a:rPr lang="en-US" dirty="0"/>
            </a:br>
            <a:endParaRPr lang="en-US" dirty="0"/>
          </a:p>
        </p:txBody>
      </p:sp>
      <p:sp>
        <p:nvSpPr>
          <p:cNvPr id="3" name="Content Placeholder 2"/>
          <p:cNvSpPr>
            <a:spLocks noGrp="1"/>
          </p:cNvSpPr>
          <p:nvPr>
            <p:ph idx="1"/>
          </p:nvPr>
        </p:nvSpPr>
        <p:spPr>
          <a:xfrm>
            <a:off x="609600" y="2057400"/>
            <a:ext cx="8229600" cy="4495800"/>
          </a:xfrm>
        </p:spPr>
        <p:txBody>
          <a:bodyPr/>
          <a:lstStyle/>
          <a:p>
            <a:pPr marL="0" indent="0">
              <a:buNone/>
            </a:pPr>
            <a:r>
              <a:rPr lang="en-US" dirty="0"/>
              <a:t>In partnership with other PEPFAR partners the EVIHT program shall: </a:t>
            </a:r>
            <a:endParaRPr lang="en-US" dirty="0" smtClean="0"/>
          </a:p>
          <a:p>
            <a:pPr marL="0" indent="0">
              <a:buNone/>
            </a:pPr>
            <a:endParaRPr lang="en-US" dirty="0"/>
          </a:p>
          <a:p>
            <a:pPr marL="457200" lvl="0" indent="-457200">
              <a:buFont typeface="+mj-lt"/>
              <a:buAutoNum type="arabicParenR"/>
            </a:pPr>
            <a:r>
              <a:rPr lang="en-US" dirty="0"/>
              <a:t>Coordinate with the MOH and MOE the development and review of the Life Skills Policy and curricula in primary schools; </a:t>
            </a:r>
            <a:r>
              <a:rPr lang="en-US" dirty="0" smtClean="0"/>
              <a:t>and</a:t>
            </a:r>
          </a:p>
          <a:p>
            <a:pPr marL="457200" lvl="0" indent="-457200">
              <a:buFont typeface="+mj-lt"/>
              <a:buAutoNum type="arabicParenR"/>
            </a:pPr>
            <a:endParaRPr lang="en-US" dirty="0"/>
          </a:p>
          <a:p>
            <a:pPr marL="457200" lvl="0" indent="-457200">
              <a:buFont typeface="+mj-lt"/>
              <a:buAutoNum type="arabicParenR"/>
            </a:pPr>
            <a:r>
              <a:rPr lang="en-US" dirty="0"/>
              <a:t>Facilitate the implementation by the MOE of Life-Skills program activities in both public and private schools nationwide; </a:t>
            </a:r>
          </a:p>
          <a:p>
            <a:endParaRPr lang="en-US" dirty="0"/>
          </a:p>
        </p:txBody>
      </p:sp>
    </p:spTree>
    <p:extLst>
      <p:ext uri="{BB962C8B-B14F-4D97-AF65-F5344CB8AC3E}">
        <p14:creationId xmlns:p14="http://schemas.microsoft.com/office/powerpoint/2010/main" val="23587939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371600"/>
            <a:ext cx="7772400" cy="609600"/>
          </a:xfrm>
        </p:spPr>
        <p:txBody>
          <a:bodyPr/>
          <a:lstStyle/>
          <a:p>
            <a:r>
              <a:rPr lang="en-US" sz="1800" i="1" dirty="0">
                <a:latin typeface="Times New Roman" pitchFamily="18" charset="0"/>
                <a:cs typeface="Times New Roman" pitchFamily="18" charset="0"/>
              </a:rPr>
              <a:t>Supporting the MOH in the development of policies, strategies, and/or guidelines impacting HIV-related programs and services</a:t>
            </a:r>
            <a:r>
              <a:rPr lang="en-US" sz="1800" dirty="0">
                <a:latin typeface="Times New Roman" pitchFamily="18" charset="0"/>
                <a:cs typeface="Times New Roman" pitchFamily="18" charset="0"/>
              </a:rPr>
              <a:t>: </a:t>
            </a:r>
            <a:r>
              <a:rPr lang="en-US" dirty="0"/>
              <a:t/>
            </a:r>
            <a:br>
              <a:rPr lang="en-US" dirty="0"/>
            </a:br>
            <a:endParaRPr lang="en-US" dirty="0"/>
          </a:p>
        </p:txBody>
      </p:sp>
      <p:sp>
        <p:nvSpPr>
          <p:cNvPr id="3" name="Content Placeholder 2"/>
          <p:cNvSpPr>
            <a:spLocks noGrp="1"/>
          </p:cNvSpPr>
          <p:nvPr>
            <p:ph idx="1"/>
          </p:nvPr>
        </p:nvSpPr>
        <p:spPr>
          <a:xfrm>
            <a:off x="762000" y="2057400"/>
            <a:ext cx="8077200" cy="4495800"/>
          </a:xfrm>
        </p:spPr>
        <p:txBody>
          <a:bodyPr/>
          <a:lstStyle/>
          <a:p>
            <a:r>
              <a:rPr lang="en-US" sz="2000" dirty="0">
                <a:latin typeface="Times New Roman" pitchFamily="18" charset="0"/>
                <a:cs typeface="Times New Roman" pitchFamily="18" charset="0"/>
              </a:rPr>
              <a:t>The EVIHT program will provide appropriate support to the MOH to reinforce existing policies and facilitate the development and implementation of new policies in order to regulate HIV interventions in a sustainable manner. </a:t>
            </a:r>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It </a:t>
            </a:r>
            <a:r>
              <a:rPr lang="en-US" sz="2000" dirty="0">
                <a:latin typeface="Times New Roman" pitchFamily="18" charset="0"/>
                <a:cs typeface="Times New Roman" pitchFamily="18" charset="0"/>
              </a:rPr>
              <a:t>is recognized that the development of such policies might take time; therefore at a minimum the Awardee will create an enabling environment to support the development and implementation of:</a:t>
            </a:r>
          </a:p>
          <a:p>
            <a:pPr lvl="1"/>
            <a:r>
              <a:rPr lang="en-US" sz="1800" dirty="0">
                <a:latin typeface="Times New Roman" pitchFamily="18" charset="0"/>
                <a:cs typeface="Times New Roman" pitchFamily="18" charset="0"/>
              </a:rPr>
              <a:t>National policy on HIV/AIDS; </a:t>
            </a:r>
          </a:p>
          <a:p>
            <a:pPr lvl="1"/>
            <a:r>
              <a:rPr lang="en-US" sz="1800" dirty="0">
                <a:latin typeface="Times New Roman" pitchFamily="18" charset="0"/>
                <a:cs typeface="Times New Roman" pitchFamily="18" charset="0"/>
              </a:rPr>
              <a:t>Policy and/or guidelines on the delivery of HIV post-exposure prophylaxis (PEP);</a:t>
            </a:r>
          </a:p>
          <a:p>
            <a:pPr lvl="1"/>
            <a:r>
              <a:rPr lang="en-US" sz="1800" dirty="0">
                <a:latin typeface="Times New Roman" pitchFamily="18" charset="0"/>
                <a:cs typeface="Times New Roman" pitchFamily="18" charset="0"/>
              </a:rPr>
              <a:t>Condom policy and/or strategy that addresses among other issues, market segmentation, demand creation, procurement processes, pricing and distribution strategy;</a:t>
            </a:r>
          </a:p>
          <a:p>
            <a:pPr lvl="1"/>
            <a:r>
              <a:rPr lang="en-US" sz="1800" dirty="0">
                <a:latin typeface="Times New Roman" pitchFamily="18" charset="0"/>
                <a:cs typeface="Times New Roman" pitchFamily="18" charset="0"/>
              </a:rPr>
              <a:t>National HIV/AIDS workplace policy.</a:t>
            </a:r>
          </a:p>
          <a:p>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41863129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800" dirty="0">
                <a:latin typeface="Times New Roman" pitchFamily="18" charset="0"/>
                <a:cs typeface="Times New Roman" pitchFamily="18" charset="0"/>
              </a:rPr>
              <a:t>Strategic Objective III: Enhanced specific prevention activities that have been identified as gap areas</a:t>
            </a:r>
            <a:r>
              <a:rPr lang="en-US" dirty="0"/>
              <a:t/>
            </a:r>
            <a:br>
              <a:rPr lang="en-US" dirty="0"/>
            </a:br>
            <a:endParaRPr lang="en-US" dirty="0"/>
          </a:p>
        </p:txBody>
      </p:sp>
      <p:sp>
        <p:nvSpPr>
          <p:cNvPr id="3" name="Content Placeholder 2"/>
          <p:cNvSpPr>
            <a:spLocks noGrp="1"/>
          </p:cNvSpPr>
          <p:nvPr>
            <p:ph idx="1"/>
          </p:nvPr>
        </p:nvSpPr>
        <p:spPr>
          <a:xfrm>
            <a:off x="533400" y="2133600"/>
            <a:ext cx="7772400" cy="3886200"/>
          </a:xfrm>
        </p:spPr>
        <p:txBody>
          <a:bodyPr/>
          <a:lstStyle/>
          <a:p>
            <a:r>
              <a:rPr lang="en-US" sz="2000" dirty="0">
                <a:latin typeface="Times New Roman" pitchFamily="18" charset="0"/>
                <a:cs typeface="Times New Roman" pitchFamily="18" charset="0"/>
              </a:rPr>
              <a:t>In consultation with the MOH, USG, and civil society partners, several key gaps have been identified that are not explicitly addressed under strategic objectives I and II, namely Positive, Health, Dignity, Prevention (PHDP) supportive services, PMTCT service improvement and uptake, and post-exposure prophylaxis (PEP). </a:t>
            </a:r>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Awardee will engage with government, USG, and civil society partners to strengthen these services, through time-limited and resource-limited activities. </a:t>
            </a:r>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While </a:t>
            </a:r>
            <a:r>
              <a:rPr lang="en-US" sz="2000" dirty="0">
                <a:latin typeface="Times New Roman" pitchFamily="18" charset="0"/>
                <a:cs typeface="Times New Roman" pitchFamily="18" charset="0"/>
              </a:rPr>
              <a:t>these activities are critical to a comprehensive HIV prevention response, emphasis shall be placed on achieving strategic objectives I and II. </a:t>
            </a:r>
          </a:p>
          <a:p>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22047131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800" i="1" dirty="0">
                <a:latin typeface="Times New Roman" pitchFamily="18" charset="0"/>
                <a:cs typeface="Times New Roman" pitchFamily="18" charset="0"/>
              </a:rPr>
              <a:t>Activity 1. Build capacity of USG-supported service delivery partners to provide effective Positive, Health, Dignity, Prevention (PHDP) supportive services </a:t>
            </a:r>
            <a:r>
              <a:rPr lang="en-US" sz="1800" dirty="0">
                <a:latin typeface="Times New Roman" pitchFamily="18" charset="0"/>
                <a:cs typeface="Times New Roman" pitchFamily="18" charset="0"/>
              </a:rPr>
              <a:t/>
            </a:r>
            <a:br>
              <a:rPr lang="en-US" sz="1800" dirty="0">
                <a:latin typeface="Times New Roman" pitchFamily="18" charset="0"/>
                <a:cs typeface="Times New Roman" pitchFamily="18" charset="0"/>
              </a:rPr>
            </a:br>
            <a:endParaRPr lang="en-US" sz="1800"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US" sz="1800" dirty="0">
                <a:latin typeface="Times New Roman" pitchFamily="18" charset="0"/>
                <a:cs typeface="Times New Roman" pitchFamily="18" charset="0"/>
              </a:rPr>
              <a:t>The Awardee will provide, through time-limited support, directed support to USG-supported comprehensive facility and community-based service delivery providers to ensure that a comprehensive package of prevention programming is being delivered in an effective manner. </a:t>
            </a:r>
            <a:endParaRPr lang="en-US" sz="1800" dirty="0" smtClean="0">
              <a:latin typeface="Times New Roman" pitchFamily="18" charset="0"/>
              <a:cs typeface="Times New Roman" pitchFamily="18" charset="0"/>
            </a:endParaRPr>
          </a:p>
          <a:p>
            <a:endParaRPr lang="en-US" sz="1400" dirty="0" smtClean="0">
              <a:latin typeface="Times New Roman" pitchFamily="18" charset="0"/>
              <a:cs typeface="Times New Roman" pitchFamily="18" charset="0"/>
            </a:endParaRPr>
          </a:p>
          <a:p>
            <a:r>
              <a:rPr lang="en-US" sz="1800" dirty="0" smtClean="0">
                <a:latin typeface="Times New Roman" pitchFamily="18" charset="0"/>
                <a:cs typeface="Times New Roman" pitchFamily="18" charset="0"/>
              </a:rPr>
              <a:t>Support </a:t>
            </a:r>
            <a:r>
              <a:rPr lang="en-US" sz="1800" dirty="0">
                <a:latin typeface="Times New Roman" pitchFamily="18" charset="0"/>
                <a:cs typeface="Times New Roman" pitchFamily="18" charset="0"/>
              </a:rPr>
              <a:t>shall mirror national prevention priority efforts. </a:t>
            </a:r>
            <a:endParaRPr lang="en-US" sz="1800" dirty="0" smtClean="0">
              <a:latin typeface="Times New Roman" pitchFamily="18" charset="0"/>
              <a:cs typeface="Times New Roman" pitchFamily="18" charset="0"/>
            </a:endParaRPr>
          </a:p>
          <a:p>
            <a:endParaRPr lang="en-US" sz="1400" dirty="0" smtClean="0">
              <a:latin typeface="Times New Roman" pitchFamily="18" charset="0"/>
              <a:cs typeface="Times New Roman" pitchFamily="18" charset="0"/>
            </a:endParaRPr>
          </a:p>
          <a:p>
            <a:r>
              <a:rPr lang="en-US" sz="1800" dirty="0" smtClean="0">
                <a:latin typeface="Times New Roman" pitchFamily="18" charset="0"/>
                <a:cs typeface="Times New Roman" pitchFamily="18" charset="0"/>
              </a:rPr>
              <a:t>An </a:t>
            </a:r>
            <a:r>
              <a:rPr lang="en-US" sz="1800" dirty="0">
                <a:latin typeface="Times New Roman" pitchFamily="18" charset="0"/>
                <a:cs typeface="Times New Roman" pitchFamily="18" charset="0"/>
              </a:rPr>
              <a:t>emphasis shall be placed on ensuring:</a:t>
            </a:r>
          </a:p>
          <a:p>
            <a:pPr lvl="1"/>
            <a:r>
              <a:rPr lang="en-US" sz="1400" dirty="0">
                <a:latin typeface="Times New Roman" pitchFamily="18" charset="0"/>
                <a:cs typeface="Times New Roman" pitchFamily="18" charset="0"/>
              </a:rPr>
              <a:t>Increased use of community and facility-based preventive services</a:t>
            </a:r>
          </a:p>
          <a:p>
            <a:pPr lvl="1"/>
            <a:r>
              <a:rPr lang="en-US" sz="1400" dirty="0">
                <a:latin typeface="Times New Roman" pitchFamily="18" charset="0"/>
                <a:cs typeface="Times New Roman" pitchFamily="18" charset="0"/>
              </a:rPr>
              <a:t>Increased adherence to therapy by individuals with HIV</a:t>
            </a:r>
          </a:p>
          <a:p>
            <a:pPr lvl="1"/>
            <a:r>
              <a:rPr lang="en-US" sz="1400" dirty="0">
                <a:latin typeface="Times New Roman" pitchFamily="18" charset="0"/>
                <a:cs typeface="Times New Roman" pitchFamily="18" charset="0"/>
              </a:rPr>
              <a:t>Implementation of activities leading to an increase in the number of individuals with HIV who adopt and sustain HIV–STD risk reduction behavior</a:t>
            </a:r>
          </a:p>
          <a:p>
            <a:pPr lvl="1"/>
            <a:r>
              <a:rPr lang="en-US" sz="1400" dirty="0">
                <a:latin typeface="Times New Roman" pitchFamily="18" charset="0"/>
                <a:cs typeface="Times New Roman" pitchFamily="18" charset="0"/>
              </a:rPr>
              <a:t>Effective availability of quality discordant counseling protocols</a:t>
            </a:r>
          </a:p>
          <a:p>
            <a:pPr lvl="1"/>
            <a:r>
              <a:rPr lang="en-US" sz="1400" dirty="0">
                <a:latin typeface="Times New Roman" pitchFamily="18" charset="0"/>
                <a:cs typeface="Times New Roman" pitchFamily="18" charset="0"/>
              </a:rPr>
              <a:t>Availability at the facility and community level of adherence tools, messaging and support</a:t>
            </a:r>
          </a:p>
          <a:p>
            <a:pPr lvl="1"/>
            <a:r>
              <a:rPr lang="en-US" sz="1400" dirty="0">
                <a:latin typeface="Times New Roman" pitchFamily="18" charset="0"/>
                <a:cs typeface="Times New Roman" pitchFamily="18" charset="0"/>
              </a:rPr>
              <a:t>Uninterrupted access to condoms </a:t>
            </a:r>
          </a:p>
          <a:p>
            <a:pPr lvl="1"/>
            <a:r>
              <a:rPr lang="en-US" sz="1400" dirty="0">
                <a:latin typeface="Times New Roman" pitchFamily="18" charset="0"/>
                <a:cs typeface="Times New Roman" pitchFamily="18" charset="0"/>
              </a:rPr>
              <a:t>Linking PLWHA who are ineligible for ART to community- and clinic-based support</a:t>
            </a:r>
          </a:p>
          <a:p>
            <a:endParaRPr lang="en-US" sz="1800" dirty="0">
              <a:latin typeface="Times New Roman" pitchFamily="18" charset="0"/>
              <a:cs typeface="Times New Roman" pitchFamily="18" charset="0"/>
            </a:endParaRPr>
          </a:p>
        </p:txBody>
      </p:sp>
    </p:spTree>
    <p:extLst>
      <p:ext uri="{BB962C8B-B14F-4D97-AF65-F5344CB8AC3E}">
        <p14:creationId xmlns:p14="http://schemas.microsoft.com/office/powerpoint/2010/main" val="36496580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Activity 2. Increase the uptake and improve the delivery of PMTCT services</a:t>
            </a:r>
            <a:r>
              <a:rPr lang="en-US" dirty="0"/>
              <a:t/>
            </a:r>
            <a:br>
              <a:rPr lang="en-US" dirty="0"/>
            </a:br>
            <a:endParaRPr lang="en-US" dirty="0"/>
          </a:p>
        </p:txBody>
      </p:sp>
      <p:sp>
        <p:nvSpPr>
          <p:cNvPr id="3" name="Content Placeholder 2"/>
          <p:cNvSpPr>
            <a:spLocks noGrp="1"/>
          </p:cNvSpPr>
          <p:nvPr>
            <p:ph idx="1"/>
          </p:nvPr>
        </p:nvSpPr>
        <p:spPr>
          <a:xfrm>
            <a:off x="685800" y="2514600"/>
            <a:ext cx="7772400" cy="3886200"/>
          </a:xfrm>
        </p:spPr>
        <p:txBody>
          <a:bodyPr/>
          <a:lstStyle/>
          <a:p>
            <a:r>
              <a:rPr lang="en-US" sz="1500" dirty="0">
                <a:latin typeface="Times New Roman" pitchFamily="18" charset="0"/>
                <a:cs typeface="Times New Roman" pitchFamily="18" charset="0"/>
              </a:rPr>
              <a:t>The USG will support the delivery of PMTCT-related services at approximately 130 sites within Haiti by June 2013</a:t>
            </a:r>
            <a:r>
              <a:rPr lang="en-US" sz="1500" dirty="0" smtClean="0">
                <a:latin typeface="Times New Roman" pitchFamily="18" charset="0"/>
                <a:cs typeface="Times New Roman" pitchFamily="18" charset="0"/>
              </a:rPr>
              <a:t>.</a:t>
            </a:r>
          </a:p>
          <a:p>
            <a:endParaRPr lang="en-US" sz="1500" dirty="0" smtClean="0">
              <a:latin typeface="Times New Roman" pitchFamily="18" charset="0"/>
              <a:cs typeface="Times New Roman" pitchFamily="18" charset="0"/>
            </a:endParaRPr>
          </a:p>
          <a:p>
            <a:r>
              <a:rPr lang="en-US" sz="1500" dirty="0">
                <a:latin typeface="Times New Roman" pitchFamily="18" charset="0"/>
                <a:cs typeface="Times New Roman" pitchFamily="18" charset="0"/>
              </a:rPr>
              <a:t>the Awardee will work with USG-supported comprehensive “network” of service delivery partners to improve the quality of key PMTCT service interventions delivered at the facility and community levels. </a:t>
            </a:r>
            <a:endParaRPr lang="en-US" sz="1500" dirty="0" smtClean="0">
              <a:latin typeface="Times New Roman" pitchFamily="18" charset="0"/>
              <a:cs typeface="Times New Roman" pitchFamily="18" charset="0"/>
            </a:endParaRPr>
          </a:p>
          <a:p>
            <a:endParaRPr lang="en-US" sz="1500" dirty="0" smtClean="0">
              <a:latin typeface="Times New Roman" pitchFamily="18" charset="0"/>
              <a:cs typeface="Times New Roman" pitchFamily="18" charset="0"/>
            </a:endParaRPr>
          </a:p>
          <a:p>
            <a:r>
              <a:rPr lang="en-US" sz="1500" dirty="0">
                <a:latin typeface="Times New Roman" pitchFamily="18" charset="0"/>
                <a:cs typeface="Times New Roman" pitchFamily="18" charset="0"/>
              </a:rPr>
              <a:t>In order to facilitate the scale up of the PMTCT services the importance of creating widespread awareness around a set of individual and collective enabling behaviors has been recognized as necessary for increasing the uptake of PMTCT services. </a:t>
            </a:r>
            <a:endParaRPr lang="en-US" sz="1500" dirty="0" smtClean="0">
              <a:latin typeface="Times New Roman" pitchFamily="18" charset="0"/>
              <a:cs typeface="Times New Roman" pitchFamily="18" charset="0"/>
            </a:endParaRPr>
          </a:p>
          <a:p>
            <a:endParaRPr lang="en-US" sz="1500" dirty="0" smtClean="0">
              <a:latin typeface="Times New Roman" pitchFamily="18" charset="0"/>
              <a:cs typeface="Times New Roman" pitchFamily="18" charset="0"/>
            </a:endParaRPr>
          </a:p>
          <a:p>
            <a:r>
              <a:rPr lang="en-US" sz="1500" dirty="0" smtClean="0">
                <a:latin typeface="Times New Roman" pitchFamily="18" charset="0"/>
                <a:cs typeface="Times New Roman" pitchFamily="18" charset="0"/>
              </a:rPr>
              <a:t>Thus</a:t>
            </a:r>
            <a:r>
              <a:rPr lang="en-US" sz="1500" dirty="0">
                <a:latin typeface="Times New Roman" pitchFamily="18" charset="0"/>
                <a:cs typeface="Times New Roman" pitchFamily="18" charset="0"/>
              </a:rPr>
              <a:t>, in collaboration with the NACP the Awardee will need to develop an integrated PMTCT communication strategy around advocacy, social mobilization and program communication.  </a:t>
            </a:r>
            <a:endParaRPr lang="en-US" sz="1500" dirty="0" smtClean="0">
              <a:latin typeface="Times New Roman" pitchFamily="18" charset="0"/>
              <a:cs typeface="Times New Roman" pitchFamily="18" charset="0"/>
            </a:endParaRPr>
          </a:p>
          <a:p>
            <a:endParaRPr lang="en-US" sz="1500" dirty="0" smtClean="0">
              <a:latin typeface="Times New Roman" pitchFamily="18" charset="0"/>
              <a:cs typeface="Times New Roman" pitchFamily="18" charset="0"/>
            </a:endParaRPr>
          </a:p>
          <a:p>
            <a:r>
              <a:rPr lang="en-US" sz="1500" dirty="0" smtClean="0">
                <a:latin typeface="Times New Roman" pitchFamily="18" charset="0"/>
                <a:cs typeface="Times New Roman" pitchFamily="18" charset="0"/>
              </a:rPr>
              <a:t>The </a:t>
            </a:r>
            <a:r>
              <a:rPr lang="en-US" sz="1500" dirty="0">
                <a:latin typeface="Times New Roman" pitchFamily="18" charset="0"/>
                <a:cs typeface="Times New Roman" pitchFamily="18" charset="0"/>
              </a:rPr>
              <a:t>strategy shall aim at promoting comprehensive prevention messages and delivering these messages to specific audiences with the objective of changing health related behavior.</a:t>
            </a:r>
          </a:p>
          <a:p>
            <a:endParaRPr lang="en-US" sz="1500" dirty="0">
              <a:latin typeface="Times New Roman" pitchFamily="18" charset="0"/>
              <a:cs typeface="Times New Roman" pitchFamily="18" charset="0"/>
            </a:endParaRPr>
          </a:p>
        </p:txBody>
      </p:sp>
    </p:spTree>
    <p:extLst>
      <p:ext uri="{BB962C8B-B14F-4D97-AF65-F5344CB8AC3E}">
        <p14:creationId xmlns:p14="http://schemas.microsoft.com/office/powerpoint/2010/main" val="15468233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371600"/>
            <a:ext cx="7772400" cy="609600"/>
          </a:xfrm>
        </p:spPr>
        <p:txBody>
          <a:bodyPr/>
          <a:lstStyle/>
          <a:p>
            <a:r>
              <a:rPr lang="en-US" sz="2000" i="1" dirty="0">
                <a:latin typeface="Times New Roman" pitchFamily="18" charset="0"/>
                <a:cs typeface="Times New Roman" pitchFamily="18" charset="0"/>
              </a:rPr>
              <a:t>Activity 2. Increase the uptake and improve the delivery of PMTCT </a:t>
            </a:r>
            <a:r>
              <a:rPr lang="en-US" sz="2000" i="1" dirty="0" smtClean="0">
                <a:latin typeface="Times New Roman" pitchFamily="18" charset="0"/>
                <a:cs typeface="Times New Roman" pitchFamily="18" charset="0"/>
              </a:rPr>
              <a:t>services (</a:t>
            </a:r>
            <a:r>
              <a:rPr lang="en-US" sz="2000" i="1" dirty="0" err="1" smtClean="0">
                <a:latin typeface="Times New Roman" pitchFamily="18" charset="0"/>
                <a:cs typeface="Times New Roman" pitchFamily="18" charset="0"/>
              </a:rPr>
              <a:t>cont</a:t>
            </a:r>
            <a:r>
              <a:rPr lang="en-US" sz="2000" i="1"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US" dirty="0"/>
              <a:t>Key activities will include</a:t>
            </a:r>
            <a:r>
              <a:rPr lang="en-US" dirty="0" smtClean="0"/>
              <a:t>:</a:t>
            </a:r>
          </a:p>
          <a:p>
            <a:endParaRPr lang="en-US" sz="1500" dirty="0">
              <a:latin typeface="Times New Roman" pitchFamily="18" charset="0"/>
              <a:cs typeface="Times New Roman" pitchFamily="18" charset="0"/>
            </a:endParaRPr>
          </a:p>
          <a:p>
            <a:pPr lvl="1"/>
            <a:r>
              <a:rPr lang="en-US" sz="1500" dirty="0">
                <a:latin typeface="Times New Roman" pitchFamily="18" charset="0"/>
                <a:cs typeface="Times New Roman" pitchFamily="18" charset="0"/>
              </a:rPr>
              <a:t>Conduct detailed analysis of USG-supported PMTCT service delivery partner work plans and development of feedback reports for the partners which identify key issues necessary to be addressed in order to improve PMTCT outcomes </a:t>
            </a:r>
          </a:p>
          <a:p>
            <a:pPr lvl="1"/>
            <a:r>
              <a:rPr lang="en-US" sz="1500" dirty="0">
                <a:latin typeface="Times New Roman" pitchFamily="18" charset="0"/>
                <a:cs typeface="Times New Roman" pitchFamily="18" charset="0"/>
              </a:rPr>
              <a:t>Collaborate with UCS and network partners to conduct an assessment/study to identify key barriers to engaging women into ANC/PMTCT services and further collaborating with key partners to develop strategies and plans to reduce barriers to treatment services</a:t>
            </a:r>
          </a:p>
          <a:p>
            <a:pPr lvl="1"/>
            <a:r>
              <a:rPr lang="en-US" sz="1500" dirty="0">
                <a:latin typeface="Times New Roman" pitchFamily="18" charset="0"/>
                <a:cs typeface="Times New Roman" pitchFamily="18" charset="0"/>
              </a:rPr>
              <a:t>Provide ongoing mentorship and site support to network partners related to implementation of quality improvement activities </a:t>
            </a:r>
          </a:p>
          <a:p>
            <a:pPr lvl="1"/>
            <a:r>
              <a:rPr lang="en-US" sz="1500" dirty="0">
                <a:latin typeface="Times New Roman" pitchFamily="18" charset="0"/>
                <a:cs typeface="Times New Roman" pitchFamily="18" charset="0"/>
              </a:rPr>
              <a:t>Promote exclusive feeding through family counseling aimed at establishing new community norms</a:t>
            </a:r>
          </a:p>
          <a:p>
            <a:pPr lvl="1"/>
            <a:r>
              <a:rPr lang="en-US" sz="1500" dirty="0">
                <a:latin typeface="Times New Roman" pitchFamily="18" charset="0"/>
                <a:cs typeface="Times New Roman" pitchFamily="18" charset="0"/>
              </a:rPr>
              <a:t>Encourage up take of ANC services</a:t>
            </a:r>
          </a:p>
          <a:p>
            <a:pPr lvl="1"/>
            <a:r>
              <a:rPr lang="en-US" sz="1500" dirty="0">
                <a:latin typeface="Times New Roman" pitchFamily="18" charset="0"/>
                <a:cs typeface="Times New Roman" pitchFamily="18" charset="0"/>
              </a:rPr>
              <a:t>Increase access to condoms and HCT services in non-traditional sites (PDSC, Rally Posts, etc.)</a:t>
            </a:r>
          </a:p>
          <a:p>
            <a:pPr lvl="1"/>
            <a:r>
              <a:rPr lang="en-US" sz="1500" dirty="0">
                <a:latin typeface="Times New Roman" pitchFamily="18" charset="0"/>
                <a:cs typeface="Times New Roman" pitchFamily="18" charset="0"/>
              </a:rPr>
              <a:t>Mobilize stakeholders like traditional healers to increase support for PMTCT and HCT services through community dialogue</a:t>
            </a:r>
          </a:p>
          <a:p>
            <a:pPr lvl="1"/>
            <a:endParaRPr lang="en-US" sz="1400" dirty="0">
              <a:latin typeface="Times New Roman" pitchFamily="18" charset="0"/>
              <a:cs typeface="Times New Roman" pitchFamily="18" charset="0"/>
            </a:endParaRPr>
          </a:p>
        </p:txBody>
      </p:sp>
    </p:spTree>
    <p:extLst>
      <p:ext uri="{BB962C8B-B14F-4D97-AF65-F5344CB8AC3E}">
        <p14:creationId xmlns:p14="http://schemas.microsoft.com/office/powerpoint/2010/main" val="21318429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600" i="1" dirty="0">
                <a:latin typeface="Times New Roman" pitchFamily="18" charset="0"/>
                <a:cs typeface="Times New Roman" pitchFamily="18" charset="0"/>
              </a:rPr>
              <a:t>Activity 3. Provide technical assistance and capacity building support to service providers and MOH/NACP to ensure the availability of PEP services within the PEPFAR partners’ network.</a:t>
            </a:r>
            <a:r>
              <a:rPr lang="en-US" dirty="0"/>
              <a:t/>
            </a:r>
            <a:br>
              <a:rPr lang="en-US" dirty="0"/>
            </a:br>
            <a:endParaRPr lang="en-US" dirty="0"/>
          </a:p>
        </p:txBody>
      </p:sp>
      <p:sp>
        <p:nvSpPr>
          <p:cNvPr id="3" name="Content Placeholder 2"/>
          <p:cNvSpPr>
            <a:spLocks noGrp="1"/>
          </p:cNvSpPr>
          <p:nvPr>
            <p:ph idx="1"/>
          </p:nvPr>
        </p:nvSpPr>
        <p:spPr>
          <a:xfrm>
            <a:off x="533400" y="2514600"/>
            <a:ext cx="7772400" cy="3886200"/>
          </a:xfrm>
        </p:spPr>
        <p:txBody>
          <a:bodyPr/>
          <a:lstStyle/>
          <a:p>
            <a:r>
              <a:rPr lang="en-US" dirty="0"/>
              <a:t>It is expected that the Awardee will work with the NACP to consider promoting and advocating for the availability of PEP services in the wider context of comprehensive national policies for preventing HIV transmission, occupational health and care for people who are sexually assaulted. </a:t>
            </a:r>
          </a:p>
          <a:p>
            <a:endParaRPr lang="en-US" dirty="0"/>
          </a:p>
        </p:txBody>
      </p:sp>
    </p:spTree>
    <p:extLst>
      <p:ext uri="{BB962C8B-B14F-4D97-AF65-F5344CB8AC3E}">
        <p14:creationId xmlns:p14="http://schemas.microsoft.com/office/powerpoint/2010/main" val="14695214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295400"/>
            <a:ext cx="7772400" cy="609600"/>
          </a:xfrm>
        </p:spPr>
        <p:txBody>
          <a:bodyPr/>
          <a:lstStyle/>
          <a:p>
            <a:r>
              <a:rPr lang="en-US" dirty="0"/>
              <a:t>Achieving rapid </a:t>
            </a:r>
            <a:r>
              <a:rPr lang="en-US" dirty="0" smtClean="0"/>
              <a:t>PEP implementation </a:t>
            </a:r>
            <a:r>
              <a:rPr lang="en-US" dirty="0"/>
              <a:t>and coverage</a:t>
            </a:r>
            <a:br>
              <a:rPr lang="en-US" dirty="0"/>
            </a:br>
            <a:endParaRPr lang="en-US" dirty="0"/>
          </a:p>
        </p:txBody>
      </p:sp>
      <p:sp>
        <p:nvSpPr>
          <p:cNvPr id="3" name="Content Placeholder 2"/>
          <p:cNvSpPr>
            <a:spLocks noGrp="1"/>
          </p:cNvSpPr>
          <p:nvPr>
            <p:ph idx="1"/>
          </p:nvPr>
        </p:nvSpPr>
        <p:spPr>
          <a:xfrm>
            <a:off x="685800" y="1981200"/>
            <a:ext cx="7772400" cy="3886200"/>
          </a:xfrm>
        </p:spPr>
        <p:txBody>
          <a:bodyPr/>
          <a:lstStyle/>
          <a:p>
            <a:pPr marL="0" indent="0">
              <a:buNone/>
            </a:pPr>
            <a:r>
              <a:rPr lang="en-US" sz="1400" dirty="0" smtClean="0">
                <a:latin typeface="Times New Roman" pitchFamily="18" charset="0"/>
                <a:cs typeface="Times New Roman" pitchFamily="18" charset="0"/>
              </a:rPr>
              <a:t>In </a:t>
            </a:r>
            <a:r>
              <a:rPr lang="en-US" sz="1400" dirty="0">
                <a:latin typeface="Times New Roman" pitchFamily="18" charset="0"/>
                <a:cs typeface="Times New Roman" pitchFamily="18" charset="0"/>
              </a:rPr>
              <a:t>order to achieve high coverage and expansion of PEP services (for sexual assault, non-assault and occupational exposure) the following approaches will be used within the proposed project, among others proposed by the Awardee:</a:t>
            </a:r>
          </a:p>
          <a:p>
            <a:pPr lvl="0"/>
            <a:r>
              <a:rPr lang="en-US" sz="1400" dirty="0">
                <a:latin typeface="Times New Roman" pitchFamily="18" charset="0"/>
                <a:cs typeface="Times New Roman" pitchFamily="18" charset="0"/>
              </a:rPr>
              <a:t>Develop a strategic communication plan to promote the roll-out of PEP services both at the national and departmental level. </a:t>
            </a:r>
            <a:endParaRPr lang="en-US" sz="1400" dirty="0" smtClean="0">
              <a:latin typeface="Times New Roman" pitchFamily="18" charset="0"/>
              <a:cs typeface="Times New Roman" pitchFamily="18" charset="0"/>
            </a:endParaRPr>
          </a:p>
          <a:p>
            <a:pPr lvl="0"/>
            <a:endParaRPr lang="en-US" sz="1400" dirty="0">
              <a:latin typeface="Times New Roman" pitchFamily="18" charset="0"/>
              <a:cs typeface="Times New Roman" pitchFamily="18" charset="0"/>
            </a:endParaRPr>
          </a:p>
          <a:p>
            <a:pPr lvl="0"/>
            <a:r>
              <a:rPr lang="en-US" sz="1400" dirty="0">
                <a:latin typeface="Times New Roman" pitchFamily="18" charset="0"/>
                <a:cs typeface="Times New Roman" pitchFamily="18" charset="0"/>
              </a:rPr>
              <a:t>Focus advocacy efforts on geographic areas where services for survivors of sexual assault are identified as a priority, where reported rates of sexual assault are highest, and where relationships are well established among partners working on related gender based violence (priority focus shall be placed on supporting PEP services in the West metropolitan Area, Saint-Marc, and Cap Haitian</a:t>
            </a:r>
            <a:r>
              <a:rPr lang="en-US" sz="1400" dirty="0" smtClean="0">
                <a:latin typeface="Times New Roman" pitchFamily="18" charset="0"/>
                <a:cs typeface="Times New Roman" pitchFamily="18" charset="0"/>
              </a:rPr>
              <a:t>)</a:t>
            </a:r>
          </a:p>
          <a:p>
            <a:pPr lvl="0"/>
            <a:endParaRPr lang="en-US" sz="1400" dirty="0">
              <a:latin typeface="Times New Roman" pitchFamily="18" charset="0"/>
              <a:cs typeface="Times New Roman" pitchFamily="18" charset="0"/>
            </a:endParaRPr>
          </a:p>
          <a:p>
            <a:pPr lvl="0"/>
            <a:r>
              <a:rPr lang="en-US" sz="1400" dirty="0">
                <a:latin typeface="Times New Roman" pitchFamily="18" charset="0"/>
                <a:cs typeface="Times New Roman" pitchFamily="18" charset="0"/>
              </a:rPr>
              <a:t>Utilize opportunities for training and systems strengthening on sexual assault PEP to provide support to improve awareness, knowledge and access to occupational PEP </a:t>
            </a:r>
            <a:endParaRPr lang="en-US" sz="1400" dirty="0" smtClean="0">
              <a:latin typeface="Times New Roman" pitchFamily="18" charset="0"/>
              <a:cs typeface="Times New Roman" pitchFamily="18" charset="0"/>
            </a:endParaRPr>
          </a:p>
          <a:p>
            <a:pPr lvl="0"/>
            <a:endParaRPr lang="en-US" sz="1400" dirty="0">
              <a:latin typeface="Times New Roman" pitchFamily="18" charset="0"/>
              <a:cs typeface="Times New Roman" pitchFamily="18" charset="0"/>
            </a:endParaRPr>
          </a:p>
          <a:p>
            <a:pPr lvl="0"/>
            <a:r>
              <a:rPr lang="en-US" sz="1400" dirty="0">
                <a:latin typeface="Times New Roman" pitchFamily="18" charset="0"/>
                <a:cs typeface="Times New Roman" pitchFamily="18" charset="0"/>
              </a:rPr>
              <a:t>Development of PEP (occupational, assault, non-assault) access/awareness messaging in coordination with the MOH, as well as USG-supported HIV/TB prevention implementing partners in </a:t>
            </a:r>
            <a:r>
              <a:rPr lang="en-US" sz="1400" dirty="0" smtClean="0">
                <a:latin typeface="Times New Roman" pitchFamily="18" charset="0"/>
                <a:cs typeface="Times New Roman" pitchFamily="18" charset="0"/>
              </a:rPr>
              <a:t>Haiti</a:t>
            </a:r>
          </a:p>
          <a:p>
            <a:pPr lvl="0"/>
            <a:endParaRPr lang="en-US" sz="1400" dirty="0">
              <a:latin typeface="Times New Roman" pitchFamily="18" charset="0"/>
              <a:cs typeface="Times New Roman" pitchFamily="18" charset="0"/>
            </a:endParaRPr>
          </a:p>
          <a:p>
            <a:pPr lvl="0"/>
            <a:r>
              <a:rPr lang="en-US" sz="1400" dirty="0">
                <a:latin typeface="Times New Roman" pitchFamily="18" charset="0"/>
                <a:cs typeface="Times New Roman" pitchFamily="18" charset="0"/>
              </a:rPr>
              <a:t>Strengthened reporting systems and improve data collection for monitoring delivery of PEP-related services</a:t>
            </a:r>
          </a:p>
          <a:p>
            <a:endParaRPr lang="en-US" sz="1400" dirty="0">
              <a:latin typeface="Times New Roman" pitchFamily="18" charset="0"/>
              <a:cs typeface="Times New Roman" pitchFamily="18" charset="0"/>
            </a:endParaRPr>
          </a:p>
        </p:txBody>
      </p:sp>
    </p:spTree>
    <p:extLst>
      <p:ext uri="{BB962C8B-B14F-4D97-AF65-F5344CB8AC3E}">
        <p14:creationId xmlns:p14="http://schemas.microsoft.com/office/powerpoint/2010/main" val="7309232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819400"/>
            <a:ext cx="7772400" cy="1371600"/>
          </a:xfrm>
        </p:spPr>
        <p:txBody>
          <a:bodyPr/>
          <a:lstStyle/>
          <a:p>
            <a:pPr algn="ctr"/>
            <a:r>
              <a:rPr lang="en-US" sz="6600" i="1" dirty="0" smtClean="0"/>
              <a:t>Merci!!!</a:t>
            </a:r>
            <a:endParaRPr lang="en-US" sz="6600" i="1" dirty="0"/>
          </a:p>
        </p:txBody>
      </p:sp>
    </p:spTree>
    <p:extLst>
      <p:ext uri="{BB962C8B-B14F-4D97-AF65-F5344CB8AC3E}">
        <p14:creationId xmlns:p14="http://schemas.microsoft.com/office/powerpoint/2010/main" val="2213990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219200"/>
            <a:ext cx="7772400" cy="609600"/>
          </a:xfrm>
        </p:spPr>
        <p:txBody>
          <a:bodyPr/>
          <a:lstStyle/>
          <a:p>
            <a:pPr algn="ctr"/>
            <a:r>
              <a:rPr lang="en-US" sz="3200" u="sng" dirty="0" smtClean="0">
                <a:latin typeface="Times New Roman" pitchFamily="18" charset="0"/>
                <a:cs typeface="Times New Roman" pitchFamily="18" charset="0"/>
              </a:rPr>
              <a:t>OVERVIEW</a:t>
            </a:r>
            <a:endParaRPr lang="en-US" sz="3200" u="sng" dirty="0">
              <a:latin typeface="Times New Roman" pitchFamily="18" charset="0"/>
              <a:cs typeface="Times New Roman" pitchFamily="18" charset="0"/>
            </a:endParaRPr>
          </a:p>
        </p:txBody>
      </p:sp>
      <p:sp>
        <p:nvSpPr>
          <p:cNvPr id="3" name="Content Placeholder 2"/>
          <p:cNvSpPr>
            <a:spLocks noGrp="1"/>
          </p:cNvSpPr>
          <p:nvPr>
            <p:ph idx="1"/>
          </p:nvPr>
        </p:nvSpPr>
        <p:spPr>
          <a:xfrm>
            <a:off x="381000" y="1828800"/>
            <a:ext cx="8610600" cy="4800600"/>
          </a:xfrm>
        </p:spPr>
        <p:txBody>
          <a:bodyPr/>
          <a:lstStyle/>
          <a:p>
            <a:pPr>
              <a:buFont typeface="Arial" pitchFamily="34" charset="0"/>
              <a:buChar char="•"/>
            </a:pPr>
            <a:r>
              <a:rPr lang="en-US" sz="2000" dirty="0">
                <a:latin typeface="Times New Roman" pitchFamily="18" charset="0"/>
                <a:cs typeface="Times New Roman" pitchFamily="18" charset="0"/>
              </a:rPr>
              <a:t>The strategic goal of EVIHT is to reduce HIV incidence among at-risk subpopulations of the general population. </a:t>
            </a:r>
            <a:endParaRPr lang="en-US" sz="2000" dirty="0" smtClean="0">
              <a:latin typeface="Times New Roman" pitchFamily="18" charset="0"/>
              <a:cs typeface="Times New Roman" pitchFamily="18" charset="0"/>
            </a:endParaRPr>
          </a:p>
          <a:p>
            <a:pPr>
              <a:buFont typeface="Arial" pitchFamily="34" charset="0"/>
              <a:buChar char="•"/>
            </a:pPr>
            <a:endParaRPr lang="en-US" sz="2000" dirty="0">
              <a:latin typeface="Times New Roman" pitchFamily="18" charset="0"/>
              <a:cs typeface="Times New Roman" pitchFamily="18" charset="0"/>
            </a:endParaRPr>
          </a:p>
          <a:p>
            <a:pPr>
              <a:buFont typeface="Arial" pitchFamily="34" charset="0"/>
              <a:buChar char="•"/>
            </a:pPr>
            <a:r>
              <a:rPr lang="en-US" sz="2000" dirty="0" smtClean="0">
                <a:latin typeface="Times New Roman" pitchFamily="18" charset="0"/>
                <a:cs typeface="Times New Roman" pitchFamily="18" charset="0"/>
              </a:rPr>
              <a:t>This </a:t>
            </a:r>
            <a:r>
              <a:rPr lang="en-US" sz="2000" dirty="0">
                <a:latin typeface="Times New Roman" pitchFamily="18" charset="0"/>
                <a:cs typeface="Times New Roman" pitchFamily="18" charset="0"/>
              </a:rPr>
              <a:t>will be achieved through increased adoption of safer sexual behaviors and informed health-seeking behaviors. </a:t>
            </a:r>
            <a:endParaRPr lang="en-US" sz="2000" dirty="0" smtClean="0">
              <a:latin typeface="Times New Roman" pitchFamily="18" charset="0"/>
              <a:cs typeface="Times New Roman" pitchFamily="18" charset="0"/>
            </a:endParaRPr>
          </a:p>
          <a:p>
            <a:pPr>
              <a:buFont typeface="Arial" pitchFamily="34" charset="0"/>
              <a:buChar char="•"/>
            </a:pPr>
            <a:endParaRPr lang="en-US" sz="2000" dirty="0">
              <a:latin typeface="Times New Roman" pitchFamily="18" charset="0"/>
              <a:cs typeface="Times New Roman" pitchFamily="18" charset="0"/>
            </a:endParaRPr>
          </a:p>
          <a:p>
            <a:pPr>
              <a:buFont typeface="Arial" pitchFamily="34" charset="0"/>
              <a:buChar char="•"/>
            </a:pPr>
            <a:r>
              <a:rPr lang="en-US" sz="2000" dirty="0">
                <a:latin typeface="Times New Roman" pitchFamily="18" charset="0"/>
                <a:cs typeface="Times New Roman" pitchFamily="18" charset="0"/>
              </a:rPr>
              <a:t>The U.S. President’s Emergency Plan for AIDS Relief (PEPFAR) Five-Year Strategy focuses on improving health outcomes, increasing program sustainability and integration, and strengthening health systems. Prevention activities focus on support for country-owned programs that provide a continuum of linked prevention, care, and treatment services. PEPFAR HIV prevention efforts are designed and implemented in close partnership with the government and civil society and build on their commitment and capacity to effectively lead the country’s national response. </a:t>
            </a:r>
            <a:endParaRPr lang="en-US" sz="2000" dirty="0" smtClean="0">
              <a:latin typeface="Times New Roman" pitchFamily="18" charset="0"/>
              <a:cs typeface="Times New Roman" pitchFamily="18" charset="0"/>
            </a:endParaRPr>
          </a:p>
          <a:p>
            <a:endParaRPr lang="en-US" dirty="0" smtClean="0"/>
          </a:p>
        </p:txBody>
      </p:sp>
    </p:spTree>
    <p:extLst>
      <p:ext uri="{BB962C8B-B14F-4D97-AF65-F5344CB8AC3E}">
        <p14:creationId xmlns:p14="http://schemas.microsoft.com/office/powerpoint/2010/main" val="2187224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itchFamily="18" charset="0"/>
                <a:cs typeface="Times New Roman" pitchFamily="18" charset="0"/>
              </a:rPr>
              <a:t>The EVIHT strategic goal will be achieved through three mutually supportive strategic objectives: </a:t>
            </a:r>
            <a:r>
              <a:rPr lang="en-US" dirty="0"/>
              <a:t/>
            </a:r>
            <a:br>
              <a:rPr lang="en-US" dirty="0"/>
            </a:br>
            <a:endParaRPr lang="en-US" dirty="0"/>
          </a:p>
        </p:txBody>
      </p:sp>
      <p:sp>
        <p:nvSpPr>
          <p:cNvPr id="3" name="Content Placeholder 2"/>
          <p:cNvSpPr>
            <a:spLocks noGrp="1"/>
          </p:cNvSpPr>
          <p:nvPr>
            <p:ph idx="1"/>
          </p:nvPr>
        </p:nvSpPr>
        <p:spPr>
          <a:xfrm>
            <a:off x="685800" y="2514600"/>
            <a:ext cx="7772400" cy="3886200"/>
          </a:xfrm>
        </p:spPr>
        <p:txBody>
          <a:bodyPr/>
          <a:lstStyle/>
          <a:p>
            <a:pPr marL="457200" indent="-457200">
              <a:buFont typeface="+mj-lt"/>
              <a:buAutoNum type="arabicParenR"/>
            </a:pPr>
            <a:r>
              <a:rPr lang="en-US" sz="2000" dirty="0">
                <a:latin typeface="Times New Roman" pitchFamily="18" charset="0"/>
                <a:cs typeface="Times New Roman" pitchFamily="18" charset="0"/>
              </a:rPr>
              <a:t>I</a:t>
            </a:r>
            <a:r>
              <a:rPr lang="en-US" sz="2000" dirty="0" smtClean="0">
                <a:latin typeface="Times New Roman" pitchFamily="18" charset="0"/>
                <a:cs typeface="Times New Roman" pitchFamily="18" charset="0"/>
              </a:rPr>
              <a:t>ncreased </a:t>
            </a:r>
            <a:r>
              <a:rPr lang="en-US" sz="2000" dirty="0">
                <a:latin typeface="Times New Roman" pitchFamily="18" charset="0"/>
                <a:cs typeface="Times New Roman" pitchFamily="18" charset="0"/>
              </a:rPr>
              <a:t>HIV risk perception and self-efficacy to prevent HIV transmission among at-risk individuals in the general population; </a:t>
            </a:r>
          </a:p>
          <a:p>
            <a:pPr marL="457200" indent="-457200">
              <a:buFont typeface="+mj-lt"/>
              <a:buAutoNum type="arabicParenR"/>
            </a:pPr>
            <a:r>
              <a:rPr lang="en-US" sz="2000" dirty="0">
                <a:latin typeface="Times New Roman" pitchFamily="18" charset="0"/>
                <a:cs typeface="Times New Roman" pitchFamily="18" charset="0"/>
              </a:rPr>
              <a:t>S</a:t>
            </a:r>
            <a:r>
              <a:rPr lang="en-US" sz="2000" dirty="0" smtClean="0">
                <a:latin typeface="Times New Roman" pitchFamily="18" charset="0"/>
                <a:cs typeface="Times New Roman" pitchFamily="18" charset="0"/>
              </a:rPr>
              <a:t>trengthened </a:t>
            </a:r>
            <a:r>
              <a:rPr lang="en-US" sz="2000" dirty="0">
                <a:latin typeface="Times New Roman" pitchFamily="18" charset="0"/>
                <a:cs typeface="Times New Roman" pitchFamily="18" charset="0"/>
              </a:rPr>
              <a:t>capacity of the </a:t>
            </a:r>
            <a:r>
              <a:rPr lang="en-US" sz="2000" i="1" dirty="0">
                <a:latin typeface="Times New Roman" pitchFamily="18" charset="0"/>
                <a:cs typeface="Times New Roman" pitchFamily="18" charset="0"/>
              </a:rPr>
              <a:t>Direction de la Promotion de la Santé et de la Protection de </a:t>
            </a:r>
            <a:r>
              <a:rPr lang="en-US" sz="2000" i="1" dirty="0" err="1">
                <a:latin typeface="Times New Roman" pitchFamily="18" charset="0"/>
                <a:cs typeface="Times New Roman" pitchFamily="18" charset="0"/>
              </a:rPr>
              <a:t>l’Environnement</a:t>
            </a:r>
            <a:r>
              <a:rPr lang="en-US" sz="2000" i="1" dirty="0">
                <a:latin typeface="Times New Roman" pitchFamily="18" charset="0"/>
                <a:cs typeface="Times New Roman" pitchFamily="18" charset="0"/>
              </a:rPr>
              <a:t>/</a:t>
            </a:r>
            <a:r>
              <a:rPr lang="en-US" sz="2000" i="1" dirty="0" err="1">
                <a:latin typeface="Times New Roman" pitchFamily="18" charset="0"/>
                <a:cs typeface="Times New Roman" pitchFamily="18" charset="0"/>
              </a:rPr>
              <a:t>Ministère</a:t>
            </a:r>
            <a:r>
              <a:rPr lang="en-US" sz="2000" i="1" dirty="0">
                <a:latin typeface="Times New Roman" pitchFamily="18" charset="0"/>
                <a:cs typeface="Times New Roman" pitchFamily="18" charset="0"/>
              </a:rPr>
              <a:t> de la Santé</a:t>
            </a:r>
            <a:r>
              <a:rPr lang="en-US" sz="2000" dirty="0">
                <a:latin typeface="Times New Roman" pitchFamily="18" charset="0"/>
                <a:cs typeface="Times New Roman" pitchFamily="18" charset="0"/>
              </a:rPr>
              <a:t> (DPSPE/MOH) and the National AIDS Communication Program (NACP) to lead the HIV response and to harmonize the integration of HIV prevention activities within the basic package of primary health </a:t>
            </a:r>
            <a:r>
              <a:rPr lang="en-US" sz="2000" dirty="0" smtClean="0">
                <a:latin typeface="Times New Roman" pitchFamily="18" charset="0"/>
                <a:cs typeface="Times New Roman" pitchFamily="18" charset="0"/>
              </a:rPr>
              <a:t>care; and</a:t>
            </a:r>
          </a:p>
          <a:p>
            <a:pPr marL="457200" indent="-457200">
              <a:buFont typeface="+mj-lt"/>
              <a:buAutoNum type="arabicParenR"/>
            </a:pPr>
            <a:r>
              <a:rPr lang="en-US" sz="2000" dirty="0">
                <a:latin typeface="Times New Roman" pitchFamily="18" charset="0"/>
                <a:cs typeface="Times New Roman" pitchFamily="18" charset="0"/>
              </a:rPr>
              <a:t>E</a:t>
            </a:r>
            <a:r>
              <a:rPr lang="en-US" sz="2000" dirty="0" smtClean="0">
                <a:latin typeface="Times New Roman" pitchFamily="18" charset="0"/>
                <a:cs typeface="Times New Roman" pitchFamily="18" charset="0"/>
              </a:rPr>
              <a:t>nhanced </a:t>
            </a:r>
            <a:r>
              <a:rPr lang="en-US" sz="2000" dirty="0">
                <a:latin typeface="Times New Roman" pitchFamily="18" charset="0"/>
                <a:cs typeface="Times New Roman" pitchFamily="18" charset="0"/>
              </a:rPr>
              <a:t>response to specific prevention activities that have been identified as gap areas. </a:t>
            </a:r>
            <a:endParaRPr lang="en-US" sz="2000" dirty="0" smtClean="0">
              <a:latin typeface="Times New Roman" pitchFamily="18" charset="0"/>
              <a:cs typeface="Times New Roman" pitchFamily="18" charset="0"/>
            </a:endParaRPr>
          </a:p>
          <a:p>
            <a:pPr marL="0" indent="0">
              <a:buNone/>
            </a:pPr>
            <a:endParaRPr lang="en-US" sz="1400" dirty="0" smtClean="0">
              <a:latin typeface="Times New Roman" pitchFamily="18" charset="0"/>
              <a:cs typeface="Times New Roman" pitchFamily="18" charset="0"/>
            </a:endParaRPr>
          </a:p>
          <a:p>
            <a:pPr marL="0" indent="0">
              <a:buNone/>
            </a:pPr>
            <a:r>
              <a:rPr lang="en-US" sz="1400" dirty="0" smtClean="0">
                <a:latin typeface="Times New Roman" pitchFamily="18" charset="0"/>
                <a:cs typeface="Times New Roman" pitchFamily="18" charset="0"/>
              </a:rPr>
              <a:t>Note: The </a:t>
            </a:r>
            <a:r>
              <a:rPr lang="en-US" sz="1400" dirty="0">
                <a:latin typeface="Times New Roman" pitchFamily="18" charset="0"/>
                <a:cs typeface="Times New Roman" pitchFamily="18" charset="0"/>
              </a:rPr>
              <a:t>specific gap areas include: secondary prevention through Positive, Health, Dignity, and Prevention (PHDP) services; quality in and demand for prevention of mother-to-child transmission (PMTCT) services; and lack of the post-exposure prophylaxis program in Haiti. </a:t>
            </a:r>
          </a:p>
          <a:p>
            <a:endParaRPr lang="en-US" dirty="0"/>
          </a:p>
        </p:txBody>
      </p:sp>
    </p:spTree>
    <p:extLst>
      <p:ext uri="{BB962C8B-B14F-4D97-AF65-F5344CB8AC3E}">
        <p14:creationId xmlns:p14="http://schemas.microsoft.com/office/powerpoint/2010/main" val="39061598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219200"/>
            <a:ext cx="7772400" cy="609600"/>
          </a:xfrm>
        </p:spPr>
        <p:txBody>
          <a:bodyPr/>
          <a:lstStyle/>
          <a:p>
            <a:pPr algn="ctr"/>
            <a:r>
              <a:rPr lang="en-US" i="1" dirty="0">
                <a:latin typeface="Times New Roman" pitchFamily="18" charset="0"/>
                <a:cs typeface="Times New Roman" pitchFamily="18" charset="0"/>
              </a:rPr>
              <a:t>True Partnership with Haitian MOH</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609600" y="1752600"/>
            <a:ext cx="8382000" cy="4876800"/>
          </a:xfrm>
        </p:spPr>
        <p:txBody>
          <a:bodyPr/>
          <a:lstStyle/>
          <a:p>
            <a:r>
              <a:rPr lang="en-US" sz="1700" dirty="0" smtClean="0">
                <a:latin typeface="Times New Roman" pitchFamily="18" charset="0"/>
                <a:cs typeface="Times New Roman" pitchFamily="18" charset="0"/>
              </a:rPr>
              <a:t>A </a:t>
            </a:r>
            <a:r>
              <a:rPr lang="en-US" sz="1700" dirty="0">
                <a:latin typeface="Times New Roman" pitchFamily="18" charset="0"/>
                <a:cs typeface="Times New Roman" pitchFamily="18" charset="0"/>
              </a:rPr>
              <a:t>critical theme of USG investments in health </a:t>
            </a:r>
            <a:r>
              <a:rPr lang="en-US" sz="1700" dirty="0" smtClean="0">
                <a:latin typeface="Times New Roman" pitchFamily="18" charset="0"/>
                <a:cs typeface="Times New Roman" pitchFamily="18" charset="0"/>
              </a:rPr>
              <a:t>is finding </a:t>
            </a:r>
            <a:r>
              <a:rPr lang="en-US" sz="1700" dirty="0">
                <a:latin typeface="Times New Roman" pitchFamily="18" charset="0"/>
                <a:cs typeface="Times New Roman" pitchFamily="18" charset="0"/>
              </a:rPr>
              <a:t>new ways to empower the Haitian MOH to take a strong and effective leadership </a:t>
            </a:r>
            <a:r>
              <a:rPr lang="en-US" sz="1700" dirty="0" smtClean="0">
                <a:latin typeface="Times New Roman" pitchFamily="18" charset="0"/>
                <a:cs typeface="Times New Roman" pitchFamily="18" charset="0"/>
              </a:rPr>
              <a:t>role in </a:t>
            </a:r>
            <a:r>
              <a:rPr lang="en-US" sz="1700" dirty="0">
                <a:latin typeface="Times New Roman" pitchFamily="18" charset="0"/>
                <a:cs typeface="Times New Roman" pitchFamily="18" charset="0"/>
              </a:rPr>
              <a:t>planning, executing and regulating health programs. </a:t>
            </a:r>
            <a:endParaRPr lang="en-US" sz="1700" dirty="0" smtClean="0">
              <a:latin typeface="Times New Roman" pitchFamily="18" charset="0"/>
              <a:cs typeface="Times New Roman" pitchFamily="18" charset="0"/>
            </a:endParaRPr>
          </a:p>
          <a:p>
            <a:endParaRPr lang="en-US" sz="1700" dirty="0" smtClean="0">
              <a:latin typeface="Times New Roman" pitchFamily="18" charset="0"/>
              <a:cs typeface="Times New Roman" pitchFamily="18" charset="0"/>
            </a:endParaRPr>
          </a:p>
          <a:p>
            <a:r>
              <a:rPr lang="en-US" sz="1700" dirty="0" smtClean="0">
                <a:latin typeface="Times New Roman" pitchFamily="18" charset="0"/>
                <a:cs typeface="Times New Roman" pitchFamily="18" charset="0"/>
              </a:rPr>
              <a:t>The </a:t>
            </a:r>
            <a:r>
              <a:rPr lang="en-US" sz="1700" dirty="0">
                <a:latin typeface="Times New Roman" pitchFamily="18" charset="0"/>
                <a:cs typeface="Times New Roman" pitchFamily="18" charset="0"/>
              </a:rPr>
              <a:t>USG will work through and </a:t>
            </a:r>
            <a:r>
              <a:rPr lang="en-US" sz="1700" dirty="0" smtClean="0">
                <a:latin typeface="Times New Roman" pitchFamily="18" charset="0"/>
                <a:cs typeface="Times New Roman" pitchFamily="18" charset="0"/>
              </a:rPr>
              <a:t>not around </a:t>
            </a:r>
            <a:r>
              <a:rPr lang="en-US" sz="1700" dirty="0">
                <a:latin typeface="Times New Roman" pitchFamily="18" charset="0"/>
                <a:cs typeface="Times New Roman" pitchFamily="18" charset="0"/>
              </a:rPr>
              <a:t>the MOH and will require that joint decisions be made related to prioritization </a:t>
            </a:r>
            <a:r>
              <a:rPr lang="en-US" sz="1700" dirty="0" smtClean="0">
                <a:latin typeface="Times New Roman" pitchFamily="18" charset="0"/>
                <a:cs typeface="Times New Roman" pitchFamily="18" charset="0"/>
              </a:rPr>
              <a:t>of intervention </a:t>
            </a:r>
            <a:r>
              <a:rPr lang="en-US" sz="1700" dirty="0">
                <a:latin typeface="Times New Roman" pitchFamily="18" charset="0"/>
                <a:cs typeface="Times New Roman" pitchFamily="18" charset="0"/>
              </a:rPr>
              <a:t>areas, and that MOH norms and guidelines are </a:t>
            </a:r>
            <a:r>
              <a:rPr lang="en-US" sz="1700" dirty="0" smtClean="0">
                <a:latin typeface="Times New Roman" pitchFamily="18" charset="0"/>
                <a:cs typeface="Times New Roman" pitchFamily="18" charset="0"/>
              </a:rPr>
              <a:t>adhered to by stakeholders. </a:t>
            </a:r>
          </a:p>
          <a:p>
            <a:endParaRPr lang="en-US" sz="1700" dirty="0" smtClean="0">
              <a:latin typeface="Times New Roman" pitchFamily="18" charset="0"/>
              <a:cs typeface="Times New Roman" pitchFamily="18" charset="0"/>
            </a:endParaRPr>
          </a:p>
          <a:p>
            <a:r>
              <a:rPr lang="en-US" sz="1700" dirty="0" smtClean="0">
                <a:latin typeface="Times New Roman" pitchFamily="18" charset="0"/>
                <a:cs typeface="Times New Roman" pitchFamily="18" charset="0"/>
              </a:rPr>
              <a:t>This </a:t>
            </a:r>
            <a:r>
              <a:rPr lang="en-US" sz="1700" dirty="0">
                <a:latin typeface="Times New Roman" pitchFamily="18" charset="0"/>
                <a:cs typeface="Times New Roman" pitchFamily="18" charset="0"/>
              </a:rPr>
              <a:t>builds upon </a:t>
            </a:r>
            <a:r>
              <a:rPr lang="en-US" sz="1700" dirty="0" smtClean="0">
                <a:latin typeface="Times New Roman" pitchFamily="18" charset="0"/>
                <a:cs typeface="Times New Roman" pitchFamily="18" charset="0"/>
              </a:rPr>
              <a:t>Paris Declaration </a:t>
            </a:r>
            <a:r>
              <a:rPr lang="en-US" sz="1700" dirty="0">
                <a:latin typeface="Times New Roman" pitchFamily="18" charset="0"/>
                <a:cs typeface="Times New Roman" pitchFamily="18" charset="0"/>
              </a:rPr>
              <a:t>principles of Alignment (Donor countries align behind these objectives and </a:t>
            </a:r>
            <a:r>
              <a:rPr lang="en-US" sz="1700" dirty="0" smtClean="0">
                <a:latin typeface="Times New Roman" pitchFamily="18" charset="0"/>
                <a:cs typeface="Times New Roman" pitchFamily="18" charset="0"/>
              </a:rPr>
              <a:t>use local </a:t>
            </a:r>
            <a:r>
              <a:rPr lang="en-US" sz="1700" dirty="0">
                <a:latin typeface="Times New Roman" pitchFamily="18" charset="0"/>
                <a:cs typeface="Times New Roman" pitchFamily="18" charset="0"/>
              </a:rPr>
              <a:t>systems), Results (Developing countries and donors shift focus to development </a:t>
            </a:r>
            <a:r>
              <a:rPr lang="en-US" sz="1700" dirty="0" smtClean="0">
                <a:latin typeface="Times New Roman" pitchFamily="18" charset="0"/>
                <a:cs typeface="Times New Roman" pitchFamily="18" charset="0"/>
              </a:rPr>
              <a:t>results </a:t>
            </a:r>
            <a:r>
              <a:rPr lang="en-US" sz="1700" dirty="0">
                <a:latin typeface="Times New Roman" pitchFamily="18" charset="0"/>
                <a:cs typeface="Times New Roman" pitchFamily="18" charset="0"/>
              </a:rPr>
              <a:t>and results get measured) and Mutual accountability (Donors and partners are accountable </a:t>
            </a:r>
            <a:r>
              <a:rPr lang="en-US" sz="1700" dirty="0" smtClean="0">
                <a:latin typeface="Times New Roman" pitchFamily="18" charset="0"/>
                <a:cs typeface="Times New Roman" pitchFamily="18" charset="0"/>
              </a:rPr>
              <a:t>for development </a:t>
            </a:r>
            <a:r>
              <a:rPr lang="en-US" sz="1700" dirty="0">
                <a:latin typeface="Times New Roman" pitchFamily="18" charset="0"/>
                <a:cs typeface="Times New Roman" pitchFamily="18" charset="0"/>
              </a:rPr>
              <a:t>results). </a:t>
            </a:r>
            <a:endParaRPr lang="en-US" sz="1700" dirty="0" smtClean="0">
              <a:latin typeface="Times New Roman" pitchFamily="18" charset="0"/>
              <a:cs typeface="Times New Roman" pitchFamily="18" charset="0"/>
            </a:endParaRPr>
          </a:p>
          <a:p>
            <a:endParaRPr lang="en-US" sz="1700" dirty="0" smtClean="0">
              <a:latin typeface="Times New Roman" pitchFamily="18" charset="0"/>
              <a:cs typeface="Times New Roman" pitchFamily="18" charset="0"/>
            </a:endParaRPr>
          </a:p>
          <a:p>
            <a:r>
              <a:rPr lang="en-US" sz="1700" dirty="0" smtClean="0">
                <a:latin typeface="Times New Roman" pitchFamily="18" charset="0"/>
                <a:cs typeface="Times New Roman" pitchFamily="18" charset="0"/>
              </a:rPr>
              <a:t>The </a:t>
            </a:r>
            <a:r>
              <a:rPr lang="en-US" sz="1700" dirty="0">
                <a:latin typeface="Times New Roman" pitchFamily="18" charset="0"/>
                <a:cs typeface="Times New Roman" pitchFamily="18" charset="0"/>
              </a:rPr>
              <a:t>Contractor is encouraged to build sustainability considerations </a:t>
            </a:r>
            <a:r>
              <a:rPr lang="en-US" sz="1700" dirty="0" smtClean="0">
                <a:latin typeface="Times New Roman" pitchFamily="18" charset="0"/>
                <a:cs typeface="Times New Roman" pitchFamily="18" charset="0"/>
              </a:rPr>
              <a:t>into project </a:t>
            </a:r>
            <a:r>
              <a:rPr lang="en-US" sz="1700" dirty="0">
                <a:latin typeface="Times New Roman" pitchFamily="18" charset="0"/>
                <a:cs typeface="Times New Roman" pitchFamily="18" charset="0"/>
              </a:rPr>
              <a:t>design and assessment and develop exit and management handover strategies in a </a:t>
            </a:r>
            <a:r>
              <a:rPr lang="en-US" sz="1700" dirty="0" smtClean="0">
                <a:latin typeface="Times New Roman" pitchFamily="18" charset="0"/>
                <a:cs typeface="Times New Roman" pitchFamily="18" charset="0"/>
              </a:rPr>
              <a:t>way that </a:t>
            </a:r>
            <a:r>
              <a:rPr lang="en-US" sz="1700" dirty="0">
                <a:latin typeface="Times New Roman" pitchFamily="18" charset="0"/>
                <a:cs typeface="Times New Roman" pitchFamily="18" charset="0"/>
              </a:rPr>
              <a:t>exhibits long-term applicability and sustainable platforms.</a:t>
            </a:r>
          </a:p>
        </p:txBody>
      </p:sp>
    </p:spTree>
    <p:extLst>
      <p:ext uri="{BB962C8B-B14F-4D97-AF65-F5344CB8AC3E}">
        <p14:creationId xmlns:p14="http://schemas.microsoft.com/office/powerpoint/2010/main" val="33400550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295400"/>
            <a:ext cx="7772400" cy="609600"/>
          </a:xfrm>
        </p:spPr>
        <p:txBody>
          <a:bodyPr/>
          <a:lstStyle/>
          <a:p>
            <a:r>
              <a:rPr lang="en-US" sz="1600" dirty="0">
                <a:latin typeface="Times New Roman" pitchFamily="18" charset="0"/>
                <a:cs typeface="Times New Roman" pitchFamily="18" charset="0"/>
              </a:rPr>
              <a:t>Strategic Objective I: Increased HIV risk perception and self-efficacy to prevent HIV transmission among at-risk individuals in the general population</a:t>
            </a:r>
            <a:r>
              <a:rPr lang="en-US" dirty="0"/>
              <a:t/>
            </a:r>
            <a:br>
              <a:rPr lang="en-US" dirty="0"/>
            </a:br>
            <a:endParaRPr lang="en-US" dirty="0"/>
          </a:p>
        </p:txBody>
      </p:sp>
      <p:sp>
        <p:nvSpPr>
          <p:cNvPr id="3" name="Content Placeholder 2"/>
          <p:cNvSpPr>
            <a:spLocks noGrp="1"/>
          </p:cNvSpPr>
          <p:nvPr>
            <p:ph idx="1"/>
          </p:nvPr>
        </p:nvSpPr>
        <p:spPr>
          <a:xfrm>
            <a:off x="609600" y="1981200"/>
            <a:ext cx="8382000" cy="4724400"/>
          </a:xfrm>
        </p:spPr>
        <p:txBody>
          <a:bodyPr/>
          <a:lstStyle/>
          <a:p>
            <a:r>
              <a:rPr lang="en-US" sz="1500" dirty="0">
                <a:latin typeface="Times New Roman" pitchFamily="18" charset="0"/>
                <a:cs typeface="Times New Roman" pitchFamily="18" charset="0"/>
              </a:rPr>
              <a:t>A critical component of this program of work will be health communication and community- or social-network based interventions targeting at-risk sub-populations of the general population. </a:t>
            </a:r>
            <a:endParaRPr lang="en-US" sz="1500" dirty="0" smtClean="0">
              <a:latin typeface="Times New Roman" pitchFamily="18" charset="0"/>
              <a:cs typeface="Times New Roman" pitchFamily="18" charset="0"/>
            </a:endParaRPr>
          </a:p>
          <a:p>
            <a:endParaRPr lang="en-US" sz="1500" dirty="0" smtClean="0">
              <a:latin typeface="Times New Roman" pitchFamily="18" charset="0"/>
              <a:cs typeface="Times New Roman" pitchFamily="18" charset="0"/>
            </a:endParaRPr>
          </a:p>
          <a:p>
            <a:r>
              <a:rPr lang="en-US" sz="1500" dirty="0" smtClean="0">
                <a:latin typeface="Times New Roman" pitchFamily="18" charset="0"/>
                <a:cs typeface="Times New Roman" pitchFamily="18" charset="0"/>
              </a:rPr>
              <a:t>For </a:t>
            </a:r>
            <a:r>
              <a:rPr lang="en-US" sz="1500" dirty="0">
                <a:latin typeface="Times New Roman" pitchFamily="18" charset="0"/>
                <a:cs typeface="Times New Roman" pitchFamily="18" charset="0"/>
              </a:rPr>
              <a:t>the EVIHT project, health communication and behavior change efforts shall focus on reducing sexual risks as well as increasing the acceptability of and demand for key biomedical services, such as HIV testing and counseling (HTC), and anti-retroviral therapy (ART</a:t>
            </a:r>
            <a:r>
              <a:rPr lang="en-US" sz="1500" dirty="0" smtClean="0">
                <a:latin typeface="Times New Roman" pitchFamily="18" charset="0"/>
                <a:cs typeface="Times New Roman" pitchFamily="18" charset="0"/>
              </a:rPr>
              <a:t>).</a:t>
            </a:r>
          </a:p>
          <a:p>
            <a:endParaRPr lang="en-US" sz="1500" dirty="0" smtClean="0">
              <a:latin typeface="Times New Roman" pitchFamily="18" charset="0"/>
              <a:cs typeface="Times New Roman" pitchFamily="18" charset="0"/>
            </a:endParaRPr>
          </a:p>
          <a:p>
            <a:r>
              <a:rPr lang="en-US" sz="1500" dirty="0">
                <a:latin typeface="Times New Roman" pitchFamily="18" charset="0"/>
                <a:cs typeface="Times New Roman" pitchFamily="18" charset="0"/>
              </a:rPr>
              <a:t>The project shall utilize innovative approaches that are theory-based and are likely to result in the desired outcomes and impact. </a:t>
            </a:r>
            <a:endParaRPr lang="en-US" sz="1500" dirty="0" smtClean="0">
              <a:latin typeface="Times New Roman" pitchFamily="18" charset="0"/>
              <a:cs typeface="Times New Roman" pitchFamily="18" charset="0"/>
            </a:endParaRPr>
          </a:p>
          <a:p>
            <a:endParaRPr lang="en-US" sz="1500" dirty="0" smtClean="0">
              <a:latin typeface="Times New Roman" pitchFamily="18" charset="0"/>
              <a:cs typeface="Times New Roman" pitchFamily="18" charset="0"/>
            </a:endParaRPr>
          </a:p>
          <a:p>
            <a:r>
              <a:rPr lang="en-US" sz="1500" dirty="0" smtClean="0">
                <a:latin typeface="Times New Roman" pitchFamily="18" charset="0"/>
                <a:cs typeface="Times New Roman" pitchFamily="18" charset="0"/>
              </a:rPr>
              <a:t>The </a:t>
            </a:r>
            <a:r>
              <a:rPr lang="en-US" sz="1500" dirty="0">
                <a:latin typeface="Times New Roman" pitchFamily="18" charset="0"/>
                <a:cs typeface="Times New Roman" pitchFamily="18" charset="0"/>
              </a:rPr>
              <a:t>activities will focus on dealing with the underlying drivers of sexual risk behaviors (e.g. harmful gender norms, intergenerational sex, transactional sex, multiple partnerships, and alcohol use) and stigma and discrimination against people living with HIV/AIDS (PLWHA). </a:t>
            </a:r>
            <a:endParaRPr lang="en-US" sz="1500" dirty="0" smtClean="0">
              <a:latin typeface="Times New Roman" pitchFamily="18" charset="0"/>
              <a:cs typeface="Times New Roman" pitchFamily="18" charset="0"/>
            </a:endParaRPr>
          </a:p>
          <a:p>
            <a:r>
              <a:rPr lang="en-US" sz="1500" dirty="0" smtClean="0">
                <a:latin typeface="Times New Roman" pitchFamily="18" charset="0"/>
                <a:cs typeface="Times New Roman" pitchFamily="18" charset="0"/>
              </a:rPr>
              <a:t>Particular </a:t>
            </a:r>
            <a:r>
              <a:rPr lang="en-US" sz="1500" dirty="0">
                <a:latin typeface="Times New Roman" pitchFamily="18" charset="0"/>
                <a:cs typeface="Times New Roman" pitchFamily="18" charset="0"/>
              </a:rPr>
              <a:t>emphasis shall be placed on influencing social norms that contribute to the spread of HIV, promoting dialogue on sexual behavior within both marital and non-marital sexual partnerships, and increasing the acceptability of and demand for HTC and other biomedical services. </a:t>
            </a:r>
            <a:endParaRPr lang="en-US" sz="1500" dirty="0" smtClean="0">
              <a:latin typeface="Times New Roman" pitchFamily="18" charset="0"/>
              <a:cs typeface="Times New Roman" pitchFamily="18" charset="0"/>
            </a:endParaRPr>
          </a:p>
          <a:p>
            <a:endParaRPr lang="en-US" sz="1500" dirty="0" smtClean="0">
              <a:latin typeface="Times New Roman" pitchFamily="18" charset="0"/>
              <a:cs typeface="Times New Roman" pitchFamily="18" charset="0"/>
            </a:endParaRPr>
          </a:p>
          <a:p>
            <a:r>
              <a:rPr lang="en-US" sz="1500" dirty="0" smtClean="0">
                <a:latin typeface="Times New Roman" pitchFamily="18" charset="0"/>
                <a:cs typeface="Times New Roman" pitchFamily="18" charset="0"/>
              </a:rPr>
              <a:t>The </a:t>
            </a:r>
            <a:r>
              <a:rPr lang="en-US" sz="1500" dirty="0">
                <a:latin typeface="Times New Roman" pitchFamily="18" charset="0"/>
                <a:cs typeface="Times New Roman" pitchFamily="18" charset="0"/>
              </a:rPr>
              <a:t>program shall adapt tools to the Haitian context and identify specific actions for individuals and social networks or communities to prevent HIV transmission. </a:t>
            </a:r>
          </a:p>
          <a:p>
            <a:endParaRPr lang="en-US" sz="1500" dirty="0"/>
          </a:p>
        </p:txBody>
      </p:sp>
    </p:spTree>
    <p:extLst>
      <p:ext uri="{BB962C8B-B14F-4D97-AF65-F5344CB8AC3E}">
        <p14:creationId xmlns:p14="http://schemas.microsoft.com/office/powerpoint/2010/main" val="17461144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u="sng" dirty="0">
                <a:latin typeface="Times New Roman" pitchFamily="18" charset="0"/>
                <a:cs typeface="Times New Roman" pitchFamily="18" charset="0"/>
              </a:rPr>
              <a:t>Activities to achieve Strategic Objective I can </a:t>
            </a:r>
            <a:r>
              <a:rPr lang="en-US" i="1" u="sng" dirty="0" smtClean="0">
                <a:latin typeface="Times New Roman" pitchFamily="18" charset="0"/>
                <a:cs typeface="Times New Roman" pitchFamily="18" charset="0"/>
              </a:rPr>
              <a:t>include</a:t>
            </a:r>
            <a:r>
              <a:rPr lang="en-US" i="1" u="sng" dirty="0">
                <a:latin typeface="Times New Roman" pitchFamily="18" charset="0"/>
                <a:cs typeface="Times New Roman" pitchFamily="18" charset="0"/>
              </a:rPr>
              <a:t>:</a:t>
            </a:r>
            <a:endParaRPr lang="en-US" dirty="0"/>
          </a:p>
        </p:txBody>
      </p:sp>
      <p:sp>
        <p:nvSpPr>
          <p:cNvPr id="3" name="Content Placeholder 2"/>
          <p:cNvSpPr>
            <a:spLocks noGrp="1"/>
          </p:cNvSpPr>
          <p:nvPr>
            <p:ph idx="1"/>
          </p:nvPr>
        </p:nvSpPr>
        <p:spPr>
          <a:xfrm>
            <a:off x="457200" y="1981200"/>
            <a:ext cx="8534400" cy="4876800"/>
          </a:xfrm>
        </p:spPr>
        <p:txBody>
          <a:bodyPr/>
          <a:lstStyle/>
          <a:p>
            <a:pPr lvl="0"/>
            <a:r>
              <a:rPr lang="en-US" sz="1400" dirty="0" smtClean="0">
                <a:latin typeface="Times New Roman" pitchFamily="18" charset="0"/>
                <a:cs typeface="Times New Roman" pitchFamily="18" charset="0"/>
              </a:rPr>
              <a:t>Providing </a:t>
            </a:r>
            <a:r>
              <a:rPr lang="en-US" sz="1400" dirty="0">
                <a:latin typeface="Times New Roman" pitchFamily="18" charset="0"/>
                <a:cs typeface="Times New Roman" pitchFamily="18" charset="0"/>
              </a:rPr>
              <a:t>technical assistance for strengthening operational planning for HIV prevention activities both at the facility and community level, working with both public and private institutions as well as community leaders</a:t>
            </a:r>
            <a:r>
              <a:rPr lang="en-US" sz="1400" dirty="0" smtClean="0">
                <a:latin typeface="Times New Roman" pitchFamily="18" charset="0"/>
                <a:cs typeface="Times New Roman" pitchFamily="18" charset="0"/>
              </a:rPr>
              <a:t>;</a:t>
            </a:r>
          </a:p>
          <a:p>
            <a:pPr lvl="0"/>
            <a:endParaRPr lang="en-US" sz="1400" dirty="0">
              <a:latin typeface="Times New Roman" pitchFamily="18" charset="0"/>
              <a:cs typeface="Times New Roman" pitchFamily="18" charset="0"/>
            </a:endParaRPr>
          </a:p>
          <a:p>
            <a:pPr lvl="0"/>
            <a:r>
              <a:rPr lang="en-US" sz="1400" dirty="0">
                <a:latin typeface="Times New Roman" pitchFamily="18" charset="0"/>
                <a:cs typeface="Times New Roman" pitchFamily="18" charset="0"/>
              </a:rPr>
              <a:t>Conducting refresher trainings for community workers to improve their skills for demonstrating condom use, negotiating safer sexual practices, supporting disclosure of HIV positive status to spouse with techniques that prevent intimate partner violence and patient advocacy for PLWHA</a:t>
            </a:r>
            <a:r>
              <a:rPr lang="en-US" sz="1400" dirty="0" smtClean="0">
                <a:latin typeface="Times New Roman" pitchFamily="18" charset="0"/>
                <a:cs typeface="Times New Roman" pitchFamily="18" charset="0"/>
              </a:rPr>
              <a:t>;</a:t>
            </a:r>
          </a:p>
          <a:p>
            <a:pPr lvl="0"/>
            <a:endParaRPr lang="en-US" sz="1400" dirty="0">
              <a:latin typeface="Times New Roman" pitchFamily="18" charset="0"/>
              <a:cs typeface="Times New Roman" pitchFamily="18" charset="0"/>
            </a:endParaRPr>
          </a:p>
          <a:p>
            <a:pPr lvl="0"/>
            <a:r>
              <a:rPr lang="en-US" sz="1400" dirty="0">
                <a:latin typeface="Times New Roman" pitchFamily="18" charset="0"/>
                <a:cs typeface="Times New Roman" pitchFamily="18" charset="0"/>
              </a:rPr>
              <a:t>Reviewing current HIV prevention programs and identify specific needs in terms of Information, Education, and Communication (IEC) materials, innovative approaches and outline program input</a:t>
            </a:r>
            <a:r>
              <a:rPr lang="en-US" sz="1400" dirty="0" smtClean="0">
                <a:latin typeface="Times New Roman" pitchFamily="18" charset="0"/>
                <a:cs typeface="Times New Roman" pitchFamily="18" charset="0"/>
              </a:rPr>
              <a:t>;</a:t>
            </a:r>
          </a:p>
          <a:p>
            <a:pPr lvl="0"/>
            <a:endParaRPr lang="en-US" sz="1400" dirty="0">
              <a:latin typeface="Times New Roman" pitchFamily="18" charset="0"/>
              <a:cs typeface="Times New Roman" pitchFamily="18" charset="0"/>
            </a:endParaRPr>
          </a:p>
          <a:p>
            <a:pPr lvl="0"/>
            <a:r>
              <a:rPr lang="en-US" sz="1400" dirty="0">
                <a:latin typeface="Times New Roman" pitchFamily="18" charset="0"/>
                <a:cs typeface="Times New Roman" pitchFamily="18" charset="0"/>
              </a:rPr>
              <a:t>Adapting existing standardized IEC materials that are audience appropriate and harmonized with other interpersonal, community and mass media materials while ensuring they are gender-sensitive</a:t>
            </a:r>
            <a:r>
              <a:rPr lang="en-US" sz="1400" dirty="0" smtClean="0">
                <a:latin typeface="Times New Roman" pitchFamily="18" charset="0"/>
                <a:cs typeface="Times New Roman" pitchFamily="18" charset="0"/>
              </a:rPr>
              <a:t>;</a:t>
            </a:r>
          </a:p>
          <a:p>
            <a:pPr lvl="0"/>
            <a:endParaRPr lang="en-US" sz="1400" dirty="0">
              <a:latin typeface="Times New Roman" pitchFamily="18" charset="0"/>
              <a:cs typeface="Times New Roman" pitchFamily="18" charset="0"/>
            </a:endParaRPr>
          </a:p>
          <a:p>
            <a:pPr lvl="0"/>
            <a:r>
              <a:rPr lang="en-US" sz="1400" dirty="0">
                <a:latin typeface="Times New Roman" pitchFamily="18" charset="0"/>
                <a:cs typeface="Times New Roman" pitchFamily="18" charset="0"/>
              </a:rPr>
              <a:t>Under the Public Private Partnership (PPP) component of PEPFAR, working with male employees in the private sector willing to serve as role models for responsible male behavior; organize a one-on-one mentoring program for high risk out of school male youths; </a:t>
            </a:r>
            <a:r>
              <a:rPr lang="en-US" sz="1400" dirty="0" smtClean="0">
                <a:latin typeface="Times New Roman" pitchFamily="18" charset="0"/>
                <a:cs typeface="Times New Roman" pitchFamily="18" charset="0"/>
              </a:rPr>
              <a:t>and</a:t>
            </a:r>
          </a:p>
          <a:p>
            <a:pPr lvl="0"/>
            <a:endParaRPr lang="en-US" sz="1400" dirty="0">
              <a:latin typeface="Times New Roman" pitchFamily="18" charset="0"/>
              <a:cs typeface="Times New Roman" pitchFamily="18" charset="0"/>
            </a:endParaRPr>
          </a:p>
          <a:p>
            <a:pPr lvl="0"/>
            <a:r>
              <a:rPr lang="en-US" sz="1400" dirty="0">
                <a:latin typeface="Times New Roman" pitchFamily="18" charset="0"/>
                <a:cs typeface="Times New Roman" pitchFamily="18" charset="0"/>
              </a:rPr>
              <a:t>Supporting training and technical assistance in HIV/AIDS-related advocacy and policy development to organizations representing PLWHA or other community-based groups.</a:t>
            </a:r>
          </a:p>
          <a:p>
            <a:endParaRPr lang="en-US" dirty="0"/>
          </a:p>
        </p:txBody>
      </p:sp>
    </p:spTree>
    <p:extLst>
      <p:ext uri="{BB962C8B-B14F-4D97-AF65-F5344CB8AC3E}">
        <p14:creationId xmlns:p14="http://schemas.microsoft.com/office/powerpoint/2010/main" val="4308058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600" dirty="0">
                <a:latin typeface="Times New Roman" pitchFamily="18" charset="0"/>
                <a:cs typeface="Times New Roman" pitchFamily="18" charset="0"/>
              </a:rPr>
              <a:t>Strategic Objective II: Strengthened capacity of the DPSPE/MOH and NACP to lead the HIV response and to harmonize the integration of HIV prevention activities within the basic package of primary health care.</a:t>
            </a:r>
            <a:br>
              <a:rPr lang="en-US" sz="1600" dirty="0">
                <a:latin typeface="Times New Roman" pitchFamily="18" charset="0"/>
                <a:cs typeface="Times New Roman" pitchFamily="18" charset="0"/>
              </a:rPr>
            </a:br>
            <a:endParaRPr lang="en-US" sz="1600" dirty="0">
              <a:latin typeface="Times New Roman" pitchFamily="18" charset="0"/>
              <a:cs typeface="Times New Roman" pitchFamily="18" charset="0"/>
            </a:endParaRPr>
          </a:p>
        </p:txBody>
      </p:sp>
      <p:sp>
        <p:nvSpPr>
          <p:cNvPr id="3" name="Content Placeholder 2"/>
          <p:cNvSpPr>
            <a:spLocks noGrp="1"/>
          </p:cNvSpPr>
          <p:nvPr>
            <p:ph idx="1"/>
          </p:nvPr>
        </p:nvSpPr>
        <p:spPr>
          <a:xfrm>
            <a:off x="609600" y="2514600"/>
            <a:ext cx="7772400" cy="4038600"/>
          </a:xfrm>
        </p:spPr>
        <p:txBody>
          <a:bodyPr/>
          <a:lstStyle/>
          <a:p>
            <a:r>
              <a:rPr lang="en-US" sz="2000" dirty="0">
                <a:latin typeface="Times New Roman" pitchFamily="18" charset="0"/>
                <a:cs typeface="Times New Roman" pitchFamily="18" charset="0"/>
              </a:rPr>
              <a:t>T</a:t>
            </a:r>
            <a:r>
              <a:rPr lang="en-US" sz="2000" dirty="0" smtClean="0">
                <a:latin typeface="Times New Roman" pitchFamily="18" charset="0"/>
                <a:cs typeface="Times New Roman" pitchFamily="18" charset="0"/>
              </a:rPr>
              <a:t>he </a:t>
            </a:r>
            <a:r>
              <a:rPr lang="en-US" sz="2000" dirty="0">
                <a:latin typeface="Times New Roman" pitchFamily="18" charset="0"/>
                <a:cs typeface="Times New Roman" pitchFamily="18" charset="0"/>
              </a:rPr>
              <a:t>EVIHT program will support the national HIV/AIDS program to reinforce its capacity to coordinate, assess and supervise both clinical and community based prevention activities throughout the country. </a:t>
            </a:r>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Activities </a:t>
            </a:r>
            <a:r>
              <a:rPr lang="en-US" sz="2000" dirty="0">
                <a:latin typeface="Times New Roman" pitchFamily="18" charset="0"/>
                <a:cs typeface="Times New Roman" pitchFamily="18" charset="0"/>
              </a:rPr>
              <a:t>to achieve Strategic Objective II fall under three broad categories: </a:t>
            </a:r>
            <a:endParaRPr lang="en-US" sz="2000" dirty="0" smtClean="0">
              <a:latin typeface="Times New Roman" pitchFamily="18" charset="0"/>
              <a:cs typeface="Times New Roman" pitchFamily="18" charset="0"/>
            </a:endParaRPr>
          </a:p>
          <a:p>
            <a:pPr lvl="1">
              <a:buFont typeface="+mj-lt"/>
              <a:buAutoNum type="arabicParenR"/>
            </a:pPr>
            <a:r>
              <a:rPr lang="en-US" dirty="0" smtClean="0">
                <a:latin typeface="Times New Roman" pitchFamily="18" charset="0"/>
                <a:cs typeface="Times New Roman" pitchFamily="18" charset="0"/>
              </a:rPr>
              <a:t>Providing </a:t>
            </a:r>
            <a:r>
              <a:rPr lang="en-US" dirty="0">
                <a:latin typeface="Times New Roman" pitchFamily="18" charset="0"/>
                <a:cs typeface="Times New Roman" pitchFamily="18" charset="0"/>
              </a:rPr>
              <a:t>technical assistance and institutional strengthening and support to the DPSPE/MOH and NACP; </a:t>
            </a:r>
            <a:endParaRPr lang="en-US" dirty="0" smtClean="0">
              <a:latin typeface="Times New Roman" pitchFamily="18" charset="0"/>
              <a:cs typeface="Times New Roman" pitchFamily="18" charset="0"/>
            </a:endParaRPr>
          </a:p>
          <a:p>
            <a:pPr lvl="1">
              <a:buFont typeface="+mj-lt"/>
              <a:buAutoNum type="arabicParenR"/>
            </a:pPr>
            <a:r>
              <a:rPr lang="en-US" dirty="0" smtClean="0">
                <a:latin typeface="Times New Roman" pitchFamily="18" charset="0"/>
                <a:cs typeface="Times New Roman" pitchFamily="18" charset="0"/>
              </a:rPr>
              <a:t>Working </a:t>
            </a:r>
            <a:r>
              <a:rPr lang="en-US" dirty="0">
                <a:latin typeface="Times New Roman" pitchFamily="18" charset="0"/>
                <a:cs typeface="Times New Roman" pitchFamily="18" charset="0"/>
              </a:rPr>
              <a:t>with the MOH and Ministry of Education (MOE) to institutionalize and develop a life-skills based curricula focusing on comprehensive sexuality education; and </a:t>
            </a:r>
            <a:endParaRPr lang="en-US" dirty="0" smtClean="0">
              <a:latin typeface="Times New Roman" pitchFamily="18" charset="0"/>
              <a:cs typeface="Times New Roman" pitchFamily="18" charset="0"/>
            </a:endParaRPr>
          </a:p>
          <a:p>
            <a:pPr lvl="1">
              <a:buFont typeface="+mj-lt"/>
              <a:buAutoNum type="arabicParenR"/>
            </a:pPr>
            <a:r>
              <a:rPr lang="en-US" dirty="0" smtClean="0">
                <a:latin typeface="Times New Roman" pitchFamily="18" charset="0"/>
                <a:cs typeface="Times New Roman" pitchFamily="18" charset="0"/>
              </a:rPr>
              <a:t>Supporting </a:t>
            </a:r>
            <a:r>
              <a:rPr lang="en-US" dirty="0">
                <a:latin typeface="Times New Roman" pitchFamily="18" charset="0"/>
                <a:cs typeface="Times New Roman" pitchFamily="18" charset="0"/>
              </a:rPr>
              <a:t>the MOH in the development of policies, strategies, and/or guidelines impacting HIV-related programs and services.</a:t>
            </a:r>
          </a:p>
          <a:p>
            <a:endParaRPr lang="en-US" dirty="0"/>
          </a:p>
        </p:txBody>
      </p:sp>
    </p:spTree>
    <p:extLst>
      <p:ext uri="{BB962C8B-B14F-4D97-AF65-F5344CB8AC3E}">
        <p14:creationId xmlns:p14="http://schemas.microsoft.com/office/powerpoint/2010/main" val="4755828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8153400" cy="762000"/>
          </a:xfrm>
        </p:spPr>
        <p:txBody>
          <a:bodyPr/>
          <a:lstStyle/>
          <a:p>
            <a:r>
              <a:rPr lang="en-US" sz="1800" i="1" dirty="0">
                <a:latin typeface="Times New Roman" pitchFamily="18" charset="0"/>
                <a:cs typeface="Times New Roman" pitchFamily="18" charset="0"/>
              </a:rPr>
              <a:t>Technical assistance, institutional strengthening and support to the DPSPE/MOH </a:t>
            </a:r>
            <a:r>
              <a:rPr lang="en-US" sz="1800" i="1" dirty="0" smtClean="0">
                <a:latin typeface="Times New Roman" pitchFamily="18" charset="0"/>
                <a:cs typeface="Times New Roman" pitchFamily="18" charset="0"/>
              </a:rPr>
              <a:t> and </a:t>
            </a:r>
            <a:r>
              <a:rPr lang="en-US" sz="1800" i="1" dirty="0">
                <a:latin typeface="Times New Roman" pitchFamily="18" charset="0"/>
                <a:cs typeface="Times New Roman" pitchFamily="18" charset="0"/>
              </a:rPr>
              <a:t>NACP</a:t>
            </a:r>
            <a:r>
              <a:rPr lang="en-US" sz="1800" dirty="0">
                <a:latin typeface="Times New Roman" pitchFamily="18" charset="0"/>
                <a:cs typeface="Times New Roman" pitchFamily="18" charset="0"/>
              </a:rPr>
              <a:t>:</a:t>
            </a:r>
          </a:p>
        </p:txBody>
      </p:sp>
      <p:sp>
        <p:nvSpPr>
          <p:cNvPr id="3" name="Content Placeholder 2"/>
          <p:cNvSpPr>
            <a:spLocks noGrp="1"/>
          </p:cNvSpPr>
          <p:nvPr>
            <p:ph idx="1"/>
          </p:nvPr>
        </p:nvSpPr>
        <p:spPr>
          <a:xfrm>
            <a:off x="762000" y="2209800"/>
            <a:ext cx="7772400" cy="3886200"/>
          </a:xfrm>
        </p:spPr>
        <p:txBody>
          <a:bodyPr/>
          <a:lstStyle/>
          <a:p>
            <a:r>
              <a:rPr lang="en-US" sz="2000" dirty="0">
                <a:latin typeface="Times New Roman" pitchFamily="18" charset="0"/>
                <a:cs typeface="Times New Roman" pitchFamily="18" charset="0"/>
              </a:rPr>
              <a:t>The EVIHT project will provide direct technical support to the NACP under the leadership of the DPSPE/MOH to facilitate the dissemination of norms, protocols, and standards related to HIV/AIDS prevention efforts. </a:t>
            </a:r>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Moving </a:t>
            </a:r>
            <a:r>
              <a:rPr lang="en-US" sz="2000" dirty="0">
                <a:latin typeface="Times New Roman" pitchFamily="18" charset="0"/>
                <a:cs typeface="Times New Roman" pitchFamily="18" charset="0"/>
              </a:rPr>
              <a:t>toward a more integrated approach, in line with the Global Health Initiative (GHI) principles, the program will provide direct technical assistance to the DPSPE/MOH by embedding professionals to support the integration of HIV prevention efforts in other health programs through different national campaigns. </a:t>
            </a:r>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Therefore</a:t>
            </a:r>
            <a:r>
              <a:rPr lang="en-US" sz="2000" dirty="0">
                <a:latin typeface="Times New Roman" pitchFamily="18" charset="0"/>
                <a:cs typeface="Times New Roman" pitchFamily="18" charset="0"/>
              </a:rPr>
              <a:t>, within 60 days after the project has been awarded the grantee will submit to USAID an inventory of the staffing needs of the National Program and a proposed plan to fill those positions.</a:t>
            </a:r>
          </a:p>
          <a:p>
            <a:pPr marL="0" indent="0">
              <a:buNone/>
            </a:pPr>
            <a:endParaRPr lang="en-US" dirty="0"/>
          </a:p>
        </p:txBody>
      </p:sp>
    </p:spTree>
    <p:extLst>
      <p:ext uri="{BB962C8B-B14F-4D97-AF65-F5344CB8AC3E}">
        <p14:creationId xmlns:p14="http://schemas.microsoft.com/office/powerpoint/2010/main" val="42804820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600" dirty="0">
                <a:latin typeface="Times New Roman" pitchFamily="18" charset="0"/>
                <a:cs typeface="Times New Roman" pitchFamily="18" charset="0"/>
              </a:rPr>
              <a:t>In coordination with other PEPFAR and development partners, the Awardee shall ensure that the NACP/DPSPE has the capacity to: </a:t>
            </a:r>
            <a:br>
              <a:rPr lang="en-US" sz="1600" dirty="0">
                <a:latin typeface="Times New Roman" pitchFamily="18" charset="0"/>
                <a:cs typeface="Times New Roman" pitchFamily="18" charset="0"/>
              </a:rPr>
            </a:br>
            <a:endParaRPr lang="en-US" sz="1600" dirty="0"/>
          </a:p>
        </p:txBody>
      </p:sp>
      <p:sp>
        <p:nvSpPr>
          <p:cNvPr id="3" name="Content Placeholder 2"/>
          <p:cNvSpPr>
            <a:spLocks noGrp="1"/>
          </p:cNvSpPr>
          <p:nvPr>
            <p:ph idx="1"/>
          </p:nvPr>
        </p:nvSpPr>
        <p:spPr>
          <a:xfrm>
            <a:off x="457200" y="2133600"/>
            <a:ext cx="8382000" cy="4419600"/>
          </a:xfrm>
        </p:spPr>
        <p:txBody>
          <a:bodyPr/>
          <a:lstStyle/>
          <a:p>
            <a:pPr lvl="0"/>
            <a:r>
              <a:rPr lang="en-US" sz="1400" dirty="0" smtClean="0">
                <a:latin typeface="Times New Roman" pitchFamily="18" charset="0"/>
                <a:cs typeface="Times New Roman" pitchFamily="18" charset="0"/>
              </a:rPr>
              <a:t>Monitor </a:t>
            </a:r>
            <a:r>
              <a:rPr lang="en-US" sz="1400" dirty="0">
                <a:latin typeface="Times New Roman" pitchFamily="18" charset="0"/>
                <a:cs typeface="Times New Roman" pitchFamily="18" charset="0"/>
              </a:rPr>
              <a:t>the quality of the HIV response utilizing quality assurance tools and techniques, including monitoring and evaluation mechanisms and data utilization for program design and improvement</a:t>
            </a:r>
            <a:r>
              <a:rPr lang="en-US" sz="1400" dirty="0" smtClean="0">
                <a:latin typeface="Times New Roman" pitchFamily="18" charset="0"/>
                <a:cs typeface="Times New Roman" pitchFamily="18" charset="0"/>
              </a:rPr>
              <a:t>;</a:t>
            </a:r>
          </a:p>
          <a:p>
            <a:pPr lvl="0"/>
            <a:endParaRPr lang="en-US" sz="1400" dirty="0">
              <a:latin typeface="Times New Roman" pitchFamily="18" charset="0"/>
              <a:cs typeface="Times New Roman" pitchFamily="18" charset="0"/>
            </a:endParaRPr>
          </a:p>
          <a:p>
            <a:pPr lvl="0"/>
            <a:r>
              <a:rPr lang="en-US" sz="1400" dirty="0">
                <a:latin typeface="Times New Roman" pitchFamily="18" charset="0"/>
                <a:cs typeface="Times New Roman" pitchFamily="18" charset="0"/>
              </a:rPr>
              <a:t>Coordinate development partners, including </a:t>
            </a:r>
            <a:r>
              <a:rPr lang="en-US" sz="1400" dirty="0" err="1">
                <a:latin typeface="Times New Roman" pitchFamily="18" charset="0"/>
                <a:cs typeface="Times New Roman" pitchFamily="18" charset="0"/>
              </a:rPr>
              <a:t>PrevSIDA</a:t>
            </a:r>
            <a:r>
              <a:rPr lang="en-US" sz="1400" dirty="0">
                <a:latin typeface="Times New Roman" pitchFamily="18" charset="0"/>
                <a:cs typeface="Times New Roman" pitchFamily="18" charset="0"/>
              </a:rPr>
              <a:t> II, to refine and harmonize their support for the MOH</a:t>
            </a:r>
            <a:r>
              <a:rPr lang="en-US" sz="1400" dirty="0" smtClean="0">
                <a:latin typeface="Times New Roman" pitchFamily="18" charset="0"/>
                <a:cs typeface="Times New Roman" pitchFamily="18" charset="0"/>
              </a:rPr>
              <a:t>;</a:t>
            </a:r>
          </a:p>
          <a:p>
            <a:pPr lvl="0"/>
            <a:endParaRPr lang="en-US" sz="1400" dirty="0">
              <a:latin typeface="Times New Roman" pitchFamily="18" charset="0"/>
              <a:cs typeface="Times New Roman" pitchFamily="18" charset="0"/>
            </a:endParaRPr>
          </a:p>
          <a:p>
            <a:pPr lvl="0"/>
            <a:r>
              <a:rPr lang="en-US" sz="1400" dirty="0">
                <a:latin typeface="Times New Roman" pitchFamily="18" charset="0"/>
                <a:cs typeface="Times New Roman" pitchFamily="18" charset="0"/>
              </a:rPr>
              <a:t>Supervise and monitor prevention activities nationwide and ensure the availability of prevention services, commodities, and educational prevention materials in all sites</a:t>
            </a:r>
            <a:r>
              <a:rPr lang="en-US" sz="1400" dirty="0" smtClean="0">
                <a:latin typeface="Times New Roman" pitchFamily="18" charset="0"/>
                <a:cs typeface="Times New Roman" pitchFamily="18" charset="0"/>
              </a:rPr>
              <a:t>;</a:t>
            </a:r>
          </a:p>
          <a:p>
            <a:pPr lvl="0"/>
            <a:endParaRPr lang="en-US" sz="1400" dirty="0">
              <a:latin typeface="Times New Roman" pitchFamily="18" charset="0"/>
              <a:cs typeface="Times New Roman" pitchFamily="18" charset="0"/>
            </a:endParaRPr>
          </a:p>
          <a:p>
            <a:pPr lvl="0"/>
            <a:r>
              <a:rPr lang="en-US" sz="1400" dirty="0">
                <a:latin typeface="Times New Roman" pitchFamily="18" charset="0"/>
                <a:cs typeface="Times New Roman" pitchFamily="18" charset="0"/>
              </a:rPr>
              <a:t>Create opportunities through in-service training, attendance at workshops and conferences, and mentoring to build skills in advocacy, leadership and coordination of complex programs for NACP personnel at the central and departmental level</a:t>
            </a:r>
            <a:r>
              <a:rPr lang="en-US" sz="1400" u="sng" dirty="0" smtClean="0">
                <a:latin typeface="Times New Roman" pitchFamily="18" charset="0"/>
                <a:cs typeface="Times New Roman" pitchFamily="18" charset="0"/>
              </a:rPr>
              <a:t>;</a:t>
            </a:r>
          </a:p>
          <a:p>
            <a:pPr lvl="0"/>
            <a:endParaRPr lang="en-US" sz="1400" dirty="0">
              <a:latin typeface="Times New Roman" pitchFamily="18" charset="0"/>
              <a:cs typeface="Times New Roman" pitchFamily="18" charset="0"/>
            </a:endParaRPr>
          </a:p>
          <a:p>
            <a:pPr lvl="0"/>
            <a:r>
              <a:rPr lang="en-US" sz="1400" dirty="0">
                <a:latin typeface="Times New Roman" pitchFamily="18" charset="0"/>
                <a:cs typeface="Times New Roman" pitchFamily="18" charset="0"/>
              </a:rPr>
              <a:t>Ensure that mass media and interpersonal communication activities are implemented and centered on the national norms and standards; </a:t>
            </a:r>
            <a:r>
              <a:rPr lang="en-US" sz="1400" dirty="0" smtClean="0">
                <a:latin typeface="Times New Roman" pitchFamily="18" charset="0"/>
                <a:cs typeface="Times New Roman" pitchFamily="18" charset="0"/>
              </a:rPr>
              <a:t>and</a:t>
            </a:r>
          </a:p>
          <a:p>
            <a:pPr lvl="0"/>
            <a:endParaRPr lang="en-US" sz="1400" dirty="0">
              <a:latin typeface="Times New Roman" pitchFamily="18" charset="0"/>
              <a:cs typeface="Times New Roman" pitchFamily="18" charset="0"/>
            </a:endParaRPr>
          </a:p>
          <a:p>
            <a:pPr lvl="0"/>
            <a:r>
              <a:rPr lang="en-US" sz="1400" dirty="0">
                <a:latin typeface="Times New Roman" pitchFamily="18" charset="0"/>
                <a:cs typeface="Times New Roman" pitchFamily="18" charset="0"/>
              </a:rPr>
              <a:t>Update and review of the national behavior change communication, mass media and interpersonal communication protocols and tools.</a:t>
            </a:r>
          </a:p>
          <a:p>
            <a:endParaRPr lang="en-US" dirty="0"/>
          </a:p>
        </p:txBody>
      </p:sp>
    </p:spTree>
    <p:extLst>
      <p:ext uri="{BB962C8B-B14F-4D97-AF65-F5344CB8AC3E}">
        <p14:creationId xmlns:p14="http://schemas.microsoft.com/office/powerpoint/2010/main" val="2546021474"/>
      </p:ext>
    </p:extLst>
  </p:cSld>
  <p:clrMapOvr>
    <a:masterClrMapping/>
  </p:clrMapOvr>
</p:sld>
</file>

<file path=ppt/theme/theme1.xml><?xml version="1.0" encoding="utf-8"?>
<a:theme xmlns:a="http://schemas.openxmlformats.org/drawingml/2006/main" name="Blank">
  <a:themeElements>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Times"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1218</TotalTime>
  <Words>2119</Words>
  <Application>Microsoft Office PowerPoint</Application>
  <PresentationFormat>On-screen Show (4:3)</PresentationFormat>
  <Paragraphs>134</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Blank</vt:lpstr>
      <vt:lpstr>EVIHT: “Avoid HIV and its Transmission" Solicitation No.  SOL-521-12-000043    Pre-Award Conference Caribbean Lodge, Port-au-Prince, Haiti August 2, 2012  Dr. Wenser Estime, USAID/Haiti Senior Health Advisor  </vt:lpstr>
      <vt:lpstr>OVERVIEW</vt:lpstr>
      <vt:lpstr>The EVIHT strategic goal will be achieved through three mutually supportive strategic objectives:  </vt:lpstr>
      <vt:lpstr>True Partnership with Haitian MOH</vt:lpstr>
      <vt:lpstr>Strategic Objective I: Increased HIV risk perception and self-efficacy to prevent HIV transmission among at-risk individuals in the general population </vt:lpstr>
      <vt:lpstr>Activities to achieve Strategic Objective I can include:</vt:lpstr>
      <vt:lpstr>Strategic Objective II: Strengthened capacity of the DPSPE/MOH and NACP to lead the HIV response and to harmonize the integration of HIV prevention activities within the basic package of primary health care. </vt:lpstr>
      <vt:lpstr>Technical assistance, institutional strengthening and support to the DPSPE/MOH  and NACP:</vt:lpstr>
      <vt:lpstr>In coordination with other PEPFAR and development partners, the Awardee shall ensure that the NACP/DPSPE has the capacity to:  </vt:lpstr>
      <vt:lpstr>Working with the MOH and MOE to institutionalize and develop a life-skill based curricula focusing on comprehensive sexuality education:  </vt:lpstr>
      <vt:lpstr>Supporting the MOH in the development of policies, strategies, and/or guidelines impacting HIV-related programs and services:  </vt:lpstr>
      <vt:lpstr>Strategic Objective III: Enhanced specific prevention activities that have been identified as gap areas </vt:lpstr>
      <vt:lpstr>Activity 1. Build capacity of USG-supported service delivery partners to provide effective Positive, Health, Dignity, Prevention (PHDP) supportive services  </vt:lpstr>
      <vt:lpstr>Activity 2. Increase the uptake and improve the delivery of PMTCT services </vt:lpstr>
      <vt:lpstr>Activity 2. Increase the uptake and improve the delivery of PMTCT services (cont)</vt:lpstr>
      <vt:lpstr>Activity 3. Provide technical assistance and capacity building support to service providers and MOH/NACP to ensure the availability of PEP services within the PEPFAR partners’ network. </vt:lpstr>
      <vt:lpstr>Achieving rapid PEP implementation and coverage </vt:lpstr>
      <vt:lpstr>Merci!!!</vt:lpstr>
    </vt:vector>
  </TitlesOfParts>
  <Company>JDG Communications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Design Studio</dc:creator>
  <cp:lastModifiedBy>USAID</cp:lastModifiedBy>
  <cp:revision>171</cp:revision>
  <cp:lastPrinted>2004-09-30T16:41:33Z</cp:lastPrinted>
  <dcterms:created xsi:type="dcterms:W3CDTF">2004-09-17T20:07:42Z</dcterms:created>
  <dcterms:modified xsi:type="dcterms:W3CDTF">2012-08-13T15:51:30Z</dcterms:modified>
</cp:coreProperties>
</file>