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</p:sldMasterIdLst>
  <p:notesMasterIdLst>
    <p:notesMasterId r:id="rId4"/>
  </p:notesMasterIdLst>
  <p:handoutMasterIdLst>
    <p:handoutMasterId r:id="rId5"/>
  </p:handoutMasterIdLst>
  <p:sldIdLst>
    <p:sldId id="274" r:id="rId2"/>
    <p:sldId id="271" r:id="rId3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2" userDrawn="1">
          <p15:clr>
            <a:srgbClr val="A4A3A4"/>
          </p15:clr>
        </p15:guide>
        <p15:guide id="2" pos="192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512" autoAdjust="0"/>
    <p:restoredTop sz="95894" autoAdjust="0"/>
  </p:normalViewPr>
  <p:slideViewPr>
    <p:cSldViewPr showGuides="1">
      <p:cViewPr varScale="1">
        <p:scale>
          <a:sx n="112" d="100"/>
          <a:sy n="112" d="100"/>
        </p:scale>
        <p:origin x="978" y="102"/>
      </p:cViewPr>
      <p:guideLst>
        <p:guide orient="horz" pos="2162"/>
        <p:guide pos="19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88" d="100"/>
          <a:sy n="88" d="100"/>
        </p:scale>
        <p:origin x="-2310" y="-126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A45904C4-010F-4896-9D22-0FDDB5A0FF93}" type="datetimeFigureOut">
              <a:rPr lang="en-US" smtClean="0">
                <a:solidFill>
                  <a:schemeClr val="bg1">
                    <a:lumMod val="6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pPr/>
              <a:t>9/8/2023</a:t>
            </a:fld>
            <a:endParaRPr lang="en-US" dirty="0">
              <a:solidFill>
                <a:schemeClr val="bg1">
                  <a:lumMod val="6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Distribution Statement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4899D1F1-6DC0-4977-808C-FD0BF7AD2565}" type="slidenum">
              <a:rPr lang="en-US" smtClean="0">
                <a:solidFill>
                  <a:schemeClr val="bg1">
                    <a:lumMod val="6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pPr/>
              <a:t>‹#›</a:t>
            </a:fld>
            <a:endParaRPr lang="en-US" dirty="0">
              <a:solidFill>
                <a:schemeClr val="bg1">
                  <a:lumMod val="6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6" name="Picture 6" descr="TITLE-HEADER LOGO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787" y="-77470"/>
            <a:ext cx="1582209" cy="1084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45924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>
                <a:solidFill>
                  <a:schemeClr val="bg1">
                    <a:lumMod val="6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fld id="{92715C0D-0E45-40B4-BE1B-664AAA8E6B7F}" type="datetimeFigureOut">
              <a:rPr lang="en-US" smtClean="0"/>
              <a:pPr/>
              <a:t>9/8/2023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895350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648200"/>
            <a:ext cx="5608320" cy="395097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>
                <a:solidFill>
                  <a:schemeClr val="bg1">
                    <a:lumMod val="6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 dirty="0"/>
              <a:t>Distribution Statement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>
                <a:solidFill>
                  <a:schemeClr val="bg1">
                    <a:lumMod val="6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fld id="{639B577F-6036-4BCD-9021-A736CBC2873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6" descr="TITLE-HEADER LOGO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787" y="-77470"/>
            <a:ext cx="1582209" cy="1084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86335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Tahoma" pitchFamily="34" charset="0"/>
        <a:ea typeface="Tahoma" pitchFamily="34" charset="0"/>
        <a:cs typeface="Tahoma" pitchFamily="34" charset="0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Tahoma" pitchFamily="34" charset="0"/>
        <a:ea typeface="Tahoma" pitchFamily="34" charset="0"/>
        <a:cs typeface="Tahoma" pitchFamily="34" charset="0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Tahoma" pitchFamily="34" charset="0"/>
        <a:ea typeface="Tahoma" pitchFamily="34" charset="0"/>
        <a:cs typeface="Tahoma" pitchFamily="34" charset="0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Tahoma" pitchFamily="34" charset="0"/>
        <a:ea typeface="Tahoma" pitchFamily="34" charset="0"/>
        <a:cs typeface="Tahoma" pitchFamily="34" charset="0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Tahoma" pitchFamily="34" charset="0"/>
        <a:ea typeface="Tahoma" pitchFamily="34" charset="0"/>
        <a:cs typeface="Tahoma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Distribution Statement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1CC523-8BC6-4921-807A-66BD262F34A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910167" y="1456511"/>
            <a:ext cx="10363200" cy="457200"/>
          </a:xfrm>
        </p:spPr>
        <p:txBody>
          <a:bodyPr anchor="b" anchorCtr="0"/>
          <a:lstStyle>
            <a:lvl1pPr algn="ctr">
              <a:defRPr sz="2400" b="1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828800" y="2057400"/>
            <a:ext cx="8534400" cy="1752600"/>
          </a:xfrm>
        </p:spPr>
        <p:txBody>
          <a:bodyPr/>
          <a:lstStyle>
            <a:lvl1pPr marL="0" indent="0" algn="ctr">
              <a:buNone/>
              <a:defRPr sz="180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dirty="0"/>
              <a:t>Click to add briefer names</a:t>
            </a:r>
          </a:p>
        </p:txBody>
      </p:sp>
      <p:cxnSp>
        <p:nvCxnSpPr>
          <p:cNvPr id="7" name="Straight Connector 6"/>
          <p:cNvCxnSpPr>
            <a:cxnSpLocks noChangeShapeType="1"/>
          </p:cNvCxnSpPr>
          <p:nvPr userDrawn="1"/>
        </p:nvCxnSpPr>
        <p:spPr bwMode="auto">
          <a:xfrm>
            <a:off x="508000" y="1979618"/>
            <a:ext cx="11176000" cy="1587"/>
          </a:xfrm>
          <a:prstGeom prst="line">
            <a:avLst/>
          </a:prstGeom>
          <a:noFill/>
          <a:ln w="22225">
            <a:solidFill>
              <a:srgbClr val="0F5E9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1834196" y="4049489"/>
            <a:ext cx="8524567" cy="720221"/>
          </a:xfrm>
        </p:spPr>
        <p:txBody>
          <a:bodyPr/>
          <a:lstStyle>
            <a:lvl1pPr algn="ctr" eaLnBrk="1" hangingPunct="1">
              <a:defRPr sz="16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eaLnBrk="1" hangingPunct="1"/>
            <a:r>
              <a:rPr lang="en-US" dirty="0">
                <a:latin typeface="Tahoma" charset="0"/>
              </a:rPr>
              <a:t>Click to edit “Briefing prepared for”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3653369" y="4790051"/>
            <a:ext cx="4876799" cy="322825"/>
          </a:xfrm>
        </p:spPr>
        <p:txBody>
          <a:bodyPr/>
          <a:lstStyle>
            <a:lvl1pPr algn="ctr" eaLnBrk="1" hangingPunct="1">
              <a:defRPr sz="16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eaLnBrk="1" hangingPunct="1"/>
            <a:r>
              <a:rPr lang="en-US" dirty="0">
                <a:latin typeface="Tahoma" charset="0"/>
              </a:rPr>
              <a:t>Click to edit Date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96C3F07-DD05-402E-B516-E23EC35C4D5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0281" y="5167034"/>
            <a:ext cx="1722970" cy="1039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6147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Slide_No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Distribution Statement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1CC523-8BC6-4921-807A-66BD262F34A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914400" y="2514600"/>
            <a:ext cx="10363200" cy="914400"/>
          </a:xfrm>
        </p:spPr>
        <p:txBody>
          <a:bodyPr/>
          <a:lstStyle>
            <a:lvl1pPr algn="ctr">
              <a:defRPr sz="2200" b="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6" name="Straight Connector 5"/>
          <p:cNvCxnSpPr>
            <a:cxnSpLocks noChangeShapeType="1"/>
          </p:cNvCxnSpPr>
          <p:nvPr userDrawn="1"/>
        </p:nvCxnSpPr>
        <p:spPr bwMode="auto">
          <a:xfrm>
            <a:off x="508000" y="3198818"/>
            <a:ext cx="11176000" cy="1587"/>
          </a:xfrm>
          <a:prstGeom prst="line">
            <a:avLst/>
          </a:prstGeom>
          <a:noFill/>
          <a:ln w="22225">
            <a:solidFill>
              <a:srgbClr val="0F5E9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A3B9DC19-14B8-4885-9F4E-091E2509084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83133"/>
            <a:ext cx="1241441" cy="749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6808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Slide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Distribution Statement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1CC523-8BC6-4921-807A-66BD262F34A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914400" y="2514600"/>
            <a:ext cx="10363200" cy="914400"/>
          </a:xfrm>
        </p:spPr>
        <p:txBody>
          <a:bodyPr/>
          <a:lstStyle>
            <a:lvl1pPr algn="ctr">
              <a:defRPr sz="2200" b="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6" name="Straight Connector 5"/>
          <p:cNvCxnSpPr>
            <a:cxnSpLocks noChangeShapeType="1"/>
          </p:cNvCxnSpPr>
          <p:nvPr userDrawn="1"/>
        </p:nvCxnSpPr>
        <p:spPr bwMode="auto">
          <a:xfrm>
            <a:off x="508000" y="3198818"/>
            <a:ext cx="11176000" cy="1587"/>
          </a:xfrm>
          <a:prstGeom prst="line">
            <a:avLst/>
          </a:prstGeom>
          <a:noFill/>
          <a:ln w="22225">
            <a:solidFill>
              <a:srgbClr val="0F5E9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8" name="Text Placeholder 3"/>
          <p:cNvSpPr>
            <a:spLocks noGrp="1"/>
          </p:cNvSpPr>
          <p:nvPr>
            <p:ph type="body" sz="quarter" idx="12" hasCustomPrompt="1"/>
          </p:nvPr>
        </p:nvSpPr>
        <p:spPr>
          <a:xfrm>
            <a:off x="914400" y="3352798"/>
            <a:ext cx="10363200" cy="465138"/>
          </a:xfrm>
        </p:spPr>
        <p:txBody>
          <a:bodyPr/>
          <a:lstStyle>
            <a:lvl1pPr algn="ctr">
              <a:defRPr sz="1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AB11F9B-E5A0-4A15-A442-FDFC2EF0563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83133"/>
            <a:ext cx="1241441" cy="749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112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and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Distribution Statement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1CC523-8BC6-4921-807A-66BD262F34A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Content Placeholder 10"/>
          <p:cNvSpPr>
            <a:spLocks noGrp="1"/>
          </p:cNvSpPr>
          <p:nvPr>
            <p:ph sz="quarter" idx="13"/>
          </p:nvPr>
        </p:nvSpPr>
        <p:spPr>
          <a:xfrm>
            <a:off x="558800" y="1143000"/>
            <a:ext cx="11074400" cy="5334000"/>
          </a:xfrm>
        </p:spPr>
        <p:txBody>
          <a:bodyPr/>
          <a:lstStyle>
            <a:lvl1pPr marL="342900" indent="-342900">
              <a:buFont typeface="Arial" pitchFamily="34" charset="0"/>
              <a:buChar char="•"/>
              <a:defRPr sz="180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742950" indent="-285750">
              <a:buFont typeface="Arial" pitchFamily="34" charset="0"/>
              <a:buChar char="•"/>
              <a:defRPr sz="1600"/>
            </a:lvl2pPr>
            <a:lvl3pPr marL="1143000" indent="-228600">
              <a:buFont typeface="Arial" pitchFamily="34" charset="0"/>
              <a:buChar char="•"/>
              <a:defRPr sz="1400"/>
            </a:lvl3pPr>
            <a:lvl4pPr marL="1600200" indent="-228600">
              <a:buFont typeface="Arial" pitchFamily="34" charset="0"/>
              <a:buChar char="•"/>
              <a:defRPr sz="1300"/>
            </a:lvl4pPr>
            <a:lvl5pPr marL="2057400" indent="-228600">
              <a:buFont typeface="Arial" pitchFamily="34" charset="0"/>
              <a:buChar char="•"/>
              <a:defRPr sz="13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2163235" y="151418"/>
            <a:ext cx="9520767" cy="612648"/>
          </a:xfrm>
        </p:spPr>
        <p:txBody>
          <a:bodyPr>
            <a:normAutofit/>
          </a:bodyPr>
          <a:lstStyle>
            <a:lvl1pPr algn="l">
              <a:defRPr sz="2400" b="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7" name="Straight Connector 6"/>
          <p:cNvCxnSpPr>
            <a:cxnSpLocks noChangeShapeType="1"/>
          </p:cNvCxnSpPr>
          <p:nvPr userDrawn="1"/>
        </p:nvCxnSpPr>
        <p:spPr bwMode="auto">
          <a:xfrm>
            <a:off x="508000" y="840104"/>
            <a:ext cx="11176000" cy="1587"/>
          </a:xfrm>
          <a:prstGeom prst="line">
            <a:avLst/>
          </a:prstGeom>
          <a:noFill/>
          <a:ln w="22225">
            <a:solidFill>
              <a:srgbClr val="0F5E9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1F1455FC-A394-4FF5-B62F-BD741DFC3F4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83133"/>
            <a:ext cx="1241441" cy="749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1907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_and_Title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Distribution Statement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1CC523-8BC6-4921-807A-66BD262F34A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6" name="Straight Connector 5"/>
          <p:cNvCxnSpPr>
            <a:cxnSpLocks noChangeShapeType="1"/>
          </p:cNvCxnSpPr>
          <p:nvPr userDrawn="1"/>
        </p:nvCxnSpPr>
        <p:spPr bwMode="auto">
          <a:xfrm>
            <a:off x="508000" y="840104"/>
            <a:ext cx="11176000" cy="1587"/>
          </a:xfrm>
          <a:prstGeom prst="line">
            <a:avLst/>
          </a:prstGeom>
          <a:noFill/>
          <a:ln w="22225">
            <a:solidFill>
              <a:srgbClr val="0F5E9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2163235" y="151418"/>
            <a:ext cx="9520767" cy="612648"/>
          </a:xfrm>
        </p:spPr>
        <p:txBody>
          <a:bodyPr>
            <a:normAutofit/>
          </a:bodyPr>
          <a:lstStyle>
            <a:lvl1pPr algn="l">
              <a:defRPr sz="2400" b="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A5FE29B-CCEE-4C3F-9BFE-0E5F1D1580C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83133"/>
            <a:ext cx="1241441" cy="749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4631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ding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Distribution Statement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1CC523-8BC6-4921-807A-66BD262F34A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TextBox 4"/>
          <p:cNvSpPr txBox="1"/>
          <p:nvPr userDrawn="1"/>
        </p:nvSpPr>
        <p:spPr>
          <a:xfrm>
            <a:off x="5237945" y="4038600"/>
            <a:ext cx="17161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www.darpa.mil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454AE9F-A92F-483D-AD96-8D846767F3D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364" y="2151075"/>
            <a:ext cx="3030308" cy="1828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2816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508000" y="1219200"/>
            <a:ext cx="1117600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78000" y="6550026"/>
            <a:ext cx="8636000" cy="29845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900" baseline="0">
                <a:solidFill>
                  <a:srgbClr val="898989"/>
                </a:solidFill>
                <a:latin typeface="Tahoma" charset="0"/>
              </a:defRPr>
            </a:lvl1pPr>
          </a:lstStyle>
          <a:p>
            <a:pPr>
              <a:defRPr/>
            </a:pPr>
            <a:r>
              <a:rPr lang="en-US" dirty="0"/>
              <a:t>Distribution Statement</a:t>
            </a: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03240" y="6553200"/>
            <a:ext cx="1016000" cy="292102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 baseline="0">
                <a:solidFill>
                  <a:srgbClr val="898989"/>
                </a:solidFill>
                <a:latin typeface="Tahoma" charset="0"/>
              </a:defRPr>
            </a:lvl1pPr>
          </a:lstStyle>
          <a:p>
            <a:pPr>
              <a:defRPr/>
            </a:pPr>
            <a:fld id="{231CC523-8BC6-4921-807A-66BD262F34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3" name="Title Placeholder 9"/>
          <p:cNvSpPr>
            <a:spLocks noGrp="1"/>
          </p:cNvSpPr>
          <p:nvPr>
            <p:ph type="title"/>
          </p:nvPr>
        </p:nvSpPr>
        <p:spPr bwMode="auto">
          <a:xfrm>
            <a:off x="2163234" y="152400"/>
            <a:ext cx="9520767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Master title style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194E2C-28A1-4ACF-BE1C-DC6E3E3FF6B4}" type="datetimeFigureOut">
              <a:rPr lang="en-US" smtClean="0"/>
              <a:t>9/8/2023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2" r:id="rId3"/>
    <p:sldLayoutId id="2147483721" r:id="rId4"/>
    <p:sldLayoutId id="2147483723" r:id="rId5"/>
    <p:sldLayoutId id="2147483731" r:id="rId6"/>
  </p:sldLayoutIdLst>
  <p:hf hdr="0"/>
  <p:txStyles>
    <p:titleStyle>
      <a:lvl1pPr algn="l" defTabSz="914400" rtl="0" eaLnBrk="1" latinLnBrk="0" hangingPunct="1">
        <a:spcBef>
          <a:spcPct val="0"/>
        </a:spcBef>
        <a:buNone/>
        <a:defRPr sz="2200" kern="1200">
          <a:solidFill>
            <a:schemeClr val="tx1"/>
          </a:solidFill>
          <a:latin typeface="Tahoma" pitchFamily="34" charset="0"/>
          <a:ea typeface="+mj-ea"/>
          <a:cs typeface="Tahoma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None/>
        <a:defRPr sz="2000" kern="1200">
          <a:solidFill>
            <a:schemeClr val="tx1"/>
          </a:solidFill>
          <a:latin typeface="Tahoma" pitchFamily="34" charset="0"/>
          <a:ea typeface="+mn-ea"/>
          <a:cs typeface="Tahoma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Tahoma" pitchFamily="34" charset="0"/>
          <a:ea typeface="+mn-ea"/>
          <a:cs typeface="Tahoma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Tahoma" pitchFamily="34" charset="0"/>
          <a:ea typeface="+mn-ea"/>
          <a:cs typeface="Tahoma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400" kern="1200">
          <a:solidFill>
            <a:schemeClr val="tx1"/>
          </a:solidFill>
          <a:latin typeface="Tahoma" pitchFamily="34" charset="0"/>
          <a:ea typeface="+mn-ea"/>
          <a:cs typeface="Tahoma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400" kern="1200">
          <a:solidFill>
            <a:schemeClr val="tx1"/>
          </a:solidFill>
          <a:latin typeface="Tahoma" pitchFamily="34" charset="0"/>
          <a:ea typeface="+mn-ea"/>
          <a:cs typeface="Tahoma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1CC523-8BC6-4921-807A-66BD262F34AB}" type="slidenum">
              <a:rPr lang="en-US" smtClean="0">
                <a:latin typeface="Calibri" panose="020F0502020204030204" pitchFamily="34" charset="0"/>
              </a:rPr>
              <a:pPr>
                <a:defRPr/>
              </a:pPr>
              <a:t>1</a:t>
            </a:fld>
            <a:endParaRPr lang="en-US">
              <a:latin typeface="Calibri" panose="020F0502020204030204" pitchFamily="34" charset="0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</a:rPr>
              <a:t>Follow the general guidance in each of the following quadrants.</a:t>
            </a:r>
          </a:p>
          <a:p>
            <a:r>
              <a:rPr lang="en-US" dirty="0">
                <a:latin typeface="Calibri" panose="020F0502020204030204" pitchFamily="34" charset="0"/>
              </a:rPr>
              <a:t>Provide a concise and informative summary of your proposal.</a:t>
            </a:r>
          </a:p>
          <a:p>
            <a:r>
              <a:rPr lang="en-US" dirty="0">
                <a:latin typeface="Calibri" panose="020F0502020204030204" pitchFamily="34" charset="0"/>
              </a:rPr>
              <a:t>Unclassified information only.</a:t>
            </a:r>
          </a:p>
          <a:p>
            <a:r>
              <a:rPr lang="en-US" dirty="0">
                <a:latin typeface="Calibri" panose="020F0502020204030204" pitchFamily="34" charset="0"/>
              </a:rPr>
              <a:t>Maximum of one slide.</a:t>
            </a:r>
          </a:p>
          <a:p>
            <a:r>
              <a:rPr lang="en-US" dirty="0">
                <a:latin typeface="Calibri" panose="020F0502020204030204" pitchFamily="34" charset="0"/>
              </a:rPr>
              <a:t>Include images and figures where appropriate.</a:t>
            </a:r>
          </a:p>
          <a:p>
            <a:r>
              <a:rPr lang="en-US" dirty="0">
                <a:latin typeface="Calibri" panose="020F0502020204030204" pitchFamily="34" charset="0"/>
              </a:rPr>
              <a:t>Please submit in MS PowerPoint (preferred) or equivalent file format.</a:t>
            </a:r>
          </a:p>
          <a:p>
            <a:endParaRPr lang="en-US" dirty="0">
              <a:latin typeface="Calibri" panose="020F0502020204030204" pitchFamily="34" charset="0"/>
            </a:endParaRPr>
          </a:p>
          <a:p>
            <a:endParaRPr lang="en-US" dirty="0">
              <a:latin typeface="Calibri" panose="020F0502020204030204" pitchFamily="34" charset="0"/>
            </a:endParaRPr>
          </a:p>
          <a:p>
            <a:endParaRPr lang="en-US" dirty="0"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en-US" dirty="0">
              <a:latin typeface="Calibri" panose="020F0502020204030204" pitchFamily="34" charset="0"/>
            </a:endParaRPr>
          </a:p>
          <a:p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676400" y="151418"/>
            <a:ext cx="10007603" cy="612648"/>
          </a:xfrm>
        </p:spPr>
        <p:txBody>
          <a:bodyPr>
            <a:normAutofit/>
          </a:bodyPr>
          <a:lstStyle/>
          <a:p>
            <a:r>
              <a:rPr lang="en-US" b="1" dirty="0">
                <a:latin typeface="Calibri" panose="020F0502020204030204" pitchFamily="34" charset="0"/>
              </a:rPr>
              <a:t>Guidance for INSPIRED</a:t>
            </a:r>
            <a:r>
              <a:rPr lang="en-US" b="1" i="1" dirty="0">
                <a:latin typeface="Calibri" panose="020F0502020204030204" pitchFamily="34" charset="0"/>
              </a:rPr>
              <a:t> </a:t>
            </a:r>
            <a:r>
              <a:rPr lang="en-US" b="1" dirty="0">
                <a:latin typeface="Calibri" panose="020F0502020204030204" pitchFamily="34" charset="0"/>
              </a:rPr>
              <a:t>proposal summary slide</a:t>
            </a:r>
          </a:p>
        </p:txBody>
      </p:sp>
      <p:sp>
        <p:nvSpPr>
          <p:cNvPr id="6" name="Footer Placeholder 1">
            <a:extLst>
              <a:ext uri="{FF2B5EF4-FFF2-40B4-BE49-F238E27FC236}">
                <a16:creationId xmlns:a16="http://schemas.microsoft.com/office/drawing/2014/main" id="{67A045A1-05EF-4198-A44B-8053A3EADC9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857500" y="6550026"/>
            <a:ext cx="6477000" cy="298450"/>
          </a:xfrm>
        </p:spPr>
        <p:txBody>
          <a:bodyPr/>
          <a:lstStyle/>
          <a:p>
            <a:pPr>
              <a:defRPr/>
            </a:pPr>
            <a:r>
              <a:rPr lang="en-US" dirty="0">
                <a:latin typeface="Calibri" panose="020F0502020204030204" pitchFamily="34" charset="0"/>
              </a:rPr>
              <a:t>SOURCE SELECTION SENSITIVE – SEE FAR 2.101 AND 3.104</a:t>
            </a:r>
          </a:p>
        </p:txBody>
      </p:sp>
    </p:spTree>
    <p:extLst>
      <p:ext uri="{BB962C8B-B14F-4D97-AF65-F5344CB8AC3E}">
        <p14:creationId xmlns:p14="http://schemas.microsoft.com/office/powerpoint/2010/main" val="1197915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1CC523-8BC6-4921-807A-66BD262F34AB}" type="slidenum">
              <a:rPr lang="en-US" smtClean="0">
                <a:latin typeface="Calibri" panose="020F0502020204030204" pitchFamily="34" charset="0"/>
              </a:rPr>
              <a:pPr>
                <a:defRPr/>
              </a:pPr>
              <a:t>2</a:t>
            </a:fld>
            <a:endParaRPr lang="en-US">
              <a:latin typeface="Calibri" panose="020F0502020204030204" pitchFamily="34" charset="0"/>
            </a:endParaRPr>
          </a:p>
        </p:txBody>
      </p:sp>
      <p:cxnSp>
        <p:nvCxnSpPr>
          <p:cNvPr id="23" name="Straight Connector 22"/>
          <p:cNvCxnSpPr/>
          <p:nvPr/>
        </p:nvCxnSpPr>
        <p:spPr bwMode="auto">
          <a:xfrm>
            <a:off x="6097588" y="885524"/>
            <a:ext cx="0" cy="5669280"/>
          </a:xfrm>
          <a:prstGeom prst="line">
            <a:avLst/>
          </a:prstGeom>
          <a:noFill/>
          <a:ln w="22225">
            <a:solidFill>
              <a:srgbClr val="0F5E9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4" name="Straight Connector 23"/>
          <p:cNvCxnSpPr>
            <a:cxnSpLocks noChangeShapeType="1"/>
          </p:cNvCxnSpPr>
          <p:nvPr/>
        </p:nvCxnSpPr>
        <p:spPr bwMode="auto">
          <a:xfrm>
            <a:off x="609600" y="3582990"/>
            <a:ext cx="10896600" cy="0"/>
          </a:xfrm>
          <a:prstGeom prst="line">
            <a:avLst/>
          </a:prstGeom>
          <a:noFill/>
          <a:ln w="22225">
            <a:solidFill>
              <a:srgbClr val="0F5E9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25" name="TextBox 24"/>
          <p:cNvSpPr txBox="1"/>
          <p:nvPr/>
        </p:nvSpPr>
        <p:spPr>
          <a:xfrm>
            <a:off x="1287043" y="3581400"/>
            <a:ext cx="35266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Calibri" panose="020F0502020204030204" pitchFamily="34" charset="0"/>
              </a:rPr>
              <a:t>Technical  Rationale and Approach(</a:t>
            </a:r>
            <a:r>
              <a:rPr lang="en-US" sz="1600" b="1" dirty="0" err="1">
                <a:latin typeface="Calibri" panose="020F0502020204030204" pitchFamily="34" charset="0"/>
              </a:rPr>
              <a:t>es</a:t>
            </a:r>
            <a:r>
              <a:rPr lang="en-US" sz="1600" b="1" dirty="0">
                <a:latin typeface="Calibri" panose="020F0502020204030204" pitchFamily="34" charset="0"/>
              </a:rPr>
              <a:t>)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896099" y="836711"/>
            <a:ext cx="4343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Calibri" panose="020F0502020204030204" pitchFamily="34" charset="0"/>
              </a:rPr>
              <a:t>Team organization, milestones and schedule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354934" y="839919"/>
            <a:ext cx="3352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Calibri" panose="020F0502020204030204" pitchFamily="34" charset="0"/>
              </a:rPr>
              <a:t>Innovative Claims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01690" y="1152394"/>
            <a:ext cx="44973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itchFamily="34" charset="0"/>
              <a:buChar char="•"/>
            </a:pPr>
            <a:r>
              <a:rPr lang="en-US" sz="1200" dirty="0">
                <a:latin typeface="Calibri" panose="020F0502020204030204" pitchFamily="34" charset="0"/>
              </a:rPr>
              <a:t>What is unique about your approach? Why will it succeed?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sz="1200" dirty="0">
                <a:latin typeface="Calibri" panose="020F0502020204030204" pitchFamily="34" charset="0"/>
              </a:rPr>
              <a:t>Why is the solution challenging?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sz="1200" dirty="0">
                <a:latin typeface="Calibri" panose="020F0502020204030204" pitchFamily="34" charset="0"/>
              </a:rPr>
              <a:t>How is it done today, and what are the limits of current practice?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61553" y="3875939"/>
            <a:ext cx="537289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itchFamily="34" charset="0"/>
              <a:buChar char="•"/>
            </a:pPr>
            <a:r>
              <a:rPr lang="en-US" sz="1200" dirty="0">
                <a:latin typeface="Calibri" panose="020F0502020204030204" pitchFamily="34" charset="0"/>
              </a:rPr>
              <a:t>What are you trying to do? Articulate your objectives using absolutely no jargon.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sz="1200" dirty="0">
                <a:latin typeface="Calibri" panose="020F0502020204030204" pitchFamily="34" charset="0"/>
              </a:rPr>
              <a:t>Outline clearly how you plan to accomplish technical goals and program metrics stated in the BAA.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sz="1200" dirty="0">
                <a:latin typeface="Calibri" panose="020F0502020204030204" pitchFamily="34" charset="0"/>
              </a:rPr>
              <a:t>Identify the key strengths of your approach and describe how they support the technical goals. Clearly identify the novel “first-of-its-kind” aspects.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sz="1200" dirty="0">
                <a:latin typeface="Calibri" panose="020F0502020204030204" pitchFamily="34" charset="0"/>
              </a:rPr>
              <a:t>What are the major technical risk elements and how do you plan to address/mitigate them?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sz="1200" dirty="0">
                <a:latin typeface="Calibri" panose="020F0502020204030204" pitchFamily="34" charset="0"/>
              </a:rPr>
              <a:t>Include a figure that captures the technical approach if supportive.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219866" y="1152394"/>
            <a:ext cx="56958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itchFamily="34" charset="0"/>
              <a:buChar char="•"/>
            </a:pPr>
            <a:r>
              <a:rPr lang="en-US" sz="1200" dirty="0">
                <a:latin typeface="Calibri" panose="020F0502020204030204" pitchFamily="34" charset="0"/>
              </a:rPr>
              <a:t>Summarize the project schedule and technical milestones (intermediate and end-of-phase milestones).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sz="1200" dirty="0">
                <a:latin typeface="Calibri" panose="020F0502020204030204" pitchFamily="34" charset="0"/>
              </a:rPr>
              <a:t>Show the proposed team organization and identify notable performer capabilities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449343" y="3579757"/>
            <a:ext cx="32369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Calibri" panose="020F0502020204030204" pitchFamily="34" charset="0"/>
              </a:rPr>
              <a:t>Impact and Transition Potential</a:t>
            </a:r>
          </a:p>
        </p:txBody>
      </p:sp>
      <p:sp>
        <p:nvSpPr>
          <p:cNvPr id="19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857500" y="6550026"/>
            <a:ext cx="6477000" cy="298450"/>
          </a:xfrm>
        </p:spPr>
        <p:txBody>
          <a:bodyPr/>
          <a:lstStyle/>
          <a:p>
            <a:pPr>
              <a:defRPr/>
            </a:pPr>
            <a:r>
              <a:rPr lang="en-US" dirty="0">
                <a:latin typeface="Calibri" panose="020F0502020204030204" pitchFamily="34" charset="0"/>
              </a:rPr>
              <a:t>SOURCE SELECTION SENSITIVE – SEE FAR 2.101 AND 3.104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19866" y="3875939"/>
            <a:ext cx="569586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itchFamily="34" charset="0"/>
              <a:buChar char="•"/>
            </a:pPr>
            <a:r>
              <a:rPr lang="en-US" sz="1200" dirty="0">
                <a:latin typeface="Calibri" panose="020F0502020204030204" pitchFamily="34" charset="0"/>
              </a:rPr>
              <a:t>What are the potential DoD and commercial impacts of the proposed effort?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sz="1200" dirty="0">
                <a:latin typeface="Calibri" panose="020F0502020204030204" pitchFamily="34" charset="0"/>
              </a:rPr>
              <a:t>How will it accelerate the process of SEE radiation qualification of 3DHI components?</a:t>
            </a:r>
            <a:br>
              <a:rPr lang="en-US" sz="1200" dirty="0">
                <a:latin typeface="Calibri" panose="020F0502020204030204" pitchFamily="34" charset="0"/>
              </a:rPr>
            </a:br>
            <a:r>
              <a:rPr lang="en-US" sz="1200" dirty="0">
                <a:latin typeface="Calibri" panose="020F0502020204030204" pitchFamily="34" charset="0"/>
              </a:rPr>
              <a:t>(provide quantitative comparisons, if possible)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sz="1200" dirty="0">
                <a:latin typeface="Calibri" panose="020F0502020204030204" pitchFamily="34" charset="0"/>
              </a:rPr>
              <a:t>Who are the potential technology transition partners within the DoD and commercial industry?</a:t>
            </a:r>
          </a:p>
        </p:txBody>
      </p:sp>
      <p:sp>
        <p:nvSpPr>
          <p:cNvPr id="20" name="Title 4"/>
          <p:cNvSpPr>
            <a:spLocks noGrp="1"/>
          </p:cNvSpPr>
          <p:nvPr>
            <p:ph type="ctrTitle"/>
          </p:nvPr>
        </p:nvSpPr>
        <p:spPr>
          <a:xfrm>
            <a:off x="1645920" y="0"/>
            <a:ext cx="10012677" cy="838200"/>
          </a:xfrm>
        </p:spPr>
        <p:txBody>
          <a:bodyPr>
            <a:normAutofit/>
          </a:bodyPr>
          <a:lstStyle/>
          <a:p>
            <a:r>
              <a:rPr lang="en-US" b="1" dirty="0">
                <a:latin typeface="Calibri" panose="020F0502020204030204" pitchFamily="34" charset="0"/>
              </a:rPr>
              <a:t>Abstract or Proposal Title</a:t>
            </a:r>
            <a:br>
              <a:rPr lang="en-US" b="1" dirty="0">
                <a:latin typeface="Calibri" panose="020F0502020204030204" pitchFamily="34" charset="0"/>
              </a:rPr>
            </a:br>
            <a:r>
              <a:rPr lang="en-US" sz="1200" b="1" dirty="0">
                <a:latin typeface="Calibri" panose="020F0502020204030204" pitchFamily="34" charset="0"/>
              </a:rPr>
              <a:t>Proposing organization | Principal Investigator | Total budget | List of subcontractors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225152E-C6B5-4FAB-893C-2497896698C7}"/>
              </a:ext>
            </a:extLst>
          </p:cNvPr>
          <p:cNvSpPr/>
          <p:nvPr/>
        </p:nvSpPr>
        <p:spPr>
          <a:xfrm>
            <a:off x="952477" y="1874971"/>
            <a:ext cx="4195813" cy="14949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Calibri" panose="020F0502020204030204" pitchFamily="34" charset="0"/>
              </a:rPr>
              <a:t>Include a </a:t>
            </a:r>
            <a:r>
              <a:rPr lang="en-US" sz="1400" b="1" u="sng" dirty="0">
                <a:solidFill>
                  <a:schemeClr val="tx1"/>
                </a:solidFill>
                <a:latin typeface="Calibri" panose="020F0502020204030204" pitchFamily="34" charset="0"/>
              </a:rPr>
              <a:t>graphic or figure </a:t>
            </a:r>
            <a:r>
              <a:rPr lang="en-US" sz="1400" dirty="0">
                <a:solidFill>
                  <a:schemeClr val="tx1"/>
                </a:solidFill>
                <a:latin typeface="Calibri" panose="020F0502020204030204" pitchFamily="34" charset="0"/>
              </a:rPr>
              <a:t>that summarizes the proposed effort and clearly illustrates key innovations.</a:t>
            </a:r>
          </a:p>
        </p:txBody>
      </p:sp>
    </p:spTree>
    <p:extLst>
      <p:ext uri="{BB962C8B-B14F-4D97-AF65-F5344CB8AC3E}">
        <p14:creationId xmlns:p14="http://schemas.microsoft.com/office/powerpoint/2010/main" val="2072820290"/>
      </p:ext>
    </p:extLst>
  </p:cSld>
  <p:clrMapOvr>
    <a:masterClrMapping/>
  </p:clrMapOvr>
</p:sld>
</file>

<file path=ppt/theme/theme1.xml><?xml version="1.0" encoding="utf-8"?>
<a:theme xmlns:a="http://schemas.openxmlformats.org/drawingml/2006/main" name="blan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auto">
        <a:noFill/>
        <a:ln w="22225">
          <a:solidFill>
            <a:schemeClr val="tx1"/>
          </a:solidFill>
          <a:round/>
          <a:headEnd/>
          <a:tailEnd/>
        </a:ln>
        <a:extLst>
          <a:ext uri="{909E8E84-426E-40dd-AFC4-6F175D3DCCD1}">
            <a14:hiddenFill xmlns="" xmlns:a14="http://schemas.microsoft.com/office/drawing/2010/main">
              <a:noFill/>
            </a14:hiddenFill>
          </a:ext>
        </a:extLst>
      </a:spPr>
      <a:bodyPr/>
      <a:lstStyle/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248</TotalTime>
  <Words>320</Words>
  <Application>Microsoft Office PowerPoint</Application>
  <PresentationFormat>Widescreen</PresentationFormat>
  <Paragraphs>33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Tahoma</vt:lpstr>
      <vt:lpstr>blank</vt:lpstr>
      <vt:lpstr>Guidance for INSPIRED proposal summary slide</vt:lpstr>
      <vt:lpstr>Abstract or Proposal Title Proposing organization | Principal Investigator | Total budget | List of subcontractors</vt:lpstr>
    </vt:vector>
  </TitlesOfParts>
  <Company>Wyle Information Systems - DARPA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Abe, David</dc:creator>
  <cp:lastModifiedBy>Shipman, Seidale (contr-mto)</cp:lastModifiedBy>
  <cp:revision>43</cp:revision>
  <cp:lastPrinted>2011-09-22T20:00:03Z</cp:lastPrinted>
  <dcterms:created xsi:type="dcterms:W3CDTF">2013-01-17T20:00:46Z</dcterms:created>
  <dcterms:modified xsi:type="dcterms:W3CDTF">2023-09-08T16:05:24Z</dcterms:modified>
</cp:coreProperties>
</file>