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98" d="100"/>
          <a:sy n="98" d="100"/>
        </p:scale>
        <p:origin x="1188" y="90"/>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7/27/2023</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7/27/2023</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276999"/>
          </a:xfrm>
          <a:prstGeom prst="rect">
            <a:avLst/>
          </a:prstGeom>
          <a:noFill/>
        </p:spPr>
        <p:txBody>
          <a:bodyPr wrap="square" rtlCol="0">
            <a:spAutoFit/>
          </a:bodyPr>
          <a:lstStyle/>
          <a:p>
            <a:pPr algn="ctr"/>
            <a:r>
              <a:rPr lang="en-US" sz="1200" b="1" dirty="0">
                <a:solidFill>
                  <a:prstClr val="black"/>
                </a:solidFill>
                <a:cs typeface="Tahoma" pitchFamily="34" charset="0"/>
              </a:rPr>
              <a:t>CONCEPT</a:t>
            </a:r>
          </a:p>
        </p:txBody>
      </p:sp>
      <p:sp>
        <p:nvSpPr>
          <p:cNvPr id="12" name="TextBox 11"/>
          <p:cNvSpPr txBox="1"/>
          <p:nvPr userDrawn="1"/>
        </p:nvSpPr>
        <p:spPr>
          <a:xfrm>
            <a:off x="932850" y="3657600"/>
            <a:ext cx="2895600" cy="276999"/>
          </a:xfrm>
          <a:prstGeom prst="rect">
            <a:avLst/>
          </a:prstGeom>
          <a:noFill/>
        </p:spPr>
        <p:txBody>
          <a:bodyPr wrap="square" rtlCol="0">
            <a:spAutoFit/>
          </a:bodyPr>
          <a:lstStyle/>
          <a:p>
            <a:pPr algn="ctr"/>
            <a:r>
              <a:rPr lang="en-US" sz="1200" b="1" dirty="0">
                <a:solidFill>
                  <a:prstClr val="black"/>
                </a:solidFill>
                <a:cs typeface="Tahoma" pitchFamily="34" charset="0"/>
              </a:rPr>
              <a:t>RISKS</a:t>
            </a:r>
          </a:p>
        </p:txBody>
      </p:sp>
      <p:sp>
        <p:nvSpPr>
          <p:cNvPr id="14" name="TextBox 13"/>
          <p:cNvSpPr txBox="1"/>
          <p:nvPr userDrawn="1"/>
        </p:nvSpPr>
        <p:spPr>
          <a:xfrm>
            <a:off x="5087750" y="3676050"/>
            <a:ext cx="3295650" cy="276999"/>
          </a:xfrm>
          <a:prstGeom prst="rect">
            <a:avLst/>
          </a:prstGeom>
          <a:noFill/>
        </p:spPr>
        <p:txBody>
          <a:bodyPr wrap="square" rtlCol="0">
            <a:spAutoFit/>
          </a:bodyPr>
          <a:lstStyle/>
          <a:p>
            <a:pPr algn="ctr"/>
            <a:r>
              <a:rPr lang="en-US" sz="1200" b="1" dirty="0">
                <a:solidFill>
                  <a:prstClr val="black"/>
                </a:solidFill>
                <a:cs typeface="Tahoma" pitchFamily="34" charset="0"/>
              </a:rPr>
              <a:t>TEAM</a:t>
            </a:r>
          </a:p>
        </p:txBody>
      </p:sp>
      <p:sp>
        <p:nvSpPr>
          <p:cNvPr id="15" name="TextBox 13"/>
          <p:cNvSpPr txBox="1"/>
          <p:nvPr userDrawn="1"/>
        </p:nvSpPr>
        <p:spPr>
          <a:xfrm>
            <a:off x="4693641" y="933573"/>
            <a:ext cx="390926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prstClr val="black"/>
                </a:solidFill>
                <a:cs typeface="Tahoma" pitchFamily="34" charset="0"/>
              </a:rPr>
              <a:t>APPROACH</a:t>
            </a: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pPr/>
              <a:t>1</a:t>
            </a:fld>
            <a:endParaRPr lang="en-US" dirty="0"/>
          </a:p>
        </p:txBody>
      </p:sp>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0" i="0" u="none" strike="noStrike" kern="1200" cap="none" spc="0" normalizeH="0" noProof="0" dirty="0">
                <a:ln>
                  <a:noFill/>
                </a:ln>
                <a:effectLst/>
                <a:uLnTx/>
                <a:uFillTx/>
                <a:latin typeface="Tahoma" pitchFamily="34" charset="0"/>
                <a:ea typeface="ＭＳ Ｐゴシック" pitchFamily="-32" charset="-128"/>
                <a:cs typeface="ＭＳ Ｐゴシック" pitchFamily="-32" charset="-128"/>
              </a:rPr>
              <a:t>Full Proposal </a:t>
            </a:r>
            <a:r>
              <a:rPr kumimoji="0" lang="en-US" sz="2400" b="0" i="0" u="none" strike="noStrike" kern="1200" cap="none" spc="0" normalizeH="0" baseline="0" noProof="0" dirty="0">
                <a:ln>
                  <a:noFill/>
                </a:ln>
                <a:effectLst/>
                <a:uLnTx/>
                <a:uFillTx/>
                <a:latin typeface="Tahoma" pitchFamily="34" charset="0"/>
                <a:ea typeface="ＭＳ Ｐゴシック" pitchFamily="-32" charset="-128"/>
                <a:cs typeface="ＭＳ Ｐゴシック" pitchFamily="-32" charset="-128"/>
              </a:rPr>
              <a:t>Title</a:t>
            </a:r>
            <a:br>
              <a:rPr kumimoji="0" lang="en-US" sz="2400" b="0" i="0" u="none" strike="noStrike" kern="1200" cap="none" spc="0" normalizeH="0" baseline="0" noProof="0" dirty="0">
                <a:ln>
                  <a:noFill/>
                </a:ln>
                <a:effectLst/>
                <a:uLnTx/>
                <a:uFillTx/>
                <a:latin typeface="Tahoma" pitchFamily="34" charset="0"/>
                <a:ea typeface="ＭＳ Ｐゴシック" pitchFamily="-32" charset="-128"/>
                <a:cs typeface="ＭＳ Ｐゴシック" pitchFamily="-32" charset="-128"/>
              </a:rPr>
            </a:br>
            <a:r>
              <a:rPr lang="en-US" sz="1600" dirty="0">
                <a:ea typeface="ＭＳ Ｐゴシック" pitchFamily="-32" charset="-128"/>
                <a:cs typeface="ＭＳ Ｐゴシック" pitchFamily="-32" charset="-128"/>
              </a:rPr>
              <a:t>Organization Name(s); Technical POC Name(s)</a:t>
            </a:r>
            <a:endParaRPr kumimoji="0" lang="en-US" sz="1600" b="0" i="0" u="none" strike="noStrike" kern="1200" cap="none" spc="0" normalizeH="0" baseline="0" noProof="0" dirty="0">
              <a:ln>
                <a:noFill/>
              </a:ln>
              <a:effectLst/>
              <a:uLnTx/>
              <a:uFillTx/>
              <a:ea typeface="ＭＳ Ｐゴシック" pitchFamily="-32" charset="-128"/>
              <a:cs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Provide graphic.</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Describe the risks of the effort.</a:t>
            </a:r>
          </a:p>
          <a:p>
            <a:pPr marL="285750" indent="-285750">
              <a:buFont typeface="Arial" pitchFamily="34" charset="0"/>
              <a:buChar char="•"/>
            </a:pPr>
            <a:endParaRPr lang="en-US" dirty="0">
              <a:solidFill>
                <a:prstClr val="black"/>
              </a:solidFill>
            </a:endParaRPr>
          </a:p>
          <a:p>
            <a:r>
              <a:rPr lang="en-US" dirty="0">
                <a:solidFill>
                  <a:prstClr val="black"/>
                </a:solidFill>
              </a:rPr>
              <a:t>	</a:t>
            </a:r>
          </a:p>
        </p:txBody>
      </p:sp>
      <p:sp>
        <p:nvSpPr>
          <p:cNvPr id="4" name="TextBox 3"/>
          <p:cNvSpPr txBox="1"/>
          <p:nvPr/>
        </p:nvSpPr>
        <p:spPr>
          <a:xfrm>
            <a:off x="4705525" y="1198373"/>
            <a:ext cx="4133675" cy="523220"/>
          </a:xfrm>
          <a:prstGeom prst="rect">
            <a:avLst/>
          </a:prstGeom>
          <a:noFill/>
        </p:spPr>
        <p:txBody>
          <a:bodyPr wrap="square" rtlCol="0">
            <a:spAutoFit/>
          </a:bodyPr>
          <a:lstStyle/>
          <a:p>
            <a:r>
              <a:rPr lang="en-US" sz="1400" dirty="0"/>
              <a:t>Describe the approach to meet the program metrics.</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Describe the team and responsibilities.</a:t>
            </a:r>
          </a:p>
          <a:p>
            <a:r>
              <a:rPr lang="en-US" dirty="0">
                <a:solidFill>
                  <a:prstClr val="black"/>
                </a:solidFill>
              </a:rPr>
              <a:t>	</a:t>
            </a:r>
          </a:p>
        </p:txBody>
      </p:sp>
      <p:sp>
        <p:nvSpPr>
          <p:cNvPr id="2" name="Footer Placeholder 1"/>
          <p:cNvSpPr>
            <a:spLocks noGrp="1"/>
          </p:cNvSpPr>
          <p:nvPr>
            <p:ph type="ftr" sz="quarter" idx="10"/>
          </p:nvPr>
        </p:nvSpPr>
        <p:spPr>
          <a:xfrm>
            <a:off x="6146358" y="100207"/>
            <a:ext cx="2908520" cy="615409"/>
          </a:xfrm>
        </p:spPr>
        <p:txBody>
          <a:bodyPr/>
          <a:lstStyle/>
          <a:p>
            <a:pPr>
              <a:defRPr/>
            </a:pPr>
            <a:r>
              <a:rPr lang="en-US" sz="1100" dirty="0">
                <a:solidFill>
                  <a:schemeClr val="tx1"/>
                </a:solidFill>
              </a:rPr>
              <a:t>HR001123S0050 </a:t>
            </a:r>
            <a:r>
              <a:rPr lang="en-US" sz="1100" dirty="0" err="1">
                <a:solidFill>
                  <a:schemeClr val="tx1"/>
                </a:solidFill>
              </a:rPr>
              <a:t>SynQuaNon</a:t>
            </a:r>
            <a:r>
              <a:rPr lang="en-US" sz="1100" dirty="0">
                <a:solidFill>
                  <a:schemeClr val="tx1"/>
                </a:solidFill>
              </a:rPr>
              <a:t> BAA </a:t>
            </a:r>
          </a:p>
          <a:p>
            <a:pPr>
              <a:defRPr/>
            </a:pPr>
            <a:r>
              <a:rPr lang="en-US" sz="1100" dirty="0">
                <a:solidFill>
                  <a:schemeClr val="tx1"/>
                </a:solidFill>
              </a:rPr>
              <a:t>Proposal Summary Slide Template</a:t>
            </a:r>
          </a:p>
        </p:txBody>
      </p:sp>
      <p:sp>
        <p:nvSpPr>
          <p:cNvPr id="9" name="Footer Placeholder 1"/>
          <p:cNvSpPr txBox="1">
            <a:spLocks/>
          </p:cNvSpPr>
          <p:nvPr/>
        </p:nvSpPr>
        <p:spPr>
          <a:xfrm>
            <a:off x="1599539" y="6475069"/>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656492-EC65-421A-A2E1-BEC7125B3578}">
  <ds:schemaRefs>
    <ds:schemaRef ds:uri="http://purl.org/dc/dcmitype/"/>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CE9012DC-D936-465A-B1B1-C53D41146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C9064106-1CDD-40D6-8AAA-C10740CE9C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2343</TotalTime>
  <Words>60</Words>
  <Application>Microsoft Office PowerPoint</Application>
  <PresentationFormat>On-screen Show (4:3)</PresentationFormat>
  <Paragraphs>13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Tahoma</vt:lpstr>
      <vt:lpstr>Times New Roman</vt:lpstr>
      <vt:lpstr>1_blank</vt:lpstr>
      <vt:lpstr>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Harpster, Julia (contr-dso)</cp:lastModifiedBy>
  <cp:revision>95</cp:revision>
  <cp:lastPrinted>2011-09-22T20:00:03Z</cp:lastPrinted>
  <dcterms:created xsi:type="dcterms:W3CDTF">2012-01-24T15:16:44Z</dcterms:created>
  <dcterms:modified xsi:type="dcterms:W3CDTF">2023-07-27T14:19:51Z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