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8"/>
  </p:notesMasterIdLst>
  <p:sldIdLst>
    <p:sldId id="1453" r:id="rId6"/>
    <p:sldId id="1438" r:id="rId7"/>
    <p:sldId id="1476" r:id="rId8"/>
    <p:sldId id="1500" r:id="rId9"/>
    <p:sldId id="1490" r:id="rId10"/>
    <p:sldId id="1489" r:id="rId11"/>
    <p:sldId id="1492" r:id="rId12"/>
    <p:sldId id="1493" r:id="rId13"/>
    <p:sldId id="1494" r:id="rId14"/>
    <p:sldId id="1495" r:id="rId15"/>
    <p:sldId id="1499" r:id="rId16"/>
    <p:sldId id="149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6DAC0B-1A66-0C9E-C7AE-48DDD79C5E1F}" name="Soren Lagaard" initials="SL" userId="S::Soren.Lagaard@ed.gov::dd7157e2-95ab-44bf-9e09-68dd2dcbb622" providerId="AD"/>
  <p188:author id="{A739CBDC-F2CE-2DE1-5D36-A591DE0283AC}" name="Holloman, Ronelle" initials="HR" userId="S::Ronelle.Holloman@ed.gov::1f56d810-9e1b-4cdf-98c1-85cf06d61ff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2ECEE8-B5F6-4636-B549-A1C1092D32A1}" v="16" dt="2023-04-06T15:32:46.809"/>
    <p1510:client id="{829205C9-5ABD-493A-BCD2-97B8C729EF26}" v="224" dt="2023-04-06T15:43:55.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75" d="100"/>
          <a:sy n="75" d="100"/>
        </p:scale>
        <p:origin x="324" y="3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895F1-1028-4D2F-B903-620F4801DB47}" type="datetimeFigureOut">
              <a:rPr lang="en-US" smtClean="0"/>
              <a:t>4/19/2023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7CAE2-FECC-4AD8-A014-E8B720297C68}" type="slidenum">
              <a:rPr lang="en-US" smtClean="0"/>
              <a:t>‹#›</a:t>
            </a:fld>
            <a:endParaRPr lang="en-US"/>
          </a:p>
        </p:txBody>
      </p:sp>
    </p:spTree>
    <p:extLst>
      <p:ext uri="{BB962C8B-B14F-4D97-AF65-F5344CB8AC3E}">
        <p14:creationId xmlns:p14="http://schemas.microsoft.com/office/powerpoint/2010/main" val="310983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2262" rtl="0" eaLnBrk="1" fontAlgn="auto" latinLnBrk="0" hangingPunct="1">
              <a:lnSpc>
                <a:spcPct val="100000"/>
              </a:lnSpc>
              <a:spcBef>
                <a:spcPts val="0"/>
              </a:spcBef>
              <a:spcAft>
                <a:spcPts val="0"/>
              </a:spcAft>
              <a:buClrTx/>
              <a:buSzTx/>
              <a:buFontTx/>
              <a:buNone/>
              <a:tabLst/>
              <a:defRPr/>
            </a:pPr>
            <a:r>
              <a:rPr lang="en-US" b="1" dirty="0"/>
              <a:t>Screen ID</a:t>
            </a:r>
            <a:r>
              <a:rPr lang="en-US" b="0" dirty="0"/>
              <a:t>: 01020_00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Audio Narration:</a:t>
            </a:r>
            <a:endParaRPr kumimoji="0" lang="en-US" sz="1200" b="0" i="0" u="none" strike="noStrike" kern="1200" cap="none" spc="0" normalizeH="0" baseline="0" noProof="0" dirty="0">
              <a:ln>
                <a:noFill/>
              </a:ln>
              <a:solidFill>
                <a:schemeClr val="accent1"/>
              </a:solidFill>
              <a:effectLst/>
              <a:uLnTx/>
              <a:uFillTx/>
              <a:latin typeface="Georgia" panose="02040502050405020303" pitchFamily="18" charset="0"/>
              <a:ea typeface="+mn-ea"/>
              <a:cs typeface="Arial" panose="020B0604020202020204" pitchFamily="34" charset="0"/>
            </a:endParaRPr>
          </a:p>
          <a:p>
            <a:r>
              <a:rPr lang="en-US" sz="1200" dirty="0">
                <a:solidFill>
                  <a:srgbClr val="FF0000"/>
                </a:solidFill>
                <a:effectLst/>
                <a:latin typeface="Arial"/>
                <a:ea typeface="Times New Roman" panose="02020603050405020304" pitchFamily="18" charset="0"/>
                <a:cs typeface="Arial"/>
              </a:rPr>
              <a:t>Let’s start by reviewing the GEPA Section 427 law.</a:t>
            </a:r>
            <a:r>
              <a:rPr lang="en-US" dirty="0">
                <a:solidFill>
                  <a:srgbClr val="FF0000"/>
                </a:solidFill>
                <a:latin typeface="Arial"/>
                <a:ea typeface="Times New Roman" panose="02020603050405020304" pitchFamily="18" charset="0"/>
                <a:cs typeface="Arial"/>
              </a:rPr>
              <a:t> </a:t>
            </a:r>
            <a:r>
              <a:rPr lang="en-US" sz="1200" dirty="0">
                <a:solidFill>
                  <a:srgbClr val="FF0000"/>
                </a:solidFill>
                <a:effectLst/>
                <a:latin typeface="Arial"/>
                <a:ea typeface="Times New Roman" panose="02020603050405020304" pitchFamily="18" charset="0"/>
                <a:cs typeface="Arial"/>
              </a:rPr>
              <a:t>The General Education Provisions Act, or GEPA, </a:t>
            </a:r>
            <a:r>
              <a:rPr lang="en-US" dirty="0">
                <a:solidFill>
                  <a:srgbClr val="FF0000"/>
                </a:solidFill>
                <a:latin typeface="Arial"/>
                <a:ea typeface="Times New Roman" panose="02020603050405020304" pitchFamily="18" charset="0"/>
                <a:cs typeface="Arial"/>
              </a:rPr>
              <a:t>Section</a:t>
            </a:r>
            <a:r>
              <a:rPr lang="en-US" sz="1200" dirty="0">
                <a:solidFill>
                  <a:srgbClr val="FF0000"/>
                </a:solidFill>
                <a:effectLst/>
                <a:latin typeface="Arial"/>
                <a:ea typeface="Times New Roman" panose="02020603050405020304" pitchFamily="18" charset="0"/>
                <a:cs typeface="Arial"/>
              </a:rPr>
              <a:t> 427 titled, Equity for Students, Teachers</a:t>
            </a:r>
            <a:r>
              <a:rPr lang="en-US" dirty="0">
                <a:solidFill>
                  <a:srgbClr val="FF0000"/>
                </a:solidFill>
                <a:latin typeface="Arial"/>
                <a:ea typeface="Times New Roman" panose="02020603050405020304" pitchFamily="18" charset="0"/>
                <a:cs typeface="Arial"/>
              </a:rPr>
              <a:t>,</a:t>
            </a:r>
            <a:r>
              <a:rPr lang="en-US" sz="1200" dirty="0">
                <a:solidFill>
                  <a:srgbClr val="FF0000"/>
                </a:solidFill>
                <a:effectLst/>
                <a:latin typeface="Arial"/>
                <a:ea typeface="Times New Roman" panose="02020603050405020304" pitchFamily="18" charset="0"/>
                <a:cs typeface="Arial"/>
              </a:rPr>
              <a:t> and Other Program Beneficiaries, was enacted as part of the Improving America’s Schools Act of 1994. Its purpose is to ensure </a:t>
            </a:r>
            <a:r>
              <a:rPr lang="en-US" b="0" dirty="0">
                <a:latin typeface="Arial"/>
                <a:cs typeface="Arial"/>
              </a:rPr>
              <a:t>equitable access to, and participation in,</a:t>
            </a:r>
            <a:r>
              <a:rPr lang="en-US" dirty="0">
                <a:latin typeface="Arial"/>
                <a:cs typeface="Arial"/>
              </a:rPr>
              <a:t> </a:t>
            </a:r>
            <a:r>
              <a:rPr lang="en-US" b="0" dirty="0">
                <a:latin typeface="Arial"/>
                <a:cs typeface="Arial"/>
              </a:rPr>
              <a:t>Federally-assisted programs for all beneficiaries.</a:t>
            </a:r>
            <a:endParaRPr lang="en-US" sz="1200" b="0" dirty="0">
              <a:solidFill>
                <a:srgbClr val="FF0000"/>
              </a:solidFill>
              <a:effectLst/>
              <a:latin typeface="Arial"/>
              <a:ea typeface="Times New Roman" panose="02020603050405020304" pitchFamily="18" charset="0"/>
              <a:cs typeface="Arial"/>
            </a:endParaRPr>
          </a:p>
          <a:p>
            <a:endParaRPr lang="en-US" sz="1200" dirty="0">
              <a:solidFill>
                <a:srgbClr val="FF0000"/>
              </a:solidFill>
              <a:effectLst/>
              <a:ea typeface="Times New Roman" panose="02020603050405020304" pitchFamily="18" charset="0"/>
              <a:cs typeface="Times New Roman"/>
            </a:endParaRPr>
          </a:p>
          <a:p>
            <a:r>
              <a:rPr lang="en-US" sz="1200" dirty="0">
                <a:solidFill>
                  <a:srgbClr val="FF0000"/>
                </a:solidFill>
                <a:effectLst/>
                <a:ea typeface="Times New Roman" panose="02020603050405020304" pitchFamily="18" charset="0"/>
                <a:cs typeface="Times New Roman"/>
              </a:rPr>
              <a:t>[Fade on text in orange banner] The six barriers highlighted in Section 427 are gender, race, color, national origin, disability, and age.  </a:t>
            </a:r>
          </a:p>
          <a:p>
            <a:endParaRPr lang="en-US" sz="1200" dirty="0">
              <a:solidFill>
                <a:srgbClr val="FF0000"/>
              </a:solidFill>
              <a:effectLst/>
              <a:ea typeface="Times New Roman" panose="02020603050405020304" pitchFamily="18" charset="0"/>
              <a:cs typeface="Times New Roman"/>
            </a:endParaRPr>
          </a:p>
          <a:p>
            <a:r>
              <a:rPr lang="en-US" sz="1200" dirty="0">
                <a:solidFill>
                  <a:srgbClr val="FF0000"/>
                </a:solidFill>
                <a:effectLst/>
                <a:latin typeface="Arial"/>
                <a:ea typeface="Times New Roman" panose="02020603050405020304" pitchFamily="18" charset="0"/>
                <a:cs typeface="Arial"/>
              </a:rPr>
              <a:t>[Fade on bottom paragraph] An applicant must determine and define, at the outset a</a:t>
            </a:r>
            <a:r>
              <a:rPr lang="en-US" dirty="0">
                <a:solidFill>
                  <a:srgbClr val="FF0000"/>
                </a:solidFill>
                <a:latin typeface="Arial"/>
                <a:ea typeface="Times New Roman" panose="02020603050405020304" pitchFamily="18" charset="0"/>
                <a:cs typeface="Arial"/>
              </a:rPr>
              <a:t>nd based on the design of their proposed grant project, the participants and community the project proposes to serve and local circumstances, what </a:t>
            </a:r>
            <a:r>
              <a:rPr lang="en-US" sz="1200" dirty="0">
                <a:solidFill>
                  <a:srgbClr val="FF0000"/>
                </a:solidFill>
                <a:effectLst/>
                <a:latin typeface="Arial"/>
                <a:ea typeface="Times New Roman" panose="02020603050405020304" pitchFamily="18" charset="0"/>
                <a:cs typeface="Arial"/>
              </a:rPr>
              <a:t>barriers may inhibit the full and effective participation of all who might benefit from the program.</a:t>
            </a:r>
          </a:p>
          <a:p>
            <a:endParaRPr lang="en-US"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Graphics Notes: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a:t>Production Notes:</a:t>
            </a:r>
          </a:p>
          <a:p>
            <a:pPr marL="171450" indent="-171450">
              <a:buFont typeface="Arial" panose="020B0604020202020204" pitchFamily="34" charset="0"/>
              <a:buChar char="•"/>
            </a:pPr>
            <a:r>
              <a:rPr lang="en-US" dirty="0"/>
              <a:t>User will select next to advance to next screen when ready.</a:t>
            </a:r>
          </a:p>
          <a:p>
            <a:endParaRPr lang="en-US" dirty="0"/>
          </a:p>
        </p:txBody>
      </p:sp>
      <p:sp>
        <p:nvSpPr>
          <p:cNvPr id="4" name="Slide Number Placeholder 3"/>
          <p:cNvSpPr>
            <a:spLocks noGrp="1"/>
          </p:cNvSpPr>
          <p:nvPr>
            <p:ph type="sldNum" sz="quarter" idx="5"/>
          </p:nvPr>
        </p:nvSpPr>
        <p:spPr/>
        <p:txBody>
          <a:bodyPr/>
          <a:lstStyle/>
          <a:p>
            <a:fld id="{E0D9EF35-8A24-0043-B0E9-6D38925E54A4}" type="slidenum">
              <a:rPr lang="en-US" smtClean="0"/>
              <a:t>1</a:t>
            </a:fld>
            <a:endParaRPr lang="en-US"/>
          </a:p>
        </p:txBody>
      </p:sp>
    </p:spTree>
    <p:extLst>
      <p:ext uri="{BB962C8B-B14F-4D97-AF65-F5344CB8AC3E}">
        <p14:creationId xmlns:p14="http://schemas.microsoft.com/office/powerpoint/2010/main" val="235051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2262" rtl="0" eaLnBrk="1" fontAlgn="auto" latinLnBrk="0" hangingPunct="1">
              <a:lnSpc>
                <a:spcPct val="100000"/>
              </a:lnSpc>
              <a:spcBef>
                <a:spcPts val="0"/>
              </a:spcBef>
              <a:spcAft>
                <a:spcPts val="0"/>
              </a:spcAft>
              <a:buClrTx/>
              <a:buSzTx/>
              <a:buFontTx/>
              <a:buNone/>
              <a:tabLst/>
              <a:defRPr/>
            </a:pPr>
            <a:r>
              <a:rPr lang="en-US" b="1" dirty="0"/>
              <a:t>Screen ID</a:t>
            </a:r>
            <a:r>
              <a:rPr lang="en-US" b="0" dirty="0"/>
              <a:t>: 02030_00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Audio Narration:</a:t>
            </a:r>
            <a:endParaRPr lang="en-US" sz="1200" b="0" baseline="0" dirty="0"/>
          </a:p>
          <a:p>
            <a:pPr marL="0" marR="0" indent="0">
              <a:spcBef>
                <a:spcPts val="0"/>
              </a:spcBef>
              <a:spcAft>
                <a:spcPts val="0"/>
              </a:spcAft>
              <a:buNone/>
            </a:pPr>
            <a:r>
              <a:rPr lang="en-US" dirty="0">
                <a:ea typeface="Times New Roman" panose="02020603050405020304" pitchFamily="18" charset="0"/>
                <a:cs typeface="Times New Roman" panose="02020603050405020304" pitchFamily="18" charset="0"/>
              </a:rPr>
              <a:t>The Section 427 standard form, created in 1995, consisted of one overall requirement allowing an applicant to define and determine its barriers.  Each applicant had discretion with addressing barriers identified and either provided an overall general narrative or in connection with related topics in the application. </a:t>
            </a:r>
            <a:endParaRPr lang="en-US" sz="1200" dirty="0">
              <a:effectLst/>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dirty="0">
              <a:ea typeface="Times New Roman" panose="02020603050405020304" pitchFamily="18" charset="0"/>
              <a:cs typeface="Times New Roman" panose="02020603050405020304" pitchFamily="18" charset="0"/>
            </a:endParaRPr>
          </a:p>
          <a:p>
            <a:r>
              <a:rPr lang="en-US" sz="1200" dirty="0">
                <a:effectLst/>
                <a:latin typeface="Arial"/>
                <a:ea typeface="Times New Roman" panose="02020603050405020304" pitchFamily="18" charset="0"/>
                <a:cs typeface="Arial"/>
              </a:rPr>
              <a:t>[Fade in text in right column] ED updated the Section 427 form by requiring responses to four questions. Each applicant still maintains flexibility in determining and defining barriers, but the questions prompt responses to be focused on equity and specific questions in addition to a timeline to meet targeted milestones for removing the identified barriers.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trike="noStrike" baseline="0" dirty="0">
              <a:solidFill>
                <a:schemeClr val="tx1"/>
              </a:solidFill>
              <a:latin typeface="Georgia" panose="02040502050405020303"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Graphics Notes: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Alt tag: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a:t>Production Notes:</a:t>
            </a:r>
          </a:p>
          <a:p>
            <a:pPr marL="171450" indent="-171450">
              <a:buFont typeface="Arial" panose="020B0604020202020204" pitchFamily="34" charset="0"/>
              <a:buChar char="•"/>
            </a:pPr>
            <a:r>
              <a:rPr lang="en-US" dirty="0"/>
              <a:t>User will select next to advance to next screen when ready.</a:t>
            </a:r>
          </a:p>
          <a:p>
            <a:endParaRPr lang="en-US" dirty="0"/>
          </a:p>
        </p:txBody>
      </p:sp>
      <p:sp>
        <p:nvSpPr>
          <p:cNvPr id="4" name="Slide Number Placeholder 3"/>
          <p:cNvSpPr>
            <a:spLocks noGrp="1"/>
          </p:cNvSpPr>
          <p:nvPr>
            <p:ph type="sldNum" sz="quarter" idx="5"/>
          </p:nvPr>
        </p:nvSpPr>
        <p:spPr/>
        <p:txBody>
          <a:bodyPr/>
          <a:lstStyle/>
          <a:p>
            <a:fld id="{E0D9EF35-8A24-0043-B0E9-6D38925E54A4}" type="slidenum">
              <a:rPr lang="en-US" smtClean="0"/>
              <a:t>2</a:t>
            </a:fld>
            <a:endParaRPr lang="en-US"/>
          </a:p>
        </p:txBody>
      </p:sp>
    </p:spTree>
    <p:extLst>
      <p:ext uri="{BB962C8B-B14F-4D97-AF65-F5344CB8AC3E}">
        <p14:creationId xmlns:p14="http://schemas.microsoft.com/office/powerpoint/2010/main" val="2839494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452262" rtl="0" eaLnBrk="1" fontAlgn="auto" latinLnBrk="0" hangingPunct="1">
              <a:lnSpc>
                <a:spcPct val="100000"/>
              </a:lnSpc>
              <a:spcBef>
                <a:spcPts val="0"/>
              </a:spcBef>
              <a:spcAft>
                <a:spcPts val="0"/>
              </a:spcAft>
              <a:buClrTx/>
              <a:buSzTx/>
              <a:buFontTx/>
              <a:buNone/>
              <a:tabLst/>
              <a:defRPr/>
            </a:pPr>
            <a:r>
              <a:rPr lang="en-US" b="1" dirty="0"/>
              <a:t>Screen ID</a:t>
            </a:r>
            <a:r>
              <a:rPr lang="en-US" b="0" dirty="0"/>
              <a:t>: 02040_00</a:t>
            </a:r>
          </a:p>
          <a:p>
            <a:pPr marL="0" marR="0" indent="0" algn="l" defTabSz="452262"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452262" rtl="0" eaLnBrk="1" fontAlgn="auto" latinLnBrk="0" hangingPunct="1">
              <a:lnSpc>
                <a:spcPct val="100000"/>
              </a:lnSpc>
              <a:spcBef>
                <a:spcPts val="0"/>
              </a:spcBef>
              <a:spcAft>
                <a:spcPts val="0"/>
              </a:spcAft>
              <a:buClrTx/>
              <a:buSzTx/>
              <a:buFontTx/>
              <a:buNone/>
              <a:tabLst/>
              <a:defRPr/>
            </a:pPr>
            <a:r>
              <a:rPr lang="en-US" b="1" dirty="0"/>
              <a:t>Audio: </a:t>
            </a:r>
          </a:p>
          <a:p>
            <a:r>
              <a:rPr lang="en-US" dirty="0"/>
              <a:t>The Section 427 standard form is required to be completed and submitted with an applicant’s grant application package or State plan submission. Each text box allows 4,000 characters, so ensure if copying from another document that all content copied properly. Applicants that have already undertaken steps to address barriers must provide an explanation or description of the steps already taken in response to each question, as appropriate. Applicants that believe no barriers exist must provide an explanation or description to each question, as appropriate, which confirms this position and satisfies GEPA Section 427 requirement.</a:t>
            </a:r>
          </a:p>
          <a:p>
            <a:pPr marL="0" marR="0" lvl="0" indent="0" algn="l" defTabSz="452262"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2262" rtl="0" eaLnBrk="1" fontAlgn="auto" latinLnBrk="0" hangingPunct="1">
              <a:lnSpc>
                <a:spcPct val="100000"/>
              </a:lnSpc>
              <a:spcBef>
                <a:spcPts val="0"/>
              </a:spcBef>
              <a:spcAft>
                <a:spcPts val="0"/>
              </a:spcAft>
              <a:buClrTx/>
              <a:buSzTx/>
              <a:buFontTx/>
              <a:buNone/>
              <a:tabLst/>
              <a:defRPr/>
            </a:pPr>
            <a:r>
              <a:rPr lang="en-US" dirty="0"/>
              <a:t>One-page instructions are included in the application package for how to complete GEPA Section 427 standard form. </a:t>
            </a:r>
            <a:r>
              <a:rPr lang="en-US" sz="1800" b="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The Notes on the form also outline additional details necessary for completing the form. A copy of the form is included in the Job Aid found at the end of this course.</a:t>
            </a:r>
          </a:p>
          <a:p>
            <a:pPr marL="0" marR="0" indent="0" algn="l" defTabSz="452262" rtl="0" eaLnBrk="1" fontAlgn="auto" latinLnBrk="0" hangingPunct="1">
              <a:lnSpc>
                <a:spcPct val="100000"/>
              </a:lnSpc>
              <a:spcBef>
                <a:spcPts val="0"/>
              </a:spcBef>
              <a:spcAft>
                <a:spcPts val="0"/>
              </a:spcAft>
              <a:buClrTx/>
              <a:buSzTx/>
              <a:buFontTx/>
              <a:buNone/>
              <a:tabLst/>
              <a:defRPr/>
            </a:pPr>
            <a:endParaRPr lang="en-US" b="1" baseline="0" dirty="0"/>
          </a:p>
          <a:p>
            <a:pPr marL="0" marR="0" indent="0" algn="l" defTabSz="452262" rtl="0" eaLnBrk="1" fontAlgn="auto" latinLnBrk="0" hangingPunct="1">
              <a:lnSpc>
                <a:spcPct val="100000"/>
              </a:lnSpc>
              <a:spcBef>
                <a:spcPts val="0"/>
              </a:spcBef>
              <a:spcAft>
                <a:spcPts val="0"/>
              </a:spcAft>
              <a:buClrTx/>
              <a:buSzTx/>
              <a:buFontTx/>
              <a:buNone/>
              <a:tabLst/>
              <a:defRPr/>
            </a:pPr>
            <a:r>
              <a:rPr lang="en-US" b="0" baseline="0" dirty="0"/>
              <a:t>Select each icon to learn more.</a:t>
            </a:r>
          </a:p>
          <a:p>
            <a:pPr marL="0" marR="0" indent="0" algn="l" defTabSz="452262"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452262" rtl="0" eaLnBrk="1" fontAlgn="auto" latinLnBrk="0" hangingPunct="1">
              <a:lnSpc>
                <a:spcPct val="100000"/>
              </a:lnSpc>
              <a:spcBef>
                <a:spcPts val="0"/>
              </a:spcBef>
              <a:spcAft>
                <a:spcPts val="0"/>
              </a:spcAft>
              <a:buClrTx/>
              <a:buSzTx/>
              <a:buFontTx/>
              <a:buNone/>
              <a:tabLst/>
              <a:defRPr/>
            </a:pPr>
            <a:r>
              <a:rPr lang="en-US" b="1" baseline="0" dirty="0"/>
              <a:t>Graphic Notes: </a:t>
            </a:r>
          </a:p>
          <a:p>
            <a:pPr marL="171450" indent="-171450">
              <a:buFont typeface="Arial" panose="020B0604020202020204" pitchFamily="34" charset="0"/>
              <a:buChar char="•"/>
            </a:pPr>
            <a:r>
              <a:rPr lang="en-US" b="0" baseline="0" dirty="0"/>
              <a:t>Alt tag: Section 427 standard form with the questions and notes. All text for this information is included in the job aid.</a:t>
            </a:r>
          </a:p>
          <a:p>
            <a:pPr marL="171450" indent="-171450">
              <a:buFont typeface="Arial" panose="020B0604020202020204" pitchFamily="34" charset="0"/>
              <a:buChar char="•"/>
            </a:pPr>
            <a:endParaRPr lang="en-US" b="0" baseline="0" dirty="0"/>
          </a:p>
          <a:p>
            <a:r>
              <a:rPr lang="en-US" b="1" baseline="0" dirty="0"/>
              <a:t>Production Notes:</a:t>
            </a:r>
            <a:endParaRPr lang="en-US" sz="120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599519" rtl="0" eaLnBrk="1" fontAlgn="auto" latinLnBrk="0" hangingPunct="1">
              <a:lnSpc>
                <a:spcPct val="100000"/>
              </a:lnSpc>
              <a:spcBef>
                <a:spcPts val="0"/>
              </a:spcBef>
              <a:spcAft>
                <a:spcPts val="0"/>
              </a:spcAft>
              <a:buClrTx/>
              <a:buSzTx/>
              <a:buFontTx/>
              <a:buNone/>
              <a:tabLst/>
              <a:defRPr/>
            </a:pPr>
            <a:fld id="{AD2EC2AB-FD5C-4EF7-AF8D-FB95907AF3A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59951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2820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7CAE2-FECC-4AD8-A014-E8B720297C68}" type="slidenum">
              <a:rPr lang="en-US" smtClean="0"/>
              <a:t>5</a:t>
            </a:fld>
            <a:endParaRPr lang="en-US"/>
          </a:p>
        </p:txBody>
      </p:sp>
    </p:spTree>
    <p:extLst>
      <p:ext uri="{BB962C8B-B14F-4D97-AF65-F5344CB8AC3E}">
        <p14:creationId xmlns:p14="http://schemas.microsoft.com/office/powerpoint/2010/main" val="3945976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7CAE2-FECC-4AD8-A014-E8B720297C68}" type="slidenum">
              <a:rPr lang="en-US" smtClean="0"/>
              <a:t>12</a:t>
            </a:fld>
            <a:endParaRPr lang="en-US"/>
          </a:p>
        </p:txBody>
      </p:sp>
    </p:spTree>
    <p:extLst>
      <p:ext uri="{BB962C8B-B14F-4D97-AF65-F5344CB8AC3E}">
        <p14:creationId xmlns:p14="http://schemas.microsoft.com/office/powerpoint/2010/main" val="259169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A141-DB63-DDAD-E460-1FC32CB9E2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0BCD00-625F-D4C5-297F-B67D436321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37881B-8908-9627-9A74-C2979EA71567}"/>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86A6ECC9-7E47-8795-FF7A-5D36BF6D5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B8830-DDE3-BFC6-48C3-29BAABA1D120}"/>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93677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3507-9DC7-ED0A-532B-6069269DF5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09799-DB23-E9AE-E9CC-6C1EADEACD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891EB6-86C1-D50E-D3F2-CC062761AF81}"/>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45AC5239-09B2-1993-EAEF-290418493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73E81-AF6D-A524-F78B-DA2274E5C19C}"/>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221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B905-8400-D8E0-DCDC-8E3EE345CB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136CA5-A644-BF92-23A1-643FD2205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9A30A2-AC50-ECD1-491E-493BBC922C11}"/>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B840A05B-8E8B-D098-8B24-DF256F089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5B5732-A33C-E358-7660-705784677A17}"/>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94023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45C8-FE62-0F20-9B87-AE78628E36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685C58-3A22-91A7-4DA0-F362E83B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C81C79-1CF6-E582-732A-68CC705809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082F93-EC65-3BA5-502C-8E7DC89623E6}"/>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6" name="Footer Placeholder 5">
            <a:extLst>
              <a:ext uri="{FF2B5EF4-FFF2-40B4-BE49-F238E27FC236}">
                <a16:creationId xmlns:a16="http://schemas.microsoft.com/office/drawing/2014/main" id="{01DF1D7A-C371-52CB-DB80-5714A4AD5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C67711-7267-22DB-E70B-EFAF2670FF2F}"/>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4286700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94131-9E6C-50AC-B493-6A50021BD1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9D48A-8A7A-0FF2-E2EB-80AE63961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17E02D-986C-FDF1-1E3B-142E4733DC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0CC6AA-43FE-874B-43D7-1742EE277F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DBF530-1B68-1D3A-DD65-CB31A13315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D753D7-7B1E-DFBC-E6E0-B33B4C49E1CF}"/>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8" name="Footer Placeholder 7">
            <a:extLst>
              <a:ext uri="{FF2B5EF4-FFF2-40B4-BE49-F238E27FC236}">
                <a16:creationId xmlns:a16="http://schemas.microsoft.com/office/drawing/2014/main" id="{0F83A3AD-9B90-BA0D-9DCD-70040F00C0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3A9562-7313-DBF4-9BF3-5B61422B69B0}"/>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333583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2856-3314-AB93-9428-9B5D1A930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1BB0A-E1EE-52E0-1DAE-DA2812045263}"/>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4" name="Footer Placeholder 3">
            <a:extLst>
              <a:ext uri="{FF2B5EF4-FFF2-40B4-BE49-F238E27FC236}">
                <a16:creationId xmlns:a16="http://schemas.microsoft.com/office/drawing/2014/main" id="{069BECF1-8ED2-D366-B236-443D1D062E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89FEE-A37C-F14E-CA5B-D93595FCCBD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609301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4AC013-800E-0572-93C2-ED760F8A4008}"/>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3" name="Footer Placeholder 2">
            <a:extLst>
              <a:ext uri="{FF2B5EF4-FFF2-40B4-BE49-F238E27FC236}">
                <a16:creationId xmlns:a16="http://schemas.microsoft.com/office/drawing/2014/main" id="{6A0444E1-8AD0-D76B-BDEA-C21C3C5DE1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DCEF1-69F6-FE1B-30E9-DE624FFEBD9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123980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5C3C-2344-A10A-6311-B8976480C4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0EE90C-D991-1785-F3DB-6871C94B14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D4158B-9155-0090-304C-CEE97498F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8C855-B494-5F9E-46D1-B41B75F6B0DA}"/>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6" name="Footer Placeholder 5">
            <a:extLst>
              <a:ext uri="{FF2B5EF4-FFF2-40B4-BE49-F238E27FC236}">
                <a16:creationId xmlns:a16="http://schemas.microsoft.com/office/drawing/2014/main" id="{1478B6F2-2A49-B392-06C8-96F29A328F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AE8473-0551-512C-87B7-6889F706CDD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966869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D66C1-8194-F591-3351-2F4C3E835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08F223-FCB2-2E40-01AB-68D326AB7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42D8D8-50CF-FFB0-79CB-64678870E5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2C5CE9-C569-3F4F-70D6-928370186F55}"/>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6" name="Footer Placeholder 5">
            <a:extLst>
              <a:ext uri="{FF2B5EF4-FFF2-40B4-BE49-F238E27FC236}">
                <a16:creationId xmlns:a16="http://schemas.microsoft.com/office/drawing/2014/main" id="{C50105C8-0E0B-089E-B983-ADA818BCB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F87B9-403A-C021-8B10-9A60911A047E}"/>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37677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CFFD-A645-3566-1F49-90D1EF3199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FEA78D-B8FD-34CD-707A-9C65D6AED2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4BD0DF-0090-5AC4-E2F9-AC608FC3FDE6}"/>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E413F487-2F05-61F3-D7CF-04A3788C1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FE87D-0710-1262-2CB3-F1358BCDAC0A}"/>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45726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201418-988A-E59C-0CC5-84DF95DA8D1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86A27E-EEC1-A04B-62D4-2CEF9A7052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D281C9-E55F-2D95-A16E-A090F99E5DD5}"/>
              </a:ext>
            </a:extLst>
          </p:cNvPr>
          <p:cNvSpPr>
            <a:spLocks noGrp="1"/>
          </p:cNvSpPr>
          <p:nvPr>
            <p:ph type="dt" sz="half" idx="10"/>
          </p:nvPr>
        </p:nvSpPr>
        <p:spPr/>
        <p:txBody>
          <a:body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C75D774F-0474-EC4A-622B-4053B0A3C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6D1C1-76AB-986F-3579-3E031BD857F2}"/>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141107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71E06-5948-F248-BDBB-D79FE5935600}"/>
              </a:ext>
            </a:extLst>
          </p:cNvPr>
          <p:cNvSpPr/>
          <p:nvPr userDrawn="1"/>
        </p:nvSpPr>
        <p:spPr>
          <a:xfrm>
            <a:off x="0" y="1067793"/>
            <a:ext cx="12192000" cy="5790207"/>
          </a:xfrm>
          <a:prstGeom prst="rect">
            <a:avLst/>
          </a:prstGeom>
          <a:gradFill>
            <a:gsLst>
              <a:gs pos="0">
                <a:schemeClr val="bg1">
                  <a:lumMod val="65000"/>
                </a:schemeClr>
              </a:gs>
              <a:gs pos="100000">
                <a:schemeClr val="bg1">
                  <a:lumMod val="95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90"/>
          </a:p>
        </p:txBody>
      </p:sp>
      <p:sp>
        <p:nvSpPr>
          <p:cNvPr id="2" name="Title 1">
            <a:extLst>
              <a:ext uri="{FF2B5EF4-FFF2-40B4-BE49-F238E27FC236}">
                <a16:creationId xmlns:a16="http://schemas.microsoft.com/office/drawing/2014/main" id="{C6385B83-FAD7-CA08-FF10-732943E740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87471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236220"/>
            <a:ext cx="8104226" cy="663965"/>
          </a:xfrm>
        </p:spPr>
        <p:txBody>
          <a:bodyPr/>
          <a:lstStyle/>
          <a:p>
            <a:r>
              <a:rPr lang="en-US"/>
              <a:t>Click to edit Master title style</a:t>
            </a:r>
          </a:p>
        </p:txBody>
      </p:sp>
      <p:pic>
        <p:nvPicPr>
          <p:cNvPr id="4" name="Picture 3">
            <a:extLst>
              <a:ext uri="{FF2B5EF4-FFF2-40B4-BE49-F238E27FC236}">
                <a16:creationId xmlns:a16="http://schemas.microsoft.com/office/drawing/2014/main" id="{D920E211-1BDD-9C4E-BB84-24BA24C93A99}"/>
              </a:ext>
            </a:extLst>
          </p:cNvPr>
          <p:cNvPicPr>
            <a:picLocks/>
          </p:cNvPicPr>
          <p:nvPr userDrawn="1"/>
        </p:nvPicPr>
        <p:blipFill>
          <a:blip r:embed="rId3">
            <a:alphaModFix amt="30000"/>
          </a:blip>
          <a:stretch>
            <a:fillRect/>
          </a:stretch>
        </p:blipFill>
        <p:spPr>
          <a:xfrm>
            <a:off x="1525" y="1067793"/>
            <a:ext cx="12190474" cy="5790207"/>
          </a:xfrm>
          <a:prstGeom prst="rect">
            <a:avLst/>
          </a:prstGeom>
        </p:spPr>
      </p:pic>
    </p:spTree>
    <p:custDataLst>
      <p:tags r:id="rId1"/>
    </p:custDataLst>
    <p:extLst>
      <p:ext uri="{BB962C8B-B14F-4D97-AF65-F5344CB8AC3E}">
        <p14:creationId xmlns:p14="http://schemas.microsoft.com/office/powerpoint/2010/main" val="1189621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43887" y="152436"/>
            <a:ext cx="8104226" cy="663965"/>
          </a:xfrm>
        </p:spPr>
        <p:txBody>
          <a:bodyPr/>
          <a:lstStyle>
            <a:lvl1pPr algn="l">
              <a:defRPr>
                <a:solidFill>
                  <a:schemeClr val="tx1"/>
                </a:solidFill>
              </a:defRPr>
            </a:lvl1pPr>
          </a:lstStyle>
          <a:p>
            <a:r>
              <a:rPr lang="en-US"/>
              <a:t>Click to edit Master title style</a:t>
            </a:r>
          </a:p>
        </p:txBody>
      </p:sp>
      <p:sp>
        <p:nvSpPr>
          <p:cNvPr id="3" name="Content Placeholder 2"/>
          <p:cNvSpPr>
            <a:spLocks noGrp="1"/>
          </p:cNvSpPr>
          <p:nvPr>
            <p:ph idx="1"/>
          </p:nvPr>
        </p:nvSpPr>
        <p:spPr>
          <a:xfrm>
            <a:off x="512001" y="1339113"/>
            <a:ext cx="11168000" cy="4787051"/>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734533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179882"/>
            <a:ext cx="8104226" cy="663965"/>
          </a:xfrm>
        </p:spPr>
        <p:txBody>
          <a:bodyPr/>
          <a:lstStyle/>
          <a:p>
            <a:r>
              <a:rPr lang="en-US"/>
              <a:t>Click to edit Master title style</a:t>
            </a:r>
          </a:p>
        </p:txBody>
      </p:sp>
      <p:sp>
        <p:nvSpPr>
          <p:cNvPr id="3" name="Content Placeholder 2"/>
          <p:cNvSpPr>
            <a:spLocks noGrp="1"/>
          </p:cNvSpPr>
          <p:nvPr>
            <p:ph idx="1"/>
          </p:nvPr>
        </p:nvSpPr>
        <p:spPr>
          <a:xfrm>
            <a:off x="512001" y="1350757"/>
            <a:ext cx="11168000" cy="4775408"/>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406093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ALT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F9282E-9DD9-D141-8CF8-D6970347AEEF}"/>
              </a:ext>
            </a:extLst>
          </p:cNvPr>
          <p:cNvPicPr>
            <a:picLocks/>
          </p:cNvPicPr>
          <p:nvPr userDrawn="1"/>
        </p:nvPicPr>
        <p:blipFill>
          <a:blip r:embed="rId3">
            <a:alphaModFix amt="30000"/>
          </a:blip>
          <a:stretch>
            <a:fillRect/>
          </a:stretch>
        </p:blipFill>
        <p:spPr>
          <a:xfrm>
            <a:off x="1525" y="1067793"/>
            <a:ext cx="12190474" cy="5790207"/>
          </a:xfrm>
          <a:prstGeom prst="rect">
            <a:avLst/>
          </a:prstGeom>
        </p:spPr>
      </p:pic>
      <p:sp>
        <p:nvSpPr>
          <p:cNvPr id="2" name="Title 1"/>
          <p:cNvSpPr>
            <a:spLocks noGrp="1"/>
          </p:cNvSpPr>
          <p:nvPr>
            <p:ph type="title"/>
          </p:nvPr>
        </p:nvSpPr>
        <p:spPr>
          <a:xfrm>
            <a:off x="2055316" y="191531"/>
            <a:ext cx="8104226" cy="663965"/>
          </a:xfrm>
        </p:spPr>
        <p:txBody>
          <a:bodyPr/>
          <a:lstStyle/>
          <a:p>
            <a:r>
              <a:rPr lang="en-US"/>
              <a:t>Click to edit Master title style</a:t>
            </a:r>
          </a:p>
        </p:txBody>
      </p:sp>
      <p:sp>
        <p:nvSpPr>
          <p:cNvPr id="3" name="Content Placeholder 2"/>
          <p:cNvSpPr>
            <a:spLocks noGrp="1"/>
          </p:cNvSpPr>
          <p:nvPr>
            <p:ph idx="1"/>
          </p:nvPr>
        </p:nvSpPr>
        <p:spPr>
          <a:xfrm>
            <a:off x="512001" y="1350757"/>
            <a:ext cx="11168000" cy="4775408"/>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908630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7535DD-C163-4144-A9A6-5BA73C6CAAF1}"/>
              </a:ext>
            </a:extLst>
          </p:cNvPr>
          <p:cNvPicPr>
            <a:picLocks noChangeAspect="1"/>
          </p:cNvPicPr>
          <p:nvPr userDrawn="1"/>
        </p:nvPicPr>
        <p:blipFill>
          <a:blip r:embed="rId3"/>
          <a:stretch>
            <a:fillRect/>
          </a:stretch>
        </p:blipFill>
        <p:spPr>
          <a:xfrm>
            <a:off x="1525" y="1057572"/>
            <a:ext cx="12190474" cy="5800428"/>
          </a:xfrm>
          <a:prstGeom prst="rect">
            <a:avLst/>
          </a:prstGeom>
        </p:spPr>
      </p:pic>
      <p:sp>
        <p:nvSpPr>
          <p:cNvPr id="10" name="Title 1"/>
          <p:cNvSpPr>
            <a:spLocks noGrp="1"/>
          </p:cNvSpPr>
          <p:nvPr>
            <p:ph type="title"/>
          </p:nvPr>
        </p:nvSpPr>
        <p:spPr>
          <a:xfrm>
            <a:off x="811539" y="1201746"/>
            <a:ext cx="9474341" cy="1362075"/>
          </a:xfrm>
          <a:prstGeom prst="rect">
            <a:avLst/>
          </a:prstGeom>
          <a:noFill/>
          <a:ln>
            <a:noFill/>
          </a:ln>
        </p:spPr>
        <p:txBody>
          <a:bodyPr lIns="274320" tIns="182880" rIns="274320" bIns="182880" anchor="t"/>
          <a:lstStyle>
            <a:lvl1pPr algn="l">
              <a:defRPr sz="3311" b="1" cap="all">
                <a:solidFill>
                  <a:srgbClr val="009BDF"/>
                </a:solidFill>
                <a:latin typeface="Arial"/>
                <a:cs typeface="Arial"/>
              </a:defRPr>
            </a:lvl1pPr>
          </a:lstStyle>
          <a:p>
            <a:r>
              <a:rPr lang="en-US"/>
              <a:t>Click to edit Master title style</a:t>
            </a:r>
          </a:p>
        </p:txBody>
      </p:sp>
      <p:pic>
        <p:nvPicPr>
          <p:cNvPr id="5" name="Picture 4">
            <a:extLst>
              <a:ext uri="{FF2B5EF4-FFF2-40B4-BE49-F238E27FC236}">
                <a16:creationId xmlns:a16="http://schemas.microsoft.com/office/drawing/2014/main" id="{B46FAB8A-3835-2242-BC3D-5BA735596D36}"/>
              </a:ext>
            </a:extLst>
          </p:cNvPr>
          <p:cNvPicPr>
            <a:picLocks noChangeAspect="1"/>
          </p:cNvPicPr>
          <p:nvPr userDrawn="1"/>
        </p:nvPicPr>
        <p:blipFill>
          <a:blip r:embed="rId4"/>
          <a:stretch>
            <a:fillRect/>
          </a:stretch>
        </p:blipFill>
        <p:spPr>
          <a:xfrm>
            <a:off x="10532831" y="4876557"/>
            <a:ext cx="855403" cy="762761"/>
          </a:xfrm>
          <a:prstGeom prst="rect">
            <a:avLst/>
          </a:prstGeom>
        </p:spPr>
      </p:pic>
    </p:spTree>
    <p:custDataLst>
      <p:tags r:id="rId1"/>
    </p:custDataLst>
    <p:extLst>
      <p:ext uri="{BB962C8B-B14F-4D97-AF65-F5344CB8AC3E}">
        <p14:creationId xmlns:p14="http://schemas.microsoft.com/office/powerpoint/2010/main" val="3930307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43887" y="214816"/>
            <a:ext cx="8104226" cy="663965"/>
          </a:xfrm>
        </p:spPr>
        <p:txBody>
          <a:bodyPr/>
          <a:lstStyle/>
          <a:p>
            <a:r>
              <a:rPr lang="en-US"/>
              <a:t>Click to edit Master title style</a:t>
            </a:r>
          </a:p>
        </p:txBody>
      </p:sp>
      <p:sp>
        <p:nvSpPr>
          <p:cNvPr id="3" name="Content Placeholder 2"/>
          <p:cNvSpPr>
            <a:spLocks noGrp="1"/>
          </p:cNvSpPr>
          <p:nvPr>
            <p:ph sz="half" idx="1"/>
          </p:nvPr>
        </p:nvSpPr>
        <p:spPr>
          <a:xfrm>
            <a:off x="438858" y="1269246"/>
            <a:ext cx="5516147" cy="4856613"/>
          </a:xfrm>
        </p:spPr>
        <p:txBody>
          <a:bodyPr/>
          <a:lstStyle>
            <a:lvl1pPr>
              <a:defRPr sz="1655"/>
            </a:lvl1pPr>
            <a:lvl2pPr>
              <a:defRPr sz="1490"/>
            </a:lvl2pPr>
            <a:lvl3pPr>
              <a:defRPr sz="1490"/>
            </a:lvl3pPr>
            <a:lvl4pPr>
              <a:defRPr sz="1490"/>
            </a:lvl4pPr>
            <a:lvl5pPr>
              <a:defRPr sz="1490"/>
            </a:lvl5pPr>
            <a:lvl6pPr>
              <a:defRPr sz="1986"/>
            </a:lvl6pPr>
            <a:lvl7pPr>
              <a:defRPr sz="1986"/>
            </a:lvl7pPr>
            <a:lvl8pPr>
              <a:defRPr sz="1986"/>
            </a:lvl8pPr>
            <a:lvl9pPr>
              <a:defRPr sz="19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71035" y="1269246"/>
            <a:ext cx="5516147" cy="4856613"/>
          </a:xfrm>
        </p:spPr>
        <p:txBody>
          <a:bodyPr/>
          <a:lstStyle>
            <a:lvl1pPr>
              <a:defRPr sz="1655"/>
            </a:lvl1pPr>
            <a:lvl2pPr>
              <a:defRPr sz="1490"/>
            </a:lvl2pPr>
            <a:lvl3pPr>
              <a:defRPr sz="1490"/>
            </a:lvl3pPr>
            <a:lvl4pPr>
              <a:defRPr sz="1490"/>
            </a:lvl4pPr>
            <a:lvl5pPr>
              <a:defRPr sz="1490"/>
            </a:lvl5pPr>
            <a:lvl6pPr>
              <a:defRPr sz="1986"/>
            </a:lvl6pPr>
            <a:lvl7pPr>
              <a:defRPr sz="1986"/>
            </a:lvl7pPr>
            <a:lvl8pPr>
              <a:defRPr sz="1986"/>
            </a:lvl8pPr>
            <a:lvl9pPr>
              <a:defRPr sz="19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527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43887" y="144949"/>
            <a:ext cx="8104226" cy="663965"/>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254232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168238"/>
            <a:ext cx="8104226" cy="663965"/>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2440018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x BKG">
    <p:spTree>
      <p:nvGrpSpPr>
        <p:cNvPr id="1" name=""/>
        <p:cNvGrpSpPr/>
        <p:nvPr/>
      </p:nvGrpSpPr>
      <p:grpSpPr>
        <a:xfrm>
          <a:off x="0" y="0"/>
          <a:ext cx="0" cy="0"/>
          <a:chOff x="0" y="0"/>
          <a:chExt cx="0" cy="0"/>
        </a:xfrm>
      </p:grpSpPr>
      <p:sp>
        <p:nvSpPr>
          <p:cNvPr id="2" name="Title 1"/>
          <p:cNvSpPr>
            <a:spLocks noGrp="1"/>
          </p:cNvSpPr>
          <p:nvPr>
            <p:ph type="title"/>
          </p:nvPr>
        </p:nvSpPr>
        <p:spPr>
          <a:xfrm>
            <a:off x="2043887" y="168238"/>
            <a:ext cx="8104226" cy="663965"/>
          </a:xfrm>
        </p:spPr>
        <p:txBody>
          <a:bodyPr/>
          <a:lstStyle/>
          <a:p>
            <a:r>
              <a:rPr lang="en-US"/>
              <a:t>Click to edit Master title style</a:t>
            </a:r>
          </a:p>
        </p:txBody>
      </p:sp>
      <p:pic>
        <p:nvPicPr>
          <p:cNvPr id="4" name="Picture 3" descr="A picture containing outdoor object, honeycomb, swimming&#10;&#10;Description automatically generated">
            <a:extLst>
              <a:ext uri="{FF2B5EF4-FFF2-40B4-BE49-F238E27FC236}">
                <a16:creationId xmlns:a16="http://schemas.microsoft.com/office/drawing/2014/main" id="{D3459774-78B4-4858-9CD9-EF84FC3B4EFF}"/>
              </a:ext>
            </a:extLst>
          </p:cNvPr>
          <p:cNvPicPr>
            <a:picLocks noChangeAspect="1"/>
          </p:cNvPicPr>
          <p:nvPr userDrawn="1"/>
        </p:nvPicPr>
        <p:blipFill>
          <a:blip r:embed="rId3"/>
          <a:stretch>
            <a:fillRect/>
          </a:stretch>
        </p:blipFill>
        <p:spPr>
          <a:xfrm>
            <a:off x="1" y="1070947"/>
            <a:ext cx="12187428" cy="5787053"/>
          </a:xfrm>
          <a:prstGeom prst="rect">
            <a:avLst/>
          </a:prstGeom>
        </p:spPr>
      </p:pic>
    </p:spTree>
    <p:custDataLst>
      <p:tags r:id="rId1"/>
    </p:custDataLst>
    <p:extLst>
      <p:ext uri="{BB962C8B-B14F-4D97-AF65-F5344CB8AC3E}">
        <p14:creationId xmlns:p14="http://schemas.microsoft.com/office/powerpoint/2010/main" val="4094625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236220"/>
            <a:ext cx="8104226" cy="663965"/>
          </a:xfrm>
        </p:spPr>
        <p:txBody>
          <a:bodyPr/>
          <a:lstStyle/>
          <a:p>
            <a:r>
              <a:rPr lang="en-US"/>
              <a:t>Click to edit Master title style</a:t>
            </a:r>
          </a:p>
        </p:txBody>
      </p:sp>
      <p:pic>
        <p:nvPicPr>
          <p:cNvPr id="4" name="Picture 3">
            <a:extLst>
              <a:ext uri="{FF2B5EF4-FFF2-40B4-BE49-F238E27FC236}">
                <a16:creationId xmlns:a16="http://schemas.microsoft.com/office/drawing/2014/main" id="{D920E211-1BDD-9C4E-BB84-24BA24C93A99}"/>
              </a:ext>
            </a:extLst>
          </p:cNvPr>
          <p:cNvPicPr>
            <a:picLocks/>
          </p:cNvPicPr>
          <p:nvPr userDrawn="1"/>
        </p:nvPicPr>
        <p:blipFill>
          <a:blip r:embed="rId3">
            <a:alphaModFix amt="30000"/>
          </a:blip>
          <a:stretch>
            <a:fillRect/>
          </a:stretch>
        </p:blipFill>
        <p:spPr>
          <a:xfrm>
            <a:off x="1525" y="1067793"/>
            <a:ext cx="12190474" cy="5790207"/>
          </a:xfrm>
          <a:prstGeom prst="rect">
            <a:avLst/>
          </a:prstGeom>
        </p:spPr>
      </p:pic>
    </p:spTree>
    <p:custDataLst>
      <p:tags r:id="rId1"/>
    </p:custDataLst>
    <p:extLst>
      <p:ext uri="{BB962C8B-B14F-4D97-AF65-F5344CB8AC3E}">
        <p14:creationId xmlns:p14="http://schemas.microsoft.com/office/powerpoint/2010/main" val="2076729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40B1-A3AB-9246-9D27-0792DB3834B1}"/>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C9DECBF4-489A-D348-A205-E6A5F01A2B10}"/>
              </a:ext>
            </a:extLst>
          </p:cNvPr>
          <p:cNvPicPr>
            <a:picLocks noChangeAspect="1"/>
          </p:cNvPicPr>
          <p:nvPr userDrawn="1"/>
        </p:nvPicPr>
        <p:blipFill>
          <a:blip r:embed="rId2"/>
          <a:stretch>
            <a:fillRect/>
          </a:stretch>
        </p:blipFill>
        <p:spPr>
          <a:xfrm>
            <a:off x="0" y="1194924"/>
            <a:ext cx="12192000" cy="5663076"/>
          </a:xfrm>
          <a:prstGeom prst="rect">
            <a:avLst/>
          </a:prstGeom>
        </p:spPr>
      </p:pic>
    </p:spTree>
    <p:extLst>
      <p:ext uri="{BB962C8B-B14F-4D97-AF65-F5344CB8AC3E}">
        <p14:creationId xmlns:p14="http://schemas.microsoft.com/office/powerpoint/2010/main" val="2485504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71E06-5948-F248-BDBB-D79FE5935600}"/>
              </a:ext>
            </a:extLst>
          </p:cNvPr>
          <p:cNvSpPr/>
          <p:nvPr userDrawn="1"/>
        </p:nvSpPr>
        <p:spPr>
          <a:xfrm>
            <a:off x="0" y="1067793"/>
            <a:ext cx="12192000" cy="5790207"/>
          </a:xfrm>
          <a:prstGeom prst="rect">
            <a:avLst/>
          </a:prstGeom>
          <a:gradFill>
            <a:gsLst>
              <a:gs pos="0">
                <a:schemeClr val="bg1">
                  <a:lumMod val="65000"/>
                </a:schemeClr>
              </a:gs>
              <a:gs pos="100000">
                <a:schemeClr val="bg1">
                  <a:lumMod val="95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90"/>
          </a:p>
        </p:txBody>
      </p:sp>
      <p:sp>
        <p:nvSpPr>
          <p:cNvPr id="2" name="Title 1">
            <a:extLst>
              <a:ext uri="{FF2B5EF4-FFF2-40B4-BE49-F238E27FC236}">
                <a16:creationId xmlns:a16="http://schemas.microsoft.com/office/drawing/2014/main" id="{C6385B83-FAD7-CA08-FF10-732943E740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25722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DF2F91-BC6F-4F8E-B18D-FCE09E4E0EFB}"/>
              </a:ext>
            </a:extLst>
          </p:cNvPr>
          <p:cNvPicPr>
            <a:picLocks/>
          </p:cNvPicPr>
          <p:nvPr userDrawn="1"/>
        </p:nvPicPr>
        <p:blipFill>
          <a:blip r:embed="rId2"/>
          <a:srcRect/>
          <a:stretch/>
        </p:blipFill>
        <p:spPr>
          <a:xfrm>
            <a:off x="-1" y="1067793"/>
            <a:ext cx="12191451" cy="5790207"/>
          </a:xfrm>
          <a:prstGeom prst="rect">
            <a:avLst/>
          </a:prstGeom>
        </p:spPr>
      </p:pic>
    </p:spTree>
    <p:extLst>
      <p:ext uri="{BB962C8B-B14F-4D97-AF65-F5344CB8AC3E}">
        <p14:creationId xmlns:p14="http://schemas.microsoft.com/office/powerpoint/2010/main" val="638655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Number Bulle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1199" y="6273800"/>
            <a:ext cx="558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228600"/>
            <a:ext cx="10972801"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a:t>Click to edit Master title style</a:t>
            </a:r>
          </a:p>
        </p:txBody>
      </p:sp>
      <p:sp>
        <p:nvSpPr>
          <p:cNvPr id="3" name="Content Placeholder 2"/>
          <p:cNvSpPr>
            <a:spLocks noGrp="1"/>
          </p:cNvSpPr>
          <p:nvPr>
            <p:ph idx="1"/>
          </p:nvPr>
        </p:nvSpPr>
        <p:spPr>
          <a:xfrm>
            <a:off x="609600" y="1295401"/>
            <a:ext cx="10972801" cy="4449764"/>
          </a:xfrm>
          <a:prstGeom prst="rect">
            <a:avLst/>
          </a:prstGeom>
        </p:spPr>
        <p:txBody>
          <a:bodyPr vert="horz"/>
          <a:lstStyle>
            <a:lvl1pPr marL="594356" indent="-365758">
              <a:buClr>
                <a:srgbClr val="038A00"/>
              </a:buClr>
              <a:buFont typeface="+mj-lt"/>
              <a:buAutoNum type="arabicPeriod"/>
              <a:defRPr sz="2400" baseline="0">
                <a:solidFill>
                  <a:srgbClr val="333333"/>
                </a:solidFill>
                <a:latin typeface="Tw Cen MT"/>
                <a:cs typeface="Tw Cen MT"/>
              </a:defRPr>
            </a:lvl1pPr>
            <a:lvl2pPr marL="1170425" indent="-347469">
              <a:buClr>
                <a:srgbClr val="038A00"/>
              </a:buClr>
              <a:buFont typeface="+mj-lt"/>
              <a:buAutoNum type="alphaLcPeriod"/>
              <a:defRPr sz="2100">
                <a:solidFill>
                  <a:srgbClr val="333333"/>
                </a:solidFill>
                <a:latin typeface="Tw Cen MT"/>
                <a:cs typeface="Tw Cen MT"/>
              </a:defRPr>
            </a:lvl2pPr>
            <a:lvl3pPr marL="1719062" indent="-256030">
              <a:buClr>
                <a:srgbClr val="038A00"/>
              </a:buClr>
              <a:buFont typeface="+mj-lt"/>
              <a:buAutoNum type="romanLcPeriod"/>
              <a:defRPr sz="1800">
                <a:solidFill>
                  <a:srgbClr val="333333"/>
                </a:solidFill>
                <a:latin typeface="Tw Cen MT"/>
                <a:cs typeface="Tw Cen MT"/>
              </a:defRPr>
            </a:lvl3pPr>
            <a:lvl4pPr marL="2212835" indent="-256030">
              <a:buClr>
                <a:srgbClr val="038A00"/>
              </a:buClr>
              <a:buFont typeface="Wingdings" charset="2"/>
              <a:buChar char="§"/>
              <a:defRPr sz="1600">
                <a:solidFill>
                  <a:srgbClr val="333333"/>
                </a:solidFill>
                <a:latin typeface="Tw Cen MT"/>
                <a:cs typeface="Tw Cen MT"/>
              </a:defRPr>
            </a:lvl4pPr>
            <a:lvl5pPr>
              <a:buClr>
                <a:srgbClr val="038A00"/>
              </a:buClr>
              <a:defRPr>
                <a:latin typeface="Tw Cen MT"/>
                <a:cs typeface="Tw Cen M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17"/>
          <p:cNvSpPr>
            <a:spLocks noGrp="1"/>
          </p:cNvSpPr>
          <p:nvPr>
            <p:ph type="body" sz="quarter" idx="10"/>
          </p:nvPr>
        </p:nvSpPr>
        <p:spPr>
          <a:xfrm>
            <a:off x="609600" y="792163"/>
            <a:ext cx="10972801" cy="503237"/>
          </a:xfrm>
          <a:prstGeom prst="rect">
            <a:avLst/>
          </a:prstGeom>
        </p:spPr>
        <p:txBody>
          <a:bodyPr vert="horz"/>
          <a:lstStyle>
            <a:lvl1pPr marL="365758">
              <a:buFontTx/>
              <a:buNone/>
              <a:defRPr sz="2000" cap="all">
                <a:solidFill>
                  <a:srgbClr val="038A00"/>
                </a:solidFill>
              </a:defRPr>
            </a:lvl1pPr>
          </a:lstStyle>
          <a:p>
            <a:pPr lvl="0"/>
            <a:r>
              <a:rPr lang="en-US"/>
              <a:t>Click to edit Master text styles</a:t>
            </a:r>
          </a:p>
        </p:txBody>
      </p:sp>
      <p:sp>
        <p:nvSpPr>
          <p:cNvPr id="7" name="Slide Number Placeholder 22"/>
          <p:cNvSpPr>
            <a:spLocks noGrp="1"/>
          </p:cNvSpPr>
          <p:nvPr>
            <p:ph type="sldNum" sz="quarter" idx="11"/>
          </p:nvPr>
        </p:nvSpPr>
        <p:spPr>
          <a:xfrm>
            <a:off x="914401" y="6492877"/>
            <a:ext cx="7112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pPr defTabSz="914395">
              <a:defRPr/>
            </a:pPr>
            <a:fld id="{B2C71B27-CEE5-4781-91B8-39410E6C0618}" type="slidenum">
              <a:rPr lang="en-US" smtClean="0"/>
              <a:pPr defTabSz="914395">
                <a:defRPr/>
              </a:pPr>
              <a:t>‹#›</a:t>
            </a:fld>
            <a:endParaRPr lang="en-US"/>
          </a:p>
        </p:txBody>
      </p:sp>
    </p:spTree>
    <p:extLst>
      <p:ext uri="{BB962C8B-B14F-4D97-AF65-F5344CB8AC3E}">
        <p14:creationId xmlns:p14="http://schemas.microsoft.com/office/powerpoint/2010/main" val="26042256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Square Bulle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1199" y="6273800"/>
            <a:ext cx="558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228600"/>
            <a:ext cx="10972801"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a:t>Click to edit Master title style</a:t>
            </a:r>
          </a:p>
        </p:txBody>
      </p:sp>
      <p:sp>
        <p:nvSpPr>
          <p:cNvPr id="3" name="Content Placeholder 2"/>
          <p:cNvSpPr>
            <a:spLocks noGrp="1"/>
          </p:cNvSpPr>
          <p:nvPr>
            <p:ph idx="1"/>
          </p:nvPr>
        </p:nvSpPr>
        <p:spPr>
          <a:xfrm>
            <a:off x="609600" y="1295401"/>
            <a:ext cx="10972801" cy="4449764"/>
          </a:xfrm>
          <a:prstGeom prst="rect">
            <a:avLst/>
          </a:prstGeom>
        </p:spPr>
        <p:txBody>
          <a:bodyPr vert="horz"/>
          <a:lstStyle>
            <a:lvl1pPr marL="548637" indent="-274318">
              <a:buClr>
                <a:srgbClr val="038A00"/>
              </a:buClr>
              <a:buFont typeface="Wingdings" charset="2"/>
              <a:buChar char="§"/>
              <a:defRPr sz="2400" baseline="0">
                <a:solidFill>
                  <a:srgbClr val="333333"/>
                </a:solidFill>
                <a:latin typeface="Tw Cen MT"/>
                <a:cs typeface="Tw Cen MT"/>
              </a:defRPr>
            </a:lvl1pPr>
            <a:lvl2pPr marL="1097274" indent="-292607">
              <a:buClr>
                <a:srgbClr val="038A00"/>
              </a:buClr>
              <a:defRPr sz="2100">
                <a:solidFill>
                  <a:srgbClr val="333333"/>
                </a:solidFill>
                <a:latin typeface="Tw Cen MT"/>
                <a:cs typeface="Tw Cen MT"/>
              </a:defRPr>
            </a:lvl2pPr>
            <a:lvl3pPr marL="1627622" indent="-237743">
              <a:buClr>
                <a:srgbClr val="038A00"/>
              </a:buClr>
              <a:buFont typeface="Wingdings" charset="2"/>
              <a:buChar char="§"/>
              <a:defRPr sz="1800">
                <a:solidFill>
                  <a:srgbClr val="333333"/>
                </a:solidFill>
                <a:latin typeface="Tw Cen MT"/>
                <a:cs typeface="Tw Cen MT"/>
              </a:defRPr>
            </a:lvl3pPr>
            <a:lvl4pPr marL="2176258" indent="-274318">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p:cNvSpPr>
            <a:spLocks noGrp="1"/>
          </p:cNvSpPr>
          <p:nvPr>
            <p:ph type="body" sz="quarter" idx="10"/>
          </p:nvPr>
        </p:nvSpPr>
        <p:spPr>
          <a:xfrm>
            <a:off x="609600" y="792163"/>
            <a:ext cx="10972801" cy="503237"/>
          </a:xfrm>
          <a:prstGeom prst="rect">
            <a:avLst/>
          </a:prstGeom>
        </p:spPr>
        <p:txBody>
          <a:bodyPr vert="horz"/>
          <a:lstStyle>
            <a:lvl1pPr marL="365758">
              <a:buFontTx/>
              <a:buNone/>
              <a:defRPr sz="2000" cap="all">
                <a:solidFill>
                  <a:srgbClr val="038A00"/>
                </a:solidFill>
              </a:defRPr>
            </a:lvl1pPr>
          </a:lstStyle>
          <a:p>
            <a:pPr lvl="0"/>
            <a:r>
              <a:rPr lang="en-US"/>
              <a:t>Click to edit Master text styles</a:t>
            </a:r>
          </a:p>
        </p:txBody>
      </p:sp>
      <p:sp>
        <p:nvSpPr>
          <p:cNvPr id="6" name="Slide Number Placeholder 22"/>
          <p:cNvSpPr>
            <a:spLocks noGrp="1"/>
          </p:cNvSpPr>
          <p:nvPr>
            <p:ph type="sldNum" sz="quarter" idx="11"/>
          </p:nvPr>
        </p:nvSpPr>
        <p:spPr>
          <a:xfrm>
            <a:off x="914401" y="6492877"/>
            <a:ext cx="711200" cy="365125"/>
          </a:xfrm>
          <a:prstGeom prst="rect">
            <a:avLst/>
          </a:prstGeom>
        </p:spPr>
        <p:txBody>
          <a:bodyPr vert="horz" lIns="0" rIns="0" anchor="t"/>
          <a:lstStyle>
            <a:lvl1pPr algn="l" eaLnBrk="1" fontAlgn="auto" latinLnBrk="0" hangingPunct="1">
              <a:spcBef>
                <a:spcPts val="0"/>
              </a:spcBef>
              <a:spcAft>
                <a:spcPts val="0"/>
              </a:spcAft>
              <a:defRPr kumimoji="0" sz="1800" smtClean="0">
                <a:solidFill>
                  <a:srgbClr val="666666"/>
                </a:solidFill>
                <a:latin typeface="Tw Cen MT"/>
                <a:cs typeface="Tw Cen MT"/>
              </a:defRPr>
            </a:lvl1pPr>
          </a:lstStyle>
          <a:p>
            <a:pPr defTabSz="914395">
              <a:defRPr/>
            </a:pPr>
            <a:fld id="{D24C62AC-34AC-44FA-925B-65FA1B2D13C3}" type="slidenum">
              <a:rPr lang="en-US" smtClean="0"/>
              <a:pPr defTabSz="914395">
                <a:defRPr/>
              </a:pPr>
              <a:t>‹#›</a:t>
            </a:fld>
            <a:endParaRPr lang="en-US"/>
          </a:p>
        </p:txBody>
      </p:sp>
    </p:spTree>
    <p:extLst>
      <p:ext uri="{BB962C8B-B14F-4D97-AF65-F5344CB8AC3E}">
        <p14:creationId xmlns:p14="http://schemas.microsoft.com/office/powerpoint/2010/main" val="3238216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tags" Target="../tags/tag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732D82-7FE6-1878-1629-C54BE3D472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0B0091-522C-5C15-29A6-36EB422915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AC8731-1AD9-718B-4CEA-F32F3951A3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B7E7A-FCD7-4D1A-9E9B-02818AA04225}" type="datetimeFigureOut">
              <a:rPr lang="en-US" smtClean="0"/>
              <a:t>4/19/2023</a:t>
            </a:fld>
            <a:endParaRPr lang="en-US"/>
          </a:p>
        </p:txBody>
      </p:sp>
      <p:sp>
        <p:nvSpPr>
          <p:cNvPr id="5" name="Footer Placeholder 4">
            <a:extLst>
              <a:ext uri="{FF2B5EF4-FFF2-40B4-BE49-F238E27FC236}">
                <a16:creationId xmlns:a16="http://schemas.microsoft.com/office/drawing/2014/main" id="{EEF972F0-26BF-A981-37E1-F228CA4E76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F94606-0732-D8A9-72D8-08E7E69A7C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7A215-0863-48BA-BD44-65986F34DBD8}" type="slidenum">
              <a:rPr lang="en-US" smtClean="0"/>
              <a:t>‹#›</a:t>
            </a:fld>
            <a:endParaRPr lang="en-US"/>
          </a:p>
        </p:txBody>
      </p:sp>
    </p:spTree>
    <p:extLst>
      <p:ext uri="{BB962C8B-B14F-4D97-AF65-F5344CB8AC3E}">
        <p14:creationId xmlns:p14="http://schemas.microsoft.com/office/powerpoint/2010/main" val="1415366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FDD01B-A596-5449-8328-08E089EF46FF}"/>
              </a:ext>
            </a:extLst>
          </p:cNvPr>
          <p:cNvSpPr/>
          <p:nvPr userDrawn="1"/>
        </p:nvSpPr>
        <p:spPr>
          <a:xfrm>
            <a:off x="-1" y="1"/>
            <a:ext cx="12209008" cy="674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90"/>
          </a:p>
        </p:txBody>
      </p:sp>
      <p:sp>
        <p:nvSpPr>
          <p:cNvPr id="2" name="Title Placeholder 1"/>
          <p:cNvSpPr>
            <a:spLocks noGrp="1"/>
          </p:cNvSpPr>
          <p:nvPr>
            <p:ph type="title"/>
          </p:nvPr>
        </p:nvSpPr>
        <p:spPr>
          <a:xfrm>
            <a:off x="2052389" y="196258"/>
            <a:ext cx="8104226" cy="663965"/>
          </a:xfrm>
          <a:prstGeom prst="rect">
            <a:avLst/>
          </a:prstGeom>
          <a:noFill/>
        </p:spPr>
        <p:txBody>
          <a:bodyPr vert="horz" lIns="119904" tIns="59951" rIns="119904" bIns="59951" rtlCol="0" anchor="ctr">
            <a:normAutofit/>
          </a:bodyPr>
          <a:lstStyle/>
          <a:p>
            <a:r>
              <a:rPr lang="en-US"/>
              <a:t>Click to edit Master title style</a:t>
            </a:r>
          </a:p>
        </p:txBody>
      </p:sp>
      <p:sp>
        <p:nvSpPr>
          <p:cNvPr id="3" name="Text Placeholder 2"/>
          <p:cNvSpPr>
            <a:spLocks noGrp="1"/>
          </p:cNvSpPr>
          <p:nvPr>
            <p:ph type="body" idx="1"/>
          </p:nvPr>
        </p:nvSpPr>
        <p:spPr>
          <a:xfrm>
            <a:off x="512001" y="1290310"/>
            <a:ext cx="11168000" cy="4835854"/>
          </a:xfrm>
          <a:prstGeom prst="rect">
            <a:avLst/>
          </a:prstGeom>
        </p:spPr>
        <p:txBody>
          <a:bodyPr vert="horz" lIns="119904" tIns="59951" rIns="119904" bIns="59951"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a:extLst>
              <a:ext uri="{FF2B5EF4-FFF2-40B4-BE49-F238E27FC236}">
                <a16:creationId xmlns:a16="http://schemas.microsoft.com/office/drawing/2014/main" id="{FC84CFBC-7468-6945-A2F0-D35FAF804593}"/>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1239" y="47294"/>
            <a:ext cx="1115442" cy="961892"/>
          </a:xfrm>
          <a:prstGeom prst="rect">
            <a:avLst/>
          </a:prstGeom>
        </p:spPr>
      </p:pic>
    </p:spTree>
    <p:custDataLst>
      <p:tags r:id="rId16"/>
    </p:custDataLst>
    <p:extLst>
      <p:ext uri="{BB962C8B-B14F-4D97-AF65-F5344CB8AC3E}">
        <p14:creationId xmlns:p14="http://schemas.microsoft.com/office/powerpoint/2010/main" val="8210732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lvl1pPr algn="l" defTabSz="496222" rtl="0" eaLnBrk="1" latinLnBrk="0" hangingPunct="1">
        <a:spcBef>
          <a:spcPct val="0"/>
        </a:spcBef>
        <a:buNone/>
        <a:defRPr sz="2318" b="0" kern="1200" cap="none" spc="0">
          <a:solidFill>
            <a:schemeClr val="tx1"/>
          </a:solidFill>
          <a:latin typeface="Arial"/>
          <a:ea typeface="+mj-ea"/>
          <a:cs typeface="Arial"/>
        </a:defRPr>
      </a:lvl1pPr>
    </p:titleStyle>
    <p:bodyStyle>
      <a:lvl1pPr marL="189212" indent="-189212" algn="l" defTabSz="496222" rtl="0" eaLnBrk="1" latinLnBrk="0" hangingPunct="1">
        <a:spcBef>
          <a:spcPct val="20000"/>
        </a:spcBef>
        <a:buClr>
          <a:srgbClr val="0052A2"/>
        </a:buClr>
        <a:buFont typeface="Arial" panose="020B0604020202020204" pitchFamily="34" charset="0"/>
        <a:buChar char="•"/>
        <a:defRPr sz="1655" kern="1200">
          <a:solidFill>
            <a:srgbClr val="49545D"/>
          </a:solidFill>
          <a:latin typeface="Arial"/>
          <a:ea typeface="+mn-ea"/>
          <a:cs typeface="Arial"/>
        </a:defRPr>
      </a:lvl1pPr>
      <a:lvl2pPr marL="758163" indent="-262795" algn="l" defTabSz="496222" rtl="0" eaLnBrk="1" latinLnBrk="0" hangingPunct="1">
        <a:spcBef>
          <a:spcPct val="20000"/>
        </a:spcBef>
        <a:buClr>
          <a:srgbClr val="0052A2"/>
        </a:buClr>
        <a:buFont typeface="Arial" panose="020B0604020202020204" pitchFamily="34" charset="0"/>
        <a:buChar char="•"/>
        <a:defRPr sz="1490" kern="1200">
          <a:solidFill>
            <a:srgbClr val="49545D"/>
          </a:solidFill>
          <a:latin typeface="Arial"/>
          <a:ea typeface="+mn-ea"/>
          <a:cs typeface="Arial"/>
        </a:defRPr>
      </a:lvl2pPr>
      <a:lvl3pPr marL="1240391" indent="-247027" algn="l" defTabSz="496222" rtl="0" eaLnBrk="1" latinLnBrk="0" hangingPunct="1">
        <a:spcBef>
          <a:spcPct val="20000"/>
        </a:spcBef>
        <a:buClr>
          <a:srgbClr val="0052A2"/>
        </a:buClr>
        <a:buFont typeface="Arial" panose="020B0604020202020204" pitchFamily="34" charset="0"/>
        <a:buChar char="•"/>
        <a:defRPr sz="1490" kern="1200">
          <a:solidFill>
            <a:srgbClr val="49545D"/>
          </a:solidFill>
          <a:latin typeface="Arial"/>
          <a:ea typeface="+mn-ea"/>
          <a:cs typeface="Arial"/>
        </a:defRPr>
      </a:lvl3pPr>
      <a:lvl4pPr marL="1736776" indent="-248111" algn="l" defTabSz="496222" rtl="0" eaLnBrk="1" latinLnBrk="0" hangingPunct="1">
        <a:spcBef>
          <a:spcPct val="20000"/>
        </a:spcBef>
        <a:buClr>
          <a:srgbClr val="0052A2"/>
        </a:buClr>
        <a:buFont typeface="Arial" panose="020B0604020202020204" pitchFamily="34" charset="0"/>
        <a:buChar char="•"/>
        <a:defRPr sz="1490" kern="1200">
          <a:solidFill>
            <a:srgbClr val="49545D"/>
          </a:solidFill>
          <a:latin typeface="Arial"/>
          <a:ea typeface="+mn-ea"/>
          <a:cs typeface="Arial"/>
        </a:defRPr>
      </a:lvl4pPr>
      <a:lvl5pPr marL="2232997" indent="-248111" algn="l" defTabSz="496222" rtl="0" eaLnBrk="1" latinLnBrk="0" hangingPunct="1">
        <a:spcBef>
          <a:spcPct val="20000"/>
        </a:spcBef>
        <a:buClr>
          <a:srgbClr val="0052A2"/>
        </a:buClr>
        <a:buFont typeface="Arial" panose="020B0604020202020204" pitchFamily="34" charset="0"/>
        <a:buChar char="•"/>
        <a:defRPr sz="1490" kern="1200">
          <a:solidFill>
            <a:srgbClr val="49545D"/>
          </a:solidFill>
          <a:latin typeface="Arial"/>
          <a:ea typeface="+mn-ea"/>
          <a:cs typeface="Arial"/>
        </a:defRPr>
      </a:lvl5pPr>
      <a:lvl6pPr marL="2729220" indent="-248111" algn="l" defTabSz="496222" rtl="0" eaLnBrk="1" latinLnBrk="0" hangingPunct="1">
        <a:spcBef>
          <a:spcPct val="20000"/>
        </a:spcBef>
        <a:buFont typeface="Arial"/>
        <a:buChar char="•"/>
        <a:defRPr sz="2235" kern="1200">
          <a:solidFill>
            <a:schemeClr val="tx1"/>
          </a:solidFill>
          <a:latin typeface="+mn-lt"/>
          <a:ea typeface="+mn-ea"/>
          <a:cs typeface="+mn-cs"/>
        </a:defRPr>
      </a:lvl6pPr>
      <a:lvl7pPr marL="3225441" indent="-248111" algn="l" defTabSz="496222" rtl="0" eaLnBrk="1" latinLnBrk="0" hangingPunct="1">
        <a:spcBef>
          <a:spcPct val="20000"/>
        </a:spcBef>
        <a:buFont typeface="Arial"/>
        <a:buChar char="•"/>
        <a:defRPr sz="2235" kern="1200">
          <a:solidFill>
            <a:schemeClr val="tx1"/>
          </a:solidFill>
          <a:latin typeface="+mn-lt"/>
          <a:ea typeface="+mn-ea"/>
          <a:cs typeface="+mn-cs"/>
        </a:defRPr>
      </a:lvl7pPr>
      <a:lvl8pPr marL="3721663" indent="-248111" algn="l" defTabSz="496222" rtl="0" eaLnBrk="1" latinLnBrk="0" hangingPunct="1">
        <a:spcBef>
          <a:spcPct val="20000"/>
        </a:spcBef>
        <a:buFont typeface="Arial"/>
        <a:buChar char="•"/>
        <a:defRPr sz="2235" kern="1200">
          <a:solidFill>
            <a:schemeClr val="tx1"/>
          </a:solidFill>
          <a:latin typeface="+mn-lt"/>
          <a:ea typeface="+mn-ea"/>
          <a:cs typeface="+mn-cs"/>
        </a:defRPr>
      </a:lvl8pPr>
      <a:lvl9pPr marL="4217885" indent="-248111" algn="l" defTabSz="496222" rtl="0" eaLnBrk="1" latinLnBrk="0" hangingPunct="1">
        <a:spcBef>
          <a:spcPct val="20000"/>
        </a:spcBef>
        <a:buFont typeface="Arial"/>
        <a:buChar char="•"/>
        <a:defRPr sz="2235" kern="1200">
          <a:solidFill>
            <a:schemeClr val="tx1"/>
          </a:solidFill>
          <a:latin typeface="+mn-lt"/>
          <a:ea typeface="+mn-ea"/>
          <a:cs typeface="+mn-cs"/>
        </a:defRPr>
      </a:lvl9pPr>
    </p:bodyStyle>
    <p:otherStyle>
      <a:defPPr>
        <a:defRPr lang="en-US"/>
      </a:defPPr>
      <a:lvl1pPr marL="0" algn="l" defTabSz="496222" rtl="0" eaLnBrk="1" latinLnBrk="0" hangingPunct="1">
        <a:defRPr sz="1986" kern="1200">
          <a:solidFill>
            <a:schemeClr val="tx1"/>
          </a:solidFill>
          <a:latin typeface="+mn-lt"/>
          <a:ea typeface="+mn-ea"/>
          <a:cs typeface="+mn-cs"/>
        </a:defRPr>
      </a:lvl1pPr>
      <a:lvl2pPr marL="496222" algn="l" defTabSz="496222" rtl="0" eaLnBrk="1" latinLnBrk="0" hangingPunct="1">
        <a:defRPr sz="1986" kern="1200">
          <a:solidFill>
            <a:schemeClr val="tx1"/>
          </a:solidFill>
          <a:latin typeface="+mn-lt"/>
          <a:ea typeface="+mn-ea"/>
          <a:cs typeface="+mn-cs"/>
        </a:defRPr>
      </a:lvl2pPr>
      <a:lvl3pPr marL="992444" algn="l" defTabSz="496222" rtl="0" eaLnBrk="1" latinLnBrk="0" hangingPunct="1">
        <a:defRPr sz="1986" kern="1200">
          <a:solidFill>
            <a:schemeClr val="tx1"/>
          </a:solidFill>
          <a:latin typeface="+mn-lt"/>
          <a:ea typeface="+mn-ea"/>
          <a:cs typeface="+mn-cs"/>
        </a:defRPr>
      </a:lvl3pPr>
      <a:lvl4pPr marL="1488666" algn="l" defTabSz="496222" rtl="0" eaLnBrk="1" latinLnBrk="0" hangingPunct="1">
        <a:defRPr sz="1986" kern="1200">
          <a:solidFill>
            <a:schemeClr val="tx1"/>
          </a:solidFill>
          <a:latin typeface="+mn-lt"/>
          <a:ea typeface="+mn-ea"/>
          <a:cs typeface="+mn-cs"/>
        </a:defRPr>
      </a:lvl4pPr>
      <a:lvl5pPr marL="1984887" algn="l" defTabSz="496222" rtl="0" eaLnBrk="1" latinLnBrk="0" hangingPunct="1">
        <a:defRPr sz="1986" kern="1200">
          <a:solidFill>
            <a:schemeClr val="tx1"/>
          </a:solidFill>
          <a:latin typeface="+mn-lt"/>
          <a:ea typeface="+mn-ea"/>
          <a:cs typeface="+mn-cs"/>
        </a:defRPr>
      </a:lvl5pPr>
      <a:lvl6pPr marL="2481109" algn="l" defTabSz="496222" rtl="0" eaLnBrk="1" latinLnBrk="0" hangingPunct="1">
        <a:defRPr sz="1986" kern="1200">
          <a:solidFill>
            <a:schemeClr val="tx1"/>
          </a:solidFill>
          <a:latin typeface="+mn-lt"/>
          <a:ea typeface="+mn-ea"/>
          <a:cs typeface="+mn-cs"/>
        </a:defRPr>
      </a:lvl6pPr>
      <a:lvl7pPr marL="2977330" algn="l" defTabSz="496222" rtl="0" eaLnBrk="1" latinLnBrk="0" hangingPunct="1">
        <a:defRPr sz="1986" kern="1200">
          <a:solidFill>
            <a:schemeClr val="tx1"/>
          </a:solidFill>
          <a:latin typeface="+mn-lt"/>
          <a:ea typeface="+mn-ea"/>
          <a:cs typeface="+mn-cs"/>
        </a:defRPr>
      </a:lvl7pPr>
      <a:lvl8pPr marL="3473552" algn="l" defTabSz="496222" rtl="0" eaLnBrk="1" latinLnBrk="0" hangingPunct="1">
        <a:defRPr sz="1986" kern="1200">
          <a:solidFill>
            <a:schemeClr val="tx1"/>
          </a:solidFill>
          <a:latin typeface="+mn-lt"/>
          <a:ea typeface="+mn-ea"/>
          <a:cs typeface="+mn-cs"/>
        </a:defRPr>
      </a:lvl8pPr>
      <a:lvl9pPr marL="3969774" algn="l" defTabSz="496222" rtl="0" eaLnBrk="1" latinLnBrk="0" hangingPunct="1">
        <a:defRPr sz="19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1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hyperlink" Target="https://www2.ed.gov/fund/grant/about/training-management.html"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hyperlink" Target="https://www.ed.gov/equ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A474-F7CE-32F5-3B75-7C8237EF1F54}"/>
              </a:ext>
            </a:extLst>
          </p:cNvPr>
          <p:cNvSpPr>
            <a:spLocks noGrp="1"/>
          </p:cNvSpPr>
          <p:nvPr>
            <p:ph type="title"/>
          </p:nvPr>
        </p:nvSpPr>
        <p:spPr>
          <a:xfrm>
            <a:off x="1475639" y="208230"/>
            <a:ext cx="9518932" cy="847858"/>
          </a:xfrm>
        </p:spPr>
        <p:txBody>
          <a:bodyPr>
            <a:normAutofit/>
          </a:bodyPr>
          <a:lstStyle/>
          <a:p>
            <a:pPr algn="ctr" defTabSz="496222">
              <a:lnSpc>
                <a:spcPct val="100000"/>
              </a:lnSpc>
              <a:defRPr/>
            </a:pPr>
            <a:r>
              <a:rPr lang="en-US" sz="4000" dirty="0">
                <a:solidFill>
                  <a:prstClr val="black"/>
                </a:solidFill>
                <a:latin typeface="Arial" panose="020B0604020202020204" pitchFamily="34" charset="0"/>
                <a:cs typeface="Arial" panose="020B0604020202020204" pitchFamily="34" charset="0"/>
              </a:rPr>
              <a:t>General Overview of GEPA Section 427 </a:t>
            </a:r>
          </a:p>
        </p:txBody>
      </p:sp>
      <p:pic>
        <p:nvPicPr>
          <p:cNvPr id="9" name="Picture 8" descr="Picture of sneakers at top, orange band in middle, shoes at bottom">
            <a:extLst>
              <a:ext uri="{FF2B5EF4-FFF2-40B4-BE49-F238E27FC236}">
                <a16:creationId xmlns:a16="http://schemas.microsoft.com/office/drawing/2014/main" id="{86E0527F-E3DC-462F-BD88-A40471965B65}"/>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942320" y="1101031"/>
            <a:ext cx="10509731" cy="5787053"/>
          </a:xfrm>
          <a:prstGeom prst="rect">
            <a:avLst/>
          </a:prstGeom>
        </p:spPr>
      </p:pic>
      <p:sp>
        <p:nvSpPr>
          <p:cNvPr id="3" name="Content Placeholder 2">
            <a:extLst>
              <a:ext uri="{FF2B5EF4-FFF2-40B4-BE49-F238E27FC236}">
                <a16:creationId xmlns:a16="http://schemas.microsoft.com/office/drawing/2014/main" id="{FD616661-618E-CBD2-DA8F-27370FB108E1}"/>
              </a:ext>
            </a:extLst>
          </p:cNvPr>
          <p:cNvSpPr>
            <a:spLocks noGrp="1"/>
          </p:cNvSpPr>
          <p:nvPr>
            <p:ph idx="4294967295"/>
          </p:nvPr>
        </p:nvSpPr>
        <p:spPr>
          <a:xfrm>
            <a:off x="1326722" y="1525692"/>
            <a:ext cx="4635740" cy="1299279"/>
          </a:xfrm>
        </p:spPr>
        <p:txBody>
          <a:bodyPr vert="horz" lIns="99250" tIns="49624" rIns="99250" bIns="49624" rtlCol="0" anchor="t">
            <a:noAutofit/>
          </a:bodyPr>
          <a:lstStyle/>
          <a:p>
            <a:pPr marL="0" lvl="1" indent="0" fontAlgn="base">
              <a:spcBef>
                <a:spcPts val="0"/>
              </a:spcBef>
              <a:buClr>
                <a:srgbClr val="0052A2"/>
              </a:buClr>
              <a:buNone/>
              <a:tabLst>
                <a:tab pos="1838512" algn="l"/>
              </a:tabLst>
              <a:defRPr/>
            </a:pPr>
            <a:r>
              <a:rPr lang="en-US" sz="1986" b="1" dirty="0">
                <a:solidFill>
                  <a:schemeClr val="bg1"/>
                </a:solidFill>
              </a:rPr>
              <a:t>Purpose</a:t>
            </a:r>
            <a:r>
              <a:rPr lang="en-US" sz="1986" dirty="0">
                <a:solidFill>
                  <a:schemeClr val="bg1"/>
                </a:solidFill>
              </a:rPr>
              <a:t>: To ensure equitable access to, and participation in, Federally-assisted programs for all beneficiaries.</a:t>
            </a:r>
          </a:p>
          <a:p>
            <a:endParaRPr lang="en-US" sz="1986" dirty="0">
              <a:solidFill>
                <a:schemeClr val="bg1"/>
              </a:solidFill>
            </a:endParaRPr>
          </a:p>
        </p:txBody>
      </p:sp>
      <p:sp>
        <p:nvSpPr>
          <p:cNvPr id="11" name="TextBox 10">
            <a:extLst>
              <a:ext uri="{FF2B5EF4-FFF2-40B4-BE49-F238E27FC236}">
                <a16:creationId xmlns:a16="http://schemas.microsoft.com/office/drawing/2014/main" id="{89D121B6-40A2-E472-F85C-B7AE1E53D993}"/>
              </a:ext>
            </a:extLst>
          </p:cNvPr>
          <p:cNvSpPr txBox="1"/>
          <p:nvPr/>
        </p:nvSpPr>
        <p:spPr>
          <a:xfrm>
            <a:off x="989014" y="3589932"/>
            <a:ext cx="3126196" cy="1061312"/>
          </a:xfrm>
          <a:prstGeom prst="rect">
            <a:avLst/>
          </a:prstGeom>
          <a:noFill/>
        </p:spPr>
        <p:txBody>
          <a:bodyPr wrap="square" lIns="75689" tIns="37844" rIns="75689" bIns="37844" anchor="t">
            <a:spAutoFit/>
          </a:bodyPr>
          <a:lstStyle/>
          <a:p>
            <a:pPr marL="0" lvl="1" fontAlgn="base">
              <a:buClr>
                <a:srgbClr val="0052A2"/>
              </a:buClr>
              <a:tabLst>
                <a:tab pos="1838512" algn="l"/>
              </a:tabLst>
              <a:defRPr/>
            </a:pPr>
            <a:r>
              <a:rPr lang="en-US" sz="1600" b="1" dirty="0">
                <a:solidFill>
                  <a:schemeClr val="bg1"/>
                </a:solidFill>
              </a:rPr>
              <a:t>Section 427 highlights, but is not limited to, six barriers that can impede equitable access or participation:</a:t>
            </a:r>
          </a:p>
        </p:txBody>
      </p:sp>
      <p:sp>
        <p:nvSpPr>
          <p:cNvPr id="13" name="TextBox 12">
            <a:extLst>
              <a:ext uri="{FF2B5EF4-FFF2-40B4-BE49-F238E27FC236}">
                <a16:creationId xmlns:a16="http://schemas.microsoft.com/office/drawing/2014/main" id="{F04B1F11-A169-D7D6-C1E8-93842E9B814C}"/>
              </a:ext>
            </a:extLst>
          </p:cNvPr>
          <p:cNvSpPr txBox="1"/>
          <p:nvPr/>
        </p:nvSpPr>
        <p:spPr>
          <a:xfrm>
            <a:off x="4432134" y="3717772"/>
            <a:ext cx="1027743"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dirty="0">
                <a:solidFill>
                  <a:schemeClr val="bg1"/>
                </a:solidFill>
              </a:rPr>
              <a:t>Gender</a:t>
            </a:r>
          </a:p>
        </p:txBody>
      </p:sp>
      <p:sp>
        <p:nvSpPr>
          <p:cNvPr id="15" name="TextBox 14">
            <a:extLst>
              <a:ext uri="{FF2B5EF4-FFF2-40B4-BE49-F238E27FC236}">
                <a16:creationId xmlns:a16="http://schemas.microsoft.com/office/drawing/2014/main" id="{25402322-43B2-8EFC-F924-ACC6976CABAE}"/>
              </a:ext>
            </a:extLst>
          </p:cNvPr>
          <p:cNvSpPr txBox="1"/>
          <p:nvPr/>
        </p:nvSpPr>
        <p:spPr>
          <a:xfrm>
            <a:off x="5357973" y="4340638"/>
            <a:ext cx="959143"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a:solidFill>
                  <a:schemeClr val="bg1"/>
                </a:solidFill>
              </a:rPr>
              <a:t>Race</a:t>
            </a:r>
          </a:p>
        </p:txBody>
      </p:sp>
      <p:sp>
        <p:nvSpPr>
          <p:cNvPr id="17" name="TextBox 16">
            <a:extLst>
              <a:ext uri="{FF2B5EF4-FFF2-40B4-BE49-F238E27FC236}">
                <a16:creationId xmlns:a16="http://schemas.microsoft.com/office/drawing/2014/main" id="{E6193D0E-DE8C-C2EB-60E1-2DEC6BE9993F}"/>
              </a:ext>
            </a:extLst>
          </p:cNvPr>
          <p:cNvSpPr txBox="1"/>
          <p:nvPr/>
        </p:nvSpPr>
        <p:spPr>
          <a:xfrm>
            <a:off x="6197186" y="3717773"/>
            <a:ext cx="2044704"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a:solidFill>
                  <a:schemeClr val="bg1"/>
                </a:solidFill>
              </a:rPr>
              <a:t>National origin</a:t>
            </a:r>
          </a:p>
        </p:txBody>
      </p:sp>
      <p:sp>
        <p:nvSpPr>
          <p:cNvPr id="21" name="TextBox 20">
            <a:extLst>
              <a:ext uri="{FF2B5EF4-FFF2-40B4-BE49-F238E27FC236}">
                <a16:creationId xmlns:a16="http://schemas.microsoft.com/office/drawing/2014/main" id="{F0D0F739-9DDE-61D9-5DA5-3A8CB468F8E8}"/>
              </a:ext>
            </a:extLst>
          </p:cNvPr>
          <p:cNvSpPr txBox="1"/>
          <p:nvPr/>
        </p:nvSpPr>
        <p:spPr>
          <a:xfrm>
            <a:off x="8979197" y="3803488"/>
            <a:ext cx="1303648"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a:solidFill>
                  <a:schemeClr val="bg1"/>
                </a:solidFill>
              </a:rPr>
              <a:t>Disability</a:t>
            </a:r>
          </a:p>
        </p:txBody>
      </p:sp>
      <p:sp>
        <p:nvSpPr>
          <p:cNvPr id="19" name="TextBox 18">
            <a:extLst>
              <a:ext uri="{FF2B5EF4-FFF2-40B4-BE49-F238E27FC236}">
                <a16:creationId xmlns:a16="http://schemas.microsoft.com/office/drawing/2014/main" id="{8DB3BA0B-FBC2-F559-336A-76D571A15E16}"/>
              </a:ext>
            </a:extLst>
          </p:cNvPr>
          <p:cNvSpPr txBox="1"/>
          <p:nvPr/>
        </p:nvSpPr>
        <p:spPr>
          <a:xfrm>
            <a:off x="8079046" y="4309221"/>
            <a:ext cx="959143"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a:solidFill>
                  <a:schemeClr val="bg1"/>
                </a:solidFill>
              </a:rPr>
              <a:t>Color</a:t>
            </a:r>
          </a:p>
        </p:txBody>
      </p:sp>
      <p:sp>
        <p:nvSpPr>
          <p:cNvPr id="23" name="TextBox 22">
            <a:extLst>
              <a:ext uri="{FF2B5EF4-FFF2-40B4-BE49-F238E27FC236}">
                <a16:creationId xmlns:a16="http://schemas.microsoft.com/office/drawing/2014/main" id="{23960C72-CB80-40D4-F511-4B9BE868BC11}"/>
              </a:ext>
            </a:extLst>
          </p:cNvPr>
          <p:cNvSpPr txBox="1"/>
          <p:nvPr/>
        </p:nvSpPr>
        <p:spPr>
          <a:xfrm>
            <a:off x="10152453" y="4395594"/>
            <a:ext cx="737604" cy="397929"/>
          </a:xfrm>
          <a:prstGeom prst="rect">
            <a:avLst/>
          </a:prstGeom>
          <a:noFill/>
        </p:spPr>
        <p:txBody>
          <a:bodyPr wrap="square">
            <a:spAutoFit/>
          </a:bodyPr>
          <a:lstStyle/>
          <a:p>
            <a:pPr marL="283818" lvl="1" indent="-283818" fontAlgn="base">
              <a:buClr>
                <a:srgbClr val="0052A2"/>
              </a:buClr>
              <a:tabLst>
                <a:tab pos="1838512" algn="l"/>
              </a:tabLst>
              <a:defRPr/>
            </a:pPr>
            <a:r>
              <a:rPr lang="en-US" sz="1986">
                <a:solidFill>
                  <a:schemeClr val="bg1"/>
                </a:solidFill>
              </a:rPr>
              <a:t>Age</a:t>
            </a:r>
            <a:endParaRPr lang="en-US" sz="1490">
              <a:solidFill>
                <a:schemeClr val="bg1"/>
              </a:solidFill>
            </a:endParaRPr>
          </a:p>
        </p:txBody>
      </p:sp>
      <p:sp>
        <p:nvSpPr>
          <p:cNvPr id="14" name="TextBox 13">
            <a:extLst>
              <a:ext uri="{FF2B5EF4-FFF2-40B4-BE49-F238E27FC236}">
                <a16:creationId xmlns:a16="http://schemas.microsoft.com/office/drawing/2014/main" id="{90617561-590E-4025-ACA9-761AE9440F5C}"/>
              </a:ext>
            </a:extLst>
          </p:cNvPr>
          <p:cNvSpPr txBox="1"/>
          <p:nvPr/>
        </p:nvSpPr>
        <p:spPr>
          <a:xfrm>
            <a:off x="6991590" y="5430269"/>
            <a:ext cx="4361247" cy="1111073"/>
          </a:xfrm>
          <a:prstGeom prst="rect">
            <a:avLst/>
          </a:prstGeom>
          <a:noFill/>
        </p:spPr>
        <p:txBody>
          <a:bodyPr wrap="square">
            <a:spAutoFit/>
          </a:bodyPr>
          <a:lstStyle/>
          <a:p>
            <a:r>
              <a:rPr lang="en-US" sz="1655" dirty="0">
                <a:solidFill>
                  <a:schemeClr val="bg1"/>
                </a:solidFill>
              </a:rPr>
              <a:t>An applicant must determine and define:</a:t>
            </a:r>
          </a:p>
          <a:p>
            <a:pPr marL="283818" indent="-283818">
              <a:buFont typeface="Arial" panose="020B0604020202020204" pitchFamily="34" charset="0"/>
              <a:buChar char="•"/>
            </a:pPr>
            <a:r>
              <a:rPr lang="en-US" sz="1655" dirty="0">
                <a:solidFill>
                  <a:schemeClr val="bg1"/>
                </a:solidFill>
              </a:rPr>
              <a:t>The participants and community to serve </a:t>
            </a:r>
          </a:p>
          <a:p>
            <a:pPr marL="283818" indent="-283818">
              <a:buFont typeface="Arial" panose="020B0604020202020204" pitchFamily="34" charset="0"/>
              <a:buChar char="•"/>
            </a:pPr>
            <a:r>
              <a:rPr lang="en-US" sz="1655" dirty="0">
                <a:solidFill>
                  <a:schemeClr val="bg1"/>
                </a:solidFill>
              </a:rPr>
              <a:t>The local circumstances </a:t>
            </a:r>
          </a:p>
          <a:p>
            <a:pPr marL="283818" indent="-283818">
              <a:buFont typeface="Arial" panose="020B0604020202020204" pitchFamily="34" charset="0"/>
              <a:buChar char="•"/>
            </a:pPr>
            <a:r>
              <a:rPr lang="en-US" sz="1655" dirty="0">
                <a:solidFill>
                  <a:schemeClr val="bg1"/>
                </a:solidFill>
              </a:rPr>
              <a:t>Barriers that may inhibit participation</a:t>
            </a:r>
          </a:p>
        </p:txBody>
      </p:sp>
    </p:spTree>
    <p:extLst>
      <p:ext uri="{BB962C8B-B14F-4D97-AF65-F5344CB8AC3E}">
        <p14:creationId xmlns:p14="http://schemas.microsoft.com/office/powerpoint/2010/main" val="19850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E2F8-5BF1-7823-E6F7-A64C7D858C71}"/>
              </a:ext>
            </a:extLst>
          </p:cNvPr>
          <p:cNvSpPr>
            <a:spLocks noGrp="1"/>
          </p:cNvSpPr>
          <p:nvPr>
            <p:ph type="title"/>
          </p:nvPr>
        </p:nvSpPr>
        <p:spPr>
          <a:xfrm>
            <a:off x="0" y="133564"/>
            <a:ext cx="12192000" cy="936733"/>
          </a:xfrm>
        </p:spPr>
        <p:txBody>
          <a:bodyPr>
            <a:normAutofit/>
          </a:bodyPr>
          <a:lstStyle/>
          <a:p>
            <a:pPr algn="ctr"/>
            <a:r>
              <a:rPr lang="en-US" dirty="0">
                <a:latin typeface="Arial" panose="020B0604020202020204" pitchFamily="34" charset="0"/>
                <a:cs typeface="Arial" panose="020B0604020202020204" pitchFamily="34" charset="0"/>
              </a:rPr>
              <a:t>GEPA Section 427 Standard Form Changes</a:t>
            </a:r>
          </a:p>
        </p:txBody>
      </p:sp>
      <p:pic>
        <p:nvPicPr>
          <p:cNvPr id="5" name="Picture 4" descr="a divided page with content on left and right of middle line">
            <a:extLst>
              <a:ext uri="{FF2B5EF4-FFF2-40B4-BE49-F238E27FC236}">
                <a16:creationId xmlns:a16="http://schemas.microsoft.com/office/drawing/2014/main" id="{176C9B72-79B9-497C-A83D-4857402873BB}"/>
              </a:ext>
            </a:extLst>
          </p:cNvPr>
          <p:cNvPicPr>
            <a:picLocks noChangeAspect="1"/>
          </p:cNvPicPr>
          <p:nvPr/>
        </p:nvPicPr>
        <p:blipFill>
          <a:blip r:embed="rId3"/>
          <a:stretch>
            <a:fillRect/>
          </a:stretch>
        </p:blipFill>
        <p:spPr>
          <a:xfrm>
            <a:off x="843106" y="1070297"/>
            <a:ext cx="10509731" cy="5787053"/>
          </a:xfrm>
          <a:prstGeom prst="rect">
            <a:avLst/>
          </a:prstGeom>
        </p:spPr>
      </p:pic>
      <p:sp>
        <p:nvSpPr>
          <p:cNvPr id="14" name="Rectangle 13">
            <a:extLst>
              <a:ext uri="{FF2B5EF4-FFF2-40B4-BE49-F238E27FC236}">
                <a16:creationId xmlns:a16="http://schemas.microsoft.com/office/drawing/2014/main" id="{D71998EB-965C-5299-0C75-B6FE4FB16620}"/>
              </a:ext>
            </a:extLst>
          </p:cNvPr>
          <p:cNvSpPr/>
          <p:nvPr/>
        </p:nvSpPr>
        <p:spPr>
          <a:xfrm>
            <a:off x="1350870" y="1943008"/>
            <a:ext cx="4578377" cy="756890"/>
          </a:xfrm>
          <a:prstGeom prst="rect">
            <a:avLst/>
          </a:prstGeom>
          <a:solidFill>
            <a:srgbClr val="004DA8"/>
          </a:solidFill>
          <a:ln>
            <a:solidFill>
              <a:srgbClr val="004D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Original Form</a:t>
            </a:r>
          </a:p>
        </p:txBody>
      </p:sp>
      <p:sp>
        <p:nvSpPr>
          <p:cNvPr id="4" name="Content Placeholder 3">
            <a:extLst>
              <a:ext uri="{FF2B5EF4-FFF2-40B4-BE49-F238E27FC236}">
                <a16:creationId xmlns:a16="http://schemas.microsoft.com/office/drawing/2014/main" id="{8B40FC5F-C3E5-2EAC-890C-817D81FFECF3}"/>
              </a:ext>
              <a:ext uri="{C183D7F6-B498-43B3-948B-1728B52AA6E4}">
                <adec:decorative xmlns:adec="http://schemas.microsoft.com/office/drawing/2017/decorative" val="0"/>
              </a:ext>
            </a:extLst>
          </p:cNvPr>
          <p:cNvSpPr>
            <a:spLocks noGrp="1"/>
          </p:cNvSpPr>
          <p:nvPr>
            <p:ph idx="4294967295"/>
          </p:nvPr>
        </p:nvSpPr>
        <p:spPr>
          <a:xfrm>
            <a:off x="1350870" y="2980826"/>
            <a:ext cx="4341010" cy="3390810"/>
          </a:xfrm>
        </p:spPr>
        <p:txBody>
          <a:bodyPr>
            <a:normAutofit fontScale="70000" lnSpcReduction="20000"/>
          </a:bodyPr>
          <a:lstStyle/>
          <a:p>
            <a:pPr marL="457200" indent="-457200">
              <a:lnSpc>
                <a:spcPct val="120000"/>
              </a:lnSpc>
              <a:spcBef>
                <a:spcPts val="497"/>
              </a:spcBef>
              <a:spcAft>
                <a:spcPts val="497"/>
              </a:spcAft>
              <a:buFont typeface="+mj-lt"/>
              <a:buAutoNum type="arabicPeriod"/>
            </a:pPr>
            <a:r>
              <a:rPr lang="en-US" sz="2400" dirty="0">
                <a:solidFill>
                  <a:schemeClr val="tx1"/>
                </a:solidFill>
                <a:latin typeface="Arial" panose="020B0604020202020204" pitchFamily="34" charset="0"/>
                <a:ea typeface="Times New Roman" panose="02020603050405020304" pitchFamily="18" charset="0"/>
                <a:cs typeface="Arial" panose="020B0604020202020204" pitchFamily="34" charset="0"/>
              </a:rPr>
              <a:t>O</a:t>
            </a:r>
            <a:r>
              <a:rPr lang="en-US" sz="2400" dirty="0">
                <a:latin typeface="Arial" panose="020B0604020202020204" pitchFamily="34" charset="0"/>
                <a:ea typeface="Times New Roman" panose="02020603050405020304" pitchFamily="18" charset="0"/>
                <a:cs typeface="Arial" panose="020B0604020202020204" pitchFamily="34" charset="0"/>
              </a:rPr>
              <a:t>ne overall general requirement </a:t>
            </a:r>
          </a:p>
          <a:p>
            <a:pPr marL="457200" indent="-457200">
              <a:lnSpc>
                <a:spcPct val="120000"/>
              </a:lnSpc>
              <a:spcBef>
                <a:spcPts val="497"/>
              </a:spcBef>
              <a:spcAft>
                <a:spcPts val="497"/>
              </a:spcAft>
              <a:buFont typeface="+mj-lt"/>
              <a:buAutoNum type="arabicPeriod"/>
            </a:pPr>
            <a:r>
              <a:rPr lang="en-US" sz="2400" dirty="0">
                <a:latin typeface="Arial" panose="020B0604020202020204" pitchFamily="34" charset="0"/>
                <a:ea typeface="Times New Roman" panose="02020603050405020304" pitchFamily="18" charset="0"/>
                <a:cs typeface="Arial" panose="020B0604020202020204" pitchFamily="34" charset="0"/>
              </a:rPr>
              <a:t>Flexibility to determine ad define the barriers to “equitable access” and “equitable participation”</a:t>
            </a:r>
          </a:p>
          <a:p>
            <a:pPr marL="0" indent="0">
              <a:lnSpc>
                <a:spcPct val="20000"/>
              </a:lnSpc>
              <a:spcBef>
                <a:spcPts val="497"/>
              </a:spcBef>
              <a:spcAft>
                <a:spcPts val="497"/>
              </a:spcAft>
              <a:buNone/>
            </a:pPr>
            <a:endParaRPr lang="en-US" sz="24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marL="457200" indent="-457200">
              <a:lnSpc>
                <a:spcPct val="110000"/>
              </a:lnSpc>
              <a:spcBef>
                <a:spcPts val="497"/>
              </a:spcBef>
              <a:spcAft>
                <a:spcPts val="497"/>
              </a:spcAft>
              <a:buFont typeface="+mj-lt"/>
              <a:buAutoNum type="arabicPeriod" startAt="3"/>
            </a:pPr>
            <a:r>
              <a:rPr lang="en-US" sz="2400" dirty="0">
                <a:solidFill>
                  <a:schemeClr val="tx1"/>
                </a:solidFill>
                <a:latin typeface="Arial" panose="020B0604020202020204" pitchFamily="34" charset="0"/>
                <a:ea typeface="Times New Roman" panose="02020603050405020304" pitchFamily="18" charset="0"/>
                <a:cs typeface="Arial" panose="020B0604020202020204" pitchFamily="34" charset="0"/>
              </a:rPr>
              <a:t>Discretion in how to describe plans to address the identified barriers</a:t>
            </a:r>
          </a:p>
          <a:p>
            <a:pPr marL="457200" indent="-457200">
              <a:lnSpc>
                <a:spcPct val="120000"/>
              </a:lnSpc>
              <a:spcBef>
                <a:spcPts val="497"/>
              </a:spcBef>
              <a:spcAft>
                <a:spcPts val="497"/>
              </a:spcAft>
              <a:buFont typeface="+mj-lt"/>
              <a:buAutoNum type="arabicPeriod" startAt="4"/>
            </a:pPr>
            <a:r>
              <a:rPr lang="en-US" sz="2400" dirty="0">
                <a:solidFill>
                  <a:schemeClr val="tx1"/>
                </a:solidFill>
                <a:latin typeface="Arial" panose="020B0604020202020204" pitchFamily="34" charset="0"/>
                <a:ea typeface="Times New Roman" panose="02020603050405020304" pitchFamily="18" charset="0"/>
                <a:cs typeface="Arial" panose="020B0604020202020204" pitchFamily="34" charset="0"/>
              </a:rPr>
              <a:t>Description may be provided in a</a:t>
            </a:r>
            <a:r>
              <a:rPr lang="en-US" sz="2400" dirty="0">
                <a:latin typeface="Arial" panose="020B0604020202020204" pitchFamily="34" charset="0"/>
                <a:ea typeface="Times New Roman" panose="02020603050405020304" pitchFamily="18" charset="0"/>
                <a:cs typeface="Arial" panose="020B0604020202020204" pitchFamily="34" charset="0"/>
              </a:rPr>
              <a:t> separate narrative or in connection with related topics in the application</a:t>
            </a:r>
          </a:p>
          <a:p>
            <a:pPr marL="514350" indent="-514350">
              <a:spcBef>
                <a:spcPts val="497"/>
              </a:spcBef>
              <a:spcAft>
                <a:spcPts val="497"/>
              </a:spcAft>
              <a:buFont typeface="+mj-lt"/>
              <a:buAutoNum type="arabicPeriod" startAt="3"/>
            </a:pPr>
            <a:endParaRPr lang="en-US" dirty="0">
              <a:solidFill>
                <a:schemeClr val="tx1"/>
              </a:solidFill>
            </a:endParaRPr>
          </a:p>
        </p:txBody>
      </p:sp>
      <p:sp>
        <p:nvSpPr>
          <p:cNvPr id="15" name="Rectangle 14">
            <a:extLst>
              <a:ext uri="{FF2B5EF4-FFF2-40B4-BE49-F238E27FC236}">
                <a16:creationId xmlns:a16="http://schemas.microsoft.com/office/drawing/2014/main" id="{77A963FC-E97D-CE0E-D25F-9208295ABF89}"/>
              </a:ext>
            </a:extLst>
          </p:cNvPr>
          <p:cNvSpPr/>
          <p:nvPr/>
        </p:nvSpPr>
        <p:spPr>
          <a:xfrm>
            <a:off x="5954477" y="1943008"/>
            <a:ext cx="4665668" cy="756890"/>
          </a:xfrm>
          <a:prstGeom prst="rect">
            <a:avLst/>
          </a:prstGeom>
          <a:solidFill>
            <a:srgbClr val="004DA8"/>
          </a:solidFill>
          <a:ln>
            <a:solidFill>
              <a:srgbClr val="004D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Updated Form</a:t>
            </a:r>
          </a:p>
        </p:txBody>
      </p:sp>
      <p:sp>
        <p:nvSpPr>
          <p:cNvPr id="7" name="TextBox 6">
            <a:extLst>
              <a:ext uri="{FF2B5EF4-FFF2-40B4-BE49-F238E27FC236}">
                <a16:creationId xmlns:a16="http://schemas.microsoft.com/office/drawing/2014/main" id="{493ED10E-A951-FF0D-1424-17785633D2DC}"/>
              </a:ext>
              <a:ext uri="{C183D7F6-B498-43B3-948B-1728B52AA6E4}">
                <adec:decorative xmlns:adec="http://schemas.microsoft.com/office/drawing/2017/decorative" val="0"/>
              </a:ext>
            </a:extLst>
          </p:cNvPr>
          <p:cNvSpPr txBox="1"/>
          <p:nvPr/>
        </p:nvSpPr>
        <p:spPr>
          <a:xfrm>
            <a:off x="6477282" y="2980825"/>
            <a:ext cx="3735082" cy="2687398"/>
          </a:xfrm>
          <a:prstGeom prst="rect">
            <a:avLst/>
          </a:prstGeom>
          <a:noFill/>
        </p:spPr>
        <p:txBody>
          <a:bodyPr wrap="square" lIns="75689" tIns="37844" rIns="75689" bIns="37844" anchor="t">
            <a:spAutoFit/>
          </a:bodyPr>
          <a:lstStyle/>
          <a:p>
            <a:pPr marL="457200" indent="-457200">
              <a:spcBef>
                <a:spcPts val="497"/>
              </a:spcBef>
              <a:spcAft>
                <a:spcPts val="497"/>
              </a:spcAft>
              <a:buFont typeface="+mj-lt"/>
              <a:buAutoNum type="arabicPeriod"/>
            </a:pPr>
            <a:r>
              <a:rPr lang="en-US" sz="1700" dirty="0">
                <a:latin typeface="Arial" panose="020B0604020202020204" pitchFamily="34" charset="0"/>
                <a:cs typeface="Arial" panose="020B0604020202020204" pitchFamily="34" charset="0"/>
              </a:rPr>
              <a:t>Applicants respond to four questions with specificity</a:t>
            </a:r>
          </a:p>
          <a:p>
            <a:pPr marL="457200" indent="-457200">
              <a:spcBef>
                <a:spcPts val="497"/>
              </a:spcBef>
              <a:spcAft>
                <a:spcPts val="497"/>
              </a:spcAft>
              <a:buFont typeface="+mj-lt"/>
              <a:buAutoNum type="arabicPeriod"/>
            </a:pPr>
            <a:r>
              <a:rPr lang="en-US" sz="1700" dirty="0">
                <a:latin typeface="Arial" panose="020B0604020202020204" pitchFamily="34" charset="0"/>
                <a:cs typeface="Arial" panose="020B0604020202020204" pitchFamily="34" charset="0"/>
              </a:rPr>
              <a:t>Flexibility to determine and define the barriers to “equitable access” and “equitable participation”</a:t>
            </a:r>
          </a:p>
          <a:p>
            <a:pPr marL="457200" indent="-457200">
              <a:spcBef>
                <a:spcPts val="497"/>
              </a:spcBef>
              <a:spcAft>
                <a:spcPts val="497"/>
              </a:spcAft>
              <a:buFont typeface="+mj-lt"/>
              <a:buAutoNum type="arabicPeriod"/>
            </a:pPr>
            <a:r>
              <a:rPr lang="en-US" sz="1700" dirty="0">
                <a:latin typeface="Arial" panose="020B0604020202020204" pitchFamily="34" charset="0"/>
                <a:cs typeface="Arial" panose="020B0604020202020204" pitchFamily="34" charset="0"/>
              </a:rPr>
              <a:t>A timeline for meeting targeted milestones for removing identified barriers</a:t>
            </a:r>
          </a:p>
        </p:txBody>
      </p:sp>
      <p:cxnSp>
        <p:nvCxnSpPr>
          <p:cNvPr id="9" name="Straight Connector 8">
            <a:extLst>
              <a:ext uri="{FF2B5EF4-FFF2-40B4-BE49-F238E27FC236}">
                <a16:creationId xmlns:a16="http://schemas.microsoft.com/office/drawing/2014/main" id="{DE4DF317-BF85-4719-C9B2-8B9DD81F1940}"/>
              </a:ext>
              <a:ext uri="{C183D7F6-B498-43B3-948B-1728B52AA6E4}">
                <adec:decorative xmlns:adec="http://schemas.microsoft.com/office/drawing/2017/decorative" val="1"/>
              </a:ext>
            </a:extLst>
          </p:cNvPr>
          <p:cNvCxnSpPr>
            <a:cxnSpLocks/>
          </p:cNvCxnSpPr>
          <p:nvPr/>
        </p:nvCxnSpPr>
        <p:spPr>
          <a:xfrm>
            <a:off x="5944962" y="1913168"/>
            <a:ext cx="0" cy="445846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02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A9D2C5E-FDFE-5EE6-C177-537C86B18C1A}"/>
              </a:ext>
            </a:extLst>
          </p:cNvPr>
          <p:cNvSpPr txBox="1">
            <a:spLocks noGrp="1"/>
          </p:cNvSpPr>
          <p:nvPr>
            <p:ph type="title" idx="4294967295"/>
          </p:nvPr>
        </p:nvSpPr>
        <p:spPr>
          <a:xfrm>
            <a:off x="1567543" y="236220"/>
            <a:ext cx="10167257" cy="6639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599519" rtl="0" eaLnBrk="1" latinLnBrk="0" hangingPunct="1">
              <a:spcBef>
                <a:spcPct val="0"/>
              </a:spcBef>
              <a:buNone/>
              <a:defRPr sz="2800" b="0" kern="1200" cap="none" spc="0">
                <a:solidFill>
                  <a:schemeClr val="tx1"/>
                </a:solidFill>
                <a:latin typeface="Arial"/>
                <a:ea typeface="+mj-ea"/>
                <a:cs typeface="Arial"/>
              </a:defRPr>
            </a:lvl1pPr>
          </a:lstStyle>
          <a:p>
            <a:pPr marL="0" marR="0" lvl="0" indent="0" algn="ctr" defTabSz="49622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mj-lt"/>
                <a:ea typeface="+mj-ea"/>
                <a:cs typeface="Arial"/>
              </a:rPr>
              <a:t>Updated GEPA Form </a:t>
            </a:r>
            <a:r>
              <a:rPr lang="en-US" sz="4000" dirty="0">
                <a:solidFill>
                  <a:prstClr val="black"/>
                </a:solidFill>
                <a:latin typeface="+mj-lt"/>
              </a:rPr>
              <a:t>Has Four Questions</a:t>
            </a:r>
            <a:endParaRPr kumimoji="0" lang="en-US" sz="4000" b="0" i="0" u="none" strike="noStrike" kern="1200" cap="none" spc="0" normalizeH="0" baseline="0" noProof="0" dirty="0">
              <a:ln>
                <a:noFill/>
              </a:ln>
              <a:solidFill>
                <a:prstClr val="black"/>
              </a:solidFill>
              <a:effectLst/>
              <a:uLnTx/>
              <a:uFillTx/>
              <a:latin typeface="+mj-lt"/>
              <a:ea typeface="+mj-ea"/>
              <a:cs typeface="Arial"/>
            </a:endParaRPr>
          </a:p>
        </p:txBody>
      </p:sp>
      <p:pic>
        <p:nvPicPr>
          <p:cNvPr id="8" name="Picture 7" descr="Sample GEPA form with four questions  followed by a Notes section. Slides that follow include each question and a sample response">
            <a:extLst>
              <a:ext uri="{FF2B5EF4-FFF2-40B4-BE49-F238E27FC236}">
                <a16:creationId xmlns:a16="http://schemas.microsoft.com/office/drawing/2014/main" id="{71162EA5-6358-536C-BF6C-E374C66D6381}"/>
              </a:ext>
            </a:extLst>
          </p:cNvPr>
          <p:cNvPicPr>
            <a:picLocks noChangeAspect="1"/>
          </p:cNvPicPr>
          <p:nvPr/>
        </p:nvPicPr>
        <p:blipFill rotWithShape="1">
          <a:blip r:embed="rId4"/>
          <a:srcRect l="3159"/>
          <a:stretch/>
        </p:blipFill>
        <p:spPr>
          <a:xfrm>
            <a:off x="418070" y="1362160"/>
            <a:ext cx="5405535" cy="5259620"/>
          </a:xfrm>
          <a:prstGeom prst="rect">
            <a:avLst/>
          </a:prstGeom>
        </p:spPr>
      </p:pic>
      <p:sp>
        <p:nvSpPr>
          <p:cNvPr id="4" name="Content Placeholder 2">
            <a:extLst>
              <a:ext uri="{FF2B5EF4-FFF2-40B4-BE49-F238E27FC236}">
                <a16:creationId xmlns:a16="http://schemas.microsoft.com/office/drawing/2014/main" id="{51F84DA9-067E-F84E-38F0-6F8E59EDEF23}"/>
              </a:ext>
            </a:extLst>
          </p:cNvPr>
          <p:cNvSpPr txBox="1">
            <a:spLocks/>
          </p:cNvSpPr>
          <p:nvPr/>
        </p:nvSpPr>
        <p:spPr>
          <a:xfrm>
            <a:off x="6651170" y="1362160"/>
            <a:ext cx="5122760" cy="5091623"/>
          </a:xfrm>
          <a:prstGeom prst="rect">
            <a:avLst/>
          </a:prstGeom>
        </p:spPr>
        <p:txBody>
          <a:bodyPr/>
          <a:lstStyle>
            <a:lvl1pPr marL="228600" indent="-228600" algn="l" defTabSz="599519" rtl="0" eaLnBrk="1" latinLnBrk="0" hangingPunct="1">
              <a:spcBef>
                <a:spcPct val="20000"/>
              </a:spcBef>
              <a:buClr>
                <a:srgbClr val="0052A2"/>
              </a:buClr>
              <a:buFont typeface="Arial" panose="020B0604020202020204" pitchFamily="34" charset="0"/>
              <a:buChar char="•"/>
              <a:defRPr sz="2000" kern="1200">
                <a:solidFill>
                  <a:srgbClr val="49545D"/>
                </a:solidFill>
                <a:latin typeface="Arial"/>
                <a:ea typeface="+mn-ea"/>
                <a:cs typeface="Arial"/>
              </a:defRPr>
            </a:lvl1pPr>
            <a:lvl2pPr marL="915988" indent="-317500"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2pPr>
            <a:lvl3pPr marL="1498600" indent="-298450"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3pPr>
            <a:lvl4pPr marL="2098316" indent="-299759"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4pPr>
            <a:lvl5pPr marL="2697834" indent="-299759"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5pPr>
            <a:lvl6pPr marL="3297354" indent="-299759" algn="l" defTabSz="599519" rtl="0" eaLnBrk="1" latinLnBrk="0" hangingPunct="1">
              <a:spcBef>
                <a:spcPct val="20000"/>
              </a:spcBef>
              <a:buFont typeface="Arial"/>
              <a:buChar char="•"/>
              <a:defRPr sz="2700" kern="1200">
                <a:solidFill>
                  <a:schemeClr val="tx1"/>
                </a:solidFill>
                <a:latin typeface="+mn-lt"/>
                <a:ea typeface="+mn-ea"/>
                <a:cs typeface="+mn-cs"/>
              </a:defRPr>
            </a:lvl6pPr>
            <a:lvl7pPr marL="3896872" indent="-299759" algn="l" defTabSz="599519" rtl="0" eaLnBrk="1" latinLnBrk="0" hangingPunct="1">
              <a:spcBef>
                <a:spcPct val="20000"/>
              </a:spcBef>
              <a:buFont typeface="Arial"/>
              <a:buChar char="•"/>
              <a:defRPr sz="2700" kern="1200">
                <a:solidFill>
                  <a:schemeClr val="tx1"/>
                </a:solidFill>
                <a:latin typeface="+mn-lt"/>
                <a:ea typeface="+mn-ea"/>
                <a:cs typeface="+mn-cs"/>
              </a:defRPr>
            </a:lvl7pPr>
            <a:lvl8pPr marL="4496391" indent="-299759" algn="l" defTabSz="599519" rtl="0" eaLnBrk="1" latinLnBrk="0" hangingPunct="1">
              <a:spcBef>
                <a:spcPct val="20000"/>
              </a:spcBef>
              <a:buFont typeface="Arial"/>
              <a:buChar char="•"/>
              <a:defRPr sz="2700" kern="1200">
                <a:solidFill>
                  <a:schemeClr val="tx1"/>
                </a:solidFill>
                <a:latin typeface="+mn-lt"/>
                <a:ea typeface="+mn-ea"/>
                <a:cs typeface="+mn-cs"/>
              </a:defRPr>
            </a:lvl8pPr>
            <a:lvl9pPr marL="5095910" indent="-299759" algn="l" defTabSz="599519" rtl="0" eaLnBrk="1" latinLnBrk="0" hangingPunct="1">
              <a:spcBef>
                <a:spcPct val="20000"/>
              </a:spcBef>
              <a:buFont typeface="Arial"/>
              <a:buChar char="•"/>
              <a:defRPr sz="2700" kern="1200">
                <a:solidFill>
                  <a:schemeClr val="tx1"/>
                </a:solidFill>
                <a:latin typeface="+mn-lt"/>
                <a:ea typeface="+mn-ea"/>
                <a:cs typeface="+mn-cs"/>
              </a:defRPr>
            </a:lvl9pPr>
          </a:lstStyle>
          <a:p>
            <a:pPr marL="0" indent="0" defTabSz="496222">
              <a:spcBef>
                <a:spcPts val="0"/>
              </a:spcBef>
              <a:buNone/>
            </a:pPr>
            <a:r>
              <a:rPr lang="en-US" sz="1900" dirty="0">
                <a:solidFill>
                  <a:prstClr val="white"/>
                </a:solidFill>
                <a:ea typeface="Times New Roman" panose="02020603050405020304" pitchFamily="18" charset="0"/>
                <a:cs typeface="Times New Roman"/>
              </a:rPr>
              <a:t>Applicants must respond to each question on the standard form and submit the form with its grant application package or State plan.</a:t>
            </a:r>
          </a:p>
          <a:p>
            <a:pPr marL="0" indent="0" defTabSz="496222">
              <a:spcBef>
                <a:spcPts val="0"/>
              </a:spcBef>
              <a:buNone/>
            </a:pPr>
            <a:endParaRPr lang="en-US" sz="1900" dirty="0">
              <a:solidFill>
                <a:prstClr val="white"/>
              </a:solidFill>
              <a:ea typeface="Times New Roman" panose="02020603050405020304" pitchFamily="18" charset="0"/>
              <a:cs typeface="Times New Roman"/>
            </a:endParaRPr>
          </a:p>
          <a:p>
            <a:pPr marL="0" indent="0" defTabSz="496222">
              <a:spcBef>
                <a:spcPts val="0"/>
              </a:spcBef>
              <a:buNone/>
            </a:pPr>
            <a:r>
              <a:rPr lang="en-US" sz="1900" dirty="0">
                <a:solidFill>
                  <a:prstClr val="white"/>
                </a:solidFill>
                <a:ea typeface="Times New Roman" panose="02020603050405020304" pitchFamily="18" charset="0"/>
                <a:cs typeface="Times New Roman"/>
              </a:rPr>
              <a:t>For Grants.gov application submissions:</a:t>
            </a:r>
          </a:p>
          <a:p>
            <a:pPr marL="0" indent="0" defTabSz="496222">
              <a:spcBef>
                <a:spcPts val="0"/>
              </a:spcBef>
              <a:buNone/>
            </a:pPr>
            <a:endParaRPr lang="en-US" sz="1900" dirty="0">
              <a:solidFill>
                <a:prstClr val="white"/>
              </a:solidFill>
              <a:ea typeface="Times New Roman" panose="02020603050405020304" pitchFamily="18" charset="0"/>
              <a:cs typeface="Times New Roman"/>
            </a:endParaRPr>
          </a:p>
          <a:p>
            <a:pPr marL="342900" indent="-342900" defTabSz="496222">
              <a:spcBef>
                <a:spcPts val="0"/>
              </a:spcBef>
              <a:buClr>
                <a:prstClr val="white"/>
              </a:buClr>
              <a:buFont typeface="+mj-lt"/>
              <a:buAutoNum type="arabicPeriod"/>
            </a:pPr>
            <a:r>
              <a:rPr lang="en-US" sz="1900" dirty="0">
                <a:solidFill>
                  <a:prstClr val="white"/>
                </a:solidFill>
                <a:ea typeface="Times New Roman" panose="02020603050405020304" pitchFamily="18" charset="0"/>
                <a:cs typeface="Times New Roman"/>
              </a:rPr>
              <a:t>The updated form is integrated into Grants.gov and no longer needs to be uploaded as PDF. </a:t>
            </a:r>
          </a:p>
          <a:p>
            <a:pPr marL="342900" indent="-342900" defTabSz="496222">
              <a:spcBef>
                <a:spcPts val="0"/>
              </a:spcBef>
              <a:buClr>
                <a:prstClr val="white"/>
              </a:buClr>
              <a:buFont typeface="+mj-lt"/>
              <a:buAutoNum type="arabicPeriod"/>
            </a:pPr>
            <a:endParaRPr lang="en-US" sz="1900" dirty="0">
              <a:solidFill>
                <a:prstClr val="white"/>
              </a:solidFill>
              <a:ea typeface="Times New Roman" panose="02020603050405020304" pitchFamily="18" charset="0"/>
              <a:cs typeface="Times New Roman"/>
            </a:endParaRPr>
          </a:p>
          <a:p>
            <a:pPr marL="342900" indent="-342900" defTabSz="496222">
              <a:spcBef>
                <a:spcPts val="0"/>
              </a:spcBef>
              <a:buClr>
                <a:prstClr val="white"/>
              </a:buClr>
              <a:buFont typeface="+mj-lt"/>
              <a:buAutoNum type="arabicPeriod"/>
            </a:pPr>
            <a:r>
              <a:rPr lang="en-US" sz="1900" dirty="0">
                <a:solidFill>
                  <a:prstClr val="white"/>
                </a:solidFill>
                <a:ea typeface="Times New Roman" panose="02020603050405020304" pitchFamily="18" charset="0"/>
                <a:cs typeface="Times New Roman"/>
              </a:rPr>
              <a:t>The form is electronic and each text box response allows 4,000 characters.</a:t>
            </a:r>
          </a:p>
          <a:p>
            <a:pPr marL="342900" indent="-342900" defTabSz="496222">
              <a:spcBef>
                <a:spcPts val="0"/>
              </a:spcBef>
              <a:buClr>
                <a:prstClr val="white"/>
              </a:buClr>
              <a:buFont typeface="+mj-lt"/>
              <a:buAutoNum type="arabicPeriod"/>
            </a:pPr>
            <a:endParaRPr lang="en-US" sz="1900" dirty="0">
              <a:solidFill>
                <a:prstClr val="white"/>
              </a:solidFill>
              <a:ea typeface="Times New Roman" panose="02020603050405020304" pitchFamily="18" charset="0"/>
              <a:cs typeface="Times New Roman"/>
            </a:endParaRPr>
          </a:p>
          <a:p>
            <a:pPr marL="342900" indent="-342900" defTabSz="496222">
              <a:spcBef>
                <a:spcPts val="0"/>
              </a:spcBef>
              <a:buClr>
                <a:prstClr val="white"/>
              </a:buClr>
              <a:buFont typeface="+mj-lt"/>
              <a:buAutoNum type="arabicPeriod"/>
            </a:pPr>
            <a:r>
              <a:rPr lang="en-US" sz="1900" dirty="0">
                <a:solidFill>
                  <a:prstClr val="white"/>
                </a:solidFill>
                <a:ea typeface="Times New Roman" panose="02020603050405020304" pitchFamily="18" charset="0"/>
                <a:cs typeface="Times New Roman"/>
              </a:rPr>
              <a:t>An error message is received if a response is missing and the form can not be saved. (see next slide)</a:t>
            </a:r>
          </a:p>
          <a:p>
            <a:pPr marL="189212" indent="-189212" defTabSz="496222">
              <a:spcBef>
                <a:spcPts val="0"/>
              </a:spcBef>
              <a:buClr>
                <a:prstClr val="white"/>
              </a:buClr>
            </a:pPr>
            <a:endParaRPr lang="en-US" sz="1655" dirty="0">
              <a:solidFill>
                <a:prstClr val="white"/>
              </a:solidFill>
              <a:ea typeface="Times New Roman" panose="02020603050405020304" pitchFamily="18" charset="0"/>
              <a:cs typeface="Times New Roman"/>
            </a:endParaRPr>
          </a:p>
        </p:txBody>
      </p:sp>
    </p:spTree>
    <p:custDataLst>
      <p:tags r:id="rId1"/>
    </p:custDataLst>
    <p:extLst>
      <p:ext uri="{BB962C8B-B14F-4D97-AF65-F5344CB8AC3E}">
        <p14:creationId xmlns:p14="http://schemas.microsoft.com/office/powerpoint/2010/main" val="1450813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8B65C3F-240A-542C-5150-2FC105FB0111}"/>
              </a:ext>
            </a:extLst>
          </p:cNvPr>
          <p:cNvSpPr>
            <a:spLocks noGrp="1"/>
          </p:cNvSpPr>
          <p:nvPr>
            <p:ph type="title"/>
          </p:nvPr>
        </p:nvSpPr>
        <p:spPr>
          <a:xfrm>
            <a:off x="2055813" y="192088"/>
            <a:ext cx="8104187" cy="663575"/>
          </a:xfrm>
        </p:spPr>
        <p:txBody>
          <a:bodyPr>
            <a:noAutofit/>
          </a:bodyPr>
          <a:lstStyle/>
          <a:p>
            <a:pPr algn="ctr"/>
            <a:r>
              <a:rPr lang="en-US" sz="4400" dirty="0">
                <a:latin typeface="+mj-lt"/>
                <a:cs typeface="Calibri Light" panose="020F0302020204030204" pitchFamily="34" charset="0"/>
              </a:rPr>
              <a:t>Sample Error Message</a:t>
            </a:r>
          </a:p>
        </p:txBody>
      </p:sp>
      <p:pic>
        <p:nvPicPr>
          <p:cNvPr id="1027" name="Picture 3" descr="An image of an error message that Grants.gov would produce when the four required questions were not completed.">
            <a:extLst>
              <a:ext uri="{FF2B5EF4-FFF2-40B4-BE49-F238E27FC236}">
                <a16:creationId xmlns:a16="http://schemas.microsoft.com/office/drawing/2014/main" id="{D0D6EDDC-DDAC-93AF-0913-16AA04F0DC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52654"/>
            <a:ext cx="12192000" cy="580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04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0492C-C250-D757-DE1E-C1D5DAB272DB}"/>
              </a:ext>
            </a:extLst>
          </p:cNvPr>
          <p:cNvSpPr>
            <a:spLocks noGrp="1"/>
          </p:cNvSpPr>
          <p:nvPr>
            <p:ph type="title"/>
          </p:nvPr>
        </p:nvSpPr>
        <p:spPr>
          <a:xfrm>
            <a:off x="1859373" y="256845"/>
            <a:ext cx="8104226" cy="663965"/>
          </a:xfrm>
        </p:spPr>
        <p:txBody>
          <a:bodyPr>
            <a:noAutofit/>
          </a:bodyPr>
          <a:lstStyle/>
          <a:p>
            <a:pPr algn="ctr"/>
            <a:r>
              <a:rPr lang="en-US" sz="4400" dirty="0">
                <a:latin typeface="+mj-lt"/>
                <a:cs typeface="Calibri Light" panose="020F0302020204030204" pitchFamily="34" charset="0"/>
              </a:rPr>
              <a:t>Grant</a:t>
            </a:r>
            <a:r>
              <a:rPr lang="en-US" sz="4400" dirty="0">
                <a:latin typeface="+mj-lt"/>
              </a:rPr>
              <a:t> </a:t>
            </a:r>
            <a:r>
              <a:rPr lang="en-US" sz="4400" dirty="0">
                <a:latin typeface="+mj-lt"/>
                <a:cs typeface="Calibri Light" panose="020F0302020204030204" pitchFamily="34" charset="0"/>
              </a:rPr>
              <a:t>Program Example </a:t>
            </a:r>
          </a:p>
        </p:txBody>
      </p:sp>
      <p:sp>
        <p:nvSpPr>
          <p:cNvPr id="3" name="Content Placeholder 2">
            <a:extLst>
              <a:ext uri="{FF2B5EF4-FFF2-40B4-BE49-F238E27FC236}">
                <a16:creationId xmlns:a16="http://schemas.microsoft.com/office/drawing/2014/main" id="{30469CB9-CE96-04F6-6E5F-7E1264F487AD}"/>
              </a:ext>
            </a:extLst>
          </p:cNvPr>
          <p:cNvSpPr>
            <a:spLocks noGrp="1"/>
          </p:cNvSpPr>
          <p:nvPr>
            <p:ph idx="1"/>
          </p:nvPr>
        </p:nvSpPr>
        <p:spPr/>
        <p:txBody>
          <a:bodyPr/>
          <a:lstStyle/>
          <a:p>
            <a:r>
              <a:rPr lang="en-US" sz="2000" b="1" dirty="0">
                <a:solidFill>
                  <a:schemeClr val="tx1"/>
                </a:solidFill>
              </a:rPr>
              <a:t>Grant Program Goal</a:t>
            </a:r>
            <a:r>
              <a:rPr lang="en-US" sz="2000" dirty="0"/>
              <a:t>: To provide </a:t>
            </a:r>
            <a:r>
              <a:rPr lang="en-US" sz="2000" i="1" dirty="0"/>
              <a:t>grants to alternative high schools, non-profit organizations, and combinations of those institutions </a:t>
            </a:r>
            <a:r>
              <a:rPr lang="en-US" sz="2000" dirty="0"/>
              <a:t>to provide academics and other support services to prepare low-income, first-generation college students, and other underrepresented students for a college education.</a:t>
            </a:r>
          </a:p>
          <a:p>
            <a:endParaRPr lang="en-US" sz="2000" dirty="0"/>
          </a:p>
          <a:p>
            <a:r>
              <a:rPr lang="en-US" sz="2000" b="1" dirty="0">
                <a:solidFill>
                  <a:schemeClr val="tx1"/>
                </a:solidFill>
              </a:rPr>
              <a:t>ED Strong Interest In</a:t>
            </a:r>
            <a:r>
              <a:rPr lang="en-US" sz="2000" dirty="0">
                <a:solidFill>
                  <a:schemeClr val="tx1"/>
                </a:solidFill>
              </a:rPr>
              <a:t>:</a:t>
            </a:r>
            <a:r>
              <a:rPr lang="en-US" sz="2000" dirty="0">
                <a:solidFill>
                  <a:srgbClr val="FF0000"/>
                </a:solidFill>
              </a:rPr>
              <a:t> </a:t>
            </a:r>
            <a:r>
              <a:rPr lang="en-US" sz="2000" dirty="0"/>
              <a:t>Ensuring </a:t>
            </a:r>
            <a:r>
              <a:rPr lang="en-US" sz="2000" i="1" dirty="0"/>
              <a:t>low-income students, first-generation college students, students who are English learners, students with disabilities, homeless students, students who are in foster care, and other disconnected students</a:t>
            </a:r>
            <a:r>
              <a:rPr lang="en-US" sz="2000" dirty="0"/>
              <a:t>, receive the necessary support to assist them in successfully pursuing a college education.</a:t>
            </a:r>
          </a:p>
          <a:p>
            <a:endParaRPr lang="en-US" sz="2000" dirty="0"/>
          </a:p>
          <a:p>
            <a:r>
              <a:rPr lang="en-US" sz="2000" dirty="0"/>
              <a:t>The several slides that follow provide an example response to each question on the new Section 427 form from a fictitious organization applying for federal funds.</a:t>
            </a:r>
          </a:p>
        </p:txBody>
      </p:sp>
    </p:spTree>
    <p:extLst>
      <p:ext uri="{BB962C8B-B14F-4D97-AF65-F5344CB8AC3E}">
        <p14:creationId xmlns:p14="http://schemas.microsoft.com/office/powerpoint/2010/main" val="4084354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613A-68AF-F4C5-8E64-1263251BE401}"/>
              </a:ext>
            </a:extLst>
          </p:cNvPr>
          <p:cNvSpPr>
            <a:spLocks noGrp="1"/>
          </p:cNvSpPr>
          <p:nvPr>
            <p:ph type="title"/>
          </p:nvPr>
        </p:nvSpPr>
        <p:spPr>
          <a:xfrm>
            <a:off x="2055316" y="191531"/>
            <a:ext cx="9080770" cy="663965"/>
          </a:xfrm>
        </p:spPr>
        <p:txBody>
          <a:bodyPr>
            <a:noAutofit/>
          </a:bodyPr>
          <a:lstStyle/>
          <a:p>
            <a:pPr algn="ctr"/>
            <a:r>
              <a:rPr lang="en-US" sz="4000" dirty="0">
                <a:latin typeface="+mj-lt"/>
                <a:cs typeface="Calibri Light" panose="020F0302020204030204" pitchFamily="34" charset="0"/>
              </a:rPr>
              <a:t>Question</a:t>
            </a:r>
            <a:r>
              <a:rPr lang="en-US" sz="4000" dirty="0">
                <a:latin typeface="+mj-lt"/>
              </a:rPr>
              <a:t> </a:t>
            </a:r>
            <a:r>
              <a:rPr lang="en-US" sz="4000" dirty="0">
                <a:latin typeface="+mj-lt"/>
                <a:cs typeface="Calibri Light" panose="020F0302020204030204" pitchFamily="34" charset="0"/>
              </a:rPr>
              <a:t>One – Response Example</a:t>
            </a:r>
          </a:p>
        </p:txBody>
      </p:sp>
      <p:sp>
        <p:nvSpPr>
          <p:cNvPr id="3" name="Content Placeholder 2">
            <a:extLst>
              <a:ext uri="{FF2B5EF4-FFF2-40B4-BE49-F238E27FC236}">
                <a16:creationId xmlns:a16="http://schemas.microsoft.com/office/drawing/2014/main" id="{3473C964-3CBF-847E-DCE1-691CD9FC5041}"/>
              </a:ext>
            </a:extLst>
          </p:cNvPr>
          <p:cNvSpPr>
            <a:spLocks noGrp="1"/>
          </p:cNvSpPr>
          <p:nvPr>
            <p:ph idx="1"/>
          </p:nvPr>
        </p:nvSpPr>
        <p:spPr>
          <a:xfrm>
            <a:off x="642630" y="1411410"/>
            <a:ext cx="11168000" cy="5255060"/>
          </a:xfrm>
        </p:spPr>
        <p:txBody>
          <a:bodyPr/>
          <a:lstStyle/>
          <a:p>
            <a:pPr marL="0" indent="0">
              <a:buNone/>
            </a:pPr>
            <a:endParaRPr lang="en-US" dirty="0"/>
          </a:p>
          <a:p>
            <a:pPr marL="342900" indent="-342900">
              <a:buClrTx/>
              <a:buFont typeface="+mj-lt"/>
              <a:buAutoNum type="arabicPeriod"/>
            </a:pPr>
            <a:r>
              <a:rPr lang="en-US" sz="2400" dirty="0"/>
              <a:t>Describe how your entity’s existing mission, policies, or commitments ensure equitable access to, and equitable participation in, the proposed project or activity. </a:t>
            </a:r>
          </a:p>
          <a:p>
            <a:pPr marL="0" indent="0">
              <a:buClrTx/>
              <a:buNone/>
            </a:pPr>
            <a:endParaRPr lang="en-US" sz="2400" dirty="0"/>
          </a:p>
          <a:p>
            <a:pPr marL="341313" indent="-341313">
              <a:buNone/>
            </a:pPr>
            <a:r>
              <a:rPr lang="en-US" sz="2400" dirty="0"/>
              <a:t>	Our organization has a contract with the city to operate a non-traditional high school in the local YMCA.  As </a:t>
            </a:r>
            <a:r>
              <a:rPr lang="en-US" sz="2400" b="1" dirty="0"/>
              <a:t>non-traditional,</a:t>
            </a:r>
            <a:r>
              <a:rPr lang="en-US" sz="2400" dirty="0"/>
              <a:t> we will </a:t>
            </a:r>
            <a:r>
              <a:rPr lang="en-US" sz="2400" b="1" dirty="0"/>
              <a:t>open earlier and remain open longer </a:t>
            </a:r>
            <a:r>
              <a:rPr lang="en-US" sz="2400" dirty="0"/>
              <a:t>than a regular high and  be </a:t>
            </a:r>
            <a:r>
              <a:rPr lang="en-US" sz="2400" b="1" dirty="0"/>
              <a:t>open seven days a week </a:t>
            </a:r>
            <a:r>
              <a:rPr lang="en-US" sz="2400" dirty="0"/>
              <a:t>to work with students living on their own, students that are homeless, and students expelled from a regular high school.  One of the goals of our organization is </a:t>
            </a:r>
            <a:r>
              <a:rPr lang="en-US" sz="2400" b="1" dirty="0"/>
              <a:t>to ensure homeless and other non-traditional students</a:t>
            </a:r>
            <a:r>
              <a:rPr lang="en-US" sz="2400" dirty="0"/>
              <a:t> are able to </a:t>
            </a:r>
            <a:r>
              <a:rPr lang="en-US" sz="2400" b="1" dirty="0"/>
              <a:t>obtain high school diplomas</a:t>
            </a:r>
            <a:r>
              <a:rPr lang="en-US" sz="2400" dirty="0"/>
              <a:t>.</a:t>
            </a:r>
          </a:p>
        </p:txBody>
      </p:sp>
    </p:spTree>
    <p:extLst>
      <p:ext uri="{BB962C8B-B14F-4D97-AF65-F5344CB8AC3E}">
        <p14:creationId xmlns:p14="http://schemas.microsoft.com/office/powerpoint/2010/main" val="978709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1D6F-ED11-D496-DBA0-C0C769AB7099}"/>
              </a:ext>
            </a:extLst>
          </p:cNvPr>
          <p:cNvSpPr>
            <a:spLocks noGrp="1"/>
          </p:cNvSpPr>
          <p:nvPr>
            <p:ph type="title"/>
          </p:nvPr>
        </p:nvSpPr>
        <p:spPr>
          <a:xfrm>
            <a:off x="2055316" y="191531"/>
            <a:ext cx="8982798" cy="663965"/>
          </a:xfrm>
        </p:spPr>
        <p:txBody>
          <a:bodyPr>
            <a:noAutofit/>
          </a:bodyPr>
          <a:lstStyle/>
          <a:p>
            <a:pPr algn="ctr"/>
            <a:r>
              <a:rPr lang="en-US" sz="4400" dirty="0">
                <a:latin typeface="+mj-lt"/>
              </a:rPr>
              <a:t>Question 2 – Response Example  </a:t>
            </a:r>
          </a:p>
        </p:txBody>
      </p:sp>
      <p:sp>
        <p:nvSpPr>
          <p:cNvPr id="3" name="Content Placeholder 2">
            <a:extLst>
              <a:ext uri="{FF2B5EF4-FFF2-40B4-BE49-F238E27FC236}">
                <a16:creationId xmlns:a16="http://schemas.microsoft.com/office/drawing/2014/main" id="{D03CA2A1-E45D-757B-3DBF-9B094D9255CC}"/>
              </a:ext>
            </a:extLst>
          </p:cNvPr>
          <p:cNvSpPr>
            <a:spLocks noGrp="1"/>
          </p:cNvSpPr>
          <p:nvPr>
            <p:ph idx="1"/>
          </p:nvPr>
        </p:nvSpPr>
        <p:spPr>
          <a:xfrm>
            <a:off x="609972" y="1891061"/>
            <a:ext cx="11168000" cy="4775408"/>
          </a:xfrm>
        </p:spPr>
        <p:txBody>
          <a:bodyPr/>
          <a:lstStyle/>
          <a:p>
            <a:pPr marL="457200" indent="-457200">
              <a:buClr>
                <a:schemeClr val="tx1">
                  <a:lumMod val="65000"/>
                  <a:lumOff val="35000"/>
                </a:schemeClr>
              </a:buClr>
              <a:buFont typeface="+mj-lt"/>
              <a:buAutoNum type="arabicPeriod" startAt="2"/>
            </a:pPr>
            <a:r>
              <a:rPr lang="en-US" sz="2400" dirty="0"/>
              <a:t>Based on your proposed project or activity, what barriers may impede equitable access and participation of students, educators, or other beneficiaries? </a:t>
            </a:r>
          </a:p>
          <a:p>
            <a:pPr marL="0" indent="0">
              <a:buClr>
                <a:schemeClr val="tx1"/>
              </a:buClr>
              <a:buNone/>
            </a:pPr>
            <a:endParaRPr lang="en-US" sz="2400" dirty="0"/>
          </a:p>
          <a:p>
            <a:pPr marL="511175" indent="0">
              <a:buClr>
                <a:schemeClr val="tx1"/>
              </a:buClr>
              <a:buNone/>
            </a:pPr>
            <a:r>
              <a:rPr lang="en-US" sz="2400" dirty="0"/>
              <a:t>Based on the population that is currently served our organization has identified homeless status or housing insecurity, pregnancy, and language as potential barriers.</a:t>
            </a:r>
          </a:p>
        </p:txBody>
      </p:sp>
    </p:spTree>
    <p:extLst>
      <p:ext uri="{BB962C8B-B14F-4D97-AF65-F5344CB8AC3E}">
        <p14:creationId xmlns:p14="http://schemas.microsoft.com/office/powerpoint/2010/main" val="61831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5CDE-E58F-0EBF-F231-BC4DCDCF8CB3}"/>
              </a:ext>
            </a:extLst>
          </p:cNvPr>
          <p:cNvSpPr>
            <a:spLocks noGrp="1"/>
          </p:cNvSpPr>
          <p:nvPr>
            <p:ph type="title"/>
          </p:nvPr>
        </p:nvSpPr>
        <p:spPr/>
        <p:txBody>
          <a:bodyPr>
            <a:noAutofit/>
          </a:bodyPr>
          <a:lstStyle/>
          <a:p>
            <a:pPr algn="ctr"/>
            <a:r>
              <a:rPr lang="en-US" sz="4000" dirty="0">
                <a:latin typeface="+mj-lt"/>
              </a:rPr>
              <a:t>Question 3 – Response Example </a:t>
            </a:r>
          </a:p>
        </p:txBody>
      </p:sp>
      <p:sp>
        <p:nvSpPr>
          <p:cNvPr id="3" name="Content Placeholder 2">
            <a:extLst>
              <a:ext uri="{FF2B5EF4-FFF2-40B4-BE49-F238E27FC236}">
                <a16:creationId xmlns:a16="http://schemas.microsoft.com/office/drawing/2014/main" id="{CE032C19-DB24-65A9-8285-0ED54FA3F931}"/>
              </a:ext>
            </a:extLst>
          </p:cNvPr>
          <p:cNvSpPr>
            <a:spLocks noGrp="1"/>
          </p:cNvSpPr>
          <p:nvPr>
            <p:ph idx="1"/>
          </p:nvPr>
        </p:nvSpPr>
        <p:spPr>
          <a:xfrm>
            <a:off x="512000" y="1699099"/>
            <a:ext cx="11168000" cy="5507243"/>
          </a:xfrm>
        </p:spPr>
        <p:txBody>
          <a:bodyPr/>
          <a:lstStyle/>
          <a:p>
            <a:pPr marL="342900" indent="-342900">
              <a:buClrTx/>
              <a:buFont typeface="+mj-lt"/>
              <a:buAutoNum type="arabicPeriod" startAt="3"/>
            </a:pPr>
            <a:r>
              <a:rPr lang="en-US" sz="2400" dirty="0"/>
              <a:t>Based on the barriers identified, what steps will you take to address such barriers to equitable access and participation in the proposed project or activity? </a:t>
            </a:r>
          </a:p>
          <a:p>
            <a:pPr marL="0" indent="0">
              <a:buClrTx/>
              <a:buNone/>
            </a:pPr>
            <a:endParaRPr lang="en-US" sz="2400" dirty="0"/>
          </a:p>
          <a:p>
            <a:pPr marL="347663" indent="0">
              <a:buClrTx/>
              <a:buNone/>
            </a:pPr>
            <a:r>
              <a:rPr lang="en-US" sz="2400" dirty="0"/>
              <a:t>We intend to </a:t>
            </a:r>
            <a:r>
              <a:rPr lang="en-US" sz="2400" b="1" dirty="0"/>
              <a:t>offer</a:t>
            </a:r>
            <a:r>
              <a:rPr lang="en-US" sz="2400" dirty="0"/>
              <a:t> </a:t>
            </a:r>
            <a:r>
              <a:rPr lang="en-US" sz="2400" b="1" dirty="0"/>
              <a:t>core subjects of varying levels of math, reading, and science, several times throughout the day and evening</a:t>
            </a:r>
            <a:r>
              <a:rPr lang="en-US" sz="2400" dirty="0"/>
              <a:t> in small group settings so that registered students are able to attend classes needed to graduate.  Daily attendance will be required although not at any set time. </a:t>
            </a:r>
            <a:r>
              <a:rPr lang="en-US" sz="2400" b="1" dirty="0"/>
              <a:t>Multi-lingual counselors will be on sight </a:t>
            </a:r>
            <a:r>
              <a:rPr lang="en-US" sz="2400" dirty="0"/>
              <a:t>at various times to regularly engage with each student.  A </a:t>
            </a:r>
            <a:r>
              <a:rPr lang="en-US" sz="2400" b="1" dirty="0"/>
              <a:t>mobile health truck </a:t>
            </a:r>
            <a:r>
              <a:rPr lang="en-US" sz="2400" dirty="0"/>
              <a:t>will be onsite bi-weekly to address health and safety issues.</a:t>
            </a:r>
          </a:p>
          <a:p>
            <a:pPr marL="0" indent="0">
              <a:buClrTx/>
              <a:buNone/>
            </a:pPr>
            <a:endParaRPr lang="en-US" sz="2000" dirty="0"/>
          </a:p>
          <a:p>
            <a:endParaRPr lang="en-US" dirty="0"/>
          </a:p>
        </p:txBody>
      </p:sp>
    </p:spTree>
    <p:extLst>
      <p:ext uri="{BB962C8B-B14F-4D97-AF65-F5344CB8AC3E}">
        <p14:creationId xmlns:p14="http://schemas.microsoft.com/office/powerpoint/2010/main" val="3870008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06B6-EFB0-B916-0F57-F7667297EB71}"/>
              </a:ext>
            </a:extLst>
          </p:cNvPr>
          <p:cNvSpPr>
            <a:spLocks noGrp="1"/>
          </p:cNvSpPr>
          <p:nvPr>
            <p:ph type="title"/>
          </p:nvPr>
        </p:nvSpPr>
        <p:spPr/>
        <p:txBody>
          <a:bodyPr>
            <a:noAutofit/>
          </a:bodyPr>
          <a:lstStyle/>
          <a:p>
            <a:pPr algn="ctr"/>
            <a:r>
              <a:rPr lang="en-US" sz="4000" dirty="0">
                <a:latin typeface="+mj-lt"/>
              </a:rPr>
              <a:t>Question 4 – Response Example  </a:t>
            </a:r>
          </a:p>
        </p:txBody>
      </p:sp>
      <p:sp>
        <p:nvSpPr>
          <p:cNvPr id="3" name="Content Placeholder 2">
            <a:extLst>
              <a:ext uri="{FF2B5EF4-FFF2-40B4-BE49-F238E27FC236}">
                <a16:creationId xmlns:a16="http://schemas.microsoft.com/office/drawing/2014/main" id="{54B10037-BD6C-EC56-8890-88015391A5C4}"/>
              </a:ext>
            </a:extLst>
          </p:cNvPr>
          <p:cNvSpPr>
            <a:spLocks noGrp="1"/>
          </p:cNvSpPr>
          <p:nvPr>
            <p:ph idx="1"/>
          </p:nvPr>
        </p:nvSpPr>
        <p:spPr>
          <a:xfrm>
            <a:off x="512001" y="1110343"/>
            <a:ext cx="11168000" cy="5747656"/>
          </a:xfrm>
        </p:spPr>
        <p:txBody>
          <a:bodyPr/>
          <a:lstStyle/>
          <a:p>
            <a:pPr marL="342900" indent="-342900">
              <a:spcAft>
                <a:spcPts val="1200"/>
              </a:spcAft>
              <a:buClrTx/>
              <a:buFont typeface="+mj-lt"/>
              <a:buAutoNum type="arabicPeriod" startAt="4"/>
            </a:pPr>
            <a:r>
              <a:rPr lang="en-US" sz="2400" dirty="0"/>
              <a:t>What is your timeline, including targeted milestones, for addressing these identified barriers?</a:t>
            </a:r>
          </a:p>
          <a:p>
            <a:pPr marL="690563" indent="-342900">
              <a:spcAft>
                <a:spcPts val="1800"/>
              </a:spcAft>
              <a:buClrTx/>
            </a:pPr>
            <a:r>
              <a:rPr lang="en-US" sz="2400" dirty="0"/>
              <a:t>Extensive outreach through </a:t>
            </a:r>
            <a:r>
              <a:rPr lang="en-US" sz="2400" b="1" dirty="0"/>
              <a:t>posters and flyers posted at local community organizations and shops</a:t>
            </a:r>
            <a:r>
              <a:rPr lang="en-US" sz="2400" dirty="0"/>
              <a:t>, support from the YMCA patrons, mobile health van team, and our </a:t>
            </a:r>
            <a:r>
              <a:rPr lang="en-US" sz="2400" b="1" dirty="0"/>
              <a:t>counseling staff conducting daily foot patrols </a:t>
            </a:r>
            <a:r>
              <a:rPr lang="en-US" sz="2400" dirty="0"/>
              <a:t>within a specific perimeter and in the hangout areas of targeted youth in order to share information and recruit targeted population.</a:t>
            </a:r>
          </a:p>
          <a:p>
            <a:pPr marL="690563" indent="-342900">
              <a:spcAft>
                <a:spcPts val="1800"/>
              </a:spcAft>
              <a:buClrTx/>
            </a:pPr>
            <a:r>
              <a:rPr lang="en-US" sz="2400" dirty="0"/>
              <a:t>The </a:t>
            </a:r>
            <a:r>
              <a:rPr lang="en-US" sz="2400" b="1" dirty="0"/>
              <a:t>target population </a:t>
            </a:r>
            <a:r>
              <a:rPr lang="en-US" sz="2400" dirty="0"/>
              <a:t>assigned through the system such as juvenile courts will also </a:t>
            </a:r>
            <a:r>
              <a:rPr lang="en-US" sz="2400" b="1" dirty="0"/>
              <a:t>assist in the identification and recruitment </a:t>
            </a:r>
            <a:r>
              <a:rPr lang="en-US" sz="2400" dirty="0"/>
              <a:t>of the target population.</a:t>
            </a:r>
          </a:p>
          <a:p>
            <a:pPr marL="690563" indent="-342900">
              <a:spcAft>
                <a:spcPts val="1800"/>
              </a:spcAft>
              <a:buClrTx/>
            </a:pPr>
            <a:r>
              <a:rPr lang="en-US" sz="2400" b="1" dirty="0"/>
              <a:t>Register five percent (50 students) </a:t>
            </a:r>
            <a:r>
              <a:rPr lang="en-US" sz="2400" dirty="0"/>
              <a:t>of the target population (as documented by local standard statistical references), for core classes </a:t>
            </a:r>
            <a:r>
              <a:rPr lang="en-US" sz="2400" b="1" dirty="0"/>
              <a:t>within 180 days </a:t>
            </a:r>
            <a:r>
              <a:rPr lang="en-US" sz="2400" dirty="0"/>
              <a:t>of the opening of the school year. </a:t>
            </a:r>
          </a:p>
        </p:txBody>
      </p:sp>
    </p:spTree>
    <p:extLst>
      <p:ext uri="{BB962C8B-B14F-4D97-AF65-F5344CB8AC3E}">
        <p14:creationId xmlns:p14="http://schemas.microsoft.com/office/powerpoint/2010/main" val="131875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BE4E-1898-B6C2-4C05-B54A5D20EA79}"/>
              </a:ext>
            </a:extLst>
          </p:cNvPr>
          <p:cNvSpPr>
            <a:spLocks noGrp="1"/>
          </p:cNvSpPr>
          <p:nvPr>
            <p:ph type="title"/>
          </p:nvPr>
        </p:nvSpPr>
        <p:spPr/>
        <p:txBody>
          <a:bodyPr>
            <a:noAutofit/>
          </a:bodyPr>
          <a:lstStyle/>
          <a:p>
            <a:pPr algn="ctr"/>
            <a:r>
              <a:rPr lang="en-US" sz="4000" dirty="0">
                <a:latin typeface="+mj-lt"/>
              </a:rPr>
              <a:t>GEPA Form Instructions </a:t>
            </a:r>
          </a:p>
        </p:txBody>
      </p:sp>
      <p:sp>
        <p:nvSpPr>
          <p:cNvPr id="3" name="Content Placeholder 2">
            <a:extLst>
              <a:ext uri="{FF2B5EF4-FFF2-40B4-BE49-F238E27FC236}">
                <a16:creationId xmlns:a16="http://schemas.microsoft.com/office/drawing/2014/main" id="{CAF0F1DF-EFE7-A406-2D22-0C22668ADCE9}"/>
              </a:ext>
            </a:extLst>
          </p:cNvPr>
          <p:cNvSpPr>
            <a:spLocks noGrp="1"/>
          </p:cNvSpPr>
          <p:nvPr>
            <p:ph idx="1"/>
          </p:nvPr>
        </p:nvSpPr>
        <p:spPr>
          <a:xfrm>
            <a:off x="512001" y="1350757"/>
            <a:ext cx="11168000" cy="5158900"/>
          </a:xfrm>
        </p:spPr>
        <p:txBody>
          <a:bodyPr/>
          <a:lstStyle/>
          <a:p>
            <a:pPr>
              <a:spcAft>
                <a:spcPts val="1200"/>
              </a:spcAft>
              <a:buClr>
                <a:schemeClr val="tx1">
                  <a:lumMod val="65000"/>
                  <a:lumOff val="35000"/>
                </a:schemeClr>
              </a:buClr>
            </a:pPr>
            <a:r>
              <a:rPr lang="en-US" sz="2300" dirty="0"/>
              <a:t>Applicants may </a:t>
            </a:r>
            <a:r>
              <a:rPr lang="en-US" sz="2300" i="1" dirty="0"/>
              <a:t>identify any barriers that may impede equitable access and participation in </a:t>
            </a:r>
            <a:r>
              <a:rPr lang="en-US" sz="2300" dirty="0"/>
              <a:t>the proposed project or activity, including, but not limited to, barriers based on economic disadvantage, gender, race, ethnicity, color, national origin, disability, age, language, migrant status, rural status, homeless status or housing insecurity, pregnancy, parenting, or caregiving status, and sexual orientation. </a:t>
            </a:r>
          </a:p>
          <a:p>
            <a:pPr>
              <a:spcAft>
                <a:spcPts val="1200"/>
              </a:spcAft>
              <a:buClr>
                <a:schemeClr val="tx1">
                  <a:lumMod val="65000"/>
                  <a:lumOff val="35000"/>
                </a:schemeClr>
              </a:buClr>
            </a:pPr>
            <a:r>
              <a:rPr lang="en-US" sz="2300" dirty="0"/>
              <a:t>Applicants are </a:t>
            </a:r>
            <a:r>
              <a:rPr lang="en-US" sz="2300" i="1" dirty="0"/>
              <a:t>not required to have mission statements or policies that align with equity </a:t>
            </a:r>
            <a:r>
              <a:rPr lang="en-US" sz="2300" dirty="0"/>
              <a:t>in order to submit an application. </a:t>
            </a:r>
          </a:p>
          <a:p>
            <a:pPr>
              <a:spcAft>
                <a:spcPts val="1200"/>
              </a:spcAft>
              <a:buClr>
                <a:schemeClr val="tx1">
                  <a:lumMod val="65000"/>
                  <a:lumOff val="35000"/>
                </a:schemeClr>
              </a:buClr>
            </a:pPr>
            <a:r>
              <a:rPr lang="en-US" sz="2300" dirty="0"/>
              <a:t>Applicants may have </a:t>
            </a:r>
            <a:r>
              <a:rPr lang="en-US" sz="2300" i="1" dirty="0"/>
              <a:t>already included some or all this required information in the narrative sections of their applications or their State Plans</a:t>
            </a:r>
            <a:r>
              <a:rPr lang="en-US" sz="2300" dirty="0"/>
              <a:t>.  In responding to this requirement, for each question, applicants </a:t>
            </a:r>
            <a:r>
              <a:rPr lang="en-US" sz="2300" i="1" dirty="0"/>
              <a:t>may provide a cross-reference to the section(s) and page number(s) </a:t>
            </a:r>
            <a:r>
              <a:rPr lang="en-US" sz="2300" dirty="0"/>
              <a:t>in their applications or State Plans that includes the information responsive to that question on this form or may restate that information on this form.</a:t>
            </a:r>
          </a:p>
          <a:p>
            <a:endParaRPr lang="en-US" dirty="0"/>
          </a:p>
        </p:txBody>
      </p:sp>
    </p:spTree>
    <p:extLst>
      <p:ext uri="{BB962C8B-B14F-4D97-AF65-F5344CB8AC3E}">
        <p14:creationId xmlns:p14="http://schemas.microsoft.com/office/powerpoint/2010/main" val="1127277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BE4E-1898-B6C2-4C05-B54A5D20EA79}"/>
              </a:ext>
            </a:extLst>
          </p:cNvPr>
          <p:cNvSpPr>
            <a:spLocks noGrp="1"/>
          </p:cNvSpPr>
          <p:nvPr>
            <p:ph type="title"/>
          </p:nvPr>
        </p:nvSpPr>
        <p:spPr/>
        <p:txBody>
          <a:bodyPr>
            <a:noAutofit/>
          </a:bodyPr>
          <a:lstStyle/>
          <a:p>
            <a:pPr algn="ctr"/>
            <a:r>
              <a:rPr lang="en-US" sz="4000" dirty="0">
                <a:latin typeface="+mj-lt"/>
              </a:rPr>
              <a:t>GEPA Form Instructions continued</a:t>
            </a:r>
          </a:p>
        </p:txBody>
      </p:sp>
      <p:sp>
        <p:nvSpPr>
          <p:cNvPr id="3" name="Content Placeholder 2">
            <a:extLst>
              <a:ext uri="{FF2B5EF4-FFF2-40B4-BE49-F238E27FC236}">
                <a16:creationId xmlns:a16="http://schemas.microsoft.com/office/drawing/2014/main" id="{CAF0F1DF-EFE7-A406-2D22-0C22668ADCE9}"/>
              </a:ext>
            </a:extLst>
          </p:cNvPr>
          <p:cNvSpPr>
            <a:spLocks noGrp="1"/>
          </p:cNvSpPr>
          <p:nvPr>
            <p:ph idx="1"/>
          </p:nvPr>
        </p:nvSpPr>
        <p:spPr>
          <a:xfrm>
            <a:off x="512000" y="1122157"/>
            <a:ext cx="11168000" cy="5637872"/>
          </a:xfrm>
        </p:spPr>
        <p:txBody>
          <a:bodyPr/>
          <a:lstStyle/>
          <a:p>
            <a:pPr>
              <a:spcAft>
                <a:spcPts val="1200"/>
              </a:spcAft>
              <a:buClr>
                <a:schemeClr val="tx1">
                  <a:lumMod val="65000"/>
                  <a:lumOff val="35000"/>
                </a:schemeClr>
              </a:buClr>
            </a:pPr>
            <a:r>
              <a:rPr lang="en-US" sz="2300" dirty="0"/>
              <a:t>Applicants must respond to each question using the associated text box. Each text box </a:t>
            </a:r>
            <a:r>
              <a:rPr lang="en-US" sz="2300" i="1" dirty="0"/>
              <a:t>allows approximately 4000 characters</a:t>
            </a:r>
            <a:r>
              <a:rPr lang="en-US" sz="2300" dirty="0"/>
              <a:t>; therefore, if copying and pasting into the text box from another document be sure to check that everything copied. </a:t>
            </a:r>
          </a:p>
          <a:p>
            <a:pPr>
              <a:spcAft>
                <a:spcPts val="1200"/>
              </a:spcAft>
              <a:buClr>
                <a:schemeClr val="tx1">
                  <a:lumMod val="65000"/>
                  <a:lumOff val="35000"/>
                </a:schemeClr>
              </a:buClr>
            </a:pPr>
            <a:r>
              <a:rPr lang="en-US" sz="2300" dirty="0"/>
              <a:t>Applicants should </a:t>
            </a:r>
            <a:r>
              <a:rPr lang="en-US" sz="2300" i="1" dirty="0"/>
              <a:t>use the “check for errors” button </a:t>
            </a:r>
            <a:r>
              <a:rPr lang="en-US" sz="2300" dirty="0"/>
              <a:t>before they save the form.  Applicants will receive an error message if any response is missing and will not be able to submit the application due to the missing information. </a:t>
            </a:r>
          </a:p>
          <a:p>
            <a:pPr>
              <a:spcAft>
                <a:spcPts val="1200"/>
              </a:spcAft>
              <a:buClr>
                <a:schemeClr val="tx1">
                  <a:lumMod val="65000"/>
                  <a:lumOff val="35000"/>
                </a:schemeClr>
              </a:buClr>
            </a:pPr>
            <a:r>
              <a:rPr lang="en-US" sz="2300" dirty="0"/>
              <a:t>Applicants that have </a:t>
            </a:r>
            <a:r>
              <a:rPr lang="en-US" sz="2300" i="1" dirty="0"/>
              <a:t>already undertaken steps </a:t>
            </a:r>
            <a:r>
              <a:rPr lang="en-US" sz="2300" dirty="0"/>
              <a:t>to address barriers must </a:t>
            </a:r>
            <a:r>
              <a:rPr lang="en-US" sz="2300" i="1" dirty="0"/>
              <a:t>still provide an explanation and/or description of the steps </a:t>
            </a:r>
            <a:r>
              <a:rPr lang="en-US" sz="2300" dirty="0"/>
              <a:t>already taken in each text box, as appropriate, to satisfy the GEPA Section 427 requirement. </a:t>
            </a:r>
          </a:p>
          <a:p>
            <a:pPr>
              <a:spcAft>
                <a:spcPts val="1200"/>
              </a:spcAft>
              <a:buClr>
                <a:schemeClr val="tx1">
                  <a:lumMod val="65000"/>
                  <a:lumOff val="35000"/>
                </a:schemeClr>
              </a:buClr>
            </a:pPr>
            <a:r>
              <a:rPr lang="en-US" sz="2300" dirty="0"/>
              <a:t>Applicants that </a:t>
            </a:r>
            <a:r>
              <a:rPr lang="en-US" sz="2300" i="1" dirty="0"/>
              <a:t>believe no barriers </a:t>
            </a:r>
            <a:r>
              <a:rPr lang="en-US" sz="2300" dirty="0"/>
              <a:t>exist must </a:t>
            </a:r>
            <a:r>
              <a:rPr lang="en-US" sz="2300" i="1" dirty="0"/>
              <a:t>still provide an explanation and/or description </a:t>
            </a:r>
            <a:r>
              <a:rPr lang="en-US" sz="2300" dirty="0"/>
              <a:t>to each question to </a:t>
            </a:r>
            <a:r>
              <a:rPr lang="en-US" sz="2300" i="1" dirty="0"/>
              <a:t>validate that perception</a:t>
            </a:r>
            <a:r>
              <a:rPr lang="en-US" sz="2300" dirty="0"/>
              <a:t>, as appropriate, to satisfy the GEPA Section 427 requirement. </a:t>
            </a:r>
          </a:p>
        </p:txBody>
      </p:sp>
    </p:spTree>
    <p:extLst>
      <p:ext uri="{BB962C8B-B14F-4D97-AF65-F5344CB8AC3E}">
        <p14:creationId xmlns:p14="http://schemas.microsoft.com/office/powerpoint/2010/main" val="90243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6C66-09F6-AB7C-F17F-62D846AB2AFB}"/>
              </a:ext>
            </a:extLst>
          </p:cNvPr>
          <p:cNvSpPr>
            <a:spLocks noGrp="1"/>
          </p:cNvSpPr>
          <p:nvPr>
            <p:ph type="title"/>
          </p:nvPr>
        </p:nvSpPr>
        <p:spPr/>
        <p:txBody>
          <a:bodyPr>
            <a:noAutofit/>
          </a:bodyPr>
          <a:lstStyle/>
          <a:p>
            <a:pPr algn="ctr"/>
            <a:r>
              <a:rPr lang="en-US" sz="4000" dirty="0">
                <a:latin typeface="+mj-lt"/>
              </a:rPr>
              <a:t>GEPA Section 427 Resources</a:t>
            </a:r>
          </a:p>
        </p:txBody>
      </p:sp>
      <p:sp>
        <p:nvSpPr>
          <p:cNvPr id="3" name="Content Placeholder 2">
            <a:extLst>
              <a:ext uri="{FF2B5EF4-FFF2-40B4-BE49-F238E27FC236}">
                <a16:creationId xmlns:a16="http://schemas.microsoft.com/office/drawing/2014/main" id="{B51F7891-D126-3D73-DEAD-37DC5B682C0A}"/>
              </a:ext>
            </a:extLst>
          </p:cNvPr>
          <p:cNvSpPr>
            <a:spLocks noGrp="1"/>
          </p:cNvSpPr>
          <p:nvPr>
            <p:ph idx="1"/>
          </p:nvPr>
        </p:nvSpPr>
        <p:spPr>
          <a:xfrm>
            <a:off x="512001" y="1350756"/>
            <a:ext cx="11168000" cy="5327361"/>
          </a:xfrm>
        </p:spPr>
        <p:txBody>
          <a:bodyPr/>
          <a:lstStyle/>
          <a:p>
            <a:pPr>
              <a:buClr>
                <a:schemeClr val="tx1">
                  <a:lumMod val="65000"/>
                  <a:lumOff val="35000"/>
                </a:schemeClr>
              </a:buClr>
            </a:pPr>
            <a:r>
              <a:rPr lang="en-US" sz="2400" dirty="0"/>
              <a:t>PDF version of Section 427 form and instructions (add website link)</a:t>
            </a:r>
          </a:p>
          <a:p>
            <a:pPr>
              <a:buClr>
                <a:schemeClr val="tx1">
                  <a:lumMod val="65000"/>
                  <a:lumOff val="35000"/>
                </a:schemeClr>
              </a:buClr>
            </a:pPr>
            <a:endParaRPr lang="en-US" sz="2400" dirty="0"/>
          </a:p>
          <a:p>
            <a:pPr>
              <a:spcBef>
                <a:spcPts val="0"/>
              </a:spcBef>
              <a:spcAft>
                <a:spcPts val="0"/>
              </a:spcAft>
              <a:buClr>
                <a:schemeClr val="tx1">
                  <a:lumMod val="65000"/>
                  <a:lumOff val="35000"/>
                </a:schemeClr>
              </a:buClr>
            </a:pPr>
            <a:r>
              <a:rPr lang="en-US" sz="2400" dirty="0"/>
              <a:t>Computer-based training, </a:t>
            </a:r>
            <a:r>
              <a:rPr lang="en-US" sz="2400" dirty="0">
                <a:hlinkClick r:id="rId3" tooltip="Ensuring Equitable Opportunities Under the GEPA Section 427"/>
              </a:rPr>
              <a:t>Ensuring Equitable Opportunities Under the GEPA Section 427</a:t>
            </a:r>
            <a:endParaRPr lang="en-US" sz="2400" dirty="0"/>
          </a:p>
          <a:p>
            <a:pPr>
              <a:spcBef>
                <a:spcPts val="0"/>
              </a:spcBef>
              <a:spcAft>
                <a:spcPts val="0"/>
              </a:spcAft>
              <a:buClr>
                <a:schemeClr val="tx1">
                  <a:lumMod val="65000"/>
                  <a:lumOff val="35000"/>
                </a:schemeClr>
              </a:buClr>
            </a:pPr>
            <a:endParaRPr lang="en-US" sz="2400" dirty="0">
              <a:effectLst/>
              <a:latin typeface="Calibri" panose="020F0502020204030204" pitchFamily="34" charset="0"/>
              <a:ea typeface="Calibri" panose="020F0502020204030204" pitchFamily="34" charset="0"/>
            </a:endParaRPr>
          </a:p>
          <a:p>
            <a:pPr>
              <a:spcBef>
                <a:spcPts val="0"/>
              </a:spcBef>
              <a:spcAft>
                <a:spcPts val="0"/>
              </a:spcAft>
              <a:buClr>
                <a:schemeClr val="tx1">
                  <a:lumMod val="65000"/>
                  <a:lumOff val="35000"/>
                </a:schemeClr>
              </a:buClr>
            </a:pPr>
            <a:r>
              <a:rPr lang="en-US" sz="2400" dirty="0"/>
              <a:t>GEPA Section 427 form Frequently Asked Questions (FAQs)</a:t>
            </a:r>
          </a:p>
          <a:p>
            <a:pPr>
              <a:buClr>
                <a:schemeClr val="tx1">
                  <a:lumMod val="65000"/>
                  <a:lumOff val="35000"/>
                </a:schemeClr>
              </a:buClr>
            </a:pPr>
            <a:endParaRPr lang="en-US" sz="2400" dirty="0"/>
          </a:p>
          <a:p>
            <a:pPr>
              <a:buClr>
                <a:schemeClr val="tx1">
                  <a:lumMod val="65000"/>
                  <a:lumOff val="35000"/>
                </a:schemeClr>
              </a:buClr>
            </a:pPr>
            <a:r>
              <a:rPr lang="en-US" sz="2400" dirty="0"/>
              <a:t>The Department of Education Equity Action Plan at </a:t>
            </a:r>
            <a:r>
              <a:rPr lang="en-US" sz="2400" dirty="0">
                <a:hlinkClick r:id="rId4" tooltip="ED.gov/equity"/>
              </a:rPr>
              <a:t>ED.gov/equity</a:t>
            </a:r>
            <a:endParaRPr lang="en-US" sz="2400" dirty="0"/>
          </a:p>
          <a:p>
            <a:pPr>
              <a:buClr>
                <a:schemeClr val="tx1">
                  <a:lumMod val="65000"/>
                  <a:lumOff val="35000"/>
                </a:schemeClr>
              </a:buClr>
            </a:pPr>
            <a:endParaRPr lang="en-US" sz="2400" dirty="0"/>
          </a:p>
          <a:p>
            <a:pPr>
              <a:buClr>
                <a:schemeClr val="tx1">
                  <a:lumMod val="65000"/>
                  <a:lumOff val="35000"/>
                </a:schemeClr>
              </a:buClr>
            </a:pPr>
            <a:r>
              <a:rPr lang="en-US" sz="2400" dirty="0"/>
              <a:t>Comments or concerns regarding the status of your individual form may be addressed to the person listed in the FOR FURTHER INFORMATION CONTACT section in the competition Notice Inviting Applications. </a:t>
            </a:r>
          </a:p>
        </p:txBody>
      </p:sp>
    </p:spTree>
    <p:extLst>
      <p:ext uri="{BB962C8B-B14F-4D97-AF65-F5344CB8AC3E}">
        <p14:creationId xmlns:p14="http://schemas.microsoft.com/office/powerpoint/2010/main" val="948702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onnectED Document" ma:contentTypeID="0x0101006957C9312C19EF49A0B8B9F3933717CB008C42B2AD22479F4A967C73560CB0B7DF" ma:contentTypeVersion="68" ma:contentTypeDescription="" ma:contentTypeScope="" ma:versionID="29875ccd0e95245ee92a69ecde790bac">
  <xsd:schema xmlns:xsd="http://www.w3.org/2001/XMLSchema" xmlns:xs="http://www.w3.org/2001/XMLSchema" xmlns:p="http://schemas.microsoft.com/office/2006/metadata/properties" xmlns:ns1="http://schemas.microsoft.com/sharepoint/v3" xmlns:ns2="43c97c49-61df-4b4d-a450-38a914d846a6" xmlns:ns4="2a2db8c4-56ab-4882-a5d0-0fe8165c6658" xmlns:ns5="24b3dfa5-3bf8-4de6-b422-da3153952c69" targetNamespace="http://schemas.microsoft.com/office/2006/metadata/properties" ma:root="true" ma:fieldsID="4fd2632b09475c1cd45408b030e13c9a" ns1:_="" ns2:_="" ns4:_="" ns5:_="">
    <xsd:import namespace="http://schemas.microsoft.com/sharepoint/v3"/>
    <xsd:import namespace="43c97c49-61df-4b4d-a450-38a914d846a6"/>
    <xsd:import namespace="2a2db8c4-56ab-4882-a5d0-0fe8165c6658"/>
    <xsd:import namespace="24b3dfa5-3bf8-4de6-b422-da3153952c69"/>
    <xsd:element name="properties">
      <xsd:complexType>
        <xsd:sequence>
          <xsd:element name="documentManagement">
            <xsd:complexType>
              <xsd:all>
                <xsd:element ref="ns2:LeadIn"/>
                <xsd:element ref="ns1:PublishingStartDate" minOccurs="0"/>
                <xsd:element ref="ns2:ContentReviewDate"/>
                <xsd:element ref="ns1:PublishingExpirationDate" minOccurs="0"/>
                <xsd:element ref="ns1:PublishingContact" minOccurs="0"/>
                <xsd:element ref="ns2:Content508Compliant"/>
                <xsd:element ref="ns2:Archive" minOccurs="0"/>
                <xsd:element ref="ns2:ncaf0338309d44939a561ea6e1d3dda9" minOccurs="0"/>
                <xsd:element ref="ns2:hebfa55e97a440a4b0b631fde26adccc" minOccurs="0"/>
                <xsd:element ref="ns4:TaxCatchAll" minOccurs="0"/>
                <xsd:element ref="ns4:TaxCatchAllLabel" minOccurs="0"/>
                <xsd:element ref="ns2:ContentIsFeatured" minOccurs="0"/>
                <xsd:element ref="ns2:i9ab4d0357c04776b400b9805696f9b5" minOccurs="0"/>
                <xsd:element ref="ns2:ida0f8b217f94daa82dc4eea35819a07" minOccurs="0"/>
                <xsd:element ref="ns2:l08bc5eda453452bb48ea35ca61d4e33" minOccurs="0"/>
                <xsd:element ref="ns2:naff5b59156a4da596b561dfa138abab" minOccurs="0"/>
                <xsd:element ref="ns2:ContentStatus" minOccurs="0"/>
                <xsd:element ref="ns1:URL" minOccurs="0"/>
                <xsd:element ref="ns2:SharedWithUsers" minOccurs="0"/>
                <xsd:element ref="ns2:SharedWithDetails" minOccurs="0"/>
                <xsd:element ref="ns5:MediaServiceMetadata" minOccurs="0"/>
                <xsd:element ref="ns5:MediaServiceFastMetadata" minOccurs="0"/>
                <xsd:element ref="ns5:MediaServiceDateTaken" minOccurs="0"/>
                <xsd:element ref="ns5:MediaServiceAutoTags" minOccurs="0"/>
                <xsd:element ref="ns5:MediaServiceOCR" minOccurs="0"/>
                <xsd:element ref="ns5:MediaServiceGenerationTime" minOccurs="0"/>
                <xsd:element ref="ns5: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6" nillable="true" ma:displayName="Scheduling Start Date" ma:description="" ma:internalName="PublishingStartDate" ma:readOnly="false">
      <xsd:simpleType>
        <xsd:restriction base="dms:Unknown"/>
      </xsd:simpleType>
    </xsd:element>
    <xsd:element name="PublishingExpirationDate" ma:index="8" nillable="true" ma:displayName="Scheduling End Date" ma:description="" ma:indexed="true" ma:internalName="PublishingExpirationDate" ma:readOnly="false">
      <xsd:simpleType>
        <xsd:restriction base="dms:Unknown"/>
      </xsd:simpleType>
    </xsd:element>
    <xsd:element name="PublishingContact" ma:index="9" nillable="true" ma:displayName="Contact" ma:description="" ma:list="UserInfo" ma:internalName="PublishingContact"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RL" ma:index="32" nillable="true" ma:displayName="URL" ma:description="The Description is the hyperlinked word or phrase the user will see in the browser." ma:format="Hyperlink" ma:hidden="true" ma:internalName="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c97c49-61df-4b4d-a450-38a914d846a6" elementFormDefault="qualified">
    <xsd:import namespace="http://schemas.microsoft.com/office/2006/documentManagement/types"/>
    <xsd:import namespace="http://schemas.microsoft.com/office/infopath/2007/PartnerControls"/>
    <xsd:element name="LeadIn" ma:index="2" ma:displayName="Lead In" ma:description="Short description of content 255 character limit." ma:internalName="LeadIn" ma:readOnly="false">
      <xsd:simpleType>
        <xsd:restriction base="dms:Note">
          <xsd:maxLength value="255"/>
        </xsd:restriction>
      </xsd:simpleType>
    </xsd:element>
    <xsd:element name="ContentReviewDate" ma:index="7" ma:displayName="Review Date" ma:default="2024-04-19T00:00:00Z" ma:description="Default review date is 6 months from today; can be set up to one year from today." ma:format="DateOnly" ma:indexed="true" ma:internalName="ContentReviewDate" ma:readOnly="false">
      <xsd:simpleType>
        <xsd:restriction base="dms:DateTime"/>
      </xsd:simpleType>
    </xsd:element>
    <xsd:element name="Content508Compliant" ma:index="10" ma:displayName="508 Compliance Check" ma:description="508 Compliance Check" ma:format="RadioButtons" ma:internalName="Content508Compliant" ma:readOnly="false">
      <xsd:simpleType>
        <xsd:restriction base="dms:Choice">
          <xsd:enumeration value="I confirm that this content is accessible"/>
          <xsd:enumeration value="This content is not fully accessible, but an accessible alternative has been provided"/>
        </xsd:restriction>
      </xsd:simpleType>
    </xsd:element>
    <xsd:element name="Archive" ma:index="12" nillable="true" ma:displayName="Send To Archive" ma:default="0" ma:indexed="true" ma:internalName="Archive" ma:readOnly="false">
      <xsd:simpleType>
        <xsd:restriction base="dms:Boolean"/>
      </xsd:simpleType>
    </xsd:element>
    <xsd:element name="ncaf0338309d44939a561ea6e1d3dda9" ma:index="15" nillable="true" ma:taxonomy="true" ma:internalName="ncaf0338309d44939a561ea6e1d3dda9" ma:taxonomyFieldName="Enterprise_x0020_Site_x0020_Category_x002F_Topic" ma:displayName="Sorting Tag" ma:readOnly="false" ma:fieldId="{7caf0338-309d-4493-9a56-1ea6e1d3dda9}" ma:sspId="557479ed-16e3-4c54-a34b-e226e0af443e" ma:termSetId="119c80f3-b1ed-47ae-ae36-ffa39bd69d7b" ma:anchorId="d422a0d3-f108-42bc-beec-3ad047bcd634" ma:open="false" ma:isKeyword="false">
      <xsd:complexType>
        <xsd:sequence>
          <xsd:element ref="pc:Terms" minOccurs="0" maxOccurs="1"/>
        </xsd:sequence>
      </xsd:complexType>
    </xsd:element>
    <xsd:element name="hebfa55e97a440a4b0b631fde26adccc" ma:index="20" nillable="true" ma:taxonomy="true" ma:internalName="hebfa55e97a440a4b0b631fde26adccc" ma:taxonomyFieldName="ContentOffice" ma:displayName="Sponsoring Office" ma:readOnly="false" ma:fieldId="{1ebfa55e-97a4-40a4-b0b6-31fde26adccc}" ma:sspId="557479ed-16e3-4c54-a34b-e226e0af443e" ma:termSetId="7e04a86c-8f81-46dc-b759-9fc4b547f82c" ma:anchorId="00000000-0000-0000-0000-000000000000" ma:open="false" ma:isKeyword="false">
      <xsd:complexType>
        <xsd:sequence>
          <xsd:element ref="pc:Terms" minOccurs="0" maxOccurs="1"/>
        </xsd:sequence>
      </xsd:complexType>
    </xsd:element>
    <xsd:element name="ContentIsFeatured" ma:index="23" nillable="true" ma:displayName="Featured item" ma:default="Yes" ma:description="Should this item be featured on the site home page?  (The 5 most recent featured items will be displayed.)" ma:format="RadioButtons" ma:hidden="true" ma:internalName="ContentIsFeatured" ma:readOnly="false">
      <xsd:simpleType>
        <xsd:restriction base="dms:Choice">
          <xsd:enumeration value="Yes"/>
          <xsd:enumeration value="No"/>
        </xsd:restriction>
      </xsd:simpleType>
    </xsd:element>
    <xsd:element name="i9ab4d0357c04776b400b9805696f9b5" ma:index="25" ma:taxonomy="true" ma:internalName="i9ab4d0357c04776b400b9805696f9b5" ma:taxonomyFieldName="connectED_x0020_Offices" ma:displayName="Principal Office" ma:indexed="true" ma:readOnly="false" ma:fieldId="{29ab4d03-57c0-4776-b400-b9805696f9b5}" ma:sspId="557479ed-16e3-4c54-a34b-e226e0af443e" ma:termSetId="7e04a86c-8f81-46dc-b759-9fc4b547f82c" ma:anchorId="00000000-0000-0000-0000-000000000000" ma:open="false" ma:isKeyword="false">
      <xsd:complexType>
        <xsd:sequence>
          <xsd:element ref="pc:Terms" minOccurs="0" maxOccurs="1"/>
        </xsd:sequence>
      </xsd:complexType>
    </xsd:element>
    <xsd:element name="ida0f8b217f94daa82dc4eea35819a07" ma:index="27" ma:taxonomy="true" ma:internalName="ida0f8b217f94daa82dc4eea35819a07" ma:taxonomyFieldName="Navigation_x0020_Category" ma:displayName="Navigation Category" ma:readOnly="false" ma:fieldId="{2da0f8b2-17f9-4daa-82dc-4eea35819a07}" ma:taxonomyMulti="true" ma:sspId="557479ed-16e3-4c54-a34b-e226e0af443e" ma:termSetId="05b4d35a-0460-4330-8fde-c2c016005dea" ma:anchorId="76c6bddf-c024-4dc2-9053-0e627f2aef66" ma:open="false" ma:isKeyword="false">
      <xsd:complexType>
        <xsd:sequence>
          <xsd:element ref="pc:Terms" minOccurs="0" maxOccurs="1"/>
        </xsd:sequence>
      </xsd:complexType>
    </xsd:element>
    <xsd:element name="l08bc5eda453452bb48ea35ca61d4e33" ma:index="28" nillable="true" ma:taxonomy="true" ma:internalName="l08bc5eda453452bb48ea35ca61d4e33" ma:taxonomyFieldName="Enterprise_x0020_Navigation_x0020_Section" ma:displayName="Navigation Section" ma:indexed="true" ma:readOnly="false" ma:fieldId="{508bc5ed-a453-452b-b48e-a35ca61d4e33}" ma:sspId="557479ed-16e3-4c54-a34b-e226e0af443e" ma:termSetId="119c80f3-b1ed-47ae-ae36-ffa39bd69d7b" ma:anchorId="142fe488-e75e-4ff4-801a-97a3d7b9bb4c" ma:open="false" ma:isKeyword="false">
      <xsd:complexType>
        <xsd:sequence>
          <xsd:element ref="pc:Terms" minOccurs="0" maxOccurs="1"/>
        </xsd:sequence>
      </xsd:complexType>
    </xsd:element>
    <xsd:element name="naff5b59156a4da596b561dfa138abab" ma:index="29" nillable="true" ma:taxonomy="true" ma:internalName="naff5b59156a4da596b561dfa138abab" ma:taxonomyFieldName="Secondary_x0020_Navigation_x0020_Category" ma:displayName="Secondary Navigation Category" ma:readOnly="false" ma:fieldId="{7aff5b59-156a-4da5-96b5-61dfa138abab}" ma:sspId="557479ed-16e3-4c54-a34b-e226e0af443e" ma:termSetId="05b4d35a-0460-4330-8fde-c2c016005dea" ma:anchorId="88677f25-daa6-4a05-bdf6-338e0cc0cee7" ma:open="false" ma:isKeyword="false">
      <xsd:complexType>
        <xsd:sequence>
          <xsd:element ref="pc:Terms" minOccurs="0" maxOccurs="1"/>
        </xsd:sequence>
      </xsd:complexType>
    </xsd:element>
    <xsd:element name="ContentStatus" ma:index="31" nillable="true" ma:displayName="Content Status" ma:default="Draft" ma:description="Content Status" ma:format="Dropdown" ma:hidden="true" ma:internalName="ContentStatus" ma:readOnly="false">
      <xsd:simpleType>
        <xsd:restriction base="dms:Choice">
          <xsd:enumeration value="Draft"/>
          <xsd:enumeration value="Webmaster Review"/>
          <xsd:enumeration value="CMT Review"/>
          <xsd:enumeration value="Published"/>
          <xsd:enumeration value="Expired"/>
        </xsd:restriction>
      </xsd:simpleType>
    </xsd:element>
    <xsd:element name="SharedWithUsers" ma:index="33"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2db8c4-56ab-4882-a5d0-0fe8165c665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6054f80d-f26c-4f74-b4ee-ac1d39a2f70a}" ma:internalName="TaxCatchAll" ma:readOnly="false" ma:showField="CatchAllData" ma:web="43c97c49-61df-4b4d-a450-38a914d846a6">
      <xsd:complexType>
        <xsd:complexContent>
          <xsd:extension base="dms:MultiChoiceLookup">
            <xsd:sequence>
              <xsd:element name="Value" type="dms:Lookup" maxOccurs="unbounded" minOccurs="0" nillable="true"/>
            </xsd:sequence>
          </xsd:extension>
        </xsd:complexContent>
      </xsd:complexType>
    </xsd:element>
    <xsd:element name="TaxCatchAllLabel" ma:index="22" nillable="true" ma:displayName="Taxonomy Catch All Column1" ma:hidden="true" ma:list="{6054f80d-f26c-4f74-b4ee-ac1d39a2f70a}" ma:internalName="TaxCatchAllLabel" ma:readOnly="true" ma:showField="CatchAllDataLabel" ma:web="43c97c49-61df-4b4d-a450-38a914d846a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4b3dfa5-3bf8-4de6-b422-da3153952c69" elementFormDefault="qualified">
    <xsd:import namespace="http://schemas.microsoft.com/office/2006/documentManagement/types"/>
    <xsd:import namespace="http://schemas.microsoft.com/office/infopath/2007/PartnerControls"/>
    <xsd:element name="MediaServiceMetadata" ma:index="35" nillable="true" ma:displayName="MediaServiceMetadata" ma:hidden="true" ma:internalName="MediaServiceMetadata" ma:readOnly="true">
      <xsd:simpleType>
        <xsd:restriction base="dms:Note"/>
      </xsd:simpleType>
    </xsd:element>
    <xsd:element name="MediaServiceFastMetadata" ma:index="36" nillable="true" ma:displayName="MediaServiceFastMetadata" ma:hidden="true" ma:internalName="MediaServiceFastMetadata" ma:readOnly="true">
      <xsd:simpleType>
        <xsd:restriction base="dms:Note"/>
      </xsd:simpleType>
    </xsd:element>
    <xsd:element name="MediaServiceDateTaken" ma:index="37" nillable="true" ma:displayName="MediaServiceDateTaken" ma:hidden="true" ma:internalName="MediaServiceDateTaken" ma:readOnly="true">
      <xsd:simpleType>
        <xsd:restriction base="dms:Text"/>
      </xsd:simpleType>
    </xsd:element>
    <xsd:element name="MediaServiceAutoTags" ma:index="38" nillable="true" ma:displayName="Tags" ma:internalName="MediaServiceAutoTags" ma:readOnly="true">
      <xsd:simpleType>
        <xsd:restriction base="dms:Text"/>
      </xsd:simpleType>
    </xsd:element>
    <xsd:element name="MediaServiceOCR" ma:index="39" nillable="true" ma:displayName="Extracted Text" ma:internalName="MediaServiceOCR" ma:readOnly="true">
      <xsd:simpleType>
        <xsd:restriction base="dms:Note">
          <xsd:maxLength value="255"/>
        </xsd:restriction>
      </xsd:simpleType>
    </xsd:element>
    <xsd:element name="MediaServiceGenerationTime" ma:index="40" nillable="true" ma:displayName="MediaServiceGenerationTime" ma:hidden="true" ma:internalName="MediaServiceGenerationTime" ma:readOnly="true">
      <xsd:simpleType>
        <xsd:restriction base="dms:Text"/>
      </xsd:simpleType>
    </xsd:element>
    <xsd:element name="MediaServiceEventHashCode" ma:index="4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9" ma:displayName="Content Type"/>
        <xsd:element ref="dc:title" maxOccurs="1" ma:index="1" ma:displayName="Title"/>
        <xsd:element ref="dc:subject" minOccurs="0" maxOccurs="1"/>
        <xsd:element ref="dc:description" minOccurs="0" maxOccurs="1"/>
        <xsd:element name="keywords" maxOccurs="1" ma:index="11" ma:displayName="Keywords">
          <xsd:simpleType xmlns:xs="http://www.w3.org/2001/XMLSchema">
            <xsd:restriction base="xsd:string">
              <xsd:minLength value="1"/>
            </xsd:restriction>
          </xsd:simpleType>
        </xsd:element>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ntentIsFeatured xmlns="43c97c49-61df-4b4d-a450-38a914d846a6">Yes</ContentIsFeatured>
    <ContentReviewDate xmlns="43c97c49-61df-4b4d-a450-38a914d846a6">2024-04-11T04:00:00+00:00</ContentReviewDate>
    <Archive xmlns="43c97c49-61df-4b4d-a450-38a914d846a6">false</Archive>
    <i9ab4d0357c04776b400b9805696f9b5 xmlns="43c97c49-61df-4b4d-a450-38a914d846a6">
      <Terms xmlns="http://schemas.microsoft.com/office/infopath/2007/PartnerControls">
        <TermInfo xmlns="http://schemas.microsoft.com/office/infopath/2007/PartnerControls">
          <TermName xmlns="http://schemas.microsoft.com/office/infopath/2007/PartnerControls">OGA</TermName>
          <TermId xmlns="http://schemas.microsoft.com/office/infopath/2007/PartnerControls">142d332b-7777-420d-8f79-5f7a6558ddbb</TermId>
        </TermInfo>
      </Terms>
    </i9ab4d0357c04776b400b9805696f9b5>
    <naff5b59156a4da596b561dfa138abab xmlns="43c97c49-61df-4b4d-a450-38a914d846a6">
      <Terms xmlns="http://schemas.microsoft.com/office/infopath/2007/PartnerControls"/>
    </naff5b59156a4da596b561dfa138abab>
    <Content508Compliant xmlns="43c97c49-61df-4b4d-a450-38a914d846a6">I confirm that this content is accessible</Content508Compliant>
    <ContentStatus xmlns="43c97c49-61df-4b4d-a450-38a914d846a6">Draft</ContentStatus>
    <ida0f8b217f94daa82dc4eea35819a07 xmlns="43c97c49-61df-4b4d-a450-38a914d846a6">
      <Terms xmlns="http://schemas.microsoft.com/office/infopath/2007/PartnerControls">
        <TermInfo xmlns="http://schemas.microsoft.com/office/infopath/2007/PartnerControls">
          <TermName xmlns="http://schemas.microsoft.com/office/infopath/2007/PartnerControls">Grant Application Information</TermName>
          <TermId xmlns="http://schemas.microsoft.com/office/infopath/2007/PartnerControls">b92e4bbc-6262-4383-8ced-dc987243d087</TermId>
        </TermInfo>
      </Terms>
    </ida0f8b217f94daa82dc4eea35819a07>
    <URL xmlns="http://schemas.microsoft.com/sharepoint/v3">
      <Url xsi:nil="true"/>
      <Description xsi:nil="true"/>
    </URL>
    <PublishingExpirationDate xmlns="http://schemas.microsoft.com/sharepoint/v3" xsi:nil="true"/>
    <ncaf0338309d44939a561ea6e1d3dda9 xmlns="43c97c49-61df-4b4d-a450-38a914d846a6">
      <Terms xmlns="http://schemas.microsoft.com/office/infopath/2007/PartnerControls"/>
    </ncaf0338309d44939a561ea6e1d3dda9>
    <PublishingStartDate xmlns="http://schemas.microsoft.com/sharepoint/v3" xsi:nil="true"/>
    <TaxCatchAll xmlns="2a2db8c4-56ab-4882-a5d0-0fe8165c6658">
      <Value>314</Value>
      <Value>172</Value>
    </TaxCatchAll>
    <l08bc5eda453452bb48ea35ca61d4e33 xmlns="43c97c49-61df-4b4d-a450-38a914d846a6">
      <Terms xmlns="http://schemas.microsoft.com/office/infopath/2007/PartnerControls"/>
    </l08bc5eda453452bb48ea35ca61d4e33>
    <LeadIn xmlns="43c97c49-61df-4b4d-a450-38a914d846a6">General Overview of GEPA Section 427 and the Standard Form Changes</LeadIn>
    <PublishingContact xmlns="http://schemas.microsoft.com/sharepoint/v3">
      <UserInfo>
        <DisplayName>Holloman, Ronelle</DisplayName>
        <AccountId>1430</AccountId>
        <AccountType/>
      </UserInfo>
    </PublishingContact>
    <hebfa55e97a440a4b0b631fde26adccc xmlns="43c97c49-61df-4b4d-a450-38a914d846a6">
      <Terms xmlns="http://schemas.microsoft.com/office/infopath/2007/PartnerControls"/>
    </hebfa55e97a440a4b0b631fde26adccc>
  </documentManagement>
</p:properties>
</file>

<file path=customXml/itemProps1.xml><?xml version="1.0" encoding="utf-8"?>
<ds:datastoreItem xmlns:ds="http://schemas.openxmlformats.org/officeDocument/2006/customXml" ds:itemID="{40E4B4B0-896C-49F3-A4C7-01AD2BA1AB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c97c49-61df-4b4d-a450-38a914d846a6"/>
    <ds:schemaRef ds:uri="2a2db8c4-56ab-4882-a5d0-0fe8165c6658"/>
    <ds:schemaRef ds:uri="24b3dfa5-3bf8-4de6-b422-da3153952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A56C42-8265-4E38-82E3-06E0B66240D2}">
  <ds:schemaRefs>
    <ds:schemaRef ds:uri="http://schemas.microsoft.com/sharepoint/v3/contenttype/forms"/>
  </ds:schemaRefs>
</ds:datastoreItem>
</file>

<file path=customXml/itemProps3.xml><?xml version="1.0" encoding="utf-8"?>
<ds:datastoreItem xmlns:ds="http://schemas.openxmlformats.org/officeDocument/2006/customXml" ds:itemID="{AF3EB214-C67A-415B-B8F9-576F614680AF}">
  <ds:schemaRefs>
    <ds:schemaRef ds:uri="http://schemas.microsoft.com/office/infopath/2007/PartnerControls"/>
    <ds:schemaRef ds:uri="http://purl.org/dc/terms/"/>
    <ds:schemaRef ds:uri="6469783b-8c9f-49bd-a748-d0236d96afe2"/>
    <ds:schemaRef ds:uri="http://schemas.openxmlformats.org/package/2006/metadata/core-properties"/>
    <ds:schemaRef ds:uri="http://schemas.microsoft.com/office/2006/documentManagement/types"/>
    <ds:schemaRef ds:uri="b98806ae-2436-4866-b2c1-9ae8237f19d1"/>
    <ds:schemaRef ds:uri="http://schemas.microsoft.com/office/2006/metadata/properties"/>
    <ds:schemaRef ds:uri="http://www.w3.org/XML/1998/namespace"/>
    <ds:schemaRef ds:uri="http://purl.org/dc/dcmitype/"/>
    <ds:schemaRef ds:uri="http://purl.org/dc/elements/1.1/"/>
    <ds:schemaRef ds:uri="43c97c49-61df-4b4d-a450-38a914d846a6"/>
    <ds:schemaRef ds:uri="http://schemas.microsoft.com/sharepoint/v3"/>
    <ds:schemaRef ds:uri="2a2db8c4-56ab-4882-a5d0-0fe8165c6658"/>
  </ds:schemaRefs>
</ds:datastoreItem>
</file>

<file path=docProps/app.xml><?xml version="1.0" encoding="utf-8"?>
<Properties xmlns="http://schemas.openxmlformats.org/officeDocument/2006/extended-properties" xmlns:vt="http://schemas.openxmlformats.org/officeDocument/2006/docPropsVTypes">
  <TotalTime>598</TotalTime>
  <Words>1745</Words>
  <Application>Microsoft Office PowerPoint</Application>
  <PresentationFormat>Widescreen</PresentationFormat>
  <Paragraphs>121</Paragraphs>
  <Slides>12</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Calibri</vt:lpstr>
      <vt:lpstr>Calibri Light</vt:lpstr>
      <vt:lpstr>Georgia</vt:lpstr>
      <vt:lpstr>Times New Roman</vt:lpstr>
      <vt:lpstr>Tw Cen MT</vt:lpstr>
      <vt:lpstr>Wingdings</vt:lpstr>
      <vt:lpstr>Office Theme</vt:lpstr>
      <vt:lpstr>1_Office Theme</vt:lpstr>
      <vt:lpstr>General Overview of GEPA Section 427 </vt:lpstr>
      <vt:lpstr>GEPA Section 427 Standard Form Changes</vt:lpstr>
      <vt:lpstr>Updated GEPA Form Has Four Questions</vt:lpstr>
      <vt:lpstr>Sample Error Message</vt:lpstr>
      <vt:lpstr>Grant Program Example </vt:lpstr>
      <vt:lpstr>Question One – Response Example</vt:lpstr>
      <vt:lpstr>Question 2 – Response Example  </vt:lpstr>
      <vt:lpstr>Question 3 – Response Example </vt:lpstr>
      <vt:lpstr>Question 4 – Response Example  </vt:lpstr>
      <vt:lpstr>GEPA Form Instructions </vt:lpstr>
      <vt:lpstr>GEPA Form Instructions continued</vt:lpstr>
      <vt:lpstr>GEPA Section 427 Resources</vt:lpstr>
    </vt:vector>
  </TitlesOfParts>
  <Company>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Overview of GEPA Section 427 </dc:title>
  <dc:creator>Holloman, Ronelle</dc:creator>
  <cp:keywords>GEPA, GEPA Section 427 Application, GEPA Training</cp:keywords>
  <cp:lastModifiedBy>Ceja, Beatriz</cp:lastModifiedBy>
  <cp:revision>1153</cp:revision>
  <dcterms:created xsi:type="dcterms:W3CDTF">2023-02-08T18:30:22Z</dcterms:created>
  <dcterms:modified xsi:type="dcterms:W3CDTF">2023-04-19T19:07:28Z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0x0101006957C9312C19EF49A0B8B9F3933717CB008C42B2AD22479F4A967C73560CB0B7DF</vt:lpwstr>
  </property>
  <property fmtid="{D5CDD505-2E9C-101B-9397-08002B2CF9AE}" pid="3" name="connectED Offices">
    <vt:lpwstr>172;#OGA|142d332b-7777-420d-8f79-5f7a6558ddbb</vt:lpwstr>
  </property>
  <property fmtid="{D5CDD505-2E9C-101B-9397-08002B2CF9AE}" pid="4" name="Navigation Category">
    <vt:lpwstr>314;#Grant Application Information|b92e4bbc-6262-4383-8ced-dc987243d087</vt:lpwstr>
  </property>
  <property fmtid="{D5CDD505-2E9C-101B-9397-08002B2CF9AE}" pid="5" name="ContentOffice">
    <vt:lpwstr/>
  </property>
  <property fmtid="{D5CDD505-2E9C-101B-9397-08002B2CF9AE}" pid="6" name="Enterprise_x0020_Navigation_x0020_Section">
    <vt:lpwstr/>
  </property>
  <property fmtid="{D5CDD505-2E9C-101B-9397-08002B2CF9AE}" pid="7" name="Secondary Navigation Category">
    <vt:lpwstr/>
  </property>
  <property fmtid="{D5CDD505-2E9C-101B-9397-08002B2CF9AE}" pid="8" name="Enterprise_x0020_Site_x0020_Category_x002F_Topic">
    <vt:lpwstr/>
  </property>
  <property fmtid="{D5CDD505-2E9C-101B-9397-08002B2CF9AE}" pid="9" name="Enterprise Site Category/Topic">
    <vt:lpwstr/>
  </property>
  <property fmtid="{D5CDD505-2E9C-101B-9397-08002B2CF9AE}" pid="10" name="Enterprise Navigation Section">
    <vt:lpwstr/>
  </property>
</Properties>
</file>