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4"/>
  </p:sldMasterIdLst>
  <p:notesMasterIdLst>
    <p:notesMasterId r:id="rId7"/>
  </p:notesMasterIdLst>
  <p:handoutMasterIdLst>
    <p:handoutMasterId r:id="rId8"/>
  </p:handoutMasterIdLst>
  <p:sldIdLst>
    <p:sldId id="400" r:id="rId5"/>
    <p:sldId id="401" r:id="rId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urek, Matthew" initials="TM" lastIdx="1" clrIdx="0">
    <p:extLst>
      <p:ext uri="{19B8F6BF-5375-455C-9EA6-DF929625EA0E}">
        <p15:presenceInfo xmlns:p15="http://schemas.microsoft.com/office/powerpoint/2012/main" userId="S-1-5-21-15365455-1894414796-1560228694-949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68" autoAdjust="0"/>
    <p:restoredTop sz="85503" autoAdjust="0"/>
  </p:normalViewPr>
  <p:slideViewPr>
    <p:cSldViewPr snapToGrid="0" showGuides="1">
      <p:cViewPr varScale="1">
        <p:scale>
          <a:sx n="69" d="100"/>
          <a:sy n="69" d="100"/>
        </p:scale>
        <p:origin x="1262" y="67"/>
      </p:cViewPr>
      <p:guideLst>
        <p:guide orient="horz" pos="2162"/>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3" d="100"/>
          <a:sy n="83" d="100"/>
        </p:scale>
        <p:origin x="3894"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rshner, Bethany (contr-i2o)" userId="c60b4ce7-c67a-455f-92e3-60f8724584eb" providerId="ADAL" clId="{ED5FFD1D-5FD2-4468-961E-DEFDE3BB696A}"/>
    <pc:docChg chg="custSel modSld">
      <pc:chgData name="Kershner, Bethany (contr-i2o)" userId="c60b4ce7-c67a-455f-92e3-60f8724584eb" providerId="ADAL" clId="{ED5FFD1D-5FD2-4468-961E-DEFDE3BB696A}" dt="2025-02-25T20:29:04.670" v="198" actId="478"/>
      <pc:docMkLst>
        <pc:docMk/>
      </pc:docMkLst>
      <pc:sldChg chg="modSp mod">
        <pc:chgData name="Kershner, Bethany (contr-i2o)" userId="c60b4ce7-c67a-455f-92e3-60f8724584eb" providerId="ADAL" clId="{ED5FFD1D-5FD2-4468-961E-DEFDE3BB696A}" dt="2025-02-25T20:28:57.711" v="197" actId="20577"/>
        <pc:sldMkLst>
          <pc:docMk/>
          <pc:sldMk cId="3491568313" sldId="400"/>
        </pc:sldMkLst>
        <pc:spChg chg="mod">
          <ac:chgData name="Kershner, Bethany (contr-i2o)" userId="c60b4ce7-c67a-455f-92e3-60f8724584eb" providerId="ADAL" clId="{ED5FFD1D-5FD2-4468-961E-DEFDE3BB696A}" dt="2025-02-25T20:28:02.506" v="21" actId="20577"/>
          <ac:spMkLst>
            <pc:docMk/>
            <pc:sldMk cId="3491568313" sldId="400"/>
            <ac:spMk id="4" creationId="{F68FDE8A-7D31-1292-2874-4EEBB91A3568}"/>
          </ac:spMkLst>
        </pc:spChg>
        <pc:spChg chg="mod">
          <ac:chgData name="Kershner, Bethany (contr-i2o)" userId="c60b4ce7-c67a-455f-92e3-60f8724584eb" providerId="ADAL" clId="{ED5FFD1D-5FD2-4468-961E-DEFDE3BB696A}" dt="2025-02-25T20:28:57.711" v="197" actId="20577"/>
          <ac:spMkLst>
            <pc:docMk/>
            <pc:sldMk cId="3491568313" sldId="400"/>
            <ac:spMk id="5" creationId="{A939A08D-1080-F6C1-B95B-A9172912A5AD}"/>
          </ac:spMkLst>
        </pc:spChg>
      </pc:sldChg>
      <pc:sldChg chg="delSp mod">
        <pc:chgData name="Kershner, Bethany (contr-i2o)" userId="c60b4ce7-c67a-455f-92e3-60f8724584eb" providerId="ADAL" clId="{ED5FFD1D-5FD2-4468-961E-DEFDE3BB696A}" dt="2025-02-25T20:29:04.670" v="198" actId="478"/>
        <pc:sldMkLst>
          <pc:docMk/>
          <pc:sldMk cId="3272981199" sldId="401"/>
        </pc:sldMkLst>
        <pc:spChg chg="del">
          <ac:chgData name="Kershner, Bethany (contr-i2o)" userId="c60b4ce7-c67a-455f-92e3-60f8724584eb" providerId="ADAL" clId="{ED5FFD1D-5FD2-4468-961E-DEFDE3BB696A}" dt="2025-02-25T20:29:04.670" v="198" actId="478"/>
          <ac:spMkLst>
            <pc:docMk/>
            <pc:sldMk cId="3272981199" sldId="401"/>
            <ac:spMk id="7" creationId="{C651A769-E2E2-40EB-46B1-CAA961B19F9E}"/>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3/13/2025</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3/13/2025</a:t>
            </a:fld>
            <a:endParaRPr lang="en-US" dirty="0"/>
          </a:p>
        </p:txBody>
      </p:sp>
      <p:sp>
        <p:nvSpPr>
          <p:cNvPr id="4" name="Slide Image Placeholder 3"/>
          <p:cNvSpPr>
            <a:spLocks noGrp="1" noRot="1" noChangeAspect="1"/>
          </p:cNvSpPr>
          <p:nvPr>
            <p:ph type="sldImg" idx="2"/>
          </p:nvPr>
        </p:nvSpPr>
        <p:spPr>
          <a:xfrm>
            <a:off x="406400" y="895350"/>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9B577F-6036-4BCD-9021-A736CBC28733}" type="slidenum">
              <a:rPr lang="en-US" smtClean="0"/>
              <a:pPr/>
              <a:t>2</a:t>
            </a:fld>
            <a:endParaRPr lang="en-US" dirty="0"/>
          </a:p>
        </p:txBody>
      </p:sp>
    </p:spTree>
    <p:extLst>
      <p:ext uri="{BB962C8B-B14F-4D97-AF65-F5344CB8AC3E}">
        <p14:creationId xmlns:p14="http://schemas.microsoft.com/office/powerpoint/2010/main" val="36755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0167" y="1456511"/>
            <a:ext cx="103632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828800" y="2057400"/>
            <a:ext cx="85344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508000" y="19796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9" name="Text Placeholder 8"/>
          <p:cNvSpPr>
            <a:spLocks noGrp="1"/>
          </p:cNvSpPr>
          <p:nvPr>
            <p:ph type="body" sz="quarter" idx="12" hasCustomPrompt="1"/>
          </p:nvPr>
        </p:nvSpPr>
        <p:spPr>
          <a:xfrm>
            <a:off x="1834195" y="4049487"/>
            <a:ext cx="8524567"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3653367" y="4790049"/>
            <a:ext cx="48767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30281" y="5167034"/>
            <a:ext cx="1722970" cy="1039826"/>
          </a:xfrm>
          <a:prstGeom prst="rect">
            <a:avLst/>
          </a:prstGeom>
        </p:spPr>
      </p:pic>
    </p:spTree>
    <p:extLst>
      <p:ext uri="{BB962C8B-B14F-4D97-AF65-F5344CB8AC3E}">
        <p14:creationId xmlns:p14="http://schemas.microsoft.com/office/powerpoint/2010/main" val="3498614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4400" y="2514600"/>
            <a:ext cx="103632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508000" y="3198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83133"/>
            <a:ext cx="1241441" cy="749220"/>
          </a:xfrm>
          <a:prstGeom prst="rect">
            <a:avLst/>
          </a:prstGeom>
        </p:spPr>
      </p:pic>
    </p:spTree>
    <p:extLst>
      <p:ext uri="{BB962C8B-B14F-4D97-AF65-F5344CB8AC3E}">
        <p14:creationId xmlns:p14="http://schemas.microsoft.com/office/powerpoint/2010/main" val="4253680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4400" y="2514600"/>
            <a:ext cx="103632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508000" y="3198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914400" y="3352798"/>
            <a:ext cx="103632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83133"/>
            <a:ext cx="1241441" cy="749220"/>
          </a:xfrm>
          <a:prstGeom prst="rect">
            <a:avLst/>
          </a:prstGeom>
        </p:spPr>
      </p:pic>
    </p:spTree>
    <p:extLst>
      <p:ext uri="{BB962C8B-B14F-4D97-AF65-F5344CB8AC3E}">
        <p14:creationId xmlns:p14="http://schemas.microsoft.com/office/powerpoint/2010/main" val="323411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876300" y="4329372"/>
            <a:ext cx="103632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508000" y="4341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892629" y="2954111"/>
            <a:ext cx="10363200" cy="1379538"/>
          </a:xfrm>
        </p:spPr>
        <p:txBody>
          <a:bodyPr anchor="b"/>
          <a:lstStyle>
            <a:lvl1pPr algn="l">
              <a:defRPr sz="1800">
                <a:solidFill>
                  <a:schemeClr val="bg1">
                    <a:lumMod val="65000"/>
                  </a:schemeClr>
                </a:solidFill>
              </a:defRPr>
            </a:lvl1pPr>
          </a:lstStyle>
          <a:p>
            <a:pPr lvl="0"/>
            <a:r>
              <a:rPr lang="en-US"/>
              <a:t>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83133"/>
            <a:ext cx="1241441" cy="749220"/>
          </a:xfrm>
          <a:prstGeom prst="rect">
            <a:avLst/>
          </a:prstGeom>
        </p:spPr>
      </p:pic>
    </p:spTree>
    <p:extLst>
      <p:ext uri="{BB962C8B-B14F-4D97-AF65-F5344CB8AC3E}">
        <p14:creationId xmlns:p14="http://schemas.microsoft.com/office/powerpoint/2010/main" val="3794376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10"/>
          <p:cNvSpPr>
            <a:spLocks noGrp="1"/>
          </p:cNvSpPr>
          <p:nvPr>
            <p:ph sz="quarter" idx="13"/>
          </p:nvPr>
        </p:nvSpPr>
        <p:spPr>
          <a:xfrm>
            <a:off x="558800" y="1143000"/>
            <a:ext cx="11074400" cy="5334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p:cNvSpPr>
            <a:spLocks noGrp="1"/>
          </p:cNvSpPr>
          <p:nvPr>
            <p:ph type="ctrTitle"/>
          </p:nvPr>
        </p:nvSpPr>
        <p:spPr>
          <a:xfrm>
            <a:off x="1828800" y="151418"/>
            <a:ext cx="9855199"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descr="Logo&#10;&#10;Description automatically generated">
            <a:extLst>
              <a:ext uri="{FF2B5EF4-FFF2-40B4-BE49-F238E27FC236}">
                <a16:creationId xmlns:a16="http://schemas.microsoft.com/office/drawing/2014/main" id="{19B5BA6F-FC6A-72F0-2956-B5D2B959484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126491"/>
            <a:ext cx="1206260" cy="671485"/>
          </a:xfrm>
          <a:prstGeom prst="rect">
            <a:avLst/>
          </a:prstGeom>
        </p:spPr>
      </p:pic>
    </p:spTree>
    <p:extLst>
      <p:ext uri="{BB962C8B-B14F-4D97-AF65-F5344CB8AC3E}">
        <p14:creationId xmlns:p14="http://schemas.microsoft.com/office/powerpoint/2010/main" val="3871907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7" name="Title 1"/>
          <p:cNvSpPr>
            <a:spLocks noGrp="1"/>
          </p:cNvSpPr>
          <p:nvPr>
            <p:ph type="ctrTitle"/>
          </p:nvPr>
        </p:nvSpPr>
        <p:spPr>
          <a:xfrm>
            <a:off x="1828800" y="151418"/>
            <a:ext cx="98552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8" name="Straight Connector 7"/>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5" name="Picture 4" descr="Logo&#10;&#10;Description automatically generated">
            <a:extLst>
              <a:ext uri="{FF2B5EF4-FFF2-40B4-BE49-F238E27FC236}">
                <a16:creationId xmlns:a16="http://schemas.microsoft.com/office/drawing/2014/main" id="{6DC98F47-9A23-4C80-6D8F-BE3350F3FCF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126491"/>
            <a:ext cx="1206260" cy="671485"/>
          </a:xfrm>
          <a:prstGeom prst="rect">
            <a:avLst/>
          </a:prstGeom>
        </p:spPr>
      </p:pic>
    </p:spTree>
    <p:extLst>
      <p:ext uri="{BB962C8B-B14F-4D97-AF65-F5344CB8AC3E}">
        <p14:creationId xmlns:p14="http://schemas.microsoft.com/office/powerpoint/2010/main" val="1311463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110744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09600" y="3581400"/>
            <a:ext cx="110744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ctrTitle"/>
          </p:nvPr>
        </p:nvSpPr>
        <p:spPr>
          <a:xfrm>
            <a:off x="1828800" y="151418"/>
            <a:ext cx="98552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10" name="Straight Connector 9"/>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2" name="Picture 1" descr="Logo&#10;&#10;Description automatically generated">
            <a:extLst>
              <a:ext uri="{FF2B5EF4-FFF2-40B4-BE49-F238E27FC236}">
                <a16:creationId xmlns:a16="http://schemas.microsoft.com/office/drawing/2014/main" id="{36D4283C-CF5C-F1EA-30AE-7E1174A3F3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126491"/>
            <a:ext cx="1206260" cy="671485"/>
          </a:xfrm>
          <a:prstGeom prst="rect">
            <a:avLst/>
          </a:prstGeom>
        </p:spPr>
      </p:pic>
    </p:spTree>
    <p:extLst>
      <p:ext uri="{BB962C8B-B14F-4D97-AF65-F5344CB8AC3E}">
        <p14:creationId xmlns:p14="http://schemas.microsoft.com/office/powerpoint/2010/main" val="293282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53848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197600" y="1066800"/>
            <a:ext cx="53848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ctrTitle"/>
          </p:nvPr>
        </p:nvSpPr>
        <p:spPr>
          <a:xfrm>
            <a:off x="1828800" y="151418"/>
            <a:ext cx="98552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10" name="Straight Connector 9"/>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2" name="Picture 1" descr="Logo&#10;&#10;Description automatically generated">
            <a:extLst>
              <a:ext uri="{FF2B5EF4-FFF2-40B4-BE49-F238E27FC236}">
                <a16:creationId xmlns:a16="http://schemas.microsoft.com/office/drawing/2014/main" id="{F60A81FB-C004-C12B-6C95-7F30D67A78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126491"/>
            <a:ext cx="1206260" cy="671485"/>
          </a:xfrm>
          <a:prstGeom prst="rect">
            <a:avLst/>
          </a:prstGeom>
        </p:spPr>
      </p:pic>
    </p:spTree>
    <p:extLst>
      <p:ext uri="{BB962C8B-B14F-4D97-AF65-F5344CB8AC3E}">
        <p14:creationId xmlns:p14="http://schemas.microsoft.com/office/powerpoint/2010/main" val="391495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3688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81280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ctrTitle"/>
          </p:nvPr>
        </p:nvSpPr>
        <p:spPr>
          <a:xfrm>
            <a:off x="1828800" y="151418"/>
            <a:ext cx="98552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11" name="Straight Connector 10"/>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2" name="Picture 1" descr="Logo&#10;&#10;Description automatically generated">
            <a:extLst>
              <a:ext uri="{FF2B5EF4-FFF2-40B4-BE49-F238E27FC236}">
                <a16:creationId xmlns:a16="http://schemas.microsoft.com/office/drawing/2014/main" id="{EF4EE012-9C95-F732-B805-D1C401C589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126491"/>
            <a:ext cx="1206260" cy="671485"/>
          </a:xfrm>
          <a:prstGeom prst="rect">
            <a:avLst/>
          </a:prstGeom>
        </p:spPr>
      </p:pic>
    </p:spTree>
    <p:extLst>
      <p:ext uri="{BB962C8B-B14F-4D97-AF65-F5344CB8AC3E}">
        <p14:creationId xmlns:p14="http://schemas.microsoft.com/office/powerpoint/2010/main" val="3650187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4" y="1066800"/>
            <a:ext cx="5377545"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193975" y="1066800"/>
            <a:ext cx="5490031"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193970" y="3521528"/>
            <a:ext cx="5490031"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605976" y="3529693"/>
            <a:ext cx="5377545"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
          <p:cNvSpPr>
            <a:spLocks noGrp="1"/>
          </p:cNvSpPr>
          <p:nvPr>
            <p:ph type="ctrTitle"/>
          </p:nvPr>
        </p:nvSpPr>
        <p:spPr>
          <a:xfrm>
            <a:off x="1828800" y="151418"/>
            <a:ext cx="98552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12" name="Straight Connector 11"/>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2" name="Picture 1" descr="Logo&#10;&#10;Description automatically generated">
            <a:extLst>
              <a:ext uri="{FF2B5EF4-FFF2-40B4-BE49-F238E27FC236}">
                <a16:creationId xmlns:a16="http://schemas.microsoft.com/office/drawing/2014/main" id="{58F1B25C-58CA-CA98-20B4-3D7907220F6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126491"/>
            <a:ext cx="1206260" cy="671485"/>
          </a:xfrm>
          <a:prstGeom prst="rect">
            <a:avLst/>
          </a:prstGeom>
        </p:spPr>
      </p:pic>
    </p:spTree>
    <p:extLst>
      <p:ext uri="{BB962C8B-B14F-4D97-AF65-F5344CB8AC3E}">
        <p14:creationId xmlns:p14="http://schemas.microsoft.com/office/powerpoint/2010/main" val="2959495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609600"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4368800"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616857" y="3535137"/>
            <a:ext cx="3556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8120743"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8128000" y="3535137"/>
            <a:ext cx="3556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4376059" y="3537858"/>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p:cNvSpPr>
            <a:spLocks noGrp="1"/>
          </p:cNvSpPr>
          <p:nvPr>
            <p:ph type="ctrTitle"/>
          </p:nvPr>
        </p:nvSpPr>
        <p:spPr>
          <a:xfrm>
            <a:off x="1828800" y="151418"/>
            <a:ext cx="98552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15" name="Straight Connector 14"/>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5" name="Picture 4" descr="Logo&#10;&#10;Description automatically generated">
            <a:extLst>
              <a:ext uri="{FF2B5EF4-FFF2-40B4-BE49-F238E27FC236}">
                <a16:creationId xmlns:a16="http://schemas.microsoft.com/office/drawing/2014/main" id="{380EF3C8-CBAC-4699-246F-C0FB71634D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126491"/>
            <a:ext cx="1206260" cy="671485"/>
          </a:xfrm>
          <a:prstGeom prst="rect">
            <a:avLst/>
          </a:prstGeom>
        </p:spPr>
      </p:pic>
    </p:spTree>
    <p:extLst>
      <p:ext uri="{BB962C8B-B14F-4D97-AF65-F5344CB8AC3E}">
        <p14:creationId xmlns:p14="http://schemas.microsoft.com/office/powerpoint/2010/main" val="2666887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4713516" y="1066801"/>
            <a:ext cx="6970485"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751422" y="1763489"/>
            <a:ext cx="3831468" cy="4115027"/>
          </a:xfrm>
        </p:spPr>
        <p:txBody>
          <a:bodyPr/>
          <a:lstStyle>
            <a:lvl1pPr>
              <a:defRPr sz="1400"/>
            </a:lvl1pPr>
          </a:lstStyle>
          <a:p>
            <a:pPr lvl="0"/>
            <a:r>
              <a:rPr lang="en-US"/>
              <a:t>Edit Master text styles</a:t>
            </a:r>
          </a:p>
        </p:txBody>
      </p:sp>
      <p:sp>
        <p:nvSpPr>
          <p:cNvPr id="7" name="Text Placeholder 3"/>
          <p:cNvSpPr>
            <a:spLocks noGrp="1"/>
          </p:cNvSpPr>
          <p:nvPr>
            <p:ph type="body" sz="quarter" idx="16"/>
          </p:nvPr>
        </p:nvSpPr>
        <p:spPr>
          <a:xfrm>
            <a:off x="762002" y="1066800"/>
            <a:ext cx="3828143" cy="696687"/>
          </a:xfrm>
        </p:spPr>
        <p:txBody>
          <a:bodyPr anchor="b"/>
          <a:lstStyle>
            <a:lvl1pPr algn="l">
              <a:defRPr sz="2000" b="1" baseline="0"/>
            </a:lvl1pPr>
          </a:lstStyle>
          <a:p>
            <a:pPr lvl="0"/>
            <a:r>
              <a:rPr lang="en-US"/>
              <a:t>Edit Master text styles</a:t>
            </a:r>
          </a:p>
          <a:p>
            <a:pPr lvl="1"/>
            <a:r>
              <a:rPr lang="en-US"/>
              <a:t>Second level</a:t>
            </a:r>
          </a:p>
        </p:txBody>
      </p:sp>
      <p:sp>
        <p:nvSpPr>
          <p:cNvPr id="10" name="Title 1"/>
          <p:cNvSpPr>
            <a:spLocks noGrp="1"/>
          </p:cNvSpPr>
          <p:nvPr>
            <p:ph type="ctrTitle"/>
          </p:nvPr>
        </p:nvSpPr>
        <p:spPr>
          <a:xfrm>
            <a:off x="1828800" y="151418"/>
            <a:ext cx="98552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11" name="Straight Connector 10"/>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2" name="Picture 1" descr="Logo&#10;&#10;Description automatically generated">
            <a:extLst>
              <a:ext uri="{FF2B5EF4-FFF2-40B4-BE49-F238E27FC236}">
                <a16:creationId xmlns:a16="http://schemas.microsoft.com/office/drawing/2014/main" id="{89116226-2015-5084-54B0-C7F58D998E3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126491"/>
            <a:ext cx="1206260" cy="671485"/>
          </a:xfrm>
          <a:prstGeom prst="rect">
            <a:avLst/>
          </a:prstGeom>
        </p:spPr>
      </p:pic>
    </p:spTree>
    <p:extLst>
      <p:ext uri="{BB962C8B-B14F-4D97-AF65-F5344CB8AC3E}">
        <p14:creationId xmlns:p14="http://schemas.microsoft.com/office/powerpoint/2010/main" val="299653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4550365" y="3979891"/>
            <a:ext cx="3030308" cy="369332"/>
          </a:xfrm>
          <a:prstGeom prst="rect">
            <a:avLst/>
          </a:prstGeom>
          <a:noFill/>
        </p:spPr>
        <p:txBody>
          <a:bodyPr wrap="square" rtlCol="0">
            <a:spAutoFit/>
          </a:bodyPr>
          <a:lstStyle/>
          <a:p>
            <a:pPr lvl="0" algn="ctr"/>
            <a:r>
              <a:rPr lang="en-US" sz="1800" dirty="0">
                <a:latin typeface="Tahoma" pitchFamily="34" charset="0"/>
                <a:ea typeface="Tahoma" pitchFamily="34" charset="0"/>
                <a:cs typeface="Tahoma" pitchFamily="34" charset="0"/>
              </a:rPr>
              <a:t>www.darpa.mil</a:t>
            </a:r>
          </a:p>
        </p:txBody>
      </p:sp>
      <p:pic>
        <p:nvPicPr>
          <p:cNvPr id="8" name="Picture 7" descr="Logo&#10;&#10;Description automatically generated">
            <a:extLst>
              <a:ext uri="{FF2B5EF4-FFF2-40B4-BE49-F238E27FC236}">
                <a16:creationId xmlns:a16="http://schemas.microsoft.com/office/drawing/2014/main" id="{3A40C43E-E55B-973D-7E1B-0AA5BFFFAB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67196" y="1943823"/>
            <a:ext cx="3657607" cy="2036068"/>
          </a:xfrm>
          <a:prstGeom prst="rect">
            <a:avLst/>
          </a:prstGeom>
        </p:spPr>
      </p:pic>
    </p:spTree>
    <p:extLst>
      <p:ext uri="{BB962C8B-B14F-4D97-AF65-F5344CB8AC3E}">
        <p14:creationId xmlns:p14="http://schemas.microsoft.com/office/powerpoint/2010/main" val="431281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Y17_Staffer_Quad_1">
    <p:spTree>
      <p:nvGrpSpPr>
        <p:cNvPr id="1" name=""/>
        <p:cNvGrpSpPr/>
        <p:nvPr/>
      </p:nvGrpSpPr>
      <p:grpSpPr>
        <a:xfrm>
          <a:off x="0" y="0"/>
          <a:ext cx="0" cy="0"/>
          <a:chOff x="0" y="0"/>
          <a:chExt cx="0" cy="0"/>
        </a:xfrm>
      </p:grpSpPr>
      <p:sp>
        <p:nvSpPr>
          <p:cNvPr id="74" name="Text Placeholder 73"/>
          <p:cNvSpPr>
            <a:spLocks noGrp="1"/>
          </p:cNvSpPr>
          <p:nvPr>
            <p:ph type="body" sz="quarter" idx="36" hasCustomPrompt="1"/>
          </p:nvPr>
        </p:nvSpPr>
        <p:spPr>
          <a:xfrm>
            <a:off x="262875" y="4077691"/>
            <a:ext cx="5718048" cy="2157984"/>
          </a:xfrm>
        </p:spPr>
        <p:txBody>
          <a:bodyPr/>
          <a:lstStyle>
            <a:lvl1pPr marL="0" indent="0">
              <a:defRPr sz="1200" baseline="0"/>
            </a:lvl1pPr>
          </a:lstStyle>
          <a:p>
            <a:pPr lvl="0"/>
            <a:r>
              <a:rPr lang="en-US" dirty="0"/>
              <a:t>(What are you trying to accomplish and what is the desired end state)</a:t>
            </a:r>
          </a:p>
        </p:txBody>
      </p:sp>
      <p:sp>
        <p:nvSpPr>
          <p:cNvPr id="71" name="Text Placeholder 70"/>
          <p:cNvSpPr>
            <a:spLocks noGrp="1"/>
          </p:cNvSpPr>
          <p:nvPr>
            <p:ph type="body" sz="quarter" idx="35" hasCustomPrompt="1"/>
          </p:nvPr>
        </p:nvSpPr>
        <p:spPr>
          <a:xfrm>
            <a:off x="262875" y="1592626"/>
            <a:ext cx="5718048" cy="2157984"/>
          </a:xfrm>
        </p:spPr>
        <p:txBody>
          <a:bodyPr/>
          <a:lstStyle>
            <a:lvl1pPr marL="0" indent="0">
              <a:defRPr sz="1200" baseline="0"/>
            </a:lvl1pPr>
          </a:lstStyle>
          <a:p>
            <a:pPr lvl="0"/>
            <a:r>
              <a:rPr lang="en-US" dirty="0"/>
              <a:t>(Give a broad overview of the program here)</a:t>
            </a:r>
          </a:p>
        </p:txBody>
      </p:sp>
      <p:cxnSp>
        <p:nvCxnSpPr>
          <p:cNvPr id="11" name="Straight Connector 1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12" name="Straight Connector 1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15" name="Text Placeholder 6"/>
          <p:cNvSpPr>
            <a:spLocks noGrp="1"/>
          </p:cNvSpPr>
          <p:nvPr>
            <p:ph type="body" sz="quarter" idx="14" hasCustomPrompt="1"/>
          </p:nvPr>
        </p:nvSpPr>
        <p:spPr>
          <a:xfrm>
            <a:off x="6273660" y="1592626"/>
            <a:ext cx="5718048" cy="2157984"/>
          </a:xfrm>
        </p:spPr>
        <p:txBody>
          <a:bodyPr/>
          <a:lstStyle>
            <a:lvl1pPr marL="0" indent="0">
              <a:defRPr sz="1200" baseline="0"/>
            </a:lvl1pPr>
          </a:lstStyle>
          <a:p>
            <a:pPr lvl="0"/>
            <a:r>
              <a:rPr lang="en-US" dirty="0"/>
              <a:t>Upcoming Key Decisions:</a:t>
            </a:r>
          </a:p>
          <a:p>
            <a:pPr lvl="0"/>
            <a:endParaRPr lang="en-US" dirty="0"/>
          </a:p>
          <a:p>
            <a:pPr lvl="0"/>
            <a:r>
              <a:rPr lang="en-US" dirty="0"/>
              <a:t>Transition: (Define stages of transition – 6.1, 6.2, 6.3</a:t>
            </a:r>
          </a:p>
          <a:p>
            <a:pPr lvl="0"/>
            <a:endParaRPr lang="en-US" dirty="0"/>
          </a:p>
          <a:p>
            <a:pPr lvl="0"/>
            <a:r>
              <a:rPr lang="en-US" dirty="0"/>
              <a:t>Technical Risk</a:t>
            </a:r>
          </a:p>
        </p:txBody>
      </p:sp>
      <p:sp>
        <p:nvSpPr>
          <p:cNvPr id="17" name="TextBox 1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8" name="TextBox 1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9" name="TextBox 1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1" name="TextBox 20"/>
          <p:cNvSpPr txBox="1"/>
          <p:nvPr userDrawn="1"/>
        </p:nvSpPr>
        <p:spPr>
          <a:xfrm>
            <a:off x="8188123" y="3843864"/>
            <a:ext cx="2153051"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24" name="Text Placeholder 6"/>
          <p:cNvSpPr>
            <a:spLocks noGrp="1"/>
          </p:cNvSpPr>
          <p:nvPr>
            <p:ph type="body" sz="quarter" idx="32" hasCustomPrompt="1"/>
          </p:nvPr>
        </p:nvSpPr>
        <p:spPr>
          <a:xfrm>
            <a:off x="6253087" y="4329799"/>
            <a:ext cx="3252157" cy="2221992"/>
          </a:xfrm>
        </p:spPr>
        <p:txBody>
          <a:bodyPr/>
          <a:lstStyle>
            <a:lvl1pPr marL="0" indent="0">
              <a:defRPr sz="1000"/>
            </a:lvl1pPr>
          </a:lstStyle>
          <a:p>
            <a:pPr lvl="0"/>
            <a:r>
              <a:rPr lang="en-US" dirty="0"/>
              <a:t>(Just include primes)</a:t>
            </a:r>
          </a:p>
        </p:txBody>
      </p:sp>
      <p:sp>
        <p:nvSpPr>
          <p:cNvPr id="25" name="Text Placeholder 6"/>
          <p:cNvSpPr>
            <a:spLocks noGrp="1"/>
          </p:cNvSpPr>
          <p:nvPr>
            <p:ph type="body" sz="quarter" idx="33" hasCustomPrompt="1"/>
          </p:nvPr>
        </p:nvSpPr>
        <p:spPr>
          <a:xfrm>
            <a:off x="9514448" y="4329585"/>
            <a:ext cx="2621280" cy="2221992"/>
          </a:xfrm>
        </p:spPr>
        <p:txBody>
          <a:bodyPr/>
          <a:lstStyle>
            <a:lvl1pPr marL="0" indent="0">
              <a:defRPr sz="1000" baseline="0"/>
            </a:lvl1pPr>
          </a:lstStyle>
          <a:p>
            <a:pPr lvl="0"/>
            <a:r>
              <a:rPr lang="en-US" dirty="0"/>
              <a:t>(City, State)</a:t>
            </a:r>
          </a:p>
        </p:txBody>
      </p:sp>
      <p:cxnSp>
        <p:nvCxnSpPr>
          <p:cNvPr id="13" name="Straight Connector 12"/>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8" name="Text Placeholder 67"/>
          <p:cNvSpPr>
            <a:spLocks noGrp="1"/>
          </p:cNvSpPr>
          <p:nvPr>
            <p:ph type="body" sz="quarter" idx="34" hasCustomPrompt="1"/>
          </p:nvPr>
        </p:nvSpPr>
        <p:spPr>
          <a:xfrm>
            <a:off x="1828800" y="201560"/>
            <a:ext cx="10162908" cy="521208"/>
          </a:xfrm>
        </p:spPr>
        <p:txBody>
          <a:bodyPr anchor="ctr"/>
          <a:lstStyle>
            <a:lvl1pPr>
              <a:defRPr sz="2400"/>
            </a:lvl1pPr>
          </a:lstStyle>
          <a:p>
            <a:pPr lvl="0"/>
            <a:r>
              <a:rPr lang="en-US" dirty="0"/>
              <a:t>Program Name (Acronym)</a:t>
            </a:r>
          </a:p>
        </p:txBody>
      </p:sp>
      <p:sp>
        <p:nvSpPr>
          <p:cNvPr id="52" name="TextBox 51"/>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53" name="TextBox 52"/>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54" name="TextBox 53"/>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55"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6"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7"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9"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60"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61" name="TextBox 60"/>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FY20</a:t>
            </a:r>
          </a:p>
        </p:txBody>
      </p:sp>
      <p:sp>
        <p:nvSpPr>
          <p:cNvPr id="62" name="TextBox 61"/>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FY19</a:t>
            </a:r>
          </a:p>
        </p:txBody>
      </p:sp>
      <p:sp>
        <p:nvSpPr>
          <p:cNvPr id="63" name="TextBox 62"/>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FY18</a:t>
            </a:r>
          </a:p>
        </p:txBody>
      </p:sp>
      <p:sp>
        <p:nvSpPr>
          <p:cNvPr id="20" name="Rectangle 19"/>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22" name="Rectangle 21"/>
          <p:cNvSpPr/>
          <p:nvPr userDrawn="1"/>
        </p:nvSpPr>
        <p:spPr>
          <a:xfrm>
            <a:off x="9505245" y="4095463"/>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14" name="Slide Number Placeholder 13"/>
          <p:cNvSpPr>
            <a:spLocks noGrp="1"/>
          </p:cNvSpPr>
          <p:nvPr>
            <p:ph type="sldNum" sz="quarter" idx="39"/>
          </p:nvPr>
        </p:nvSpPr>
        <p:spPr>
          <a:xfrm>
            <a:off x="10803240" y="6553200"/>
            <a:ext cx="1016000" cy="292102"/>
          </a:xfrm>
        </p:spPr>
        <p:txBody>
          <a:bodyPr/>
          <a:lstStyle/>
          <a:p>
            <a:pPr>
              <a:defRPr/>
            </a:pPr>
            <a:fld id="{231CC523-8BC6-4921-807A-66BD262F34AB}" type="slidenum">
              <a:rPr lang="en-US" smtClean="0"/>
              <a:pPr>
                <a:defRPr/>
              </a:pPr>
              <a:t>‹#›</a:t>
            </a:fld>
            <a:endParaRPr lang="en-US"/>
          </a:p>
        </p:txBody>
      </p:sp>
      <p:sp>
        <p:nvSpPr>
          <p:cNvPr id="33" name="Footer Placeholder 2"/>
          <p:cNvSpPr>
            <a:spLocks noGrp="1"/>
          </p:cNvSpPr>
          <p:nvPr>
            <p:ph type="ftr" sz="quarter" idx="10"/>
          </p:nvPr>
        </p:nvSpPr>
        <p:spPr>
          <a:xfrm>
            <a:off x="1778000" y="6550026"/>
            <a:ext cx="8636000" cy="298450"/>
          </a:xfrm>
        </p:spPr>
        <p:txBody>
          <a:bodyPr/>
          <a:lstStyle/>
          <a:p>
            <a:r>
              <a:rPr lang="en-US" sz="900" dirty="0">
                <a:solidFill>
                  <a:prstClr val="white">
                    <a:lumMod val="50000"/>
                  </a:prstClr>
                </a:solidFill>
              </a:rPr>
              <a:t>Distribution authorized to U.S. Government Agencies only. Other requests for this document shall be referred to DARPA Director’s Office.</a:t>
            </a:r>
          </a:p>
        </p:txBody>
      </p:sp>
      <p:pic>
        <p:nvPicPr>
          <p:cNvPr id="2" name="Picture 1" descr="Logo&#10;&#10;Description automatically generated">
            <a:extLst>
              <a:ext uri="{FF2B5EF4-FFF2-40B4-BE49-F238E27FC236}">
                <a16:creationId xmlns:a16="http://schemas.microsoft.com/office/drawing/2014/main" id="{A7C9D13D-768E-C45F-AF8A-AE4385A3AE9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126491"/>
            <a:ext cx="1206260" cy="671485"/>
          </a:xfrm>
          <a:prstGeom prst="rect">
            <a:avLst/>
          </a:prstGeom>
        </p:spPr>
      </p:pic>
    </p:spTree>
    <p:extLst>
      <p:ext uri="{BB962C8B-B14F-4D97-AF65-F5344CB8AC3E}">
        <p14:creationId xmlns:p14="http://schemas.microsoft.com/office/powerpoint/2010/main" val="32629362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Y17_Staffer_Quad_2">
    <p:spTree>
      <p:nvGrpSpPr>
        <p:cNvPr id="1" name=""/>
        <p:cNvGrpSpPr/>
        <p:nvPr/>
      </p:nvGrpSpPr>
      <p:grpSpPr>
        <a:xfrm>
          <a:off x="0" y="0"/>
          <a:ext cx="0" cy="0"/>
          <a:chOff x="0" y="0"/>
          <a:chExt cx="0" cy="0"/>
        </a:xfrm>
      </p:grpSpPr>
      <p:sp>
        <p:nvSpPr>
          <p:cNvPr id="74" name="Text Placeholder 73"/>
          <p:cNvSpPr>
            <a:spLocks noGrp="1"/>
          </p:cNvSpPr>
          <p:nvPr>
            <p:ph type="body" sz="quarter" idx="36" hasCustomPrompt="1"/>
          </p:nvPr>
        </p:nvSpPr>
        <p:spPr>
          <a:xfrm>
            <a:off x="262875" y="4077691"/>
            <a:ext cx="5718048" cy="2157984"/>
          </a:xfrm>
        </p:spPr>
        <p:txBody>
          <a:bodyPr/>
          <a:lstStyle>
            <a:lvl1pPr marL="0" indent="0">
              <a:defRPr sz="1200" baseline="0"/>
            </a:lvl1pPr>
          </a:lstStyle>
          <a:p>
            <a:pPr lvl="0"/>
            <a:r>
              <a:rPr lang="en-US" dirty="0"/>
              <a:t>(What are you trying to accomplish and what is the desired end state)</a:t>
            </a:r>
          </a:p>
        </p:txBody>
      </p:sp>
      <p:sp>
        <p:nvSpPr>
          <p:cNvPr id="71" name="Text Placeholder 70"/>
          <p:cNvSpPr>
            <a:spLocks noGrp="1"/>
          </p:cNvSpPr>
          <p:nvPr>
            <p:ph type="body" sz="quarter" idx="35" hasCustomPrompt="1"/>
          </p:nvPr>
        </p:nvSpPr>
        <p:spPr>
          <a:xfrm>
            <a:off x="262875" y="1592626"/>
            <a:ext cx="5718048" cy="2157984"/>
          </a:xfrm>
        </p:spPr>
        <p:txBody>
          <a:bodyPr/>
          <a:lstStyle>
            <a:lvl1pPr marL="0" indent="0">
              <a:defRPr sz="1200" baseline="0"/>
            </a:lvl1pPr>
          </a:lstStyle>
          <a:p>
            <a:pPr lvl="0"/>
            <a:r>
              <a:rPr lang="en-US" dirty="0"/>
              <a:t>(Give a broad overview of the program here)</a:t>
            </a:r>
          </a:p>
        </p:txBody>
      </p:sp>
      <p:cxnSp>
        <p:nvCxnSpPr>
          <p:cNvPr id="11" name="Straight Connector 1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12" name="Straight Connector 1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15" name="Text Placeholder 6"/>
          <p:cNvSpPr>
            <a:spLocks noGrp="1"/>
          </p:cNvSpPr>
          <p:nvPr>
            <p:ph type="body" sz="quarter" idx="14" hasCustomPrompt="1"/>
          </p:nvPr>
        </p:nvSpPr>
        <p:spPr>
          <a:xfrm>
            <a:off x="6273660" y="1592626"/>
            <a:ext cx="5718048" cy="2157984"/>
          </a:xfrm>
        </p:spPr>
        <p:txBody>
          <a:bodyPr/>
          <a:lstStyle>
            <a:lvl1pPr marL="0" indent="0">
              <a:defRPr sz="1200" baseline="0"/>
            </a:lvl1pPr>
          </a:lstStyle>
          <a:p>
            <a:pPr lvl="0"/>
            <a:r>
              <a:rPr lang="en-US" dirty="0"/>
              <a:t>Upcoming Key Decisions:</a:t>
            </a:r>
          </a:p>
          <a:p>
            <a:pPr lvl="0"/>
            <a:endParaRPr lang="en-US" dirty="0"/>
          </a:p>
          <a:p>
            <a:pPr lvl="0"/>
            <a:r>
              <a:rPr lang="en-US" dirty="0"/>
              <a:t>Transition: (Define stages of transition – 6.1, 6.2, 6.3</a:t>
            </a:r>
          </a:p>
          <a:p>
            <a:pPr lvl="0"/>
            <a:endParaRPr lang="en-US" dirty="0"/>
          </a:p>
          <a:p>
            <a:pPr lvl="0"/>
            <a:r>
              <a:rPr lang="en-US" dirty="0"/>
              <a:t>Technical Risk</a:t>
            </a:r>
          </a:p>
        </p:txBody>
      </p:sp>
      <p:sp>
        <p:nvSpPr>
          <p:cNvPr id="17" name="TextBox 16"/>
          <p:cNvSpPr txBox="1"/>
          <p:nvPr userDrawn="1"/>
        </p:nvSpPr>
        <p:spPr>
          <a:xfrm>
            <a:off x="1200151" y="1363190"/>
            <a:ext cx="361950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18" name="TextBox 17"/>
          <p:cNvSpPr txBox="1"/>
          <p:nvPr userDrawn="1"/>
        </p:nvSpPr>
        <p:spPr>
          <a:xfrm>
            <a:off x="7454898" y="1365363"/>
            <a:ext cx="361950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19" name="TextBox 18"/>
          <p:cNvSpPr txBox="1"/>
          <p:nvPr userDrawn="1"/>
        </p:nvSpPr>
        <p:spPr>
          <a:xfrm>
            <a:off x="341314" y="3843864"/>
            <a:ext cx="533717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sp>
        <p:nvSpPr>
          <p:cNvPr id="21" name="TextBox 20"/>
          <p:cNvSpPr txBox="1"/>
          <p:nvPr userDrawn="1"/>
        </p:nvSpPr>
        <p:spPr>
          <a:xfrm>
            <a:off x="8188123" y="3843864"/>
            <a:ext cx="2153051"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PERFORMERS</a:t>
            </a:r>
          </a:p>
        </p:txBody>
      </p:sp>
      <p:sp>
        <p:nvSpPr>
          <p:cNvPr id="24" name="Text Placeholder 6"/>
          <p:cNvSpPr>
            <a:spLocks noGrp="1"/>
          </p:cNvSpPr>
          <p:nvPr>
            <p:ph type="body" sz="quarter" idx="32" hasCustomPrompt="1"/>
          </p:nvPr>
        </p:nvSpPr>
        <p:spPr>
          <a:xfrm>
            <a:off x="6253087" y="4329799"/>
            <a:ext cx="3252157" cy="2221992"/>
          </a:xfrm>
        </p:spPr>
        <p:txBody>
          <a:bodyPr/>
          <a:lstStyle>
            <a:lvl1pPr marL="0" indent="0">
              <a:defRPr sz="1000"/>
            </a:lvl1pPr>
          </a:lstStyle>
          <a:p>
            <a:pPr lvl="0"/>
            <a:r>
              <a:rPr lang="en-US" dirty="0"/>
              <a:t>(Just include primes)</a:t>
            </a:r>
          </a:p>
        </p:txBody>
      </p:sp>
      <p:sp>
        <p:nvSpPr>
          <p:cNvPr id="25" name="Text Placeholder 6"/>
          <p:cNvSpPr>
            <a:spLocks noGrp="1"/>
          </p:cNvSpPr>
          <p:nvPr>
            <p:ph type="body" sz="quarter" idx="33" hasCustomPrompt="1"/>
          </p:nvPr>
        </p:nvSpPr>
        <p:spPr>
          <a:xfrm>
            <a:off x="9514448" y="4329585"/>
            <a:ext cx="2621280" cy="2221992"/>
          </a:xfrm>
        </p:spPr>
        <p:txBody>
          <a:bodyPr/>
          <a:lstStyle>
            <a:lvl1pPr marL="0" indent="0">
              <a:defRPr sz="1000" baseline="0"/>
            </a:lvl1pPr>
          </a:lstStyle>
          <a:p>
            <a:pPr lvl="0"/>
            <a:r>
              <a:rPr lang="en-US" dirty="0"/>
              <a:t>(City, State)</a:t>
            </a:r>
          </a:p>
        </p:txBody>
      </p:sp>
      <p:cxnSp>
        <p:nvCxnSpPr>
          <p:cNvPr id="13" name="Straight Connector 12"/>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8" name="Text Placeholder 67"/>
          <p:cNvSpPr>
            <a:spLocks noGrp="1"/>
          </p:cNvSpPr>
          <p:nvPr>
            <p:ph type="body" sz="quarter" idx="34" hasCustomPrompt="1"/>
          </p:nvPr>
        </p:nvSpPr>
        <p:spPr>
          <a:xfrm>
            <a:off x="1828800" y="201560"/>
            <a:ext cx="10162908" cy="521208"/>
          </a:xfrm>
        </p:spPr>
        <p:txBody>
          <a:bodyPr anchor="ctr"/>
          <a:lstStyle>
            <a:lvl1pPr>
              <a:defRPr sz="2400"/>
            </a:lvl1pPr>
          </a:lstStyle>
          <a:p>
            <a:pPr lvl="0"/>
            <a:r>
              <a:rPr lang="en-US" dirty="0"/>
              <a:t>Program Name (Acronym)</a:t>
            </a:r>
          </a:p>
        </p:txBody>
      </p:sp>
      <p:sp>
        <p:nvSpPr>
          <p:cNvPr id="55" name="Text Placeholder 2"/>
          <p:cNvSpPr>
            <a:spLocks noGrp="1"/>
          </p:cNvSpPr>
          <p:nvPr>
            <p:ph type="body" sz="quarter" idx="21" hasCustomPrompt="1"/>
          </p:nvPr>
        </p:nvSpPr>
        <p:spPr>
          <a:xfrm>
            <a:off x="373941" y="1100945"/>
            <a:ext cx="1987296"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6" name="Text Placeholder 2"/>
          <p:cNvSpPr>
            <a:spLocks noGrp="1"/>
          </p:cNvSpPr>
          <p:nvPr>
            <p:ph type="body" sz="quarter" idx="22" hasCustomPrompt="1"/>
          </p:nvPr>
        </p:nvSpPr>
        <p:spPr>
          <a:xfrm>
            <a:off x="3203771" y="1100946"/>
            <a:ext cx="165811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7" name="Text Placeholder 2"/>
          <p:cNvSpPr>
            <a:spLocks noGrp="1"/>
          </p:cNvSpPr>
          <p:nvPr>
            <p:ph type="body" sz="quarter" idx="23" hasCustomPrompt="1"/>
          </p:nvPr>
        </p:nvSpPr>
        <p:spPr>
          <a:xfrm>
            <a:off x="5851173"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39"/>
          <p:cNvSpPr>
            <a:spLocks noGrp="1"/>
          </p:cNvSpPr>
          <p:nvPr>
            <p:ph type="body" sz="quarter" idx="15" hasCustomPrompt="1"/>
          </p:nvPr>
        </p:nvSpPr>
        <p:spPr>
          <a:xfrm>
            <a:off x="9122068" y="1120609"/>
            <a:ext cx="975360" cy="230832"/>
          </a:xfrm>
          <a:noFill/>
        </p:spPr>
        <p:txBody>
          <a:bodyPr wrap="square" rtlCol="0">
            <a:spAutoFit/>
          </a:bodyPr>
          <a:lstStyle>
            <a:lvl1pPr algn="ctr">
              <a:defRPr lang="en-US" sz="900" dirty="0">
                <a:latin typeface="+mn-lt"/>
                <a:cs typeface="+mn-cs"/>
              </a:defRPr>
            </a:lvl1pPr>
          </a:lstStyle>
          <a:p>
            <a:pPr marL="0" lvl="0"/>
            <a:r>
              <a:rPr lang="en-US" dirty="0"/>
              <a:t>0.000</a:t>
            </a:r>
          </a:p>
        </p:txBody>
      </p:sp>
      <p:sp>
        <p:nvSpPr>
          <p:cNvPr id="59" name="Text Placeholder 39"/>
          <p:cNvSpPr>
            <a:spLocks noGrp="1"/>
          </p:cNvSpPr>
          <p:nvPr>
            <p:ph type="body" sz="quarter" idx="29" hasCustomPrompt="1"/>
          </p:nvPr>
        </p:nvSpPr>
        <p:spPr>
          <a:xfrm>
            <a:off x="10111545" y="1120609"/>
            <a:ext cx="975360" cy="230832"/>
          </a:xfrm>
          <a:noFill/>
        </p:spPr>
        <p:txBody>
          <a:bodyPr wrap="square"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30" hasCustomPrompt="1"/>
          </p:nvPr>
        </p:nvSpPr>
        <p:spPr>
          <a:xfrm>
            <a:off x="11095004" y="1120609"/>
            <a:ext cx="975360" cy="230832"/>
          </a:xfrm>
          <a:noFill/>
        </p:spPr>
        <p:txBody>
          <a:bodyPr wrap="square" rtlCol="0">
            <a:spAutoFit/>
          </a:bodyPr>
          <a:lstStyle>
            <a:lvl1pPr algn="ctr">
              <a:defRPr lang="en-US" sz="900" dirty="0">
                <a:latin typeface="+mn-lt"/>
                <a:cs typeface="+mn-cs"/>
              </a:defRPr>
            </a:lvl1pPr>
          </a:lstStyle>
          <a:p>
            <a:pPr marL="0" lvl="0"/>
            <a:r>
              <a:rPr lang="en-US" dirty="0"/>
              <a:t>0.000</a:t>
            </a:r>
          </a:p>
        </p:txBody>
      </p:sp>
      <p:sp>
        <p:nvSpPr>
          <p:cNvPr id="33" name="TextBox 32"/>
          <p:cNvSpPr txBox="1"/>
          <p:nvPr userDrawn="1"/>
        </p:nvSpPr>
        <p:spPr>
          <a:xfrm>
            <a:off x="2376359" y="1109506"/>
            <a:ext cx="1056740" cy="246221"/>
          </a:xfrm>
          <a:prstGeom prst="rect">
            <a:avLst/>
          </a:prstGeom>
          <a:noFill/>
        </p:spPr>
        <p:txBody>
          <a:bodyPr wrap="square" rtlCol="0">
            <a:spAutoFit/>
          </a:bodyPr>
          <a:lstStyle/>
          <a:p>
            <a:r>
              <a:rPr lang="en-US" sz="1000" dirty="0">
                <a:latin typeface="+mn-lt"/>
              </a:rPr>
              <a:t>PROJECT:</a:t>
            </a:r>
          </a:p>
        </p:txBody>
      </p:sp>
      <p:sp>
        <p:nvSpPr>
          <p:cNvPr id="34" name="TextBox 33"/>
          <p:cNvSpPr txBox="1"/>
          <p:nvPr userDrawn="1"/>
        </p:nvSpPr>
        <p:spPr>
          <a:xfrm>
            <a:off x="4819654" y="1109506"/>
            <a:ext cx="1606551"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35" name="TextBox 34"/>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FY20</a:t>
            </a:r>
          </a:p>
        </p:txBody>
      </p:sp>
      <p:sp>
        <p:nvSpPr>
          <p:cNvPr id="36" name="TextBox 35"/>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FY19</a:t>
            </a:r>
          </a:p>
        </p:txBody>
      </p:sp>
      <p:sp>
        <p:nvSpPr>
          <p:cNvPr id="37" name="TextBox 36"/>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FY18</a:t>
            </a:r>
          </a:p>
        </p:txBody>
      </p:sp>
      <p:sp>
        <p:nvSpPr>
          <p:cNvPr id="38" name="TextBox 37"/>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39" name="TextBox 38"/>
          <p:cNvSpPr txBox="1"/>
          <p:nvPr userDrawn="1"/>
        </p:nvSpPr>
        <p:spPr>
          <a:xfrm>
            <a:off x="38105" y="1100946"/>
            <a:ext cx="831849" cy="246221"/>
          </a:xfrm>
          <a:prstGeom prst="rect">
            <a:avLst/>
          </a:prstGeom>
          <a:noFill/>
        </p:spPr>
        <p:txBody>
          <a:bodyPr wrap="square" rtlCol="0">
            <a:spAutoFit/>
          </a:bodyPr>
          <a:lstStyle/>
          <a:p>
            <a:r>
              <a:rPr lang="en-US" sz="1000" dirty="0">
                <a:latin typeface="+mn-lt"/>
              </a:rPr>
              <a:t>PE:</a:t>
            </a:r>
          </a:p>
        </p:txBody>
      </p:sp>
      <p:sp>
        <p:nvSpPr>
          <p:cNvPr id="5" name="Text Placeholder 4"/>
          <p:cNvSpPr>
            <a:spLocks noGrp="1"/>
          </p:cNvSpPr>
          <p:nvPr>
            <p:ph type="body" sz="quarter" idx="37" hasCustomPrompt="1"/>
          </p:nvPr>
        </p:nvSpPr>
        <p:spPr>
          <a:xfrm>
            <a:off x="9115229" y="874914"/>
            <a:ext cx="975360" cy="228600"/>
          </a:xfrm>
        </p:spPr>
        <p:txBody>
          <a:bodyPr/>
          <a:lstStyle>
            <a:lvl1pPr algn="ctr">
              <a:defRPr sz="900"/>
            </a:lvl1pPr>
          </a:lstStyle>
          <a:p>
            <a:pPr lvl="0"/>
            <a:r>
              <a:rPr lang="en-US" dirty="0"/>
              <a:t>0.000</a:t>
            </a:r>
          </a:p>
        </p:txBody>
      </p:sp>
      <p:sp>
        <p:nvSpPr>
          <p:cNvPr id="7" name="Text Placeholder 6"/>
          <p:cNvSpPr>
            <a:spLocks noGrp="1"/>
          </p:cNvSpPr>
          <p:nvPr>
            <p:ph type="body" sz="quarter" idx="38" hasCustomPrompt="1"/>
          </p:nvPr>
        </p:nvSpPr>
        <p:spPr>
          <a:xfrm>
            <a:off x="10111545" y="874688"/>
            <a:ext cx="975360" cy="228600"/>
          </a:xfrm>
        </p:spPr>
        <p:txBody>
          <a:bodyPr/>
          <a:lstStyle>
            <a:lvl1pPr algn="ctr">
              <a:defRPr sz="900"/>
            </a:lvl1pPr>
          </a:lstStyle>
          <a:p>
            <a:pPr lvl="0"/>
            <a:r>
              <a:rPr lang="en-US" dirty="0"/>
              <a:t>0.000</a:t>
            </a:r>
          </a:p>
        </p:txBody>
      </p:sp>
      <p:sp>
        <p:nvSpPr>
          <p:cNvPr id="10" name="Text Placeholder 9"/>
          <p:cNvSpPr>
            <a:spLocks noGrp="1"/>
          </p:cNvSpPr>
          <p:nvPr>
            <p:ph type="body" sz="quarter" idx="39" hasCustomPrompt="1"/>
          </p:nvPr>
        </p:nvSpPr>
        <p:spPr>
          <a:xfrm>
            <a:off x="11095004" y="874688"/>
            <a:ext cx="975360" cy="228600"/>
          </a:xfrm>
        </p:spPr>
        <p:txBody>
          <a:bodyPr/>
          <a:lstStyle>
            <a:lvl1pPr algn="ctr">
              <a:defRPr sz="900"/>
            </a:lvl1pPr>
          </a:lstStyle>
          <a:p>
            <a:pPr lvl="0"/>
            <a:r>
              <a:rPr lang="en-US" dirty="0"/>
              <a:t>0.000</a:t>
            </a:r>
          </a:p>
        </p:txBody>
      </p:sp>
      <p:sp>
        <p:nvSpPr>
          <p:cNvPr id="16" name="Content Placeholder 15"/>
          <p:cNvSpPr>
            <a:spLocks noGrp="1"/>
          </p:cNvSpPr>
          <p:nvPr>
            <p:ph sz="quarter" idx="40" hasCustomPrompt="1"/>
          </p:nvPr>
        </p:nvSpPr>
        <p:spPr>
          <a:xfrm>
            <a:off x="8124905" y="1121948"/>
            <a:ext cx="975360" cy="228600"/>
          </a:xfrm>
        </p:spPr>
        <p:txBody>
          <a:bodyPr/>
          <a:lstStyle>
            <a:lvl1pPr algn="ctr">
              <a:defRPr sz="900"/>
            </a:lvl1pPr>
          </a:lstStyle>
          <a:p>
            <a:pPr lvl="0"/>
            <a:r>
              <a:rPr lang="en-US" dirty="0"/>
              <a:t>-</a:t>
            </a:r>
          </a:p>
        </p:txBody>
      </p:sp>
      <p:sp>
        <p:nvSpPr>
          <p:cNvPr id="26" name="Content Placeholder 25"/>
          <p:cNvSpPr>
            <a:spLocks noGrp="1"/>
          </p:cNvSpPr>
          <p:nvPr>
            <p:ph sz="quarter" idx="41" hasCustomPrompt="1"/>
          </p:nvPr>
        </p:nvSpPr>
        <p:spPr>
          <a:xfrm>
            <a:off x="8124905" y="874688"/>
            <a:ext cx="975360" cy="228600"/>
          </a:xfrm>
        </p:spPr>
        <p:txBody>
          <a:bodyPr/>
          <a:lstStyle>
            <a:lvl1pPr algn="ctr">
              <a:defRPr sz="900"/>
            </a:lvl1pPr>
            <a:lvl2pPr>
              <a:defRPr sz="900"/>
            </a:lvl2pPr>
            <a:lvl3pPr>
              <a:defRPr sz="900"/>
            </a:lvl3pPr>
            <a:lvl4pPr>
              <a:defRPr sz="900"/>
            </a:lvl4pPr>
            <a:lvl5pPr>
              <a:defRPr sz="900"/>
            </a:lvl5pPr>
          </a:lstStyle>
          <a:p>
            <a:pPr lvl="0"/>
            <a:r>
              <a:rPr lang="en-US" dirty="0"/>
              <a:t>-</a:t>
            </a:r>
          </a:p>
        </p:txBody>
      </p:sp>
      <p:sp>
        <p:nvSpPr>
          <p:cNvPr id="20" name="Rectangle 19"/>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a:latin typeface="Tahoma" pitchFamily="34" charset="0"/>
                <a:ea typeface="Tahoma" pitchFamily="34" charset="0"/>
                <a:cs typeface="Tahoma" pitchFamily="34" charset="0"/>
              </a:rPr>
              <a:t>PERFORMER:	</a:t>
            </a:r>
          </a:p>
        </p:txBody>
      </p:sp>
      <p:sp>
        <p:nvSpPr>
          <p:cNvPr id="22" name="Rectangle 21"/>
          <p:cNvSpPr/>
          <p:nvPr userDrawn="1"/>
        </p:nvSpPr>
        <p:spPr>
          <a:xfrm>
            <a:off x="9505245" y="4095463"/>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LOCATION:</a:t>
            </a:r>
          </a:p>
        </p:txBody>
      </p:sp>
      <p:sp>
        <p:nvSpPr>
          <p:cNvPr id="4" name="Slide Number Placeholder 3"/>
          <p:cNvSpPr>
            <a:spLocks noGrp="1"/>
          </p:cNvSpPr>
          <p:nvPr>
            <p:ph type="sldNum" sz="quarter" idx="44"/>
          </p:nvPr>
        </p:nvSpPr>
        <p:spPr/>
        <p:txBody>
          <a:bodyPr/>
          <a:lstStyle/>
          <a:p>
            <a:pPr>
              <a:defRPr/>
            </a:pPr>
            <a:fld id="{231CC523-8BC6-4921-807A-66BD262F34AB}" type="slidenum">
              <a:rPr lang="en-US" smtClean="0"/>
              <a:pPr>
                <a:defRPr/>
              </a:pPr>
              <a:t>‹#›</a:t>
            </a:fld>
            <a:endParaRPr lang="en-US"/>
          </a:p>
        </p:txBody>
      </p:sp>
      <p:sp>
        <p:nvSpPr>
          <p:cNvPr id="41" name="Footer Placeholder 2"/>
          <p:cNvSpPr>
            <a:spLocks noGrp="1"/>
          </p:cNvSpPr>
          <p:nvPr>
            <p:ph type="ftr" sz="quarter" idx="10"/>
          </p:nvPr>
        </p:nvSpPr>
        <p:spPr>
          <a:xfrm>
            <a:off x="1778000" y="6550026"/>
            <a:ext cx="8636000" cy="298450"/>
          </a:xfrm>
        </p:spPr>
        <p:txBody>
          <a:bodyPr/>
          <a:lstStyle/>
          <a:p>
            <a:r>
              <a:rPr lang="en-US" sz="900" dirty="0">
                <a:solidFill>
                  <a:prstClr val="white">
                    <a:lumMod val="50000"/>
                  </a:prstClr>
                </a:solidFill>
              </a:rPr>
              <a:t>Distribution authorized to U.S. Government Agencies only. Other requests for this document shall be referred to DARPA Director’s Office.</a:t>
            </a:r>
          </a:p>
        </p:txBody>
      </p:sp>
      <p:pic>
        <p:nvPicPr>
          <p:cNvPr id="2" name="Picture 1" descr="Logo&#10;&#10;Description automatically generated">
            <a:extLst>
              <a:ext uri="{FF2B5EF4-FFF2-40B4-BE49-F238E27FC236}">
                <a16:creationId xmlns:a16="http://schemas.microsoft.com/office/drawing/2014/main" id="{D0B9EB8A-DFCD-0D9A-CD5E-ACF937D163D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126491"/>
            <a:ext cx="1206260" cy="671485"/>
          </a:xfrm>
          <a:prstGeom prst="rect">
            <a:avLst/>
          </a:prstGeom>
        </p:spPr>
      </p:pic>
    </p:spTree>
    <p:extLst>
      <p:ext uri="{BB962C8B-B14F-4D97-AF65-F5344CB8AC3E}">
        <p14:creationId xmlns:p14="http://schemas.microsoft.com/office/powerpoint/2010/main" val="4105798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Y17_Staffer_Quad_3">
    <p:spTree>
      <p:nvGrpSpPr>
        <p:cNvPr id="1" name=""/>
        <p:cNvGrpSpPr/>
        <p:nvPr/>
      </p:nvGrpSpPr>
      <p:grpSpPr>
        <a:xfrm>
          <a:off x="0" y="0"/>
          <a:ext cx="0" cy="0"/>
          <a:chOff x="0" y="0"/>
          <a:chExt cx="0" cy="0"/>
        </a:xfrm>
      </p:grpSpPr>
      <p:sp>
        <p:nvSpPr>
          <p:cNvPr id="64" name="Text Placeholder 70"/>
          <p:cNvSpPr>
            <a:spLocks noGrp="1"/>
          </p:cNvSpPr>
          <p:nvPr>
            <p:ph type="body" sz="quarter" idx="49" hasCustomPrompt="1"/>
          </p:nvPr>
        </p:nvSpPr>
        <p:spPr>
          <a:xfrm>
            <a:off x="262875" y="1592626"/>
            <a:ext cx="5718048" cy="2157984"/>
          </a:xfrm>
        </p:spPr>
        <p:txBody>
          <a:bodyPr/>
          <a:lstStyle>
            <a:lvl1pPr marL="0" indent="0">
              <a:defRPr sz="1200" baseline="0"/>
            </a:lvl1pPr>
          </a:lstStyle>
          <a:p>
            <a:pPr lvl="0"/>
            <a:r>
              <a:rPr lang="en-US" dirty="0"/>
              <a:t>(Give a broad overview of the program here)</a:t>
            </a:r>
          </a:p>
        </p:txBody>
      </p:sp>
      <p:sp>
        <p:nvSpPr>
          <p:cNvPr id="63" name="Text Placeholder 6"/>
          <p:cNvSpPr>
            <a:spLocks noGrp="1"/>
          </p:cNvSpPr>
          <p:nvPr>
            <p:ph type="body" sz="quarter" idx="47" hasCustomPrompt="1"/>
          </p:nvPr>
        </p:nvSpPr>
        <p:spPr>
          <a:xfrm>
            <a:off x="9514448" y="4329585"/>
            <a:ext cx="2621280" cy="2221992"/>
          </a:xfrm>
        </p:spPr>
        <p:txBody>
          <a:bodyPr/>
          <a:lstStyle>
            <a:lvl1pPr marL="0" indent="0">
              <a:defRPr sz="1000" baseline="0"/>
            </a:lvl1pPr>
          </a:lstStyle>
          <a:p>
            <a:pPr lvl="0"/>
            <a:r>
              <a:rPr lang="en-US" dirty="0"/>
              <a:t>(City, State)</a:t>
            </a:r>
          </a:p>
        </p:txBody>
      </p:sp>
      <p:sp>
        <p:nvSpPr>
          <p:cNvPr id="62" name="Text Placeholder 6"/>
          <p:cNvSpPr>
            <a:spLocks noGrp="1"/>
          </p:cNvSpPr>
          <p:nvPr>
            <p:ph type="body" sz="quarter" idx="46" hasCustomPrompt="1"/>
          </p:nvPr>
        </p:nvSpPr>
        <p:spPr>
          <a:xfrm>
            <a:off x="6253087" y="4329799"/>
            <a:ext cx="3252157" cy="2221992"/>
          </a:xfrm>
        </p:spPr>
        <p:txBody>
          <a:bodyPr/>
          <a:lstStyle>
            <a:lvl1pPr marL="0" indent="0">
              <a:defRPr sz="1000"/>
            </a:lvl1pPr>
          </a:lstStyle>
          <a:p>
            <a:pPr lvl="0"/>
            <a:r>
              <a:rPr lang="en-US" dirty="0"/>
              <a:t>(Just include primes)</a:t>
            </a:r>
          </a:p>
        </p:txBody>
      </p:sp>
      <p:sp>
        <p:nvSpPr>
          <p:cNvPr id="60" name="Text Placeholder 67"/>
          <p:cNvSpPr>
            <a:spLocks noGrp="1"/>
          </p:cNvSpPr>
          <p:nvPr>
            <p:ph type="body" sz="quarter" idx="43" hasCustomPrompt="1"/>
          </p:nvPr>
        </p:nvSpPr>
        <p:spPr>
          <a:xfrm>
            <a:off x="1828800" y="201560"/>
            <a:ext cx="10162908" cy="521208"/>
          </a:xfrm>
        </p:spPr>
        <p:txBody>
          <a:bodyPr anchor="ctr"/>
          <a:lstStyle>
            <a:lvl1pPr>
              <a:defRPr sz="2400"/>
            </a:lvl1pPr>
          </a:lstStyle>
          <a:p>
            <a:pPr lvl="0"/>
            <a:r>
              <a:rPr lang="en-US" dirty="0"/>
              <a:t>Program Name (Acronym)</a:t>
            </a:r>
          </a:p>
        </p:txBody>
      </p:sp>
      <p:cxnSp>
        <p:nvCxnSpPr>
          <p:cNvPr id="41" name="Straight Connector 4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11" name="TextBox 10"/>
          <p:cNvSpPr txBox="1"/>
          <p:nvPr userDrawn="1"/>
        </p:nvSpPr>
        <p:spPr>
          <a:xfrm>
            <a:off x="2953687" y="1124895"/>
            <a:ext cx="1056740" cy="246221"/>
          </a:xfrm>
          <a:prstGeom prst="rect">
            <a:avLst/>
          </a:prstGeom>
          <a:noFill/>
        </p:spPr>
        <p:txBody>
          <a:bodyPr wrap="square" rtlCol="0">
            <a:spAutoFit/>
          </a:bodyPr>
          <a:lstStyle/>
          <a:p>
            <a:r>
              <a:rPr lang="en-US" sz="1000" dirty="0">
                <a:latin typeface="+mn-lt"/>
              </a:rPr>
              <a:t>PROJECT:</a:t>
            </a:r>
          </a:p>
        </p:txBody>
      </p:sp>
      <p:sp>
        <p:nvSpPr>
          <p:cNvPr id="53" name="TextBox 52"/>
          <p:cNvSpPr txBox="1"/>
          <p:nvPr userDrawn="1"/>
        </p:nvSpPr>
        <p:spPr>
          <a:xfrm>
            <a:off x="38105" y="1100946"/>
            <a:ext cx="831849" cy="246221"/>
          </a:xfrm>
          <a:prstGeom prst="rect">
            <a:avLst/>
          </a:prstGeom>
          <a:noFill/>
        </p:spPr>
        <p:txBody>
          <a:bodyPr wrap="square" rtlCol="0">
            <a:spAutoFit/>
          </a:bodyPr>
          <a:lstStyle/>
          <a:p>
            <a:r>
              <a:rPr lang="en-US" sz="1000" dirty="0">
                <a:latin typeface="+mn-lt"/>
              </a:rPr>
              <a:t>PE:</a:t>
            </a:r>
          </a:p>
        </p:txBody>
      </p:sp>
      <p:sp>
        <p:nvSpPr>
          <p:cNvPr id="12" name="TextBox 11"/>
          <p:cNvSpPr txBox="1"/>
          <p:nvPr userDrawn="1"/>
        </p:nvSpPr>
        <p:spPr>
          <a:xfrm>
            <a:off x="5901886" y="1115063"/>
            <a:ext cx="1606551"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23" name="Text Placeholder 2"/>
          <p:cNvSpPr>
            <a:spLocks noGrp="1"/>
          </p:cNvSpPr>
          <p:nvPr>
            <p:ph type="body" sz="quarter" idx="21" hasCustomPrompt="1"/>
          </p:nvPr>
        </p:nvSpPr>
        <p:spPr>
          <a:xfrm>
            <a:off x="364472" y="1095399"/>
            <a:ext cx="2764371"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3768343" y="1095399"/>
            <a:ext cx="229721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6934856" y="1105231"/>
            <a:ext cx="121362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10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FY20</a:t>
            </a:r>
          </a:p>
        </p:txBody>
      </p:sp>
      <p:sp>
        <p:nvSpPr>
          <p:cNvPr id="14" name="TextBox 13"/>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FY19</a:t>
            </a:r>
          </a:p>
        </p:txBody>
      </p:sp>
      <p:sp>
        <p:nvSpPr>
          <p:cNvPr id="15" name="TextBox 14"/>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FY18</a:t>
            </a:r>
          </a:p>
        </p:txBody>
      </p:sp>
      <p:sp>
        <p:nvSpPr>
          <p:cNvPr id="45" name="TextBox 44"/>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46" name="Text Placeholder 39"/>
          <p:cNvSpPr>
            <a:spLocks noGrp="1"/>
          </p:cNvSpPr>
          <p:nvPr userDrawn="1">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16" name="TextBox 15"/>
          <p:cNvSpPr txBox="1"/>
          <p:nvPr userDrawn="1"/>
        </p:nvSpPr>
        <p:spPr>
          <a:xfrm>
            <a:off x="1200151" y="1363190"/>
            <a:ext cx="361950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17" name="TextBox 16"/>
          <p:cNvSpPr txBox="1"/>
          <p:nvPr userDrawn="1"/>
        </p:nvSpPr>
        <p:spPr>
          <a:xfrm>
            <a:off x="7454898" y="1365363"/>
            <a:ext cx="361950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18" name="TextBox 17"/>
          <p:cNvSpPr txBox="1"/>
          <p:nvPr userDrawn="1"/>
        </p:nvSpPr>
        <p:spPr>
          <a:xfrm>
            <a:off x="341314" y="3843864"/>
            <a:ext cx="533717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2" name="Straight Connector 4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39" name="TextBox 38"/>
          <p:cNvSpPr txBox="1"/>
          <p:nvPr userDrawn="1"/>
        </p:nvSpPr>
        <p:spPr>
          <a:xfrm>
            <a:off x="8188123" y="3843864"/>
            <a:ext cx="2153051"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PERFORMERS</a:t>
            </a:r>
          </a:p>
        </p:txBody>
      </p:sp>
      <p:sp>
        <p:nvSpPr>
          <p:cNvPr id="49" name="Text Placeholder 39"/>
          <p:cNvSpPr>
            <a:spLocks noGrp="1"/>
          </p:cNvSpPr>
          <p:nvPr userDrawn="1">
            <p:ph type="body" sz="quarter" idx="36" hasCustomPrompt="1"/>
          </p:nvPr>
        </p:nvSpPr>
        <p:spPr>
          <a:xfrm>
            <a:off x="9131097" y="84914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10106620" y="84914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11085197" y="84914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8152193" y="84914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57" name="Text Placeholder 73"/>
          <p:cNvSpPr>
            <a:spLocks noGrp="1"/>
          </p:cNvSpPr>
          <p:nvPr>
            <p:ph type="body" sz="quarter" idx="40" hasCustomPrompt="1"/>
          </p:nvPr>
        </p:nvSpPr>
        <p:spPr>
          <a:xfrm>
            <a:off x="262875" y="4077691"/>
            <a:ext cx="5718048" cy="2157984"/>
          </a:xfrm>
        </p:spPr>
        <p:txBody>
          <a:bodyPr/>
          <a:lstStyle>
            <a:lvl1pPr marL="0" indent="0">
              <a:defRPr sz="1200" baseline="0"/>
            </a:lvl1pPr>
          </a:lstStyle>
          <a:p>
            <a:pPr lvl="0"/>
            <a:r>
              <a:rPr lang="en-US" dirty="0"/>
              <a:t>(What are you trying to accomplish and what is the desired end state)</a:t>
            </a:r>
          </a:p>
        </p:txBody>
      </p:sp>
      <p:sp>
        <p:nvSpPr>
          <p:cNvPr id="59" name="Text Placeholder 6"/>
          <p:cNvSpPr>
            <a:spLocks noGrp="1"/>
          </p:cNvSpPr>
          <p:nvPr>
            <p:ph type="body" sz="quarter" idx="14" hasCustomPrompt="1"/>
          </p:nvPr>
        </p:nvSpPr>
        <p:spPr>
          <a:xfrm>
            <a:off x="6273660" y="1592626"/>
            <a:ext cx="5718048" cy="2157984"/>
          </a:xfrm>
        </p:spPr>
        <p:txBody>
          <a:bodyPr/>
          <a:lstStyle>
            <a:lvl1pPr marL="0" indent="0">
              <a:defRPr sz="1200" baseline="0"/>
            </a:lvl1pPr>
          </a:lstStyle>
          <a:p>
            <a:pPr lvl="0"/>
            <a:r>
              <a:rPr lang="en-US" dirty="0"/>
              <a:t>Upcoming Key Decisions:</a:t>
            </a:r>
          </a:p>
          <a:p>
            <a:pPr lvl="0"/>
            <a:endParaRPr lang="en-US" dirty="0"/>
          </a:p>
          <a:p>
            <a:pPr lvl="0"/>
            <a:r>
              <a:rPr lang="en-US" dirty="0"/>
              <a:t>Transition: (Define stages of transition – 6.1, 6.2, 6.3</a:t>
            </a:r>
          </a:p>
          <a:p>
            <a:pPr lvl="0"/>
            <a:endParaRPr lang="en-US" dirty="0"/>
          </a:p>
          <a:p>
            <a:pPr lvl="0"/>
            <a:r>
              <a:rPr lang="en-US" dirty="0"/>
              <a:t>Technical Risk</a:t>
            </a:r>
          </a:p>
        </p:txBody>
      </p:sp>
      <p:sp>
        <p:nvSpPr>
          <p:cNvPr id="36" name="Rectangle 35"/>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a:latin typeface="Tahoma" pitchFamily="34" charset="0"/>
                <a:ea typeface="Tahoma" pitchFamily="34" charset="0"/>
                <a:cs typeface="Tahoma" pitchFamily="34" charset="0"/>
              </a:rPr>
              <a:t>PERFORMER:	</a:t>
            </a:r>
          </a:p>
        </p:txBody>
      </p:sp>
      <p:sp>
        <p:nvSpPr>
          <p:cNvPr id="8" name="Rectangle 7"/>
          <p:cNvSpPr/>
          <p:nvPr userDrawn="1"/>
        </p:nvSpPr>
        <p:spPr>
          <a:xfrm>
            <a:off x="9505245" y="4095463"/>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LOCATION:</a:t>
            </a:r>
          </a:p>
        </p:txBody>
      </p:sp>
      <p:sp>
        <p:nvSpPr>
          <p:cNvPr id="4" name="Slide Number Placeholder 3"/>
          <p:cNvSpPr>
            <a:spLocks noGrp="1"/>
          </p:cNvSpPr>
          <p:nvPr>
            <p:ph type="sldNum" sz="quarter" idx="52"/>
          </p:nvPr>
        </p:nvSpPr>
        <p:spPr/>
        <p:txBody>
          <a:bodyPr/>
          <a:lstStyle/>
          <a:p>
            <a:pPr>
              <a:defRPr/>
            </a:pPr>
            <a:fld id="{231CC523-8BC6-4921-807A-66BD262F34AB}" type="slidenum">
              <a:rPr lang="en-US" smtClean="0"/>
              <a:pPr>
                <a:defRPr/>
              </a:pPr>
              <a:t>‹#›</a:t>
            </a:fld>
            <a:endParaRPr lang="en-US"/>
          </a:p>
        </p:txBody>
      </p:sp>
      <p:sp>
        <p:nvSpPr>
          <p:cNvPr id="55" name="Footer Placeholder 2"/>
          <p:cNvSpPr>
            <a:spLocks noGrp="1"/>
          </p:cNvSpPr>
          <p:nvPr>
            <p:ph type="ftr" sz="quarter" idx="10"/>
          </p:nvPr>
        </p:nvSpPr>
        <p:spPr>
          <a:xfrm>
            <a:off x="1778000" y="6550026"/>
            <a:ext cx="8636000" cy="298450"/>
          </a:xfrm>
        </p:spPr>
        <p:txBody>
          <a:bodyPr/>
          <a:lstStyle/>
          <a:p>
            <a:r>
              <a:rPr lang="en-US" sz="900" dirty="0">
                <a:solidFill>
                  <a:prstClr val="white">
                    <a:lumMod val="50000"/>
                  </a:prstClr>
                </a:solidFill>
              </a:rPr>
              <a:t>Distribution authorized to U.S. Government Agencies only. Other requests for this document shall be referred to DARPA Director’s Office.</a:t>
            </a:r>
          </a:p>
        </p:txBody>
      </p:sp>
      <p:pic>
        <p:nvPicPr>
          <p:cNvPr id="2" name="Picture 1" descr="Logo&#10;&#10;Description automatically generated">
            <a:extLst>
              <a:ext uri="{FF2B5EF4-FFF2-40B4-BE49-F238E27FC236}">
                <a16:creationId xmlns:a16="http://schemas.microsoft.com/office/drawing/2014/main" id="{2D0A6508-D5C2-230D-67A8-951C6F19EBE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126491"/>
            <a:ext cx="1206260" cy="671485"/>
          </a:xfrm>
          <a:prstGeom prst="rect">
            <a:avLst/>
          </a:prstGeom>
        </p:spPr>
      </p:pic>
    </p:spTree>
    <p:extLst>
      <p:ext uri="{BB962C8B-B14F-4D97-AF65-F5344CB8AC3E}">
        <p14:creationId xmlns:p14="http://schemas.microsoft.com/office/powerpoint/2010/main" val="3621444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2603497" y="-1333497"/>
            <a:ext cx="6400803" cy="952500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447443" y="3228446"/>
            <a:ext cx="5546817" cy="397933"/>
          </a:xfrm>
        </p:spPr>
        <p:txBody>
          <a:bodyPr/>
          <a:lstStyle/>
          <a:p>
            <a:pPr>
              <a:defRPr/>
            </a:pPr>
            <a:r>
              <a:rPr lang="en-US" dirty="0"/>
              <a:t>Distribution Statement</a:t>
            </a:r>
          </a:p>
        </p:txBody>
      </p:sp>
      <p:sp>
        <p:nvSpPr>
          <p:cNvPr id="4" name="Slide Number Placeholder 3"/>
          <p:cNvSpPr>
            <a:spLocks noGrp="1"/>
          </p:cNvSpPr>
          <p:nvPr>
            <p:ph type="sldNum" sz="quarter" idx="11"/>
          </p:nvPr>
        </p:nvSpPr>
        <p:spPr>
          <a:xfrm rot="5400000">
            <a:off x="56713" y="6309160"/>
            <a:ext cx="530038" cy="389469"/>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9074222" y="3657674"/>
            <a:ext cx="5041761" cy="901700"/>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11022546" y="228601"/>
            <a:ext cx="2117"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2" name="Picture 1" descr="Logo&#10;&#10;Description automatically generated">
            <a:extLst>
              <a:ext uri="{FF2B5EF4-FFF2-40B4-BE49-F238E27FC236}">
                <a16:creationId xmlns:a16="http://schemas.microsoft.com/office/drawing/2014/main" id="{3FB09F80-EDC4-713C-522D-F4E13BF3AFE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0991971" y="495983"/>
            <a:ext cx="1206260" cy="671485"/>
          </a:xfrm>
          <a:prstGeom prst="rect">
            <a:avLst/>
          </a:prstGeom>
        </p:spPr>
      </p:pic>
    </p:spTree>
    <p:extLst>
      <p:ext uri="{BB962C8B-B14F-4D97-AF65-F5344CB8AC3E}">
        <p14:creationId xmlns:p14="http://schemas.microsoft.com/office/powerpoint/2010/main" val="773747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508000" y="1219200"/>
            <a:ext cx="11176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778000" y="6550026"/>
            <a:ext cx="8636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dirty="0"/>
              <a:t>Distribution Statement</a:t>
            </a:r>
          </a:p>
        </p:txBody>
      </p:sp>
      <p:sp>
        <p:nvSpPr>
          <p:cNvPr id="12" name="Slide Number Placeholder 5"/>
          <p:cNvSpPr>
            <a:spLocks noGrp="1"/>
          </p:cNvSpPr>
          <p:nvPr>
            <p:ph type="sldNum" sz="quarter" idx="4"/>
          </p:nvPr>
        </p:nvSpPr>
        <p:spPr>
          <a:xfrm>
            <a:off x="10803240" y="6553200"/>
            <a:ext cx="1016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2163233" y="152400"/>
            <a:ext cx="952076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94E2C-28A1-4ACF-BE1C-DC6E3E3FF6B4}" type="datetimeFigureOut">
              <a:rPr lang="en-US" smtClean="0"/>
              <a:t>3/13/2025</a:t>
            </a:fld>
            <a:endParaRPr lang="en-US"/>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2" r:id="rId3"/>
    <p:sldLayoutId id="2147483720" r:id="rId4"/>
    <p:sldLayoutId id="2147483721" r:id="rId5"/>
    <p:sldLayoutId id="2147483723" r:id="rId6"/>
    <p:sldLayoutId id="2147483725" r:id="rId7"/>
    <p:sldLayoutId id="2147483726" r:id="rId8"/>
    <p:sldLayoutId id="2147483729" r:id="rId9"/>
    <p:sldLayoutId id="2147483728" r:id="rId10"/>
    <p:sldLayoutId id="2147483727" r:id="rId11"/>
    <p:sldLayoutId id="2147483730" r:id="rId12"/>
    <p:sldLayoutId id="2147483731" r:id="rId13"/>
    <p:sldLayoutId id="2147483757" r:id="rId14"/>
    <p:sldLayoutId id="2147483758" r:id="rId15"/>
    <p:sldLayoutId id="2147483759" r:id="rId16"/>
    <p:sldLayoutId id="2147483754" r:id="rId17"/>
  </p:sldLayoutIdLst>
  <p:hf hdr="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ED061FB-86A3-13B1-04CE-20CBC687C567}"/>
              </a:ext>
            </a:extLst>
          </p:cNvPr>
          <p:cNvSpPr>
            <a:spLocks noGrp="1"/>
          </p:cNvSpPr>
          <p:nvPr>
            <p:ph type="ftr" sz="quarter" idx="10"/>
          </p:nvPr>
        </p:nvSpPr>
        <p:spPr/>
        <p:txBody>
          <a:bodyPr/>
          <a:lstStyle/>
          <a:p>
            <a:pPr>
              <a:defRPr/>
            </a:pPr>
            <a:r>
              <a:rPr lang="en-US"/>
              <a:t>Distribution Statement</a:t>
            </a:r>
            <a:endParaRPr lang="en-US" dirty="0"/>
          </a:p>
        </p:txBody>
      </p:sp>
      <p:sp>
        <p:nvSpPr>
          <p:cNvPr id="3" name="Slide Number Placeholder 2">
            <a:extLst>
              <a:ext uri="{FF2B5EF4-FFF2-40B4-BE49-F238E27FC236}">
                <a16:creationId xmlns:a16="http://schemas.microsoft.com/office/drawing/2014/main" id="{65470FBF-3577-4646-3400-2DEDFB440ED7}"/>
              </a:ext>
            </a:extLst>
          </p:cNvPr>
          <p:cNvSpPr>
            <a:spLocks noGrp="1"/>
          </p:cNvSpPr>
          <p:nvPr>
            <p:ph type="sldNum" sz="quarter" idx="11"/>
          </p:nvPr>
        </p:nvSpPr>
        <p:spPr/>
        <p:txBody>
          <a:bodyPr/>
          <a:lstStyle/>
          <a:p>
            <a:pPr>
              <a:defRPr/>
            </a:pPr>
            <a:fld id="{231CC523-8BC6-4921-807A-66BD262F34AB}" type="slidenum">
              <a:rPr lang="en-US" smtClean="0"/>
              <a:pPr>
                <a:defRPr/>
              </a:pPr>
              <a:t>1</a:t>
            </a:fld>
            <a:endParaRPr lang="en-US"/>
          </a:p>
        </p:txBody>
      </p:sp>
      <p:sp>
        <p:nvSpPr>
          <p:cNvPr id="5" name="Content Placeholder 4">
            <a:extLst>
              <a:ext uri="{FF2B5EF4-FFF2-40B4-BE49-F238E27FC236}">
                <a16:creationId xmlns:a16="http://schemas.microsoft.com/office/drawing/2014/main" id="{A939A08D-1080-F6C1-B95B-A9172912A5AD}"/>
              </a:ext>
            </a:extLst>
          </p:cNvPr>
          <p:cNvSpPr>
            <a:spLocks noGrp="1"/>
          </p:cNvSpPr>
          <p:nvPr>
            <p:ph sz="quarter" idx="13"/>
          </p:nvPr>
        </p:nvSpPr>
        <p:spPr/>
        <p:txBody>
          <a:bodyPr/>
          <a:lstStyle/>
          <a:p>
            <a:pPr>
              <a:lnSpc>
                <a:spcPct val="115000"/>
              </a:lnSpc>
              <a:spcBef>
                <a:spcPts val="0"/>
              </a:spcBef>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Use of this template is </a:t>
            </a:r>
            <a:r>
              <a:rPr lang="en-US" sz="1400" b="1"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strongly encouraged</a:t>
            </a: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for all proposal submissions to this BAA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Proposers must  include all information in the P1 Proposal Instructions and Volume I Template (Technical and Management), </a:t>
            </a:r>
            <a:r>
              <a:rPr lang="en-US" sz="1400" b="1" i="1" dirty="0">
                <a:latin typeface="Times New Roman" panose="02020603050405020304" pitchFamily="18" charset="0"/>
                <a:ea typeface="Calibri" panose="020F0502020204030204" pitchFamily="34" charset="0"/>
                <a:cs typeface="Times New Roman" panose="02020603050405020304" pitchFamily="18" charset="0"/>
              </a:rPr>
              <a:t>P2 </a:t>
            </a: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Proposal Instructions and Volume II Template (Cost), P3 Proposal Summary Slide Template, and P4 DARPA Standard Cost Proposal Spreadsheet to constitute a full proposal submission.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Proposals not meeting the format prescribed herein may not be reviewed.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r>
              <a:rPr lang="en-US" sz="1400" b="1" i="1" dirty="0">
                <a:latin typeface="Times New Roman" panose="02020603050405020304" pitchFamily="18" charset="0"/>
                <a:ea typeface="Calibri" panose="020F0502020204030204" pitchFamily="34" charset="0"/>
                <a:cs typeface="Times New Roman" panose="02020603050405020304" pitchFamily="18" charset="0"/>
              </a:rPr>
              <a:t>T</a:t>
            </a: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he Proposal Summary Slide Template must include all components and must be submitted in Microsoft PowerPoint format under the file naming convention “</a:t>
            </a:r>
            <a:r>
              <a:rPr lang="en-US" sz="1400" b="1" i="1"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Organization</a:t>
            </a:r>
            <a:r>
              <a:rPr lang="en-US" sz="1400" b="1" i="1" dirty="0" err="1">
                <a:effectLst/>
                <a:latin typeface="Times New Roman" panose="02020603050405020304" pitchFamily="18" charset="0"/>
                <a:ea typeface="Calibri" panose="020F0502020204030204" pitchFamily="34" charset="0"/>
                <a:cs typeface="Times New Roman" panose="02020603050405020304" pitchFamily="18" charset="0"/>
              </a:rPr>
              <a:t>_Proposal</a:t>
            </a: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Summary Slide”.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b="1" i="1" dirty="0">
                <a:effectLst/>
                <a:latin typeface="Times New Roman" panose="02020603050405020304" pitchFamily="18" charset="0"/>
                <a:ea typeface="Calibri" panose="020F0502020204030204" pitchFamily="34" charset="0"/>
              </a:rPr>
              <a:t>All submissions must be written in English, and all pages shall be formatted for printing on 8-1/2 by 11-inch paper with 1-inch margins and font size no smaller than 12-point. Font sizes of 8 or 10-point may be used for figures, tables, and charts.</a:t>
            </a:r>
          </a:p>
          <a:p>
            <a:endParaRPr lang="en-US" sz="1400" b="1" i="1" dirty="0">
              <a:latin typeface="Times New Roman" panose="02020603050405020304" pitchFamily="18" charset="0"/>
              <a:ea typeface="Calibri" panose="020F0502020204030204" pitchFamily="34" charset="0"/>
            </a:endParaRPr>
          </a:p>
          <a:p>
            <a:r>
              <a:rPr lang="en-US" sz="14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[Content requirements on the Proposal Summary Slide Template are stated in blue font and should be deleted prior to proposal submission. Proposal Summary Slide Instructions should be deleted prior to proposal submission.]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4" name="Title 3">
            <a:extLst>
              <a:ext uri="{FF2B5EF4-FFF2-40B4-BE49-F238E27FC236}">
                <a16:creationId xmlns:a16="http://schemas.microsoft.com/office/drawing/2014/main" id="{F68FDE8A-7D31-1292-2874-4EEBB91A3568}"/>
              </a:ext>
            </a:extLst>
          </p:cNvPr>
          <p:cNvSpPr>
            <a:spLocks noGrp="1"/>
          </p:cNvSpPr>
          <p:nvPr>
            <p:ph type="ctrTitle"/>
          </p:nvPr>
        </p:nvSpPr>
        <p:spPr/>
        <p:txBody>
          <a:bodyPr/>
          <a:lstStyle/>
          <a:p>
            <a:r>
              <a:rPr lang="en-US" dirty="0"/>
              <a:t>P3 Proposal Summary Slide Instructions and Template</a:t>
            </a:r>
          </a:p>
        </p:txBody>
      </p:sp>
    </p:spTree>
    <p:extLst>
      <p:ext uri="{BB962C8B-B14F-4D97-AF65-F5344CB8AC3E}">
        <p14:creationId xmlns:p14="http://schemas.microsoft.com/office/powerpoint/2010/main" val="3491568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406B6A0-E55B-F577-382A-BABD5F6C1BD2}"/>
              </a:ext>
            </a:extLst>
          </p:cNvPr>
          <p:cNvSpPr>
            <a:spLocks noGrp="1"/>
          </p:cNvSpPr>
          <p:nvPr>
            <p:ph type="ftr" sz="quarter" idx="10"/>
          </p:nvPr>
        </p:nvSpPr>
        <p:spPr/>
        <p:txBody>
          <a:bodyPr/>
          <a:lstStyle/>
          <a:p>
            <a:pPr>
              <a:defRPr/>
            </a:pPr>
            <a:r>
              <a:rPr lang="en-US" dirty="0"/>
              <a:t>Source Selection Information – See FAR 2.101 &amp; 3.104</a:t>
            </a:r>
          </a:p>
        </p:txBody>
      </p:sp>
      <p:sp>
        <p:nvSpPr>
          <p:cNvPr id="3" name="Slide Number Placeholder 2">
            <a:extLst>
              <a:ext uri="{FF2B5EF4-FFF2-40B4-BE49-F238E27FC236}">
                <a16:creationId xmlns:a16="http://schemas.microsoft.com/office/drawing/2014/main" id="{80AEB00B-8864-6757-9D52-D633525FB8D2}"/>
              </a:ext>
            </a:extLst>
          </p:cNvPr>
          <p:cNvSpPr>
            <a:spLocks noGrp="1"/>
          </p:cNvSpPr>
          <p:nvPr>
            <p:ph type="sldNum" sz="quarter" idx="11"/>
          </p:nvPr>
        </p:nvSpPr>
        <p:spPr/>
        <p:txBody>
          <a:bodyPr/>
          <a:lstStyle/>
          <a:p>
            <a:pPr>
              <a:defRPr/>
            </a:pPr>
            <a:fld id="{231CC523-8BC6-4921-807A-66BD262F34AB}" type="slidenum">
              <a:rPr lang="en-US" smtClean="0"/>
              <a:pPr>
                <a:defRPr/>
              </a:pPr>
              <a:t>2</a:t>
            </a:fld>
            <a:endParaRPr lang="en-US"/>
          </a:p>
        </p:txBody>
      </p:sp>
      <p:sp>
        <p:nvSpPr>
          <p:cNvPr id="4" name="Content Placeholder 3">
            <a:extLst>
              <a:ext uri="{FF2B5EF4-FFF2-40B4-BE49-F238E27FC236}">
                <a16:creationId xmlns:a16="http://schemas.microsoft.com/office/drawing/2014/main" id="{13393D45-A7B9-5782-5F7D-8C6192AEDF35}"/>
              </a:ext>
            </a:extLst>
          </p:cNvPr>
          <p:cNvSpPr>
            <a:spLocks noGrp="1"/>
          </p:cNvSpPr>
          <p:nvPr>
            <p:ph sz="quarter" idx="13"/>
          </p:nvPr>
        </p:nvSpPr>
        <p:spPr/>
        <p:txBody>
          <a:bodyPr/>
          <a:lstStyle/>
          <a:p>
            <a:pPr marL="0" indent="0" fontAlgn="base">
              <a:spcBef>
                <a:spcPct val="0"/>
              </a:spcBef>
              <a:buNone/>
              <a:defRPr/>
            </a:pPr>
            <a:r>
              <a:rPr lang="en-US" sz="1200" b="1" dirty="0">
                <a:latin typeface="Tahoma" pitchFamily="34" charset="0"/>
                <a:cs typeface="Tahoma" pitchFamily="34" charset="0"/>
              </a:rPr>
              <a:t>Proposed Technical Approach</a:t>
            </a:r>
          </a:p>
          <a:p>
            <a:pPr marL="171450" indent="-171450" fontAlgn="base">
              <a:spcBef>
                <a:spcPct val="0"/>
              </a:spcBef>
              <a:buFont typeface="Arial" pitchFamily="34" charset="0"/>
              <a:buChar char="•"/>
              <a:defRPr/>
            </a:pPr>
            <a:r>
              <a:rPr lang="en-US" sz="1200" dirty="0">
                <a:solidFill>
                  <a:srgbClr val="0070C0"/>
                </a:solidFill>
              </a:rPr>
              <a:t>How the approach addresses the key challenges of the program.</a:t>
            </a:r>
          </a:p>
          <a:p>
            <a:pPr marL="171450" indent="-171450" fontAlgn="base">
              <a:spcBef>
                <a:spcPct val="0"/>
              </a:spcBef>
              <a:buFont typeface="Arial" pitchFamily="34" charset="0"/>
              <a:buChar char="•"/>
              <a:defRPr/>
            </a:pPr>
            <a:r>
              <a:rPr lang="en-US" sz="1200" dirty="0">
                <a:solidFill>
                  <a:srgbClr val="0070C0"/>
                </a:solidFill>
              </a:rPr>
              <a:t>Why your approach’s key innovation will succeed where others have failed.</a:t>
            </a:r>
          </a:p>
          <a:p>
            <a:pPr marL="171450" indent="-171450" fontAlgn="base">
              <a:spcBef>
                <a:spcPct val="0"/>
              </a:spcBef>
              <a:buFont typeface="Arial" pitchFamily="34" charset="0"/>
              <a:buChar char="•"/>
              <a:defRPr/>
            </a:pPr>
            <a:r>
              <a:rPr lang="en-US" sz="1200" dirty="0">
                <a:solidFill>
                  <a:srgbClr val="0070C0"/>
                </a:solidFill>
              </a:rPr>
              <a:t>Most significant limitation to your approach and how you will compensate.</a:t>
            </a:r>
          </a:p>
          <a:p>
            <a:pPr marL="0" indent="0" fontAlgn="base">
              <a:spcBef>
                <a:spcPts val="600"/>
              </a:spcBef>
              <a:buNone/>
              <a:defRPr/>
            </a:pPr>
            <a:r>
              <a:rPr lang="en-US" sz="1200" dirty="0">
                <a:solidFill>
                  <a:srgbClr val="0070C0"/>
                </a:solidFill>
              </a:rPr>
              <a:t>These bullets, combined with the graphic below, should clearly convey what is proposed.</a:t>
            </a:r>
          </a:p>
          <a:p>
            <a:pPr marL="0" indent="0">
              <a:buNone/>
            </a:pPr>
            <a:endParaRPr lang="en-US" sz="1200" dirty="0"/>
          </a:p>
        </p:txBody>
      </p:sp>
      <p:sp>
        <p:nvSpPr>
          <p:cNvPr id="5" name="Content Placeholder 4">
            <a:extLst>
              <a:ext uri="{FF2B5EF4-FFF2-40B4-BE49-F238E27FC236}">
                <a16:creationId xmlns:a16="http://schemas.microsoft.com/office/drawing/2014/main" id="{0BEC56F6-5410-2142-E71C-02D2B209E304}"/>
              </a:ext>
            </a:extLst>
          </p:cNvPr>
          <p:cNvSpPr>
            <a:spLocks noGrp="1"/>
          </p:cNvSpPr>
          <p:nvPr>
            <p:ph sz="quarter" idx="14"/>
          </p:nvPr>
        </p:nvSpPr>
        <p:spPr/>
        <p:txBody>
          <a:bodyPr/>
          <a:lstStyle/>
          <a:p>
            <a:pPr marL="0" indent="0" fontAlgn="base">
              <a:spcBef>
                <a:spcPct val="0"/>
              </a:spcBef>
              <a:buNone/>
              <a:defRPr/>
            </a:pPr>
            <a:r>
              <a:rPr lang="en-US" sz="1200" b="1" dirty="0">
                <a:latin typeface="Tahoma" pitchFamily="34" charset="0"/>
                <a:cs typeface="Tahoma" pitchFamily="34" charset="0"/>
              </a:rPr>
              <a:t>Technical Rationale</a:t>
            </a:r>
          </a:p>
          <a:p>
            <a:pPr marL="171450" indent="-171450" fontAlgn="base">
              <a:spcBef>
                <a:spcPct val="0"/>
              </a:spcBef>
              <a:buFont typeface="Arial" pitchFamily="34" charset="0"/>
              <a:buChar char="•"/>
              <a:defRPr/>
            </a:pPr>
            <a:r>
              <a:rPr lang="en-US" sz="1200" dirty="0">
                <a:solidFill>
                  <a:srgbClr val="0070C0"/>
                </a:solidFill>
              </a:rPr>
              <a:t>State your goal using absolutely no jargon. </a:t>
            </a:r>
          </a:p>
          <a:p>
            <a:pPr marL="171450" indent="-171450" fontAlgn="base">
              <a:spcBef>
                <a:spcPct val="0"/>
              </a:spcBef>
              <a:buFont typeface="Arial" pitchFamily="34" charset="0"/>
              <a:buChar char="•"/>
              <a:defRPr/>
            </a:pPr>
            <a:r>
              <a:rPr lang="en-US" sz="1200" dirty="0">
                <a:solidFill>
                  <a:srgbClr val="0070C0"/>
                </a:solidFill>
              </a:rPr>
              <a:t>Summarize how you will accomplish technical goals and achieve program metrics. </a:t>
            </a:r>
            <a:endParaRPr lang="en-US" sz="1200" i="1" dirty="0">
              <a:solidFill>
                <a:srgbClr val="0070C0"/>
              </a:solidFill>
            </a:endParaRPr>
          </a:p>
          <a:p>
            <a:pPr marL="171450" indent="-171450" fontAlgn="base">
              <a:spcBef>
                <a:spcPct val="0"/>
              </a:spcBef>
              <a:buFont typeface="Arial" pitchFamily="34" charset="0"/>
              <a:buChar char="•"/>
              <a:defRPr/>
            </a:pPr>
            <a:r>
              <a:rPr lang="en-US" sz="1200" dirty="0">
                <a:solidFill>
                  <a:srgbClr val="0070C0"/>
                </a:solidFill>
              </a:rPr>
              <a:t>Describe how progress will be measured.</a:t>
            </a:r>
          </a:p>
          <a:p>
            <a:pPr marL="171450" indent="-171450" fontAlgn="base">
              <a:spcBef>
                <a:spcPct val="0"/>
              </a:spcBef>
              <a:buFont typeface="Arial" pitchFamily="34" charset="0"/>
              <a:buChar char="•"/>
              <a:defRPr/>
            </a:pPr>
            <a:r>
              <a:rPr lang="en-US" sz="1200" dirty="0">
                <a:solidFill>
                  <a:srgbClr val="0070C0"/>
                </a:solidFill>
              </a:rPr>
              <a:t>Identify major technical risks and describe mitigations.</a:t>
            </a:r>
          </a:p>
          <a:p>
            <a:endParaRPr lang="en-US" sz="1200" dirty="0"/>
          </a:p>
        </p:txBody>
      </p:sp>
      <p:sp>
        <p:nvSpPr>
          <p:cNvPr id="6" name="Content Placeholder 5">
            <a:extLst>
              <a:ext uri="{FF2B5EF4-FFF2-40B4-BE49-F238E27FC236}">
                <a16:creationId xmlns:a16="http://schemas.microsoft.com/office/drawing/2014/main" id="{59EC9CE8-5F0C-B6AB-728A-6A1204D9E2D8}"/>
              </a:ext>
            </a:extLst>
          </p:cNvPr>
          <p:cNvSpPr>
            <a:spLocks noGrp="1"/>
          </p:cNvSpPr>
          <p:nvPr>
            <p:ph sz="quarter" idx="15"/>
          </p:nvPr>
        </p:nvSpPr>
        <p:spPr/>
        <p:txBody>
          <a:bodyPr/>
          <a:lstStyle/>
          <a:p>
            <a:pPr marL="0" indent="0" fontAlgn="base">
              <a:spcBef>
                <a:spcPct val="0"/>
              </a:spcBef>
              <a:buNone/>
              <a:defRPr/>
            </a:pPr>
            <a:r>
              <a:rPr lang="en-US" sz="1200" b="1" dirty="0">
                <a:latin typeface="Tahoma" pitchFamily="34" charset="0"/>
                <a:cs typeface="Tahoma" pitchFamily="34" charset="0"/>
              </a:rPr>
              <a:t>Team organization, Milestones, and Schedule</a:t>
            </a:r>
          </a:p>
          <a:p>
            <a:pPr marL="171450" indent="-171450" fontAlgn="base">
              <a:spcBef>
                <a:spcPct val="0"/>
              </a:spcBef>
              <a:buFont typeface="Arial" pitchFamily="34" charset="0"/>
              <a:buChar char="•"/>
              <a:defRPr/>
            </a:pPr>
            <a:r>
              <a:rPr lang="en-US" sz="1200" dirty="0">
                <a:solidFill>
                  <a:srgbClr val="0070C0"/>
                </a:solidFill>
              </a:rPr>
              <a:t>Show the proposed team organization</a:t>
            </a:r>
          </a:p>
          <a:p>
            <a:pPr marL="171450" indent="-171450" fontAlgn="base">
              <a:spcBef>
                <a:spcPct val="0"/>
              </a:spcBef>
              <a:buFont typeface="Arial" pitchFamily="34" charset="0"/>
              <a:buChar char="•"/>
              <a:defRPr/>
            </a:pPr>
            <a:r>
              <a:rPr lang="en-US" sz="1200" dirty="0">
                <a:solidFill>
                  <a:srgbClr val="0070C0"/>
                </a:solidFill>
              </a:rPr>
              <a:t>Summarize technical milestones (intermediate and end‐of-phase milestones)</a:t>
            </a:r>
          </a:p>
          <a:p>
            <a:pPr marL="171450" indent="-171450" fontAlgn="base">
              <a:spcBef>
                <a:spcPct val="0"/>
              </a:spcBef>
              <a:buFont typeface="Arial" pitchFamily="34" charset="0"/>
              <a:buChar char="•"/>
              <a:defRPr/>
            </a:pPr>
            <a:r>
              <a:rPr lang="en-US" sz="1200" dirty="0">
                <a:solidFill>
                  <a:srgbClr val="0070C0"/>
                </a:solidFill>
              </a:rPr>
              <a:t>Compact illustration of project schedule</a:t>
            </a:r>
          </a:p>
          <a:p>
            <a:endParaRPr lang="en-US" dirty="0"/>
          </a:p>
        </p:txBody>
      </p:sp>
      <p:sp>
        <p:nvSpPr>
          <p:cNvPr id="8" name="Title 7">
            <a:extLst>
              <a:ext uri="{FF2B5EF4-FFF2-40B4-BE49-F238E27FC236}">
                <a16:creationId xmlns:a16="http://schemas.microsoft.com/office/drawing/2014/main" id="{300B98D7-1DF6-1944-E0A0-5BD77C4BA784}"/>
              </a:ext>
            </a:extLst>
          </p:cNvPr>
          <p:cNvSpPr>
            <a:spLocks noGrp="1"/>
          </p:cNvSpPr>
          <p:nvPr>
            <p:ph type="ctrTitle"/>
          </p:nvPr>
        </p:nvSpPr>
        <p:spPr/>
        <p:txBody>
          <a:bodyPr numCol="1" anchor="t">
            <a:noAutofit/>
          </a:bodyPr>
          <a:lstStyle/>
          <a:p>
            <a:pPr>
              <a:defRPr/>
            </a:pPr>
            <a:r>
              <a:rPr lang="en-US" sz="1000" dirty="0">
                <a:solidFill>
                  <a:prstClr val="black"/>
                </a:solidFill>
              </a:rPr>
              <a:t>Title: </a:t>
            </a:r>
            <a:r>
              <a:rPr lang="en-US" sz="1000" dirty="0">
                <a:solidFill>
                  <a:srgbClr val="0070C0"/>
                </a:solidFill>
              </a:rPr>
              <a:t>Proposal Title</a:t>
            </a:r>
            <a:br>
              <a:rPr lang="en-US" sz="1000" dirty="0">
                <a:solidFill>
                  <a:prstClr val="black"/>
                </a:solidFill>
              </a:rPr>
            </a:br>
            <a:r>
              <a:rPr lang="en-US" sz="1000" dirty="0">
                <a:solidFill>
                  <a:srgbClr val="0070C0"/>
                </a:solidFill>
              </a:rPr>
              <a:t>Name of Prime Contractor</a:t>
            </a:r>
            <a:br>
              <a:rPr lang="en-US" sz="1000" dirty="0">
                <a:solidFill>
                  <a:prstClr val="black"/>
                </a:solidFill>
              </a:rPr>
            </a:br>
            <a:r>
              <a:rPr lang="en-US" sz="1000" dirty="0">
                <a:solidFill>
                  <a:prstClr val="black"/>
                </a:solidFill>
              </a:rPr>
              <a:t>PI: </a:t>
            </a:r>
            <a:r>
              <a:rPr lang="en-US" sz="1000" dirty="0">
                <a:solidFill>
                  <a:srgbClr val="0070C0"/>
                </a:solidFill>
              </a:rPr>
              <a:t>Title </a:t>
            </a:r>
            <a:r>
              <a:rPr lang="en-US" sz="1000" dirty="0" err="1">
                <a:solidFill>
                  <a:srgbClr val="0070C0"/>
                </a:solidFill>
              </a:rPr>
              <a:t>Firstname</a:t>
            </a:r>
            <a:r>
              <a:rPr lang="en-US" sz="1000" dirty="0">
                <a:solidFill>
                  <a:srgbClr val="0070C0"/>
                </a:solidFill>
              </a:rPr>
              <a:t> </a:t>
            </a:r>
            <a:r>
              <a:rPr lang="en-US" sz="1000" dirty="0" err="1">
                <a:solidFill>
                  <a:srgbClr val="0070C0"/>
                </a:solidFill>
              </a:rPr>
              <a:t>Lastname</a:t>
            </a:r>
            <a:r>
              <a:rPr lang="en-US" sz="1000" dirty="0">
                <a:solidFill>
                  <a:srgbClr val="0070C0"/>
                </a:solidFill>
              </a:rPr>
              <a:t> (xx% LOE)</a:t>
            </a:r>
            <a:br>
              <a:rPr lang="en-US" sz="1000" dirty="0">
                <a:solidFill>
                  <a:prstClr val="black"/>
                </a:solidFill>
              </a:rPr>
            </a:br>
            <a:r>
              <a:rPr lang="en-US" sz="1000" dirty="0">
                <a:solidFill>
                  <a:prstClr val="black"/>
                </a:solidFill>
              </a:rPr>
              <a:t>Subcontractors: </a:t>
            </a:r>
            <a:r>
              <a:rPr lang="en-US" sz="1000" dirty="0">
                <a:solidFill>
                  <a:srgbClr val="0070C0"/>
                </a:solidFill>
              </a:rPr>
              <a:t>Name</a:t>
            </a:r>
            <a:br>
              <a:rPr lang="en-US" sz="1000" strike="sngStrike" dirty="0">
                <a:solidFill>
                  <a:srgbClr val="C00000"/>
                </a:solidFill>
              </a:rPr>
            </a:br>
            <a:endParaRPr lang="en-US" sz="1000" dirty="0"/>
          </a:p>
        </p:txBody>
      </p:sp>
      <p:sp>
        <p:nvSpPr>
          <p:cNvPr id="9" name="Rounded Rectangle 1">
            <a:extLst>
              <a:ext uri="{FF2B5EF4-FFF2-40B4-BE49-F238E27FC236}">
                <a16:creationId xmlns:a16="http://schemas.microsoft.com/office/drawing/2014/main" id="{6F8A9631-D4D7-03F1-4F05-9348E8848A10}"/>
              </a:ext>
            </a:extLst>
          </p:cNvPr>
          <p:cNvSpPr>
            <a:spLocks noGrp="1"/>
          </p:cNvSpPr>
          <p:nvPr>
            <p:ph sz="quarter" idx="16"/>
          </p:nvPr>
        </p:nvSpPr>
        <p:spPr>
          <a:xfrm>
            <a:off x="507994" y="3325348"/>
            <a:ext cx="5376863" cy="2362200"/>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US" dirty="0">
                <a:solidFill>
                  <a:schemeClr val="tx1"/>
                </a:solidFill>
              </a:rPr>
              <a:t>Replace this image with a </a:t>
            </a:r>
          </a:p>
          <a:p>
            <a:pPr marL="0" indent="0" algn="ctr">
              <a:buNone/>
            </a:pPr>
            <a:r>
              <a:rPr lang="en-US" sz="4000" dirty="0">
                <a:solidFill>
                  <a:schemeClr val="tx1"/>
                </a:solidFill>
              </a:rPr>
              <a:t>GRAPHIC </a:t>
            </a:r>
          </a:p>
          <a:p>
            <a:pPr marL="0" indent="0" algn="ctr">
              <a:buNone/>
            </a:pPr>
            <a:r>
              <a:rPr lang="en-US" dirty="0">
                <a:solidFill>
                  <a:schemeClr val="tx1"/>
                </a:solidFill>
              </a:rPr>
              <a:t>representative of the proposed technical approach</a:t>
            </a:r>
          </a:p>
          <a:p>
            <a:pPr marL="0" indent="0" algn="ctr">
              <a:buNone/>
            </a:pPr>
            <a:endParaRPr lang="en-US" b="1" dirty="0">
              <a:solidFill>
                <a:schemeClr val="tx1"/>
              </a:solidFill>
            </a:endParaRPr>
          </a:p>
        </p:txBody>
      </p:sp>
      <p:graphicFrame>
        <p:nvGraphicFramePr>
          <p:cNvPr id="10" name="Table 9">
            <a:extLst>
              <a:ext uri="{FF2B5EF4-FFF2-40B4-BE49-F238E27FC236}">
                <a16:creationId xmlns:a16="http://schemas.microsoft.com/office/drawing/2014/main" id="{A47AE2FF-B06E-5292-B507-98B2049AC71F}"/>
              </a:ext>
            </a:extLst>
          </p:cNvPr>
          <p:cNvGraphicFramePr>
            <a:graphicFrameLocks noGrp="1"/>
          </p:cNvGraphicFramePr>
          <p:nvPr>
            <p:extLst>
              <p:ext uri="{D42A27DB-BD31-4B8C-83A1-F6EECF244321}">
                <p14:modId xmlns:p14="http://schemas.microsoft.com/office/powerpoint/2010/main" val="1312710597"/>
              </p:ext>
            </p:extLst>
          </p:nvPr>
        </p:nvGraphicFramePr>
        <p:xfrm>
          <a:off x="1208428" y="6113782"/>
          <a:ext cx="4172855" cy="487680"/>
        </p:xfrm>
        <a:graphic>
          <a:graphicData uri="http://schemas.openxmlformats.org/drawingml/2006/table">
            <a:tbl>
              <a:tblPr firstRow="1" bandRow="1">
                <a:tableStyleId>{5C22544A-7EE6-4342-B048-85BDC9FD1C3A}</a:tableStyleId>
              </a:tblPr>
              <a:tblGrid>
                <a:gridCol w="834571">
                  <a:extLst>
                    <a:ext uri="{9D8B030D-6E8A-4147-A177-3AD203B41FA5}">
                      <a16:colId xmlns:a16="http://schemas.microsoft.com/office/drawing/2014/main" val="2162103200"/>
                    </a:ext>
                  </a:extLst>
                </a:gridCol>
                <a:gridCol w="834571">
                  <a:extLst>
                    <a:ext uri="{9D8B030D-6E8A-4147-A177-3AD203B41FA5}">
                      <a16:colId xmlns:a16="http://schemas.microsoft.com/office/drawing/2014/main" val="4135317900"/>
                    </a:ext>
                  </a:extLst>
                </a:gridCol>
                <a:gridCol w="834571">
                  <a:extLst>
                    <a:ext uri="{9D8B030D-6E8A-4147-A177-3AD203B41FA5}">
                      <a16:colId xmlns:a16="http://schemas.microsoft.com/office/drawing/2014/main" val="200732569"/>
                    </a:ext>
                  </a:extLst>
                </a:gridCol>
                <a:gridCol w="834571">
                  <a:extLst>
                    <a:ext uri="{9D8B030D-6E8A-4147-A177-3AD203B41FA5}">
                      <a16:colId xmlns:a16="http://schemas.microsoft.com/office/drawing/2014/main" val="3362713628"/>
                    </a:ext>
                  </a:extLst>
                </a:gridCol>
                <a:gridCol w="834571">
                  <a:extLst>
                    <a:ext uri="{9D8B030D-6E8A-4147-A177-3AD203B41FA5}">
                      <a16:colId xmlns:a16="http://schemas.microsoft.com/office/drawing/2014/main" val="1917596323"/>
                    </a:ext>
                  </a:extLst>
                </a:gridCol>
              </a:tblGrid>
              <a:tr h="224367">
                <a:tc>
                  <a:txBody>
                    <a:bodyPr/>
                    <a:lstStyle/>
                    <a:p>
                      <a:r>
                        <a:rPr lang="en-US" sz="1000" dirty="0"/>
                        <a:t>Summary</a:t>
                      </a:r>
                    </a:p>
                  </a:txBody>
                  <a:tcPr/>
                </a:tc>
                <a:tc>
                  <a:txBody>
                    <a:bodyPr/>
                    <a:lstStyle/>
                    <a:p>
                      <a:r>
                        <a:rPr lang="en-US" sz="1000" dirty="0"/>
                        <a:t>Phase 1</a:t>
                      </a:r>
                    </a:p>
                  </a:txBody>
                  <a:tcPr/>
                </a:tc>
                <a:tc>
                  <a:txBody>
                    <a:bodyPr/>
                    <a:lstStyle/>
                    <a:p>
                      <a:r>
                        <a:rPr lang="en-US" sz="1000" dirty="0"/>
                        <a:t>Phase 2</a:t>
                      </a:r>
                    </a:p>
                  </a:txBody>
                  <a:tcPr/>
                </a:tc>
                <a:tc>
                  <a:txBody>
                    <a:bodyPr/>
                    <a:lstStyle/>
                    <a:p>
                      <a:r>
                        <a:rPr lang="en-US" sz="1000" dirty="0"/>
                        <a:t>Phase 3</a:t>
                      </a:r>
                    </a:p>
                  </a:txBody>
                  <a:tcPr/>
                </a:tc>
                <a:tc>
                  <a:txBody>
                    <a:bodyPr/>
                    <a:lstStyle/>
                    <a:p>
                      <a:r>
                        <a:rPr lang="en-US" sz="1000" dirty="0"/>
                        <a:t>Total</a:t>
                      </a:r>
                    </a:p>
                  </a:txBody>
                  <a:tcPr/>
                </a:tc>
                <a:extLst>
                  <a:ext uri="{0D108BD9-81ED-4DB2-BD59-A6C34878D82A}">
                    <a16:rowId xmlns:a16="http://schemas.microsoft.com/office/drawing/2014/main" val="1276199313"/>
                  </a:ext>
                </a:extLst>
              </a:tr>
              <a:tr h="0">
                <a:tc>
                  <a:txBody>
                    <a:bodyPr/>
                    <a:lstStyle/>
                    <a:p>
                      <a:r>
                        <a:rPr lang="en-US" sz="1000" dirty="0"/>
                        <a:t>Proposed</a:t>
                      </a:r>
                    </a:p>
                  </a:txBody>
                  <a:tcPr/>
                </a:tc>
                <a:tc>
                  <a:txBody>
                    <a:bodyPr/>
                    <a:lstStyle/>
                    <a:p>
                      <a:endParaRPr lang="en-US" sz="1000" dirty="0"/>
                    </a:p>
                  </a:txBody>
                  <a:tcPr/>
                </a:tc>
                <a:tc>
                  <a:txBody>
                    <a:bodyPr/>
                    <a:lstStyle/>
                    <a:p>
                      <a:endParaRPr lang="en-US" sz="1000"/>
                    </a:p>
                  </a:txBody>
                  <a:tcPr/>
                </a:tc>
                <a:tc>
                  <a:txBody>
                    <a:bodyPr/>
                    <a:lstStyle/>
                    <a:p>
                      <a:endParaRPr lang="en-US" sz="1000"/>
                    </a:p>
                  </a:txBody>
                  <a:tcPr/>
                </a:tc>
                <a:tc>
                  <a:txBody>
                    <a:bodyPr/>
                    <a:lstStyle/>
                    <a:p>
                      <a:endParaRPr lang="en-US" sz="1000" dirty="0"/>
                    </a:p>
                  </a:txBody>
                  <a:tcPr/>
                </a:tc>
                <a:extLst>
                  <a:ext uri="{0D108BD9-81ED-4DB2-BD59-A6C34878D82A}">
                    <a16:rowId xmlns:a16="http://schemas.microsoft.com/office/drawing/2014/main" val="488190593"/>
                  </a:ext>
                </a:extLst>
              </a:tr>
            </a:tbl>
          </a:graphicData>
        </a:graphic>
      </p:graphicFrame>
      <p:sp>
        <p:nvSpPr>
          <p:cNvPr id="11" name="Text Placeholder 19">
            <a:extLst>
              <a:ext uri="{FF2B5EF4-FFF2-40B4-BE49-F238E27FC236}">
                <a16:creationId xmlns:a16="http://schemas.microsoft.com/office/drawing/2014/main" id="{FC9E61B7-FFED-1306-908B-8D8D6914CA18}"/>
              </a:ext>
            </a:extLst>
          </p:cNvPr>
          <p:cNvSpPr txBox="1">
            <a:spLocks/>
          </p:cNvSpPr>
          <p:nvPr/>
        </p:nvSpPr>
        <p:spPr>
          <a:xfrm>
            <a:off x="1259610" y="5829626"/>
            <a:ext cx="4070489" cy="284156"/>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0070C0"/>
                </a:solidFill>
                <a:latin typeface="Calibri" panose="020F0502020204030204" pitchFamily="34" charset="0"/>
                <a:cs typeface="Calibri" panose="020F0502020204030204" pitchFamily="34" charset="0"/>
              </a:rPr>
              <a:t>Please summarize cost per phase in the table below</a:t>
            </a:r>
            <a:endParaRPr lang="en-US" dirty="0">
              <a:solidFill>
                <a:srgbClr val="0070C0"/>
              </a:solidFill>
              <a:latin typeface="Calibri" panose="020F0502020204030204" pitchFamily="34" charset="0"/>
              <a:cs typeface="Calibri" panose="020F0502020204030204" pitchFamily="34" charset="0"/>
            </a:endParaRPr>
          </a:p>
          <a:p>
            <a:pPr marL="1028700" lvl="1"/>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2729811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extLst>
    <a:ext uri="{05A4C25C-085E-4340-85A3-A5531E510DB2}">
      <thm15:themeFamily xmlns:thm15="http://schemas.microsoft.com/office/thememl/2012/main" name="Updated_DARPA_Template_20190102_1237.pptx" id="{73648ED9-5A49-4BD0-BC42-DE32C2E6CF09}" vid="{D0B459EC-B9B7-4546-9243-8AF0A3298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FDDACD75F16CE469ED01E43C1EB3EE4" ma:contentTypeVersion="4" ma:contentTypeDescription="Create a new document." ma:contentTypeScope="" ma:versionID="0e53117b3a7ea70ec1444b2afbdba3d6">
  <xsd:schema xmlns:xsd="http://www.w3.org/2001/XMLSchema" xmlns:xs="http://www.w3.org/2001/XMLSchema" xmlns:p="http://schemas.microsoft.com/office/2006/metadata/properties" xmlns:ns2="9a04b7b7-644a-47e3-b04b-c8d92b899a45" targetNamespace="http://schemas.microsoft.com/office/2006/metadata/properties" ma:root="true" ma:fieldsID="921ec541bec9a8e9d129916e02e57d30" ns2:_="">
    <xsd:import namespace="9a04b7b7-644a-47e3-b04b-c8d92b899a4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04b7b7-644a-47e3-b04b-c8d92b899a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ECDE430-EFBD-4632-9C69-4FF90759BC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04b7b7-644a-47e3-b04b-c8d92b899a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F65F7A1-9ABD-4A06-B4AF-9B25C81DF8AD}">
  <ds:schemaRefs>
    <ds:schemaRef ds:uri="http://schemas.microsoft.com/sharepoint/v3/contenttype/forms"/>
  </ds:schemaRefs>
</ds:datastoreItem>
</file>

<file path=customXml/itemProps3.xml><?xml version="1.0" encoding="utf-8"?>
<ds:datastoreItem xmlns:ds="http://schemas.openxmlformats.org/officeDocument/2006/customXml" ds:itemID="{54ED96FA-59DC-45C8-AEFF-2EADD2110FA3}">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9a04b7b7-644a-47e3-b04b-c8d92b899a4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blank</Template>
  <TotalTime>4560</TotalTime>
  <Words>385</Words>
  <Application>Microsoft Office PowerPoint</Application>
  <PresentationFormat>Widescreen</PresentationFormat>
  <Paragraphs>42</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Tahoma</vt:lpstr>
      <vt:lpstr>Times New Roman</vt:lpstr>
      <vt:lpstr>Office Theme</vt:lpstr>
      <vt:lpstr>P3 Proposal Summary Slide Instructions and Template</vt:lpstr>
      <vt:lpstr>Title: Proposal Title Name of Prime Contractor PI: Title Firstname Lastname (xx% LOE) Subcontractors: Name </vt:lpstr>
    </vt:vector>
  </TitlesOfParts>
  <Company>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LINC detailed metrics and milestones</dc:title>
  <dc:creator>Waisel, Laurie (contr-i2o)</dc:creator>
  <cp:lastModifiedBy>Kershner, Bethany (contr-i2o)</cp:lastModifiedBy>
  <cp:revision>62</cp:revision>
  <cp:lastPrinted>2011-09-22T20:00:03Z</cp:lastPrinted>
  <dcterms:created xsi:type="dcterms:W3CDTF">2021-06-04T16:12:57Z</dcterms:created>
  <dcterms:modified xsi:type="dcterms:W3CDTF">2025-03-13T22:03:08Z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0x0101008FDDACD75F16CE469ED01E43C1EB3EE4</vt:lpwstr>
  </property>
</Properties>
</file>